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all" spc="0" normalizeH="0" baseline="0">
        <a:ln>
          <a:noFill/>
        </a:ln>
        <a:solidFill>
          <a:srgbClr val="42709B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F5F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6" y="-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1pPr>
            <a:lvl2pPr marL="0" indent="2286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2pPr>
            <a:lvl3pPr marL="0" indent="4572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3pPr>
            <a:lvl4pPr marL="0" indent="6858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4pPr>
            <a:lvl5pPr marL="0" indent="914400">
              <a:spcBef>
                <a:spcPts val="200"/>
              </a:spcBef>
              <a:buSzTx/>
              <a:buNone/>
              <a:defRPr sz="2500" spc="-50">
                <a:solidFill>
                  <a:srgbClr val="42709B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spcBef>
                <a:spcPts val="0"/>
              </a:spcBef>
              <a:defRPr sz="1200" b="1"/>
            </a:lvl1pPr>
            <a:lvl2pPr marL="489857" indent="-146957">
              <a:spcBef>
                <a:spcPts val="0"/>
              </a:spcBef>
              <a:defRPr sz="1200" b="1"/>
            </a:lvl2pPr>
            <a:lvl3pPr marL="832757" indent="-146957">
              <a:spcBef>
                <a:spcPts val="0"/>
              </a:spcBef>
              <a:defRPr sz="1200" b="1"/>
            </a:lvl3pPr>
            <a:lvl4pPr marL="1175657" indent="-146957">
              <a:spcBef>
                <a:spcPts val="0"/>
              </a:spcBef>
              <a:defRPr sz="1200" b="1"/>
            </a:lvl4pPr>
            <a:lvl5pPr marL="1518557" indent="-146957">
              <a:spcBef>
                <a:spcPts val="0"/>
              </a:spcBef>
              <a:defRPr sz="12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52400" marR="0" indent="-101600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67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12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6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01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45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90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349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79472" marR="0" indent="-123472" algn="l" defTabSz="584200" rtl="0" latinLnBrk="0">
        <a:lnSpc>
          <a:spcPct val="80000"/>
        </a:lnSpc>
        <a:spcBef>
          <a:spcPts val="40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s.it/cheatsheet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hyperlink" Target="http://quarto.org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info@posit.co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hyperlink" Target="https://quarto.org/docs/download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quarto.org/docs/reference/" TargetMode="External"/><Relationship Id="rId3" Type="http://schemas.openxmlformats.org/officeDocument/2006/relationships/hyperlink" Target="mailto:info@posit.co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quarto.org/docs/reference/cells/" TargetMode="External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s.it/cheatsheets" TargetMode="External"/><Relationship Id="rId11" Type="http://schemas.openxmlformats.org/officeDocument/2006/relationships/hyperlink" Target="https://cwickham.github.io/cheatsheets/html/quarto.html#layout" TargetMode="External"/><Relationship Id="rId5" Type="http://schemas.openxmlformats.org/officeDocument/2006/relationships/hyperlink" Target="http://quarto.org" TargetMode="External"/><Relationship Id="rId15" Type="http://schemas.openxmlformats.org/officeDocument/2006/relationships/image" Target="../media/image15.png"/><Relationship Id="rId10" Type="http://schemas.openxmlformats.org/officeDocument/2006/relationships/hyperlink" Target="https://cwickham.github.io/cheatsheets/html/quarto.html#tables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hyperlink" Target="https://cwickham.github.io/cheatsheets/html/quarto.html#figures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23-07-28 at 11.46.09 AM.png" descr="Screen Shot 2023-07-28 at 11.46.09 AM.png"/>
          <p:cNvPicPr>
            <a:picLocks noChangeAspect="1"/>
          </p:cNvPicPr>
          <p:nvPr/>
        </p:nvPicPr>
        <p:blipFill>
          <a:blip r:embed="rId2"/>
          <a:srcRect l="278" b="22615"/>
          <a:stretch>
            <a:fillRect/>
          </a:stretch>
        </p:blipFill>
        <p:spPr>
          <a:xfrm>
            <a:off x="5355639" y="3851683"/>
            <a:ext cx="4863225" cy="4119949"/>
          </a:xfrm>
          <a:prstGeom prst="rect">
            <a:avLst/>
          </a:prstGeom>
          <a:ln w="12700">
            <a:solidFill>
              <a:srgbClr val="42709B"/>
            </a:solidFill>
            <a:miter lim="400000"/>
          </a:ln>
        </p:spPr>
      </p:pic>
      <p:grpSp>
        <p:nvGrpSpPr>
          <p:cNvPr id="136" name="Agrupar"/>
          <p:cNvGrpSpPr/>
          <p:nvPr/>
        </p:nvGrpSpPr>
        <p:grpSpPr>
          <a:xfrm>
            <a:off x="8388098" y="-1005302"/>
            <a:ext cx="6157893" cy="3553962"/>
            <a:chOff x="0" y="51032"/>
            <a:chExt cx="6157891" cy="3553961"/>
          </a:xfrm>
        </p:grpSpPr>
        <p:sp>
          <p:nvSpPr>
            <p:cNvPr id="120" name="Triángulo"/>
            <p:cNvSpPr/>
            <p:nvPr/>
          </p:nvSpPr>
          <p:spPr>
            <a:xfrm rot="1800000">
              <a:off x="1200670" y="304285"/>
              <a:ext cx="1319509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" name="Círculo"/>
            <p:cNvSpPr/>
            <p:nvPr/>
          </p:nvSpPr>
          <p:spPr>
            <a:xfrm flipH="1">
              <a:off x="1574075" y="838358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" name="Círculo"/>
            <p:cNvSpPr/>
            <p:nvPr/>
          </p:nvSpPr>
          <p:spPr>
            <a:xfrm flipH="1">
              <a:off x="23293" y="819779"/>
              <a:ext cx="422090" cy="422089"/>
            </a:xfrm>
            <a:prstGeom prst="ellipse">
              <a:avLst/>
            </a:prstGeom>
            <a:solidFill>
              <a:srgbClr val="BAD4EE">
                <a:alpha val="50458"/>
              </a:srgbClr>
            </a:solidFill>
            <a:ln w="6350" cap="flat">
              <a:solidFill>
                <a:srgbClr val="BAD4EE">
                  <a:alpha val="50458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" name="Triángulo"/>
            <p:cNvSpPr/>
            <p:nvPr/>
          </p:nvSpPr>
          <p:spPr>
            <a:xfrm rot="19800000">
              <a:off x="2920266" y="973389"/>
              <a:ext cx="1319509" cy="1143860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" name="Triángulo"/>
            <p:cNvSpPr/>
            <p:nvPr/>
          </p:nvSpPr>
          <p:spPr>
            <a:xfrm rot="1800000">
              <a:off x="3493651" y="1634009"/>
              <a:ext cx="1319510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" name="Círculo"/>
            <p:cNvSpPr/>
            <p:nvPr/>
          </p:nvSpPr>
          <p:spPr>
            <a:xfrm flipH="1">
              <a:off x="3484314" y="1507462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" name="Círculo"/>
            <p:cNvSpPr/>
            <p:nvPr/>
          </p:nvSpPr>
          <p:spPr>
            <a:xfrm flipH="1">
              <a:off x="3867056" y="2168082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" name="Triángulo"/>
            <p:cNvSpPr/>
            <p:nvPr/>
          </p:nvSpPr>
          <p:spPr>
            <a:xfrm rot="1800000">
              <a:off x="3493651" y="312964"/>
              <a:ext cx="1319510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" name="Círculo"/>
            <p:cNvSpPr/>
            <p:nvPr/>
          </p:nvSpPr>
          <p:spPr>
            <a:xfrm flipH="1">
              <a:off x="3867056" y="847036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9" name="Triángulo"/>
            <p:cNvSpPr/>
            <p:nvPr/>
          </p:nvSpPr>
          <p:spPr>
            <a:xfrm rot="19800000">
              <a:off x="4067423" y="318647"/>
              <a:ext cx="1319509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" name="Círculo"/>
            <p:cNvSpPr/>
            <p:nvPr/>
          </p:nvSpPr>
          <p:spPr>
            <a:xfrm flipH="1">
              <a:off x="4631471" y="852720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Triángulo"/>
            <p:cNvSpPr/>
            <p:nvPr/>
          </p:nvSpPr>
          <p:spPr>
            <a:xfrm rot="1800000">
              <a:off x="4640808" y="979268"/>
              <a:ext cx="1319509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Círculo"/>
            <p:cNvSpPr/>
            <p:nvPr/>
          </p:nvSpPr>
          <p:spPr>
            <a:xfrm flipH="1">
              <a:off x="5014212" y="1513341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Triángulo"/>
            <p:cNvSpPr/>
            <p:nvPr/>
          </p:nvSpPr>
          <p:spPr>
            <a:xfrm rot="19800000">
              <a:off x="1774441" y="309969"/>
              <a:ext cx="1319510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Círculo"/>
            <p:cNvSpPr/>
            <p:nvPr/>
          </p:nvSpPr>
          <p:spPr>
            <a:xfrm flipH="1">
              <a:off x="2338489" y="844041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7AAADC"/>
                  </a:solidFill>
                </a:defRPr>
              </a:pPr>
              <a:endParaRPr/>
            </a:p>
          </p:txBody>
        </p:sp>
      </p:grpSp>
      <p:sp>
        <p:nvSpPr>
          <p:cNvPr id="13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8" name="posit-full-color.png" descr="posit-full-colo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logo-quarto.png" descr="logo-quar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300" y="203200"/>
            <a:ext cx="1385582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Publish and Share with Quarto : : CHEATSHEET"/>
          <p:cNvSpPr txBox="1">
            <a:spLocks noGrp="1"/>
          </p:cNvSpPr>
          <p:nvPr>
            <p:ph type="title"/>
          </p:nvPr>
        </p:nvSpPr>
        <p:spPr>
          <a:xfrm>
            <a:off x="275721" y="552562"/>
            <a:ext cx="108981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defTabSz="572516">
              <a:defRPr sz="4410"/>
            </a:pPr>
            <a:r>
              <a:rPr sz="4400" dirty="0"/>
              <a:t>Publish and Share with Quarto : : </a:t>
            </a:r>
            <a:r>
              <a:rPr sz="2800" b="1" dirty="0"/>
              <a:t>CHEATSHEET</a:t>
            </a:r>
          </a:p>
        </p:txBody>
      </p:sp>
      <p:sp>
        <p:nvSpPr>
          <p:cNvPr id="141" name="Render"/>
          <p:cNvSpPr txBox="1"/>
          <p:nvPr/>
        </p:nvSpPr>
        <p:spPr>
          <a:xfrm>
            <a:off x="5362601" y="3153607"/>
            <a:ext cx="1125074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Render</a:t>
            </a:r>
          </a:p>
        </p:txBody>
      </p:sp>
      <p:sp>
        <p:nvSpPr>
          <p:cNvPr id="142" name="CC BY SA Posit Software, PBC  •   info@posit.co  •   posit.co  •  Learn more at quarto.org  • HTML cheatsheets at pos.it/cheatsheets  •  Quarto 1.4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 u="sng">
                <a:hlinkClick r:id="rId5"/>
              </a:rPr>
              <a:t>info@posit.co</a:t>
            </a:r>
            <a:r>
              <a:t>  •   </a:t>
            </a:r>
            <a:r>
              <a:rPr u="sng">
                <a:hlinkClick r:id="rId6"/>
              </a:rPr>
              <a:t>posit.co</a:t>
            </a:r>
            <a:r>
              <a:t>  •  Learn more at </a:t>
            </a:r>
            <a:r>
              <a:rPr b="1">
                <a:hlinkClick r:id="rId7"/>
              </a:rPr>
              <a:t>quarto.org</a:t>
            </a:r>
            <a:r>
              <a:t>  • HTML cheatsheets at </a:t>
            </a:r>
            <a:r>
              <a:rPr b="1">
                <a:hlinkClick r:id="rId8"/>
              </a:rPr>
              <a:t>pos.it/cheatsheets</a:t>
            </a:r>
            <a:r>
              <a:t>  •  Quarto 1.4  •  Updated:  2024-05</a:t>
            </a:r>
          </a:p>
        </p:txBody>
      </p:sp>
      <p:sp>
        <p:nvSpPr>
          <p:cNvPr id="143" name="Author"/>
          <p:cNvSpPr txBox="1"/>
          <p:nvPr/>
        </p:nvSpPr>
        <p:spPr>
          <a:xfrm>
            <a:off x="257129" y="3153607"/>
            <a:ext cx="1019189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Author</a:t>
            </a:r>
          </a:p>
        </p:txBody>
      </p:sp>
      <p:sp>
        <p:nvSpPr>
          <p:cNvPr id="144" name="Publish"/>
          <p:cNvSpPr txBox="1"/>
          <p:nvPr/>
        </p:nvSpPr>
        <p:spPr>
          <a:xfrm>
            <a:off x="10478929" y="3153607"/>
            <a:ext cx="1118723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Publish</a:t>
            </a:r>
          </a:p>
        </p:txBody>
      </p:sp>
      <p:grpSp>
        <p:nvGrpSpPr>
          <p:cNvPr id="151" name="Agrupar"/>
          <p:cNvGrpSpPr/>
          <p:nvPr/>
        </p:nvGrpSpPr>
        <p:grpSpPr>
          <a:xfrm>
            <a:off x="10481651" y="3714782"/>
            <a:ext cx="3226988" cy="365165"/>
            <a:chOff x="0" y="0"/>
            <a:chExt cx="3226986" cy="365164"/>
          </a:xfrm>
        </p:grpSpPr>
        <p:sp>
          <p:nvSpPr>
            <p:cNvPr id="145" name="Rectángulo redondeado"/>
            <p:cNvSpPr/>
            <p:nvPr/>
          </p:nvSpPr>
          <p:spPr>
            <a:xfrm>
              <a:off x="0" y="143542"/>
              <a:ext cx="3226987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Rectángulo"/>
            <p:cNvSpPr/>
            <p:nvPr/>
          </p:nvSpPr>
          <p:spPr>
            <a:xfrm>
              <a:off x="0" y="143542"/>
              <a:ext cx="3226987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quarto publish {venue} hello.qmd"/>
            <p:cNvSpPr txBox="1"/>
            <p:nvPr/>
          </p:nvSpPr>
          <p:spPr>
            <a:xfrm>
              <a:off x="49538" y="105442"/>
              <a:ext cx="2783337" cy="25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publish</a:t>
              </a:r>
              <a:r>
                <a:t> </a:t>
              </a:r>
              <a:r>
                <a:rPr b="1">
                  <a:solidFill>
                    <a:srgbClr val="42709B"/>
                  </a:solidFill>
                </a:rPr>
                <a:t>{venue}</a:t>
              </a:r>
              <a:r>
                <a:t> hello.qmd</a:t>
              </a:r>
            </a:p>
          </p:txBody>
        </p:sp>
        <p:sp>
          <p:nvSpPr>
            <p:cNvPr id="148" name="Rectángulo redondeado"/>
            <p:cNvSpPr/>
            <p:nvPr/>
          </p:nvSpPr>
          <p:spPr>
            <a:xfrm>
              <a:off x="0" y="0"/>
              <a:ext cx="3226987" cy="135903"/>
            </a:xfrm>
            <a:prstGeom prst="roundRect">
              <a:avLst>
                <a:gd name="adj" fmla="val 39679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Rectángulo"/>
            <p:cNvSpPr/>
            <p:nvPr/>
          </p:nvSpPr>
          <p:spPr>
            <a:xfrm>
              <a:off x="0" y="62174"/>
              <a:ext cx="3226987" cy="86537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erminal"/>
            <p:cNvSpPr txBox="1"/>
            <p:nvPr/>
          </p:nvSpPr>
          <p:spPr>
            <a:xfrm>
              <a:off x="65440" y="8902"/>
              <a:ext cx="500461" cy="1270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pic>
        <p:nvPicPr>
          <p:cNvPr id="152" name="logo-cloud-full-color.png" descr="logo-cloud-full-colo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1629" y="5625660"/>
            <a:ext cx="1078576" cy="161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Agrupar"/>
          <p:cNvGrpSpPr/>
          <p:nvPr/>
        </p:nvGrpSpPr>
        <p:grpSpPr>
          <a:xfrm>
            <a:off x="10478929" y="4549681"/>
            <a:ext cx="1939823" cy="356264"/>
            <a:chOff x="0" y="0"/>
            <a:chExt cx="1939821" cy="356262"/>
          </a:xfrm>
        </p:grpSpPr>
        <p:sp>
          <p:nvSpPr>
            <p:cNvPr id="153" name="Use  Publish button"/>
            <p:cNvSpPr txBox="1"/>
            <p:nvPr/>
          </p:nvSpPr>
          <p:spPr>
            <a:xfrm>
              <a:off x="274240" y="47360"/>
              <a:ext cx="1265276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Use  </a:t>
              </a:r>
              <a:r>
                <a:rPr b="1"/>
                <a:t>Publish</a:t>
              </a:r>
              <a:r>
                <a:t> button</a:t>
              </a:r>
            </a:p>
          </p:txBody>
        </p:sp>
        <p:pic>
          <p:nvPicPr>
            <p:cNvPr id="154" name="pasted-image.png" descr="pasted-ima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4101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pasted-image.png" descr="pasted-imag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2664" y="0"/>
              <a:ext cx="407157" cy="3562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Agrupar"/>
          <p:cNvSpPr/>
          <p:nvPr/>
        </p:nvSpPr>
        <p:spPr>
          <a:xfrm>
            <a:off x="10481651" y="4308421"/>
            <a:ext cx="279447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>
                <a:solidFill>
                  <a:srgbClr val="42709B"/>
                </a:solidFill>
              </a:rPr>
              <a:t>{venue}</a:t>
            </a:r>
            <a:r>
              <a:t>: quarto-pub, connect, gh-pages, netlify, confluence, posit-cloud</a:t>
            </a:r>
          </a:p>
        </p:txBody>
      </p:sp>
      <p:pic>
        <p:nvPicPr>
          <p:cNvPr id="158" name="Screen Shot 2023-07-26 at 3.52.07 PM.png" descr="Screen Shot 2023-07-26 at 3.52.07 PM.png"/>
          <p:cNvPicPr>
            <a:picLocks noChangeAspect="1"/>
          </p:cNvPicPr>
          <p:nvPr/>
        </p:nvPicPr>
        <p:blipFill>
          <a:blip r:embed="rId12"/>
          <a:srcRect l="3130" t="8071" r="3112" b="13538"/>
          <a:stretch>
            <a:fillRect/>
          </a:stretch>
        </p:blipFill>
        <p:spPr>
          <a:xfrm>
            <a:off x="10491628" y="5116117"/>
            <a:ext cx="983458" cy="315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282" y="0"/>
                </a:moveTo>
                <a:cubicBezTo>
                  <a:pt x="3778" y="0"/>
                  <a:pt x="2877" y="2"/>
                  <a:pt x="2275" y="653"/>
                </a:cubicBezTo>
                <a:cubicBezTo>
                  <a:pt x="1315" y="1743"/>
                  <a:pt x="559" y="4105"/>
                  <a:pt x="209" y="7100"/>
                </a:cubicBezTo>
                <a:cubicBezTo>
                  <a:pt x="71" y="8282"/>
                  <a:pt x="0" y="9541"/>
                  <a:pt x="0" y="10800"/>
                </a:cubicBezTo>
                <a:cubicBezTo>
                  <a:pt x="0" y="12059"/>
                  <a:pt x="71" y="13318"/>
                  <a:pt x="209" y="14500"/>
                </a:cubicBezTo>
                <a:cubicBezTo>
                  <a:pt x="559" y="17495"/>
                  <a:pt x="1315" y="19857"/>
                  <a:pt x="2275" y="20947"/>
                </a:cubicBezTo>
                <a:cubicBezTo>
                  <a:pt x="2877" y="21598"/>
                  <a:pt x="3778" y="21600"/>
                  <a:pt x="5282" y="21600"/>
                </a:cubicBezTo>
                <a:lnTo>
                  <a:pt x="16318" y="21600"/>
                </a:lnTo>
                <a:cubicBezTo>
                  <a:pt x="17822" y="21600"/>
                  <a:pt x="18723" y="21598"/>
                  <a:pt x="19325" y="20947"/>
                </a:cubicBezTo>
                <a:cubicBezTo>
                  <a:pt x="20285" y="19857"/>
                  <a:pt x="21041" y="17495"/>
                  <a:pt x="21391" y="14500"/>
                </a:cubicBezTo>
                <a:cubicBezTo>
                  <a:pt x="21529" y="13318"/>
                  <a:pt x="21600" y="12059"/>
                  <a:pt x="21600" y="10800"/>
                </a:cubicBezTo>
                <a:cubicBezTo>
                  <a:pt x="21600" y="9541"/>
                  <a:pt x="21529" y="8282"/>
                  <a:pt x="21391" y="7100"/>
                </a:cubicBezTo>
                <a:cubicBezTo>
                  <a:pt x="21041" y="4105"/>
                  <a:pt x="20285" y="1743"/>
                  <a:pt x="19325" y="653"/>
                </a:cubicBezTo>
                <a:cubicBezTo>
                  <a:pt x="18723" y="2"/>
                  <a:pt x="17822" y="0"/>
                  <a:pt x="16318" y="0"/>
                </a:cubicBezTo>
                <a:lnTo>
                  <a:pt x="5282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9" name="logo-connect-full-color.png" descr="logo-connect-full-color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1629" y="6033056"/>
            <a:ext cx="1275896" cy="16162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Free publishing service for Quarto content."/>
          <p:cNvSpPr txBox="1"/>
          <p:nvPr/>
        </p:nvSpPr>
        <p:spPr>
          <a:xfrm>
            <a:off x="11792955" y="5081946"/>
            <a:ext cx="1719263" cy="38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Free publishing service for Quarto content.</a:t>
            </a:r>
          </a:p>
        </p:txBody>
      </p:sp>
      <p:sp>
        <p:nvSpPr>
          <p:cNvPr id="161" name="Cloud-hosted, control access to project and output."/>
          <p:cNvSpPr txBox="1"/>
          <p:nvPr/>
        </p:nvSpPr>
        <p:spPr>
          <a:xfrm>
            <a:off x="11792955" y="5453781"/>
            <a:ext cx="1656877" cy="50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Cloud-hosted, control access to project and output.</a:t>
            </a:r>
          </a:p>
        </p:txBody>
      </p:sp>
      <p:sp>
        <p:nvSpPr>
          <p:cNvPr id="162" name="Org-hosted, control access, schedule updates."/>
          <p:cNvSpPr txBox="1"/>
          <p:nvPr/>
        </p:nvSpPr>
        <p:spPr>
          <a:xfrm>
            <a:off x="11792955" y="5922136"/>
            <a:ext cx="1719263" cy="38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rPr dirty="0"/>
              <a:t>Org-hosted, control access, schedule updates.</a:t>
            </a:r>
          </a:p>
        </p:txBody>
      </p:sp>
      <p:sp>
        <p:nvSpPr>
          <p:cNvPr id="163" name="Terminal"/>
          <p:cNvSpPr txBox="1"/>
          <p:nvPr/>
        </p:nvSpPr>
        <p:spPr>
          <a:xfrm>
            <a:off x="10620570" y="8615798"/>
            <a:ext cx="500460" cy="127001"/>
          </a:xfrm>
          <a:prstGeom prst="rect">
            <a:avLst/>
          </a:prstGeom>
          <a:solidFill>
            <a:srgbClr val="7AAAD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sz="800" b="0" cap="none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164" name="Rectángulo"/>
          <p:cNvSpPr/>
          <p:nvPr/>
        </p:nvSpPr>
        <p:spPr>
          <a:xfrm>
            <a:off x="10478929" y="6460025"/>
            <a:ext cx="3232432" cy="2842349"/>
          </a:xfrm>
          <a:prstGeom prst="rect">
            <a:avLst/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Quarto Projects"/>
          <p:cNvSpPr txBox="1"/>
          <p:nvPr/>
        </p:nvSpPr>
        <p:spPr>
          <a:xfrm>
            <a:off x="10542429" y="6489129"/>
            <a:ext cx="2457703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Quarto Projects</a:t>
            </a:r>
          </a:p>
        </p:txBody>
      </p:sp>
      <p:sp>
        <p:nvSpPr>
          <p:cNvPr id="166" name="A directory of Quarto documents +  a configuration file (_quarto.yml)…"/>
          <p:cNvSpPr txBox="1"/>
          <p:nvPr/>
        </p:nvSpPr>
        <p:spPr>
          <a:xfrm>
            <a:off x="10542429" y="7186680"/>
            <a:ext cx="2920103" cy="97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t>A directory of Quarto documents + </a:t>
            </a:r>
            <a:br/>
            <a:r>
              <a:t>a configuration file (_quarto.yml)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t>See examples at </a:t>
            </a:r>
            <a:r>
              <a:rPr u="sng"/>
              <a:t>https://quarto.org/docs/gallery/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 b="0" cap="none">
                <a:solidFill>
                  <a:srgbClr val="000000"/>
                </a:solidFill>
              </a:defRPr>
            </a:pPr>
            <a:r>
              <a:t>Get started from the command line:</a:t>
            </a:r>
          </a:p>
        </p:txBody>
      </p:sp>
      <p:grpSp>
        <p:nvGrpSpPr>
          <p:cNvPr id="169" name="Agrupar"/>
          <p:cNvGrpSpPr/>
          <p:nvPr/>
        </p:nvGrpSpPr>
        <p:grpSpPr>
          <a:xfrm>
            <a:off x="10591693" y="8924041"/>
            <a:ext cx="1544241" cy="1407121"/>
            <a:chOff x="0" y="0"/>
            <a:chExt cx="1544240" cy="1407120"/>
          </a:xfrm>
        </p:grpSpPr>
        <p:sp>
          <p:nvSpPr>
            <p:cNvPr id="167" name="Use File &gt; New Project"/>
            <p:cNvSpPr/>
            <p:nvPr/>
          </p:nvSpPr>
          <p:spPr>
            <a:xfrm>
              <a:off x="274240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dirty="0"/>
                <a:t>Use </a:t>
              </a:r>
              <a:r>
                <a:rPr b="1" dirty="0"/>
                <a:t>File </a:t>
              </a:r>
              <a:r>
                <a:rPr dirty="0"/>
                <a:t>&gt;</a:t>
              </a:r>
              <a:r>
                <a:rPr b="1" dirty="0"/>
                <a:t> New Project</a:t>
              </a:r>
            </a:p>
          </p:txBody>
        </p:sp>
        <p:pic>
          <p:nvPicPr>
            <p:cNvPr id="168" name="pasted-image.png" descr="pasted-image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Create websites, books, and more"/>
          <p:cNvSpPr txBox="1"/>
          <p:nvPr/>
        </p:nvSpPr>
        <p:spPr>
          <a:xfrm>
            <a:off x="10542429" y="6940159"/>
            <a:ext cx="312779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Create websites, books, and more</a:t>
            </a:r>
          </a:p>
        </p:txBody>
      </p:sp>
      <p:sp>
        <p:nvSpPr>
          <p:cNvPr id="172" name="Get Quarto…"/>
          <p:cNvSpPr txBox="1"/>
          <p:nvPr/>
        </p:nvSpPr>
        <p:spPr>
          <a:xfrm>
            <a:off x="10491629" y="2024025"/>
            <a:ext cx="2287973" cy="101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Get Quarto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u="sng">
                <a:hlinkClick r:id="rId14"/>
              </a:rPr>
              <a:t>https://quarto.org/docs/download/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Or use version </a:t>
            </a:r>
            <a:r>
              <a:rPr b="1"/>
              <a:t>bundled with RStudio</a:t>
            </a:r>
          </a:p>
          <a:p>
            <a:r>
              <a:t>Get Started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u="sng"/>
              <a:t>https://quarto.org/docs/get-started/</a:t>
            </a:r>
          </a:p>
        </p:txBody>
      </p:sp>
      <p:sp>
        <p:nvSpPr>
          <p:cNvPr id="173" name="Write and Code in Plain Text"/>
          <p:cNvSpPr txBox="1"/>
          <p:nvPr/>
        </p:nvSpPr>
        <p:spPr>
          <a:xfrm>
            <a:off x="3567374" y="1877233"/>
            <a:ext cx="1719263" cy="4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ctr"/>
          </a:lstStyle>
          <a:p>
            <a:r>
              <a:t>Write and Code in Plain Text</a:t>
            </a:r>
          </a:p>
        </p:txBody>
      </p:sp>
      <p:sp>
        <p:nvSpPr>
          <p:cNvPr id="174" name="GENERATE Documents, Presentations and More"/>
          <p:cNvSpPr txBox="1"/>
          <p:nvPr/>
        </p:nvSpPr>
        <p:spPr>
          <a:xfrm>
            <a:off x="5851275" y="1781737"/>
            <a:ext cx="2078733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ctr"/>
          </a:lstStyle>
          <a:p>
            <a:r>
              <a:t>GENERATE Documents, Presentations and More</a:t>
            </a:r>
          </a:p>
        </p:txBody>
      </p:sp>
      <p:sp>
        <p:nvSpPr>
          <p:cNvPr id="175" name="Artwork from &quot;Hello, Quarto&quot; keynote by Julia Lowndes and Mine Çetinkaya-Rundel, presented at RStudio Conference 2022. Illustrated by Allison Horst."/>
          <p:cNvSpPr txBox="1"/>
          <p:nvPr/>
        </p:nvSpPr>
        <p:spPr>
          <a:xfrm>
            <a:off x="10895773" y="9487413"/>
            <a:ext cx="2764962" cy="626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585858"/>
                </a:solidFill>
              </a:defRPr>
            </a:lvl1pPr>
          </a:lstStyle>
          <a:p>
            <a:r>
              <a:t>Artwork from "Hello, Quarto" keynote by Julia Lowndes and Mine Çetinkaya-Rundel, presented at RStudio Conference 2022. Illustrated by Allison Horst.</a:t>
            </a:r>
          </a:p>
        </p:txBody>
      </p:sp>
      <p:pic>
        <p:nvPicPr>
          <p:cNvPr id="176" name="pasted-image.png" descr="pasted-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719" y="1145911"/>
            <a:ext cx="3232433" cy="181824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re your work with the world"/>
          <p:cNvSpPr txBox="1"/>
          <p:nvPr/>
        </p:nvSpPr>
        <p:spPr>
          <a:xfrm>
            <a:off x="8225083" y="1877233"/>
            <a:ext cx="1700979" cy="4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 algn="ctr"/>
          </a:lstStyle>
          <a:p>
            <a:r>
              <a:t>Share your work with the world</a:t>
            </a:r>
          </a:p>
        </p:txBody>
      </p:sp>
      <p:sp>
        <p:nvSpPr>
          <p:cNvPr id="178" name="Línea"/>
          <p:cNvSpPr/>
          <p:nvPr/>
        </p:nvSpPr>
        <p:spPr>
          <a:xfrm>
            <a:off x="257129" y="3130891"/>
            <a:ext cx="484666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Línea"/>
          <p:cNvSpPr/>
          <p:nvPr/>
        </p:nvSpPr>
        <p:spPr>
          <a:xfrm>
            <a:off x="5356816" y="3130891"/>
            <a:ext cx="487927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0" name="Línea"/>
          <p:cNvSpPr/>
          <p:nvPr/>
        </p:nvSpPr>
        <p:spPr>
          <a:xfrm>
            <a:off x="10481005" y="3130891"/>
            <a:ext cx="3234347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Author"/>
          <p:cNvSpPr txBox="1"/>
          <p:nvPr/>
        </p:nvSpPr>
        <p:spPr>
          <a:xfrm>
            <a:off x="3932221" y="1361692"/>
            <a:ext cx="1019189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Author</a:t>
            </a:r>
          </a:p>
        </p:txBody>
      </p:sp>
      <p:sp>
        <p:nvSpPr>
          <p:cNvPr id="182" name="Render"/>
          <p:cNvSpPr txBox="1"/>
          <p:nvPr/>
        </p:nvSpPr>
        <p:spPr>
          <a:xfrm>
            <a:off x="6328105" y="1361692"/>
            <a:ext cx="1125073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lnSpc>
                <a:spcPct val="80000"/>
              </a:lnSpc>
              <a:defRPr sz="2500" b="0" cap="none" spc="-50"/>
            </a:lvl1pPr>
          </a:lstStyle>
          <a:p>
            <a:r>
              <a:t>Render</a:t>
            </a:r>
          </a:p>
        </p:txBody>
      </p:sp>
      <p:sp>
        <p:nvSpPr>
          <p:cNvPr id="183" name="Publish"/>
          <p:cNvSpPr txBox="1"/>
          <p:nvPr/>
        </p:nvSpPr>
        <p:spPr>
          <a:xfrm>
            <a:off x="8516211" y="1361692"/>
            <a:ext cx="1118724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lnSpc>
                <a:spcPct val="80000"/>
              </a:lnSpc>
              <a:defRPr sz="2500" b="0" cap="none" spc="-50"/>
            </a:lvl1pPr>
          </a:lstStyle>
          <a:p>
            <a:r>
              <a:t>Publish</a:t>
            </a:r>
          </a:p>
        </p:txBody>
      </p:sp>
      <p:sp>
        <p:nvSpPr>
          <p:cNvPr id="184" name="Línea"/>
          <p:cNvSpPr/>
          <p:nvPr/>
        </p:nvSpPr>
        <p:spPr>
          <a:xfrm>
            <a:off x="5292976" y="1440279"/>
            <a:ext cx="587747" cy="2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15" extrusionOk="0">
                <a:moveTo>
                  <a:pt x="0" y="20415"/>
                </a:moveTo>
                <a:cubicBezTo>
                  <a:pt x="1749" y="9006"/>
                  <a:pt x="5448" y="1258"/>
                  <a:pt x="9679" y="142"/>
                </a:cubicBezTo>
                <a:cubicBezTo>
                  <a:pt x="14706" y="-1185"/>
                  <a:pt x="19474" y="6925"/>
                  <a:pt x="21600" y="20415"/>
                </a:cubicBezTo>
              </a:path>
            </a:pathLst>
          </a:cu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ínea"/>
          <p:cNvSpPr/>
          <p:nvPr/>
        </p:nvSpPr>
        <p:spPr>
          <a:xfrm>
            <a:off x="7628962" y="1606762"/>
            <a:ext cx="763895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ínea"/>
          <p:cNvSpPr/>
          <p:nvPr/>
        </p:nvSpPr>
        <p:spPr>
          <a:xfrm rot="10800000">
            <a:off x="5280981" y="2018422"/>
            <a:ext cx="587746" cy="2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15" extrusionOk="0">
                <a:moveTo>
                  <a:pt x="0" y="20415"/>
                </a:moveTo>
                <a:cubicBezTo>
                  <a:pt x="1749" y="9006"/>
                  <a:pt x="5448" y="1258"/>
                  <a:pt x="9679" y="142"/>
                </a:cubicBezTo>
                <a:cubicBezTo>
                  <a:pt x="14706" y="-1185"/>
                  <a:pt x="19474" y="6925"/>
                  <a:pt x="21600" y="20415"/>
                </a:cubicBezTo>
              </a:path>
            </a:pathLst>
          </a:cu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ndered Output: hello.html"/>
          <p:cNvSpPr txBox="1"/>
          <p:nvPr/>
        </p:nvSpPr>
        <p:spPr>
          <a:xfrm>
            <a:off x="5362601" y="3564596"/>
            <a:ext cx="2758306" cy="26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Rendered Output: </a:t>
            </a:r>
            <a:r>
              <a:rPr cap="none" dirty="0"/>
              <a:t>hello.html</a:t>
            </a:r>
          </a:p>
        </p:txBody>
      </p:sp>
      <p:sp>
        <p:nvSpPr>
          <p:cNvPr id="188" name="Source File: hello.qmd"/>
          <p:cNvSpPr txBox="1"/>
          <p:nvPr/>
        </p:nvSpPr>
        <p:spPr>
          <a:xfrm>
            <a:off x="257128" y="3583497"/>
            <a:ext cx="2203263" cy="24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rPr dirty="0"/>
              <a:t>Source File: </a:t>
            </a:r>
            <a:r>
              <a:rPr cap="none" dirty="0" err="1"/>
              <a:t>hello.qmd</a:t>
            </a:r>
            <a:endParaRPr cap="none" dirty="0"/>
          </a:p>
        </p:txBody>
      </p:sp>
      <p:sp>
        <p:nvSpPr>
          <p:cNvPr id="189" name="---…"/>
          <p:cNvSpPr txBox="1"/>
          <p:nvPr/>
        </p:nvSpPr>
        <p:spPr>
          <a:xfrm>
            <a:off x="263021" y="3851683"/>
            <a:ext cx="4840767" cy="4115898"/>
          </a:xfrm>
          <a:prstGeom prst="rect">
            <a:avLst/>
          </a:prstGeom>
          <a:solidFill>
            <a:srgbClr val="F0F5F9"/>
          </a:solidFill>
          <a:ln w="127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title: "Hello, Penguins"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format: html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execute: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echo: false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## Meet the penguins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The `penguins` data contains size measurements for penguins from three islands in the Palmer Archipelago, Antarctica.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The three species of penguins have quite distinct distributions of physical dimensions (@fig-penguins).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endParaRPr/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label: fig-penguins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fig-cap: "Dimensions of penguins across three species."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#| warning: false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library(tidyverse, quietly = TRUE)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library(palmerpenguins)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penguins |&gt;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ggplot(aes(x = flipper_length_mm, y = bill_length_mm)) +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geom_point(aes(color = species)) +</a:t>
            </a:r>
          </a:p>
          <a:p>
            <a:pPr defTabSz="457200">
              <a:lnSpc>
                <a:spcPct val="90000"/>
              </a:lnSpc>
              <a:spcBef>
                <a:spcPts val="0"/>
              </a:spcBef>
              <a:defRPr sz="1000" b="0" cap="none">
                <a:solidFill>
                  <a:srgbClr val="000000"/>
                </a:solidFill>
              </a:defRPr>
            </a:pPr>
            <a:r>
              <a:t>  scale_color_manual(</a:t>
            </a:r>
            <a:br/>
            <a:r>
              <a:t>    values = c("darkorange", "purple", "cyan4")) +</a:t>
            </a:r>
          </a:p>
        </p:txBody>
      </p:sp>
      <p:sp>
        <p:nvSpPr>
          <p:cNvPr id="190" name="Línea"/>
          <p:cNvSpPr/>
          <p:nvPr/>
        </p:nvSpPr>
        <p:spPr>
          <a:xfrm>
            <a:off x="2687885" y="4369381"/>
            <a:ext cx="434682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et format(s) and options…"/>
          <p:cNvSpPr/>
          <p:nvPr/>
        </p:nvSpPr>
        <p:spPr>
          <a:xfrm>
            <a:off x="3122584" y="4071594"/>
            <a:ext cx="1850006" cy="618042"/>
          </a:xfrm>
          <a:prstGeom prst="roundRect">
            <a:avLst>
              <a:gd name="adj" fmla="val 11922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t>Set format(s) and options </a:t>
            </a:r>
          </a:p>
          <a:p>
            <a:pPr algn="ctr"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Use YAML Syntax</a:t>
            </a:r>
          </a:p>
        </p:txBody>
      </p:sp>
      <p:sp>
        <p:nvSpPr>
          <p:cNvPr id="192" name="Línea"/>
          <p:cNvSpPr/>
          <p:nvPr/>
        </p:nvSpPr>
        <p:spPr>
          <a:xfrm>
            <a:off x="2719130" y="6317026"/>
            <a:ext cx="434681" cy="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Include code…"/>
          <p:cNvSpPr/>
          <p:nvPr/>
        </p:nvSpPr>
        <p:spPr>
          <a:xfrm>
            <a:off x="3122584" y="6127564"/>
            <a:ext cx="1850006" cy="793546"/>
          </a:xfrm>
          <a:prstGeom prst="roundRect">
            <a:avLst>
              <a:gd name="adj" fmla="val 8461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t>Include code</a:t>
            </a:r>
          </a:p>
          <a:p>
            <a:pPr algn="ctr"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R, Python, Julia, Observable,</a:t>
            </a:r>
            <a:br/>
            <a:r>
              <a:t>or any language with a Jupyter kernel</a:t>
            </a:r>
          </a:p>
        </p:txBody>
      </p:sp>
      <p:sp>
        <p:nvSpPr>
          <p:cNvPr id="194" name="Línea"/>
          <p:cNvSpPr/>
          <p:nvPr/>
        </p:nvSpPr>
        <p:spPr>
          <a:xfrm>
            <a:off x="1978435" y="5112346"/>
            <a:ext cx="956116" cy="146206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02" name="Agrupar"/>
          <p:cNvGrpSpPr/>
          <p:nvPr/>
        </p:nvGrpSpPr>
        <p:grpSpPr>
          <a:xfrm>
            <a:off x="2382764" y="4957756"/>
            <a:ext cx="2602526" cy="1952714"/>
            <a:chOff x="0" y="0"/>
            <a:chExt cx="2602525" cy="1952713"/>
          </a:xfrm>
        </p:grpSpPr>
        <p:sp>
          <p:nvSpPr>
            <p:cNvPr id="195" name="Rectángulo redondeado"/>
            <p:cNvSpPr/>
            <p:nvPr/>
          </p:nvSpPr>
          <p:spPr>
            <a:xfrm>
              <a:off x="0" y="0"/>
              <a:ext cx="2602526" cy="901076"/>
            </a:xfrm>
            <a:prstGeom prst="roundRect">
              <a:avLst>
                <a:gd name="adj" fmla="val 8848"/>
              </a:avLst>
            </a:prstGeom>
            <a:solidFill>
              <a:srgbClr val="FFFFFF"/>
            </a:solidFill>
            <a:ln w="25400" cap="flat">
              <a:solidFill>
                <a:srgbClr val="42709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01" name="Agrupar"/>
            <p:cNvGrpSpPr/>
            <p:nvPr/>
          </p:nvGrpSpPr>
          <p:grpSpPr>
            <a:xfrm>
              <a:off x="77628" y="313222"/>
              <a:ext cx="2430877" cy="1639492"/>
              <a:chOff x="0" y="286980"/>
              <a:chExt cx="2430875" cy="1639490"/>
            </a:xfrm>
          </p:grpSpPr>
          <p:grpSp>
            <p:nvGrpSpPr>
              <p:cNvPr id="199" name="Agrupar"/>
              <p:cNvGrpSpPr/>
              <p:nvPr/>
            </p:nvGrpSpPr>
            <p:grpSpPr>
              <a:xfrm>
                <a:off x="34364" y="519350"/>
                <a:ext cx="1905718" cy="1407121"/>
                <a:chOff x="0" y="0"/>
                <a:chExt cx="1905717" cy="1407120"/>
              </a:xfrm>
            </p:grpSpPr>
            <p:sp>
              <p:nvSpPr>
                <p:cNvPr id="196" name="Use Visual Editor"/>
                <p:cNvSpPr/>
                <p:nvPr/>
              </p:nvSpPr>
              <p:spPr>
                <a:xfrm>
                  <a:off x="635717" y="137120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4570" tIns="54570" rIns="54570" bIns="54570" numCol="1" anchor="ctr"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400"/>
                    </a:spcBef>
                    <a:defRPr sz="1000" b="0" cap="none">
                      <a:solidFill>
                        <a:srgbClr val="000000"/>
                      </a:solidFill>
                    </a:defRPr>
                  </a:pPr>
                  <a:r>
                    <a:t>Use </a:t>
                  </a:r>
                  <a:r>
                    <a:rPr b="1"/>
                    <a:t>Visual Editor</a:t>
                  </a:r>
                </a:p>
              </p:txBody>
            </p:sp>
            <p:pic>
              <p:nvPicPr>
                <p:cNvPr id="197" name="vscode.png" descr="vscode.png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4550" y="0"/>
                  <a:ext cx="263068" cy="26306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8" name="pasted-image.png" descr="pasted-image.png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0"/>
                  <a:ext cx="274241" cy="2742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200" name="## Write with **Markdown**…"/>
              <p:cNvSpPr/>
              <p:nvPr/>
            </p:nvSpPr>
            <p:spPr>
              <a:xfrm>
                <a:off x="0" y="286980"/>
                <a:ext cx="2430876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>
                  <a:defRPr sz="1100" cap="none"/>
                </a:pPr>
                <a:r>
                  <a:t>## Write with **Markdown**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rPr b="1"/>
                  <a:t>RStudio: </a:t>
                </a:r>
                <a:r>
                  <a:t>Help &gt; Markdown Quick Reference </a:t>
                </a:r>
              </a:p>
            </p:txBody>
          </p:sp>
        </p:grpSp>
      </p:grpSp>
      <p:sp>
        <p:nvSpPr>
          <p:cNvPr id="203" name="Rectángulo"/>
          <p:cNvSpPr/>
          <p:nvPr/>
        </p:nvSpPr>
        <p:spPr>
          <a:xfrm>
            <a:off x="7841654" y="8097032"/>
            <a:ext cx="2383560" cy="1879359"/>
          </a:xfrm>
          <a:prstGeom prst="roundRect">
            <a:avLst>
              <a:gd name="adj" fmla="val 0"/>
            </a:avLst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The resulting HTML/PDF/MS Word/etc. document will be created and saved in the same directory as the source .qmd file."/>
          <p:cNvSpPr txBox="1"/>
          <p:nvPr/>
        </p:nvSpPr>
        <p:spPr>
          <a:xfrm>
            <a:off x="5353393" y="9433667"/>
            <a:ext cx="2360347" cy="627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The resulting HTML/PDF/MS Word/etc. document will be created and saved in the same directory as the source .qmd file.</a:t>
            </a:r>
          </a:p>
        </p:txBody>
      </p:sp>
      <p:grpSp>
        <p:nvGrpSpPr>
          <p:cNvPr id="211" name="Agrupar"/>
          <p:cNvGrpSpPr/>
          <p:nvPr/>
        </p:nvGrpSpPr>
        <p:grpSpPr>
          <a:xfrm>
            <a:off x="5365033" y="8535054"/>
            <a:ext cx="2360347" cy="356263"/>
            <a:chOff x="0" y="0"/>
            <a:chExt cx="2360346" cy="356261"/>
          </a:xfrm>
        </p:grpSpPr>
        <p:sp>
          <p:nvSpPr>
            <p:cNvPr id="205" name="Rectángulo redondeado"/>
            <p:cNvSpPr/>
            <p:nvPr/>
          </p:nvSpPr>
          <p:spPr>
            <a:xfrm>
              <a:off x="0" y="134639"/>
              <a:ext cx="2360347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Rectángulo"/>
            <p:cNvSpPr/>
            <p:nvPr/>
          </p:nvSpPr>
          <p:spPr>
            <a:xfrm>
              <a:off x="0" y="134639"/>
              <a:ext cx="2360347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7" name="quarto preview hello.qmd"/>
            <p:cNvSpPr txBox="1"/>
            <p:nvPr/>
          </p:nvSpPr>
          <p:spPr>
            <a:xfrm>
              <a:off x="49539" y="96539"/>
              <a:ext cx="1960218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preview</a:t>
              </a:r>
              <a:r>
                <a:t> hello.qmd</a:t>
              </a:r>
            </a:p>
          </p:txBody>
        </p:sp>
        <p:sp>
          <p:nvSpPr>
            <p:cNvPr id="208" name="Rectángulo redondeado"/>
            <p:cNvSpPr/>
            <p:nvPr/>
          </p:nvSpPr>
          <p:spPr>
            <a:xfrm>
              <a:off x="0" y="0"/>
              <a:ext cx="2360347" cy="127001"/>
            </a:xfrm>
            <a:prstGeom prst="roundRect">
              <a:avLst>
                <a:gd name="adj" fmla="val 42461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Rectángulo"/>
            <p:cNvSpPr/>
            <p:nvPr/>
          </p:nvSpPr>
          <p:spPr>
            <a:xfrm>
              <a:off x="0" y="53271"/>
              <a:ext cx="2360347" cy="81369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Terminal"/>
            <p:cNvSpPr txBox="1"/>
            <p:nvPr/>
          </p:nvSpPr>
          <p:spPr>
            <a:xfrm>
              <a:off x="65441" y="0"/>
              <a:ext cx="500460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212" name="Save, then render to preview the document output."/>
          <p:cNvSpPr txBox="1"/>
          <p:nvPr/>
        </p:nvSpPr>
        <p:spPr>
          <a:xfrm>
            <a:off x="5350851" y="8108461"/>
            <a:ext cx="2081901" cy="38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/>
              <a:t>Save,</a:t>
            </a:r>
            <a:r>
              <a:t> then render to </a:t>
            </a:r>
            <a:r>
              <a:rPr b="1"/>
              <a:t>preview</a:t>
            </a:r>
            <a:r>
              <a:t> the document output. </a:t>
            </a:r>
          </a:p>
        </p:txBody>
      </p:sp>
      <p:sp>
        <p:nvSpPr>
          <p:cNvPr id="213" name="Behind the Scenes…"/>
          <p:cNvSpPr txBox="1"/>
          <p:nvPr/>
        </p:nvSpPr>
        <p:spPr>
          <a:xfrm>
            <a:off x="7930007" y="8120466"/>
            <a:ext cx="2206855" cy="1541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r>
              <a:t>Behind the Scenes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When you render a document, Quarto:</a:t>
            </a:r>
          </a:p>
          <a:p>
            <a:pPr marL="176388" indent="-176388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000" b="0" cap="none">
                <a:solidFill>
                  <a:srgbClr val="000000"/>
                </a:solidFill>
              </a:defRPr>
            </a:pPr>
            <a:r>
              <a:t>Runs the code and embeds results and text into an .md file with: </a:t>
            </a:r>
            <a:br/>
            <a:r>
              <a:rPr b="1"/>
              <a:t>Knitr</a:t>
            </a:r>
            <a:r>
              <a:t>,</a:t>
            </a:r>
            <a:r>
              <a:rPr b="1"/>
              <a:t> </a:t>
            </a:r>
            <a:r>
              <a:t>if any {r} cells or,</a:t>
            </a:r>
            <a:br/>
            <a:r>
              <a:rPr b="1"/>
              <a:t>Jupyter</a:t>
            </a:r>
            <a:r>
              <a:t>, if any other cells.</a:t>
            </a:r>
          </a:p>
          <a:p>
            <a:pPr marL="176388" indent="-176388">
              <a:lnSpc>
                <a:spcPct val="80000"/>
              </a:lnSpc>
              <a:spcBef>
                <a:spcPts val="400"/>
              </a:spcBef>
              <a:buSzPct val="100000"/>
              <a:buAutoNum type="arabicPeriod"/>
              <a:defRPr sz="1000" b="0" cap="none">
                <a:solidFill>
                  <a:srgbClr val="000000"/>
                </a:solidFill>
              </a:defRPr>
            </a:pPr>
            <a:r>
              <a:t>Converts the .md file into the output format with Pandoc.</a:t>
            </a:r>
          </a:p>
        </p:txBody>
      </p:sp>
      <p:sp>
        <p:nvSpPr>
          <p:cNvPr id="214" name="Agrupar"/>
          <p:cNvSpPr/>
          <p:nvPr/>
        </p:nvSpPr>
        <p:spPr>
          <a:xfrm>
            <a:off x="5669364" y="907794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Use </a:t>
            </a:r>
            <a:r>
              <a:rPr b="1"/>
              <a:t>Render </a:t>
            </a:r>
            <a:r>
              <a:t>button</a:t>
            </a:r>
          </a:p>
        </p:txBody>
      </p:sp>
      <p:grpSp>
        <p:nvGrpSpPr>
          <p:cNvPr id="229" name="Agrupar"/>
          <p:cNvGrpSpPr/>
          <p:nvPr/>
        </p:nvGrpSpPr>
        <p:grpSpPr>
          <a:xfrm>
            <a:off x="247263" y="8097032"/>
            <a:ext cx="4856534" cy="1898024"/>
            <a:chOff x="0" y="0"/>
            <a:chExt cx="4856533" cy="1898023"/>
          </a:xfrm>
        </p:grpSpPr>
        <p:sp>
          <p:nvSpPr>
            <p:cNvPr id="215" name="Rectángulo"/>
            <p:cNvSpPr/>
            <p:nvPr/>
          </p:nvSpPr>
          <p:spPr>
            <a:xfrm>
              <a:off x="2508036" y="0"/>
              <a:ext cx="2338632" cy="805260"/>
            </a:xfrm>
            <a:prstGeom prst="roundRect">
              <a:avLst>
                <a:gd name="adj" fmla="val 0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endParaRPr/>
            </a:p>
          </p:txBody>
        </p:sp>
        <p:sp>
          <p:nvSpPr>
            <p:cNvPr id="216" name="USE A Tool with A Rich Editing Experience"/>
            <p:cNvSpPr txBox="1"/>
            <p:nvPr/>
          </p:nvSpPr>
          <p:spPr>
            <a:xfrm>
              <a:off x="0" y="12699"/>
              <a:ext cx="2418636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r>
                <a:t>USE A Tool with A Rich Editing Experience</a:t>
              </a:r>
            </a:p>
          </p:txBody>
        </p:sp>
        <p:grpSp>
          <p:nvGrpSpPr>
            <p:cNvPr id="219" name="Agrupar"/>
            <p:cNvGrpSpPr/>
            <p:nvPr/>
          </p:nvGrpSpPr>
          <p:grpSpPr>
            <a:xfrm>
              <a:off x="41590" y="491666"/>
              <a:ext cx="876973" cy="274241"/>
              <a:chOff x="0" y="1525"/>
              <a:chExt cx="876972" cy="274240"/>
            </a:xfrm>
          </p:grpSpPr>
          <p:sp>
            <p:nvSpPr>
              <p:cNvPr id="217" name="RStudio"/>
              <p:cNvSpPr txBox="1"/>
              <p:nvPr/>
            </p:nvSpPr>
            <p:spPr>
              <a:xfrm>
                <a:off x="303314" y="6349"/>
                <a:ext cx="573659" cy="261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lvl1pPr>
              </a:lstStyle>
              <a:p>
                <a:r>
                  <a:t>RStudio</a:t>
                </a:r>
              </a:p>
            </p:txBody>
          </p:sp>
          <p:pic>
            <p:nvPicPr>
              <p:cNvPr id="218" name="pasted-image.png" descr="pasted-image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1525"/>
                <a:ext cx="274241" cy="274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22" name="Agrupar"/>
            <p:cNvGrpSpPr/>
            <p:nvPr/>
          </p:nvGrpSpPr>
          <p:grpSpPr>
            <a:xfrm>
              <a:off x="915500" y="502077"/>
              <a:ext cx="1565747" cy="1395947"/>
              <a:chOff x="0" y="65783"/>
              <a:chExt cx="1565746" cy="1395946"/>
            </a:xfrm>
          </p:grpSpPr>
          <p:sp>
            <p:nvSpPr>
              <p:cNvPr id="220" name="Visual Studio Code +  Quarto extension"/>
              <p:cNvSpPr/>
              <p:nvPr/>
            </p:nvSpPr>
            <p:spPr>
              <a:xfrm>
                <a:off x="295746" y="19173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t>Visual Studio Code + </a:t>
                </a:r>
                <a:br/>
                <a:r>
                  <a:t>Quarto extension</a:t>
                </a:r>
              </a:p>
            </p:txBody>
          </p:sp>
          <p:pic>
            <p:nvPicPr>
              <p:cNvPr id="221" name="vscode.png" descr="vscode.png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65783"/>
                <a:ext cx="263067" cy="2630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23" name="Screen Shot 2023-07-24 at 10.50.22 AM.png" descr="Screen Shot 2023-07-24 at 10.50.22 AM.pn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0" y="1605069"/>
              <a:ext cx="4856534" cy="274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Edit Quarto documents with a Visual Editor"/>
            <p:cNvSpPr txBox="1"/>
            <p:nvPr/>
          </p:nvSpPr>
          <p:spPr>
            <a:xfrm>
              <a:off x="0" y="1288603"/>
              <a:ext cx="259710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Edit Quarto documents with a </a:t>
              </a:r>
              <a:r>
                <a:rPr b="1"/>
                <a:t>Visual Editor</a:t>
              </a:r>
            </a:p>
          </p:txBody>
        </p:sp>
        <p:sp>
          <p:nvSpPr>
            <p:cNvPr id="225" name="Run code cells as you write"/>
            <p:cNvSpPr txBox="1"/>
            <p:nvPr/>
          </p:nvSpPr>
          <p:spPr>
            <a:xfrm>
              <a:off x="0" y="832834"/>
              <a:ext cx="1681622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b="1"/>
                <a:t>Run</a:t>
              </a:r>
              <a:r>
                <a:t> code cells as you write</a:t>
              </a:r>
            </a:p>
          </p:txBody>
        </p:sp>
        <p:sp>
          <p:nvSpPr>
            <p:cNvPr id="226" name="Render with a button or keyboard shortcut"/>
            <p:cNvSpPr txBox="1"/>
            <p:nvPr/>
          </p:nvSpPr>
          <p:spPr>
            <a:xfrm>
              <a:off x="0" y="1056230"/>
              <a:ext cx="2543089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rPr b="1"/>
                <a:t>Render</a:t>
              </a:r>
              <a:r>
                <a:t> with a button or keyboard shortcut </a:t>
              </a:r>
            </a:p>
          </p:txBody>
        </p:sp>
        <p:sp>
          <p:nvSpPr>
            <p:cNvPr id="227" name="Quarto documents (.qmd) can be edited in any tool that edits text."/>
            <p:cNvSpPr txBox="1"/>
            <p:nvPr/>
          </p:nvSpPr>
          <p:spPr>
            <a:xfrm>
              <a:off x="2595922" y="298410"/>
              <a:ext cx="2135326" cy="383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Quarto documents (.qmd) can be edited in any tool that edits text.</a:t>
              </a:r>
            </a:p>
          </p:txBody>
        </p:sp>
        <p:sp>
          <p:nvSpPr>
            <p:cNvPr id="228" name="Or any text editor"/>
            <p:cNvSpPr txBox="1"/>
            <p:nvPr/>
          </p:nvSpPr>
          <p:spPr>
            <a:xfrm>
              <a:off x="2595922" y="109339"/>
              <a:ext cx="1753519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t>Or any text editor</a:t>
              </a:r>
            </a:p>
          </p:txBody>
        </p:sp>
      </p:grpSp>
      <p:sp>
        <p:nvSpPr>
          <p:cNvPr id="230" name="Línea"/>
          <p:cNvSpPr/>
          <p:nvPr/>
        </p:nvSpPr>
        <p:spPr>
          <a:xfrm>
            <a:off x="10491629" y="1930539"/>
            <a:ext cx="3234346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1" name="Línea"/>
          <p:cNvSpPr/>
          <p:nvPr/>
        </p:nvSpPr>
        <p:spPr>
          <a:xfrm>
            <a:off x="257129" y="1100632"/>
            <a:ext cx="9957288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2" name="Apply formatting in Visual Editor. Saved as Markdown in source."/>
          <p:cNvSpPr txBox="1"/>
          <p:nvPr/>
        </p:nvSpPr>
        <p:spPr>
          <a:xfrm>
            <a:off x="2742951" y="8899773"/>
            <a:ext cx="1166124" cy="74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/>
            </a:lvl1pPr>
          </a:lstStyle>
          <a:p>
            <a:r>
              <a:t>Apply formatting in Visual Editor. Saved as Markdown in source.</a:t>
            </a:r>
          </a:p>
        </p:txBody>
      </p:sp>
      <p:sp>
        <p:nvSpPr>
          <p:cNvPr id="233" name="Insert elements like code cells, cross references,  and more."/>
          <p:cNvSpPr txBox="1"/>
          <p:nvPr/>
        </p:nvSpPr>
        <p:spPr>
          <a:xfrm>
            <a:off x="3937674" y="8899773"/>
            <a:ext cx="1166124" cy="74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80000"/>
              </a:lnSpc>
              <a:spcBef>
                <a:spcPts val="400"/>
              </a:spcBef>
              <a:defRPr sz="1000" b="0" cap="none"/>
            </a:pPr>
            <a:r>
              <a:t>Insert elements like</a:t>
            </a:r>
            <a:br/>
            <a:r>
              <a:t>code cells, cross references,  and more.</a:t>
            </a:r>
          </a:p>
        </p:txBody>
      </p:sp>
      <p:sp>
        <p:nvSpPr>
          <p:cNvPr id="234" name="Línea"/>
          <p:cNvSpPr/>
          <p:nvPr/>
        </p:nvSpPr>
        <p:spPr>
          <a:xfrm>
            <a:off x="3305347" y="9506208"/>
            <a:ext cx="1" cy="248842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ínea"/>
          <p:cNvSpPr/>
          <p:nvPr/>
        </p:nvSpPr>
        <p:spPr>
          <a:xfrm>
            <a:off x="4105447" y="9384933"/>
            <a:ext cx="1" cy="365165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2" name="Agrupar"/>
          <p:cNvGrpSpPr/>
          <p:nvPr/>
        </p:nvGrpSpPr>
        <p:grpSpPr>
          <a:xfrm>
            <a:off x="10524304" y="8076886"/>
            <a:ext cx="3118307" cy="365165"/>
            <a:chOff x="0" y="0"/>
            <a:chExt cx="3118305" cy="365164"/>
          </a:xfrm>
        </p:grpSpPr>
        <p:sp>
          <p:nvSpPr>
            <p:cNvPr id="236" name="Rectángulo redondeado"/>
            <p:cNvSpPr/>
            <p:nvPr/>
          </p:nvSpPr>
          <p:spPr>
            <a:xfrm>
              <a:off x="0" y="143542"/>
              <a:ext cx="3118306" cy="221623"/>
            </a:xfrm>
            <a:prstGeom prst="roundRect">
              <a:avLst>
                <a:gd name="adj" fmla="val 2446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7" name="Rectángulo"/>
            <p:cNvSpPr/>
            <p:nvPr/>
          </p:nvSpPr>
          <p:spPr>
            <a:xfrm>
              <a:off x="0" y="143542"/>
              <a:ext cx="3111498" cy="1346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quarto create project {type}"/>
            <p:cNvSpPr txBox="1"/>
            <p:nvPr/>
          </p:nvSpPr>
          <p:spPr>
            <a:xfrm>
              <a:off x="49538" y="105442"/>
              <a:ext cx="2783337" cy="2580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53585F"/>
                  </a:solidFill>
                </a:rPr>
                <a:t>quarto </a:t>
              </a:r>
              <a:r>
                <a:rPr b="1" dirty="0"/>
                <a:t>create project</a:t>
              </a:r>
              <a:r>
                <a:rPr dirty="0">
                  <a:solidFill>
                    <a:srgbClr val="42709B"/>
                  </a:solidFill>
                </a:rPr>
                <a:t> </a:t>
              </a:r>
              <a:r>
                <a:rPr b="1" dirty="0">
                  <a:solidFill>
                    <a:srgbClr val="42709B"/>
                  </a:solidFill>
                </a:rPr>
                <a:t>{type}</a:t>
              </a:r>
            </a:p>
          </p:txBody>
        </p:sp>
        <p:sp>
          <p:nvSpPr>
            <p:cNvPr id="239" name="Rectángulo redondeado"/>
            <p:cNvSpPr/>
            <p:nvPr/>
          </p:nvSpPr>
          <p:spPr>
            <a:xfrm>
              <a:off x="0" y="0"/>
              <a:ext cx="3118306" cy="135903"/>
            </a:xfrm>
            <a:prstGeom prst="roundRect">
              <a:avLst>
                <a:gd name="adj" fmla="val 39679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0" name="Rectángulo"/>
            <p:cNvSpPr/>
            <p:nvPr/>
          </p:nvSpPr>
          <p:spPr>
            <a:xfrm>
              <a:off x="0" y="62174"/>
              <a:ext cx="3118306" cy="86537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Terminal"/>
            <p:cNvSpPr txBox="1"/>
            <p:nvPr/>
          </p:nvSpPr>
          <p:spPr>
            <a:xfrm>
              <a:off x="65440" y="8902"/>
              <a:ext cx="500461" cy="1270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243" name="Author documents as .qmd files or Jupyter notebooks.  Write in a rich Markdown syntax."/>
          <p:cNvSpPr txBox="1"/>
          <p:nvPr/>
        </p:nvSpPr>
        <p:spPr>
          <a:xfrm>
            <a:off x="3502702" y="2310223"/>
            <a:ext cx="1848607" cy="627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Author documents as .qmd files or Jupyter notebooks. </a:t>
            </a:r>
            <a:br/>
            <a:r>
              <a:t>Write in a rich Markdown syntax.</a:t>
            </a:r>
          </a:p>
        </p:txBody>
      </p:sp>
      <p:sp>
        <p:nvSpPr>
          <p:cNvPr id="244" name="Produce HTML, PDF, MS Word reveal.js, MS Powerpoint, Beamer Websites, blogs, books..."/>
          <p:cNvSpPr txBox="1"/>
          <p:nvPr/>
        </p:nvSpPr>
        <p:spPr>
          <a:xfrm>
            <a:off x="5787214" y="2371183"/>
            <a:ext cx="2206855" cy="50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Produce HTML, PDF, MS Word</a:t>
            </a:r>
            <a:br/>
            <a:r>
              <a:t>reveal.js, MS Powerpoint, Beamer</a:t>
            </a:r>
            <a:br/>
            <a:r>
              <a:t>Websites, blogs, books...</a:t>
            </a:r>
          </a:p>
        </p:txBody>
      </p:sp>
      <p:sp>
        <p:nvSpPr>
          <p:cNvPr id="245" name="Quickly deploy to GitHub Pages, Netlify, Quarto Pub, Posit Cloud, or Posit Connect"/>
          <p:cNvSpPr txBox="1"/>
          <p:nvPr/>
        </p:nvSpPr>
        <p:spPr>
          <a:xfrm>
            <a:off x="8073902" y="2310223"/>
            <a:ext cx="2003342" cy="627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Quickly deploy to</a:t>
            </a:r>
            <a:br/>
            <a:r>
              <a:t>GitHub Pages, Netlify, Quarto Pub, Posit Cloud, or Posit Connect</a:t>
            </a:r>
          </a:p>
        </p:txBody>
      </p:sp>
      <p:pic>
        <p:nvPicPr>
          <p:cNvPr id="246" name="pasted-image.png" descr="pasted-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4971" y="5978604"/>
            <a:ext cx="280143" cy="24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 descr="pasted-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4971" y="5565748"/>
            <a:ext cx="280143" cy="245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Output integrated into document…"/>
          <p:cNvSpPr/>
          <p:nvPr/>
        </p:nvSpPr>
        <p:spPr>
          <a:xfrm>
            <a:off x="7802639" y="6620263"/>
            <a:ext cx="2214568" cy="733245"/>
          </a:xfrm>
          <a:prstGeom prst="roundRect">
            <a:avLst>
              <a:gd name="adj" fmla="val 10355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t>Output integrated into document</a:t>
            </a:r>
          </a:p>
          <a:p>
            <a:pPr algn="ctr"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Control how output appears with special comments in your code</a:t>
            </a:r>
          </a:p>
        </p:txBody>
      </p:sp>
      <p:sp>
        <p:nvSpPr>
          <p:cNvPr id="249" name="Línea"/>
          <p:cNvSpPr/>
          <p:nvPr/>
        </p:nvSpPr>
        <p:spPr>
          <a:xfrm flipH="1" flipV="1">
            <a:off x="6829451" y="5114527"/>
            <a:ext cx="1382150" cy="401750"/>
          </a:xfrm>
          <a:prstGeom prst="line">
            <a:avLst/>
          </a:prstGeom>
          <a:ln w="25400">
            <a:solidFill>
              <a:srgbClr val="42709B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Features for scientific publishing…"/>
          <p:cNvSpPr/>
          <p:nvPr/>
        </p:nvSpPr>
        <p:spPr>
          <a:xfrm>
            <a:off x="8120907" y="5309698"/>
            <a:ext cx="1896300" cy="793546"/>
          </a:xfrm>
          <a:prstGeom prst="roundRect">
            <a:avLst>
              <a:gd name="adj" fmla="val 8830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/>
            </a:pPr>
            <a:r>
              <a:t>Features for scientific publishing</a:t>
            </a:r>
          </a:p>
          <a:p>
            <a:pPr algn="ctr"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Cross references, citations, equations, and more</a:t>
            </a:r>
          </a:p>
        </p:txBody>
      </p:sp>
      <p:pic>
        <p:nvPicPr>
          <p:cNvPr id="251" name="pasted-image.png" descr="pasted-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592" y="8936834"/>
            <a:ext cx="274241" cy="27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vscode.png" descr="vscod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17179" y="9254334"/>
            <a:ext cx="263067" cy="26306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Agrupar"/>
          <p:cNvSpPr/>
          <p:nvPr/>
        </p:nvSpPr>
        <p:spPr>
          <a:xfrm>
            <a:off x="5680245" y="9369088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Use </a:t>
            </a:r>
            <a:r>
              <a:rPr b="1"/>
              <a:t>Preview </a:t>
            </a:r>
            <a:r>
              <a:t>button</a:t>
            </a:r>
          </a:p>
        </p:txBody>
      </p:sp>
      <p:pic>
        <p:nvPicPr>
          <p:cNvPr id="254" name="quarto-preview-button.svg" descr="quarto-preview-button.sv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45265" y="9244668"/>
            <a:ext cx="274242" cy="274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quarto-render-button.png" descr="quarto-render-butt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9353" y="8923873"/>
            <a:ext cx="274241" cy="27424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F66655-314F-EA26-EBBC-8CDED9627F1A}"/>
              </a:ext>
            </a:extLst>
          </p:cNvPr>
          <p:cNvSpPr txBox="1"/>
          <p:nvPr/>
        </p:nvSpPr>
        <p:spPr>
          <a:xfrm>
            <a:off x="10537812" y="8547590"/>
            <a:ext cx="2891648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kern="0" cap="all" spc="0" normalizeH="0" baseline="0" noProof="0" dirty="0">
                <a:ln>
                  <a:noFill/>
                </a:ln>
                <a:solidFill>
                  <a:srgbClr val="42709B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{type}: </a:t>
            </a:r>
            <a:r>
              <a:rPr kumimoji="0" lang="en-US" sz="700" b="0" i="0" u="none" strike="noStrike" kern="0" cap="all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default, website, blog, book, confluence,              manuscript</a:t>
            </a:r>
            <a:endParaRPr kumimoji="0" lang="es-ES" sz="700" b="0" i="0" u="none" strike="noStrike" cap="all" spc="0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Agrupar"/>
          <p:cNvGrpSpPr/>
          <p:nvPr/>
        </p:nvGrpSpPr>
        <p:grpSpPr>
          <a:xfrm>
            <a:off x="8388098" y="-1005302"/>
            <a:ext cx="6157893" cy="3553962"/>
            <a:chOff x="0" y="51032"/>
            <a:chExt cx="6157891" cy="3553961"/>
          </a:xfrm>
        </p:grpSpPr>
        <p:sp>
          <p:nvSpPr>
            <p:cNvPr id="257" name="Triángulo"/>
            <p:cNvSpPr/>
            <p:nvPr/>
          </p:nvSpPr>
          <p:spPr>
            <a:xfrm rot="1800000">
              <a:off x="1200670" y="304285"/>
              <a:ext cx="1319509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8" name="Círculo"/>
            <p:cNvSpPr/>
            <p:nvPr/>
          </p:nvSpPr>
          <p:spPr>
            <a:xfrm flipH="1">
              <a:off x="1574075" y="838358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Círculo"/>
            <p:cNvSpPr/>
            <p:nvPr/>
          </p:nvSpPr>
          <p:spPr>
            <a:xfrm flipH="1">
              <a:off x="23293" y="819779"/>
              <a:ext cx="422090" cy="422089"/>
            </a:xfrm>
            <a:prstGeom prst="ellipse">
              <a:avLst/>
            </a:prstGeom>
            <a:solidFill>
              <a:srgbClr val="BAD4EE">
                <a:alpha val="50458"/>
              </a:srgbClr>
            </a:solidFill>
            <a:ln w="6350" cap="flat">
              <a:solidFill>
                <a:srgbClr val="BAD4EE">
                  <a:alpha val="50458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0" name="Triángulo"/>
            <p:cNvSpPr/>
            <p:nvPr/>
          </p:nvSpPr>
          <p:spPr>
            <a:xfrm rot="19800000">
              <a:off x="2920266" y="973389"/>
              <a:ext cx="1319509" cy="1143860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1" name="Triángulo"/>
            <p:cNvSpPr/>
            <p:nvPr/>
          </p:nvSpPr>
          <p:spPr>
            <a:xfrm rot="1800000">
              <a:off x="3493651" y="1634009"/>
              <a:ext cx="1319510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" name="Círculo"/>
            <p:cNvSpPr/>
            <p:nvPr/>
          </p:nvSpPr>
          <p:spPr>
            <a:xfrm flipH="1">
              <a:off x="3484314" y="1507462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" name="Círculo"/>
            <p:cNvSpPr/>
            <p:nvPr/>
          </p:nvSpPr>
          <p:spPr>
            <a:xfrm flipH="1">
              <a:off x="3867056" y="2168082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4" name="Triángulo"/>
            <p:cNvSpPr/>
            <p:nvPr/>
          </p:nvSpPr>
          <p:spPr>
            <a:xfrm rot="1800000">
              <a:off x="3493651" y="312964"/>
              <a:ext cx="1319510" cy="1143860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" name="Círculo"/>
            <p:cNvSpPr/>
            <p:nvPr/>
          </p:nvSpPr>
          <p:spPr>
            <a:xfrm flipH="1">
              <a:off x="3867056" y="847036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Triángulo"/>
            <p:cNvSpPr/>
            <p:nvPr/>
          </p:nvSpPr>
          <p:spPr>
            <a:xfrm rot="19800000">
              <a:off x="4067423" y="318647"/>
              <a:ext cx="1319509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" name="Círculo"/>
            <p:cNvSpPr/>
            <p:nvPr/>
          </p:nvSpPr>
          <p:spPr>
            <a:xfrm flipH="1">
              <a:off x="4631471" y="852720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8" name="Triángulo"/>
            <p:cNvSpPr/>
            <p:nvPr/>
          </p:nvSpPr>
          <p:spPr>
            <a:xfrm rot="1800000">
              <a:off x="4640808" y="979268"/>
              <a:ext cx="1319509" cy="1143861"/>
            </a:xfrm>
            <a:prstGeom prst="triangl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9" name="Círculo"/>
            <p:cNvSpPr/>
            <p:nvPr/>
          </p:nvSpPr>
          <p:spPr>
            <a:xfrm flipH="1">
              <a:off x="5014212" y="1513341"/>
              <a:ext cx="422090" cy="422090"/>
            </a:xfrm>
            <a:prstGeom prst="ellips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" name="Triángulo"/>
            <p:cNvSpPr/>
            <p:nvPr/>
          </p:nvSpPr>
          <p:spPr>
            <a:xfrm rot="19800000">
              <a:off x="1774441" y="309969"/>
              <a:ext cx="1319510" cy="1143861"/>
            </a:xfrm>
            <a:prstGeom prst="triangle">
              <a:avLst/>
            </a:prstGeom>
            <a:solidFill>
              <a:srgbClr val="BAD4EE"/>
            </a:solidFill>
            <a:ln w="6350" cap="flat">
              <a:solidFill>
                <a:srgbClr val="BAD4EE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Círculo"/>
            <p:cNvSpPr/>
            <p:nvPr/>
          </p:nvSpPr>
          <p:spPr>
            <a:xfrm flipH="1">
              <a:off x="2338489" y="844041"/>
              <a:ext cx="422090" cy="422090"/>
            </a:xfrm>
            <a:prstGeom prst="ellipse">
              <a:avLst/>
            </a:prstGeom>
            <a:solidFill>
              <a:srgbClr val="7AAADC"/>
            </a:solidFill>
            <a:ln w="3175" cap="flat">
              <a:solidFill>
                <a:srgbClr val="7AAA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cap="none">
                  <a:solidFill>
                    <a:srgbClr val="7AAADC"/>
                  </a:solidFill>
                </a:defRPr>
              </a:pPr>
              <a:endParaRPr/>
            </a:p>
          </p:txBody>
        </p:sp>
      </p:grpSp>
      <p:sp>
        <p:nvSpPr>
          <p:cNvPr id="274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5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C BY SA Posit Software, PBC  •   info@posit.co  •   posit.co  •  Learn more at quarto.org  • HTML cheatsheets at pos.it/cheatsheets  •  Quarto 1.3  •  Updated:  2023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 cap="none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 u="sng">
                <a:hlinkClick r:id="rId3"/>
              </a:rPr>
              <a:t>info@posit.co</a:t>
            </a:r>
            <a:r>
              <a:t>  •   </a:t>
            </a:r>
            <a:r>
              <a:rPr u="sng"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quarto.org</a:t>
            </a:r>
            <a:r>
              <a:t>  • HTML cheatsheets at </a:t>
            </a:r>
            <a:r>
              <a:rPr b="1">
                <a:hlinkClick r:id="rId6"/>
              </a:rPr>
              <a:t>pos.it/cheatsheets</a:t>
            </a:r>
            <a:r>
              <a:t>  •  Quarto 1.3  •  Updated:  2023-07</a:t>
            </a:r>
          </a:p>
        </p:txBody>
      </p:sp>
      <p:sp>
        <p:nvSpPr>
          <p:cNvPr id="277" name="Figures "/>
          <p:cNvSpPr txBox="1"/>
          <p:nvPr/>
        </p:nvSpPr>
        <p:spPr>
          <a:xfrm>
            <a:off x="3765400" y="6117458"/>
            <a:ext cx="1037172" cy="325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Figures </a:t>
            </a:r>
            <a:r>
              <a:rPr sz="1400" b="0" baseline="-7142"/>
              <a:t></a:t>
            </a:r>
          </a:p>
        </p:txBody>
      </p:sp>
      <p:sp>
        <p:nvSpPr>
          <p:cNvPr id="278" name="```{python}…"/>
          <p:cNvSpPr/>
          <p:nvPr/>
        </p:nvSpPr>
        <p:spPr>
          <a:xfrm>
            <a:off x="3765400" y="7092071"/>
            <a:ext cx="3099184" cy="1089702"/>
          </a:xfrm>
          <a:prstGeom prst="roundRect">
            <a:avLst>
              <a:gd name="adj" fmla="val 5895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fig-LABEL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fig-cap: CAP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fig-alt: ALT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{{ plot code here }}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79" name="Tables "/>
          <p:cNvSpPr txBox="1"/>
          <p:nvPr/>
        </p:nvSpPr>
        <p:spPr>
          <a:xfrm>
            <a:off x="7112626" y="5626673"/>
            <a:ext cx="930201" cy="28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Tables </a:t>
            </a:r>
          </a:p>
        </p:txBody>
      </p:sp>
      <p:sp>
        <p:nvSpPr>
          <p:cNvPr id="280" name="|object | radius|…"/>
          <p:cNvSpPr/>
          <p:nvPr/>
        </p:nvSpPr>
        <p:spPr>
          <a:xfrm>
            <a:off x="7112626" y="6193309"/>
            <a:ext cx="1804558" cy="1212761"/>
          </a:xfrm>
          <a:prstGeom prst="roundRect">
            <a:avLst>
              <a:gd name="adj" fmla="val 529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|object | radius|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|:------|------:|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|Sun    | 696000|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|Earth  |   6371|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 CAPTION {#tbl-LABEL}</a:t>
            </a:r>
          </a:p>
        </p:txBody>
      </p:sp>
      <p:sp>
        <p:nvSpPr>
          <p:cNvPr id="281" name="COMPUTATION Output a Markdown table or an HTML table from your code"/>
          <p:cNvSpPr txBox="1"/>
          <p:nvPr/>
        </p:nvSpPr>
        <p:spPr>
          <a:xfrm>
            <a:off x="9041304" y="5697183"/>
            <a:ext cx="4400356" cy="233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 dirty="0">
                <a:solidFill>
                  <a:srgbClr val="42709B"/>
                </a:solidFill>
              </a:rPr>
              <a:t>COMPUTATION</a:t>
            </a:r>
            <a:r>
              <a:rPr dirty="0"/>
              <a:t> Output a Markdown table or an HTML table from your code</a:t>
            </a:r>
          </a:p>
        </p:txBody>
      </p:sp>
      <p:sp>
        <p:nvSpPr>
          <p:cNvPr id="282" name="```{r}…"/>
          <p:cNvSpPr/>
          <p:nvPr/>
        </p:nvSpPr>
        <p:spPr>
          <a:xfrm>
            <a:off x="9041304" y="6520439"/>
            <a:ext cx="1829773" cy="911031"/>
          </a:xfrm>
          <a:prstGeom prst="roundRect">
            <a:avLst>
              <a:gd name="adj" fmla="val 3415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tbl-LABEL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tbl-cap: CAPTION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knitr::kable(head(cars))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83" name="Use knitr::kable() to produce Markdown:"/>
          <p:cNvSpPr txBox="1"/>
          <p:nvPr/>
        </p:nvSpPr>
        <p:spPr>
          <a:xfrm>
            <a:off x="9041304" y="6115972"/>
            <a:ext cx="2036452" cy="38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Use knitr::kable() to produce Markdown:</a:t>
            </a:r>
          </a:p>
        </p:txBody>
      </p:sp>
      <p:sp>
        <p:nvSpPr>
          <p:cNvPr id="284" name="Also see the R packages: gt, flextable, kableExtra."/>
          <p:cNvSpPr txBox="1"/>
          <p:nvPr/>
        </p:nvSpPr>
        <p:spPr>
          <a:xfrm>
            <a:off x="9041304" y="7442899"/>
            <a:ext cx="1808713" cy="38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Also see the R packages: gt, flextable, kableExtra.</a:t>
            </a:r>
          </a:p>
        </p:txBody>
      </p:sp>
      <p:sp>
        <p:nvSpPr>
          <p:cNvPr id="285" name="```{python}…"/>
          <p:cNvSpPr/>
          <p:nvPr/>
        </p:nvSpPr>
        <p:spPr>
          <a:xfrm>
            <a:off x="10995197" y="6193309"/>
            <a:ext cx="2696684" cy="1538253"/>
          </a:xfrm>
          <a:prstGeom prst="roundRect">
            <a:avLst>
              <a:gd name="adj" fmla="val 0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tbl-LABEL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tbl-cap: CAPTION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import pandas as pd, tabulate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from IPython.display import Markdown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df = pd.DataFrame({"A": [1, 2],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               "B": [1, 2]})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Markdown(df.to_markdown(index=False))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286" name="Add Markdown()to Markdown output:"/>
          <p:cNvSpPr txBox="1"/>
          <p:nvPr/>
        </p:nvSpPr>
        <p:spPr>
          <a:xfrm>
            <a:off x="11665200" y="5912897"/>
            <a:ext cx="229184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dirty="0"/>
              <a:t>Add Markdown()to Markdown output:</a:t>
            </a:r>
          </a:p>
        </p:txBody>
      </p:sp>
      <p:grpSp>
        <p:nvGrpSpPr>
          <p:cNvPr id="290" name="Agrupar"/>
          <p:cNvGrpSpPr/>
          <p:nvPr/>
        </p:nvGrpSpPr>
        <p:grpSpPr>
          <a:xfrm>
            <a:off x="3765400" y="8787735"/>
            <a:ext cx="3021961" cy="1474570"/>
            <a:chOff x="0" y="532090"/>
            <a:chExt cx="3021959" cy="1474569"/>
          </a:xfrm>
        </p:grpSpPr>
        <p:graphicFrame>
          <p:nvGraphicFramePr>
            <p:cNvPr id="287" name="Table 1-1-1"/>
            <p:cNvGraphicFramePr/>
            <p:nvPr/>
          </p:nvGraphicFramePr>
          <p:xfrm>
            <a:off x="250092" y="1462147"/>
            <a:ext cx="2771867" cy="544512"/>
          </p:xfrm>
          <a:graphic>
            <a:graphicData uri="http://schemas.openxmlformats.org/drawingml/2006/table">
              <a:tbl>
                <a:tblPr bandRow="1">
                  <a:tableStyleId>{8F44A2F1-9E1F-4B54-A3A2-5F16C0AD49E2}</a:tableStyleId>
                </a:tblPr>
                <a:tblGrid>
                  <a:gridCol w="48541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10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7504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6033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884"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Prefix</a:t>
                        </a: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Renders</a:t>
                        </a: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Prefix</a:t>
                        </a: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Renders</a:t>
                        </a: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0775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fig-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Figure 1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eq-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Equation 1</a:t>
                        </a:r>
                      </a:p>
                    </a:txBody>
                    <a:tcPr marL="0" marR="0" marT="0" marB="0" anchor="ctr" horzOverflow="overflow"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687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tbl-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Table 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400"/>
                          </a:spcBef>
                          <a:defRPr sz="900" b="0" cap="none"/>
                        </a:pPr>
                        <a:r>
                          <a:t>sec-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b="0" cap="none"/>
                        </a:pPr>
                        <a:r>
                          <a:rPr sz="900"/>
                          <a:t>Section 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88" name="Cross References…"/>
            <p:cNvSpPr/>
            <p:nvPr/>
          </p:nvSpPr>
          <p:spPr>
            <a:xfrm>
              <a:off x="0" y="53209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t>Cross References</a:t>
              </a:r>
            </a:p>
            <a:p>
              <a:pPr marL="228600" indent="-228600">
                <a:lnSpc>
                  <a:spcPct val="90000"/>
                </a:lnSpc>
                <a:spcBef>
                  <a:spcPts val="400"/>
                </a:spcBef>
                <a:buSzPct val="100000"/>
                <a:buAutoNum type="arabicPeriod"/>
                <a:defRPr sz="1000" b="0" cap="none">
                  <a:solidFill>
                    <a:srgbClr val="000000"/>
                  </a:solidFill>
                </a:defRPr>
              </a:pPr>
              <a:r>
                <a:rPr b="1"/>
                <a:t>Add labels</a:t>
              </a:r>
              <a:br>
                <a:rPr b="1"/>
              </a:br>
              <a:r>
                <a:t>Code cell: add option label: prefix-LABEL </a:t>
              </a:r>
              <a:br/>
              <a:r>
                <a:t>Markdown: add attribute #prefix-LABEL</a:t>
              </a:r>
            </a:p>
            <a:p>
              <a:pPr marL="228600" indent="-228600">
                <a:lnSpc>
                  <a:spcPct val="90000"/>
                </a:lnSpc>
                <a:spcBef>
                  <a:spcPts val="400"/>
                </a:spcBef>
                <a:buSzPct val="100000"/>
                <a:buAutoNum type="arabicPeriod"/>
                <a:defRPr sz="1000" b="0" cap="none">
                  <a:solidFill>
                    <a:srgbClr val="000000"/>
                  </a:solidFill>
                </a:defRPr>
              </a:pPr>
              <a:r>
                <a:rPr b="1"/>
                <a:t>Add references</a:t>
              </a:r>
              <a:r>
                <a:t> @prefix-LABEL, e.g.</a:t>
              </a:r>
              <a:br/>
              <a:endParaRPr/>
            </a:p>
          </p:txBody>
        </p:sp>
        <p:sp>
          <p:nvSpPr>
            <p:cNvPr id="289" name="You can see in @fig-scatterplot, that..."/>
            <p:cNvSpPr/>
            <p:nvPr/>
          </p:nvSpPr>
          <p:spPr>
            <a:xfrm>
              <a:off x="275492" y="958108"/>
              <a:ext cx="2587497" cy="393991"/>
            </a:xfrm>
            <a:prstGeom prst="roundRect">
              <a:avLst>
                <a:gd name="adj" fmla="val 13764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You can see in </a:t>
              </a:r>
              <a:r>
                <a:rPr b="1"/>
                <a:t>@fig-scatterplot</a:t>
              </a:r>
              <a:r>
                <a:t>, that...</a:t>
              </a:r>
            </a:p>
          </p:txBody>
        </p:sp>
      </p:grpSp>
      <p:grpSp>
        <p:nvGrpSpPr>
          <p:cNvPr id="299" name="Agrupar"/>
          <p:cNvGrpSpPr/>
          <p:nvPr/>
        </p:nvGrpSpPr>
        <p:grpSpPr>
          <a:xfrm>
            <a:off x="7112626" y="8188090"/>
            <a:ext cx="3089674" cy="2726891"/>
            <a:chOff x="0" y="232370"/>
            <a:chExt cx="3089672" cy="2726889"/>
          </a:xfrm>
        </p:grpSpPr>
        <p:grpSp>
          <p:nvGrpSpPr>
            <p:cNvPr id="294" name="Agrupar"/>
            <p:cNvGrpSpPr/>
            <p:nvPr/>
          </p:nvGrpSpPr>
          <p:grpSpPr>
            <a:xfrm>
              <a:off x="23101" y="1552139"/>
              <a:ext cx="1905719" cy="1407121"/>
              <a:chOff x="0" y="54609"/>
              <a:chExt cx="1905717" cy="1407120"/>
            </a:xfrm>
          </p:grpSpPr>
          <p:sp>
            <p:nvSpPr>
              <p:cNvPr id="291" name="Use Insert Citations dialog in the  Visual Editor"/>
              <p:cNvSpPr/>
              <p:nvPr/>
            </p:nvSpPr>
            <p:spPr>
              <a:xfrm>
                <a:off x="635717" y="19173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400"/>
                  </a:spcBef>
                  <a:defRPr sz="1000" b="0" cap="none">
                    <a:solidFill>
                      <a:srgbClr val="000000"/>
                    </a:solidFill>
                  </a:defRPr>
                </a:pPr>
                <a:r>
                  <a:t>Use </a:t>
                </a:r>
                <a:r>
                  <a:rPr b="1"/>
                  <a:t>Insert Citations</a:t>
                </a:r>
                <a:r>
                  <a:t> dialog in the </a:t>
                </a:r>
                <a:br/>
                <a:r>
                  <a:rPr b="1"/>
                  <a:t>Visual Editor</a:t>
                </a:r>
              </a:p>
            </p:txBody>
          </p:sp>
          <p:pic>
            <p:nvPicPr>
              <p:cNvPr id="292" name="vscode.png" descr="vscode.png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550" y="54609"/>
                <a:ext cx="263068" cy="2630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3" name="pasted-image.png" descr="pasted-image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54609"/>
                <a:ext cx="274241" cy="274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5" name="Citations…"/>
            <p:cNvSpPr/>
            <p:nvPr/>
          </p:nvSpPr>
          <p:spPr>
            <a:xfrm>
              <a:off x="0" y="23237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t>Citations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1. Add a bibliography </a:t>
              </a:r>
              <a:r>
                <a:rPr b="1"/>
                <a:t>file</a:t>
              </a:r>
              <a:r>
                <a:t> to the YAML header:</a:t>
              </a:r>
            </a:p>
          </p:txBody>
        </p:sp>
        <p:sp>
          <p:nvSpPr>
            <p:cNvPr id="296" name="---…"/>
            <p:cNvSpPr/>
            <p:nvPr/>
          </p:nvSpPr>
          <p:spPr>
            <a:xfrm>
              <a:off x="174326" y="477440"/>
              <a:ext cx="2312420" cy="632625"/>
            </a:xfrm>
            <a:prstGeom prst="roundRect">
              <a:avLst>
                <a:gd name="adj" fmla="val 8572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bibliography: </a:t>
              </a:r>
              <a:r>
                <a:rPr b="1"/>
                <a:t>references.bib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---</a:t>
              </a:r>
            </a:p>
          </p:txBody>
        </p:sp>
        <p:sp>
          <p:nvSpPr>
            <p:cNvPr id="297" name="2. Add citations: [@citation], or @citation"/>
            <p:cNvSpPr/>
            <p:nvPr/>
          </p:nvSpPr>
          <p:spPr>
            <a:xfrm>
              <a:off x="0" y="128712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2. Add citations: </a:t>
              </a:r>
              <a:r>
                <a:rPr b="1">
                  <a:solidFill>
                    <a:srgbClr val="42709B"/>
                  </a:solidFill>
                </a:rPr>
                <a:t>[@citation]</a:t>
              </a:r>
              <a:r>
                <a:t>, or </a:t>
              </a:r>
              <a:r>
                <a:rPr b="1">
                  <a:solidFill>
                    <a:srgbClr val="42709B"/>
                  </a:solidFill>
                </a:rPr>
                <a:t>@citation</a:t>
              </a:r>
            </a:p>
          </p:txBody>
        </p:sp>
        <p:sp>
          <p:nvSpPr>
            <p:cNvPr id="298" name="Build your bibliography file from your Zotero library, DOI, Crossref, DataCite, or PubMed"/>
            <p:cNvSpPr/>
            <p:nvPr/>
          </p:nvSpPr>
          <p:spPr>
            <a:xfrm>
              <a:off x="0" y="2069458"/>
              <a:ext cx="3089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Build your bibliography file from your Zotero library, DOI, Crossref, DataCite, or PubMed</a:t>
              </a:r>
            </a:p>
          </p:txBody>
        </p:sp>
      </p:grpSp>
      <p:sp>
        <p:nvSpPr>
          <p:cNvPr id="300" name="Rectángulo"/>
          <p:cNvSpPr/>
          <p:nvPr/>
        </p:nvSpPr>
        <p:spPr>
          <a:xfrm>
            <a:off x="257129" y="666751"/>
            <a:ext cx="3237127" cy="9197644"/>
          </a:xfrm>
          <a:prstGeom prst="rect">
            <a:avLst/>
          </a:prstGeom>
          <a:solidFill>
            <a:srgbClr val="F0F5F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400"/>
              </a:spcBef>
              <a:defRPr sz="1100" cap="none"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301" name="Table 1-1"/>
          <p:cNvGraphicFramePr/>
          <p:nvPr/>
        </p:nvGraphicFramePr>
        <p:xfrm>
          <a:off x="312142" y="4228554"/>
          <a:ext cx="3120653" cy="2087727"/>
        </p:xfrm>
        <a:graphic>
          <a:graphicData uri="http://schemas.openxmlformats.org/drawingml/2006/table">
            <a:tbl>
              <a:tblPr bandRow="1">
                <a:tableStyleId>{8F44A2F1-9E1F-4B54-A3A2-5F16C0AD49E2}</a:tableStyleId>
              </a:tblPr>
              <a:tblGrid>
                <a:gridCol w="55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868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DEFAULT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EFFECTS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19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echo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false: hide code fenced: include code cell syntax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eval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false: don’t run code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include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false: don’t include code or results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40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output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false: don’t include results
asis: treat results as raw markdown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warning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false: don’t include warnings in output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07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 b="1">
                          <a:sym typeface="Helvetica"/>
                        </a:rPr>
                        <a:t>error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900">
                          <a:sym typeface="Helvetica"/>
                        </a:rPr>
                        <a:t>true: include error in output and continue with render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2" name="Execution Options"/>
          <p:cNvSpPr txBox="1"/>
          <p:nvPr/>
        </p:nvSpPr>
        <p:spPr>
          <a:xfrm>
            <a:off x="324842" y="3893865"/>
            <a:ext cx="1813041" cy="30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r>
              <a:t>Execution Options</a:t>
            </a:r>
          </a:p>
        </p:txBody>
      </p:sp>
      <p:sp>
        <p:nvSpPr>
          <p:cNvPr id="303" name="---…"/>
          <p:cNvSpPr/>
          <p:nvPr/>
        </p:nvSpPr>
        <p:spPr>
          <a:xfrm>
            <a:off x="324842" y="7560721"/>
            <a:ext cx="1495915" cy="942317"/>
          </a:xfrm>
          <a:prstGeom prst="roundRect">
            <a:avLst>
              <a:gd name="adj" fmla="val 584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execute: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04" name="```{r}…"/>
          <p:cNvSpPr/>
          <p:nvPr/>
        </p:nvSpPr>
        <p:spPr>
          <a:xfrm>
            <a:off x="324842" y="6589713"/>
            <a:ext cx="1513466" cy="620332"/>
          </a:xfrm>
          <a:prstGeom prst="roundRect">
            <a:avLst>
              <a:gd name="adj" fmla="val 887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05" name="```{python}…"/>
          <p:cNvSpPr/>
          <p:nvPr/>
        </p:nvSpPr>
        <p:spPr>
          <a:xfrm>
            <a:off x="1936882" y="6589713"/>
            <a:ext cx="1495915" cy="620332"/>
          </a:xfrm>
          <a:prstGeom prst="roundRect">
            <a:avLst>
              <a:gd name="adj" fmla="val 8877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```{python}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echo: false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06" name="Set execution options at the cell level:"/>
          <p:cNvSpPr txBox="1"/>
          <p:nvPr/>
        </p:nvSpPr>
        <p:spPr>
          <a:xfrm>
            <a:off x="324842" y="6307702"/>
            <a:ext cx="2192627" cy="27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Set execution options at the </a:t>
            </a:r>
            <a:r>
              <a:rPr b="1"/>
              <a:t>cell level</a:t>
            </a:r>
            <a:r>
              <a:t>:</a:t>
            </a:r>
          </a:p>
        </p:txBody>
      </p:sp>
      <p:sp>
        <p:nvSpPr>
          <p:cNvPr id="307" name="Or, globally in the YAML header with the execute option:"/>
          <p:cNvSpPr txBox="1"/>
          <p:nvPr/>
        </p:nvSpPr>
        <p:spPr>
          <a:xfrm>
            <a:off x="324842" y="7199683"/>
            <a:ext cx="3127005" cy="37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Or, </a:t>
            </a:r>
            <a:r>
              <a:rPr b="1"/>
              <a:t>globally</a:t>
            </a:r>
            <a:r>
              <a:t> in the YAML header with the </a:t>
            </a:r>
            <a:r>
              <a:rPr b="1"/>
              <a:t>execute</a:t>
            </a:r>
            <a:r>
              <a:t> option:</a:t>
            </a:r>
          </a:p>
        </p:txBody>
      </p:sp>
      <p:sp>
        <p:nvSpPr>
          <p:cNvPr id="308" name="Cell options control execution, figures, tables, layout and more.  See them all at:  https://quarto.org/docs/reference/cells"/>
          <p:cNvSpPr txBox="1"/>
          <p:nvPr/>
        </p:nvSpPr>
        <p:spPr>
          <a:xfrm>
            <a:off x="324842" y="3311015"/>
            <a:ext cx="3064541" cy="6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Cell options control </a:t>
            </a:r>
            <a:r>
              <a:rPr b="1"/>
              <a:t>execution</a:t>
            </a:r>
            <a:r>
              <a:t>, </a:t>
            </a:r>
            <a:r>
              <a:rPr>
                <a:hlinkClick r:id="rId9"/>
              </a:rPr>
              <a:t>figures</a:t>
            </a:r>
            <a:r>
              <a:t>, </a:t>
            </a:r>
            <a:r>
              <a:rPr>
                <a:hlinkClick r:id="rId10"/>
              </a:rPr>
              <a:t>tables</a:t>
            </a:r>
            <a:r>
              <a:t>, </a:t>
            </a:r>
            <a:r>
              <a:rPr>
                <a:hlinkClick r:id="rId11"/>
              </a:rPr>
              <a:t>layout</a:t>
            </a:r>
            <a:r>
              <a:t> and more.  See them all at: </a:t>
            </a:r>
            <a:br/>
            <a:r>
              <a:rPr u="sng">
                <a:hlinkClick r:id="rId12"/>
              </a:rPr>
              <a:t>https://quarto.org/docs/reference/cells</a:t>
            </a:r>
          </a:p>
        </p:txBody>
      </p:sp>
      <p:sp>
        <p:nvSpPr>
          <p:cNvPr id="309" name="Inline Code…"/>
          <p:cNvSpPr txBox="1"/>
          <p:nvPr/>
        </p:nvSpPr>
        <p:spPr>
          <a:xfrm>
            <a:off x="324842" y="8596757"/>
            <a:ext cx="2719028" cy="708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r>
              <a:t>Inline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Use computed values directly in text sections. Code is evaluated at render and results appear as text.</a:t>
            </a:r>
          </a:p>
        </p:txBody>
      </p:sp>
      <p:sp>
        <p:nvSpPr>
          <p:cNvPr id="310" name="```{r}…"/>
          <p:cNvSpPr/>
          <p:nvPr/>
        </p:nvSpPr>
        <p:spPr>
          <a:xfrm>
            <a:off x="324842" y="2064350"/>
            <a:ext cx="1495915" cy="772081"/>
          </a:xfrm>
          <a:prstGeom prst="roundRect">
            <a:avLst>
              <a:gd name="adj" fmla="val 702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</a:t>
            </a:r>
            <a:r>
              <a:rPr b="1"/>
              <a:t>r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chunk-id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library(tidyverse)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11" name="Code cells start with ```{language} and end with ```."/>
          <p:cNvSpPr txBox="1"/>
          <p:nvPr/>
        </p:nvSpPr>
        <p:spPr>
          <a:xfrm>
            <a:off x="324842" y="1426619"/>
            <a:ext cx="3054390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lvl1pPr>
          </a:lstStyle>
          <a:p>
            <a:r>
              <a:t>Code cells start with ```{language} and end with ```.</a:t>
            </a:r>
          </a:p>
        </p:txBody>
      </p:sp>
      <p:sp>
        <p:nvSpPr>
          <p:cNvPr id="312" name="Add code cell options with #| comments."/>
          <p:cNvSpPr txBox="1"/>
          <p:nvPr/>
        </p:nvSpPr>
        <p:spPr>
          <a:xfrm>
            <a:off x="324842" y="3142310"/>
            <a:ext cx="2587496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Add code cell options with </a:t>
            </a:r>
            <a:r>
              <a:rPr b="1"/>
              <a:t>#|</a:t>
            </a:r>
            <a:r>
              <a:t> comments.</a:t>
            </a:r>
          </a:p>
        </p:txBody>
      </p:sp>
      <p:sp>
        <p:nvSpPr>
          <p:cNvPr id="313" name="Include Code"/>
          <p:cNvSpPr txBox="1"/>
          <p:nvPr/>
        </p:nvSpPr>
        <p:spPr>
          <a:xfrm>
            <a:off x="324842" y="679451"/>
            <a:ext cx="1916690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Include Code</a:t>
            </a:r>
          </a:p>
        </p:txBody>
      </p:sp>
      <p:grpSp>
        <p:nvGrpSpPr>
          <p:cNvPr id="317" name="Agrupar"/>
          <p:cNvGrpSpPr/>
          <p:nvPr/>
        </p:nvGrpSpPr>
        <p:grpSpPr>
          <a:xfrm>
            <a:off x="398038" y="1695768"/>
            <a:ext cx="2415876" cy="274241"/>
            <a:chOff x="0" y="0"/>
            <a:chExt cx="2415875" cy="274240"/>
          </a:xfrm>
        </p:grpSpPr>
        <p:sp>
          <p:nvSpPr>
            <p:cNvPr id="314" name="Use Insert Code Chunk/Cell"/>
            <p:cNvSpPr txBox="1"/>
            <p:nvPr/>
          </p:nvSpPr>
          <p:spPr>
            <a:xfrm>
              <a:off x="635717" y="6349"/>
              <a:ext cx="1780159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Use </a:t>
              </a:r>
              <a:r>
                <a:rPr b="1"/>
                <a:t>Insert Code Chunk/Cell</a:t>
              </a:r>
            </a:p>
          </p:txBody>
        </p:sp>
        <p:pic>
          <p:nvPicPr>
            <p:cNvPr id="315" name="vscode.png" descr="vscod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50" y="0"/>
              <a:ext cx="263068" cy="2630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asted-image.png" descr="pasted-imag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274241" cy="274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8" name="Other languages:  {julia}, {ojs}"/>
          <p:cNvSpPr txBox="1"/>
          <p:nvPr/>
        </p:nvSpPr>
        <p:spPr>
          <a:xfrm>
            <a:off x="324842" y="2917724"/>
            <a:ext cx="258749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Other languages:  {julia}, {ojs}</a:t>
            </a:r>
          </a:p>
        </p:txBody>
      </p:sp>
      <p:sp>
        <p:nvSpPr>
          <p:cNvPr id="319" name="```{python}…"/>
          <p:cNvSpPr/>
          <p:nvPr/>
        </p:nvSpPr>
        <p:spPr>
          <a:xfrm>
            <a:off x="1936882" y="2067842"/>
            <a:ext cx="1495915" cy="772082"/>
          </a:xfrm>
          <a:prstGeom prst="roundRect">
            <a:avLst>
              <a:gd name="adj" fmla="val 7024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```{</a:t>
            </a:r>
            <a:r>
              <a:rPr b="1"/>
              <a:t>python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#| label: chunk-id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import pandas as pd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320" name="Code Cells"/>
          <p:cNvSpPr txBox="1"/>
          <p:nvPr/>
        </p:nvSpPr>
        <p:spPr>
          <a:xfrm>
            <a:off x="324842" y="1182292"/>
            <a:ext cx="1813041" cy="30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r>
              <a:t>Code Cells</a:t>
            </a:r>
          </a:p>
        </p:txBody>
      </p:sp>
      <p:sp>
        <p:nvSpPr>
          <p:cNvPr id="321" name="---…"/>
          <p:cNvSpPr/>
          <p:nvPr/>
        </p:nvSpPr>
        <p:spPr>
          <a:xfrm>
            <a:off x="3758424" y="1486572"/>
            <a:ext cx="1520163" cy="1363886"/>
          </a:xfrm>
          <a:prstGeom prst="roundRect">
            <a:avLst>
              <a:gd name="adj" fmla="val 3976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title: "My Document"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format: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html: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code-fold: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toc: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22" name="---…"/>
          <p:cNvSpPr/>
          <p:nvPr/>
        </p:nvSpPr>
        <p:spPr>
          <a:xfrm>
            <a:off x="5464838" y="1486685"/>
            <a:ext cx="1520162" cy="1561810"/>
          </a:xfrm>
          <a:prstGeom prst="roundRect">
            <a:avLst>
              <a:gd name="adj" fmla="val 356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title: "My Document"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toc: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format: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html: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  code-fold: true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  </a:t>
            </a:r>
            <a:r>
              <a:rPr b="1"/>
              <a:t>pdf:</a:t>
            </a:r>
            <a:r>
              <a:t> default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323" name="Set FORMAT options"/>
          <p:cNvSpPr txBox="1"/>
          <p:nvPr/>
        </p:nvSpPr>
        <p:spPr>
          <a:xfrm>
            <a:off x="3758424" y="1188642"/>
            <a:ext cx="1829347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Set FORMAT options</a:t>
            </a:r>
          </a:p>
        </p:txBody>
      </p:sp>
      <p:sp>
        <p:nvSpPr>
          <p:cNvPr id="324" name="Multiple FORMATs"/>
          <p:cNvSpPr txBox="1"/>
          <p:nvPr/>
        </p:nvSpPr>
        <p:spPr>
          <a:xfrm>
            <a:off x="5492638" y="1188642"/>
            <a:ext cx="165707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Multiple FORMATs</a:t>
            </a:r>
          </a:p>
        </p:txBody>
      </p:sp>
      <p:sp>
        <p:nvSpPr>
          <p:cNvPr id="325" name="Indent format 2 spaces"/>
          <p:cNvSpPr txBox="1"/>
          <p:nvPr/>
        </p:nvSpPr>
        <p:spPr>
          <a:xfrm>
            <a:off x="3765400" y="3197045"/>
            <a:ext cx="1249385" cy="38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cap="none"/>
            </a:lvl1pPr>
          </a:lstStyle>
          <a:p>
            <a:r>
              <a:t>Indent format 2 spaces</a:t>
            </a:r>
          </a:p>
        </p:txBody>
      </p:sp>
      <p:sp>
        <p:nvSpPr>
          <p:cNvPr id="326" name="Indent options 4 spaces"/>
          <p:cNvSpPr txBox="1"/>
          <p:nvPr/>
        </p:nvSpPr>
        <p:spPr>
          <a:xfrm>
            <a:off x="4022345" y="2847860"/>
            <a:ext cx="1249333" cy="38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1000" cap="none"/>
            </a:lvl1pPr>
          </a:lstStyle>
          <a:p>
            <a:r>
              <a:t>Indent options 4 spaces</a:t>
            </a:r>
          </a:p>
        </p:txBody>
      </p:sp>
      <p:sp>
        <p:nvSpPr>
          <p:cNvPr id="327" name="Render all formats:"/>
          <p:cNvSpPr txBox="1"/>
          <p:nvPr/>
        </p:nvSpPr>
        <p:spPr>
          <a:xfrm>
            <a:off x="3758424" y="4068182"/>
            <a:ext cx="1244130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Render </a:t>
            </a:r>
            <a:r>
              <a:rPr b="1"/>
              <a:t>all</a:t>
            </a:r>
            <a:r>
              <a:t> formats: </a:t>
            </a:r>
          </a:p>
        </p:txBody>
      </p:sp>
      <p:sp>
        <p:nvSpPr>
          <p:cNvPr id="328" name="Top-level options  apply to all formats"/>
          <p:cNvSpPr txBox="1"/>
          <p:nvPr/>
        </p:nvSpPr>
        <p:spPr>
          <a:xfrm>
            <a:off x="5464838" y="3125957"/>
            <a:ext cx="1829772" cy="38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Top-level options </a:t>
            </a:r>
            <a:br/>
            <a:r>
              <a:t>apply to all formats</a:t>
            </a:r>
          </a:p>
        </p:txBody>
      </p:sp>
      <p:sp>
        <p:nvSpPr>
          <p:cNvPr id="329" name="Visit https://quarto.org/docs/reference/ to see all options by format"/>
          <p:cNvSpPr txBox="1"/>
          <p:nvPr/>
        </p:nvSpPr>
        <p:spPr>
          <a:xfrm>
            <a:off x="7517665" y="5254681"/>
            <a:ext cx="3881737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>
                <a:solidFill>
                  <a:srgbClr val="373A3C"/>
                </a:solidFill>
              </a:rPr>
              <a:t>Visit </a:t>
            </a:r>
            <a:r>
              <a:rPr u="sng">
                <a:hlinkClick r:id="rId13"/>
              </a:rPr>
              <a:t>https://quarto.org/docs/reference/</a:t>
            </a:r>
            <a:r>
              <a:rPr>
                <a:solidFill>
                  <a:srgbClr val="373A3C"/>
                </a:solidFill>
              </a:rPr>
              <a:t> to see </a:t>
            </a:r>
            <a:r>
              <a:rPr b="1">
                <a:solidFill>
                  <a:srgbClr val="373A3C"/>
                </a:solidFill>
              </a:rPr>
              <a:t>all options</a:t>
            </a:r>
            <a:r>
              <a:rPr>
                <a:solidFill>
                  <a:srgbClr val="373A3C"/>
                </a:solidFill>
              </a:rPr>
              <a:t> by format</a:t>
            </a:r>
          </a:p>
        </p:txBody>
      </p:sp>
      <p:sp>
        <p:nvSpPr>
          <p:cNvPr id="330" name="Set Format and Options"/>
          <p:cNvSpPr txBox="1"/>
          <p:nvPr/>
        </p:nvSpPr>
        <p:spPr>
          <a:xfrm>
            <a:off x="3753043" y="679451"/>
            <a:ext cx="3352789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Set Format and Options</a:t>
            </a:r>
          </a:p>
        </p:txBody>
      </p:sp>
      <p:sp>
        <p:nvSpPr>
          <p:cNvPr id="331" name="Common formats: html, pdf, docx, odt, rtf, gfm, pptx, revealjs, beamer"/>
          <p:cNvSpPr txBox="1"/>
          <p:nvPr/>
        </p:nvSpPr>
        <p:spPr>
          <a:xfrm>
            <a:off x="3758424" y="3598310"/>
            <a:ext cx="2527742" cy="38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Common formats: </a:t>
            </a:r>
            <a:r>
              <a:rPr b="1"/>
              <a:t>html, pdf, docx, odt, rtf, gfm, pptx, revealjs, beamer</a:t>
            </a:r>
          </a:p>
        </p:txBody>
      </p:sp>
      <p:grpSp>
        <p:nvGrpSpPr>
          <p:cNvPr id="341" name="Agrupar"/>
          <p:cNvGrpSpPr/>
          <p:nvPr/>
        </p:nvGrpSpPr>
        <p:grpSpPr>
          <a:xfrm>
            <a:off x="7264492" y="524526"/>
            <a:ext cx="5906243" cy="4788210"/>
            <a:chOff x="6349" y="-26830"/>
            <a:chExt cx="5906242" cy="4788209"/>
          </a:xfrm>
        </p:grpSpPr>
        <p:graphicFrame>
          <p:nvGraphicFramePr>
            <p:cNvPr id="332" name="Table 1-2"/>
            <p:cNvGraphicFramePr/>
            <p:nvPr>
              <p:extLst>
                <p:ext uri="{D42A27DB-BD31-4B8C-83A1-F6EECF244321}">
                  <p14:modId xmlns:p14="http://schemas.microsoft.com/office/powerpoint/2010/main" val="540152743"/>
                </p:ext>
              </p:extLst>
            </p:nvPr>
          </p:nvGraphicFramePr>
          <p:xfrm>
            <a:off x="284519" y="677806"/>
            <a:ext cx="5628072" cy="4083573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3026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712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7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343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49293"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200" b="1" cap="all" baseline="33333">
                            <a:solidFill>
                              <a:srgbClr val="42709B"/>
                            </a:solidFill>
                          </a:rPr>
                          <a:t>Option</a:t>
                        </a:r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000" cap="none" baseline="40000"/>
                        </a:pPr>
                        <a:endParaRPr/>
                      </a:p>
                    </a:txBody>
                    <a:tcPr marL="0" marR="0" marT="0" marB="0" anchor="b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200" b="1" cap="all" baseline="33333">
                            <a:solidFill>
                              <a:srgbClr val="42709B"/>
                            </a:solidFill>
                          </a:rPr>
                          <a:t>Description</a:t>
                        </a:r>
                      </a:p>
                    </a:txBody>
                    <a:tcPr marL="0" marR="0" marT="0" marB="0" anchor="b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5650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toc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Add a table of contents (true or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316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toc-depth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Lowest level of headings to add to table of contents (e.g. 2, 3)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anchor-sections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Show section anchors on mouse hover (true or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highlight-style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Syntax highlighting theme (e.g. arrow, </a:t>
                        </a:r>
                        <a:r>
                          <a:rPr sz="1000" dirty="0" err="1"/>
                          <a:t>pygments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kate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zenburn</a:t>
                        </a:r>
                        <a:r>
                          <a:rPr sz="1000" dirty="0"/>
                          <a:t>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mainfont</a:t>
                        </a:r>
                        <a:r>
                          <a:rPr sz="1000" b="1" dirty="0"/>
                          <a:t>, </a:t>
                        </a:r>
                        <a:r>
                          <a:rPr sz="1000" b="1" dirty="0" err="1"/>
                          <a:t>monofont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Font name. HTML: sets CSS font-family; LaTeX: via </a:t>
                        </a:r>
                        <a:r>
                          <a:rPr sz="1000" dirty="0" err="1"/>
                          <a:t>fontspec</a:t>
                        </a:r>
                        <a:r>
                          <a:rPr sz="1000" dirty="0"/>
                          <a:t> package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theme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 err="1"/>
                          <a:t>Bootswatch</a:t>
                        </a:r>
                        <a:r>
                          <a:rPr sz="1000" dirty="0"/>
                          <a:t> theme name (e.g. </a:t>
                        </a:r>
                        <a:r>
                          <a:rPr sz="1000" dirty="0" err="1"/>
                          <a:t>cosmo</a:t>
                        </a:r>
                        <a:r>
                          <a:rPr sz="1000" dirty="0"/>
                          <a:t>, darkly, solar etc.)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css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CSS or SCSS file to use to style the document (e.g. "style.css")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reference-doc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docx/pptx file containing template styles (e.g. file.docx, file.pptx)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2591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include-in-header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dirty="0"/>
                          <a:t>Files of content to include in header of output document, also </a:t>
                        </a:r>
                        <a:r>
                          <a:rPr b="1" dirty="0"/>
                          <a:t>include-before-body,</a:t>
                        </a:r>
                        <a:r>
                          <a:rPr dirty="0"/>
                          <a:t> </a:t>
                        </a:r>
                        <a:r>
                          <a:rPr b="1" dirty="0"/>
                          <a:t>include-after-body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keep-md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dirty="0"/>
                          <a:t>Keep intermediate markdown (true or false), also </a:t>
                        </a:r>
                        <a:r>
                          <a:rPr b="1" dirty="0"/>
                          <a:t>keep-</a:t>
                        </a:r>
                        <a:r>
                          <a:rPr b="1" dirty="0" err="1"/>
                          <a:t>ipynb</a:t>
                        </a:r>
                        <a:r>
                          <a:rPr dirty="0"/>
                          <a:t>, </a:t>
                        </a:r>
                        <a:r>
                          <a:rPr b="1" dirty="0"/>
                          <a:t>keep-</a:t>
                        </a:r>
                        <a:r>
                          <a:rPr b="1" dirty="0" err="1"/>
                          <a:t>tex</a:t>
                        </a:r>
                        <a:endParaRPr b="1" dirty="0"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 err="1"/>
                          <a:t>documentclass</a:t>
                        </a:r>
                        <a:endParaRPr sz="1000" b="1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r>
                          <a:rPr dirty="0"/>
                          <a:t>LaTeX document class, set document class options with </a:t>
                        </a:r>
                        <a:r>
                          <a:rPr b="1" dirty="0" err="1"/>
                          <a:t>classoption</a:t>
                        </a:r>
                        <a:endParaRPr b="1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pdf-engine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LaTeX engine to produce PDF output (</a:t>
                        </a:r>
                        <a:r>
                          <a:rPr sz="1000" dirty="0" err="1"/>
                          <a:t>xelatex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pdflatex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lualatex</a:t>
                        </a:r>
                        <a:r>
                          <a:rPr sz="1000" dirty="0"/>
                          <a:t>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cite-method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Method used to format citations (</a:t>
                        </a:r>
                        <a:r>
                          <a:rPr sz="1000" dirty="0" err="1"/>
                          <a:t>citeproc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natbib</a:t>
                        </a:r>
                        <a:r>
                          <a:rPr sz="1000" dirty="0"/>
                          <a:t>, </a:t>
                        </a:r>
                        <a:r>
                          <a:rPr sz="1000" dirty="0" err="1"/>
                          <a:t>biblatex</a:t>
                        </a:r>
                        <a:r>
                          <a:rPr sz="1000" dirty="0"/>
                          <a:t>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code-fold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Let readers toggle the display of R code (false, true, or show)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code-tools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Add menu for hiding, showing, and downloading code (true or false)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code-overflow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/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Display of wide code (scroll, or wrap)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5F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fig-align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/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Alignment of figures (default, left, right, or center)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fig-width, fig-height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Default width and height for figures in inches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93714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 dirty="0"/>
                          <a:t>fig-format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/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dirty="0"/>
                          <a:t>Format for Matplotlib or R figures (retina, </a:t>
                        </a:r>
                        <a:r>
                          <a:rPr sz="1000" dirty="0" err="1"/>
                          <a:t>png</a:t>
                        </a:r>
                        <a:r>
                          <a:rPr sz="1000" dirty="0"/>
                          <a:t>, jpeg, </a:t>
                        </a:r>
                        <a:r>
                          <a:rPr sz="1000" dirty="0" err="1"/>
                          <a:t>svg</a:t>
                        </a:r>
                        <a:r>
                          <a:rPr sz="1000" dirty="0"/>
                          <a:t>, or pdf)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</a:tbl>
            </a:graphicData>
          </a:graphic>
        </p:graphicFrame>
        <p:sp>
          <p:nvSpPr>
            <p:cNvPr id="333" name="html/revealjs"/>
            <p:cNvSpPr txBox="1"/>
            <p:nvPr/>
          </p:nvSpPr>
          <p:spPr>
            <a:xfrm rot="16200000">
              <a:off x="1159756" y="291575"/>
              <a:ext cx="898352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t>html/revealjs</a:t>
              </a:r>
            </a:p>
          </p:txBody>
        </p:sp>
        <p:sp>
          <p:nvSpPr>
            <p:cNvPr id="334" name="pdf/beamer"/>
            <p:cNvSpPr txBox="1"/>
            <p:nvPr/>
          </p:nvSpPr>
          <p:spPr>
            <a:xfrm rot="16200000">
              <a:off x="1342858" y="337557"/>
              <a:ext cx="806389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t>pdf/beamer</a:t>
              </a:r>
            </a:p>
          </p:txBody>
        </p:sp>
        <p:sp>
          <p:nvSpPr>
            <p:cNvPr id="335" name="docx/pptx"/>
            <p:cNvSpPr txBox="1"/>
            <p:nvPr/>
          </p:nvSpPr>
          <p:spPr>
            <a:xfrm rot="16200000">
              <a:off x="1522363" y="379942"/>
              <a:ext cx="721619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 cap="none">
                  <a:solidFill>
                    <a:srgbClr val="000000"/>
                  </a:solidFill>
                </a:defRPr>
              </a:lvl1pPr>
            </a:lstStyle>
            <a:p>
              <a:r>
                <a:t>docx/pptx</a:t>
              </a:r>
            </a:p>
          </p:txBody>
        </p:sp>
        <p:sp>
          <p:nvSpPr>
            <p:cNvPr id="336" name="Nav"/>
            <p:cNvSpPr txBox="1"/>
            <p:nvPr/>
          </p:nvSpPr>
          <p:spPr>
            <a:xfrm rot="16200000">
              <a:off x="-36724" y="1019952"/>
              <a:ext cx="347688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Nav</a:t>
              </a:r>
            </a:p>
          </p:txBody>
        </p:sp>
        <p:sp>
          <p:nvSpPr>
            <p:cNvPr id="337" name="Style"/>
            <p:cNvSpPr txBox="1"/>
            <p:nvPr/>
          </p:nvSpPr>
          <p:spPr>
            <a:xfrm rot="16200000">
              <a:off x="-64970" y="1749678"/>
              <a:ext cx="40418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Style</a:t>
              </a:r>
            </a:p>
          </p:txBody>
        </p:sp>
        <p:sp>
          <p:nvSpPr>
            <p:cNvPr id="338" name="LaTeX"/>
            <p:cNvSpPr txBox="1"/>
            <p:nvPr/>
          </p:nvSpPr>
          <p:spPr>
            <a:xfrm rot="16200000">
              <a:off x="-103852" y="3053436"/>
              <a:ext cx="481944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LaTeX</a:t>
              </a:r>
            </a:p>
          </p:txBody>
        </p:sp>
        <p:sp>
          <p:nvSpPr>
            <p:cNvPr id="339" name="Code"/>
            <p:cNvSpPr txBox="1"/>
            <p:nvPr/>
          </p:nvSpPr>
          <p:spPr>
            <a:xfrm rot="16200000">
              <a:off x="-75605" y="3645727"/>
              <a:ext cx="425451" cy="261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Code</a:t>
              </a:r>
            </a:p>
          </p:txBody>
        </p:sp>
        <p:sp>
          <p:nvSpPr>
            <p:cNvPr id="340" name="Figures"/>
            <p:cNvSpPr txBox="1"/>
            <p:nvPr/>
          </p:nvSpPr>
          <p:spPr>
            <a:xfrm rot="16200000">
              <a:off x="-135540" y="4237358"/>
              <a:ext cx="545320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lvl1pPr>
            </a:lstStyle>
            <a:p>
              <a:r>
                <a:t>Figures</a:t>
              </a:r>
            </a:p>
          </p:txBody>
        </p:sp>
      </p:grpSp>
      <p:grpSp>
        <p:nvGrpSpPr>
          <p:cNvPr id="346" name="Agrupar"/>
          <p:cNvGrpSpPr/>
          <p:nvPr/>
        </p:nvGrpSpPr>
        <p:grpSpPr>
          <a:xfrm>
            <a:off x="13141680" y="1457415"/>
            <a:ext cx="883347" cy="3822267"/>
            <a:chOff x="6350" y="12700"/>
            <a:chExt cx="883345" cy="3822265"/>
          </a:xfrm>
        </p:grpSpPr>
        <p:graphicFrame>
          <p:nvGraphicFramePr>
            <p:cNvPr id="342" name="Table 1-1-3"/>
            <p:cNvGraphicFramePr/>
            <p:nvPr/>
          </p:nvGraphicFramePr>
          <p:xfrm>
            <a:off x="72731" y="12700"/>
            <a:ext cx="201510" cy="3822265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015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10449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15982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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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93381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 cap="none"/>
                        </a:pPr>
                        <a:r>
                          <a:rPr sz="1000" b="1">
                            <a:solidFill>
                              <a:srgbClr val="42709B"/>
                            </a:solidFill>
                          </a:rPr>
                          <a:t>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217614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8452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000" cap="none">
                            <a:solidFill>
                              <a:srgbClr val="42709B"/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</a:tbl>
            </a:graphicData>
          </a:graphic>
        </p:graphicFrame>
        <p:sp>
          <p:nvSpPr>
            <p:cNvPr id="343" name="Knitr"/>
            <p:cNvSpPr txBox="1"/>
            <p:nvPr/>
          </p:nvSpPr>
          <p:spPr>
            <a:xfrm>
              <a:off x="14390" y="3414208"/>
              <a:ext cx="875305" cy="248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900" b="0" cap="none"/>
              </a:lvl1pPr>
            </a:lstStyle>
            <a:p>
              <a:r>
                <a:t>Knitr</a:t>
              </a:r>
            </a:p>
          </p:txBody>
        </p:sp>
        <p:sp>
          <p:nvSpPr>
            <p:cNvPr id="344" name="Also use in code cells"/>
            <p:cNvSpPr txBox="1"/>
            <p:nvPr/>
          </p:nvSpPr>
          <p:spPr>
            <a:xfrm rot="16200000">
              <a:off x="-544823" y="1426233"/>
              <a:ext cx="1363887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lnSpc>
                  <a:spcPct val="40000"/>
                </a:lnSpc>
                <a:spcBef>
                  <a:spcPts val="400"/>
                </a:spcBef>
                <a:defRPr sz="1000" b="0" cap="none"/>
              </a:lvl1pPr>
            </a:lstStyle>
            <a:p>
              <a:r>
                <a:t>Also use in code cells</a:t>
              </a:r>
            </a:p>
          </p:txBody>
        </p:sp>
        <p:sp>
          <p:nvSpPr>
            <p:cNvPr id="345" name="Línea"/>
            <p:cNvSpPr/>
            <p:nvPr/>
          </p:nvSpPr>
          <p:spPr>
            <a:xfrm flipH="1">
              <a:off x="144565" y="2144386"/>
              <a:ext cx="1" cy="327328"/>
            </a:xfrm>
            <a:prstGeom prst="line">
              <a:avLst/>
            </a:prstGeom>
            <a:noFill/>
            <a:ln w="25400" cap="flat">
              <a:solidFill>
                <a:srgbClr val="42709B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347" name="logo-quarto.png" descr="logo-quart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06300" y="203200"/>
            <a:ext cx="1385582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48" name="Table 1-1-4"/>
          <p:cNvGraphicFramePr/>
          <p:nvPr/>
        </p:nvGraphicFramePr>
        <p:xfrm>
          <a:off x="312142" y="9328198"/>
          <a:ext cx="3095253" cy="48768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01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55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KNITR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JUPYTER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 b="1">
                          <a:solidFill>
                            <a:srgbClr val="42709B"/>
                          </a:solidFill>
                          <a:sym typeface="Helvetica"/>
                        </a:rPr>
                        <a:t>OUTPUT
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52"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>
                          <a:sym typeface="Helvetica"/>
                        </a:rPr>
                        <a:t>Value is `r 2 + 2`.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lnSpc>
                          <a:spcPct val="80000"/>
                        </a:lnSpc>
                        <a:defRPr b="0"/>
                      </a:pPr>
                      <a:r>
                        <a:rPr sz="1000">
                          <a:sym typeface="Helvetica"/>
                        </a:rPr>
                        <a:t>Value is `{python} 2 + 2`.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indent="50800" algn="l">
                        <a:lnSpc>
                          <a:spcPct val="80000"/>
                        </a:lnSpc>
                        <a:spcBef>
                          <a:spcPts val="400"/>
                        </a:spcBef>
                        <a:defRPr b="0"/>
                      </a:pPr>
                      <a:r>
                        <a:rPr sz="1000">
                          <a:sym typeface="Helvetica"/>
                        </a:rPr>
                        <a:t>Value is 4.</a:t>
                      </a:r>
                    </a:p>
                  </a:txBody>
                  <a:tcPr marL="0" marR="0" marT="0" marB="0" anchor="ctr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9" name="Add Content"/>
          <p:cNvSpPr txBox="1"/>
          <p:nvPr/>
        </p:nvSpPr>
        <p:spPr>
          <a:xfrm>
            <a:off x="3765400" y="5633879"/>
            <a:ext cx="1817155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80000"/>
              </a:lnSpc>
              <a:defRPr sz="2500" b="0" cap="none" spc="-50"/>
            </a:lvl1pPr>
          </a:lstStyle>
          <a:p>
            <a:r>
              <a:t>Add Content</a:t>
            </a:r>
          </a:p>
        </p:txBody>
      </p:sp>
      <p:sp>
        <p:nvSpPr>
          <p:cNvPr id="350" name="Callouts"/>
          <p:cNvSpPr txBox="1"/>
          <p:nvPr/>
        </p:nvSpPr>
        <p:spPr>
          <a:xfrm>
            <a:off x="10485721" y="7955720"/>
            <a:ext cx="951484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r>
              <a:t>Callouts</a:t>
            </a:r>
          </a:p>
        </p:txBody>
      </p:sp>
      <p:sp>
        <p:nvSpPr>
          <p:cNvPr id="351" name="::: {.callout-tip}…"/>
          <p:cNvSpPr/>
          <p:nvPr/>
        </p:nvSpPr>
        <p:spPr>
          <a:xfrm>
            <a:off x="10478929" y="8251935"/>
            <a:ext cx="1385582" cy="1025041"/>
          </a:xfrm>
          <a:prstGeom prst="roundRect">
            <a:avLst>
              <a:gd name="adj" fmla="val 5290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::: {.callout-</a:t>
            </a:r>
            <a:r>
              <a:rPr b="1">
                <a:solidFill>
                  <a:srgbClr val="42709B"/>
                </a:solidFill>
              </a:rPr>
              <a:t>tip</a:t>
            </a:r>
            <a: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## Title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Text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pPr>
            <a:r>
              <a:t>:::</a:t>
            </a:r>
          </a:p>
        </p:txBody>
      </p:sp>
      <p:sp>
        <p:nvSpPr>
          <p:cNvPr id="352" name="Instead of tip use one of:  note, caution, warning, or important."/>
          <p:cNvSpPr txBox="1"/>
          <p:nvPr/>
        </p:nvSpPr>
        <p:spPr>
          <a:xfrm>
            <a:off x="11931787" y="8196295"/>
            <a:ext cx="1654680" cy="50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Instead of </a:t>
            </a:r>
            <a:r>
              <a:rPr b="1">
                <a:solidFill>
                  <a:srgbClr val="42709B"/>
                </a:solidFill>
              </a:rPr>
              <a:t>tip</a:t>
            </a:r>
            <a:r>
              <a:t> use one of: </a:t>
            </a:r>
            <a:br/>
            <a:r>
              <a:t>note, caution, warning, or important.</a:t>
            </a:r>
          </a:p>
        </p:txBody>
      </p:sp>
      <p:pic>
        <p:nvPicPr>
          <p:cNvPr id="353" name="Screen Shot 2023-07-26 at 9.05.21 AM.png" descr="Screen Shot 2023-07-26 at 9.05.21 AM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9974" y="8718185"/>
            <a:ext cx="760081" cy="54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tip.png" descr="tip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00438" y="7964396"/>
            <a:ext cx="760082" cy="202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Screen Shot 2023-07-26 at 9.05.27 AM.png" descr="Screen Shot 2023-07-26 at 9.05.27 AM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15930" y="8705485"/>
            <a:ext cx="770537" cy="54451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![CAP](image.png){#fig-LABEL fig-alt=&quot;ALT&quot;}"/>
          <p:cNvSpPr/>
          <p:nvPr/>
        </p:nvSpPr>
        <p:spPr>
          <a:xfrm>
            <a:off x="3749082" y="6457601"/>
            <a:ext cx="3102129" cy="388256"/>
          </a:xfrm>
          <a:prstGeom prst="roundRect">
            <a:avLst>
              <a:gd name="adj" fmla="val 13967"/>
            </a:avLst>
          </a:prstGeom>
          <a:solidFill>
            <a:srgbClr val="F0F5F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400"/>
              </a:spcBef>
              <a:defRPr sz="900" b="0" cap="none">
                <a:solidFill>
                  <a:srgbClr val="000000"/>
                </a:solidFill>
              </a:defRPr>
            </a:lvl1pPr>
          </a:lstStyle>
          <a:p>
            <a:r>
              <a:t>![CAP](image.png){#fig-LABEL fig-alt="ALT"}</a:t>
            </a:r>
          </a:p>
        </p:txBody>
      </p:sp>
      <p:sp>
        <p:nvSpPr>
          <p:cNvPr id="357" name="Línea"/>
          <p:cNvSpPr/>
          <p:nvPr/>
        </p:nvSpPr>
        <p:spPr>
          <a:xfrm>
            <a:off x="3765400" y="5579599"/>
            <a:ext cx="99489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61" name="Agrupar"/>
          <p:cNvGrpSpPr/>
          <p:nvPr/>
        </p:nvGrpSpPr>
        <p:grpSpPr>
          <a:xfrm>
            <a:off x="4695377" y="7117471"/>
            <a:ext cx="968451" cy="236142"/>
            <a:chOff x="0" y="19050"/>
            <a:chExt cx="968449" cy="236140"/>
          </a:xfrm>
        </p:grpSpPr>
        <p:sp>
          <p:nvSpPr>
            <p:cNvPr id="358" name="Línea"/>
            <p:cNvSpPr/>
            <p:nvPr/>
          </p:nvSpPr>
          <p:spPr>
            <a:xfrm>
              <a:off x="0" y="130770"/>
              <a:ext cx="434681" cy="1"/>
            </a:xfrm>
            <a:prstGeom prst="line">
              <a:avLst/>
            </a:prstGeom>
            <a:noFill/>
            <a:ln w="25400" cap="flat">
              <a:solidFill>
                <a:srgbClr val="42709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9" name="Rectángulo redondeado"/>
            <p:cNvSpPr/>
            <p:nvPr/>
          </p:nvSpPr>
          <p:spPr>
            <a:xfrm>
              <a:off x="434680" y="19050"/>
              <a:ext cx="485154" cy="236141"/>
            </a:xfrm>
            <a:prstGeom prst="roundRect">
              <a:avLst>
                <a:gd name="adj" fmla="val 30818"/>
              </a:avLst>
            </a:prstGeom>
            <a:solidFill>
              <a:srgbClr val="FFFFFF"/>
            </a:solidFill>
            <a:ln w="25400" cap="flat">
              <a:solidFill>
                <a:srgbClr val="42709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" name="Or {r}"/>
            <p:cNvSpPr/>
            <p:nvPr/>
          </p:nvSpPr>
          <p:spPr>
            <a:xfrm>
              <a:off x="447380" y="130770"/>
              <a:ext cx="5210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cap="none"/>
              </a:pPr>
              <a:r>
                <a:t>Or {r}</a:t>
              </a:r>
            </a:p>
          </p:txBody>
        </p:sp>
      </p:grpSp>
      <p:sp>
        <p:nvSpPr>
          <p:cNvPr id="362" name="MARKDOWN"/>
          <p:cNvSpPr txBox="1"/>
          <p:nvPr/>
        </p:nvSpPr>
        <p:spPr>
          <a:xfrm>
            <a:off x="7112626" y="5912897"/>
            <a:ext cx="904863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MARKDOWN</a:t>
            </a:r>
          </a:p>
        </p:txBody>
      </p:sp>
      <p:sp>
        <p:nvSpPr>
          <p:cNvPr id="363" name="KNITR"/>
          <p:cNvSpPr txBox="1"/>
          <p:nvPr/>
        </p:nvSpPr>
        <p:spPr>
          <a:xfrm>
            <a:off x="9041304" y="5912897"/>
            <a:ext cx="509849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KNITR</a:t>
            </a:r>
          </a:p>
        </p:txBody>
      </p:sp>
      <p:sp>
        <p:nvSpPr>
          <p:cNvPr id="364" name="JUPYTER"/>
          <p:cNvSpPr txBox="1"/>
          <p:nvPr/>
        </p:nvSpPr>
        <p:spPr>
          <a:xfrm>
            <a:off x="10995197" y="5912897"/>
            <a:ext cx="707604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JUPYTER</a:t>
            </a:r>
          </a:p>
        </p:txBody>
      </p:sp>
      <p:grpSp>
        <p:nvGrpSpPr>
          <p:cNvPr id="368" name="Agrupar"/>
          <p:cNvGrpSpPr/>
          <p:nvPr/>
        </p:nvGrpSpPr>
        <p:grpSpPr>
          <a:xfrm>
            <a:off x="7135728" y="7497509"/>
            <a:ext cx="1905718" cy="1407122"/>
            <a:chOff x="0" y="54609"/>
            <a:chExt cx="1905717" cy="1407120"/>
          </a:xfrm>
        </p:grpSpPr>
        <p:sp>
          <p:nvSpPr>
            <p:cNvPr id="365" name="Use Insert Table in  the Visual Editor"/>
            <p:cNvSpPr/>
            <p:nvPr/>
          </p:nvSpPr>
          <p:spPr>
            <a:xfrm>
              <a:off x="635717" y="19173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000000"/>
                  </a:solidFill>
                </a:defRPr>
              </a:pPr>
              <a:r>
                <a:t>Use </a:t>
              </a:r>
              <a:r>
                <a:rPr b="1"/>
                <a:t>Insert Table</a:t>
              </a:r>
              <a:r>
                <a:t> in </a:t>
              </a:r>
              <a:br/>
              <a:r>
                <a:t>the </a:t>
              </a:r>
              <a:r>
                <a:rPr b="1"/>
                <a:t>Visual Editor</a:t>
              </a:r>
            </a:p>
          </p:txBody>
        </p:sp>
        <p:pic>
          <p:nvPicPr>
            <p:cNvPr id="366" name="vscode.png" descr="vscode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50" y="54609"/>
              <a:ext cx="263068" cy="263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pasted-image.png" descr="pasted-imag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4609"/>
              <a:ext cx="274241" cy="2742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1" name="Agrupar"/>
          <p:cNvGrpSpPr/>
          <p:nvPr/>
        </p:nvGrpSpPr>
        <p:grpSpPr>
          <a:xfrm>
            <a:off x="10478929" y="9513278"/>
            <a:ext cx="1282701" cy="1697912"/>
            <a:chOff x="0" y="143470"/>
            <a:chExt cx="1282700" cy="1697910"/>
          </a:xfrm>
        </p:grpSpPr>
        <p:sp>
          <p:nvSpPr>
            <p:cNvPr id="369" name="SHORTCODES"/>
            <p:cNvSpPr/>
            <p:nvPr/>
          </p:nvSpPr>
          <p:spPr>
            <a:xfrm>
              <a:off x="0" y="14347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r>
                <a:t>SHORTCODES</a:t>
              </a:r>
            </a:p>
          </p:txBody>
        </p:sp>
        <p:sp>
          <p:nvSpPr>
            <p:cNvPr id="370" name="{{&lt; include _file.qmd &gt;}}…"/>
            <p:cNvSpPr/>
            <p:nvPr/>
          </p:nvSpPr>
          <p:spPr>
            <a:xfrm>
              <a:off x="12700" y="571380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</a:t>
              </a:r>
              <a:r>
                <a:rPr b="1"/>
                <a:t> </a:t>
              </a:r>
              <a:r>
                <a:rPr b="1">
                  <a:solidFill>
                    <a:srgbClr val="42709B"/>
                  </a:solidFill>
                </a:rPr>
                <a:t>include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_file.qmd</a:t>
              </a:r>
              <a:r>
                <a:t> &gt;}}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 </a:t>
              </a:r>
              <a:r>
                <a:rPr b="1">
                  <a:solidFill>
                    <a:srgbClr val="42709B"/>
                  </a:solidFill>
                </a:rPr>
                <a:t>embed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file.ipynb#id </a:t>
              </a:r>
              <a:r>
                <a:t>&gt;}} </a:t>
              </a:r>
            </a:p>
            <a:p>
              <a:pPr>
                <a:lnSpc>
                  <a:spcPct val="80000"/>
                </a:lnSpc>
                <a:spcBef>
                  <a:spcPts val="400"/>
                </a:spcBef>
                <a:defRPr sz="1000" b="0" cap="none">
                  <a:solidFill>
                    <a:srgbClr val="53585F"/>
                  </a:solidFill>
                </a:defRPr>
              </a:pPr>
              <a:r>
                <a:t>{{&lt; </a:t>
              </a:r>
              <a:r>
                <a:rPr b="1">
                  <a:solidFill>
                    <a:srgbClr val="42709B"/>
                  </a:solidFill>
                </a:rPr>
                <a:t>video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video.mp4</a:t>
              </a:r>
              <a:r>
                <a:t> &gt;}}</a:t>
              </a:r>
            </a:p>
          </p:txBody>
        </p:sp>
      </p:grpSp>
      <p:sp>
        <p:nvSpPr>
          <p:cNvPr id="372" name="Render a specific format:"/>
          <p:cNvSpPr txBox="1"/>
          <p:nvPr/>
        </p:nvSpPr>
        <p:spPr>
          <a:xfrm>
            <a:off x="3758424" y="4777190"/>
            <a:ext cx="1618309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t>Render a </a:t>
            </a:r>
            <a:r>
              <a:rPr b="1"/>
              <a:t>specific</a:t>
            </a:r>
            <a:r>
              <a:t> format: </a:t>
            </a:r>
          </a:p>
        </p:txBody>
      </p:sp>
      <p:grpSp>
        <p:nvGrpSpPr>
          <p:cNvPr id="379" name="Agrupar"/>
          <p:cNvGrpSpPr/>
          <p:nvPr/>
        </p:nvGrpSpPr>
        <p:grpSpPr>
          <a:xfrm>
            <a:off x="3758424" y="5052345"/>
            <a:ext cx="3224474" cy="356263"/>
            <a:chOff x="0" y="0"/>
            <a:chExt cx="3224472" cy="356261"/>
          </a:xfrm>
        </p:grpSpPr>
        <p:sp>
          <p:nvSpPr>
            <p:cNvPr id="373" name="Rectángulo redondeado"/>
            <p:cNvSpPr/>
            <p:nvPr/>
          </p:nvSpPr>
          <p:spPr>
            <a:xfrm>
              <a:off x="0" y="570"/>
              <a:ext cx="3224473" cy="126431"/>
            </a:xfrm>
            <a:prstGeom prst="roundRect">
              <a:avLst>
                <a:gd name="adj" fmla="val 42653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Rectángulo redondeado"/>
            <p:cNvSpPr/>
            <p:nvPr/>
          </p:nvSpPr>
          <p:spPr>
            <a:xfrm>
              <a:off x="0" y="134639"/>
              <a:ext cx="3224473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5" name="Rectángulo"/>
            <p:cNvSpPr/>
            <p:nvPr/>
          </p:nvSpPr>
          <p:spPr>
            <a:xfrm>
              <a:off x="0" y="134639"/>
              <a:ext cx="3224473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quarto render hello.qmd --to pdf"/>
            <p:cNvSpPr txBox="1"/>
            <p:nvPr/>
          </p:nvSpPr>
          <p:spPr>
            <a:xfrm>
              <a:off x="49539" y="96539"/>
              <a:ext cx="2668355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render</a:t>
              </a:r>
              <a:r>
                <a:t> hello.qmd </a:t>
              </a:r>
              <a:r>
                <a:rPr b="1">
                  <a:solidFill>
                    <a:srgbClr val="42709B"/>
                  </a:solidFill>
                </a:rPr>
                <a:t>--to pdf</a:t>
              </a:r>
            </a:p>
          </p:txBody>
        </p:sp>
        <p:sp>
          <p:nvSpPr>
            <p:cNvPr id="377" name="Rectángulo"/>
            <p:cNvSpPr/>
            <p:nvPr/>
          </p:nvSpPr>
          <p:spPr>
            <a:xfrm>
              <a:off x="0" y="58439"/>
              <a:ext cx="3224473" cy="762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8" name="Terminal"/>
            <p:cNvSpPr txBox="1"/>
            <p:nvPr/>
          </p:nvSpPr>
          <p:spPr>
            <a:xfrm>
              <a:off x="65440" y="0"/>
              <a:ext cx="500461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grpSp>
        <p:nvGrpSpPr>
          <p:cNvPr id="386" name="Agrupar"/>
          <p:cNvGrpSpPr/>
          <p:nvPr/>
        </p:nvGrpSpPr>
        <p:grpSpPr>
          <a:xfrm>
            <a:off x="3758424" y="4328792"/>
            <a:ext cx="3224474" cy="356262"/>
            <a:chOff x="0" y="0"/>
            <a:chExt cx="3224472" cy="356261"/>
          </a:xfrm>
        </p:grpSpPr>
        <p:sp>
          <p:nvSpPr>
            <p:cNvPr id="380" name="Rectángulo redondeado"/>
            <p:cNvSpPr/>
            <p:nvPr/>
          </p:nvSpPr>
          <p:spPr>
            <a:xfrm>
              <a:off x="0" y="570"/>
              <a:ext cx="3224473" cy="126431"/>
            </a:xfrm>
            <a:prstGeom prst="roundRect">
              <a:avLst>
                <a:gd name="adj" fmla="val 42653"/>
              </a:avLst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Rectángulo redondeado"/>
            <p:cNvSpPr/>
            <p:nvPr/>
          </p:nvSpPr>
          <p:spPr>
            <a:xfrm>
              <a:off x="0" y="134639"/>
              <a:ext cx="3224473" cy="221623"/>
            </a:xfrm>
            <a:prstGeom prst="roundRect">
              <a:avLst>
                <a:gd name="adj" fmla="val 24469"/>
              </a:avLst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Rectángulo"/>
            <p:cNvSpPr/>
            <p:nvPr/>
          </p:nvSpPr>
          <p:spPr>
            <a:xfrm>
              <a:off x="0" y="134639"/>
              <a:ext cx="3224473" cy="134641"/>
            </a:xfrm>
            <a:prstGeom prst="rect">
              <a:avLst/>
            </a:prstGeom>
            <a:solidFill>
              <a:srgbClr val="F0F5F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400"/>
                </a:spcBef>
                <a:defRPr sz="11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quarto render hello.qmd"/>
            <p:cNvSpPr txBox="1"/>
            <p:nvPr/>
          </p:nvSpPr>
          <p:spPr>
            <a:xfrm>
              <a:off x="49539" y="96539"/>
              <a:ext cx="2668355" cy="258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 b="0" cap="none">
                  <a:solidFill>
                    <a:srgbClr val="000000"/>
                  </a:solidFill>
                </a:defRPr>
              </a:pPr>
              <a:r>
                <a:t>quarto </a:t>
              </a:r>
              <a:r>
                <a:rPr b="1"/>
                <a:t>render</a:t>
              </a:r>
              <a:r>
                <a:t> hello.qmd</a:t>
              </a:r>
            </a:p>
          </p:txBody>
        </p:sp>
        <p:sp>
          <p:nvSpPr>
            <p:cNvPr id="384" name="Rectángulo"/>
            <p:cNvSpPr/>
            <p:nvPr/>
          </p:nvSpPr>
          <p:spPr>
            <a:xfrm>
              <a:off x="0" y="58439"/>
              <a:ext cx="3224473" cy="76201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5" name="Terminal"/>
            <p:cNvSpPr txBox="1"/>
            <p:nvPr/>
          </p:nvSpPr>
          <p:spPr>
            <a:xfrm>
              <a:off x="65440" y="0"/>
              <a:ext cx="500461" cy="127000"/>
            </a:xfrm>
            <a:prstGeom prst="rect">
              <a:avLst/>
            </a:prstGeom>
            <a:solidFill>
              <a:srgbClr val="7AAAD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800" b="0" cap="none">
                  <a:solidFill>
                    <a:srgbClr val="FFFFFF"/>
                  </a:solidFill>
                </a:defRPr>
              </a:lvl1pPr>
            </a:lstStyle>
            <a:p>
              <a:r>
                <a:t>Terminal</a:t>
              </a:r>
            </a:p>
          </p:txBody>
        </p:sp>
      </p:grpSp>
      <p:sp>
        <p:nvSpPr>
          <p:cNvPr id="387" name="MARKDOWN"/>
          <p:cNvSpPr txBox="1"/>
          <p:nvPr/>
        </p:nvSpPr>
        <p:spPr>
          <a:xfrm>
            <a:off x="6062149" y="6217946"/>
            <a:ext cx="904864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1000"/>
            </a:lvl1pPr>
          </a:lstStyle>
          <a:p>
            <a:r>
              <a:t>MARKDOWN</a:t>
            </a:r>
          </a:p>
        </p:txBody>
      </p:sp>
      <p:sp>
        <p:nvSpPr>
          <p:cNvPr id="388" name="COMPUTATION"/>
          <p:cNvSpPr txBox="1"/>
          <p:nvPr/>
        </p:nvSpPr>
        <p:spPr>
          <a:xfrm>
            <a:off x="5895144" y="6857121"/>
            <a:ext cx="108376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000" b="0" cap="none">
                <a:solidFill>
                  <a:srgbClr val="000000"/>
                </a:solidFill>
              </a:defRPr>
            </a:pPr>
            <a:r>
              <a:rPr b="1">
                <a:solidFill>
                  <a:srgbClr val="42709B"/>
                </a:solidFill>
              </a:rPr>
              <a:t>COMPUTATION</a:t>
            </a:r>
            <a:r>
              <a:t> </a:t>
            </a:r>
          </a:p>
        </p:txBody>
      </p:sp>
      <p:sp>
        <p:nvSpPr>
          <p:cNvPr id="389" name="Línea"/>
          <p:cNvSpPr/>
          <p:nvPr/>
        </p:nvSpPr>
        <p:spPr>
          <a:xfrm>
            <a:off x="4124389" y="2591082"/>
            <a:ext cx="1" cy="296261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0" name="Línea"/>
          <p:cNvSpPr/>
          <p:nvPr/>
        </p:nvSpPr>
        <p:spPr>
          <a:xfrm>
            <a:off x="3961385" y="2267590"/>
            <a:ext cx="1" cy="943245"/>
          </a:xfrm>
          <a:prstGeom prst="line">
            <a:avLst/>
          </a:pr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Línea de conexión"/>
          <p:cNvSpPr/>
          <p:nvPr/>
        </p:nvSpPr>
        <p:spPr>
          <a:xfrm>
            <a:off x="5210810" y="2033270"/>
            <a:ext cx="254000" cy="1283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32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2709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Línea"/>
          <p:cNvSpPr/>
          <p:nvPr/>
        </p:nvSpPr>
        <p:spPr>
          <a:xfrm>
            <a:off x="3159634" y="6881717"/>
            <a:ext cx="262369" cy="1209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2" y="64"/>
                </a:lnTo>
                <a:lnTo>
                  <a:pt x="21600" y="21596"/>
                </a:lnTo>
                <a:lnTo>
                  <a:pt x="5587" y="21600"/>
                </a:lnTo>
              </a:path>
            </a:pathLst>
          </a:custGeom>
          <a:ln w="25400">
            <a:solidFill>
              <a:srgbClr val="42709B"/>
            </a:solidFill>
            <a:miter lim="400000"/>
            <a:head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/>
            </a:pPr>
            <a:endParaRPr/>
          </a:p>
        </p:txBody>
      </p:sp>
      <p:sp>
        <p:nvSpPr>
          <p:cNvPr id="393" name="Set options in code cells with  #| comments and YAML syntax:…"/>
          <p:cNvSpPr/>
          <p:nvPr/>
        </p:nvSpPr>
        <p:spPr>
          <a:xfrm>
            <a:off x="1949582" y="7570931"/>
            <a:ext cx="1326921" cy="921897"/>
          </a:xfrm>
          <a:prstGeom prst="roundRect">
            <a:avLst>
              <a:gd name="adj" fmla="val 7261"/>
            </a:avLst>
          </a:prstGeom>
          <a:solidFill>
            <a:srgbClr val="FFFFFF"/>
          </a:solidFill>
          <a:ln w="25400">
            <a:solidFill>
              <a:srgbClr val="4270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400"/>
              </a:spcBef>
              <a:defRPr sz="1000" cap="none"/>
            </a:pPr>
            <a:r>
              <a:t>Set options in code cells with  </a:t>
            </a:r>
            <a:r>
              <a:rPr>
                <a:solidFill>
                  <a:srgbClr val="53585F"/>
                </a:solidFill>
              </a:rPr>
              <a:t>#| </a:t>
            </a:r>
            <a:r>
              <a:t>comments and YAML syntax: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cap="none">
                <a:solidFill>
                  <a:srgbClr val="53585F"/>
                </a:solidFill>
              </a:defRPr>
            </a:pPr>
            <a:r>
              <a:t>key: value</a:t>
            </a:r>
          </a:p>
        </p:txBody>
      </p:sp>
      <p:sp>
        <p:nvSpPr>
          <p:cNvPr id="394" name="Línea"/>
          <p:cNvSpPr/>
          <p:nvPr/>
        </p:nvSpPr>
        <p:spPr>
          <a:xfrm>
            <a:off x="3765400" y="8269184"/>
            <a:ext cx="3207320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5" name="Línea"/>
          <p:cNvSpPr/>
          <p:nvPr/>
        </p:nvSpPr>
        <p:spPr>
          <a:xfrm>
            <a:off x="6985000" y="7897397"/>
            <a:ext cx="6729351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6" name="Línea"/>
          <p:cNvSpPr/>
          <p:nvPr/>
        </p:nvSpPr>
        <p:spPr>
          <a:xfrm>
            <a:off x="10202588" y="7891048"/>
            <a:ext cx="1" cy="2446466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7" name="Línea"/>
          <p:cNvSpPr/>
          <p:nvPr/>
        </p:nvSpPr>
        <p:spPr>
          <a:xfrm>
            <a:off x="10208938" y="9364411"/>
            <a:ext cx="3482943" cy="1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8" name="Línea"/>
          <p:cNvSpPr/>
          <p:nvPr/>
        </p:nvSpPr>
        <p:spPr>
          <a:xfrm flipH="1">
            <a:off x="6979069" y="5579599"/>
            <a:ext cx="1" cy="4751565"/>
          </a:xfrm>
          <a:prstGeom prst="line">
            <a:avLst/>
          </a:prstGeom>
          <a:ln w="12700">
            <a:solidFill>
              <a:srgbClr val="A6AAA9"/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 cap="none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42709B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all" spc="0" normalizeH="0" baseline="0">
            <a:ln>
              <a:noFill/>
            </a:ln>
            <a:solidFill>
              <a:srgbClr val="42709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all" spc="0" normalizeH="0" baseline="0">
            <a:ln>
              <a:noFill/>
            </a:ln>
            <a:solidFill>
              <a:srgbClr val="42709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Microsoft Office PowerPoint</Application>
  <PresentationFormat>Custom</PresentationFormat>
  <Paragraphs>346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Publish and Share with Quarto : : CHEATSHEET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2</cp:revision>
  <dcterms:modified xsi:type="dcterms:W3CDTF">2024-06-10T08:32:36Z</dcterms:modified>
</cp:coreProperties>
</file>