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陶睿" initials="陶睿" lastIdx="1" clrIdx="0">
    <p:extLst>
      <p:ext uri="{19B8F6BF-5375-455C-9EA6-DF929625EA0E}">
        <p15:presenceInfo xmlns:p15="http://schemas.microsoft.com/office/powerpoint/2012/main" userId="731dee81e5d56e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6846" autoAdjust="0"/>
  </p:normalViewPr>
  <p:slideViewPr>
    <p:cSldViewPr snapToGrid="0">
      <p:cViewPr varScale="1">
        <p:scale>
          <a:sx n="43" d="100"/>
          <a:sy n="43" d="100"/>
        </p:scale>
        <p:origin x="84" y="3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 b="1"/>
            </a:lvl1pPr>
            <a:lvl2pPr marL="489857" indent="-146957">
              <a:defRPr sz="1200" b="1"/>
            </a:lvl2pPr>
            <a:lvl3pPr marL="832757" indent="-146957">
              <a:defRPr sz="1200" b="1"/>
            </a:lvl3pPr>
            <a:lvl4pPr marL="1175657" indent="-146957">
              <a:defRPr sz="1200" b="1"/>
            </a:lvl4pPr>
            <a:lvl5pPr marL="1518557" indent="-146957">
              <a:defRPr sz="1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rstudio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mailto:info@rstudio.com" TargetMode="External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hyperlink" Target="https://creativecommons.org/licenses/by-sa/4.0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://ggplot2.tidyverse.org/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hyperlink" Target="http://rstudio.com/" TargetMode="External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hyperlink" Target="https://creativecommons.org/licenses/by-sa/4.0/" TargetMode="External"/><Relationship Id="rId40" Type="http://schemas.openxmlformats.org/officeDocument/2006/relationships/hyperlink" Target="http://ggplot2.tidyverse.org/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47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hyperlink" Target="mailto:info@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53516" y="55887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Rectangle"/>
          <p:cNvSpPr/>
          <p:nvPr/>
        </p:nvSpPr>
        <p:spPr>
          <a:xfrm>
            <a:off x="198459" y="1210284"/>
            <a:ext cx="3328451" cy="6727689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altLang="zh-CN" dirty="0"/>
              <a:t>ggplot2</a:t>
            </a:r>
            <a:r>
              <a:rPr lang="zh-CN" altLang="en-US" dirty="0"/>
              <a:t>数据可视化 </a:t>
            </a:r>
            <a:r>
              <a:rPr dirty="0"/>
              <a:t>: :</a:t>
            </a:r>
            <a:r>
              <a:rPr lang="en-US" dirty="0"/>
              <a:t> </a:t>
            </a:r>
            <a:r>
              <a:rPr lang="zh-CN" altLang="en-US" sz="3300" b="1" dirty="0">
                <a:latin typeface="SourceSansPro-SemiBold"/>
              </a:rPr>
              <a:t>速查表</a:t>
            </a:r>
            <a:endParaRPr sz="3300" b="1" dirty="0">
              <a:latin typeface="SourceSansPro-SemiBold"/>
            </a:endParaRPr>
          </a:p>
        </p:txBody>
      </p:sp>
      <p:sp>
        <p:nvSpPr>
          <p:cNvPr id="123" name="Quote Bubble"/>
          <p:cNvSpPr/>
          <p:nvPr/>
        </p:nvSpPr>
        <p:spPr>
          <a:xfrm>
            <a:off x="1126085" y="52114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ote Bubble"/>
          <p:cNvSpPr/>
          <p:nvPr/>
        </p:nvSpPr>
        <p:spPr>
          <a:xfrm>
            <a:off x="1676418" y="5588779"/>
            <a:ext cx="736601" cy="148882"/>
          </a:xfrm>
          <a:prstGeom prst="wedgeEllipseCallout">
            <a:avLst>
              <a:gd name="adj1" fmla="val 2076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Quote Bubble"/>
          <p:cNvSpPr/>
          <p:nvPr/>
        </p:nvSpPr>
        <p:spPr>
          <a:xfrm>
            <a:off x="2379152" y="54001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Quote Bubble"/>
          <p:cNvSpPr/>
          <p:nvPr/>
        </p:nvSpPr>
        <p:spPr>
          <a:xfrm>
            <a:off x="317518" y="5401935"/>
            <a:ext cx="1197574" cy="148882"/>
          </a:xfrm>
          <a:prstGeom prst="wedgeEllipseCallout">
            <a:avLst>
              <a:gd name="adj1" fmla="val 3202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Quote Bubble"/>
          <p:cNvSpPr/>
          <p:nvPr/>
        </p:nvSpPr>
        <p:spPr>
          <a:xfrm>
            <a:off x="317518" y="5777451"/>
            <a:ext cx="1601364" cy="148882"/>
          </a:xfrm>
          <a:prstGeom prst="wedgeEllipseCallout">
            <a:avLst>
              <a:gd name="adj1" fmla="val 36554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Quote Bubble"/>
          <p:cNvSpPr/>
          <p:nvPr/>
        </p:nvSpPr>
        <p:spPr>
          <a:xfrm>
            <a:off x="317518" y="59661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Quote Bubble"/>
          <p:cNvSpPr/>
          <p:nvPr/>
        </p:nvSpPr>
        <p:spPr>
          <a:xfrm>
            <a:off x="317518" y="61547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Quote Bubble"/>
          <p:cNvSpPr/>
          <p:nvPr/>
        </p:nvSpPr>
        <p:spPr>
          <a:xfrm>
            <a:off x="317518" y="6343466"/>
            <a:ext cx="1257396" cy="148882"/>
          </a:xfrm>
          <a:prstGeom prst="wedgeEllipseCallout">
            <a:avLst>
              <a:gd name="adj1" fmla="val 32875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2" name="Rectangle"/>
          <p:cNvSpPr/>
          <p:nvPr/>
        </p:nvSpPr>
        <p:spPr>
          <a:xfrm>
            <a:off x="3629217" y="64942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3" name="Rectangle"/>
          <p:cNvSpPr/>
          <p:nvPr/>
        </p:nvSpPr>
        <p:spPr>
          <a:xfrm>
            <a:off x="7081503" y="89841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10208" y="15928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altLang="zh-CN" dirty="0"/>
              <a:t>ggplot2 </a:t>
            </a:r>
            <a:r>
              <a:rPr lang="zh-CN" altLang="en-US" dirty="0"/>
              <a:t>基于图形语法，使用相同的组件（数据集、坐标系和表示数据点的几何对象）来构建图片。</a:t>
            </a:r>
            <a:endParaRPr dirty="0"/>
          </a:p>
        </p:txBody>
      </p:sp>
      <p:sp>
        <p:nvSpPr>
          <p:cNvPr id="135" name="Basics"/>
          <p:cNvSpPr txBox="1"/>
          <p:nvPr/>
        </p:nvSpPr>
        <p:spPr>
          <a:xfrm>
            <a:off x="282688" y="1265860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基础</a:t>
            </a:r>
            <a:endParaRPr lang="en-US" b="0" dirty="0"/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3722239" y="1211871"/>
            <a:ext cx="82049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49616"/>
            <a:ext cx="64120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zh-CN" altLang="en-US" dirty="0"/>
              <a:t>基本图像</a:t>
            </a:r>
          </a:p>
        </p:txBody>
      </p:sp>
      <p:sp>
        <p:nvSpPr>
          <p:cNvPr id="139" name="a + geom_blank() and a + expand_limits() Ensure limits include values across all plots.…"/>
          <p:cNvSpPr txBox="1"/>
          <p:nvPr/>
        </p:nvSpPr>
        <p:spPr>
          <a:xfrm>
            <a:off x="4187827" y="2249034"/>
            <a:ext cx="2621679" cy="269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geom_blank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and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expand_limits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br>
              <a:rPr dirty="0"/>
            </a:br>
            <a:r>
              <a:rPr dirty="0"/>
              <a:t>Ensure limits include values across all plots.</a:t>
            </a:r>
            <a:endParaRPr dirty="0">
              <a:solidFill>
                <a:schemeClr val="accent5"/>
              </a:solidFill>
            </a:endParaRP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b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geom_curve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yend</a:t>
            </a:r>
            <a:r>
              <a:rPr dirty="0"/>
              <a:t> = </a:t>
            </a:r>
            <a:r>
              <a:rPr dirty="0" err="1"/>
              <a:t>lat</a:t>
            </a:r>
            <a:r>
              <a:rPr dirty="0"/>
              <a:t> + 1, </a:t>
            </a:r>
            <a:br>
              <a:rPr dirty="0"/>
            </a:br>
            <a:r>
              <a:rPr dirty="0" err="1"/>
              <a:t>xend</a:t>
            </a:r>
            <a:r>
              <a:rPr dirty="0"/>
              <a:t> = long + 1), curvature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- x, </a:t>
            </a:r>
            <a:r>
              <a:rPr dirty="0" err="1"/>
              <a:t>xend</a:t>
            </a:r>
            <a:r>
              <a:rPr dirty="0"/>
              <a:t>, y, </a:t>
            </a:r>
            <a:r>
              <a:rPr dirty="0" err="1"/>
              <a:t>yend</a:t>
            </a:r>
            <a:r>
              <a:rPr dirty="0"/>
              <a:t>, alpha, angle, color, curvature,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geom_path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lineend</a:t>
            </a:r>
            <a:r>
              <a:rPr dirty="0"/>
              <a:t> = "butt", </a:t>
            </a:r>
            <a:br>
              <a:rPr dirty="0"/>
            </a:br>
            <a:r>
              <a:rPr dirty="0" err="1"/>
              <a:t>linejoin</a:t>
            </a:r>
            <a:r>
              <a:rPr dirty="0"/>
              <a:t> = "round", </a:t>
            </a:r>
            <a:r>
              <a:rPr dirty="0" err="1"/>
              <a:t>linemitre</a:t>
            </a:r>
            <a:r>
              <a:rPr dirty="0"/>
              <a:t>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x, y, alpha, color,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geom_polygon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(alpha = 50)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x, y, alpha, color, fill, group, subgroup,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b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geom_rect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xmin</a:t>
            </a:r>
            <a:r>
              <a:rPr dirty="0"/>
              <a:t> = long, </a:t>
            </a:r>
            <a:r>
              <a:rPr dirty="0" err="1"/>
              <a:t>ymin</a:t>
            </a:r>
            <a:r>
              <a:rPr dirty="0"/>
              <a:t> = </a:t>
            </a:r>
            <a:r>
              <a:rPr dirty="0" err="1"/>
              <a:t>lat</a:t>
            </a:r>
            <a:r>
              <a:rPr dirty="0"/>
              <a:t>, </a:t>
            </a:r>
            <a:br>
              <a:rPr dirty="0"/>
            </a:br>
            <a:r>
              <a:rPr dirty="0" err="1"/>
              <a:t>xmax</a:t>
            </a:r>
            <a:r>
              <a:rPr dirty="0"/>
              <a:t> = long + 1, </a:t>
            </a:r>
            <a:r>
              <a:rPr dirty="0" err="1"/>
              <a:t>ymax</a:t>
            </a:r>
            <a:r>
              <a:rPr dirty="0"/>
              <a:t> = </a:t>
            </a:r>
            <a:r>
              <a:rPr dirty="0" err="1"/>
              <a:t>lat</a:t>
            </a:r>
            <a:r>
              <a:rPr dirty="0"/>
              <a:t> + 1)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- </a:t>
            </a:r>
            <a:r>
              <a:rPr dirty="0" err="1"/>
              <a:t>xmax</a:t>
            </a:r>
            <a:r>
              <a:rPr dirty="0"/>
              <a:t>, </a:t>
            </a:r>
            <a:r>
              <a:rPr dirty="0" err="1"/>
              <a:t>xmin</a:t>
            </a:r>
            <a:r>
              <a:rPr dirty="0"/>
              <a:t>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fill,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geom_ribbon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ymin</a:t>
            </a:r>
            <a:r>
              <a:rPr dirty="0"/>
              <a:t> = </a:t>
            </a:r>
            <a:r>
              <a:rPr dirty="0" err="1"/>
              <a:t>unemploy</a:t>
            </a:r>
            <a:r>
              <a:rPr dirty="0"/>
              <a:t> - 900, </a:t>
            </a:r>
            <a:r>
              <a:rPr dirty="0" err="1"/>
              <a:t>ymax</a:t>
            </a:r>
            <a:r>
              <a:rPr dirty="0"/>
              <a:t> = </a:t>
            </a:r>
            <a:r>
              <a:rPr dirty="0" err="1"/>
              <a:t>unemploy</a:t>
            </a:r>
            <a:r>
              <a:rPr dirty="0"/>
              <a:t> + 900)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- x,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</a:t>
            </a:r>
            <a:br>
              <a:rPr dirty="0"/>
            </a:br>
            <a:r>
              <a:rPr dirty="0"/>
              <a:t>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398378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10208" y="31977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为了获取显示值，数据中的变量映射到图形的视觉属性，如大小、颜色以及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位置。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398378"/>
            <a:ext cx="431800" cy="431800"/>
            <a:chOff x="25400" y="25400"/>
            <a:chExt cx="431800" cy="43180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3796395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3796395"/>
            <a:ext cx="431800" cy="431800"/>
            <a:chOff x="25400" y="25400"/>
            <a:chExt cx="431800" cy="43180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289053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zh-CN" altLang="en-US" dirty="0"/>
              <a:t>数据</a:t>
            </a:r>
            <a:endParaRPr dirty="0"/>
          </a:p>
        </p:txBody>
      </p:sp>
      <p:sp>
        <p:nvSpPr>
          <p:cNvPr id="160" name="geom…"/>
          <p:cNvSpPr txBox="1"/>
          <p:nvPr/>
        </p:nvSpPr>
        <p:spPr>
          <a:xfrm>
            <a:off x="781955" y="276162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zh-CN" altLang="en-US" dirty="0"/>
              <a:t>几何对象</a:t>
            </a:r>
            <a:endParaRPr dirty="0"/>
          </a:p>
          <a:p>
            <a:pPr>
              <a:lnSpc>
                <a:spcPct val="14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x = F </a:t>
            </a:r>
            <a:r>
              <a:rPr dirty="0">
                <a:solidFill>
                  <a:srgbClr val="A7AAA9"/>
                </a:solidFill>
              </a:rPr>
              <a:t>·</a:t>
            </a:r>
            <a:r>
              <a:rPr dirty="0"/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4" y="2892751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zh-CN" altLang="en-US" dirty="0"/>
              <a:t>坐标系</a:t>
            </a:r>
            <a:endParaRPr dirty="0"/>
          </a:p>
        </p:txBody>
      </p:sp>
      <p:sp>
        <p:nvSpPr>
          <p:cNvPr id="162" name="plot"/>
          <p:cNvSpPr txBox="1"/>
          <p:nvPr/>
        </p:nvSpPr>
        <p:spPr>
          <a:xfrm>
            <a:off x="2694177" y="289056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 algn="ctr"/>
            <a:r>
              <a:rPr lang="zh-CN" altLang="en-US" dirty="0"/>
              <a:t>点</a:t>
            </a:r>
            <a:endParaRPr dirty="0"/>
          </a:p>
        </p:txBody>
      </p:sp>
      <p:sp>
        <p:nvSpPr>
          <p:cNvPr id="164" name="geom…"/>
          <p:cNvSpPr txBox="1"/>
          <p:nvPr/>
        </p:nvSpPr>
        <p:spPr>
          <a:xfrm>
            <a:off x="717016" y="42290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size = A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10208" y="49497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zh-CN" altLang="en-US" dirty="0"/>
              <a:t>完成以下模板来构建图形</a:t>
            </a:r>
          </a:p>
        </p:txBody>
      </p:sp>
      <p:sp>
        <p:nvSpPr>
          <p:cNvPr id="168" name="Line"/>
          <p:cNvSpPr/>
          <p:nvPr/>
        </p:nvSpPr>
        <p:spPr>
          <a:xfrm>
            <a:off x="283236" y="4802293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69" name="required"/>
          <p:cNvSpPr txBox="1"/>
          <p:nvPr/>
        </p:nvSpPr>
        <p:spPr>
          <a:xfrm>
            <a:off x="2995860" y="51372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r>
              <a:rPr lang="zh-CN" altLang="en-US" dirty="0"/>
              <a:t>必要</a:t>
            </a:r>
            <a:endParaRPr dirty="0"/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16919" y="6594663"/>
            <a:ext cx="3054155" cy="127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ggplot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data = mpg,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aes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</a:t>
            </a:r>
            <a:r>
              <a:rPr dirty="0" err="1"/>
              <a:t>cty</a:t>
            </a:r>
            <a:r>
              <a:rPr dirty="0"/>
              <a:t>, y = </a:t>
            </a:r>
            <a:r>
              <a:rPr dirty="0" err="1"/>
              <a:t>hwy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通过添加图层来完成图形，每层添加一个</a:t>
            </a:r>
            <a:r>
              <a:rPr lang="en-US" altLang="zh-CN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</a:t>
            </a: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函数。</a:t>
            </a:r>
            <a:endParaRPr dirty="0"/>
          </a:p>
          <a:p>
            <a:pPr>
              <a:lnSpc>
                <a:spcPct val="15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last_plot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lang="zh-CN" altLang="en-US" dirty="0"/>
              <a:t>返回上一个图片。</a:t>
            </a:r>
            <a:endParaRPr dirty="0"/>
          </a:p>
          <a:p>
            <a:pPr>
              <a:lnSpc>
                <a:spcPct val="15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ggsave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"plot.png", width = 5, height = 5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zh-CN" altLang="en-US" dirty="0"/>
              <a:t>将最后一个图片保存至工作目录中名为“</a:t>
            </a:r>
            <a:r>
              <a:rPr lang="en-US" altLang="zh-CN" dirty="0"/>
              <a:t>plot.png”</a:t>
            </a:r>
            <a:r>
              <a:rPr lang="zh-CN" altLang="en-US" dirty="0"/>
              <a:t>的</a:t>
            </a:r>
            <a:r>
              <a:rPr lang="en-US" altLang="zh-CN" dirty="0"/>
              <a:t>5'x 5'</a:t>
            </a:r>
            <a:r>
              <a:rPr lang="zh-CN" altLang="en-US" dirty="0"/>
              <a:t>文件。 文件类型与文件扩展名相匹配。</a:t>
            </a:r>
            <a:endParaRPr dirty="0"/>
          </a:p>
        </p:txBody>
      </p:sp>
      <p:graphicFrame>
        <p:nvGraphicFramePr>
          <p:cNvPr id="171" name="Table"/>
          <p:cNvGraphicFramePr/>
          <p:nvPr/>
        </p:nvGraphicFramePr>
        <p:xfrm>
          <a:off x="332849" y="2328330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2" name="Circle"/>
          <p:cNvSpPr/>
          <p:nvPr/>
        </p:nvSpPr>
        <p:spPr>
          <a:xfrm>
            <a:off x="711435" y="245484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3" name="Circle"/>
          <p:cNvSpPr/>
          <p:nvPr/>
        </p:nvSpPr>
        <p:spPr>
          <a:xfrm>
            <a:off x="711435" y="258867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4" name="Circle"/>
          <p:cNvSpPr/>
          <p:nvPr/>
        </p:nvSpPr>
        <p:spPr>
          <a:xfrm>
            <a:off x="711435" y="272250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5" name="Circle"/>
          <p:cNvSpPr/>
          <p:nvPr/>
        </p:nvSpPr>
        <p:spPr>
          <a:xfrm>
            <a:off x="711435" y="252175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6" name="Circle"/>
          <p:cNvSpPr/>
          <p:nvPr/>
        </p:nvSpPr>
        <p:spPr>
          <a:xfrm>
            <a:off x="711435" y="265558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7" name="Circle"/>
          <p:cNvSpPr/>
          <p:nvPr/>
        </p:nvSpPr>
        <p:spPr>
          <a:xfrm>
            <a:off x="711435" y="278941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>
            <a:off x="328721" y="251567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328721" y="2579505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328721" y="264333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328721" y="2707162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>
            <a:off x="328721" y="2770991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346808" y="247757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346808" y="261018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346808" y="2742788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346808" y="254387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>
            <a:off x="346808" y="2676485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346808" y="2809091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89" name="Table"/>
          <p:cNvGraphicFramePr/>
          <p:nvPr/>
        </p:nvGraphicFramePr>
        <p:xfrm>
          <a:off x="332849" y="3721782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328721" y="3909129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>
            <a:off x="328721" y="397295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328721" y="4036786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328721" y="410061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328721" y="4164443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346808" y="38710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346808" y="40036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346808" y="41362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>
            <a:off x="346808" y="39373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346808" y="40699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>
            <a:off x="346808" y="42025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74" y="3857318"/>
            <a:ext cx="80389" cy="37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INE SEGMENTS…"/>
          <p:cNvSpPr txBox="1"/>
          <p:nvPr/>
        </p:nvSpPr>
        <p:spPr>
          <a:xfrm>
            <a:off x="3731523" y="5008374"/>
            <a:ext cx="2218556" cy="43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分段线</a:t>
            </a:r>
            <a:endParaRPr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常用参数</a:t>
            </a:r>
            <a:r>
              <a:rPr dirty="0"/>
              <a:t>: x, y, alpha, color, </a:t>
            </a:r>
            <a:r>
              <a:rPr dirty="0" err="1"/>
              <a:t>linetype</a:t>
            </a:r>
            <a:r>
              <a:rPr dirty="0"/>
              <a:t>, size</a:t>
            </a:r>
          </a:p>
        </p:txBody>
      </p:sp>
      <p:sp>
        <p:nvSpPr>
          <p:cNvPr id="203" name="b + geom_abline(aes(intercept = 0, slope = 1))…"/>
          <p:cNvSpPr txBox="1"/>
          <p:nvPr/>
        </p:nvSpPr>
        <p:spPr>
          <a:xfrm>
            <a:off x="4187827" y="5437439"/>
            <a:ext cx="2915708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geom_abline(</a:t>
            </a:r>
            <a:r>
              <a:t>aes(intercept = 0, slope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geom_hline(</a:t>
            </a:r>
            <a:r>
              <a:t>aes(yintercept = lat)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geom_vline(</a:t>
            </a:r>
            <a:r>
              <a:t>aes(xintercept = long)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3731523" y="5481232"/>
            <a:ext cx="385749" cy="385851"/>
            <a:chOff x="0" y="0"/>
            <a:chExt cx="385747" cy="385850"/>
          </a:xfrm>
        </p:grpSpPr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6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09" name="b + geom_segment(aes(yend = lat + 1, xend = long + 1))…"/>
          <p:cNvSpPr txBox="1"/>
          <p:nvPr/>
        </p:nvSpPr>
        <p:spPr>
          <a:xfrm>
            <a:off x="3731523" y="59410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geom_segment(</a:t>
            </a:r>
            <a:r>
              <a:t>aes(yend = lat + 1, xend = long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geom_spoke(</a:t>
            </a:r>
            <a:r>
              <a:t>aes(angle = 1:1155, radius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210" name="a &lt;- ggplot(economics, aes(date, unemploy))…"/>
          <p:cNvSpPr txBox="1"/>
          <p:nvPr/>
        </p:nvSpPr>
        <p:spPr>
          <a:xfrm>
            <a:off x="3736217" y="18655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aes(x = long, y = lat))</a:t>
            </a:r>
          </a:p>
        </p:txBody>
      </p:sp>
      <p:sp>
        <p:nvSpPr>
          <p:cNvPr id="211" name="ONE VARIABLE    continuous"/>
          <p:cNvSpPr txBox="1"/>
          <p:nvPr/>
        </p:nvSpPr>
        <p:spPr>
          <a:xfrm>
            <a:off x="3731523" y="6529807"/>
            <a:ext cx="91691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zh-CN" altLang="en-US" dirty="0"/>
              <a:t>单变量</a:t>
            </a:r>
            <a:r>
              <a:rPr dirty="0"/>
              <a:t>    </a:t>
            </a:r>
            <a:r>
              <a:rPr lang="zh-CN" altLang="en-US" dirty="0"/>
              <a:t>连续</a:t>
            </a:r>
            <a:endParaRPr dirty="0"/>
          </a:p>
        </p:txBody>
      </p:sp>
      <p:sp>
        <p:nvSpPr>
          <p:cNvPr id="212" name="c &lt;- ggplot(mpg, aes(hwy)); c2 &lt;- ggplot(mpg)"/>
          <p:cNvSpPr txBox="1"/>
          <p:nvPr/>
        </p:nvSpPr>
        <p:spPr>
          <a:xfrm>
            <a:off x="3736217" y="67457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aes(hwy)); c2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ggplot(mpg)</a:t>
            </a:r>
          </a:p>
        </p:txBody>
      </p:sp>
      <p:sp>
        <p:nvSpPr>
          <p:cNvPr id="213" name="c + geom_area(stat = &quot;bin&quot;) x, y, alpha, color, fill, linetype, size…"/>
          <p:cNvSpPr txBox="1"/>
          <p:nvPr/>
        </p:nvSpPr>
        <p:spPr>
          <a:xfrm>
            <a:off x="4187827" y="6982699"/>
            <a:ext cx="2621679" cy="246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geom_area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stat = "bin"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/>
            </a:br>
            <a:r>
              <a:rPr dirty="0"/>
              <a:t>x, y, alpha, color, fill,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geom_density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kernel = "gaussian"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/>
            </a:br>
            <a:r>
              <a:rPr dirty="0"/>
              <a:t>x, y, alpha, color, fill, group,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geom_dotplot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br>
              <a:rPr dirty="0"/>
            </a:br>
            <a:r>
              <a:rPr dirty="0"/>
              <a:t>x, y, alpha, color, fill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geom_freqpoly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br>
              <a:rPr dirty="0"/>
            </a:br>
            <a:r>
              <a:rPr dirty="0"/>
              <a:t>x, y, alpha, color,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geom_histogram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binwidth</a:t>
            </a:r>
            <a:r>
              <a:rPr dirty="0"/>
              <a:t> = 5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br>
              <a:rPr dirty="0"/>
            </a:br>
            <a:r>
              <a:rPr dirty="0"/>
              <a:t>x, y, alpha, color, fill,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c2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geom_qq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(sample = </a:t>
            </a:r>
            <a:r>
              <a:rPr dirty="0" err="1"/>
              <a:t>hwy</a:t>
            </a:r>
            <a:r>
              <a:rPr dirty="0"/>
              <a:t>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br>
              <a:rPr dirty="0"/>
            </a:br>
            <a:r>
              <a:rPr dirty="0"/>
              <a:t>x, y, alpha, color, fill, </a:t>
            </a:r>
            <a:r>
              <a:rPr dirty="0" err="1"/>
              <a:t>linetype</a:t>
            </a:r>
            <a:r>
              <a:rPr dirty="0"/>
              <a:t>, size, weight</a:t>
            </a:r>
          </a:p>
        </p:txBody>
      </p:sp>
      <p:sp>
        <p:nvSpPr>
          <p:cNvPr id="214" name="discrete d &lt;- ggplot(mpg, aes(fl))"/>
          <p:cNvSpPr txBox="1"/>
          <p:nvPr/>
        </p:nvSpPr>
        <p:spPr>
          <a:xfrm>
            <a:off x="3731523" y="9446226"/>
            <a:ext cx="1332096" cy="41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离散</a:t>
            </a:r>
            <a:br>
              <a:rPr dirty="0"/>
            </a:br>
            <a:r>
              <a:rPr sz="1000" dirty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 </a:t>
            </a:r>
            <a:r>
              <a:rPr sz="900" b="1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 dirty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ggplot</a:t>
            </a:r>
            <a:r>
              <a:rPr sz="1000" dirty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(mpg, </a:t>
            </a:r>
            <a:r>
              <a:rPr sz="1000" dirty="0" err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aes</a:t>
            </a:r>
            <a:r>
              <a:rPr sz="1000" dirty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</a:t>
            </a:r>
            <a:r>
              <a:rPr sz="1000" dirty="0" err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fl</a:t>
            </a:r>
            <a:r>
              <a:rPr sz="1000" dirty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))</a:t>
            </a:r>
          </a:p>
        </p:txBody>
      </p:sp>
      <p:sp>
        <p:nvSpPr>
          <p:cNvPr id="215" name="d + geom_bar()  x, alpha, color, fill, linetype, size, weight"/>
          <p:cNvSpPr txBox="1"/>
          <p:nvPr/>
        </p:nvSpPr>
        <p:spPr>
          <a:xfrm>
            <a:off x="4187827" y="9870668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16" name="e + geom_label(aes(label = cty), nudge_x = 1, nudge_y = 1) - x, y, label, alpha, angle, color, family, fontface, hjust, lineheight, size, vjust…"/>
          <p:cNvSpPr txBox="1"/>
          <p:nvPr/>
        </p:nvSpPr>
        <p:spPr>
          <a:xfrm>
            <a:off x="7592003" y="2249034"/>
            <a:ext cx="2621679" cy="267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geom_label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(label = </a:t>
            </a:r>
            <a:r>
              <a:rPr dirty="0" err="1"/>
              <a:t>cty</a:t>
            </a:r>
            <a:r>
              <a:rPr dirty="0"/>
              <a:t>), </a:t>
            </a:r>
            <a:r>
              <a:rPr dirty="0" err="1"/>
              <a:t>nudge_x</a:t>
            </a:r>
            <a:r>
              <a:rPr dirty="0"/>
              <a:t> = 1, </a:t>
            </a:r>
            <a:r>
              <a:rPr dirty="0" err="1"/>
              <a:t>nudge_y</a:t>
            </a:r>
            <a:r>
              <a:rPr dirty="0"/>
              <a:t>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- x, y, label, alpha, angle, color, family, </a:t>
            </a:r>
            <a:r>
              <a:rPr dirty="0" err="1"/>
              <a:t>fontface</a:t>
            </a:r>
            <a:r>
              <a:rPr dirty="0"/>
              <a:t>, </a:t>
            </a:r>
            <a:r>
              <a:rPr dirty="0" err="1"/>
              <a:t>hjust</a:t>
            </a:r>
            <a:r>
              <a:rPr dirty="0"/>
              <a:t>, </a:t>
            </a:r>
            <a:r>
              <a:rPr dirty="0" err="1"/>
              <a:t>lineheight</a:t>
            </a:r>
            <a:r>
              <a:rPr dirty="0"/>
              <a:t>, size, </a:t>
            </a:r>
            <a:r>
              <a:rPr dirty="0" err="1"/>
              <a:t>vjust</a:t>
            </a:r>
            <a:endParaRPr dirty="0"/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geom_point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geom_quantile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x, y, alpha, color, group,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geom_rug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sides = “bl"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x, y, alpha, color,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geom_smooth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method = </a:t>
            </a:r>
            <a:r>
              <a:rPr dirty="0" err="1"/>
              <a:t>lm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x, y, alpha, color, fill, group,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geom_text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(label = </a:t>
            </a:r>
            <a:r>
              <a:rPr dirty="0" err="1"/>
              <a:t>cty</a:t>
            </a:r>
            <a:r>
              <a:rPr dirty="0"/>
              <a:t>), </a:t>
            </a:r>
            <a:r>
              <a:rPr dirty="0" err="1"/>
              <a:t>nudge_x</a:t>
            </a:r>
            <a:r>
              <a:rPr dirty="0"/>
              <a:t> = 1, </a:t>
            </a:r>
            <a:r>
              <a:rPr dirty="0" err="1"/>
              <a:t>nudge_y</a:t>
            </a:r>
            <a:r>
              <a:rPr dirty="0"/>
              <a:t>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x, y, label, alpha, angle, color, family, </a:t>
            </a:r>
            <a:r>
              <a:rPr dirty="0" err="1"/>
              <a:t>fontface</a:t>
            </a:r>
            <a:r>
              <a:rPr dirty="0"/>
              <a:t>, </a:t>
            </a:r>
            <a:r>
              <a:rPr dirty="0" err="1"/>
              <a:t>hjust</a:t>
            </a:r>
            <a:r>
              <a:rPr dirty="0"/>
              <a:t>, </a:t>
            </a:r>
            <a:r>
              <a:rPr dirty="0" err="1"/>
              <a:t>lineheight</a:t>
            </a:r>
            <a:r>
              <a:rPr dirty="0"/>
              <a:t>, size, </a:t>
            </a:r>
            <a:r>
              <a:rPr dirty="0" err="1"/>
              <a:t>vjust</a:t>
            </a:r>
            <a:endParaRPr dirty="0"/>
          </a:p>
        </p:txBody>
      </p:sp>
      <p:sp>
        <p:nvSpPr>
          <p:cNvPr id="217" name="one discrete, one continuous…"/>
          <p:cNvSpPr txBox="1"/>
          <p:nvPr/>
        </p:nvSpPr>
        <p:spPr>
          <a:xfrm>
            <a:off x="7134363" y="5257660"/>
            <a:ext cx="3363321" cy="41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一个离散，一个连续</a:t>
            </a:r>
            <a:endParaRPr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f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(class, </a:t>
            </a:r>
            <a:r>
              <a:rPr dirty="0" err="1"/>
              <a:t>hwy</a:t>
            </a:r>
            <a:r>
              <a:rPr dirty="0"/>
              <a:t>))</a:t>
            </a:r>
          </a:p>
        </p:txBody>
      </p:sp>
      <p:sp>
        <p:nvSpPr>
          <p:cNvPr id="218" name="f + geom_col()  x, y, alpha, color, fill, group, linetype, size…"/>
          <p:cNvSpPr txBox="1"/>
          <p:nvPr/>
        </p:nvSpPr>
        <p:spPr>
          <a:xfrm>
            <a:off x="7592003" y="5829471"/>
            <a:ext cx="2741474" cy="166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f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geom_col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br>
              <a:rPr dirty="0"/>
            </a:br>
            <a:r>
              <a:rPr dirty="0"/>
              <a:t>x, y, 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f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geom_boxplot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x, y, lower, middle, upper,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</a:t>
            </a:r>
            <a:br>
              <a:rPr dirty="0"/>
            </a:br>
            <a:r>
              <a:rPr dirty="0"/>
              <a:t>color, fill, group, </a:t>
            </a:r>
            <a:r>
              <a:rPr dirty="0" err="1"/>
              <a:t>linetype</a:t>
            </a:r>
            <a:r>
              <a:rPr dirty="0"/>
              <a:t>, shape,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f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geom_dotplot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binaxis</a:t>
            </a:r>
            <a:r>
              <a:rPr dirty="0"/>
              <a:t> = "y", </a:t>
            </a:r>
            <a:r>
              <a:rPr dirty="0" err="1"/>
              <a:t>stackdir</a:t>
            </a:r>
            <a:r>
              <a:rPr dirty="0"/>
              <a:t> = “center"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x, y, alpha, color, fill, group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f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geom_violin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scale = “area"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x, y, alpha, color, fill, group, </a:t>
            </a:r>
            <a:r>
              <a:rPr dirty="0" err="1"/>
              <a:t>linetype</a:t>
            </a:r>
            <a:r>
              <a:rPr dirty="0"/>
              <a:t>, size, weight</a:t>
            </a:r>
          </a:p>
        </p:txBody>
      </p:sp>
      <p:sp>
        <p:nvSpPr>
          <p:cNvPr id="219" name="both discrete…"/>
          <p:cNvSpPr txBox="1"/>
          <p:nvPr/>
        </p:nvSpPr>
        <p:spPr>
          <a:xfrm>
            <a:off x="7134363" y="7660704"/>
            <a:ext cx="3363321" cy="41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两个都离散</a:t>
            </a:r>
            <a:endParaRPr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g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ggplot</a:t>
            </a:r>
            <a:r>
              <a:rPr dirty="0"/>
              <a:t>(diamonds, </a:t>
            </a:r>
            <a:r>
              <a:rPr dirty="0" err="1"/>
              <a:t>aes</a:t>
            </a:r>
            <a:r>
              <a:rPr dirty="0"/>
              <a:t>(cut, color))</a:t>
            </a:r>
          </a:p>
        </p:txBody>
      </p:sp>
      <p:sp>
        <p:nvSpPr>
          <p:cNvPr id="220" name="g + geom_count()  x, y, alpha, color, fill, shape, size, stroke…"/>
          <p:cNvSpPr txBox="1"/>
          <p:nvPr/>
        </p:nvSpPr>
        <p:spPr>
          <a:xfrm>
            <a:off x="7592003" y="8076493"/>
            <a:ext cx="2621679" cy="10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 + geom_count()</a:t>
            </a:r>
            <a:r>
              <a:t> </a:t>
            </a:r>
            <a:br/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geom_jitter(</a:t>
            </a:r>
            <a:r>
              <a:t>height = 2, width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</a:t>
            </a:r>
          </a:p>
        </p:txBody>
      </p:sp>
      <p:sp>
        <p:nvSpPr>
          <p:cNvPr id="221" name="THREE VARIABLES…"/>
          <p:cNvSpPr txBox="1"/>
          <p:nvPr/>
        </p:nvSpPr>
        <p:spPr>
          <a:xfrm>
            <a:off x="7134363" y="9012669"/>
            <a:ext cx="6207146" cy="29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</a:pPr>
            <a:r>
              <a:rPr lang="zh-CN" altLang="en-US" dirty="0"/>
              <a:t>三变量</a:t>
            </a:r>
            <a:endParaRPr lang="en-US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 err="1"/>
              <a:t>seals$z</a:t>
            </a:r>
            <a:r>
              <a:rPr lang="en-US" dirty="0"/>
              <a:t> </a:t>
            </a:r>
            <a:r>
              <a:rPr lang="en-US"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lang="en-US" dirty="0"/>
              <a:t> with(seals, sqrt(delta_long^2 + delta_lat^2)); l </a:t>
            </a:r>
            <a:r>
              <a:rPr lang="en-US"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lang="en-US" dirty="0"/>
              <a:t> </a:t>
            </a:r>
            <a:r>
              <a:rPr lang="en-US" dirty="0" err="1"/>
              <a:t>ggplot</a:t>
            </a:r>
            <a:r>
              <a:rPr lang="en-US" dirty="0"/>
              <a:t>(seals, </a:t>
            </a:r>
            <a:r>
              <a:rPr lang="en-US" dirty="0" err="1"/>
              <a:t>aes</a:t>
            </a:r>
            <a:r>
              <a:rPr lang="en-US" dirty="0"/>
              <a:t>(long, </a:t>
            </a:r>
            <a:r>
              <a:rPr lang="en-US" dirty="0" err="1"/>
              <a:t>lat</a:t>
            </a:r>
            <a:r>
              <a:rPr lang="en-US" dirty="0"/>
              <a:t>))</a:t>
            </a:r>
          </a:p>
        </p:txBody>
      </p:sp>
      <p:sp>
        <p:nvSpPr>
          <p:cNvPr id="222" name="l + geom_raster(aes(fill = z), hjust = 0.5,  vjust = 0.5, interpolate = FALSE) x, y, alpha, fill…"/>
          <p:cNvSpPr txBox="1"/>
          <p:nvPr/>
        </p:nvSpPr>
        <p:spPr>
          <a:xfrm>
            <a:off x="10985161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geom_raster(</a:t>
            </a:r>
            <a:r>
              <a:t>aes(fill = z), hjust = 0.5, </a:t>
            </a:r>
            <a:br/>
            <a:r>
              <a:t>vjust = 0.5, interpolate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fill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geom_tile(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width</a:t>
            </a:r>
          </a:p>
        </p:txBody>
      </p:sp>
      <p:sp>
        <p:nvSpPr>
          <p:cNvPr id="22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12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geom_bin2d(</a:t>
            </a:r>
            <a:r>
              <a:rPr dirty="0" err="1"/>
              <a:t>binwidth</a:t>
            </a:r>
            <a:r>
              <a:rPr dirty="0"/>
              <a:t> = c(0.25, 500)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/>
            </a:br>
            <a:r>
              <a:rPr dirty="0"/>
              <a:t>x, y, alpha, color, fill,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geom_density_2d()</a:t>
            </a:r>
            <a:br>
              <a:rPr dirty="0"/>
            </a:br>
            <a:r>
              <a:rPr dirty="0"/>
              <a:t>x, y, alpha, color,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h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geom_hex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br>
              <a:rPr dirty="0"/>
            </a:br>
            <a:r>
              <a:rPr dirty="0"/>
              <a:t>x, y, alpha, color, fill, size</a:t>
            </a:r>
          </a:p>
        </p:txBody>
      </p:sp>
      <p:sp>
        <p:nvSpPr>
          <p:cNvPr id="224" name="continuous function…"/>
          <p:cNvSpPr txBox="1"/>
          <p:nvPr/>
        </p:nvSpPr>
        <p:spPr>
          <a:xfrm>
            <a:off x="10533790" y="3546315"/>
            <a:ext cx="3363320" cy="41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连续函数</a:t>
            </a:r>
            <a:endParaRPr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/>
              <a:t>i</a:t>
            </a:r>
            <a:r>
              <a:rPr dirty="0"/>
              <a:t>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ggplot</a:t>
            </a:r>
            <a:r>
              <a:rPr dirty="0"/>
              <a:t>(economics, </a:t>
            </a:r>
            <a:r>
              <a:rPr dirty="0" err="1"/>
              <a:t>aes</a:t>
            </a:r>
            <a:r>
              <a:rPr dirty="0"/>
              <a:t>(date, </a:t>
            </a:r>
            <a:r>
              <a:rPr dirty="0" err="1"/>
              <a:t>unemploy</a:t>
            </a:r>
            <a:r>
              <a:rPr dirty="0"/>
              <a:t>))</a:t>
            </a:r>
          </a:p>
        </p:txBody>
      </p:sp>
      <p:sp>
        <p:nvSpPr>
          <p:cNvPr id="225" name="visualizing error…"/>
          <p:cNvSpPr txBox="1"/>
          <p:nvPr/>
        </p:nvSpPr>
        <p:spPr>
          <a:xfrm>
            <a:off x="10533790" y="5257660"/>
            <a:ext cx="3363320" cy="49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可视化误差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df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data.frame</a:t>
            </a:r>
            <a:r>
              <a:rPr dirty="0"/>
              <a:t>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j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ggplot</a:t>
            </a:r>
            <a:r>
              <a:rPr dirty="0"/>
              <a:t>(df, </a:t>
            </a:r>
            <a:r>
              <a:rPr dirty="0" err="1"/>
              <a:t>aes</a:t>
            </a:r>
            <a:r>
              <a:rPr dirty="0"/>
              <a:t>(grp, fit, </a:t>
            </a:r>
            <a:r>
              <a:rPr dirty="0" err="1"/>
              <a:t>ymin</a:t>
            </a:r>
            <a:r>
              <a:rPr dirty="0"/>
              <a:t> = fit - se, </a:t>
            </a:r>
            <a:r>
              <a:rPr dirty="0" err="1"/>
              <a:t>ymax</a:t>
            </a:r>
            <a:r>
              <a:rPr dirty="0"/>
              <a:t> = fit + se))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5153" y="3037405"/>
            <a:ext cx="357951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3731523" y="6985461"/>
            <a:ext cx="357938" cy="358034"/>
            <a:chOff x="0" y="0"/>
            <a:chExt cx="357936" cy="358032"/>
          </a:xfrm>
        </p:grpSpPr>
        <p:pic>
          <p:nvPicPr>
            <p:cNvPr id="22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523" y="22889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roup"/>
          <p:cNvGrpSpPr/>
          <p:nvPr/>
        </p:nvGrpSpPr>
        <p:grpSpPr>
          <a:xfrm>
            <a:off x="3731523" y="3596060"/>
            <a:ext cx="357938" cy="358033"/>
            <a:chOff x="0" y="0"/>
            <a:chExt cx="357936" cy="358032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3731523" y="3160354"/>
            <a:ext cx="357938" cy="358033"/>
            <a:chOff x="0" y="0"/>
            <a:chExt cx="357936" cy="358032"/>
          </a:xfrm>
        </p:grpSpPr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3731523" y="4467473"/>
            <a:ext cx="357938" cy="358033"/>
            <a:chOff x="0" y="0"/>
            <a:chExt cx="357936" cy="358032"/>
          </a:xfrm>
        </p:grpSpPr>
        <p:pic>
          <p:nvPicPr>
            <p:cNvPr id="23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3731523" y="4031767"/>
            <a:ext cx="357938" cy="358033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3731523" y="2724647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7383437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8179389"/>
            <a:ext cx="357938" cy="358034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731523" y="8577365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1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282" name="Group"/>
          <p:cNvGrpSpPr/>
          <p:nvPr/>
        </p:nvGrpSpPr>
        <p:grpSpPr>
          <a:xfrm>
            <a:off x="3731523" y="7781413"/>
            <a:ext cx="357938" cy="358033"/>
            <a:chOff x="0" y="0"/>
            <a:chExt cx="357936" cy="358032"/>
          </a:xfrm>
        </p:grpSpPr>
        <p:pic>
          <p:nvPicPr>
            <p:cNvPr id="26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11" name="Group"/>
          <p:cNvGrpSpPr/>
          <p:nvPr/>
        </p:nvGrpSpPr>
        <p:grpSpPr>
          <a:xfrm>
            <a:off x="3731523" y="8975341"/>
            <a:ext cx="357938" cy="358033"/>
            <a:chOff x="0" y="0"/>
            <a:chExt cx="357936" cy="358032"/>
          </a:xfrm>
        </p:grpSpPr>
        <p:pic>
          <p:nvPicPr>
            <p:cNvPr id="28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8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18" name="Group"/>
          <p:cNvGrpSpPr/>
          <p:nvPr/>
        </p:nvGrpSpPr>
        <p:grpSpPr>
          <a:xfrm>
            <a:off x="3731523" y="9888654"/>
            <a:ext cx="357938" cy="358034"/>
            <a:chOff x="0" y="0"/>
            <a:chExt cx="357936" cy="358032"/>
          </a:xfrm>
        </p:grpSpPr>
        <p:pic>
          <p:nvPicPr>
            <p:cNvPr id="3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1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1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37" name="Group"/>
          <p:cNvGrpSpPr/>
          <p:nvPr/>
        </p:nvGrpSpPr>
        <p:grpSpPr>
          <a:xfrm>
            <a:off x="7145801" y="2724647"/>
            <a:ext cx="357938" cy="358033"/>
            <a:chOff x="0" y="0"/>
            <a:chExt cx="357936" cy="358032"/>
          </a:xfrm>
        </p:grpSpPr>
        <p:pic>
          <p:nvPicPr>
            <p:cNvPr id="31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6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20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43" name="Group"/>
          <p:cNvGrpSpPr/>
          <p:nvPr/>
        </p:nvGrpSpPr>
        <p:grpSpPr>
          <a:xfrm>
            <a:off x="7145801" y="3160354"/>
            <a:ext cx="359147" cy="358033"/>
            <a:chOff x="0" y="0"/>
            <a:chExt cx="359146" cy="358032"/>
          </a:xfrm>
        </p:grpSpPr>
        <p:pic>
          <p:nvPicPr>
            <p:cNvPr id="33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2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39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0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1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77" name="Group"/>
          <p:cNvGrpSpPr/>
          <p:nvPr/>
        </p:nvGrpSpPr>
        <p:grpSpPr>
          <a:xfrm>
            <a:off x="7145801" y="3596060"/>
            <a:ext cx="357938" cy="358033"/>
            <a:chOff x="0" y="0"/>
            <a:chExt cx="357936" cy="358032"/>
          </a:xfrm>
        </p:grpSpPr>
        <p:pic>
          <p:nvPicPr>
            <p:cNvPr id="34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0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45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6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7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8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9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0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1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2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4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5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6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7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8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76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361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81" name="Group"/>
          <p:cNvGrpSpPr/>
          <p:nvPr/>
        </p:nvGrpSpPr>
        <p:grpSpPr>
          <a:xfrm>
            <a:off x="7145801" y="4031767"/>
            <a:ext cx="358347" cy="358033"/>
            <a:chOff x="0" y="0"/>
            <a:chExt cx="358346" cy="358032"/>
          </a:xfrm>
        </p:grpSpPr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9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80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7145801" y="5829471"/>
            <a:ext cx="357938" cy="358033"/>
            <a:chOff x="0" y="0"/>
            <a:chExt cx="357936" cy="358032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7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38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7145801" y="6250214"/>
            <a:ext cx="357938" cy="358033"/>
            <a:chOff x="0" y="0"/>
            <a:chExt cx="357936" cy="358032"/>
          </a:xfrm>
        </p:grpSpPr>
        <p:pic>
          <p:nvPicPr>
            <p:cNvPr id="38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0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394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390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1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2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395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8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29" name="Group"/>
          <p:cNvGrpSpPr/>
          <p:nvPr/>
        </p:nvGrpSpPr>
        <p:grpSpPr>
          <a:xfrm>
            <a:off x="7145801" y="6670067"/>
            <a:ext cx="357938" cy="358033"/>
            <a:chOff x="0" y="0"/>
            <a:chExt cx="357936" cy="358032"/>
          </a:xfrm>
        </p:grpSpPr>
        <p:pic>
          <p:nvPicPr>
            <p:cNvPr id="40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8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03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4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5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6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7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8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9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0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1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2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3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4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5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6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7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9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0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2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40" name="Group"/>
          <p:cNvGrpSpPr/>
          <p:nvPr/>
        </p:nvGrpSpPr>
        <p:grpSpPr>
          <a:xfrm>
            <a:off x="7145801" y="7094536"/>
            <a:ext cx="357938" cy="358033"/>
            <a:chOff x="0" y="0"/>
            <a:chExt cx="357936" cy="358032"/>
          </a:xfrm>
        </p:grpSpPr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9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33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31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2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434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438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36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7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447" name="Group"/>
          <p:cNvGrpSpPr/>
          <p:nvPr/>
        </p:nvGrpSpPr>
        <p:grpSpPr>
          <a:xfrm>
            <a:off x="7145801" y="8075565"/>
            <a:ext cx="357938" cy="358034"/>
            <a:chOff x="0" y="0"/>
            <a:chExt cx="357936" cy="358032"/>
          </a:xfrm>
        </p:grpSpPr>
        <p:pic>
          <p:nvPicPr>
            <p:cNvPr id="44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6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42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4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5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97" name="Group"/>
          <p:cNvGrpSpPr/>
          <p:nvPr/>
        </p:nvGrpSpPr>
        <p:grpSpPr>
          <a:xfrm>
            <a:off x="10541269" y="9454925"/>
            <a:ext cx="350903" cy="350902"/>
            <a:chOff x="0" y="0"/>
            <a:chExt cx="350901" cy="350901"/>
          </a:xfrm>
        </p:grpSpPr>
        <p:sp>
          <p:nvSpPr>
            <p:cNvPr id="44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4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1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5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6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7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8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9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0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1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5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2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9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6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3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0543413" y="9895785"/>
            <a:ext cx="350903" cy="350903"/>
            <a:chOff x="0" y="0"/>
            <a:chExt cx="350901" cy="350901"/>
          </a:xfrm>
        </p:grpSpPr>
        <p:sp>
          <p:nvSpPr>
            <p:cNvPr id="49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1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5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6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7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8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9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0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1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5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2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9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6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3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4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2" name="Group"/>
            <p:cNvGrpSpPr/>
            <p:nvPr/>
          </p:nvGrpSpPr>
          <p:grpSpPr>
            <a:xfrm>
              <a:off x="10682" y="16366"/>
              <a:ext cx="337561" cy="331158"/>
              <a:chOff x="0" y="0"/>
              <a:chExt cx="337560" cy="331157"/>
            </a:xfrm>
          </p:grpSpPr>
          <p:sp>
            <p:nvSpPr>
              <p:cNvPr id="549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50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51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570" name="Group"/>
          <p:cNvGrpSpPr/>
          <p:nvPr/>
        </p:nvGrpSpPr>
        <p:grpSpPr>
          <a:xfrm>
            <a:off x="10553839" y="2251929"/>
            <a:ext cx="360579" cy="360579"/>
            <a:chOff x="0" y="0"/>
            <a:chExt cx="360577" cy="360577"/>
          </a:xfrm>
        </p:grpSpPr>
        <p:sp>
          <p:nvSpPr>
            <p:cNvPr id="554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5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6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7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8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9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0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1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2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3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4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5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6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7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8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9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10533057" y="2632460"/>
            <a:ext cx="402143" cy="383679"/>
            <a:chOff x="0" y="0"/>
            <a:chExt cx="402141" cy="383677"/>
          </a:xfrm>
        </p:grpSpPr>
        <p:pic>
          <p:nvPicPr>
            <p:cNvPr id="57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5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572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73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74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579" name="Group"/>
          <p:cNvGrpSpPr/>
          <p:nvPr/>
        </p:nvGrpSpPr>
        <p:grpSpPr>
          <a:xfrm>
            <a:off x="10553469" y="3932532"/>
            <a:ext cx="360852" cy="358033"/>
            <a:chOff x="0" y="0"/>
            <a:chExt cx="360851" cy="358032"/>
          </a:xfrm>
        </p:grpSpPr>
        <p:pic>
          <p:nvPicPr>
            <p:cNvPr id="57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10556002" y="4329071"/>
            <a:ext cx="360323" cy="358033"/>
            <a:chOff x="0" y="0"/>
            <a:chExt cx="360321" cy="358032"/>
          </a:xfrm>
        </p:grpSpPr>
        <p:pic>
          <p:nvPicPr>
            <p:cNvPr id="58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1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10556383" y="4716897"/>
            <a:ext cx="357938" cy="358033"/>
            <a:chOff x="0" y="0"/>
            <a:chExt cx="357936" cy="358032"/>
          </a:xfrm>
        </p:grpSpPr>
        <p:pic>
          <p:nvPicPr>
            <p:cNvPr id="58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4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56383" y="5829471"/>
            <a:ext cx="357938" cy="358033"/>
            <a:chOff x="0" y="0"/>
            <a:chExt cx="357936" cy="358032"/>
          </a:xfrm>
        </p:grpSpPr>
        <p:pic>
          <p:nvPicPr>
            <p:cNvPr id="58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3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587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88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0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2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04" name="Group"/>
          <p:cNvGrpSpPr/>
          <p:nvPr/>
        </p:nvGrpSpPr>
        <p:grpSpPr>
          <a:xfrm>
            <a:off x="10556383" y="6250214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3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596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7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8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9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0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2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0" name="Group"/>
          <p:cNvGrpSpPr/>
          <p:nvPr/>
        </p:nvGrpSpPr>
        <p:grpSpPr>
          <a:xfrm>
            <a:off x="10556383" y="6670067"/>
            <a:ext cx="357938" cy="358033"/>
            <a:chOff x="0" y="0"/>
            <a:chExt cx="357936" cy="358032"/>
          </a:xfrm>
        </p:grpSpPr>
        <p:pic>
          <p:nvPicPr>
            <p:cNvPr id="60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9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06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7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8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9" name="Group"/>
          <p:cNvGrpSpPr/>
          <p:nvPr/>
        </p:nvGrpSpPr>
        <p:grpSpPr>
          <a:xfrm>
            <a:off x="10556383" y="7094536"/>
            <a:ext cx="357938" cy="358033"/>
            <a:chOff x="0" y="0"/>
            <a:chExt cx="357936" cy="358032"/>
          </a:xfrm>
        </p:grpSpPr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8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12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3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4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7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622" name="Group"/>
          <p:cNvGrpSpPr/>
          <p:nvPr/>
        </p:nvGrpSpPr>
        <p:grpSpPr>
          <a:xfrm>
            <a:off x="10556383" y="8455247"/>
            <a:ext cx="357938" cy="358033"/>
            <a:chOff x="0" y="0"/>
            <a:chExt cx="357936" cy="358032"/>
          </a:xfrm>
        </p:grpSpPr>
        <p:pic>
          <p:nvPicPr>
            <p:cNvPr id="62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1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3" name="maps…"/>
          <p:cNvSpPr txBox="1"/>
          <p:nvPr/>
        </p:nvSpPr>
        <p:spPr>
          <a:xfrm>
            <a:off x="10533790" y="7660704"/>
            <a:ext cx="3363320" cy="742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地图</a:t>
            </a:r>
            <a:endParaRPr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data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data.frame</a:t>
            </a:r>
            <a:r>
              <a:rPr dirty="0"/>
              <a:t>(murder = </a:t>
            </a:r>
            <a:r>
              <a:rPr dirty="0" err="1"/>
              <a:t>USArrests$Murder</a:t>
            </a:r>
            <a:r>
              <a:rPr dirty="0"/>
              <a:t>,</a:t>
            </a:r>
            <a:br>
              <a:rPr dirty="0"/>
            </a:br>
            <a:r>
              <a:rPr dirty="0"/>
              <a:t>               state = </a:t>
            </a:r>
            <a:r>
              <a:rPr dirty="0" err="1"/>
              <a:t>tolower</a:t>
            </a:r>
            <a:r>
              <a:rPr dirty="0"/>
              <a:t>(</a:t>
            </a:r>
            <a:r>
              <a:rPr dirty="0" err="1"/>
              <a:t>rownames</a:t>
            </a:r>
            <a:r>
              <a:rPr dirty="0"/>
              <a:t>(</a:t>
            </a:r>
            <a:r>
              <a:rPr dirty="0" err="1"/>
              <a:t>USArrests</a:t>
            </a:r>
            <a:r>
              <a:rPr dirty="0"/>
              <a:t>)))</a:t>
            </a:r>
            <a:br>
              <a:rPr dirty="0"/>
            </a:br>
            <a:r>
              <a:rPr dirty="0"/>
              <a:t>map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map_data</a:t>
            </a:r>
            <a:r>
              <a:rPr dirty="0"/>
              <a:t>("state")</a:t>
            </a:r>
            <a:br>
              <a:rPr dirty="0"/>
            </a:br>
            <a:r>
              <a:rPr dirty="0"/>
              <a:t>k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ggplot</a:t>
            </a:r>
            <a:r>
              <a:rPr dirty="0"/>
              <a:t>(data, </a:t>
            </a:r>
            <a:r>
              <a:rPr dirty="0" err="1"/>
              <a:t>aes</a:t>
            </a:r>
            <a:r>
              <a:rPr dirty="0"/>
              <a:t>(fill = murder))</a:t>
            </a:r>
          </a:p>
        </p:txBody>
      </p:sp>
      <p:sp>
        <p:nvSpPr>
          <p:cNvPr id="624" name="k + geom_map(aes(map_id = state), map = map)…"/>
          <p:cNvSpPr txBox="1"/>
          <p:nvPr/>
        </p:nvSpPr>
        <p:spPr>
          <a:xfrm>
            <a:off x="10985161" y="84244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k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geom_map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map_id</a:t>
            </a:r>
            <a:r>
              <a:rPr dirty="0"/>
              <a:t> = state), map = map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   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expand_limits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</a:t>
            </a:r>
            <a:r>
              <a:rPr dirty="0" err="1"/>
              <a:t>map$long</a:t>
            </a:r>
            <a:r>
              <a:rPr dirty="0"/>
              <a:t>, y = </a:t>
            </a:r>
            <a:r>
              <a:rPr dirty="0" err="1"/>
              <a:t>map$lat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 err="1"/>
              <a:t>map_id</a:t>
            </a:r>
            <a:r>
              <a:rPr dirty="0"/>
              <a:t>, alpha, color, fill, </a:t>
            </a:r>
            <a:r>
              <a:rPr dirty="0" err="1"/>
              <a:t>linetype</a:t>
            </a:r>
            <a:r>
              <a:rPr dirty="0"/>
              <a:t>, size</a:t>
            </a:r>
          </a:p>
        </p:txBody>
      </p:sp>
      <p:sp>
        <p:nvSpPr>
          <p:cNvPr id="625" name="Line"/>
          <p:cNvSpPr/>
          <p:nvPr/>
        </p:nvSpPr>
        <p:spPr>
          <a:xfrm>
            <a:off x="2904976" y="51791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>
            <a:off x="2904976" y="55718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27" name="Not  required, sensible defaults supplied"/>
          <p:cNvSpPr txBox="1"/>
          <p:nvPr/>
        </p:nvSpPr>
        <p:spPr>
          <a:xfrm>
            <a:off x="3011560" y="5698725"/>
            <a:ext cx="506689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900" b="1">
                <a:solidFill>
                  <a:srgbClr val="3DA642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lang="zh-CN" altLang="en-US" dirty="0"/>
              <a:t>非必要，有默认值</a:t>
            </a:r>
            <a:endParaRPr dirty="0"/>
          </a:p>
        </p:txBody>
      </p:sp>
      <p:grpSp>
        <p:nvGrpSpPr>
          <p:cNvPr id="630" name="Group"/>
          <p:cNvGrpSpPr/>
          <p:nvPr/>
        </p:nvGrpSpPr>
        <p:grpSpPr>
          <a:xfrm>
            <a:off x="7145801" y="2288941"/>
            <a:ext cx="357938" cy="358033"/>
            <a:chOff x="0" y="0"/>
            <a:chExt cx="357936" cy="358032"/>
          </a:xfrm>
        </p:grpSpPr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3" name="Group"/>
          <p:cNvGrpSpPr/>
          <p:nvPr/>
        </p:nvGrpSpPr>
        <p:grpSpPr>
          <a:xfrm>
            <a:off x="7145801" y="4467473"/>
            <a:ext cx="357937" cy="358033"/>
            <a:chOff x="0" y="0"/>
            <a:chExt cx="357936" cy="358032"/>
          </a:xfrm>
        </p:grpSpPr>
        <p:pic>
          <p:nvPicPr>
            <p:cNvPr id="6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4" name="Geoms"/>
          <p:cNvSpPr txBox="1"/>
          <p:nvPr/>
        </p:nvSpPr>
        <p:spPr>
          <a:xfrm>
            <a:off x="3724388" y="1259356"/>
            <a:ext cx="1344573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几何对象</a:t>
            </a:r>
            <a:endParaRPr b="0" dirty="0"/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5275295" y="1342096"/>
            <a:ext cx="6439528" cy="163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使用</a:t>
            </a:r>
            <a:r>
              <a:rPr lang="en-US" altLang="zh-CN" b="0" dirty="0" err="1"/>
              <a:t>geom</a:t>
            </a:r>
            <a:r>
              <a:rPr lang="zh-CN" altLang="en-US" b="0" dirty="0"/>
              <a:t>函数表示数据点，使用</a:t>
            </a:r>
            <a:r>
              <a:rPr lang="en-US" altLang="zh-CN" b="0" dirty="0" err="1"/>
              <a:t>geom</a:t>
            </a:r>
            <a:r>
              <a:rPr lang="zh-CN" altLang="en-US" b="0" dirty="0"/>
              <a:t>的属性表示变量。 每个函数绘制一个图层。</a:t>
            </a:r>
          </a:p>
        </p:txBody>
      </p:sp>
      <p:sp>
        <p:nvSpPr>
          <p:cNvPr id="636" name="Line"/>
          <p:cNvSpPr/>
          <p:nvPr/>
        </p:nvSpPr>
        <p:spPr>
          <a:xfrm>
            <a:off x="7130643" y="5248764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7" name="Line"/>
          <p:cNvSpPr/>
          <p:nvPr/>
        </p:nvSpPr>
        <p:spPr>
          <a:xfrm>
            <a:off x="3727803" y="9465312"/>
            <a:ext cx="30949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8" name="Line"/>
          <p:cNvSpPr/>
          <p:nvPr/>
        </p:nvSpPr>
        <p:spPr>
          <a:xfrm>
            <a:off x="7130643" y="7652082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9" name="Line"/>
          <p:cNvSpPr/>
          <p:nvPr/>
        </p:nvSpPr>
        <p:spPr>
          <a:xfrm>
            <a:off x="10526883" y="5248764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0" name="Line"/>
          <p:cNvSpPr/>
          <p:nvPr/>
        </p:nvSpPr>
        <p:spPr>
          <a:xfrm>
            <a:off x="10526883" y="3534010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1" name="Line"/>
          <p:cNvSpPr/>
          <p:nvPr/>
        </p:nvSpPr>
        <p:spPr>
          <a:xfrm>
            <a:off x="10526883" y="7652082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2" name="Line"/>
          <p:cNvSpPr/>
          <p:nvPr/>
        </p:nvSpPr>
        <p:spPr>
          <a:xfrm>
            <a:off x="3736273" y="5030893"/>
            <a:ext cx="30822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4" name="TWO VARIABLES…"/>
          <p:cNvSpPr txBox="1"/>
          <p:nvPr/>
        </p:nvSpPr>
        <p:spPr>
          <a:xfrm>
            <a:off x="7134363" y="1640472"/>
            <a:ext cx="3363321" cy="59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双变量</a:t>
            </a:r>
            <a:endParaRPr dirty="0"/>
          </a:p>
          <a:p>
            <a:pPr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两个都连续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e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cty</a:t>
            </a:r>
            <a:r>
              <a:rPr dirty="0"/>
              <a:t>, </a:t>
            </a:r>
            <a:r>
              <a:rPr dirty="0" err="1"/>
              <a:t>hwy</a:t>
            </a:r>
            <a:r>
              <a:rPr dirty="0"/>
              <a:t>))</a:t>
            </a:r>
          </a:p>
        </p:txBody>
      </p:sp>
      <p:sp>
        <p:nvSpPr>
          <p:cNvPr id="645" name="continuous bivariate distribution…"/>
          <p:cNvSpPr txBox="1"/>
          <p:nvPr/>
        </p:nvSpPr>
        <p:spPr>
          <a:xfrm>
            <a:off x="10533790" y="1672222"/>
            <a:ext cx="3093870" cy="41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连续二元分布</a:t>
            </a:r>
            <a:endParaRPr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h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ggplot</a:t>
            </a:r>
            <a:r>
              <a:rPr dirty="0"/>
              <a:t>(diamonds, </a:t>
            </a:r>
            <a:r>
              <a:rPr dirty="0" err="1"/>
              <a:t>aes</a:t>
            </a:r>
            <a:r>
              <a:rPr dirty="0"/>
              <a:t>(carat, price))</a:t>
            </a:r>
          </a:p>
        </p:txBody>
      </p:sp>
      <p:sp>
        <p:nvSpPr>
          <p:cNvPr id="646" name="RStudio® is a trademark of RStudio, PBC  •  CC BY SA  RStudio  •  info@rstudio.com  •  844-448-1212  •  rstudio.com  •  Learn more at ggplot2.tidyverse.org  •  ggplot2  3.3.5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11"/>
              </a:rPr>
              <a:t>CC BY SA</a:t>
            </a:r>
            <a:r>
              <a:t>  RStudio  •  </a:t>
            </a:r>
            <a:r>
              <a:rPr>
                <a:hlinkClick r:id="rId12"/>
              </a:rPr>
              <a:t>info@rstudio.com</a:t>
            </a:r>
            <a:r>
              <a:t>  •  844-448-1212  •  </a:t>
            </a:r>
            <a:r>
              <a:rPr>
                <a:hlinkClick r:id="rId13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14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2021-08</a:t>
            </a:r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ggplot2.png" descr="ggplot2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ggplot (data =  &lt;DATA&gt; ) +…"/>
          <p:cNvSpPr txBox="1"/>
          <p:nvPr/>
        </p:nvSpPr>
        <p:spPr>
          <a:xfrm>
            <a:off x="310208" y="51700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ggplot</a:t>
            </a:r>
            <a:r>
              <a:rPr dirty="0"/>
              <a:t> (data =  </a:t>
            </a:r>
            <a:r>
              <a:rPr dirty="0">
                <a:solidFill>
                  <a:srgbClr val="FFFFFF"/>
                </a:solidFill>
              </a:rPr>
              <a:t>&lt;DATA&gt; </a:t>
            </a:r>
            <a:r>
              <a:rPr dirty="0"/>
              <a:t>) +</a:t>
            </a:r>
            <a:r>
              <a:rPr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&lt;GEOM_FUNCTION&gt; </a:t>
            </a:r>
            <a:r>
              <a:rPr dirty="0"/>
              <a:t>(mapping = </a:t>
            </a:r>
            <a:r>
              <a:rPr dirty="0" err="1"/>
              <a:t>aes</a:t>
            </a:r>
            <a:r>
              <a:rPr dirty="0"/>
              <a:t>( </a:t>
            </a:r>
            <a:r>
              <a:rPr dirty="0">
                <a:solidFill>
                  <a:srgbClr val="FFFFFF"/>
                </a:solidFill>
              </a:rPr>
              <a:t>&lt;MAPPINGS&gt;</a:t>
            </a:r>
            <a:r>
              <a:rPr dirty="0"/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  stat = </a:t>
            </a:r>
            <a:r>
              <a:rPr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&lt;STAT&gt;</a:t>
            </a:r>
            <a:r>
              <a:rPr dirty="0"/>
              <a:t> , position = </a:t>
            </a:r>
            <a:r>
              <a:rPr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&lt;POSITION&gt;</a:t>
            </a:r>
            <a:r>
              <a:rPr dirty="0"/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  </a:t>
            </a:r>
            <a:r>
              <a:rPr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&lt;COORDINATE_FUNCTION&gt;</a:t>
            </a:r>
            <a:r>
              <a:rPr dirty="0"/>
              <a:t> 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>
                <a:solidFill>
                  <a:srgbClr val="FFFFFF"/>
                </a:solidFill>
              </a:rPr>
              <a:t>&lt;FACET_FUNCTION&gt;</a:t>
            </a:r>
            <a:r>
              <a:rPr dirty="0"/>
              <a:t> 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>
                <a:solidFill>
                  <a:srgbClr val="FFFFFF"/>
                </a:solidFill>
              </a:rPr>
              <a:t>&lt;SCALE_FUNCTION&gt;</a:t>
            </a:r>
            <a:r>
              <a:rPr dirty="0"/>
              <a:t> 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rPr dirty="0"/>
              <a:t>  &lt;THEME_FUNCTION&gt;</a:t>
            </a:r>
          </a:p>
        </p:txBody>
      </p:sp>
      <p:sp>
        <p:nvSpPr>
          <p:cNvPr id="650" name="l + geom_contour(aes(z = z)) x, y, z, alpha, color, group, linetype, size, weight…"/>
          <p:cNvSpPr txBox="1"/>
          <p:nvPr/>
        </p:nvSpPr>
        <p:spPr>
          <a:xfrm>
            <a:off x="7600860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l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geom_contour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(z = z)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/>
            </a:br>
            <a:r>
              <a:rPr dirty="0"/>
              <a:t>x, y, z, alpha, color, group,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l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geom_contour_filled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(fill = z)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br>
              <a:rPr dirty="0"/>
            </a:br>
            <a:r>
              <a:rPr dirty="0"/>
              <a:t>x, y, alpha, color, fill, group, </a:t>
            </a:r>
            <a:r>
              <a:rPr dirty="0" err="1"/>
              <a:t>linetype</a:t>
            </a:r>
            <a:r>
              <a:rPr dirty="0"/>
              <a:t>, size, subgroup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7145801" y="9892928"/>
            <a:ext cx="353760" cy="353760"/>
            <a:chOff x="0" y="0"/>
            <a:chExt cx="353758" cy="353758"/>
          </a:xfrm>
        </p:grpSpPr>
        <p:sp>
          <p:nvSpPr>
            <p:cNvPr id="651" name="Square"/>
            <p:cNvSpPr/>
            <p:nvPr/>
          </p:nvSpPr>
          <p:spPr>
            <a:xfrm>
              <a:off x="0" y="0"/>
              <a:ext cx="353759" cy="35375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52" name="Shape"/>
            <p:cNvSpPr/>
            <p:nvPr/>
          </p:nvSpPr>
          <p:spPr>
            <a:xfrm>
              <a:off x="10682" y="11300"/>
              <a:ext cx="337561" cy="33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340" extrusionOk="0">
                  <a:moveTo>
                    <a:pt x="2913" y="1780"/>
                  </a:moveTo>
                  <a:cubicBezTo>
                    <a:pt x="1996" y="2569"/>
                    <a:pt x="1027" y="3205"/>
                    <a:pt x="494" y="4479"/>
                  </a:cubicBezTo>
                  <a:cubicBezTo>
                    <a:pt x="-337" y="6463"/>
                    <a:pt x="56" y="8829"/>
                    <a:pt x="410" y="11038"/>
                  </a:cubicBezTo>
                  <a:cubicBezTo>
                    <a:pt x="929" y="14267"/>
                    <a:pt x="1459" y="17864"/>
                    <a:pt x="3653" y="19523"/>
                  </a:cubicBezTo>
                  <a:cubicBezTo>
                    <a:pt x="5611" y="21004"/>
                    <a:pt x="7947" y="20138"/>
                    <a:pt x="10151" y="19523"/>
                  </a:cubicBezTo>
                  <a:cubicBezTo>
                    <a:pt x="12589" y="18843"/>
                    <a:pt x="15216" y="18042"/>
                    <a:pt x="16334" y="15436"/>
                  </a:cubicBezTo>
                  <a:cubicBezTo>
                    <a:pt x="16954" y="13991"/>
                    <a:pt x="16874" y="12298"/>
                    <a:pt x="17504" y="10873"/>
                  </a:cubicBezTo>
                  <a:cubicBezTo>
                    <a:pt x="18150" y="9410"/>
                    <a:pt x="19477" y="8358"/>
                    <a:pt x="20077" y="6870"/>
                  </a:cubicBezTo>
                  <a:cubicBezTo>
                    <a:pt x="21263" y="3927"/>
                    <a:pt x="19421" y="762"/>
                    <a:pt x="16559" y="823"/>
                  </a:cubicBezTo>
                  <a:cubicBezTo>
                    <a:pt x="15228" y="851"/>
                    <a:pt x="14145" y="1795"/>
                    <a:pt x="12848" y="1973"/>
                  </a:cubicBezTo>
                  <a:cubicBezTo>
                    <a:pt x="10236" y="2331"/>
                    <a:pt x="7995" y="-596"/>
                    <a:pt x="5396" y="110"/>
                  </a:cubicBezTo>
                  <a:cubicBezTo>
                    <a:pt x="4458" y="365"/>
                    <a:pt x="3690" y="1112"/>
                    <a:pt x="2913" y="1780"/>
                  </a:cubicBezTo>
                  <a:close/>
                </a:path>
              </a:pathLst>
            </a:custGeom>
            <a:solidFill>
              <a:srgbClr val="5686B9"/>
            </a:solidFill>
            <a:ln w="12700" cap="flat">
              <a:solidFill>
                <a:srgbClr val="5686B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53" name="Shape"/>
            <p:cNvSpPr/>
            <p:nvPr/>
          </p:nvSpPr>
          <p:spPr>
            <a:xfrm>
              <a:off x="23315" y="66936"/>
              <a:ext cx="302223" cy="2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19951" extrusionOk="0">
                  <a:moveTo>
                    <a:pt x="3429" y="1833"/>
                  </a:moveTo>
                  <a:cubicBezTo>
                    <a:pt x="2343" y="2716"/>
                    <a:pt x="995" y="3144"/>
                    <a:pt x="355" y="4611"/>
                  </a:cubicBezTo>
                  <a:cubicBezTo>
                    <a:pt x="-474" y="6513"/>
                    <a:pt x="335" y="8744"/>
                    <a:pt x="908" y="10829"/>
                  </a:cubicBezTo>
                  <a:cubicBezTo>
                    <a:pt x="1739" y="13848"/>
                    <a:pt x="2091" y="17394"/>
                    <a:pt x="4175" y="19075"/>
                  </a:cubicBezTo>
                  <a:cubicBezTo>
                    <a:pt x="6107" y="20632"/>
                    <a:pt x="8506" y="19780"/>
                    <a:pt x="10722" y="19075"/>
                  </a:cubicBezTo>
                  <a:cubicBezTo>
                    <a:pt x="13097" y="18319"/>
                    <a:pt x="15620" y="17331"/>
                    <a:pt x="16492" y="14654"/>
                  </a:cubicBezTo>
                  <a:cubicBezTo>
                    <a:pt x="17181" y="12538"/>
                    <a:pt x="16411" y="10001"/>
                    <a:pt x="17552" y="8108"/>
                  </a:cubicBezTo>
                  <a:cubicBezTo>
                    <a:pt x="18318" y="6837"/>
                    <a:pt x="19819" y="6103"/>
                    <a:pt x="20502" y="4759"/>
                  </a:cubicBezTo>
                  <a:cubicBezTo>
                    <a:pt x="21126" y="3533"/>
                    <a:pt x="21054" y="2194"/>
                    <a:pt x="20166" y="1104"/>
                  </a:cubicBezTo>
                  <a:cubicBezTo>
                    <a:pt x="18480" y="-968"/>
                    <a:pt x="15646" y="189"/>
                    <a:pt x="13439" y="2020"/>
                  </a:cubicBezTo>
                  <a:cubicBezTo>
                    <a:pt x="11939" y="3265"/>
                    <a:pt x="10477" y="4809"/>
                    <a:pt x="10459" y="6888"/>
                  </a:cubicBezTo>
                  <a:cubicBezTo>
                    <a:pt x="10453" y="7559"/>
                    <a:pt x="10546" y="8325"/>
                    <a:pt x="10051" y="8681"/>
                  </a:cubicBezTo>
                  <a:cubicBezTo>
                    <a:pt x="8923" y="9493"/>
                    <a:pt x="8160" y="7161"/>
                    <a:pt x="8643" y="4814"/>
                  </a:cubicBezTo>
                  <a:cubicBezTo>
                    <a:pt x="9128" y="2458"/>
                    <a:pt x="7728" y="159"/>
                    <a:pt x="5932" y="210"/>
                  </a:cubicBezTo>
                  <a:cubicBezTo>
                    <a:pt x="4967" y="237"/>
                    <a:pt x="4242" y="1173"/>
                    <a:pt x="3429" y="1833"/>
                  </a:cubicBezTo>
                  <a:close/>
                </a:path>
              </a:pathLst>
            </a:custGeom>
            <a:solidFill>
              <a:srgbClr val="79ABDC"/>
            </a:solidFill>
            <a:ln w="12700" cap="flat">
              <a:solidFill>
                <a:srgbClr val="79AB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54" name="Shape"/>
            <p:cNvSpPr/>
            <p:nvPr/>
          </p:nvSpPr>
          <p:spPr>
            <a:xfrm>
              <a:off x="60909" y="136578"/>
              <a:ext cx="179333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0683" extrusionOk="0">
                  <a:moveTo>
                    <a:pt x="3136" y="562"/>
                  </a:moveTo>
                  <a:cubicBezTo>
                    <a:pt x="1704" y="1404"/>
                    <a:pt x="563" y="2878"/>
                    <a:pt x="163" y="4749"/>
                  </a:cubicBezTo>
                  <a:cubicBezTo>
                    <a:pt x="-298" y="6901"/>
                    <a:pt x="319" y="9093"/>
                    <a:pt x="801" y="11230"/>
                  </a:cubicBezTo>
                  <a:cubicBezTo>
                    <a:pt x="1540" y="14511"/>
                    <a:pt x="2150" y="18139"/>
                    <a:pt x="4570" y="19825"/>
                  </a:cubicBezTo>
                  <a:cubicBezTo>
                    <a:pt x="6842" y="21409"/>
                    <a:pt x="9556" y="20430"/>
                    <a:pt x="12122" y="19825"/>
                  </a:cubicBezTo>
                  <a:cubicBezTo>
                    <a:pt x="14914" y="19168"/>
                    <a:pt x="18064" y="18450"/>
                    <a:pt x="18779" y="15217"/>
                  </a:cubicBezTo>
                  <a:cubicBezTo>
                    <a:pt x="19217" y="13239"/>
                    <a:pt x="18304" y="11151"/>
                    <a:pt x="18779" y="9183"/>
                  </a:cubicBezTo>
                  <a:cubicBezTo>
                    <a:pt x="19297" y="7040"/>
                    <a:pt x="21302" y="5079"/>
                    <a:pt x="20161" y="3148"/>
                  </a:cubicBezTo>
                  <a:cubicBezTo>
                    <a:pt x="19093" y="1342"/>
                    <a:pt x="16690" y="2217"/>
                    <a:pt x="15605" y="4725"/>
                  </a:cubicBezTo>
                  <a:cubicBezTo>
                    <a:pt x="14953" y="6233"/>
                    <a:pt x="14731" y="8010"/>
                    <a:pt x="13826" y="9319"/>
                  </a:cubicBezTo>
                  <a:cubicBezTo>
                    <a:pt x="12657" y="11010"/>
                    <a:pt x="10645" y="11462"/>
                    <a:pt x="9359" y="10046"/>
                  </a:cubicBezTo>
                  <a:cubicBezTo>
                    <a:pt x="8576" y="9185"/>
                    <a:pt x="8373" y="7853"/>
                    <a:pt x="8264" y="6573"/>
                  </a:cubicBezTo>
                  <a:cubicBezTo>
                    <a:pt x="8113" y="4797"/>
                    <a:pt x="8055" y="2931"/>
                    <a:pt x="7193" y="1480"/>
                  </a:cubicBezTo>
                  <a:cubicBezTo>
                    <a:pt x="6837" y="881"/>
                    <a:pt x="6359" y="398"/>
                    <a:pt x="5783" y="164"/>
                  </a:cubicBezTo>
                  <a:cubicBezTo>
                    <a:pt x="4908" y="-191"/>
                    <a:pt x="3969" y="73"/>
                    <a:pt x="3136" y="562"/>
                  </a:cubicBezTo>
                  <a:close/>
                </a:path>
              </a:pathLst>
            </a:custGeom>
            <a:solidFill>
              <a:srgbClr val="C0DAEF"/>
            </a:solidFill>
            <a:ln w="12700" cap="flat">
              <a:solidFill>
                <a:srgbClr val="C0DAE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90" name="Group"/>
          <p:cNvGrpSpPr/>
          <p:nvPr/>
        </p:nvGrpSpPr>
        <p:grpSpPr>
          <a:xfrm>
            <a:off x="7145801" y="8494298"/>
            <a:ext cx="357938" cy="358033"/>
            <a:chOff x="0" y="0"/>
            <a:chExt cx="357936" cy="358032"/>
          </a:xfrm>
        </p:grpSpPr>
        <p:pic>
          <p:nvPicPr>
            <p:cNvPr id="65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9" name="Group"/>
            <p:cNvGrpSpPr/>
            <p:nvPr/>
          </p:nvGrpSpPr>
          <p:grpSpPr>
            <a:xfrm>
              <a:off x="29419" y="47145"/>
              <a:ext cx="294479" cy="266267"/>
              <a:chOff x="0" y="0"/>
              <a:chExt cx="294477" cy="266265"/>
            </a:xfrm>
          </p:grpSpPr>
          <p:sp>
            <p:nvSpPr>
              <p:cNvPr id="657" name="Circle"/>
              <p:cNvSpPr/>
              <p:nvPr/>
            </p:nvSpPr>
            <p:spPr>
              <a:xfrm>
                <a:off x="0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58" name="Circle"/>
              <p:cNvSpPr/>
              <p:nvPr/>
            </p:nvSpPr>
            <p:spPr>
              <a:xfrm>
                <a:off x="166311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59" name="Circle"/>
              <p:cNvSpPr/>
              <p:nvPr/>
            </p:nvSpPr>
            <p:spPr>
              <a:xfrm>
                <a:off x="60544" y="22354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0" name="Circle"/>
              <p:cNvSpPr/>
              <p:nvPr/>
            </p:nvSpPr>
            <p:spPr>
              <a:xfrm>
                <a:off x="65899" y="39554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1" name="Circle"/>
              <p:cNvSpPr/>
              <p:nvPr/>
            </p:nvSpPr>
            <p:spPr>
              <a:xfrm>
                <a:off x="186123" y="1976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2" name="Circle"/>
              <p:cNvSpPr/>
              <p:nvPr/>
            </p:nvSpPr>
            <p:spPr>
              <a:xfrm>
                <a:off x="225774" y="21834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197882" y="2204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25599" y="5974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186123" y="10222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6" name="Circle"/>
              <p:cNvSpPr/>
              <p:nvPr/>
            </p:nvSpPr>
            <p:spPr>
              <a:xfrm>
                <a:off x="176037" y="8818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7" name="Circle"/>
              <p:cNvSpPr/>
              <p:nvPr/>
            </p:nvSpPr>
            <p:spPr>
              <a:xfrm>
                <a:off x="219366" y="5448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8" name="Circle"/>
              <p:cNvSpPr/>
              <p:nvPr/>
            </p:nvSpPr>
            <p:spPr>
              <a:xfrm>
                <a:off x="227420" y="2422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9" name="Circle"/>
              <p:cNvSpPr/>
              <p:nvPr/>
            </p:nvSpPr>
            <p:spPr>
              <a:xfrm>
                <a:off x="206331" y="6466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0" name="Circle"/>
              <p:cNvSpPr/>
              <p:nvPr/>
            </p:nvSpPr>
            <p:spPr>
              <a:xfrm>
                <a:off x="252820" y="7264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1" name="Circle"/>
              <p:cNvSpPr/>
              <p:nvPr/>
            </p:nvSpPr>
            <p:spPr>
              <a:xfrm>
                <a:off x="197882" y="157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2" name="Circle"/>
              <p:cNvSpPr/>
              <p:nvPr/>
            </p:nvSpPr>
            <p:spPr>
              <a:xfrm>
                <a:off x="15513" y="2077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3" name="Circle"/>
              <p:cNvSpPr/>
              <p:nvPr/>
            </p:nvSpPr>
            <p:spPr>
              <a:xfrm>
                <a:off x="14565" y="24609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4" name="Circle"/>
              <p:cNvSpPr/>
              <p:nvPr/>
            </p:nvSpPr>
            <p:spPr>
              <a:xfrm>
                <a:off x="21936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5" name="Circle"/>
              <p:cNvSpPr/>
              <p:nvPr/>
            </p:nvSpPr>
            <p:spPr>
              <a:xfrm>
                <a:off x="54938" y="21239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6" name="Circle"/>
              <p:cNvSpPr/>
              <p:nvPr/>
            </p:nvSpPr>
            <p:spPr>
              <a:xfrm>
                <a:off x="45311" y="10535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187796" y="24113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8" name="Circle"/>
              <p:cNvSpPr/>
              <p:nvPr/>
            </p:nvSpPr>
            <p:spPr>
              <a:xfrm>
                <a:off x="50458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9" name="Circle"/>
              <p:cNvSpPr/>
              <p:nvPr/>
            </p:nvSpPr>
            <p:spPr>
              <a:xfrm>
                <a:off x="149548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219366" y="19099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45311" y="3431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2018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3" name="Circle"/>
              <p:cNvSpPr/>
              <p:nvPr/>
            </p:nvSpPr>
            <p:spPr>
              <a:xfrm>
                <a:off x="203675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4" name="Circle"/>
              <p:cNvSpPr/>
              <p:nvPr/>
            </p:nvSpPr>
            <p:spPr>
              <a:xfrm>
                <a:off x="262906" y="549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5" name="Circle"/>
              <p:cNvSpPr/>
              <p:nvPr/>
            </p:nvSpPr>
            <p:spPr>
              <a:xfrm>
                <a:off x="264678" y="18285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6" name="Circle"/>
              <p:cNvSpPr/>
              <p:nvPr/>
            </p:nvSpPr>
            <p:spPr>
              <a:xfrm>
                <a:off x="274305" y="11169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7" name="Circle"/>
              <p:cNvSpPr/>
              <p:nvPr/>
            </p:nvSpPr>
            <p:spPr>
              <a:xfrm>
                <a:off x="242734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8" name="Circle"/>
              <p:cNvSpPr/>
              <p:nvPr/>
            </p:nvSpPr>
            <p:spPr>
              <a:xfrm>
                <a:off x="20186" y="1414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691" name="i + geom_area() x, y, alpha, color, fill, linetype, size…"/>
          <p:cNvSpPr txBox="1"/>
          <p:nvPr/>
        </p:nvSpPr>
        <p:spPr>
          <a:xfrm>
            <a:off x="10995674" y="3988007"/>
            <a:ext cx="2621679" cy="121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i</a:t>
            </a:r>
            <a:r>
              <a:rPr dirty="0"/>
              <a:t> + </a:t>
            </a:r>
            <a:r>
              <a:rPr dirty="0" err="1"/>
              <a:t>geom_area</a:t>
            </a:r>
            <a:r>
              <a:rPr dirty="0"/>
              <a:t>()</a:t>
            </a:r>
            <a:br>
              <a:rPr dirty="0"/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fill,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linetype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i</a:t>
            </a:r>
            <a:r>
              <a:rPr dirty="0"/>
              <a:t> + </a:t>
            </a:r>
            <a:r>
              <a:rPr dirty="0" err="1"/>
              <a:t>geom_line</a:t>
            </a:r>
            <a:r>
              <a:rPr dirty="0"/>
              <a:t>()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linetype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i</a:t>
            </a:r>
            <a:r>
              <a:rPr dirty="0"/>
              <a:t> + </a:t>
            </a:r>
            <a:r>
              <a:rPr dirty="0" err="1"/>
              <a:t>geom_step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direction = "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hv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/>
              <a:t>)</a:t>
            </a:r>
            <a:br>
              <a:rPr dirty="0"/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linetype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size</a:t>
            </a:r>
          </a:p>
        </p:txBody>
      </p:sp>
      <p:sp>
        <p:nvSpPr>
          <p:cNvPr id="692" name="j + geom_crossbar(fatten = 2) - x, y, ymax,  ymin, alpha, color, fill, group, linetype, size…"/>
          <p:cNvSpPr txBox="1"/>
          <p:nvPr/>
        </p:nvSpPr>
        <p:spPr>
          <a:xfrm>
            <a:off x="10995674" y="5829471"/>
            <a:ext cx="2621679" cy="169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j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geom_crossbar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fatten = 2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x, y, </a:t>
            </a:r>
            <a:r>
              <a:rPr dirty="0" err="1"/>
              <a:t>ymax</a:t>
            </a:r>
            <a:r>
              <a:rPr dirty="0"/>
              <a:t>, </a:t>
            </a:r>
            <a:br>
              <a:rPr dirty="0"/>
            </a:br>
            <a:r>
              <a:rPr dirty="0" err="1"/>
              <a:t>ymin</a:t>
            </a:r>
            <a:r>
              <a:rPr dirty="0"/>
              <a:t>, 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j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geom_errorbar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- </a:t>
            </a:r>
            <a:r>
              <a:rPr dirty="0"/>
              <a:t>x,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</a:t>
            </a:r>
            <a:br>
              <a:rPr dirty="0"/>
            </a:br>
            <a:r>
              <a:rPr dirty="0"/>
              <a:t>alpha, color, group, </a:t>
            </a:r>
            <a:r>
              <a:rPr dirty="0" err="1"/>
              <a:t>linetype</a:t>
            </a:r>
            <a:r>
              <a:rPr dirty="0"/>
              <a:t>, size, width </a:t>
            </a:r>
            <a:br>
              <a:rPr dirty="0"/>
            </a:br>
            <a:r>
              <a:rPr dirty="0"/>
              <a:t>Also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geom_errorbarh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j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geom_linerange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br>
              <a:rPr dirty="0"/>
            </a:br>
            <a:r>
              <a:rPr dirty="0"/>
              <a:t>x, </a:t>
            </a:r>
            <a:r>
              <a:rPr dirty="0" err="1"/>
              <a:t>ymin</a:t>
            </a:r>
            <a:r>
              <a:rPr dirty="0"/>
              <a:t>, </a:t>
            </a:r>
            <a:r>
              <a:rPr dirty="0" err="1"/>
              <a:t>ymax</a:t>
            </a:r>
            <a:r>
              <a:rPr dirty="0"/>
              <a:t>, alpha, color,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j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geom_pointrange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- </a:t>
            </a:r>
            <a:r>
              <a:rPr dirty="0"/>
              <a:t>x, y, </a:t>
            </a:r>
            <a:r>
              <a:rPr dirty="0" err="1"/>
              <a:t>ymin</a:t>
            </a:r>
            <a:r>
              <a:rPr dirty="0"/>
              <a:t>, </a:t>
            </a:r>
            <a:r>
              <a:rPr dirty="0" err="1"/>
              <a:t>ymax</a:t>
            </a:r>
            <a:r>
              <a:rPr dirty="0"/>
              <a:t>, </a:t>
            </a:r>
            <a:br>
              <a:rPr dirty="0"/>
            </a:br>
            <a:r>
              <a:rPr dirty="0"/>
              <a:t>alpha, color, fill, group, </a:t>
            </a:r>
            <a:r>
              <a:rPr dirty="0" err="1"/>
              <a:t>linetype</a:t>
            </a:r>
            <a:r>
              <a:rPr dirty="0"/>
              <a:t>, shape, size</a:t>
            </a:r>
          </a:p>
        </p:txBody>
      </p:sp>
      <p:sp>
        <p:nvSpPr>
          <p:cNvPr id="693" name="Aes"/>
          <p:cNvSpPr txBox="1"/>
          <p:nvPr/>
        </p:nvSpPr>
        <p:spPr>
          <a:xfrm>
            <a:off x="282688" y="8070375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sz="2500" b="0" dirty="0"/>
              <a:t>参数</a:t>
            </a:r>
            <a:endParaRPr sz="2500" b="0" dirty="0"/>
          </a:p>
        </p:txBody>
      </p:sp>
      <p:sp>
        <p:nvSpPr>
          <p:cNvPr id="694" name="color and fill - string (&quot;red&quot;, &quot;#RRGGBB&quot;)…"/>
          <p:cNvSpPr txBox="1"/>
          <p:nvPr/>
        </p:nvSpPr>
        <p:spPr>
          <a:xfrm>
            <a:off x="316919" y="8362681"/>
            <a:ext cx="3079555" cy="16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color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fill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("red", "#RRGGBB")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linetype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or string (0 = "blank", 1 = "solid",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2 = "dashed", 3 = "dotted", 4 = "dotdash", 5 = "longdash",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6 = "twodash")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lineend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("round", "butt", or "square")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linejoin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("round", "mitre", or "bevel")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size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(line width in mm)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shape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integer/shape name or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             a single character ("a")</a:t>
            </a:r>
          </a:p>
        </p:txBody>
      </p:sp>
      <p:sp>
        <p:nvSpPr>
          <p:cNvPr id="695" name="Common aesthetic values."/>
          <p:cNvSpPr txBox="1"/>
          <p:nvPr/>
        </p:nvSpPr>
        <p:spPr>
          <a:xfrm>
            <a:off x="1059916" y="8137201"/>
            <a:ext cx="2187979" cy="163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通用参数</a:t>
            </a:r>
            <a:endParaRPr dirty="0"/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17"/>
          <a:srcRect r="50311"/>
          <a:stretch>
            <a:fillRect/>
          </a:stretch>
        </p:blipFill>
        <p:spPr>
          <a:xfrm>
            <a:off x="2084502" y="9434202"/>
            <a:ext cx="1290409" cy="207612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Line"/>
          <p:cNvSpPr/>
          <p:nvPr/>
        </p:nvSpPr>
        <p:spPr>
          <a:xfrm>
            <a:off x="282688" y="8021642"/>
            <a:ext cx="324222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698" name="Image" descr="Image"/>
          <p:cNvPicPr>
            <a:picLocks noChangeAspect="1"/>
          </p:cNvPicPr>
          <p:nvPr/>
        </p:nvPicPr>
        <p:blipFill>
          <a:blip r:embed="rId17"/>
          <a:srcRect l="49514"/>
          <a:stretch>
            <a:fillRect/>
          </a:stretch>
        </p:blipFill>
        <p:spPr>
          <a:xfrm>
            <a:off x="2076759" y="9680906"/>
            <a:ext cx="1311104" cy="207612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data">
            <a:extLst>
              <a:ext uri="{FF2B5EF4-FFF2-40B4-BE49-F238E27FC236}">
                <a16:creationId xmlns:a16="http://schemas.microsoft.com/office/drawing/2014/main" id="{E4FEC2AA-0024-4EEB-9BEF-A3776CFEBDE3}"/>
              </a:ext>
            </a:extLst>
          </p:cNvPr>
          <p:cNvSpPr txBox="1"/>
          <p:nvPr/>
        </p:nvSpPr>
        <p:spPr>
          <a:xfrm>
            <a:off x="336016" y="428786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zh-CN" altLang="en-US" dirty="0"/>
              <a:t>数据</a:t>
            </a:r>
            <a:endParaRPr dirty="0"/>
          </a:p>
        </p:txBody>
      </p:sp>
      <p:sp>
        <p:nvSpPr>
          <p:cNvPr id="700" name="coordinate system">
            <a:extLst>
              <a:ext uri="{FF2B5EF4-FFF2-40B4-BE49-F238E27FC236}">
                <a16:creationId xmlns:a16="http://schemas.microsoft.com/office/drawing/2014/main" id="{AA64A0AA-9E59-4C2E-BE99-E977C76866C9}"/>
              </a:ext>
            </a:extLst>
          </p:cNvPr>
          <p:cNvSpPr txBox="1"/>
          <p:nvPr/>
        </p:nvSpPr>
        <p:spPr>
          <a:xfrm>
            <a:off x="1490024" y="4290081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zh-CN" altLang="en-US" dirty="0"/>
              <a:t>坐标系</a:t>
            </a:r>
            <a:endParaRPr dirty="0"/>
          </a:p>
        </p:txBody>
      </p:sp>
      <p:sp>
        <p:nvSpPr>
          <p:cNvPr id="701" name="plot">
            <a:extLst>
              <a:ext uri="{FF2B5EF4-FFF2-40B4-BE49-F238E27FC236}">
                <a16:creationId xmlns:a16="http://schemas.microsoft.com/office/drawing/2014/main" id="{D7141E43-D764-4479-98EE-BD785A1680D6}"/>
              </a:ext>
            </a:extLst>
          </p:cNvPr>
          <p:cNvSpPr txBox="1"/>
          <p:nvPr/>
        </p:nvSpPr>
        <p:spPr>
          <a:xfrm>
            <a:off x="2689582" y="428381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 algn="ctr"/>
            <a:r>
              <a:rPr lang="zh-CN" altLang="en-US" dirty="0"/>
              <a:t>点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Rectangle"/>
          <p:cNvSpPr/>
          <p:nvPr/>
        </p:nvSpPr>
        <p:spPr>
          <a:xfrm>
            <a:off x="3614760" y="664342"/>
            <a:ext cx="3328451" cy="9571980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02" name="Scales"/>
          <p:cNvSpPr txBox="1"/>
          <p:nvPr/>
        </p:nvSpPr>
        <p:spPr>
          <a:xfrm>
            <a:off x="3724523" y="751143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标尺</a:t>
            </a:r>
            <a:endParaRPr b="0" dirty="0"/>
          </a:p>
        </p:txBody>
      </p:sp>
      <p:sp>
        <p:nvSpPr>
          <p:cNvPr id="70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04" name="Coordinate Systems"/>
          <p:cNvSpPr txBox="1"/>
          <p:nvPr/>
        </p:nvSpPr>
        <p:spPr>
          <a:xfrm>
            <a:off x="7127988" y="789084"/>
            <a:ext cx="987450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坐标系</a:t>
            </a:r>
            <a:endParaRPr b="0" dirty="0"/>
          </a:p>
        </p:txBody>
      </p:sp>
      <p:sp>
        <p:nvSpPr>
          <p:cNvPr id="705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198460" y="664342"/>
            <a:ext cx="3328451" cy="9076811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07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zh-CN" altLang="en-US" sz="800" dirty="0"/>
              <a:t>统计变换构建新变量来绘图（例如，</a:t>
            </a:r>
            <a:r>
              <a:rPr lang="en-US" altLang="zh-CN" sz="800" dirty="0"/>
              <a:t>count</a:t>
            </a:r>
            <a:r>
              <a:rPr lang="zh-CN" altLang="en-US" sz="800" dirty="0"/>
              <a:t>，</a:t>
            </a:r>
            <a:r>
              <a:rPr lang="en-US" altLang="zh-CN" sz="800" dirty="0"/>
              <a:t>prop</a:t>
            </a:r>
            <a:r>
              <a:rPr lang="zh-CN" altLang="en-US" sz="800" dirty="0"/>
              <a:t>）。 </a:t>
            </a:r>
          </a:p>
        </p:txBody>
      </p:sp>
      <p:sp>
        <p:nvSpPr>
          <p:cNvPr id="708" name="Stats"/>
          <p:cNvSpPr txBox="1"/>
          <p:nvPr/>
        </p:nvSpPr>
        <p:spPr>
          <a:xfrm>
            <a:off x="290835" y="751490"/>
            <a:ext cx="303729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>
                <a:solidFill>
                  <a:srgbClr val="00A642"/>
                </a:solidFill>
              </a:rPr>
              <a:t>统计变换</a:t>
            </a:r>
            <a:r>
              <a:rPr b="0" dirty="0"/>
              <a:t>  </a:t>
            </a:r>
          </a:p>
        </p:txBody>
      </p:sp>
      <p:sp>
        <p:nvSpPr>
          <p:cNvPr id="709" name="An alternative way to build a layer."/>
          <p:cNvSpPr txBox="1"/>
          <p:nvPr/>
        </p:nvSpPr>
        <p:spPr>
          <a:xfrm>
            <a:off x="1661180" y="829231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zh-CN" altLang="en-US" dirty="0"/>
              <a:t>另一种构建图层的方法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332849" y="1379502"/>
            <a:ext cx="2960514" cy="987656"/>
            <a:chOff x="25399" y="25400"/>
            <a:chExt cx="2960513" cy="987656"/>
          </a:xfrm>
        </p:grpSpPr>
        <p:graphicFrame>
          <p:nvGraphicFramePr>
            <p:cNvPr id="710" name="Table"/>
            <p:cNvGraphicFramePr/>
            <p:nvPr/>
          </p:nvGraphicFramePr>
          <p:xfrm>
            <a:off x="1714938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1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712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=</a:t>
              </a:r>
            </a:p>
          </p:txBody>
        </p:sp>
        <p:graphicFrame>
          <p:nvGraphicFramePr>
            <p:cNvPr id="713" name="Table"/>
            <p:cNvGraphicFramePr/>
            <p:nvPr/>
          </p:nvGraphicFramePr>
          <p:xfrm>
            <a:off x="2407534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4" name="data"/>
            <p:cNvSpPr txBox="1"/>
            <p:nvPr/>
          </p:nvSpPr>
          <p:spPr>
            <a:xfrm>
              <a:off x="28566" y="57807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zh-CN" altLang="en-US" dirty="0"/>
                <a:t>数据</a:t>
              </a:r>
              <a:endParaRPr dirty="0"/>
            </a:p>
          </p:txBody>
        </p:sp>
        <p:sp>
          <p:nvSpPr>
            <p:cNvPr id="715" name="geom…"/>
            <p:cNvSpPr txBox="1"/>
            <p:nvPr/>
          </p:nvSpPr>
          <p:spPr>
            <a:xfrm>
              <a:off x="1111811" y="57490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zh-CN" altLang="en-US" dirty="0"/>
                <a:t>几何对象</a:t>
              </a:r>
              <a:endParaRPr dirty="0"/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dirty="0"/>
                <a:t>x = x </a:t>
              </a:r>
              <a:r>
                <a:rPr dirty="0">
                  <a:solidFill>
                    <a:srgbClr val="A7AAA9"/>
                  </a:solidFill>
                </a:rPr>
                <a:t>·</a:t>
              </a:r>
              <a:br>
                <a:rPr dirty="0">
                  <a:solidFill>
                    <a:srgbClr val="A7AAA9"/>
                  </a:solidFill>
                </a:rPr>
              </a:br>
              <a:r>
                <a:rPr dirty="0"/>
                <a:t>y = ..count..</a:t>
              </a:r>
            </a:p>
          </p:txBody>
        </p:sp>
        <p:sp>
          <p:nvSpPr>
            <p:cNvPr id="716" name="coordinate system"/>
            <p:cNvSpPr txBox="1"/>
            <p:nvPr/>
          </p:nvSpPr>
          <p:spPr>
            <a:xfrm>
              <a:off x="1741665" y="573733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zh-CN" altLang="en-US" dirty="0"/>
                <a:t>坐标系</a:t>
              </a:r>
              <a:endParaRPr dirty="0"/>
            </a:p>
          </p:txBody>
        </p:sp>
        <p:sp>
          <p:nvSpPr>
            <p:cNvPr id="717" name="plot"/>
            <p:cNvSpPr txBox="1"/>
            <p:nvPr/>
          </p:nvSpPr>
          <p:spPr>
            <a:xfrm>
              <a:off x="2503311" y="55888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zh-CN" altLang="en-US" dirty="0"/>
                <a:t>图片</a:t>
              </a:r>
              <a:endParaRPr dirty="0"/>
            </a:p>
          </p:txBody>
        </p:sp>
        <p:grpSp>
          <p:nvGrpSpPr>
            <p:cNvPr id="724" name="Group"/>
            <p:cNvGrpSpPr/>
            <p:nvPr/>
          </p:nvGrpSpPr>
          <p:grpSpPr>
            <a:xfrm>
              <a:off x="25399" y="25400"/>
              <a:ext cx="469900" cy="514350"/>
              <a:chOff x="25400" y="25400"/>
              <a:chExt cx="469898" cy="514349"/>
            </a:xfrm>
          </p:grpSpPr>
          <p:graphicFrame>
            <p:nvGraphicFramePr>
              <p:cNvPr id="718" name="Table"/>
              <p:cNvGraphicFramePr/>
              <p:nvPr/>
            </p:nvGraphicFramePr>
            <p:xfrm>
              <a:off x="25400" y="25400"/>
              <a:ext cx="469898" cy="514349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139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cyl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719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2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3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725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39" name="Group"/>
            <p:cNvGrpSpPr/>
            <p:nvPr/>
          </p:nvGrpSpPr>
          <p:grpSpPr>
            <a:xfrm>
              <a:off x="720812" y="143933"/>
              <a:ext cx="654305" cy="386523"/>
              <a:chOff x="-1" y="0"/>
              <a:chExt cx="654303" cy="386522"/>
            </a:xfrm>
          </p:grpSpPr>
          <p:grpSp>
            <p:nvGrpSpPr>
              <p:cNvPr id="734" name="Group"/>
              <p:cNvGrpSpPr/>
              <p:nvPr/>
            </p:nvGrpSpPr>
            <p:grpSpPr>
              <a:xfrm>
                <a:off x="-1" y="0"/>
                <a:ext cx="583091" cy="378830"/>
                <a:chOff x="0" y="0"/>
                <a:chExt cx="583089" cy="378830"/>
              </a:xfrm>
            </p:grpSpPr>
            <p:graphicFrame>
              <p:nvGraphicFramePr>
                <p:cNvPr id="726" name="Table"/>
                <p:cNvGraphicFramePr/>
                <p:nvPr/>
              </p:nvGraphicFramePr>
              <p:xfrm>
                <a:off x="0" y="0"/>
                <a:ext cx="520695" cy="378830"/>
              </p:xfrm>
              <a:graphic>
                <a:graphicData uri="http://schemas.openxmlformats.org/drawingml/2006/table">
                  <a:tbl>
                    <a:tblPr firstRow="1">
                      <a:tableStyleId>{4C3C2611-4C71-4FC5-86AE-919BDF0F9419}</a:tableStyleId>
                    </a:tblPr>
                    <a:tblGrid>
                      <a:gridCol w="11834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02359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27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2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sp>
            <p:nvSpPr>
              <p:cNvPr id="735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37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38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740" name="stat"/>
            <p:cNvSpPr txBox="1"/>
            <p:nvPr/>
          </p:nvSpPr>
          <p:spPr>
            <a:xfrm>
              <a:off x="451092" y="568357"/>
              <a:ext cx="472384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9250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zh-CN" altLang="en-US" dirty="0"/>
                <a:t>统计变换</a:t>
              </a:r>
              <a:endParaRPr dirty="0"/>
            </a:p>
          </p:txBody>
        </p:sp>
        <p:grpSp>
          <p:nvGrpSpPr>
            <p:cNvPr id="745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41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43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44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747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26435" y="2268140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通过更改</a:t>
            </a:r>
            <a:r>
              <a:rPr lang="en-US" altLang="zh-CN" b="0" dirty="0" err="1"/>
              <a:t>geom</a:t>
            </a:r>
            <a:r>
              <a:rPr lang="zh-CN" altLang="en-US" b="0" dirty="0"/>
              <a:t>函数的默认统计信息，</a:t>
            </a:r>
            <a:r>
              <a:rPr lang="en-US" altLang="zh-CN" sz="1000" b="0" dirty="0" err="1">
                <a:solidFill>
                  <a:srgbClr val="000000"/>
                </a:solidFill>
                <a:latin typeface="Source Sans Pro Bold"/>
                <a:ea typeface="Source Sans Pro Bold"/>
              </a:rPr>
              <a:t>geom_bar</a:t>
            </a:r>
            <a:r>
              <a:rPr lang="en-US" altLang="zh-CN" sz="1000" b="0" dirty="0">
                <a:solidFill>
                  <a:srgbClr val="000000"/>
                </a:solidFill>
                <a:latin typeface="Source Sans Pro Bold"/>
                <a:ea typeface="Source Sans Pro Bold"/>
              </a:rPr>
              <a:t>(stat=</a:t>
            </a:r>
            <a:r>
              <a:rPr lang="en-US" altLang="zh-CN" b="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en-US" altLang="zh-CN" sz="1000" b="0" dirty="0">
                <a:solidFill>
                  <a:srgbClr val="000000"/>
                </a:solidFill>
                <a:latin typeface="Source Sans Pro Bold"/>
                <a:ea typeface="Source Sans Pro Bold"/>
              </a:rPr>
              <a:t>count</a:t>
            </a:r>
            <a:r>
              <a:rPr lang="en-US" altLang="zh-CN" b="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en-US" altLang="zh-CN" sz="1000" b="0" dirty="0">
                <a:solidFill>
                  <a:srgbClr val="000000"/>
                </a:solidFill>
                <a:latin typeface="Source Sans Pro Bold"/>
                <a:ea typeface="Source Sans Pro Bold"/>
              </a:rPr>
              <a:t>) </a:t>
            </a:r>
            <a:r>
              <a:rPr lang="zh-CN" altLang="en-US" b="0" dirty="0"/>
              <a:t>或者使用统计变化功能来绘图</a:t>
            </a:r>
            <a:r>
              <a:rPr lang="en-US" altLang="zh-CN" sz="1000" b="0" dirty="0" err="1">
                <a:solidFill>
                  <a:srgbClr val="000000"/>
                </a:solidFill>
                <a:latin typeface="Source Sans Pro Bold"/>
                <a:ea typeface="Source Sans Pro Bold"/>
              </a:rPr>
              <a:t>stat_count</a:t>
            </a:r>
            <a:r>
              <a:rPr lang="en-US" altLang="zh-CN" sz="1000" b="0" dirty="0">
                <a:solidFill>
                  <a:srgbClr val="000000"/>
                </a:solidFill>
                <a:latin typeface="Source Sans Pro Bold"/>
                <a:ea typeface="Source Sans Pro Bold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latin typeface="Source Sans Pro Bold"/>
                <a:ea typeface="Source Sans Pro Bold"/>
              </a:rPr>
              <a:t>geom</a:t>
            </a:r>
            <a:r>
              <a:rPr lang="en-US" altLang="zh-CN" sz="1000" b="0" dirty="0">
                <a:solidFill>
                  <a:srgbClr val="000000"/>
                </a:solidFill>
                <a:latin typeface="Source Sans Pro Bold"/>
                <a:ea typeface="Source Sans Pro Bold"/>
              </a:rPr>
              <a:t>=</a:t>
            </a:r>
            <a:r>
              <a:rPr lang="en-US" altLang="zh-CN" b="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en-US" altLang="zh-CN" sz="1000" b="0" dirty="0">
                <a:solidFill>
                  <a:srgbClr val="000000"/>
                </a:solidFill>
                <a:latin typeface="Source Sans Pro Bold"/>
                <a:ea typeface="Source Sans Pro Bold"/>
              </a:rPr>
              <a:t>bar</a:t>
            </a:r>
            <a:r>
              <a:rPr lang="en-US" altLang="zh-CN" b="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en-US" altLang="zh-CN" sz="1000" b="0" dirty="0">
                <a:solidFill>
                  <a:srgbClr val="000000"/>
                </a:solidFill>
                <a:latin typeface="Source Sans Pro Bold"/>
                <a:ea typeface="Source Sans Pro Bold"/>
              </a:rPr>
              <a:t>)</a:t>
            </a:r>
            <a:r>
              <a:rPr lang="zh-CN" altLang="en-US" b="0" dirty="0"/>
              <a:t>，其调用默认图片来创建一个图层（相当于</a:t>
            </a:r>
            <a:r>
              <a:rPr lang="en-US" altLang="zh-CN" b="0" dirty="0" err="1"/>
              <a:t>geom</a:t>
            </a:r>
            <a:r>
              <a:rPr lang="zh-CN" altLang="en-US" b="0" dirty="0"/>
              <a:t>函数）。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使用 </a:t>
            </a:r>
            <a:r>
              <a:rPr lang="en-US" altLang="zh-CN" sz="1000" b="0" dirty="0">
                <a:solidFill>
                  <a:srgbClr val="000000"/>
                </a:solidFill>
                <a:latin typeface="Source Sans Pro Bold"/>
                <a:ea typeface="Source Sans Pro Bold"/>
              </a:rPr>
              <a:t>..name.. </a:t>
            </a:r>
            <a:r>
              <a:rPr lang="zh-CN" altLang="en-US" b="0" dirty="0"/>
              <a:t>语法将统计变化映射到坐标。</a:t>
            </a:r>
          </a:p>
        </p:txBody>
      </p:sp>
      <p:sp>
        <p:nvSpPr>
          <p:cNvPr id="748" name="i + stat_density_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 + stat_density_2d(</a:t>
            </a:r>
            <a:r>
              <a:t>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 = "polygon"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49" name="Triangle"/>
          <p:cNvSpPr/>
          <p:nvPr/>
        </p:nvSpPr>
        <p:spPr>
          <a:xfrm rot="13348086" flipH="1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50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CN" altLang="en-US" sz="600" dirty="0"/>
              <a:t>统计函数</a:t>
            </a:r>
            <a:endParaRPr sz="600" dirty="0"/>
          </a:p>
        </p:txBody>
      </p:sp>
      <p:sp>
        <p:nvSpPr>
          <p:cNvPr id="751" name="Triangle"/>
          <p:cNvSpPr/>
          <p:nvPr/>
        </p:nvSpPr>
        <p:spPr>
          <a:xfrm rot="13749031" flipH="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52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53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CN" altLang="en-US" sz="600" dirty="0"/>
              <a:t>映射</a:t>
            </a:r>
            <a:endParaRPr sz="600" dirty="0"/>
          </a:p>
        </p:txBody>
      </p:sp>
      <p:sp>
        <p:nvSpPr>
          <p:cNvPr id="754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CN" altLang="en-US" sz="600" dirty="0"/>
              <a:t>由统计变换创建的变量</a:t>
            </a:r>
            <a:endParaRPr sz="600" dirty="0"/>
          </a:p>
        </p:txBody>
      </p:sp>
      <p:sp>
        <p:nvSpPr>
          <p:cNvPr id="755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6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CN" altLang="en-US" sz="600" dirty="0"/>
              <a:t>使用的绘图函数</a:t>
            </a:r>
            <a:endParaRPr sz="600" dirty="0"/>
          </a:p>
        </p:txBody>
      </p:sp>
      <p:grpSp>
        <p:nvGrpSpPr>
          <p:cNvPr id="759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5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8" name="Image" descr="Image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37477" y="1087903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将映射数据缩放到较为美观的比例。</a:t>
            </a:r>
            <a:endParaRPr lang="en-US" altLang="zh-CN" sz="800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14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添加新的标尺来改变映射。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6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6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769" name="n &lt;- d + geom_bar(aes(fill = fl))"/>
          <p:cNvSpPr txBox="1"/>
          <p:nvPr/>
        </p:nvSpPr>
        <p:spPr>
          <a:xfrm>
            <a:off x="4133517" y="14999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n </a:t>
            </a:r>
            <a:r>
              <a:rPr sz="900" b="1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geom_bar(aes(fill = fl))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values</a:t>
            </a:r>
            <a:r>
              <a:t> = c("skyblue", "royalblue", "blue", "navy"),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name</a:t>
            </a:r>
            <a:r>
              <a:t> = "fuel", labels = c("D", "E", "P", "R")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71" name="Triangle"/>
          <p:cNvSpPr/>
          <p:nvPr/>
        </p:nvSpPr>
        <p:spPr>
          <a:xfrm rot="13919865" flipH="1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3" name="Triangle"/>
          <p:cNvSpPr/>
          <p:nvPr/>
        </p:nvSpPr>
        <p:spPr>
          <a:xfrm rot="10800000" flipH="1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7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z="700" dirty="0"/>
              <a:t>s</a:t>
            </a:r>
            <a:r>
              <a:rPr sz="700" dirty="0"/>
              <a:t>cal</a:t>
            </a:r>
            <a:r>
              <a:rPr lang="en-US" altLang="zh-CN" sz="700" dirty="0"/>
              <a:t>e</a:t>
            </a:r>
            <a:r>
              <a:rPr sz="700" dirty="0"/>
              <a:t>_</a:t>
            </a:r>
            <a:r>
              <a:rPr lang="zh-CN" altLang="en-US" sz="700" dirty="0"/>
              <a:t>开头</a:t>
            </a:r>
            <a:endParaRPr sz="700" dirty="0"/>
          </a:p>
        </p:txBody>
      </p:sp>
      <p:sp>
        <p:nvSpPr>
          <p:cNvPr id="778" name="Triangle"/>
          <p:cNvSpPr/>
          <p:nvPr/>
        </p:nvSpPr>
        <p:spPr>
          <a:xfrm rot="10800000" flipH="1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9" name="Triangle"/>
          <p:cNvSpPr/>
          <p:nvPr/>
        </p:nvSpPr>
        <p:spPr>
          <a:xfrm rot="13919865" flipH="1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8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CN" altLang="en-US" sz="800" dirty="0"/>
              <a:t>调整参数</a:t>
            </a:r>
            <a:endParaRPr sz="800" dirty="0"/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CN" altLang="en-US" sz="800" dirty="0"/>
              <a:t>预设参数</a:t>
            </a:r>
            <a:endParaRPr sz="800" dirty="0"/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CN" altLang="en-US" sz="700" dirty="0"/>
              <a:t>标尺特定属性的参数</a:t>
            </a:r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图例</a:t>
            </a:r>
            <a:r>
              <a:rPr lang="en-US" altLang="zh-CN" dirty="0"/>
              <a:t>/</a:t>
            </a:r>
            <a:r>
              <a:rPr lang="zh-CN" altLang="en-US" dirty="0"/>
              <a:t>轴中使用的标题</a:t>
            </a:r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800" dirty="0"/>
              <a:t>图例</a:t>
            </a:r>
            <a:r>
              <a:rPr lang="en-US" altLang="zh-CN" sz="800" dirty="0"/>
              <a:t>/</a:t>
            </a:r>
            <a:r>
              <a:rPr lang="zh-CN" altLang="en-US" sz="800" dirty="0"/>
              <a:t>轴中使用的标签</a:t>
            </a:r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图例</a:t>
            </a:r>
            <a:r>
              <a:rPr lang="en-US" altLang="zh-CN" dirty="0"/>
              <a:t>/</a:t>
            </a:r>
            <a:r>
              <a:rPr lang="zh-CN" altLang="en-US" dirty="0"/>
              <a:t>轴的分隔</a:t>
            </a:r>
            <a:endParaRPr dirty="0"/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映射中包含值的范围</a:t>
            </a:r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C0D9F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8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9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9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24388" y="2934280"/>
            <a:ext cx="3125336" cy="203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标尺的一般用法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sz="800" dirty="0"/>
              <a:t>使用大多数参数</a:t>
            </a:r>
            <a:endParaRPr sz="800"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scale_*_continuous()</a:t>
            </a:r>
            <a:r>
              <a:rPr sz="800" dirty="0"/>
              <a:t> -</a:t>
            </a:r>
            <a:r>
              <a:rPr lang="en-US" sz="800" dirty="0"/>
              <a:t> </a:t>
            </a:r>
            <a:r>
              <a:rPr lang="zh-CN" altLang="en-US" sz="800" dirty="0"/>
              <a:t>将数据的连续取值映射为图形属性的取值</a:t>
            </a:r>
            <a:endParaRPr sz="800"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scale_*_discrete()</a:t>
            </a:r>
            <a:r>
              <a:rPr sz="800" dirty="0"/>
              <a:t> -</a:t>
            </a:r>
            <a:r>
              <a:rPr lang="en-US" sz="800" dirty="0"/>
              <a:t> </a:t>
            </a:r>
            <a:r>
              <a:rPr lang="zh-CN" altLang="en-US" sz="800" dirty="0"/>
              <a:t>将数据的离散取值映射为图形属性的取值</a:t>
            </a:r>
            <a:endParaRPr lang="en-US" altLang="zh-CN" sz="800"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800" dirty="0">
                <a:solidFill>
                  <a:srgbClr val="000000"/>
                </a:solidFill>
                <a:latin typeface="Source Sans Pro Bold"/>
                <a:ea typeface="Source Sans Pro Bold"/>
              </a:rPr>
              <a:t>scale_*_binned()</a:t>
            </a:r>
            <a:r>
              <a:rPr sz="800" dirty="0">
                <a:solidFill>
                  <a:srgbClr val="000000"/>
                </a:solidFill>
                <a:latin typeface="Source Sans Pro Bold"/>
                <a:ea typeface="Source Sans Pro Bold"/>
                <a:sym typeface="Source Sans Pro Regular"/>
              </a:rPr>
              <a:t> </a:t>
            </a:r>
            <a:r>
              <a:rPr sz="8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</a:t>
            </a:r>
            <a:r>
              <a:rPr lang="en-US" sz="8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zh-CN" altLang="en-US" sz="8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将数据的连续取值映射为离散的统计堆</a:t>
            </a:r>
            <a:endParaRPr sz="800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scale_*_identity()</a:t>
            </a:r>
            <a:r>
              <a:rPr sz="800" dirty="0"/>
              <a:t> -</a:t>
            </a:r>
            <a:r>
              <a:rPr lang="en-US" sz="800" dirty="0"/>
              <a:t> </a:t>
            </a:r>
            <a:r>
              <a:rPr lang="zh-CN" altLang="en-US" sz="800" dirty="0"/>
              <a:t>使用数据的值作为图形属性的取值</a:t>
            </a:r>
            <a:endParaRPr lang="en-US" altLang="zh-CN" sz="800"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</a:t>
            </a:r>
            <a:r>
              <a:rPr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cale_*_manual(</a:t>
            </a:r>
            <a:r>
              <a:rPr sz="800" dirty="0"/>
              <a:t>values = c()</a:t>
            </a:r>
            <a:r>
              <a:rPr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sz="800" dirty="0"/>
              <a:t> - </a:t>
            </a:r>
            <a:r>
              <a:rPr lang="zh-CN" altLang="en-US" sz="800" dirty="0"/>
              <a:t>将数据的离散取值作为手工指定的图形属性的取值</a:t>
            </a:r>
            <a:endParaRPr sz="800"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scale_*_date(</a:t>
            </a:r>
            <a:r>
              <a:rPr sz="800" dirty="0" err="1"/>
              <a:t>date_labels</a:t>
            </a:r>
            <a:r>
              <a:rPr sz="800" dirty="0"/>
              <a:t> = "%m/%d"), </a:t>
            </a:r>
            <a:br>
              <a:rPr sz="800" dirty="0"/>
            </a:br>
            <a:r>
              <a:rPr sz="800" dirty="0" err="1"/>
              <a:t>date_breaks</a:t>
            </a:r>
            <a:r>
              <a:rPr sz="800" dirty="0"/>
              <a:t> = "2 weeks"</a:t>
            </a:r>
            <a:r>
              <a:rPr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sz="800" dirty="0"/>
              <a:t> -</a:t>
            </a:r>
            <a:r>
              <a:rPr lang="en-US" sz="800" dirty="0"/>
              <a:t> </a:t>
            </a:r>
            <a:r>
              <a:rPr lang="zh-CN" altLang="en-US" sz="800" dirty="0"/>
              <a:t>将数据值视为日期</a:t>
            </a:r>
            <a:endParaRPr sz="800"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scale_*_datetime()</a:t>
            </a:r>
            <a:r>
              <a:rPr sz="800" dirty="0"/>
              <a:t> -  </a:t>
            </a:r>
            <a:r>
              <a:rPr lang="zh-CN" altLang="en-US" sz="800" dirty="0"/>
              <a:t>将数据</a:t>
            </a:r>
            <a:r>
              <a:rPr lang="en-US" altLang="zh-CN" sz="800" dirty="0"/>
              <a:t>x</a:t>
            </a:r>
            <a:r>
              <a:rPr lang="zh-CN" altLang="en-US" sz="800" dirty="0"/>
              <a:t>视为时间</a:t>
            </a:r>
            <a:br>
              <a:rPr sz="800" dirty="0"/>
            </a:br>
            <a:r>
              <a:rPr lang="zh-CN" altLang="en-US" sz="800" dirty="0"/>
              <a:t>参数和</a:t>
            </a:r>
            <a:r>
              <a:rPr lang="en-US" sz="800" dirty="0" err="1"/>
              <a:t>scale_x_date</a:t>
            </a:r>
            <a:r>
              <a:rPr lang="en-US" sz="800" dirty="0"/>
              <a:t>()</a:t>
            </a:r>
            <a:r>
              <a:rPr lang="zh-CN" altLang="en-US" sz="800" dirty="0"/>
              <a:t>一样。有关标签格式请参阅</a:t>
            </a:r>
            <a:r>
              <a:rPr lang="en-US" altLang="zh-CN" sz="800" dirty="0"/>
              <a:t>?</a:t>
            </a:r>
            <a:r>
              <a:rPr lang="en-US" sz="800" dirty="0" err="1"/>
              <a:t>striptime</a:t>
            </a:r>
            <a:r>
              <a:rPr lang="zh-CN" altLang="en-US" sz="800" dirty="0"/>
              <a:t>。</a:t>
            </a:r>
            <a:endParaRPr lang="en-US" sz="800" dirty="0"/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24039" y="48634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调整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的比例</a:t>
            </a:r>
            <a:endParaRPr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sz="800" dirty="0"/>
              <a:t>调整</a:t>
            </a:r>
            <a:r>
              <a:rPr lang="en-US" altLang="zh-CN" sz="800" dirty="0"/>
              <a:t>x</a:t>
            </a:r>
            <a:r>
              <a:rPr lang="zh-CN" altLang="en-US" sz="800" dirty="0"/>
              <a:t>和</a:t>
            </a:r>
            <a:r>
              <a:rPr lang="en-US" altLang="zh-CN" sz="800" dirty="0"/>
              <a:t>y</a:t>
            </a:r>
            <a:r>
              <a:rPr lang="zh-CN" altLang="en-US" sz="800" dirty="0"/>
              <a:t>的标尺</a:t>
            </a:r>
            <a:r>
              <a:rPr lang="en-US" altLang="zh-CN" sz="800" dirty="0"/>
              <a:t>(</a:t>
            </a:r>
            <a:r>
              <a:rPr lang="zh-CN" altLang="en-US" sz="800" dirty="0"/>
              <a:t>使用</a:t>
            </a:r>
            <a:r>
              <a:rPr lang="en-US" altLang="zh-CN" sz="800" dirty="0"/>
              <a:t>x</a:t>
            </a:r>
            <a:r>
              <a:rPr lang="zh-CN" altLang="en-US" sz="800" dirty="0"/>
              <a:t>为例</a:t>
            </a:r>
            <a:r>
              <a:rPr lang="en-US" altLang="zh-CN" sz="800" dirty="0"/>
              <a:t>)</a:t>
            </a:r>
            <a:endParaRPr sz="800"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scale_x_log10()</a:t>
            </a:r>
            <a:r>
              <a:rPr sz="800" dirty="0"/>
              <a:t> - </a:t>
            </a:r>
            <a:r>
              <a:rPr lang="zh-CN" altLang="en-US" sz="800" dirty="0"/>
              <a:t>以</a:t>
            </a:r>
            <a:r>
              <a:rPr lang="en-US" sz="800" dirty="0"/>
              <a:t>log10</a:t>
            </a:r>
            <a:r>
              <a:rPr lang="zh-CN" altLang="en-US" sz="800" dirty="0"/>
              <a:t>比例绘制</a:t>
            </a:r>
            <a:r>
              <a:rPr lang="en-US" sz="800" dirty="0"/>
              <a:t>x</a:t>
            </a:r>
            <a:endParaRPr sz="800"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8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scale_x_reverse</a:t>
            </a:r>
            <a:r>
              <a:rPr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sz="800" dirty="0"/>
              <a:t> -</a:t>
            </a:r>
            <a:r>
              <a:rPr lang="en-US" sz="800" dirty="0"/>
              <a:t> </a:t>
            </a:r>
            <a:r>
              <a:rPr lang="zh-CN" altLang="en-US" sz="800" dirty="0"/>
              <a:t>反转</a:t>
            </a:r>
            <a:r>
              <a:rPr lang="en-US" sz="800" dirty="0"/>
              <a:t>x</a:t>
            </a:r>
            <a:r>
              <a:rPr lang="zh-CN" altLang="en-US" sz="800" dirty="0"/>
              <a:t>轴方向</a:t>
            </a:r>
            <a:endParaRPr sz="800" dirty="0"/>
          </a:p>
          <a:p>
            <a:pPr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8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scale_x_sqrt</a:t>
            </a:r>
            <a:r>
              <a:rPr sz="8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sz="800" dirty="0"/>
              <a:t> -</a:t>
            </a:r>
            <a:r>
              <a:rPr lang="en-US" sz="800" dirty="0"/>
              <a:t> </a:t>
            </a:r>
            <a:r>
              <a:rPr lang="zh-CN" altLang="en-US" sz="800" dirty="0"/>
              <a:t>以平方根绘制</a:t>
            </a:r>
            <a:r>
              <a:rPr lang="en-US" altLang="zh-CN" sz="800" dirty="0"/>
              <a:t>x</a:t>
            </a:r>
            <a:endParaRPr sz="800" dirty="0"/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804532"/>
            <a:ext cx="3054155" cy="114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颜色和填充比例（离散）</a:t>
            </a:r>
          </a:p>
          <a:p>
            <a:pPr marL="468000" lvl="2" indent="0"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scale_fill_brewer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palette = "Blues"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endParaRPr lang="en-US" dirty="0"/>
          </a:p>
          <a:p>
            <a:pPr marL="468000" lvl="2" indent="0"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选择调色板</a:t>
            </a:r>
            <a:r>
              <a:rPr lang="en-US" dirty="0"/>
              <a:t>: </a:t>
            </a:r>
            <a:r>
              <a:rPr lang="en-US" dirty="0" err="1"/>
              <a:t>RColorBrewer</a:t>
            </a:r>
            <a:r>
              <a:rPr lang="en-US" dirty="0"/>
              <a:t>::</a:t>
            </a:r>
            <a:r>
              <a:rPr lang="en-US" dirty="0" err="1"/>
              <a:t>display.brewer.all</a:t>
            </a:r>
            <a:r>
              <a:rPr lang="en-US" dirty="0"/>
              <a:t>()</a:t>
            </a:r>
          </a:p>
          <a:p>
            <a:pPr marL="468000" lvl="2" indent="0">
              <a:lnSpc>
                <a:spcPct val="12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scale_fill_grey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start = 0.2, end = 0.8, </a:t>
            </a:r>
            <a:r>
              <a:rPr dirty="0" err="1"/>
              <a:t>na.value</a:t>
            </a:r>
            <a:r>
              <a:rPr dirty="0"/>
              <a:t> = "red"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6068882"/>
            <a:ext cx="364615" cy="364712"/>
            <a:chOff x="0" y="0"/>
            <a:chExt cx="364614" cy="364710"/>
          </a:xfrm>
        </p:grpSpPr>
        <p:pic>
          <p:nvPicPr>
            <p:cNvPr id="79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79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79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79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3724388" y="6452672"/>
            <a:ext cx="364615" cy="364712"/>
            <a:chOff x="0" y="0"/>
            <a:chExt cx="364614" cy="364710"/>
          </a:xfrm>
        </p:grpSpPr>
        <p:pic>
          <p:nvPicPr>
            <p:cNvPr id="80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80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80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80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96681"/>
            <a:ext cx="317477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颜色和填充比例（连续）</a:t>
            </a:r>
          </a:p>
          <a:p>
            <a:pPr marL="468000" lvl="2" indent="0">
              <a:lnSpc>
                <a:spcPct val="95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o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c + </a:t>
            </a:r>
            <a:r>
              <a:rPr dirty="0" err="1"/>
              <a:t>geom_dotplot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(fill = ..x..))</a:t>
            </a:r>
          </a:p>
          <a:p>
            <a:pPr marL="468000" lvl="2" indent="0">
              <a:lnSpc>
                <a:spcPct val="95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o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scale_fill_distiller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palette = “Blues”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 lang="en-US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468000" lvl="2" indent="0">
              <a:lnSpc>
                <a:spcPct val="95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468000" lvl="2" indent="0">
              <a:lnSpc>
                <a:spcPct val="95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o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scale_fill_gradient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low="red", high=“yellow"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468000" lvl="2" indent="0">
              <a:lnSpc>
                <a:spcPct val="95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en-US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468000" lvl="2" indent="0">
              <a:lnSpc>
                <a:spcPct val="95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scale_fill_gradient2(</a:t>
            </a:r>
            <a:r>
              <a:rPr dirty="0"/>
              <a:t>low = "red", high = “blue”,</a:t>
            </a:r>
            <a:r>
              <a:rPr lang="en-US" dirty="0"/>
              <a:t> </a:t>
            </a:r>
            <a:r>
              <a:rPr dirty="0"/>
              <a:t>mid = "white", midpoint = 25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</a:p>
          <a:p>
            <a:pPr marL="468000" lvl="2" indent="0">
              <a:lnSpc>
                <a:spcPct val="95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en-US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468000" lvl="2" indent="0">
              <a:lnSpc>
                <a:spcPct val="95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o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scale_fill_gradientn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colors = </a:t>
            </a:r>
            <a:r>
              <a:rPr dirty="0" err="1"/>
              <a:t>topo.colors</a:t>
            </a:r>
            <a:r>
              <a:rPr dirty="0"/>
              <a:t>(6)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zh-CN" altLang="en-US" dirty="0"/>
              <a:t>也见</a:t>
            </a:r>
            <a:r>
              <a:rPr dirty="0"/>
              <a:t>: rainbow(), </a:t>
            </a:r>
            <a:r>
              <a:rPr dirty="0" err="1"/>
              <a:t>heat.colors</a:t>
            </a:r>
            <a:r>
              <a:rPr dirty="0"/>
              <a:t>(), </a:t>
            </a:r>
            <a:r>
              <a:rPr dirty="0" err="1"/>
              <a:t>terrain.colors</a:t>
            </a:r>
            <a:r>
              <a:rPr dirty="0"/>
              <a:t>(), </a:t>
            </a:r>
            <a:r>
              <a:rPr dirty="0" err="1"/>
              <a:t>cm.colors</a:t>
            </a:r>
            <a:r>
              <a:rPr dirty="0"/>
              <a:t>(), </a:t>
            </a:r>
            <a:r>
              <a:rPr dirty="0" err="1"/>
              <a:t>RColorBrewer</a:t>
            </a:r>
            <a:r>
              <a:rPr dirty="0"/>
              <a:t>::</a:t>
            </a:r>
            <a:r>
              <a:rPr dirty="0" err="1"/>
              <a:t>brewer.pal</a:t>
            </a:r>
            <a:r>
              <a:rPr dirty="0"/>
              <a:t>()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3724388" y="7233332"/>
            <a:ext cx="364615" cy="364712"/>
            <a:chOff x="0" y="0"/>
            <a:chExt cx="364614" cy="364710"/>
          </a:xfrm>
        </p:grpSpPr>
        <p:pic>
          <p:nvPicPr>
            <p:cNvPr id="80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Group"/>
          <p:cNvGrpSpPr/>
          <p:nvPr/>
        </p:nvGrpSpPr>
        <p:grpSpPr>
          <a:xfrm>
            <a:off x="3724388" y="76199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80065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3931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 p &lt;- e + geom_point(aes(shape = fl, size = cyl))…"/>
          <p:cNvSpPr txBox="1"/>
          <p:nvPr/>
        </p:nvSpPr>
        <p:spPr>
          <a:xfrm>
            <a:off x="3724039" y="88996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zh-CN" altLang="en-US" dirty="0"/>
              <a:t>形状和尺寸比例</a:t>
            </a:r>
            <a:br>
              <a:rPr lang="en-US" dirty="0"/>
            </a:br>
            <a:r>
              <a:rPr lang="en-US" sz="1000" dirty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 </a:t>
            </a:r>
            <a:r>
              <a:rPr lang="en-US" sz="900" b="1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lang="en-US" sz="1000" dirty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e + </a:t>
            </a:r>
            <a:r>
              <a:rPr lang="en-US" sz="1000" dirty="0" err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geom_point</a:t>
            </a:r>
            <a:r>
              <a:rPr lang="en-US" sz="1000" dirty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aes</a:t>
            </a:r>
            <a:r>
              <a:rPr lang="en-US" sz="1000" dirty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(shape = </a:t>
            </a:r>
            <a:r>
              <a:rPr lang="en-US" sz="1000" dirty="0" err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fl</a:t>
            </a:r>
            <a:r>
              <a:rPr lang="en-US" sz="1000" dirty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size = </a:t>
            </a:r>
            <a:r>
              <a:rPr lang="en-US" sz="1000" dirty="0" err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cyl</a:t>
            </a:r>
            <a:r>
              <a:rPr lang="en-US" sz="1000" dirty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))</a:t>
            </a:r>
            <a:endParaRPr lang="en-US" sz="1000" dirty="0">
              <a:solidFill>
                <a:srgbClr val="000000"/>
              </a:solidFill>
            </a:endParaRPr>
          </a:p>
          <a:p>
            <a:pPr marL="468000" lvl="2" indent="0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rPr dirty="0"/>
              <a:t>p + </a:t>
            </a:r>
            <a:r>
              <a:rPr dirty="0" err="1"/>
              <a:t>scale_shape</a:t>
            </a:r>
            <a:r>
              <a:rPr dirty="0"/>
              <a:t>() + </a:t>
            </a:r>
            <a:r>
              <a:rPr dirty="0" err="1"/>
              <a:t>scale_size</a:t>
            </a:r>
            <a:r>
              <a:rPr dirty="0"/>
              <a:t>()</a:t>
            </a:r>
          </a:p>
          <a:p>
            <a:pPr marL="468000" lvl="2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p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scale_shape_manual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values = c(3:7)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 lang="en-US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468000" lvl="2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468000" lvl="2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468000" lvl="2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468000" lvl="2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p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scale_radius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range = c(1,6)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468000" lvl="2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p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scale_size_area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max_size</a:t>
            </a:r>
            <a:r>
              <a:rPr dirty="0"/>
              <a:t> = 6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821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213" y="9567371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88" y="97831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Group"/>
          <p:cNvGrpSpPr/>
          <p:nvPr/>
        </p:nvGrpSpPr>
        <p:grpSpPr>
          <a:xfrm>
            <a:off x="3724388" y="9329077"/>
            <a:ext cx="364615" cy="364711"/>
            <a:chOff x="0" y="0"/>
            <a:chExt cx="364614" cy="364710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4626" y="98741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184224" y="1178842"/>
            <a:ext cx="3054154" cy="347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68000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d + </a:t>
            </a:r>
            <a:r>
              <a:rPr dirty="0" err="1"/>
              <a:t>geom_bar</a:t>
            </a:r>
            <a:r>
              <a:rPr dirty="0"/>
              <a:t>()</a:t>
            </a:r>
            <a:endParaRPr lang="pt-BR" dirty="0"/>
          </a:p>
          <a:p>
            <a:pPr marL="468000" lvl="2" indent="0"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rPr lang="pt-BR" dirty="0"/>
              <a:t>r + coord_cartesian(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xlim = c(0, 5)</a:t>
            </a:r>
            <a:r>
              <a:rPr lang="pt-BR" dirty="0"/>
              <a:t>)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xlim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ylim</a:t>
            </a:r>
            <a:b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默认笛卡尔坐标系</a:t>
            </a:r>
            <a:endParaRPr lang="en-US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marL="468000" lvl="2" indent="0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 + </a:t>
            </a:r>
            <a:r>
              <a:rPr lang="en-US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coord_fixed</a:t>
            </a: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lang="en-US" dirty="0"/>
              <a:t>ratio = 1/2</a:t>
            </a: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en-US" dirty="0"/>
              <a:t>ratio, </a:t>
            </a:r>
            <a:r>
              <a:rPr lang="en-US" dirty="0" err="1"/>
              <a:t>xlim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 - 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单位之间固定长宽比的笛卡尔坐标</a:t>
            </a:r>
          </a:p>
          <a:p>
            <a:pPr marL="468000" lvl="2" indent="0"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ggplot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mpg, </a:t>
            </a:r>
            <a:r>
              <a:rPr dirty="0" err="1"/>
              <a:t>aes</a:t>
            </a:r>
            <a:r>
              <a:rPr dirty="0"/>
              <a:t>(y = </a:t>
            </a:r>
            <a:r>
              <a:rPr dirty="0" err="1"/>
              <a:t>fl</a:t>
            </a:r>
            <a:r>
              <a:rPr dirty="0"/>
              <a:t>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geom_bar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br>
              <a:rPr dirty="0"/>
            </a:br>
            <a:r>
              <a:rPr lang="zh-CN" altLang="en-US" dirty="0"/>
              <a:t>通过切换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参数映射翻转笛卡尔坐标</a:t>
            </a:r>
            <a:endParaRPr dirty="0"/>
          </a:p>
          <a:p>
            <a:pPr marL="468000" lvl="2" indent="0"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coord_polar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theta = "x", direction=1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theta, start, direction </a:t>
            </a:r>
            <a:r>
              <a:rPr lang="en-US" altLang="zh-CN" dirty="0"/>
              <a:t>–</a:t>
            </a:r>
            <a:r>
              <a:rPr dirty="0"/>
              <a:t> </a:t>
            </a:r>
            <a:r>
              <a:rPr lang="zh-CN" altLang="en-US" dirty="0"/>
              <a:t>极坐标</a:t>
            </a:r>
            <a:endParaRPr dirty="0"/>
          </a:p>
          <a:p>
            <a:pPr marL="468000" lvl="2" indent="0"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coord_trans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y = “sqrt"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x, y, </a:t>
            </a:r>
            <a:r>
              <a:rPr dirty="0" err="1"/>
              <a:t>xlim</a:t>
            </a:r>
            <a:r>
              <a:rPr dirty="0"/>
              <a:t>, </a:t>
            </a:r>
            <a:r>
              <a:rPr dirty="0" err="1"/>
              <a:t>ylim</a:t>
            </a:r>
            <a:br>
              <a:rPr dirty="0"/>
            </a:br>
            <a:r>
              <a:rPr lang="zh-CN" altLang="en-US" dirty="0"/>
              <a:t>转换后的笛卡尔坐标。将</a:t>
            </a:r>
            <a:r>
              <a:rPr lang="en-US" altLang="zh-CN" dirty="0" err="1"/>
              <a:t>xtrans</a:t>
            </a:r>
            <a:r>
              <a:rPr lang="zh-CN" altLang="en-US" dirty="0"/>
              <a:t>和</a:t>
            </a:r>
            <a:r>
              <a:rPr lang="en-US" altLang="zh-CN" dirty="0" err="1"/>
              <a:t>ytrans</a:t>
            </a:r>
            <a:r>
              <a:rPr lang="zh-CN" altLang="en-US" dirty="0"/>
              <a:t>设置为窗口函数的名称。</a:t>
            </a:r>
            <a:endParaRPr dirty="0"/>
          </a:p>
          <a:p>
            <a:pPr marL="468000" lvl="2" indent="0">
              <a:lnSpc>
                <a:spcPct val="80000"/>
              </a:lnSpc>
              <a:spcBef>
                <a:spcPts val="1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π + </a:t>
            </a:r>
            <a:r>
              <a:rPr dirty="0" err="1"/>
              <a:t>coord_quickmap</a:t>
            </a:r>
            <a:r>
              <a:rPr dirty="0"/>
              <a:t>()</a:t>
            </a:r>
            <a:br>
              <a:rPr dirty="0"/>
            </a:br>
            <a:r>
              <a:rPr dirty="0"/>
              <a:t>π + </a:t>
            </a:r>
            <a:r>
              <a:rPr dirty="0" err="1"/>
              <a:t>coord_map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projection = "ortho", orientation = c(41, -74, 0)</a:t>
            </a:r>
            <a:r>
              <a:rPr dirty="0"/>
              <a:t>)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projection, 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xlim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ylim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marL="468000" lvl="2" indent="0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从</a:t>
            </a:r>
            <a:r>
              <a:rPr lang="en-US" dirty="0" err="1"/>
              <a:t>mapproj</a:t>
            </a:r>
            <a:r>
              <a:rPr lang="zh-CN" altLang="en-US" dirty="0"/>
              <a:t>包中映射投影</a:t>
            </a:r>
            <a:r>
              <a:rPr lang="en-US" altLang="zh-CN" dirty="0"/>
              <a:t>(</a:t>
            </a:r>
            <a:r>
              <a:rPr lang="en-US" dirty="0" err="1"/>
              <a:t>mercator</a:t>
            </a:r>
            <a:r>
              <a:rPr lang="en-US" dirty="0"/>
              <a:t> (default), </a:t>
            </a:r>
            <a:r>
              <a:rPr lang="en-US" dirty="0" err="1"/>
              <a:t>azequalarea</a:t>
            </a:r>
            <a:r>
              <a:rPr lang="en-US" dirty="0"/>
              <a:t>, </a:t>
            </a:r>
            <a:r>
              <a:rPr lang="en-US" dirty="0" err="1"/>
              <a:t>lagrange</a:t>
            </a:r>
            <a:r>
              <a:rPr lang="en-US" dirty="0"/>
              <a:t>, etc.)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841" name="Group"/>
          <p:cNvGrpSpPr/>
          <p:nvPr/>
        </p:nvGrpSpPr>
        <p:grpSpPr>
          <a:xfrm rot="5400000">
            <a:off x="7202039" y="2198606"/>
            <a:ext cx="364615" cy="364712"/>
            <a:chOff x="0" y="0"/>
            <a:chExt cx="364614" cy="364710"/>
          </a:xfrm>
        </p:grpSpPr>
        <p:pic>
          <p:nvPicPr>
            <p:cNvPr id="83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pic>
        <p:nvPicPr>
          <p:cNvPr id="842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2039" y="18898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1991" y="26907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1991" y="31582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Position Adjustments"/>
          <p:cNvSpPr txBox="1"/>
          <p:nvPr/>
        </p:nvSpPr>
        <p:spPr>
          <a:xfrm>
            <a:off x="7127988" y="4403478"/>
            <a:ext cx="1308050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位置调整</a:t>
            </a:r>
            <a:endParaRPr b="0" dirty="0"/>
          </a:p>
        </p:txBody>
      </p:sp>
      <p:sp>
        <p:nvSpPr>
          <p:cNvPr id="846" name="Position adjustments determine how to arrange geoms that would otherwise occupy the same space.…"/>
          <p:cNvSpPr txBox="1"/>
          <p:nvPr/>
        </p:nvSpPr>
        <p:spPr>
          <a:xfrm>
            <a:off x="7184224" y="4799130"/>
            <a:ext cx="3054154" cy="318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位置调整决定了如何</a:t>
            </a:r>
            <a:r>
              <a:rPr lang="zh-CN" altLang="en-US" sz="1000" dirty="0">
                <a:solidFill>
                  <a:srgbClr val="000000"/>
                </a:solidFill>
                <a:latin typeface="Source Sans Pro Regular"/>
              </a:rPr>
              <a:t>安排</a:t>
            </a:r>
            <a:r>
              <a:rPr lang="zh-CN" altLang="en-US" dirty="0"/>
              <a:t>原本会占据相同空间的图例</a:t>
            </a:r>
            <a:endParaRPr dirty="0"/>
          </a:p>
          <a:p>
            <a:pPr marL="432000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en-US" dirty="0"/>
          </a:p>
          <a:p>
            <a:pPr marL="43200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s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fl</a:t>
            </a:r>
            <a:r>
              <a:rPr dirty="0"/>
              <a:t>, fill = </a:t>
            </a:r>
            <a:r>
              <a:rPr dirty="0" err="1"/>
              <a:t>drv</a:t>
            </a:r>
            <a:r>
              <a:rPr dirty="0"/>
              <a:t>))</a:t>
            </a:r>
          </a:p>
          <a:p>
            <a:pPr marL="432000" lvl="2" indent="0"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s + </a:t>
            </a:r>
            <a:r>
              <a:rPr dirty="0" err="1"/>
              <a:t>geom_bar</a:t>
            </a:r>
            <a:r>
              <a:rPr dirty="0"/>
              <a:t>(position = "dodge")</a:t>
            </a:r>
            <a:br>
              <a:rPr dirty="0"/>
            </a:b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并排排列元素</a:t>
            </a:r>
          </a:p>
          <a:p>
            <a:pPr marL="432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geom_bar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(position = "fill")</a:t>
            </a:r>
            <a:br>
              <a:rPr dirty="0"/>
            </a:br>
            <a:r>
              <a:rPr lang="zh-CN" altLang="en-US" dirty="0"/>
              <a:t>堆叠元素并标准化高度</a:t>
            </a:r>
          </a:p>
          <a:p>
            <a:pPr marL="432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geom_point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(position = "jitter")</a:t>
            </a:r>
            <a:br>
              <a:rPr dirty="0"/>
            </a:br>
            <a:r>
              <a:rPr lang="zh-CN" altLang="en-US" dirty="0"/>
              <a:t>将随机抖动添加到每个元素的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位置以避免重叠</a:t>
            </a:r>
            <a:endParaRPr lang="en-US" altLang="zh-CN" dirty="0"/>
          </a:p>
          <a:p>
            <a:pPr marL="432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geom_label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(position = "nudge")</a:t>
            </a:r>
            <a:br>
              <a:rPr dirty="0"/>
            </a:br>
            <a:r>
              <a:rPr lang="zh-CN" altLang="en-US" dirty="0"/>
              <a:t>标签稍远离数据点</a:t>
            </a:r>
          </a:p>
          <a:p>
            <a:pPr marL="432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geom_bar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(position = "stack")</a:t>
            </a:r>
            <a:br>
              <a:rPr dirty="0"/>
            </a:br>
            <a:r>
              <a:rPr lang="zh-CN" altLang="en-US" dirty="0"/>
              <a:t>堆叠元素</a:t>
            </a:r>
          </a:p>
          <a:p>
            <a:pPr marL="432000"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 marL="432000"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en-US" altLang="zh-CN" dirty="0"/>
          </a:p>
          <a:p>
            <a:pPr marL="432000"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每个位置调整都可以重新编写为具有手动宽度和高度参数的函数</a:t>
            </a:r>
            <a:r>
              <a:rPr dirty="0"/>
              <a:t>:</a:t>
            </a:r>
          </a:p>
          <a:p>
            <a:pPr marL="432000"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s + </a:t>
            </a:r>
            <a:r>
              <a:rPr dirty="0" err="1"/>
              <a:t>geom_bar</a:t>
            </a:r>
            <a:r>
              <a:rPr dirty="0"/>
              <a:t>(position = </a:t>
            </a:r>
            <a:r>
              <a:rPr dirty="0" err="1"/>
              <a:t>position_dodge</a:t>
            </a:r>
            <a:r>
              <a:rPr dirty="0"/>
              <a:t>(width = 1))</a:t>
            </a:r>
          </a:p>
        </p:txBody>
      </p:sp>
      <p:pic>
        <p:nvPicPr>
          <p:cNvPr id="847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02039" y="53784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2039" y="57674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2039" y="61564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02039" y="654544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02039" y="69344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2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3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>
            <a:off x="315515" y="46321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>
            <a:off x="315515" y="56658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6" name="Line"/>
          <p:cNvSpPr/>
          <p:nvPr/>
        </p:nvSpPr>
        <p:spPr>
          <a:xfrm>
            <a:off x="315515" y="71940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7" name="Line"/>
          <p:cNvSpPr/>
          <p:nvPr/>
        </p:nvSpPr>
        <p:spPr>
          <a:xfrm>
            <a:off x="315515" y="80329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8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9" name="Line"/>
          <p:cNvSpPr/>
          <p:nvPr/>
        </p:nvSpPr>
        <p:spPr>
          <a:xfrm>
            <a:off x="3722283" y="48130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60" name="Line"/>
          <p:cNvSpPr/>
          <p:nvPr/>
        </p:nvSpPr>
        <p:spPr>
          <a:xfrm>
            <a:off x="3722283" y="57658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61" name="Line"/>
          <p:cNvSpPr/>
          <p:nvPr/>
        </p:nvSpPr>
        <p:spPr>
          <a:xfrm>
            <a:off x="3722283" y="69575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62" name="Line"/>
          <p:cNvSpPr/>
          <p:nvPr/>
        </p:nvSpPr>
        <p:spPr>
          <a:xfrm>
            <a:off x="3722283" y="8858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63" name="Themes"/>
          <p:cNvSpPr txBox="1"/>
          <p:nvPr/>
        </p:nvSpPr>
        <p:spPr>
          <a:xfrm>
            <a:off x="7127988" y="7929845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主题</a:t>
            </a:r>
            <a:endParaRPr b="0" dirty="0"/>
          </a:p>
        </p:txBody>
      </p:sp>
      <p:sp>
        <p:nvSpPr>
          <p:cNvPr id="864" name="r + theme_bw() White background with grid lines.…"/>
          <p:cNvSpPr txBox="1"/>
          <p:nvPr/>
        </p:nvSpPr>
        <p:spPr>
          <a:xfrm>
            <a:off x="7184224" y="83635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32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theme_bw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br>
              <a:rPr dirty="0"/>
            </a:br>
            <a:r>
              <a:rPr lang="zh-CN" altLang="en-US" dirty="0"/>
              <a:t>网格白色背景</a:t>
            </a:r>
          </a:p>
          <a:p>
            <a:pPr marL="432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theme_gray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br>
              <a:rPr dirty="0"/>
            </a:br>
            <a:r>
              <a:rPr lang="zh-CN" altLang="en-US" dirty="0"/>
              <a:t>灰色背景（默认主题）</a:t>
            </a:r>
          </a:p>
          <a:p>
            <a:pPr marL="432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theme_dark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br>
              <a:rPr dirty="0"/>
            </a:br>
            <a:r>
              <a:rPr lang="zh-CN" altLang="en-US" dirty="0"/>
              <a:t>黑色背景</a:t>
            </a:r>
            <a:endParaRPr dirty="0"/>
          </a:p>
        </p:txBody>
      </p:sp>
      <p:sp>
        <p:nvSpPr>
          <p:cNvPr id="865" name="Line"/>
          <p:cNvSpPr/>
          <p:nvPr/>
        </p:nvSpPr>
        <p:spPr>
          <a:xfrm>
            <a:off x="7151239" y="78785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66" name="r + theme_classic()…"/>
          <p:cNvSpPr txBox="1"/>
          <p:nvPr/>
        </p:nvSpPr>
        <p:spPr>
          <a:xfrm>
            <a:off x="8641549" y="83635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32000" lvl="2" indent="0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r + </a:t>
            </a:r>
            <a:r>
              <a:rPr dirty="0" err="1"/>
              <a:t>theme_classic</a:t>
            </a:r>
            <a:r>
              <a:rPr dirty="0"/>
              <a:t>()</a:t>
            </a:r>
          </a:p>
          <a:p>
            <a:pPr marL="432000" lvl="2" indent="0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r + </a:t>
            </a:r>
            <a:r>
              <a:rPr dirty="0" err="1"/>
              <a:t>theme_light</a:t>
            </a:r>
            <a:r>
              <a:rPr dirty="0"/>
              <a:t>()</a:t>
            </a:r>
          </a:p>
          <a:p>
            <a:pPr marL="432000" lvl="2" indent="0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r + </a:t>
            </a:r>
            <a:r>
              <a:rPr dirty="0" err="1"/>
              <a:t>theme_linedraw</a:t>
            </a:r>
            <a:r>
              <a:rPr dirty="0"/>
              <a:t>()</a:t>
            </a:r>
          </a:p>
          <a:p>
            <a:pPr marL="432000" lvl="2" indent="0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theme_minimal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br>
              <a:rPr dirty="0"/>
            </a:br>
            <a:r>
              <a:rPr lang="zh-CN" altLang="en-US" dirty="0"/>
              <a:t>简单主题</a:t>
            </a:r>
          </a:p>
          <a:p>
            <a:pPr marL="432000" lvl="2" indent="0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theme_void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br>
              <a:rPr dirty="0"/>
            </a:br>
            <a:r>
              <a:rPr lang="zh-CN" altLang="en-US" dirty="0"/>
              <a:t>清空主题</a:t>
            </a:r>
            <a:endParaRPr dirty="0"/>
          </a:p>
        </p:txBody>
      </p:sp>
      <p:pic>
        <p:nvPicPr>
          <p:cNvPr id="867" name="Image" descr="Imag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02039" y="83689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02039" y="87661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02039" y="91633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92753" y="83736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92753" y="87759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692753" y="91883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Line"/>
          <p:cNvSpPr/>
          <p:nvPr/>
        </p:nvSpPr>
        <p:spPr>
          <a:xfrm>
            <a:off x="8650105" y="81978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74" name="Faceting"/>
          <p:cNvSpPr txBox="1"/>
          <p:nvPr/>
        </p:nvSpPr>
        <p:spPr>
          <a:xfrm>
            <a:off x="10572878" y="789084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分面</a:t>
            </a:r>
            <a:endParaRPr b="0" dirty="0"/>
          </a:p>
        </p:txBody>
      </p:sp>
      <p:sp>
        <p:nvSpPr>
          <p:cNvPr id="875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76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根据一个或多个离散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变量划分子图。</a:t>
            </a:r>
            <a:endParaRPr dirty="0"/>
          </a:p>
          <a:p>
            <a:pPr marL="432000">
              <a:lnSpc>
                <a:spcPct val="11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en-US" dirty="0"/>
          </a:p>
          <a:p>
            <a:pPr marL="432000">
              <a:lnSpc>
                <a:spcPct val="11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t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cty</a:t>
            </a:r>
            <a:r>
              <a:rPr dirty="0"/>
              <a:t>, </a:t>
            </a:r>
            <a:r>
              <a:rPr dirty="0" err="1"/>
              <a:t>hwy</a:t>
            </a:r>
            <a:r>
              <a:rPr dirty="0"/>
              <a:t>)) + </a:t>
            </a:r>
            <a:r>
              <a:rPr dirty="0" err="1"/>
              <a:t>geom_point</a:t>
            </a:r>
            <a:r>
              <a:rPr dirty="0"/>
              <a:t>()</a:t>
            </a:r>
            <a:endParaRPr lang="en-US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432000" lvl="2" indent="0">
              <a:lnSpc>
                <a:spcPct val="11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facet_grid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(cols = vars(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  <a:br>
              <a:rPr dirty="0"/>
            </a:br>
            <a:r>
              <a:rPr lang="zh-CN" altLang="en-US" dirty="0"/>
              <a:t>基于</a:t>
            </a:r>
            <a:r>
              <a:rPr lang="en-US" dirty="0" err="1"/>
              <a:t>fl</a:t>
            </a:r>
            <a:r>
              <a:rPr lang="zh-CN" altLang="en-US" dirty="0"/>
              <a:t>的列分面</a:t>
            </a:r>
            <a:endParaRPr lang="en-US" altLang="zh-CN" dirty="0"/>
          </a:p>
          <a:p>
            <a:pPr marL="432000" lvl="2" indent="0">
              <a:lnSpc>
                <a:spcPct val="11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facet_grid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(rows = vars(year))</a:t>
            </a:r>
            <a:br>
              <a:rPr dirty="0"/>
            </a:br>
            <a:r>
              <a:rPr lang="zh-CN" altLang="en-US" dirty="0"/>
              <a:t>基于</a:t>
            </a:r>
            <a:r>
              <a:rPr lang="en-US" dirty="0"/>
              <a:t>year</a:t>
            </a:r>
            <a:r>
              <a:rPr lang="zh-CN" altLang="en-US" dirty="0"/>
              <a:t>的行分面</a:t>
            </a:r>
          </a:p>
          <a:p>
            <a:pPr marL="432000" lvl="2" indent="0">
              <a:lnSpc>
                <a:spcPct val="11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facet_grid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(rows = vars(year), cols = vars(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  <a:br>
              <a:rPr dirty="0"/>
            </a:br>
            <a:r>
              <a:rPr lang="zh-CN" altLang="en-US" dirty="0"/>
              <a:t>列和行的分面图</a:t>
            </a:r>
          </a:p>
          <a:p>
            <a:pPr marL="432000" lvl="2" indent="0">
              <a:lnSpc>
                <a:spcPct val="11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facet_wrap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(vars(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  <a:br>
              <a:rPr dirty="0"/>
            </a:br>
            <a:r>
              <a:rPr lang="zh-CN" altLang="en-US" dirty="0"/>
              <a:t>包裹成矩形布局的分面图</a:t>
            </a:r>
            <a:endParaRPr lang="en-US" altLang="zh-CN" dirty="0"/>
          </a:p>
          <a:p>
            <a:pPr marL="432000" lvl="2" indent="0">
              <a:lnSpc>
                <a:spcPct val="11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en-US" altLang="zh-CN" dirty="0"/>
          </a:p>
          <a:p>
            <a:pPr lvl="2" indent="0"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设置</a:t>
            </a:r>
            <a:r>
              <a:rPr lang="en-US" altLang="zh-CN" dirty="0"/>
              <a:t>scales</a:t>
            </a:r>
            <a:r>
              <a:rPr lang="zh-CN" altLang="en-US" dirty="0"/>
              <a:t>限制分面坐标轴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facet_grid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(rows = vars(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drv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), cols = vars(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),</a:t>
            </a:r>
            <a:r>
              <a:rPr dirty="0"/>
              <a:t> </a:t>
            </a:r>
            <a:br>
              <a:rPr dirty="0"/>
            </a:br>
            <a:r>
              <a:rPr dirty="0"/>
              <a:t>                             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scales = "free")</a:t>
            </a:r>
            <a:endParaRPr lang="en-US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altLang="zh-CN" dirty="0"/>
              <a:t>	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轴适应各自的分面</a:t>
            </a:r>
            <a:endParaRPr lang="en-US" dirty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		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free_x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dirty="0"/>
              <a:t> -</a:t>
            </a:r>
            <a:r>
              <a:rPr lang="en-US" dirty="0"/>
              <a:t> </a:t>
            </a:r>
            <a:r>
              <a:rPr lang="zh-CN" altLang="en-US" dirty="0"/>
              <a:t>限制调整</a:t>
            </a:r>
            <a:r>
              <a:rPr lang="en-US" dirty="0"/>
              <a:t>x</a:t>
            </a:r>
            <a:r>
              <a:rPr lang="zh-CN" altLang="en-US" dirty="0"/>
              <a:t>轴</a:t>
            </a:r>
            <a:br>
              <a:rPr dirty="0"/>
            </a:br>
            <a:r>
              <a:rPr lang="en-US" dirty="0"/>
              <a:t>		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free_y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dirty="0"/>
              <a:t> -</a:t>
            </a:r>
            <a:r>
              <a:rPr lang="en-US" dirty="0"/>
              <a:t> </a:t>
            </a:r>
            <a:r>
              <a:rPr lang="zh-CN" altLang="en-US" dirty="0"/>
              <a:t>限制调整</a:t>
            </a:r>
            <a:r>
              <a:rPr lang="en-US" altLang="zh-CN" dirty="0"/>
              <a:t>y</a:t>
            </a:r>
            <a:r>
              <a:rPr lang="zh-CN" altLang="en-US" dirty="0"/>
              <a:t>轴</a:t>
            </a:r>
            <a:endParaRPr lang="en-US" altLang="zh-CN" dirty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设置</a:t>
            </a:r>
            <a:r>
              <a:rPr lang="en-US" altLang="zh-CN" dirty="0" err="1"/>
              <a:t>labeller</a:t>
            </a:r>
            <a:r>
              <a:rPr lang="zh-CN" altLang="en-US" dirty="0"/>
              <a:t>属性调整分面的标签</a:t>
            </a:r>
          </a:p>
          <a:p>
            <a:pPr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rPr dirty="0"/>
              <a:t>t + </a:t>
            </a:r>
            <a:r>
              <a:rPr dirty="0" err="1"/>
              <a:t>facet_grid</a:t>
            </a:r>
            <a:r>
              <a:rPr dirty="0"/>
              <a:t>(cols = vars(</a:t>
            </a:r>
            <a:r>
              <a:rPr dirty="0" err="1"/>
              <a:t>fl</a:t>
            </a:r>
            <a:r>
              <a:rPr dirty="0"/>
              <a:t>), </a:t>
            </a:r>
            <a:r>
              <a:rPr dirty="0" err="1"/>
              <a:t>labeller</a:t>
            </a:r>
            <a:r>
              <a:rPr dirty="0"/>
              <a:t> = </a:t>
            </a:r>
            <a:r>
              <a:rPr dirty="0" err="1"/>
              <a:t>label_both</a:t>
            </a:r>
            <a:r>
              <a:rPr dirty="0"/>
              <a:t>)</a:t>
            </a:r>
          </a:p>
          <a:p>
            <a:pPr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facet_grid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(rows = vars(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), </a:t>
            </a:r>
          </a:p>
          <a:p>
            <a:pPr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	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labeller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=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label_bquote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alpha ^ .(</a:t>
            </a:r>
            <a:r>
              <a:rPr dirty="0" err="1"/>
              <a:t>fl</a:t>
            </a:r>
            <a:r>
              <a:rPr dirty="0"/>
              <a:t>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</a:p>
        </p:txBody>
      </p:sp>
      <p:grpSp>
        <p:nvGrpSpPr>
          <p:cNvPr id="882" name="Group"/>
          <p:cNvGrpSpPr/>
          <p:nvPr/>
        </p:nvGrpSpPr>
        <p:grpSpPr>
          <a:xfrm>
            <a:off x="10593706" y="4852646"/>
            <a:ext cx="2881273" cy="127001"/>
            <a:chOff x="0" y="0"/>
            <a:chExt cx="2881271" cy="127000"/>
          </a:xfrm>
        </p:grpSpPr>
        <p:sp>
          <p:nvSpPr>
            <p:cNvPr id="877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c</a:t>
              </a:r>
            </a:p>
          </p:txBody>
        </p:sp>
        <p:sp>
          <p:nvSpPr>
            <p:cNvPr id="878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d</a:t>
              </a:r>
            </a:p>
          </p:txBody>
        </p:sp>
        <p:sp>
          <p:nvSpPr>
            <p:cNvPr id="879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e</a:t>
              </a:r>
            </a:p>
          </p:txBody>
        </p:sp>
        <p:sp>
          <p:nvSpPr>
            <p:cNvPr id="880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p</a:t>
              </a:r>
            </a:p>
          </p:txBody>
        </p:sp>
        <p:sp>
          <p:nvSpPr>
            <p:cNvPr id="881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r</a:t>
              </a:r>
            </a:p>
          </p:txBody>
        </p:sp>
      </p:grpSp>
      <p:grpSp>
        <p:nvGrpSpPr>
          <p:cNvPr id="893" name="Group"/>
          <p:cNvGrpSpPr/>
          <p:nvPr/>
        </p:nvGrpSpPr>
        <p:grpSpPr>
          <a:xfrm>
            <a:off x="10593269" y="5308603"/>
            <a:ext cx="2881273" cy="134651"/>
            <a:chOff x="0" y="0"/>
            <a:chExt cx="2881271" cy="134650"/>
          </a:xfrm>
        </p:grpSpPr>
        <p:sp>
          <p:nvSpPr>
            <p:cNvPr id="883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4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5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6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7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888" name="Image" descr="Image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Image" descr="Image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Image" descr="Image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1" name="Image" descr="Image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2" name="Image" descr="Image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4" name="Image" descr="Image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Image" descr="Image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Image" descr="Image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Labels and Legends"/>
          <p:cNvSpPr txBox="1"/>
          <p:nvPr/>
        </p:nvSpPr>
        <p:spPr>
          <a:xfrm>
            <a:off x="10572878" y="5671460"/>
            <a:ext cx="1628651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标签与图例</a:t>
            </a:r>
            <a:endParaRPr b="0" dirty="0"/>
          </a:p>
        </p:txBody>
      </p:sp>
      <p:sp>
        <p:nvSpPr>
          <p:cNvPr id="899" name="Line"/>
          <p:cNvSpPr/>
          <p:nvPr/>
        </p:nvSpPr>
        <p:spPr>
          <a:xfrm>
            <a:off x="10572878" y="56027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900" name="Use labs() to label the elements of your plot.…"/>
          <p:cNvSpPr txBox="1"/>
          <p:nvPr/>
        </p:nvSpPr>
        <p:spPr>
          <a:xfrm>
            <a:off x="10577257" y="5976798"/>
            <a:ext cx="3210096" cy="27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使用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labs()</a:t>
            </a:r>
            <a:r>
              <a:rPr lang="zh-CN" altLang="en-US" dirty="0"/>
              <a:t>标记图中的元素。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 + labs(x </a:t>
            </a:r>
            <a:r>
              <a:rPr dirty="0"/>
              <a:t>= "New x axis label", 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y </a:t>
            </a:r>
            <a:r>
              <a:rPr dirty="0"/>
              <a:t>= "New y axis label",</a:t>
            </a:r>
            <a:br>
              <a:rPr dirty="0"/>
            </a:br>
            <a:r>
              <a:rPr dirty="0"/>
              <a:t>    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title</a:t>
            </a:r>
            <a:r>
              <a:rPr dirty="0"/>
              <a:t> ="Add a title above the plot", </a:t>
            </a:r>
            <a:br>
              <a:rPr dirty="0"/>
            </a:br>
            <a:r>
              <a:rPr dirty="0"/>
              <a:t>    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subtitle</a:t>
            </a:r>
            <a:r>
              <a:rPr dirty="0"/>
              <a:t> = "Add a subtitle below title",</a:t>
            </a:r>
            <a:br>
              <a:rPr dirty="0"/>
            </a:br>
            <a:r>
              <a:rPr dirty="0"/>
              <a:t>    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caption</a:t>
            </a:r>
            <a:r>
              <a:rPr dirty="0"/>
              <a:t> = "Add a caption below plot",</a:t>
            </a:r>
            <a:br>
              <a:rPr dirty="0"/>
            </a:br>
            <a:r>
              <a:rPr dirty="0"/>
              <a:t>    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alt</a:t>
            </a:r>
            <a:r>
              <a:rPr dirty="0"/>
              <a:t> = "Add alt text to the plot",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         &lt;</a:t>
            </a:r>
            <a:r>
              <a:rPr dirty="0" err="1"/>
              <a:t>aes</a:t>
            </a:r>
            <a:r>
              <a:rPr dirty="0"/>
              <a:t>&gt;  = "New   &lt;</a:t>
            </a:r>
            <a:r>
              <a:rPr dirty="0" err="1"/>
              <a:t>aes</a:t>
            </a:r>
            <a:r>
              <a:rPr dirty="0"/>
              <a:t>&gt;    legend title"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 + annotate(</a:t>
            </a:r>
            <a:r>
              <a:rPr dirty="0" err="1"/>
              <a:t>geom</a:t>
            </a:r>
            <a:r>
              <a:rPr dirty="0"/>
              <a:t> = "text", x = 8, y = 9, label = “A"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Places a </a:t>
            </a:r>
            <a:r>
              <a:rPr dirty="0" err="1"/>
              <a:t>geom</a:t>
            </a:r>
            <a:r>
              <a:rPr dirty="0"/>
              <a:t> with manually selected aesthetics.</a:t>
            </a:r>
            <a:r>
              <a:rPr lang="zh-CN" altLang="en-US" dirty="0"/>
              <a:t>使用手动选择的参数调整几何对象的放置位置。</a:t>
            </a:r>
            <a:endParaRPr dirty="0"/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p + guides(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 =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guide_axis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n.dodge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2)</a:t>
            </a:r>
            <a:r>
              <a:rPr dirty="0"/>
              <a:t>)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使用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guide_axis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n.dodge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或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angle)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避免拥挤或重叠的标签。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 + guides(</a:t>
            </a:r>
            <a:r>
              <a:rPr dirty="0"/>
              <a:t>fill = “none"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设置图例类型</a:t>
            </a:r>
            <a:r>
              <a:rPr lang="en-US" altLang="zh-CN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 </a:t>
            </a:r>
            <a:r>
              <a:rPr lang="en-US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colorbar</a:t>
            </a: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, legend, or none (no legend) 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 + theme(</a:t>
            </a:r>
            <a:r>
              <a:rPr dirty="0" err="1"/>
              <a:t>legend.position</a:t>
            </a:r>
            <a:r>
              <a:rPr dirty="0"/>
              <a:t> = "bottom"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/>
            </a:br>
            <a:r>
              <a:rPr lang="zh-CN" altLang="en-US" dirty="0"/>
              <a:t>放置图例：</a:t>
            </a:r>
            <a:r>
              <a:rPr lang="en-US" altLang="zh-CN" dirty="0"/>
              <a:t>"</a:t>
            </a:r>
            <a:r>
              <a:rPr lang="en-US" dirty="0"/>
              <a:t>bottom", "top", "left", or "right"</a:t>
            </a:r>
            <a:endParaRPr dirty="0"/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scale_fill_discrete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name = "Title", </a:t>
            </a:r>
            <a:br>
              <a:rPr dirty="0"/>
            </a:br>
            <a:r>
              <a:rPr dirty="0"/>
              <a:t>labels = c("A", "B", "C", "D", "E")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zh-CN" altLang="en-US" dirty="0"/>
              <a:t>使用</a:t>
            </a:r>
            <a:r>
              <a:rPr lang="en-US" altLang="zh-CN" dirty="0"/>
              <a:t>scale</a:t>
            </a:r>
            <a:r>
              <a:rPr lang="zh-CN" altLang="en-US" dirty="0"/>
              <a:t>函数设置图例标签</a:t>
            </a:r>
            <a:endParaRPr dirty="0"/>
          </a:p>
        </p:txBody>
      </p:sp>
      <p:sp>
        <p:nvSpPr>
          <p:cNvPr id="901" name="&lt;AES&gt;"/>
          <p:cNvSpPr/>
          <p:nvPr/>
        </p:nvSpPr>
        <p:spPr>
          <a:xfrm>
            <a:off x="10709467" y="6771149"/>
            <a:ext cx="444436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/>
              <a:t>&lt;AES&gt;</a:t>
            </a:r>
          </a:p>
        </p:txBody>
      </p:sp>
      <p:sp>
        <p:nvSpPr>
          <p:cNvPr id="902" name="&lt;AES&gt;"/>
          <p:cNvSpPr/>
          <p:nvPr/>
        </p:nvSpPr>
        <p:spPr>
          <a:xfrm>
            <a:off x="11573896" y="6770789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/>
              <a:t>&lt;AES&gt;</a:t>
            </a:r>
          </a:p>
        </p:txBody>
      </p:sp>
      <p:sp>
        <p:nvSpPr>
          <p:cNvPr id="903" name="Zooming"/>
          <p:cNvSpPr txBox="1"/>
          <p:nvPr/>
        </p:nvSpPr>
        <p:spPr>
          <a:xfrm>
            <a:off x="10572878" y="8817428"/>
            <a:ext cx="6844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b="0" dirty="0"/>
              <a:t>缩放</a:t>
            </a:r>
            <a:endParaRPr b="0" dirty="0"/>
          </a:p>
        </p:txBody>
      </p:sp>
      <p:sp>
        <p:nvSpPr>
          <p:cNvPr id="904" name="Line"/>
          <p:cNvSpPr/>
          <p:nvPr/>
        </p:nvSpPr>
        <p:spPr>
          <a:xfrm>
            <a:off x="10572878" y="8746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905" name="Without clipping (preferred):…"/>
          <p:cNvSpPr txBox="1"/>
          <p:nvPr/>
        </p:nvSpPr>
        <p:spPr>
          <a:xfrm>
            <a:off x="10577257" y="9152363"/>
            <a:ext cx="3328451" cy="157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68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没有裁剪（推荐）</a:t>
            </a:r>
          </a:p>
          <a:p>
            <a:pPr marL="468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coord_cartesian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xlim</a:t>
            </a:r>
            <a:r>
              <a:rPr dirty="0"/>
              <a:t> = c(0, 100), </a:t>
            </a:r>
            <a:r>
              <a:rPr dirty="0" err="1"/>
              <a:t>ylim</a:t>
            </a:r>
            <a:r>
              <a:rPr dirty="0"/>
              <a:t> = c(10, 20)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468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裁剪（删除看不见的数据点）</a:t>
            </a:r>
          </a:p>
          <a:p>
            <a:pPr marL="468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xlim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0, 100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ylim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10, 20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468000" lvl="2" indent="0"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scale_x_continuous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limits = c(0, 100)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scale_y_continuous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limits = c(0, 100)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906" name="Image" descr="Image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502048" y="97079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Image" descr="Image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502048" y="91565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08" name="RStudio® is a trademark of RStudio, PBC  •  CC BY SA  RStudio  •  info@rstudio.com  •  844-448-1212  •  rstudio.com  •  Learn more at ggplot2.tidyverse.org  •  ggplot2  3.3.5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7"/>
              </a:rPr>
              <a:t>CC BY SA</a:t>
            </a:r>
            <a:r>
              <a:t>  RStudio  •  </a:t>
            </a:r>
            <a:r>
              <a:rPr>
                <a:hlinkClick r:id="rId38"/>
              </a:rPr>
              <a:t>info@rstudio.com</a:t>
            </a:r>
            <a:r>
              <a:t>  •  844-448-1212  •  </a:t>
            </a:r>
            <a:r>
              <a:rPr>
                <a:hlinkClick r:id="rId39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4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2021-08</a:t>
            </a:r>
          </a:p>
        </p:txBody>
      </p:sp>
      <p:pic>
        <p:nvPicPr>
          <p:cNvPr id="909" name="Image" descr="Image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ggplot2.png" descr="ggplot2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Rplot03.pdf" descr="Rplot03.pdf"/>
          <p:cNvPicPr>
            <a:picLocks noChangeAspect="1"/>
          </p:cNvPicPr>
          <p:nvPr/>
        </p:nvPicPr>
        <p:blipFill>
          <a:blip r:embed="rId43">
            <a:alphaModFix amt="39628"/>
          </a:blip>
          <a:srcRect l="21331" t="1" r="9955" b="6535"/>
          <a:stretch>
            <a:fillRect/>
          </a:stretch>
        </p:blipFill>
        <p:spPr>
          <a:xfrm rot="21600000">
            <a:off x="7128503" y="36982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912" name="r + theme() Customize aspects of the theme such  as axis, legend, panel, and facet properties. r + ggtitle(“Title”) + theme(plot.title.postion = “plot”) r + theme(panel.background = element_rect(fill = “blue”))"/>
          <p:cNvSpPr txBox="1"/>
          <p:nvPr/>
        </p:nvSpPr>
        <p:spPr>
          <a:xfrm>
            <a:off x="7201991" y="9652827"/>
            <a:ext cx="3111501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theme()</a:t>
            </a:r>
            <a:r>
              <a:rPr dirty="0"/>
              <a:t> </a:t>
            </a:r>
            <a:r>
              <a:rPr lang="zh-CN" altLang="en-US" dirty="0"/>
              <a:t>自定义主题的各个方面，例如轴、图例、面板和构面属性。</a:t>
            </a:r>
            <a:br>
              <a:rPr dirty="0"/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ggtitle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(“Title”) + theme(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plot.title.postion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“plot”)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theme(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panel.background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element_rect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(fill = “blue”))  </a:t>
            </a:r>
          </a:p>
        </p:txBody>
      </p:sp>
      <p:sp>
        <p:nvSpPr>
          <p:cNvPr id="913" name="Override defaults with scales package."/>
          <p:cNvSpPr txBox="1"/>
          <p:nvPr/>
        </p:nvSpPr>
        <p:spPr>
          <a:xfrm>
            <a:off x="4527507" y="890211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使用</a:t>
            </a: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包覆盖默认值</a:t>
            </a:r>
            <a:endParaRPr dirty="0"/>
          </a:p>
        </p:txBody>
      </p:sp>
      <p:sp>
        <p:nvSpPr>
          <p:cNvPr id="216" name="c + stat_bin(binwidth = 1, boundary = 10) x, y |  ..count.., ..ncount.., ..density.., ..ndensity..…">
            <a:extLst>
              <a:ext uri="{FF2B5EF4-FFF2-40B4-BE49-F238E27FC236}">
                <a16:creationId xmlns:a16="http://schemas.microsoft.com/office/drawing/2014/main" id="{16A13EBE-F9E9-4F59-AC55-EE68716FF499}"/>
              </a:ext>
            </a:extLst>
          </p:cNvPr>
          <p:cNvSpPr txBox="1"/>
          <p:nvPr/>
        </p:nvSpPr>
        <p:spPr>
          <a:xfrm>
            <a:off x="327126" y="3820243"/>
            <a:ext cx="3111501" cy="592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stat_bin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binwidth</a:t>
            </a:r>
            <a:r>
              <a:rPr dirty="0"/>
              <a:t> = 1, boundary = 10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rPr dirty="0"/>
              <a:t> |  ..count.., ..</a:t>
            </a:r>
            <a:r>
              <a:rPr dirty="0" err="1"/>
              <a:t>ncount</a:t>
            </a:r>
            <a:r>
              <a:rPr dirty="0"/>
              <a:t>.., ..density.., ..</a:t>
            </a:r>
            <a:r>
              <a:rPr dirty="0" err="1"/>
              <a:t>ndensity</a:t>
            </a:r>
            <a:r>
              <a:rPr dirty="0"/>
              <a:t>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stat_count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width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rPr dirty="0"/>
              <a:t> |  ..count.., ..prop..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stat_density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adjust = 1, kernel = "gaussian"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rPr dirty="0"/>
              <a:t> |  ..count.., ..density.., ..scaled..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stat_bin_2d(</a:t>
            </a:r>
            <a:r>
              <a:rPr dirty="0"/>
              <a:t>bins = 30, drop = 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x, y, fill</a:t>
            </a:r>
            <a:r>
              <a:rPr dirty="0"/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stat_bin_hex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bins = 30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fill</a:t>
            </a:r>
            <a:r>
              <a:rPr dirty="0"/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stat_density_2d(</a:t>
            </a:r>
            <a:r>
              <a:rPr dirty="0"/>
              <a:t>contour = TRUE, n = 100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x, y, color, size</a:t>
            </a:r>
            <a:r>
              <a:rPr dirty="0"/>
              <a:t> |  ..level..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stat_ellipse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level = 0.95, segments = 51, type = "t"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l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stat_contour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(z = z)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z, order</a:t>
            </a:r>
            <a:r>
              <a:rPr dirty="0"/>
              <a:t> |  ..level..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l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stat_summary_hex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(z = z), bins = 30, fun = max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 </a:t>
            </a:r>
            <a:r>
              <a:rPr dirty="0"/>
              <a:t>|  ..value..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stat_summary_2d(</a:t>
            </a:r>
            <a:r>
              <a:rPr dirty="0" err="1"/>
              <a:t>aes</a:t>
            </a:r>
            <a:r>
              <a:rPr dirty="0"/>
              <a:t>(z = z), bins = 30, fun = mean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</a:t>
            </a:r>
            <a:r>
              <a:rPr dirty="0"/>
              <a:t> |  ..value..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f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stat_boxplot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coef</a:t>
            </a:r>
            <a:r>
              <a:rPr dirty="0"/>
              <a:t> = 1.5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rPr dirty="0"/>
              <a:t> |  ..lower.., ..middle.., ..upper.., ..width.. , ..</a:t>
            </a:r>
            <a:r>
              <a:rPr dirty="0" err="1"/>
              <a:t>ymin</a:t>
            </a:r>
            <a:r>
              <a:rPr dirty="0"/>
              <a:t>.., ..</a:t>
            </a:r>
            <a:r>
              <a:rPr dirty="0" err="1"/>
              <a:t>ymax</a:t>
            </a:r>
            <a:r>
              <a:rPr dirty="0"/>
              <a:t>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f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stat_ydensity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kernel = "gaussian", scale = "area"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rPr dirty="0"/>
              <a:t> | ..density.., ..scaled.., ..count.., ..n.., ..</a:t>
            </a:r>
            <a:r>
              <a:rPr dirty="0" err="1"/>
              <a:t>violinwidth</a:t>
            </a:r>
            <a:r>
              <a:rPr dirty="0"/>
              <a:t>.., ..width..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stat_ecdf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n = 40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rPr dirty="0"/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stat_quantile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quantiles = c(0.1, 0.9), </a:t>
            </a:r>
            <a:br>
              <a:rPr dirty="0"/>
            </a:br>
            <a:r>
              <a:rPr dirty="0"/>
              <a:t>formula = y ~ log(x), method = "</a:t>
            </a:r>
            <a:r>
              <a:rPr dirty="0" err="1"/>
              <a:t>rq</a:t>
            </a:r>
            <a:r>
              <a:rPr dirty="0"/>
              <a:t>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rPr dirty="0"/>
              <a:t> | ..quantile..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stat_smooth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method = "</a:t>
            </a:r>
            <a:r>
              <a:rPr dirty="0" err="1"/>
              <a:t>lm</a:t>
            </a:r>
            <a:r>
              <a:rPr dirty="0"/>
              <a:t>", formula = y ~ x, se = T, </a:t>
            </a:r>
            <a:br>
              <a:rPr dirty="0"/>
            </a:br>
            <a:r>
              <a:rPr dirty="0"/>
              <a:t>level = 0.95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rPr dirty="0"/>
              <a:t> | ..se.., ..x.., ..y.., ..</a:t>
            </a:r>
            <a:r>
              <a:rPr dirty="0" err="1"/>
              <a:t>ymin</a:t>
            </a:r>
            <a:r>
              <a:rPr dirty="0"/>
              <a:t>.., ..</a:t>
            </a:r>
            <a:r>
              <a:rPr dirty="0" err="1"/>
              <a:t>ymax</a:t>
            </a:r>
            <a:r>
              <a:rPr dirty="0"/>
              <a:t>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ggplot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xlim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-5, 5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stat_function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fun = </a:t>
            </a:r>
            <a:r>
              <a:rPr dirty="0" err="1"/>
              <a:t>dnorm</a:t>
            </a:r>
            <a:r>
              <a:rPr dirty="0"/>
              <a:t>, </a:t>
            </a:r>
            <a:br>
              <a:rPr dirty="0"/>
            </a:br>
            <a:r>
              <a:rPr dirty="0"/>
              <a:t>n = 20, </a:t>
            </a:r>
            <a:r>
              <a:rPr dirty="0" err="1"/>
              <a:t>geom</a:t>
            </a:r>
            <a:r>
              <a:rPr dirty="0"/>
              <a:t> = “point”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x</a:t>
            </a:r>
            <a:r>
              <a:rPr dirty="0"/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ggplot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stat_qq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(sample = 1:100)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x, y, sample </a:t>
            </a:r>
            <a:r>
              <a:rPr dirty="0"/>
              <a:t>|  ..sample.., ..theoretical..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stat_sum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x, y, size</a:t>
            </a:r>
            <a:r>
              <a:rPr dirty="0"/>
              <a:t> |  ..n.., ..prop..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stat_summary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fun.data</a:t>
            </a:r>
            <a:r>
              <a:rPr dirty="0"/>
              <a:t> = "</a:t>
            </a:r>
            <a:r>
              <a:rPr dirty="0" err="1"/>
              <a:t>mean_cl_boot</a:t>
            </a:r>
            <a:r>
              <a:rPr dirty="0"/>
              <a:t>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h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stat_summary_bin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fun = "mean", </a:t>
            </a:r>
            <a:r>
              <a:rPr dirty="0" err="1"/>
              <a:t>geom</a:t>
            </a:r>
            <a:r>
              <a:rPr dirty="0"/>
              <a:t> = "bar"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e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stat_identity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</a:defRPr>
            </a:pPr>
            <a:r>
              <a:rPr dirty="0"/>
              <a:t>e + </a:t>
            </a:r>
            <a:r>
              <a:rPr dirty="0" err="1"/>
              <a:t>stat_unique</a:t>
            </a:r>
            <a:r>
              <a:rPr dirty="0"/>
              <a:t>()</a:t>
            </a: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9415ED1C-71B6-4C9E-8644-123EADEF3A49}"/>
              </a:ext>
            </a:extLst>
          </p:cNvPr>
          <p:cNvSpPr txBox="1"/>
          <p:nvPr/>
        </p:nvSpPr>
        <p:spPr>
          <a:xfrm>
            <a:off x="9706699" y="10479134"/>
            <a:ext cx="3982059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翻译：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Guang-Teng  Meng   Email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：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druimeng@outlook.com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4397</Words>
  <Application>Microsoft Office PowerPoint</Application>
  <PresentationFormat>自定义</PresentationFormat>
  <Paragraphs>295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Avenir Roman</vt:lpstr>
      <vt:lpstr>Gill Sans</vt:lpstr>
      <vt:lpstr>Helvetica Light</vt:lpstr>
      <vt:lpstr>SourceSansPro-SemiBold</vt:lpstr>
      <vt:lpstr>Helvetica</vt:lpstr>
      <vt:lpstr>Source Code Pro</vt:lpstr>
      <vt:lpstr>Source Sans Pro</vt:lpstr>
      <vt:lpstr>Source Sans Pro Black</vt:lpstr>
      <vt:lpstr>Source Sans Pro Bold</vt:lpstr>
      <vt:lpstr>Source Sans Pro ExtraLight</vt:lpstr>
      <vt:lpstr>Source Sans Pro Light</vt:lpstr>
      <vt:lpstr>Source Sans Pro Regular</vt:lpstr>
      <vt:lpstr>Source Sans Pro Semibold</vt:lpstr>
      <vt:lpstr>White</vt:lpstr>
      <vt:lpstr>ggplot2数据可视化 : : 速查表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ggplot2 : : CHEAT SHEET </dc:title>
  <cp:lastModifiedBy>Meng Guang-Teng</cp:lastModifiedBy>
  <cp:revision>141</cp:revision>
  <dcterms:modified xsi:type="dcterms:W3CDTF">2021-11-15T14:03:50Z</dcterms:modified>
</cp:coreProperties>
</file>