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178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228600" algn="ctr">
              <a:spcBef>
                <a:spcPts val="0"/>
              </a:spcBef>
              <a:buSzTx/>
              <a:buNone/>
              <a:defRPr sz="3400"/>
            </a:lvl2pPr>
            <a:lvl3pPr marL="0" indent="457200" algn="ctr">
              <a:spcBef>
                <a:spcPts val="0"/>
              </a:spcBef>
              <a:buSzTx/>
              <a:buNone/>
              <a:defRPr sz="3400"/>
            </a:lvl3pPr>
            <a:lvl4pPr marL="0" indent="685800" algn="ctr">
              <a:spcBef>
                <a:spcPts val="0"/>
              </a:spcBef>
              <a:buSzTx/>
              <a:buNone/>
              <a:defRPr sz="3400"/>
            </a:lvl4pPr>
            <a:lvl5pPr marL="0" indent="914400" algn="ctr">
              <a:spcBef>
                <a:spcPts val="0"/>
              </a:spcBef>
              <a:buSzTx/>
              <a:buNone/>
              <a:defRPr sz="3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364257" y="4738935"/>
            <a:ext cx="11241486" cy="74414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200"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228600" algn="ctr">
              <a:spcBef>
                <a:spcPts val="0"/>
              </a:spcBef>
              <a:buSzTx/>
              <a:buNone/>
              <a:defRPr sz="3400"/>
            </a:lvl2pPr>
            <a:lvl3pPr marL="0" indent="457200" algn="ctr">
              <a:spcBef>
                <a:spcPts val="0"/>
              </a:spcBef>
              <a:buSzTx/>
              <a:buNone/>
              <a:defRPr sz="3400"/>
            </a:lvl3pPr>
            <a:lvl4pPr marL="0" indent="685800" algn="ctr">
              <a:spcBef>
                <a:spcPts val="0"/>
              </a:spcBef>
              <a:buSzTx/>
              <a:buNone/>
              <a:defRPr sz="3400"/>
            </a:lvl4pPr>
            <a:lvl5pPr marL="0" indent="914400" algn="ctr">
              <a:spcBef>
                <a:spcPts val="0"/>
              </a:spcBef>
              <a:buSzTx/>
              <a:buNone/>
              <a:defRPr sz="3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66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228600" algn="ctr">
              <a:spcBef>
                <a:spcPts val="0"/>
              </a:spcBef>
              <a:buSzTx/>
              <a:buNone/>
              <a:defRPr sz="3400"/>
            </a:lvl2pPr>
            <a:lvl3pPr marL="0" indent="457200" algn="ctr">
              <a:spcBef>
                <a:spcPts val="0"/>
              </a:spcBef>
              <a:buSzTx/>
              <a:buNone/>
              <a:defRPr sz="3400"/>
            </a:lvl3pPr>
            <a:lvl4pPr marL="0" indent="685800" algn="ctr">
              <a:spcBef>
                <a:spcPts val="0"/>
              </a:spcBef>
              <a:buSzTx/>
              <a:buNone/>
              <a:defRPr sz="3400"/>
            </a:lvl4pPr>
            <a:lvl5pPr marL="0" indent="914400" algn="ctr">
              <a:spcBef>
                <a:spcPts val="0"/>
              </a:spcBef>
              <a:buSzTx/>
              <a:buNone/>
              <a:defRPr sz="3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367392" indent="-367392">
              <a:spcBef>
                <a:spcPts val="3200"/>
              </a:spcBef>
              <a:defRPr sz="3000"/>
            </a:lvl1pPr>
            <a:lvl2pPr marL="710292" indent="-367392">
              <a:spcBef>
                <a:spcPts val="3200"/>
              </a:spcBef>
              <a:defRPr sz="3000"/>
            </a:lvl2pPr>
            <a:lvl3pPr marL="1053192" indent="-367392">
              <a:spcBef>
                <a:spcPts val="3200"/>
              </a:spcBef>
              <a:defRPr sz="3000"/>
            </a:lvl3pPr>
            <a:lvl4pPr marL="1396092" indent="-367392">
              <a:spcBef>
                <a:spcPts val="3200"/>
              </a:spcBef>
              <a:defRPr sz="3000"/>
            </a:lvl4pPr>
            <a:lvl5pPr marL="1738992" indent="-367392">
              <a:spcBef>
                <a:spcPts val="3200"/>
              </a:spcBef>
              <a:defRPr sz="3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69194" marR="0" indent="-469194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913694" marR="0" indent="-469194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58194" marR="0" indent="-469194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802694" marR="0" indent="-469194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47194" marR="0" indent="-469194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91694" marR="0" indent="-469194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36194" marR="0" indent="-469194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80694" marR="0" indent="-469194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25194" marR="0" indent="-469194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pepo/" TargetMode="External"/><Relationship Id="rId2" Type="http://schemas.openxmlformats.org/officeDocument/2006/relationships/hyperlink" Target="https://creativecommons.org/licenses/by/4.0/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mailto:kwanghcun.lee.7@gmail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ounded Rectangle"/>
          <p:cNvSpPr/>
          <p:nvPr/>
        </p:nvSpPr>
        <p:spPr>
          <a:xfrm>
            <a:off x="288486" y="1571657"/>
            <a:ext cx="4335686" cy="8652773"/>
          </a:xfrm>
          <a:prstGeom prst="roundRect">
            <a:avLst>
              <a:gd name="adj" fmla="val 1451"/>
            </a:avLst>
          </a:prstGeom>
          <a:ln w="76200">
            <a:solidFill>
              <a:schemeClr val="accent3">
                <a:satOff val="18648"/>
                <a:lumOff val="5971"/>
                <a:alpha val="20000"/>
              </a:schemeClr>
            </a:solidFill>
            <a:miter lim="400000"/>
          </a:ln>
        </p:spPr>
        <p:txBody>
          <a:bodyPr lIns="54570" tIns="54570" rIns="54570" bIns="54570" anchor="ctr"/>
          <a:lstStyle/>
          <a:p>
            <a:pPr algn="l">
              <a:defRPr sz="1000">
                <a:latin typeface="Menlo"/>
                <a:ea typeface="Menlo"/>
                <a:cs typeface="Menlo"/>
                <a:sym typeface="Menlo"/>
              </a:defRPr>
            </a:pPr>
            <a:endParaRPr/>
          </a:p>
        </p:txBody>
      </p:sp>
      <p:sp>
        <p:nvSpPr>
          <p:cNvPr id="120" name="caret Package…"/>
          <p:cNvSpPr txBox="1">
            <a:spLocks noGrp="1"/>
          </p:cNvSpPr>
          <p:nvPr>
            <p:ph type="title"/>
          </p:nvPr>
        </p:nvSpPr>
        <p:spPr>
          <a:xfrm>
            <a:off x="277225" y="273049"/>
            <a:ext cx="4390791" cy="1168079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350520">
              <a:lnSpc>
                <a:spcPts val="3700"/>
              </a:lnSpc>
              <a:defRPr sz="5280">
                <a:solidFill>
                  <a:schemeClr val="accent5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5400" dirty="0"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caret </a:t>
            </a:r>
            <a:r>
              <a:rPr lang="ko-KR" altLang="en-US" sz="5400" dirty="0" err="1">
                <a:latin typeface="나눔손글씨 붓" panose="03060600000000000000" pitchFamily="66" charset="-127"/>
                <a:ea typeface="나눔손글씨 붓" panose="03060600000000000000" pitchFamily="66" charset="-127"/>
                <a:cs typeface="Helvetica"/>
                <a:sym typeface="Helvetica"/>
              </a:rPr>
              <a:t>팩키지</a:t>
            </a:r>
            <a:endParaRPr dirty="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defTabSz="350520">
              <a:lnSpc>
                <a:spcPts val="3700"/>
              </a:lnSpc>
              <a:defRPr sz="2460">
                <a:solidFill>
                  <a:srgbClr val="53585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ko-KR" altLang="en-US" sz="2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  <a:cs typeface="Source Sans Pro Light"/>
                <a:sym typeface="Source Sans Pro Light"/>
              </a:rPr>
              <a:t>컨닝쪽지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Source Sans Pro Light"/>
                <a:sym typeface="Source Sans Pro Light"/>
              </a:rPr>
              <a:t>(</a:t>
            </a:r>
            <a:r>
              <a:rPr sz="2400" dirty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Source Sans Pro Light"/>
                <a:sym typeface="Source Sans Pro Light"/>
              </a:rPr>
              <a:t>Cheat Sheet</a:t>
            </a:r>
            <a:r>
              <a:rPr 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Source Sans Pro Light"/>
                <a:sym typeface="Source Sans Pro Light"/>
              </a:rPr>
              <a:t>)</a:t>
            </a:r>
            <a:endParaRPr dirty="0">
              <a:latin typeface="나눔고딕 ExtraBold" panose="020D0904000000000000" pitchFamily="50" charset="-127"/>
              <a:ea typeface="나눔고딕 ExtraBold" panose="020D0904000000000000" pitchFamily="50" charset="-127"/>
              <a:cs typeface="Source Sans Pro Light"/>
              <a:sym typeface="Source Sans Pro Light"/>
            </a:endParaRPr>
          </a:p>
        </p:txBody>
      </p:sp>
      <p:sp>
        <p:nvSpPr>
          <p:cNvPr id="121" name="CC BY Max Kuhn  •  max@rstudio.com  •  https://github.com/topepo/"/>
          <p:cNvSpPr txBox="1"/>
          <p:nvPr/>
        </p:nvSpPr>
        <p:spPr>
          <a:xfrm>
            <a:off x="232450" y="10285579"/>
            <a:ext cx="6261703" cy="359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lnSpc>
                <a:spcPct val="90000"/>
              </a:lnSpc>
              <a:defRPr sz="9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rPr u="sng" dirty="0">
                <a:solidFill>
                  <a:schemeClr val="accent1"/>
                </a:solidFill>
                <a:hlinkClick r:id="rId2"/>
              </a:rPr>
              <a:t>CC BY </a:t>
            </a:r>
            <a:r>
              <a:rPr dirty="0"/>
              <a:t>Max Kuhn  •  max@rstudio.com  •  </a:t>
            </a:r>
            <a:r>
              <a:rPr sz="800" dirty="0">
                <a:solidFill>
                  <a:schemeClr val="accent5"/>
                </a:solidFill>
                <a:latin typeface="Monaco"/>
                <a:ea typeface="Monaco"/>
                <a:cs typeface="Monaco"/>
                <a:sym typeface="Monaco"/>
                <a:hlinkClick r:id="rId3"/>
              </a:rPr>
              <a:t>https://github.com/topepo/</a:t>
            </a:r>
            <a:endParaRPr lang="en-US" sz="800" dirty="0">
              <a:solidFill>
                <a:schemeClr val="accent5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algn="l">
              <a:lnSpc>
                <a:spcPct val="90000"/>
              </a:lnSpc>
              <a:defRPr sz="9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rPr lang="en-US" altLang="ko-KR" sz="900" u="sng" dirty="0">
                <a:solidFill>
                  <a:srgbClr val="0365C0"/>
                </a:solidFill>
                <a:latin typeface="Source Sans Pro Light"/>
                <a:sym typeface="Source Sans Pro Light"/>
                <a:hlinkClick r:id="rId2"/>
              </a:rPr>
              <a:t>CC BY </a:t>
            </a:r>
            <a:r>
              <a:rPr lang="ko-KR" altLang="en-US" sz="900" dirty="0">
                <a:latin typeface="Source Sans Pro Light"/>
                <a:sym typeface="Source Sans Pro Light"/>
              </a:rPr>
              <a:t>이광춘</a:t>
            </a:r>
            <a:r>
              <a:rPr lang="en-US" altLang="ko-KR" sz="900" dirty="0">
                <a:latin typeface="Source Sans Pro Light"/>
                <a:sym typeface="Source Sans Pro Light"/>
              </a:rPr>
              <a:t>  •  </a:t>
            </a:r>
            <a:r>
              <a:rPr lang="en-US" altLang="ko-KR" sz="900" dirty="0">
                <a:latin typeface="Source Sans Pro Light"/>
                <a:sym typeface="Source Sans Pro Light"/>
                <a:hlinkClick r:id="rId4"/>
              </a:rPr>
              <a:t>kwanghcun.lee.7@gmail.com</a:t>
            </a:r>
            <a:r>
              <a:rPr lang="en-US" altLang="ko-KR" sz="900" dirty="0">
                <a:latin typeface="Source Sans Pro Light"/>
                <a:sym typeface="Source Sans Pro Light"/>
              </a:rPr>
              <a:t>  •  </a:t>
            </a:r>
            <a:r>
              <a:rPr lang="en-US" altLang="ko-KR" sz="800" dirty="0">
                <a:solidFill>
                  <a:srgbClr val="C82506"/>
                </a:solidFill>
                <a:latin typeface="Monaco"/>
                <a:ea typeface="Monaco"/>
                <a:cs typeface="Monaco"/>
                <a:sym typeface="Monaco"/>
              </a:rPr>
              <a:t>https://github.com/statkclee/</a:t>
            </a:r>
            <a:endParaRPr sz="800" dirty="0">
              <a:solidFill>
                <a:schemeClr val="accent5"/>
              </a:solidFill>
              <a:latin typeface="Monaco"/>
              <a:ea typeface="Monaco"/>
              <a:cs typeface="Monaco"/>
              <a:sym typeface="Monaco"/>
            </a:endParaRPr>
          </a:p>
        </p:txBody>
      </p:sp>
      <p:sp>
        <p:nvSpPr>
          <p:cNvPr id="122" name="Learn more at https://topepo.github.io/caret/  •  Updated: 9/17"/>
          <p:cNvSpPr txBox="1"/>
          <p:nvPr/>
        </p:nvSpPr>
        <p:spPr>
          <a:xfrm>
            <a:off x="8723072" y="10340978"/>
            <a:ext cx="5041410" cy="2487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defRPr sz="9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rPr lang="en-US" dirty="0"/>
              <a:t>Caret </a:t>
            </a:r>
            <a:r>
              <a:rPr lang="ko-KR" altLang="en-US" dirty="0"/>
              <a:t>추가정보</a:t>
            </a:r>
            <a:r>
              <a:rPr lang="en-US" altLang="ko-KR" dirty="0"/>
              <a:t>:</a:t>
            </a:r>
            <a:r>
              <a:rPr dirty="0"/>
              <a:t> </a:t>
            </a:r>
            <a:r>
              <a:rPr sz="800" dirty="0">
                <a:solidFill>
                  <a:schemeClr val="accent5"/>
                </a:solidFill>
                <a:latin typeface="Monaco"/>
                <a:ea typeface="Monaco"/>
                <a:cs typeface="Monaco"/>
                <a:sym typeface="Monaco"/>
              </a:rPr>
              <a:t>https://topepo.github.io/caret/</a:t>
            </a:r>
            <a:r>
              <a:rPr sz="1000" b="1" dirty="0"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dirty="0"/>
              <a:t> •  </a:t>
            </a:r>
            <a:r>
              <a:rPr lang="ko-KR" altLang="en-US" dirty="0" err="1"/>
              <a:t>갱신월</a:t>
            </a:r>
            <a:r>
              <a:rPr dirty="0"/>
              <a:t>: </a:t>
            </a:r>
            <a:r>
              <a:rPr lang="en-US" dirty="0"/>
              <a:t>2017-0</a:t>
            </a:r>
            <a:r>
              <a:rPr dirty="0"/>
              <a:t>9</a:t>
            </a:r>
          </a:p>
        </p:txBody>
      </p:sp>
      <p:sp>
        <p:nvSpPr>
          <p:cNvPr id="123" name="train(y ~ x1 + x2, data = dat, ...)…"/>
          <p:cNvSpPr txBox="1"/>
          <p:nvPr/>
        </p:nvSpPr>
        <p:spPr>
          <a:xfrm>
            <a:off x="370952" y="2362024"/>
            <a:ext cx="4158851" cy="668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defRPr sz="11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chemeClr val="accent1"/>
                </a:solidFill>
              </a:rPr>
              <a:t>train</a:t>
            </a:r>
            <a:r>
              <a:t>(y ~ x1 + x2, </a:t>
            </a:r>
            <a:r>
              <a:rPr>
                <a:solidFill>
                  <a:schemeClr val="accent2">
                    <a:hueOff val="-554920"/>
                    <a:satOff val="-21482"/>
                    <a:lumOff val="-6228"/>
                  </a:schemeClr>
                </a:solidFill>
              </a:rPr>
              <a:t>data</a:t>
            </a:r>
            <a:r>
              <a:t> = dat, ...)</a:t>
            </a:r>
          </a:p>
          <a:p>
            <a:pPr algn="l">
              <a:defRPr sz="11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chemeClr val="accent1"/>
                </a:solidFill>
              </a:rPr>
              <a:t>train</a:t>
            </a:r>
            <a:r>
              <a:t>(</a:t>
            </a:r>
            <a:r>
              <a:rPr>
                <a:solidFill>
                  <a:schemeClr val="accent2">
                    <a:hueOff val="-554920"/>
                    <a:satOff val="-21482"/>
                    <a:lumOff val="-6228"/>
                  </a:schemeClr>
                </a:solidFill>
              </a:rPr>
              <a:t>x</a:t>
            </a:r>
            <a:r>
              <a:t> = predictor_df, </a:t>
            </a:r>
            <a:r>
              <a:rPr>
                <a:solidFill>
                  <a:schemeClr val="accent2">
                    <a:hueOff val="-554920"/>
                    <a:satOff val="-21482"/>
                    <a:lumOff val="-6228"/>
                  </a:schemeClr>
                </a:solidFill>
              </a:rPr>
              <a:t>y</a:t>
            </a:r>
            <a:r>
              <a:t> = outcome_vector, ...)</a:t>
            </a:r>
          </a:p>
          <a:p>
            <a:pPr algn="l">
              <a:defRPr sz="11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chemeClr val="accent1"/>
                </a:solidFill>
              </a:rPr>
              <a:t>train</a:t>
            </a:r>
            <a:r>
              <a:t>(recipe_object, </a:t>
            </a:r>
            <a:r>
              <a:rPr>
                <a:solidFill>
                  <a:schemeClr val="accent2">
                    <a:hueOff val="-554920"/>
                    <a:satOff val="-21482"/>
                    <a:lumOff val="-6228"/>
                  </a:schemeClr>
                </a:solidFill>
              </a:rPr>
              <a:t>data</a:t>
            </a:r>
            <a:r>
              <a:t> = dat, ...)</a:t>
            </a:r>
          </a:p>
        </p:txBody>
      </p:sp>
      <p:sp>
        <p:nvSpPr>
          <p:cNvPr id="124" name="Possible syntaxes for specifying the variables in the model:"/>
          <p:cNvSpPr txBox="1"/>
          <p:nvPr/>
        </p:nvSpPr>
        <p:spPr>
          <a:xfrm>
            <a:off x="345859" y="2012872"/>
            <a:ext cx="4188106" cy="27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spAutoFit/>
          </a:bodyPr>
          <a:lstStyle>
            <a:lvl1pPr algn="l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lvl1pPr>
          </a:lstStyle>
          <a:p>
            <a:r>
              <a:rPr lang="ko-KR" altLang="en-US" dirty="0"/>
              <a:t>모형에 변수를 설정하는 몇가지 가능한 구문</a:t>
            </a:r>
            <a:r>
              <a:rPr dirty="0"/>
              <a:t>:</a:t>
            </a:r>
          </a:p>
        </p:txBody>
      </p:sp>
      <p:sp>
        <p:nvSpPr>
          <p:cNvPr id="125" name="rfe, sbf, gafs, and safs only have the x/y interface.…"/>
          <p:cNvSpPr txBox="1"/>
          <p:nvPr/>
        </p:nvSpPr>
        <p:spPr>
          <a:xfrm>
            <a:off x="341697" y="3095306"/>
            <a:ext cx="4188106" cy="1161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marL="104775" indent="-104775" algn="l">
              <a:spcBef>
                <a:spcPts val="500"/>
              </a:spcBef>
              <a:buSzPct val="100000"/>
              <a:buChar char="•"/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rPr lang="ko-KR" altLang="en-US" sz="1100" dirty="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rPr>
              <a:t>단</a:t>
            </a:r>
            <a:r>
              <a:rPr lang="en-US" altLang="ko-KR" sz="1100" dirty="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rPr>
              <a:t>, </a:t>
            </a:r>
            <a:r>
              <a:rPr sz="1100" dirty="0" err="1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rPr>
              <a:t>rfe</a:t>
            </a:r>
            <a:r>
              <a:rPr dirty="0"/>
              <a:t>, </a:t>
            </a:r>
            <a:r>
              <a:rPr sz="1100" dirty="0" err="1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rPr>
              <a:t>sbf</a:t>
            </a:r>
            <a:r>
              <a:rPr dirty="0"/>
              <a:t>, </a:t>
            </a:r>
            <a:r>
              <a:rPr sz="1100" dirty="0" err="1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rPr>
              <a:t>gafs</a:t>
            </a:r>
            <a:r>
              <a:rPr dirty="0"/>
              <a:t>, </a:t>
            </a:r>
            <a:r>
              <a:rPr sz="1100" dirty="0" err="1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rPr>
              <a:t>safs</a:t>
            </a:r>
            <a:r>
              <a:rPr dirty="0"/>
              <a:t> </a:t>
            </a:r>
            <a:r>
              <a:rPr lang="ko-KR" altLang="en-US" dirty="0"/>
              <a:t>는 </a:t>
            </a:r>
            <a:r>
              <a:rPr dirty="0">
                <a:latin typeface="Monaco"/>
                <a:ea typeface="Monaco"/>
                <a:cs typeface="Monaco"/>
                <a:sym typeface="Monaco"/>
              </a:rPr>
              <a:t>x/y</a:t>
            </a:r>
            <a:r>
              <a:rPr dirty="0"/>
              <a:t> </a:t>
            </a:r>
            <a:r>
              <a:rPr lang="ko-KR" altLang="en-US" dirty="0"/>
              <a:t>인터페이스만 지원</a:t>
            </a:r>
            <a:r>
              <a:rPr lang="en-US" altLang="ko-KR" dirty="0"/>
              <a:t>.</a:t>
            </a:r>
          </a:p>
          <a:p>
            <a:pPr marL="104775" indent="-104775" algn="l">
              <a:spcBef>
                <a:spcPts val="500"/>
              </a:spcBef>
              <a:buSzPct val="100000"/>
              <a:buChar char="•"/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rPr sz="1100" dirty="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rPr>
              <a:t>train</a:t>
            </a:r>
            <a:r>
              <a:rPr dirty="0"/>
              <a:t> </a:t>
            </a:r>
            <a:r>
              <a:rPr lang="ko-KR" altLang="en-US" dirty="0"/>
              <a:t>모형공식 함수는 </a:t>
            </a:r>
            <a:r>
              <a:rPr dirty="0"/>
              <a:t>formula method will </a:t>
            </a:r>
            <a:r>
              <a:rPr lang="ko-KR" altLang="en-US" b="1" dirty="0">
                <a:latin typeface="Source Sans Pro"/>
                <a:ea typeface="Source Sans Pro"/>
                <a:cs typeface="Source Sans Pro"/>
                <a:sym typeface="Source Sans Pro"/>
              </a:rPr>
              <a:t>항상</a:t>
            </a:r>
            <a:r>
              <a:rPr dirty="0"/>
              <a:t> </a:t>
            </a:r>
            <a:r>
              <a:rPr lang="ko-KR" altLang="en-US" dirty="0" err="1"/>
              <a:t>가변수</a:t>
            </a:r>
            <a:r>
              <a:rPr lang="en-US" altLang="ko-KR" dirty="0"/>
              <a:t>(</a:t>
            </a:r>
            <a:r>
              <a:rPr dirty="0"/>
              <a:t>dummy variable</a:t>
            </a:r>
            <a:r>
              <a:rPr lang="en-US" dirty="0"/>
              <a:t>)</a:t>
            </a:r>
            <a:r>
              <a:rPr lang="ko-KR" altLang="en-US" dirty="0"/>
              <a:t>를 생성시킨다</a:t>
            </a:r>
            <a:r>
              <a:rPr lang="en-US" altLang="ko-KR" dirty="0"/>
              <a:t>.</a:t>
            </a:r>
            <a:endParaRPr dirty="0"/>
          </a:p>
          <a:p>
            <a:pPr marL="114300" indent="-114300" algn="l">
              <a:spcBef>
                <a:spcPts val="500"/>
              </a:spcBef>
              <a:buSzPct val="100000"/>
              <a:buChar char="•"/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rPr lang="en-US" altLang="ko-KR" sz="1200" dirty="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rPr>
              <a:t>train </a:t>
            </a:r>
            <a:r>
              <a:rPr lang="ko-KR" altLang="en-US" dirty="0">
                <a:latin typeface="Monaco"/>
                <a:ea typeface="Monaco"/>
                <a:cs typeface="Monaco"/>
                <a:sym typeface="Monaco"/>
              </a:rPr>
              <a:t>함수의 </a:t>
            </a:r>
            <a:r>
              <a:rPr lang="en-US" altLang="ko-KR" dirty="0">
                <a:latin typeface="Monaco"/>
                <a:ea typeface="Monaco"/>
                <a:cs typeface="Monaco"/>
                <a:sym typeface="Monaco"/>
              </a:rPr>
              <a:t>x</a:t>
            </a:r>
            <a:r>
              <a:rPr dirty="0">
                <a:latin typeface="Monaco"/>
                <a:ea typeface="Monaco"/>
                <a:cs typeface="Monaco"/>
                <a:sym typeface="Monaco"/>
              </a:rPr>
              <a:t>/y</a:t>
            </a:r>
            <a:r>
              <a:rPr dirty="0"/>
              <a:t> </a:t>
            </a:r>
            <a:r>
              <a:rPr lang="ko-KR" altLang="en-US" dirty="0"/>
              <a:t>인터페이스는 가변수를 생성시키지 않는다</a:t>
            </a:r>
            <a:r>
              <a:rPr lang="en-US" altLang="ko-KR" dirty="0"/>
              <a:t>.</a:t>
            </a:r>
            <a:r>
              <a:rPr dirty="0"/>
              <a:t> (</a:t>
            </a:r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/>
              <a:t>기저 모형함수는 생성시킬 수도 있다</a:t>
            </a:r>
            <a:r>
              <a:rPr lang="en-US" altLang="ko-KR" dirty="0"/>
              <a:t>).</a:t>
            </a:r>
            <a:endParaRPr dirty="0"/>
          </a:p>
        </p:txBody>
      </p:sp>
      <p:sp>
        <p:nvSpPr>
          <p:cNvPr id="126" name="Remember to:"/>
          <p:cNvSpPr txBox="1"/>
          <p:nvPr/>
        </p:nvSpPr>
        <p:spPr>
          <a:xfrm>
            <a:off x="336876" y="4267363"/>
            <a:ext cx="3135956" cy="27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rPr lang="ko-KR" altLang="en-US" b="1" dirty="0">
                <a:latin typeface="Source Sans Pro"/>
                <a:ea typeface="Source Sans Pro"/>
                <a:cs typeface="Source Sans Pro"/>
                <a:sym typeface="Source Sans Pro"/>
              </a:rPr>
              <a:t>다음 사항은 항상 기억한다</a:t>
            </a:r>
            <a:r>
              <a:rPr dirty="0"/>
              <a:t>:</a:t>
            </a:r>
          </a:p>
        </p:txBody>
      </p:sp>
      <p:sp>
        <p:nvSpPr>
          <p:cNvPr id="127" name="Have column names in your data.…"/>
          <p:cNvSpPr txBox="1"/>
          <p:nvPr/>
        </p:nvSpPr>
        <p:spPr>
          <a:xfrm>
            <a:off x="382856" y="4468122"/>
            <a:ext cx="4146947" cy="20286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marL="114300" indent="-114300" algn="l">
              <a:spcBef>
                <a:spcPts val="500"/>
              </a:spcBef>
              <a:buSzPct val="100000"/>
              <a:buChar char="•"/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rPr lang="ko-KR" altLang="en-US" dirty="0"/>
              <a:t>데이터프레임에 칼럼명은 필수</a:t>
            </a:r>
            <a:r>
              <a:rPr dirty="0"/>
              <a:t>.</a:t>
            </a:r>
            <a:endParaRPr b="1" dirty="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14300" indent="-114300" algn="l">
              <a:spcBef>
                <a:spcPts val="500"/>
              </a:spcBef>
              <a:buSzPct val="100000"/>
              <a:buChar char="•"/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rPr lang="ko-KR" altLang="en-US" dirty="0"/>
              <a:t>분류기 결과는 자료구조로 요인</a:t>
            </a:r>
            <a:r>
              <a:rPr lang="en-US" altLang="ko-KR" dirty="0"/>
              <a:t>(</a:t>
            </a:r>
            <a:r>
              <a:rPr dirty="0"/>
              <a:t>factors</a:t>
            </a:r>
            <a:r>
              <a:rPr lang="en-US" dirty="0"/>
              <a:t>)</a:t>
            </a:r>
            <a:r>
              <a:rPr lang="ko-KR" altLang="en-US" dirty="0"/>
              <a:t>형 </a:t>
            </a:r>
            <a:r>
              <a:rPr dirty="0"/>
              <a:t>(0/1 </a:t>
            </a:r>
            <a:r>
              <a:rPr lang="ko-KR" altLang="en-US" dirty="0"/>
              <a:t>혹은 정수는 안됨</a:t>
            </a:r>
            <a:r>
              <a:rPr dirty="0"/>
              <a:t>).</a:t>
            </a:r>
          </a:p>
          <a:p>
            <a:pPr marL="114300" indent="-114300" algn="l">
              <a:spcBef>
                <a:spcPts val="500"/>
              </a:spcBef>
              <a:buSzPct val="100000"/>
              <a:buChar char="•"/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rPr lang="ko-KR" altLang="en-US" dirty="0"/>
              <a:t>범주 수준에 적법한 </a:t>
            </a:r>
            <a:r>
              <a:rPr lang="en-US" altLang="ko-KR" dirty="0"/>
              <a:t>R </a:t>
            </a:r>
            <a:r>
              <a:rPr lang="ko-KR" altLang="en-US" dirty="0"/>
              <a:t>명칭 사용 </a:t>
            </a:r>
            <a:r>
              <a:rPr dirty="0"/>
              <a:t>( “0"/"1"</a:t>
            </a:r>
            <a:r>
              <a:rPr lang="ko-KR" altLang="en-US" dirty="0"/>
              <a:t>은 안됨</a:t>
            </a:r>
            <a:r>
              <a:rPr dirty="0"/>
              <a:t>)</a:t>
            </a:r>
          </a:p>
          <a:p>
            <a:pPr marL="114300" indent="-114300" algn="l">
              <a:spcBef>
                <a:spcPts val="500"/>
              </a:spcBef>
              <a:buSzPct val="100000"/>
              <a:buChar char="•"/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rPr lang="ko-KR" altLang="en-US" dirty="0"/>
              <a:t>모형학습시 동일한 </a:t>
            </a:r>
            <a:r>
              <a:rPr lang="ko-KR" altLang="en-US" dirty="0" err="1"/>
              <a:t>재표집</a:t>
            </a:r>
            <a:r>
              <a:rPr lang="ko-KR" altLang="en-US" dirty="0"/>
              <a:t> 표본을 얻으려면 </a:t>
            </a:r>
            <a:r>
              <a:rPr lang="en-US" altLang="ko-KR" dirty="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rPr>
              <a:t>train </a:t>
            </a:r>
            <a:r>
              <a:rPr lang="ko-KR" altLang="en-US" dirty="0"/>
              <a:t>함수호출하기 전에 난수 초기값</a:t>
            </a:r>
            <a:r>
              <a:rPr lang="en-US" altLang="ko-KR" dirty="0"/>
              <a:t>(seed)</a:t>
            </a:r>
            <a:r>
              <a:rPr lang="ko-KR" altLang="en-US" dirty="0"/>
              <a:t>를 설정</a:t>
            </a:r>
            <a:r>
              <a:rPr lang="en-US" altLang="ko-KR" dirty="0"/>
              <a:t>.</a:t>
            </a:r>
            <a:endParaRPr dirty="0"/>
          </a:p>
          <a:p>
            <a:pPr marL="114300" indent="-114300" algn="l">
              <a:spcBef>
                <a:spcPts val="500"/>
              </a:spcBef>
              <a:buSzPct val="100000"/>
              <a:buChar char="•"/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rPr lang="ko-KR" altLang="en-US" dirty="0" err="1"/>
              <a:t>결측값을</a:t>
            </a:r>
            <a:r>
              <a:rPr lang="ko-KR" altLang="en-US" dirty="0"/>
              <a:t> </a:t>
            </a:r>
            <a:r>
              <a:rPr lang="ko-KR" altLang="en-US" dirty="0" err="1"/>
              <a:t>채워넣으려면</a:t>
            </a:r>
            <a:r>
              <a:rPr lang="en-US" altLang="ko-KR" dirty="0"/>
              <a:t>, </a:t>
            </a:r>
            <a:r>
              <a:rPr sz="1100" dirty="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rPr>
              <a:t>train</a:t>
            </a:r>
            <a:r>
              <a:rPr dirty="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lang="ko-KR" altLang="en-US" dirty="0"/>
              <a:t>함수 선택옵션에 </a:t>
            </a:r>
            <a:r>
              <a:rPr sz="1100" dirty="0" err="1">
                <a:solidFill>
                  <a:schemeClr val="accent2"/>
                </a:solidFill>
                <a:latin typeface="Monaco"/>
                <a:ea typeface="Monaco"/>
                <a:cs typeface="Monaco"/>
                <a:sym typeface="Monaco"/>
              </a:rPr>
              <a:t>na.action</a:t>
            </a:r>
            <a:r>
              <a:rPr sz="1100" dirty="0">
                <a:latin typeface="Monaco"/>
                <a:ea typeface="Monaco"/>
                <a:cs typeface="Monaco"/>
                <a:sym typeface="Monaco"/>
              </a:rPr>
              <a:t> = </a:t>
            </a:r>
            <a:r>
              <a:rPr sz="1100" dirty="0" err="1">
                <a:latin typeface="Monaco"/>
                <a:ea typeface="Monaco"/>
                <a:cs typeface="Monaco"/>
                <a:sym typeface="Monaco"/>
              </a:rPr>
              <a:t>na.pass</a:t>
            </a:r>
            <a:r>
              <a:rPr dirty="0"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lang="ko-KR" altLang="en-US" dirty="0">
                <a:latin typeface="Helvetica"/>
                <a:ea typeface="Helvetica"/>
                <a:cs typeface="Helvetica"/>
                <a:sym typeface="Helvetica"/>
              </a:rPr>
              <a:t>명기</a:t>
            </a:r>
            <a:r>
              <a:rPr lang="en-US" altLang="ko-KR" dirty="0">
                <a:latin typeface="Helvetica"/>
                <a:ea typeface="Helvetica"/>
                <a:cs typeface="Helvetica"/>
                <a:sym typeface="Helvetica"/>
              </a:rPr>
              <a:t>. </a:t>
            </a:r>
            <a:r>
              <a:rPr lang="ko-KR" altLang="en-US" dirty="0">
                <a:latin typeface="Helvetica"/>
                <a:ea typeface="Helvetica"/>
                <a:cs typeface="Helvetica"/>
                <a:sym typeface="Helvetica"/>
              </a:rPr>
              <a:t>마찬가지로 동일한 선택옵션을 </a:t>
            </a:r>
            <a:r>
              <a:rPr lang="ko-KR" altLang="en-US" dirty="0" err="1">
                <a:latin typeface="Helvetica"/>
                <a:ea typeface="Helvetica"/>
                <a:cs typeface="Helvetica"/>
                <a:sym typeface="Helvetica"/>
              </a:rPr>
              <a:t>결측값이</a:t>
            </a:r>
            <a:r>
              <a:rPr lang="ko-KR" altLang="en-US" dirty="0">
                <a:latin typeface="Helvetica"/>
                <a:ea typeface="Helvetica"/>
                <a:cs typeface="Helvetica"/>
                <a:sym typeface="Helvetica"/>
              </a:rPr>
              <a:t> 포함된 예측할 데이터에도 적용하여 예측</a:t>
            </a:r>
            <a:r>
              <a:rPr lang="en-US" altLang="ko-KR" dirty="0">
                <a:latin typeface="Helvetica"/>
                <a:ea typeface="Helvetica"/>
                <a:cs typeface="Helvetica"/>
                <a:sym typeface="Helvetica"/>
              </a:rPr>
              <a:t>.</a:t>
            </a:r>
            <a:r>
              <a:rPr dirty="0">
                <a:latin typeface="Helvetica"/>
                <a:ea typeface="Helvetica"/>
                <a:cs typeface="Helvetica"/>
                <a:sym typeface="Helvetica"/>
              </a:rPr>
              <a:t> </a:t>
            </a:r>
          </a:p>
        </p:txBody>
      </p:sp>
      <p:sp>
        <p:nvSpPr>
          <p:cNvPr id="128" name="To pass options to the underlying model function, you can pass them to train via the ellipses:"/>
          <p:cNvSpPr txBox="1"/>
          <p:nvPr/>
        </p:nvSpPr>
        <p:spPr>
          <a:xfrm>
            <a:off x="378567" y="6515526"/>
            <a:ext cx="4188106" cy="4795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rPr lang="en-US" altLang="ko-KR" sz="1200" dirty="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rPr>
              <a:t>train </a:t>
            </a:r>
            <a:r>
              <a:rPr lang="ko-KR" altLang="en-US" dirty="0"/>
              <a:t>함수 기저모형에 모형인자를 전달하려면 내부에 </a:t>
            </a:r>
            <a:r>
              <a:rPr lang="ko-KR" altLang="en-US" i="1" dirty="0"/>
              <a:t>생략</a:t>
            </a:r>
            <a:r>
              <a:rPr lang="en-US" altLang="ko-KR" i="1" dirty="0"/>
              <a:t>(</a:t>
            </a:r>
            <a:r>
              <a:rPr lang="en-US" altLang="ko-KR" i="1" dirty="0">
                <a:latin typeface="Source Sans Pro"/>
                <a:ea typeface="Source Sans Pro"/>
                <a:cs typeface="Source Sans Pro"/>
                <a:sym typeface="Source Sans Pro"/>
              </a:rPr>
              <a:t>ellipses</a:t>
            </a:r>
            <a:r>
              <a:rPr lang="en-US" altLang="ko-KR" i="1" dirty="0"/>
              <a:t>)</a:t>
            </a:r>
            <a:r>
              <a:rPr lang="ko-KR" altLang="en-US" dirty="0"/>
              <a:t>해서 전달할 수 있다</a:t>
            </a:r>
            <a:r>
              <a:rPr lang="en-US" altLang="ko-KR" dirty="0"/>
              <a:t>.</a:t>
            </a:r>
            <a:endParaRPr dirty="0"/>
          </a:p>
        </p:txBody>
      </p:sp>
      <p:sp>
        <p:nvSpPr>
          <p:cNvPr id="129" name="train(y ~ ., data = dat, method = &quot;rf&quot;,…"/>
          <p:cNvSpPr txBox="1"/>
          <p:nvPr/>
        </p:nvSpPr>
        <p:spPr>
          <a:xfrm>
            <a:off x="376904" y="7046526"/>
            <a:ext cx="4158851" cy="618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defRPr sz="1100">
                <a:latin typeface="Monaco"/>
                <a:ea typeface="Monaco"/>
                <a:cs typeface="Monaco"/>
                <a:sym typeface="Monaco"/>
              </a:defRPr>
            </a:pPr>
            <a:r>
              <a:rPr dirty="0">
                <a:solidFill>
                  <a:schemeClr val="accent1"/>
                </a:solidFill>
              </a:rPr>
              <a:t>train</a:t>
            </a:r>
            <a:r>
              <a:rPr dirty="0"/>
              <a:t>(y ~ ., </a:t>
            </a:r>
            <a:r>
              <a:rPr dirty="0">
                <a:solidFill>
                  <a:schemeClr val="accent2"/>
                </a:solidFill>
              </a:rPr>
              <a:t>data</a:t>
            </a:r>
            <a:r>
              <a:rPr dirty="0"/>
              <a:t> = </a:t>
            </a:r>
            <a:r>
              <a:rPr dirty="0" err="1"/>
              <a:t>dat</a:t>
            </a:r>
            <a:r>
              <a:rPr dirty="0"/>
              <a:t>, </a:t>
            </a:r>
            <a:r>
              <a:rPr dirty="0">
                <a:solidFill>
                  <a:schemeClr val="accent2"/>
                </a:solidFill>
              </a:rPr>
              <a:t>method</a:t>
            </a:r>
            <a:r>
              <a:rPr dirty="0"/>
              <a:t> = </a:t>
            </a:r>
            <a:r>
              <a:rPr dirty="0">
                <a:solidFill>
                  <a:schemeClr val="accent6"/>
                </a:solidFill>
              </a:rPr>
              <a:t>"</a:t>
            </a:r>
            <a:r>
              <a:rPr dirty="0" err="1">
                <a:solidFill>
                  <a:schemeClr val="accent6"/>
                </a:solidFill>
              </a:rPr>
              <a:t>rf</a:t>
            </a:r>
            <a:r>
              <a:rPr dirty="0">
                <a:solidFill>
                  <a:schemeClr val="accent6"/>
                </a:solidFill>
              </a:rPr>
              <a:t>"</a:t>
            </a:r>
            <a:r>
              <a:rPr dirty="0"/>
              <a:t>, </a:t>
            </a:r>
          </a:p>
          <a:p>
            <a:pPr algn="l">
              <a:defRPr sz="1100"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      </a:t>
            </a:r>
            <a:r>
              <a:rPr dirty="0">
                <a:solidFill>
                  <a:srgbClr val="53585F"/>
                </a:solidFill>
              </a:rPr>
              <a:t># `</a:t>
            </a:r>
            <a:r>
              <a:rPr dirty="0" err="1">
                <a:solidFill>
                  <a:srgbClr val="53585F"/>
                </a:solidFill>
              </a:rPr>
              <a:t>randomForest</a:t>
            </a:r>
            <a:r>
              <a:rPr dirty="0">
                <a:solidFill>
                  <a:srgbClr val="53585F"/>
                </a:solidFill>
              </a:rPr>
              <a:t>`</a:t>
            </a:r>
            <a:r>
              <a:rPr lang="en-US" dirty="0">
                <a:solidFill>
                  <a:srgbClr val="53585F"/>
                </a:solidFill>
              </a:rPr>
              <a:t> </a:t>
            </a:r>
            <a:r>
              <a:rPr lang="ko-KR" altLang="en-US" dirty="0">
                <a:solidFill>
                  <a:srgbClr val="53585F"/>
                </a:solidFill>
              </a:rPr>
              <a:t>선택옵션</a:t>
            </a:r>
            <a:r>
              <a:rPr dirty="0">
                <a:solidFill>
                  <a:srgbClr val="53585F"/>
                </a:solidFill>
              </a:rPr>
              <a:t>:</a:t>
            </a:r>
          </a:p>
          <a:p>
            <a:pPr algn="l">
              <a:defRPr sz="1100"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      </a:t>
            </a:r>
            <a:r>
              <a:rPr dirty="0">
                <a:solidFill>
                  <a:schemeClr val="accent2"/>
                </a:solidFill>
              </a:rPr>
              <a:t>importance</a:t>
            </a:r>
            <a:r>
              <a:rPr dirty="0"/>
              <a:t> = TRUE)</a:t>
            </a:r>
          </a:p>
        </p:txBody>
      </p:sp>
      <p:sp>
        <p:nvSpPr>
          <p:cNvPr id="130" name="Rounded Rectangle"/>
          <p:cNvSpPr/>
          <p:nvPr/>
        </p:nvSpPr>
        <p:spPr>
          <a:xfrm>
            <a:off x="260934" y="1871272"/>
            <a:ext cx="4390791" cy="61922"/>
          </a:xfrm>
          <a:prstGeom prst="roundRect">
            <a:avLst>
              <a:gd name="adj" fmla="val 1438"/>
            </a:avLst>
          </a:prstGeom>
          <a:solidFill>
            <a:schemeClr val="accent4">
              <a:hueOff val="384618"/>
              <a:satOff val="3869"/>
              <a:lumOff val="5802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1" indent="0"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endParaRPr/>
          </a:p>
        </p:txBody>
      </p:sp>
      <p:sp>
        <p:nvSpPr>
          <p:cNvPr id="131" name="Specifying the Model"/>
          <p:cNvSpPr/>
          <p:nvPr/>
        </p:nvSpPr>
        <p:spPr>
          <a:xfrm>
            <a:off x="260934" y="1533445"/>
            <a:ext cx="4390791" cy="387049"/>
          </a:xfrm>
          <a:prstGeom prst="roundRect">
            <a:avLst>
              <a:gd name="adj" fmla="val 16636"/>
            </a:avLst>
          </a:prstGeom>
          <a:solidFill>
            <a:schemeClr val="accent4">
              <a:hueOff val="384618"/>
              <a:satOff val="3869"/>
              <a:lumOff val="580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1" indent="0"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ko-KR" altLang="en-US" sz="2300" b="1" dirty="0"/>
              <a:t>모형설정 </a:t>
            </a:r>
            <a:r>
              <a:rPr lang="en-US" altLang="ko-KR" sz="1400" b="1" dirty="0"/>
              <a:t>(</a:t>
            </a:r>
            <a:r>
              <a:rPr sz="1400" b="1" dirty="0"/>
              <a:t>Specifying the Model</a:t>
            </a:r>
            <a:r>
              <a:rPr lang="en-US" sz="1400" b="1" dirty="0"/>
              <a:t>)</a:t>
            </a:r>
            <a:endParaRPr sz="1400" b="1" dirty="0"/>
          </a:p>
        </p:txBody>
      </p:sp>
      <p:sp>
        <p:nvSpPr>
          <p:cNvPr id="132" name="Parallel Processing"/>
          <p:cNvSpPr/>
          <p:nvPr/>
        </p:nvSpPr>
        <p:spPr>
          <a:xfrm>
            <a:off x="255077" y="7776184"/>
            <a:ext cx="4402505" cy="387049"/>
          </a:xfrm>
          <a:prstGeom prst="roundRect">
            <a:avLst>
              <a:gd name="adj" fmla="val 0"/>
            </a:avLst>
          </a:prstGeom>
          <a:solidFill>
            <a:schemeClr val="accent4">
              <a:hueOff val="384618"/>
              <a:satOff val="3869"/>
              <a:lumOff val="580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1" indent="0"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ko-KR" altLang="en-US" sz="2300" b="1" dirty="0"/>
              <a:t>병렬처리 </a:t>
            </a:r>
            <a:r>
              <a:rPr lang="en-US" altLang="ko-KR" sz="1400" b="1" dirty="0"/>
              <a:t>(</a:t>
            </a:r>
            <a:r>
              <a:rPr sz="1400" b="1" dirty="0"/>
              <a:t>Parallel Processing</a:t>
            </a:r>
            <a:r>
              <a:rPr lang="en-US" sz="1400" b="1" dirty="0"/>
              <a:t>)</a:t>
            </a:r>
            <a:endParaRPr sz="1400" b="1" dirty="0"/>
          </a:p>
        </p:txBody>
      </p:sp>
      <p:sp>
        <p:nvSpPr>
          <p:cNvPr id="133" name="The foreach package is used to run models in parallel. The train code does not change but a “do” package must be called first."/>
          <p:cNvSpPr txBox="1"/>
          <p:nvPr/>
        </p:nvSpPr>
        <p:spPr>
          <a:xfrm>
            <a:off x="378567" y="8287803"/>
            <a:ext cx="4188106" cy="4795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rPr lang="ko-KR" altLang="en-US" dirty="0" err="1"/>
              <a:t>병렬처리하는데</a:t>
            </a:r>
            <a:r>
              <a:rPr lang="ko-KR" altLang="en-US" dirty="0"/>
              <a:t> </a:t>
            </a:r>
            <a:r>
              <a:rPr dirty="0" err="1">
                <a:solidFill>
                  <a:schemeClr val="accent5"/>
                </a:solidFill>
                <a:latin typeface="Monaco"/>
                <a:ea typeface="Monaco"/>
                <a:cs typeface="Monaco"/>
                <a:sym typeface="Monaco"/>
              </a:rPr>
              <a:t>foreach</a:t>
            </a:r>
            <a:r>
              <a:rPr dirty="0"/>
              <a:t> </a:t>
            </a:r>
            <a:r>
              <a:rPr lang="ko-KR" altLang="en-US" dirty="0" err="1"/>
              <a:t>팩키지를</a:t>
            </a:r>
            <a:r>
              <a:rPr lang="ko-KR" altLang="en-US" dirty="0"/>
              <a:t> 사용할 수 있다</a:t>
            </a:r>
            <a:r>
              <a:rPr lang="en-US" altLang="ko-KR" dirty="0"/>
              <a:t>. </a:t>
            </a:r>
            <a:r>
              <a:rPr lang="en-US" altLang="ko-KR" sz="1200" dirty="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rPr>
              <a:t>train </a:t>
            </a:r>
            <a:r>
              <a:rPr lang="ko-KR" altLang="en-US" dirty="0"/>
              <a:t>코드는 바뀌지 않지만</a:t>
            </a:r>
            <a:r>
              <a:rPr lang="en-US" altLang="ko-KR" dirty="0"/>
              <a:t>, </a:t>
            </a:r>
            <a:r>
              <a:rPr dirty="0"/>
              <a:t>“</a:t>
            </a:r>
            <a:r>
              <a:rPr dirty="0">
                <a:solidFill>
                  <a:schemeClr val="accent5"/>
                </a:solidFill>
                <a:latin typeface="Monaco"/>
                <a:ea typeface="Monaco"/>
                <a:cs typeface="Monaco"/>
                <a:sym typeface="Monaco"/>
              </a:rPr>
              <a:t>do</a:t>
            </a:r>
            <a:r>
              <a:rPr dirty="0"/>
              <a:t>” </a:t>
            </a:r>
            <a:r>
              <a:rPr lang="ko-KR" altLang="en-US" dirty="0" err="1"/>
              <a:t>팩키지는</a:t>
            </a:r>
            <a:r>
              <a:rPr lang="ko-KR" altLang="en-US" dirty="0"/>
              <a:t> 먼저 호출되어야 한다</a:t>
            </a:r>
            <a:r>
              <a:rPr lang="en-US" altLang="ko-KR" dirty="0"/>
              <a:t>.</a:t>
            </a:r>
            <a:endParaRPr dirty="0"/>
          </a:p>
        </p:txBody>
      </p:sp>
      <p:sp>
        <p:nvSpPr>
          <p:cNvPr id="134" name="# on MacOS or Linux…"/>
          <p:cNvSpPr txBox="1"/>
          <p:nvPr/>
        </p:nvSpPr>
        <p:spPr>
          <a:xfrm>
            <a:off x="389478" y="8911556"/>
            <a:ext cx="1878705" cy="618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defRPr sz="1100">
                <a:solidFill>
                  <a:srgbClr val="53585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# </a:t>
            </a:r>
            <a:r>
              <a:rPr lang="ko-KR" altLang="en-US" dirty="0"/>
              <a:t>맥 혹은 리눅스</a:t>
            </a:r>
            <a:endParaRPr dirty="0"/>
          </a:p>
          <a:p>
            <a:pPr algn="l">
              <a:defRPr sz="1100">
                <a:latin typeface="Monaco"/>
                <a:ea typeface="Monaco"/>
                <a:cs typeface="Monaco"/>
                <a:sym typeface="Monaco"/>
              </a:defRPr>
            </a:pPr>
            <a:r>
              <a:rPr dirty="0">
                <a:solidFill>
                  <a:schemeClr val="accent1"/>
                </a:solidFill>
              </a:rPr>
              <a:t>library</a:t>
            </a:r>
            <a:r>
              <a:rPr dirty="0"/>
              <a:t>(</a:t>
            </a:r>
            <a:r>
              <a:rPr dirty="0" err="1">
                <a:solidFill>
                  <a:schemeClr val="accent5"/>
                </a:solidFill>
              </a:rPr>
              <a:t>doMC</a:t>
            </a:r>
            <a:r>
              <a:rPr dirty="0"/>
              <a:t>)</a:t>
            </a:r>
          </a:p>
          <a:p>
            <a:pPr algn="l">
              <a:defRPr sz="1100">
                <a:latin typeface="Monaco"/>
                <a:ea typeface="Monaco"/>
                <a:cs typeface="Monaco"/>
                <a:sym typeface="Monaco"/>
              </a:defRPr>
            </a:pPr>
            <a:r>
              <a:rPr dirty="0" err="1">
                <a:solidFill>
                  <a:schemeClr val="accent1"/>
                </a:solidFill>
              </a:rPr>
              <a:t>registerDoMC</a:t>
            </a:r>
            <a:r>
              <a:rPr dirty="0"/>
              <a:t>(</a:t>
            </a:r>
            <a:r>
              <a:rPr dirty="0">
                <a:solidFill>
                  <a:schemeClr val="accent2"/>
                </a:solidFill>
              </a:rPr>
              <a:t>cores</a:t>
            </a:r>
            <a:r>
              <a:rPr dirty="0"/>
              <a:t>=4)</a:t>
            </a:r>
          </a:p>
        </p:txBody>
      </p:sp>
      <p:sp>
        <p:nvSpPr>
          <p:cNvPr id="135" name="Rounded Rectangle"/>
          <p:cNvSpPr/>
          <p:nvPr/>
        </p:nvSpPr>
        <p:spPr>
          <a:xfrm>
            <a:off x="4819502" y="362539"/>
            <a:ext cx="4335687" cy="9862376"/>
          </a:xfrm>
          <a:prstGeom prst="roundRect">
            <a:avLst>
              <a:gd name="adj" fmla="val 1451"/>
            </a:avLst>
          </a:prstGeom>
          <a:ln w="76200">
            <a:solidFill>
              <a:schemeClr val="accent3">
                <a:satOff val="18648"/>
                <a:lumOff val="5971"/>
                <a:alpha val="20000"/>
              </a:schemeClr>
            </a:solidFill>
            <a:miter lim="400000"/>
          </a:ln>
        </p:spPr>
        <p:txBody>
          <a:bodyPr lIns="54570" tIns="54570" rIns="54570" bIns="54570" anchor="ctr"/>
          <a:lstStyle/>
          <a:p>
            <a:pPr algn="l">
              <a:defRPr sz="1000">
                <a:latin typeface="Menlo"/>
                <a:ea typeface="Menlo"/>
                <a:cs typeface="Menlo"/>
                <a:sym typeface="Menlo"/>
              </a:defRPr>
            </a:pPr>
            <a:endParaRPr/>
          </a:p>
        </p:txBody>
      </p:sp>
      <p:sp>
        <p:nvSpPr>
          <p:cNvPr id="136" name="train(, preProc = c(&quot;method1&quot;, &quot;method2&quot;), ...)"/>
          <p:cNvSpPr txBox="1"/>
          <p:nvPr/>
        </p:nvSpPr>
        <p:spPr>
          <a:xfrm>
            <a:off x="4904203" y="1349794"/>
            <a:ext cx="4158851" cy="287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defRPr sz="11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chemeClr val="accent1"/>
                </a:solidFill>
              </a:rPr>
              <a:t>train</a:t>
            </a:r>
            <a:r>
              <a:t>(, </a:t>
            </a:r>
            <a:r>
              <a:rPr>
                <a:solidFill>
                  <a:schemeClr val="accent2"/>
                </a:solidFill>
              </a:rPr>
              <a:t>preProc</a:t>
            </a:r>
            <a:r>
              <a:t> = c(</a:t>
            </a:r>
            <a:r>
              <a:rPr>
                <a:solidFill>
                  <a:schemeClr val="accent6"/>
                </a:solidFill>
              </a:rPr>
              <a:t>"method1"</a:t>
            </a:r>
            <a:r>
              <a:t>, </a:t>
            </a:r>
            <a:r>
              <a:rPr>
                <a:solidFill>
                  <a:schemeClr val="accent6"/>
                </a:solidFill>
              </a:rPr>
              <a:t>"method2"</a:t>
            </a:r>
            <a:r>
              <a:t>), ...)</a:t>
            </a:r>
          </a:p>
        </p:txBody>
      </p:sp>
      <p:sp>
        <p:nvSpPr>
          <p:cNvPr id="137" name="Transformations, filters, and other operations can be applied to the predictors with the preProc option."/>
          <p:cNvSpPr txBox="1"/>
          <p:nvPr/>
        </p:nvSpPr>
        <p:spPr>
          <a:xfrm>
            <a:off x="4893292" y="793471"/>
            <a:ext cx="4188106" cy="4795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rPr lang="en-US" altLang="ko-KR" sz="1200" dirty="0" err="1">
                <a:solidFill>
                  <a:schemeClr val="accent2"/>
                </a:solidFill>
                <a:latin typeface="Monaco"/>
                <a:ea typeface="Monaco"/>
                <a:cs typeface="Monaco"/>
                <a:sym typeface="Monaco"/>
              </a:rPr>
              <a:t>preProc</a:t>
            </a:r>
            <a:r>
              <a:rPr lang="en-US" altLang="ko-KR" sz="1200" dirty="0">
                <a:solidFill>
                  <a:schemeClr val="accent2"/>
                </a:solidFill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lang="ko-KR" altLang="en-US" dirty="0"/>
              <a:t>옵션을 변수변환</a:t>
            </a:r>
            <a:r>
              <a:rPr lang="en-US" altLang="ko-KR" dirty="0"/>
              <a:t>, </a:t>
            </a:r>
            <a:r>
              <a:rPr lang="ko-KR" altLang="en-US" dirty="0"/>
              <a:t>필터링</a:t>
            </a:r>
            <a:r>
              <a:rPr lang="en-US" altLang="ko-KR" dirty="0"/>
              <a:t>, </a:t>
            </a:r>
            <a:r>
              <a:rPr lang="ko-KR" altLang="en-US" dirty="0"/>
              <a:t>기타 다른 연산작업을 </a:t>
            </a:r>
            <a:r>
              <a:rPr lang="ko-KR" altLang="en-US" i="1" dirty="0"/>
              <a:t>예측변수</a:t>
            </a:r>
            <a:r>
              <a:rPr lang="en-US" altLang="ko-KR" i="1" dirty="0"/>
              <a:t>(</a:t>
            </a:r>
            <a:r>
              <a:rPr lang="en-US" altLang="ko-KR" i="1" dirty="0">
                <a:latin typeface="Source Sans Pro"/>
                <a:ea typeface="Source Sans Pro"/>
                <a:cs typeface="Source Sans Pro"/>
                <a:sym typeface="Source Sans Pro"/>
              </a:rPr>
              <a:t>predictors)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적용시킬 수 있다</a:t>
            </a:r>
            <a:r>
              <a:rPr lang="en-US" altLang="ko-KR" dirty="0"/>
              <a:t>.</a:t>
            </a:r>
            <a:endParaRPr dirty="0"/>
          </a:p>
        </p:txBody>
      </p:sp>
      <p:sp>
        <p:nvSpPr>
          <p:cNvPr id="138" name="&quot;center&quot;, &quot;scale&quot;, and &quot;range&quot; to normalize predictors.…"/>
          <p:cNvSpPr txBox="1"/>
          <p:nvPr/>
        </p:nvSpPr>
        <p:spPr>
          <a:xfrm>
            <a:off x="4876875" y="2220349"/>
            <a:ext cx="4188106" cy="11976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marL="104775" indent="-104775" algn="l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>
                <a:latin typeface="Helvetica Light"/>
              </a:rPr>
              <a:t>예측변수 정규화</a:t>
            </a:r>
            <a:r>
              <a:rPr lang="en-US" altLang="ko-KR" dirty="0">
                <a:latin typeface="Helvetica Light"/>
              </a:rPr>
              <a:t>:</a:t>
            </a:r>
            <a:r>
              <a:rPr lang="ko-KR" altLang="en-US" dirty="0">
                <a:latin typeface="Helvetica Light"/>
              </a:rPr>
              <a:t> </a:t>
            </a:r>
            <a:r>
              <a:rPr sz="1100" dirty="0">
                <a:solidFill>
                  <a:schemeClr val="accent6">
                    <a:satOff val="24555"/>
                    <a:lumOff val="22232"/>
                  </a:schemeClr>
                </a:solidFill>
                <a:latin typeface="Monaco"/>
                <a:ea typeface="Monaco"/>
                <a:cs typeface="Monaco"/>
                <a:sym typeface="Monaco"/>
              </a:rPr>
              <a:t>"center"</a:t>
            </a:r>
            <a:r>
              <a:rPr dirty="0"/>
              <a:t>,</a:t>
            </a:r>
            <a:r>
              <a:rPr dirty="0">
                <a:solidFill>
                  <a:schemeClr val="accent1"/>
                </a:solidFill>
              </a:rPr>
              <a:t> </a:t>
            </a:r>
            <a:r>
              <a:rPr sz="1100" dirty="0">
                <a:solidFill>
                  <a:schemeClr val="accent6">
                    <a:satOff val="24555"/>
                    <a:lumOff val="22232"/>
                  </a:schemeClr>
                </a:solidFill>
                <a:latin typeface="Monaco"/>
                <a:ea typeface="Monaco"/>
                <a:cs typeface="Monaco"/>
                <a:sym typeface="Monaco"/>
              </a:rPr>
              <a:t>"scale"</a:t>
            </a:r>
            <a:r>
              <a:rPr dirty="0"/>
              <a:t>, </a:t>
            </a:r>
            <a:r>
              <a:rPr sz="1100" dirty="0">
                <a:solidFill>
                  <a:schemeClr val="accent6">
                    <a:satOff val="24555"/>
                    <a:lumOff val="22232"/>
                  </a:schemeClr>
                </a:solidFill>
                <a:latin typeface="Monaco"/>
                <a:ea typeface="Monaco"/>
                <a:cs typeface="Monaco"/>
                <a:sym typeface="Monaco"/>
              </a:rPr>
              <a:t>"range"</a:t>
            </a:r>
            <a:r>
              <a:rPr dirty="0"/>
              <a:t>.</a:t>
            </a:r>
            <a:endParaRPr b="1" dirty="0"/>
          </a:p>
          <a:p>
            <a:pPr marL="104775" indent="-104775" algn="l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rPr lang="ko-KR" altLang="en-US" dirty="0">
                <a:latin typeface="Helvetica Light"/>
              </a:rPr>
              <a:t>예측변수 변수변환</a:t>
            </a:r>
            <a:r>
              <a:rPr lang="en-US" altLang="ko-KR" dirty="0">
                <a:latin typeface="Helvetica Light"/>
              </a:rPr>
              <a:t>:</a:t>
            </a:r>
            <a:r>
              <a:rPr lang="ko-KR" altLang="en-US" dirty="0">
                <a:latin typeface="Helvetica Light"/>
              </a:rPr>
              <a:t> </a:t>
            </a:r>
            <a:r>
              <a:rPr sz="1100" dirty="0">
                <a:solidFill>
                  <a:schemeClr val="accent6">
                    <a:satOff val="24555"/>
                    <a:lumOff val="22232"/>
                  </a:schemeClr>
                </a:solidFill>
                <a:latin typeface="Monaco"/>
                <a:ea typeface="Monaco"/>
                <a:cs typeface="Monaco"/>
                <a:sym typeface="Monaco"/>
              </a:rPr>
              <a:t>"</a:t>
            </a:r>
            <a:r>
              <a:rPr sz="1100" dirty="0" err="1">
                <a:solidFill>
                  <a:schemeClr val="accent6">
                    <a:satOff val="24555"/>
                    <a:lumOff val="22232"/>
                  </a:schemeClr>
                </a:solidFill>
                <a:latin typeface="Monaco"/>
                <a:ea typeface="Monaco"/>
                <a:cs typeface="Monaco"/>
                <a:sym typeface="Monaco"/>
              </a:rPr>
              <a:t>BoxCox</a:t>
            </a:r>
            <a:r>
              <a:rPr sz="1100" dirty="0">
                <a:solidFill>
                  <a:schemeClr val="accent6">
                    <a:satOff val="24555"/>
                    <a:lumOff val="22232"/>
                  </a:schemeClr>
                </a:solidFill>
                <a:latin typeface="Monaco"/>
                <a:ea typeface="Monaco"/>
                <a:cs typeface="Monaco"/>
                <a:sym typeface="Monaco"/>
              </a:rPr>
              <a:t>"</a:t>
            </a:r>
            <a:r>
              <a:rPr dirty="0"/>
              <a:t>, </a:t>
            </a:r>
            <a:r>
              <a:rPr sz="1100" dirty="0">
                <a:solidFill>
                  <a:schemeClr val="accent6">
                    <a:satOff val="24555"/>
                    <a:lumOff val="22232"/>
                  </a:schemeClr>
                </a:solidFill>
                <a:latin typeface="Monaco"/>
                <a:ea typeface="Monaco"/>
                <a:cs typeface="Monaco"/>
                <a:sym typeface="Monaco"/>
              </a:rPr>
              <a:t>"</a:t>
            </a:r>
            <a:r>
              <a:rPr sz="1100" dirty="0" err="1">
                <a:solidFill>
                  <a:schemeClr val="accent6">
                    <a:satOff val="24555"/>
                    <a:lumOff val="22232"/>
                  </a:schemeClr>
                </a:solidFill>
                <a:latin typeface="Monaco"/>
                <a:ea typeface="Monaco"/>
                <a:cs typeface="Monaco"/>
                <a:sym typeface="Monaco"/>
              </a:rPr>
              <a:t>YeoJohnson</a:t>
            </a:r>
            <a:r>
              <a:rPr sz="1100" dirty="0">
                <a:solidFill>
                  <a:schemeClr val="accent6">
                    <a:satOff val="24555"/>
                    <a:lumOff val="22232"/>
                  </a:schemeClr>
                </a:solidFill>
                <a:latin typeface="Monaco"/>
                <a:ea typeface="Monaco"/>
                <a:cs typeface="Monaco"/>
                <a:sym typeface="Monaco"/>
              </a:rPr>
              <a:t>"</a:t>
            </a:r>
            <a:r>
              <a:rPr dirty="0"/>
              <a:t>, </a:t>
            </a:r>
            <a:r>
              <a:rPr sz="1100" dirty="0">
                <a:solidFill>
                  <a:schemeClr val="accent6">
                    <a:satOff val="24555"/>
                    <a:lumOff val="22232"/>
                  </a:schemeClr>
                </a:solidFill>
                <a:latin typeface="Monaco"/>
                <a:ea typeface="Monaco"/>
                <a:cs typeface="Monaco"/>
                <a:sym typeface="Monaco"/>
              </a:rPr>
              <a:t>"</a:t>
            </a:r>
            <a:r>
              <a:rPr sz="1100" dirty="0" err="1">
                <a:solidFill>
                  <a:schemeClr val="accent6">
                    <a:satOff val="24555"/>
                    <a:lumOff val="22232"/>
                  </a:schemeClr>
                </a:solidFill>
                <a:latin typeface="Monaco"/>
                <a:ea typeface="Monaco"/>
                <a:cs typeface="Monaco"/>
                <a:sym typeface="Monaco"/>
              </a:rPr>
              <a:t>expoTrans</a:t>
            </a:r>
            <a:r>
              <a:rPr sz="1100" dirty="0">
                <a:solidFill>
                  <a:schemeClr val="accent6">
                    <a:satOff val="24555"/>
                    <a:lumOff val="22232"/>
                  </a:schemeClr>
                </a:solidFill>
                <a:latin typeface="Monaco"/>
                <a:ea typeface="Monaco"/>
                <a:cs typeface="Monaco"/>
                <a:sym typeface="Monaco"/>
              </a:rPr>
              <a:t>"</a:t>
            </a:r>
            <a:r>
              <a:rPr dirty="0"/>
              <a:t>.</a:t>
            </a:r>
          </a:p>
          <a:p>
            <a:pPr marL="104775" indent="-104775" algn="l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rPr lang="ko-KR" altLang="en-US" dirty="0" err="1">
                <a:latin typeface="Helvetica Light"/>
              </a:rPr>
              <a:t>결측값</a:t>
            </a:r>
            <a:r>
              <a:rPr lang="ko-KR" altLang="en-US" dirty="0">
                <a:latin typeface="Helvetica Light"/>
              </a:rPr>
              <a:t> 대체</a:t>
            </a:r>
            <a:r>
              <a:rPr lang="en-US" altLang="ko-KR" dirty="0">
                <a:latin typeface="Helvetica Light"/>
              </a:rPr>
              <a:t>:</a:t>
            </a:r>
            <a:r>
              <a:rPr lang="ko-KR" altLang="en-US" dirty="0">
                <a:latin typeface="Helvetica Light"/>
              </a:rPr>
              <a:t> </a:t>
            </a:r>
            <a:r>
              <a:rPr sz="1100" dirty="0">
                <a:solidFill>
                  <a:schemeClr val="accent6">
                    <a:satOff val="24555"/>
                    <a:lumOff val="22232"/>
                  </a:schemeClr>
                </a:solidFill>
                <a:latin typeface="Monaco"/>
                <a:ea typeface="Monaco"/>
                <a:cs typeface="Monaco"/>
                <a:sym typeface="Monaco"/>
              </a:rPr>
              <a:t>"</a:t>
            </a:r>
            <a:r>
              <a:rPr sz="1100" dirty="0" err="1">
                <a:solidFill>
                  <a:schemeClr val="accent6">
                    <a:satOff val="24555"/>
                    <a:lumOff val="22232"/>
                  </a:schemeClr>
                </a:solidFill>
                <a:latin typeface="Monaco"/>
                <a:ea typeface="Monaco"/>
                <a:cs typeface="Monaco"/>
                <a:sym typeface="Monaco"/>
              </a:rPr>
              <a:t>knnImpute</a:t>
            </a:r>
            <a:r>
              <a:rPr sz="1100" dirty="0">
                <a:solidFill>
                  <a:schemeClr val="accent6">
                    <a:satOff val="24555"/>
                    <a:lumOff val="22232"/>
                  </a:schemeClr>
                </a:solidFill>
                <a:latin typeface="Monaco"/>
                <a:ea typeface="Monaco"/>
                <a:cs typeface="Monaco"/>
                <a:sym typeface="Monaco"/>
              </a:rPr>
              <a:t>"</a:t>
            </a:r>
            <a:r>
              <a:rPr dirty="0"/>
              <a:t>, </a:t>
            </a:r>
            <a:r>
              <a:rPr sz="1100" dirty="0">
                <a:solidFill>
                  <a:schemeClr val="accent6">
                    <a:satOff val="24555"/>
                    <a:lumOff val="22232"/>
                  </a:schemeClr>
                </a:solidFill>
                <a:latin typeface="Monaco"/>
                <a:ea typeface="Monaco"/>
                <a:cs typeface="Monaco"/>
                <a:sym typeface="Monaco"/>
              </a:rPr>
              <a:t>"</a:t>
            </a:r>
            <a:r>
              <a:rPr sz="1100" dirty="0" err="1">
                <a:solidFill>
                  <a:schemeClr val="accent6">
                    <a:satOff val="24555"/>
                    <a:lumOff val="22232"/>
                  </a:schemeClr>
                </a:solidFill>
                <a:latin typeface="Monaco"/>
                <a:ea typeface="Monaco"/>
                <a:cs typeface="Monaco"/>
                <a:sym typeface="Monaco"/>
              </a:rPr>
              <a:t>bagImpute</a:t>
            </a:r>
            <a:r>
              <a:rPr sz="1100" dirty="0">
                <a:solidFill>
                  <a:schemeClr val="accent6">
                    <a:satOff val="24555"/>
                    <a:lumOff val="22232"/>
                  </a:schemeClr>
                </a:solidFill>
                <a:latin typeface="Monaco"/>
                <a:ea typeface="Monaco"/>
                <a:cs typeface="Monaco"/>
                <a:sym typeface="Monaco"/>
              </a:rPr>
              <a:t>"</a:t>
            </a:r>
            <a:r>
              <a:rPr dirty="0"/>
              <a:t>, </a:t>
            </a:r>
            <a:r>
              <a:rPr sz="1100" dirty="0">
                <a:solidFill>
                  <a:schemeClr val="accent6">
                    <a:satOff val="24555"/>
                    <a:lumOff val="22232"/>
                  </a:schemeClr>
                </a:solidFill>
                <a:latin typeface="Monaco"/>
                <a:ea typeface="Monaco"/>
                <a:cs typeface="Monaco"/>
                <a:sym typeface="Monaco"/>
              </a:rPr>
              <a:t>"</a:t>
            </a:r>
            <a:r>
              <a:rPr sz="1100" dirty="0" err="1">
                <a:solidFill>
                  <a:schemeClr val="accent6">
                    <a:satOff val="24555"/>
                    <a:lumOff val="22232"/>
                  </a:schemeClr>
                </a:solidFill>
                <a:latin typeface="Monaco"/>
                <a:ea typeface="Monaco"/>
                <a:cs typeface="Monaco"/>
                <a:sym typeface="Monaco"/>
              </a:rPr>
              <a:t>medianImpute</a:t>
            </a:r>
            <a:r>
              <a:rPr sz="1100" dirty="0">
                <a:solidFill>
                  <a:schemeClr val="accent6">
                    <a:satOff val="24555"/>
                    <a:lumOff val="22232"/>
                  </a:schemeClr>
                </a:solidFill>
                <a:latin typeface="Monaco"/>
                <a:ea typeface="Monaco"/>
                <a:cs typeface="Monaco"/>
                <a:sym typeface="Monaco"/>
              </a:rPr>
              <a:t>"</a:t>
            </a:r>
            <a:r>
              <a:rPr dirty="0"/>
              <a:t>.</a:t>
            </a:r>
          </a:p>
          <a:p>
            <a:pPr marL="104775" indent="-104775" algn="l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rPr lang="ko-KR" altLang="en-US" dirty="0">
                <a:latin typeface="Helvetica Light"/>
              </a:rPr>
              <a:t>필터링</a:t>
            </a:r>
            <a:r>
              <a:rPr lang="en-US" altLang="ko-KR" dirty="0">
                <a:latin typeface="Helvetica Light"/>
              </a:rPr>
              <a:t>:</a:t>
            </a:r>
            <a:r>
              <a:rPr lang="ko-KR" altLang="en-US" dirty="0">
                <a:latin typeface="Helvetica Light"/>
              </a:rPr>
              <a:t> </a:t>
            </a:r>
            <a:r>
              <a:rPr sz="1100" dirty="0">
                <a:solidFill>
                  <a:schemeClr val="accent6">
                    <a:satOff val="24555"/>
                    <a:lumOff val="22232"/>
                  </a:schemeClr>
                </a:solidFill>
                <a:latin typeface="Monaco"/>
                <a:ea typeface="Monaco"/>
                <a:cs typeface="Monaco"/>
                <a:sym typeface="Monaco"/>
              </a:rPr>
              <a:t>"</a:t>
            </a:r>
            <a:r>
              <a:rPr sz="1100" dirty="0" err="1">
                <a:solidFill>
                  <a:schemeClr val="accent6">
                    <a:satOff val="24555"/>
                    <a:lumOff val="22232"/>
                  </a:schemeClr>
                </a:solidFill>
                <a:latin typeface="Monaco"/>
                <a:ea typeface="Monaco"/>
                <a:cs typeface="Monaco"/>
                <a:sym typeface="Monaco"/>
              </a:rPr>
              <a:t>corr</a:t>
            </a:r>
            <a:r>
              <a:rPr sz="1100" dirty="0">
                <a:solidFill>
                  <a:schemeClr val="accent6">
                    <a:satOff val="24555"/>
                    <a:lumOff val="22232"/>
                  </a:schemeClr>
                </a:solidFill>
                <a:latin typeface="Monaco"/>
                <a:ea typeface="Monaco"/>
                <a:cs typeface="Monaco"/>
                <a:sym typeface="Monaco"/>
              </a:rPr>
              <a:t>"</a:t>
            </a:r>
            <a:r>
              <a:rPr dirty="0"/>
              <a:t>, </a:t>
            </a:r>
            <a:r>
              <a:rPr sz="1100" dirty="0">
                <a:solidFill>
                  <a:schemeClr val="accent6">
                    <a:satOff val="24555"/>
                    <a:lumOff val="22232"/>
                  </a:schemeClr>
                </a:solidFill>
                <a:latin typeface="Monaco"/>
                <a:ea typeface="Monaco"/>
                <a:cs typeface="Monaco"/>
                <a:sym typeface="Monaco"/>
              </a:rPr>
              <a:t>"</a:t>
            </a:r>
            <a:r>
              <a:rPr sz="1100" dirty="0" err="1">
                <a:solidFill>
                  <a:schemeClr val="accent6">
                    <a:satOff val="24555"/>
                    <a:lumOff val="22232"/>
                  </a:schemeClr>
                </a:solidFill>
                <a:latin typeface="Monaco"/>
                <a:ea typeface="Monaco"/>
                <a:cs typeface="Monaco"/>
                <a:sym typeface="Monaco"/>
              </a:rPr>
              <a:t>nzv</a:t>
            </a:r>
            <a:r>
              <a:rPr sz="1100" dirty="0">
                <a:solidFill>
                  <a:schemeClr val="accent6">
                    <a:satOff val="24555"/>
                    <a:lumOff val="22232"/>
                  </a:schemeClr>
                </a:solidFill>
                <a:latin typeface="Monaco"/>
                <a:ea typeface="Monaco"/>
                <a:cs typeface="Monaco"/>
                <a:sym typeface="Monaco"/>
              </a:rPr>
              <a:t>"</a:t>
            </a:r>
            <a:r>
              <a:rPr dirty="0"/>
              <a:t>, </a:t>
            </a:r>
            <a:r>
              <a:rPr sz="1100" dirty="0">
                <a:solidFill>
                  <a:schemeClr val="accent6">
                    <a:satOff val="24555"/>
                    <a:lumOff val="22232"/>
                  </a:schemeClr>
                </a:solidFill>
                <a:latin typeface="Monaco"/>
                <a:ea typeface="Monaco"/>
                <a:cs typeface="Monaco"/>
                <a:sym typeface="Monaco"/>
              </a:rPr>
              <a:t>"</a:t>
            </a:r>
            <a:r>
              <a:rPr sz="1100" dirty="0" err="1">
                <a:solidFill>
                  <a:schemeClr val="accent6">
                    <a:satOff val="24555"/>
                    <a:lumOff val="22232"/>
                  </a:schemeClr>
                </a:solidFill>
                <a:latin typeface="Monaco"/>
                <a:ea typeface="Monaco"/>
                <a:cs typeface="Monaco"/>
                <a:sym typeface="Monaco"/>
              </a:rPr>
              <a:t>zv</a:t>
            </a:r>
            <a:r>
              <a:rPr sz="1100" dirty="0">
                <a:solidFill>
                  <a:schemeClr val="accent6">
                    <a:satOff val="24555"/>
                    <a:lumOff val="22232"/>
                  </a:schemeClr>
                </a:solidFill>
                <a:latin typeface="Monaco"/>
                <a:ea typeface="Monaco"/>
                <a:cs typeface="Monaco"/>
                <a:sym typeface="Monaco"/>
              </a:rPr>
              <a:t>"</a:t>
            </a:r>
            <a:r>
              <a:rPr dirty="0"/>
              <a:t>, </a:t>
            </a:r>
            <a:r>
              <a:rPr sz="1100" dirty="0">
                <a:solidFill>
                  <a:schemeClr val="accent6">
                    <a:satOff val="24555"/>
                    <a:lumOff val="22232"/>
                  </a:schemeClr>
                </a:solidFill>
                <a:latin typeface="Monaco"/>
                <a:ea typeface="Monaco"/>
                <a:cs typeface="Monaco"/>
                <a:sym typeface="Monaco"/>
              </a:rPr>
              <a:t>"</a:t>
            </a:r>
            <a:r>
              <a:rPr sz="1100" dirty="0" err="1">
                <a:solidFill>
                  <a:schemeClr val="accent6">
                    <a:satOff val="24555"/>
                    <a:lumOff val="22232"/>
                  </a:schemeClr>
                </a:solidFill>
                <a:latin typeface="Monaco"/>
                <a:ea typeface="Monaco"/>
                <a:cs typeface="Monaco"/>
                <a:sym typeface="Monaco"/>
              </a:rPr>
              <a:t>conditionalX</a:t>
            </a:r>
            <a:r>
              <a:rPr sz="1100" dirty="0">
                <a:solidFill>
                  <a:schemeClr val="accent6">
                    <a:satOff val="24555"/>
                    <a:lumOff val="22232"/>
                  </a:schemeClr>
                </a:solidFill>
                <a:latin typeface="Monaco"/>
                <a:ea typeface="Monaco"/>
                <a:cs typeface="Monaco"/>
                <a:sym typeface="Monaco"/>
              </a:rPr>
              <a:t>"</a:t>
            </a:r>
            <a:r>
              <a:rPr dirty="0"/>
              <a:t>.</a:t>
            </a:r>
          </a:p>
          <a:p>
            <a:pPr marL="104775" indent="-104775" algn="l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rPr lang="ko-KR" altLang="en-US" dirty="0">
                <a:latin typeface="Helvetica Light"/>
              </a:rPr>
              <a:t>그룹 변환</a:t>
            </a:r>
            <a:r>
              <a:rPr lang="en-US" altLang="ko-KR" dirty="0">
                <a:latin typeface="Helvetica Light"/>
              </a:rPr>
              <a:t>: </a:t>
            </a:r>
            <a:r>
              <a:rPr sz="1100" dirty="0">
                <a:solidFill>
                  <a:schemeClr val="accent6">
                    <a:satOff val="24555"/>
                    <a:lumOff val="22232"/>
                  </a:schemeClr>
                </a:solidFill>
                <a:latin typeface="Monaco"/>
                <a:ea typeface="Monaco"/>
                <a:cs typeface="Monaco"/>
                <a:sym typeface="Monaco"/>
              </a:rPr>
              <a:t>"</a:t>
            </a:r>
            <a:r>
              <a:rPr sz="1100" dirty="0" err="1">
                <a:solidFill>
                  <a:schemeClr val="accent6">
                    <a:satOff val="24555"/>
                    <a:lumOff val="22232"/>
                  </a:schemeClr>
                </a:solidFill>
                <a:latin typeface="Monaco"/>
                <a:ea typeface="Monaco"/>
                <a:cs typeface="Monaco"/>
                <a:sym typeface="Monaco"/>
              </a:rPr>
              <a:t>pca</a:t>
            </a:r>
            <a:r>
              <a:rPr sz="1100" dirty="0">
                <a:solidFill>
                  <a:schemeClr val="accent6">
                    <a:satOff val="24555"/>
                    <a:lumOff val="22232"/>
                  </a:schemeClr>
                </a:solidFill>
                <a:latin typeface="Monaco"/>
                <a:ea typeface="Monaco"/>
                <a:cs typeface="Monaco"/>
                <a:sym typeface="Monaco"/>
              </a:rPr>
              <a:t>"</a:t>
            </a:r>
            <a:r>
              <a:rPr dirty="0"/>
              <a:t>, </a:t>
            </a:r>
            <a:r>
              <a:rPr sz="1100" dirty="0">
                <a:solidFill>
                  <a:schemeClr val="accent6">
                    <a:satOff val="24555"/>
                    <a:lumOff val="22232"/>
                  </a:schemeClr>
                </a:solidFill>
                <a:latin typeface="Monaco"/>
                <a:ea typeface="Monaco"/>
                <a:cs typeface="Monaco"/>
                <a:sym typeface="Monaco"/>
              </a:rPr>
              <a:t>"</a:t>
            </a:r>
            <a:r>
              <a:rPr sz="1100" dirty="0" err="1">
                <a:solidFill>
                  <a:schemeClr val="accent6">
                    <a:satOff val="24555"/>
                    <a:lumOff val="22232"/>
                  </a:schemeClr>
                </a:solidFill>
                <a:latin typeface="Monaco"/>
                <a:ea typeface="Monaco"/>
                <a:cs typeface="Monaco"/>
                <a:sym typeface="Monaco"/>
              </a:rPr>
              <a:t>ica</a:t>
            </a:r>
            <a:r>
              <a:rPr sz="1100" dirty="0">
                <a:solidFill>
                  <a:schemeClr val="accent6">
                    <a:satOff val="24555"/>
                    <a:lumOff val="22232"/>
                  </a:schemeClr>
                </a:solidFill>
                <a:latin typeface="Monaco"/>
                <a:ea typeface="Monaco"/>
                <a:cs typeface="Monaco"/>
                <a:sym typeface="Monaco"/>
              </a:rPr>
              <a:t>"</a:t>
            </a:r>
            <a:r>
              <a:rPr dirty="0"/>
              <a:t>, </a:t>
            </a:r>
            <a:r>
              <a:rPr sz="1100" dirty="0">
                <a:solidFill>
                  <a:schemeClr val="accent6">
                    <a:satOff val="24555"/>
                    <a:lumOff val="22232"/>
                  </a:schemeClr>
                </a:solidFill>
                <a:latin typeface="Monaco"/>
                <a:ea typeface="Monaco"/>
                <a:cs typeface="Monaco"/>
                <a:sym typeface="Monaco"/>
              </a:rPr>
              <a:t>"</a:t>
            </a:r>
            <a:r>
              <a:rPr sz="1100" dirty="0" err="1">
                <a:solidFill>
                  <a:schemeClr val="accent6">
                    <a:satOff val="24555"/>
                    <a:lumOff val="22232"/>
                  </a:schemeClr>
                </a:solidFill>
                <a:latin typeface="Monaco"/>
                <a:ea typeface="Monaco"/>
                <a:cs typeface="Monaco"/>
                <a:sym typeface="Monaco"/>
              </a:rPr>
              <a:t>spatialSign</a:t>
            </a:r>
            <a:r>
              <a:rPr sz="1100" dirty="0">
                <a:solidFill>
                  <a:schemeClr val="accent6">
                    <a:satOff val="24555"/>
                    <a:lumOff val="22232"/>
                  </a:schemeClr>
                </a:solidFill>
                <a:latin typeface="Monaco"/>
                <a:ea typeface="Monaco"/>
                <a:cs typeface="Monaco"/>
                <a:sym typeface="Monaco"/>
              </a:rPr>
              <a:t>"</a:t>
            </a:r>
            <a:r>
              <a:rPr dirty="0"/>
              <a:t>.</a:t>
            </a:r>
          </a:p>
        </p:txBody>
      </p:sp>
      <p:sp>
        <p:nvSpPr>
          <p:cNvPr id="139" name="Rounded Rectangle"/>
          <p:cNvSpPr/>
          <p:nvPr/>
        </p:nvSpPr>
        <p:spPr>
          <a:xfrm>
            <a:off x="4791950" y="624055"/>
            <a:ext cx="4390791" cy="61922"/>
          </a:xfrm>
          <a:prstGeom prst="roundRect">
            <a:avLst>
              <a:gd name="adj" fmla="val 1438"/>
            </a:avLst>
          </a:prstGeom>
          <a:solidFill>
            <a:schemeClr val="accent4">
              <a:hueOff val="384618"/>
              <a:satOff val="3869"/>
              <a:lumOff val="5802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1" indent="0"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endParaRPr/>
          </a:p>
        </p:txBody>
      </p:sp>
      <p:sp>
        <p:nvSpPr>
          <p:cNvPr id="140" name="Preprocessing"/>
          <p:cNvSpPr/>
          <p:nvPr/>
        </p:nvSpPr>
        <p:spPr>
          <a:xfrm>
            <a:off x="4791950" y="286228"/>
            <a:ext cx="4390791" cy="387049"/>
          </a:xfrm>
          <a:prstGeom prst="roundRect">
            <a:avLst>
              <a:gd name="adj" fmla="val 16636"/>
            </a:avLst>
          </a:prstGeom>
          <a:solidFill>
            <a:schemeClr val="accent4">
              <a:hueOff val="384618"/>
              <a:satOff val="3869"/>
              <a:lumOff val="580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1" indent="0"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ko-KR" altLang="en-US" sz="2300" b="1" dirty="0" err="1"/>
              <a:t>전처리</a:t>
            </a:r>
            <a:r>
              <a:rPr lang="ko-KR" altLang="en-US" sz="2300" b="1" dirty="0"/>
              <a:t> 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Preprcoessing</a:t>
            </a:r>
            <a:r>
              <a:rPr lang="en-US" altLang="ko-KR" sz="1400" b="1" dirty="0"/>
              <a:t>)</a:t>
            </a:r>
            <a:endParaRPr sz="1400" b="1" dirty="0"/>
          </a:p>
        </p:txBody>
      </p:sp>
      <p:sp>
        <p:nvSpPr>
          <p:cNvPr id="141" name="Adding Options"/>
          <p:cNvSpPr/>
          <p:nvPr/>
        </p:nvSpPr>
        <p:spPr>
          <a:xfrm>
            <a:off x="4789411" y="4865266"/>
            <a:ext cx="4411887" cy="387050"/>
          </a:xfrm>
          <a:prstGeom prst="roundRect">
            <a:avLst>
              <a:gd name="adj" fmla="val 0"/>
            </a:avLst>
          </a:prstGeom>
          <a:solidFill>
            <a:schemeClr val="accent4">
              <a:hueOff val="384618"/>
              <a:satOff val="3869"/>
              <a:lumOff val="580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1" indent="0"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ko-KR" altLang="en-US" sz="2300" b="1" dirty="0"/>
              <a:t>선택옵션추가 </a:t>
            </a:r>
            <a:r>
              <a:rPr lang="en-US" altLang="ko-KR" sz="1400" b="1" dirty="0"/>
              <a:t>(</a:t>
            </a:r>
            <a:r>
              <a:rPr sz="1400" b="1" dirty="0"/>
              <a:t>Adding Options</a:t>
            </a:r>
            <a:r>
              <a:rPr lang="en-US" sz="1400" b="1" dirty="0"/>
              <a:t>)</a:t>
            </a:r>
            <a:endParaRPr sz="1400" b="1" dirty="0"/>
          </a:p>
        </p:txBody>
      </p:sp>
      <p:sp>
        <p:nvSpPr>
          <p:cNvPr id="142" name="Many train options can be specified using the trainControl function:"/>
          <p:cNvSpPr txBox="1"/>
          <p:nvPr/>
        </p:nvSpPr>
        <p:spPr>
          <a:xfrm>
            <a:off x="4896883" y="5453086"/>
            <a:ext cx="4188106" cy="4795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rPr lang="ko-KR" altLang="en-US" dirty="0"/>
              <a:t>대다수</a:t>
            </a:r>
            <a:r>
              <a:rPr dirty="0"/>
              <a:t> </a:t>
            </a:r>
            <a:r>
              <a:rPr sz="1100" dirty="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rPr>
              <a:t>train</a:t>
            </a:r>
            <a:r>
              <a:rPr dirty="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lang="ko-KR" altLang="en-US" dirty="0"/>
              <a:t>선택옵션은 </a:t>
            </a:r>
            <a:r>
              <a:rPr lang="en-US" altLang="ko-KR" sz="1200" dirty="0" err="1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rPr>
              <a:t>trainControl</a:t>
            </a:r>
            <a:r>
              <a:rPr lang="en-US" altLang="ko-KR" sz="1200" dirty="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lang="ko-KR" altLang="en-US" dirty="0"/>
              <a:t>함수를 별도 사용해서 지정할 수 있다</a:t>
            </a:r>
            <a:r>
              <a:rPr lang="en-US" altLang="ko-KR" dirty="0"/>
              <a:t>.</a:t>
            </a:r>
            <a:endParaRPr dirty="0"/>
          </a:p>
        </p:txBody>
      </p:sp>
      <p:sp>
        <p:nvSpPr>
          <p:cNvPr id="143" name="train(y ~ ., data = dat, method = &quot;cubist&quot;,…"/>
          <p:cNvSpPr txBox="1"/>
          <p:nvPr/>
        </p:nvSpPr>
        <p:spPr>
          <a:xfrm>
            <a:off x="4907794" y="6021777"/>
            <a:ext cx="4158851" cy="4487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defRPr sz="1100">
                <a:latin typeface="Monaco"/>
                <a:ea typeface="Monaco"/>
                <a:cs typeface="Monaco"/>
                <a:sym typeface="Monaco"/>
              </a:defRPr>
            </a:pPr>
            <a:r>
              <a:rPr dirty="0">
                <a:solidFill>
                  <a:schemeClr val="accent1"/>
                </a:solidFill>
              </a:rPr>
              <a:t>train</a:t>
            </a:r>
            <a:r>
              <a:rPr dirty="0"/>
              <a:t>(y ~ ., </a:t>
            </a:r>
            <a:r>
              <a:rPr dirty="0">
                <a:solidFill>
                  <a:schemeClr val="accent2"/>
                </a:solidFill>
              </a:rPr>
              <a:t>data</a:t>
            </a:r>
            <a:r>
              <a:rPr dirty="0"/>
              <a:t> = </a:t>
            </a:r>
            <a:r>
              <a:rPr dirty="0" err="1"/>
              <a:t>dat</a:t>
            </a:r>
            <a:r>
              <a:rPr dirty="0"/>
              <a:t>, </a:t>
            </a:r>
            <a:r>
              <a:rPr dirty="0">
                <a:solidFill>
                  <a:schemeClr val="accent2"/>
                </a:solidFill>
              </a:rPr>
              <a:t>method</a:t>
            </a:r>
            <a:r>
              <a:rPr dirty="0"/>
              <a:t> = </a:t>
            </a:r>
            <a:r>
              <a:rPr dirty="0">
                <a:solidFill>
                  <a:schemeClr val="accent6"/>
                </a:solidFill>
              </a:rPr>
              <a:t>"cubist"</a:t>
            </a:r>
            <a:r>
              <a:rPr dirty="0"/>
              <a:t>, </a:t>
            </a:r>
          </a:p>
          <a:p>
            <a:pPr algn="l">
              <a:defRPr sz="1100"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      </a:t>
            </a:r>
            <a:r>
              <a:rPr dirty="0" err="1">
                <a:solidFill>
                  <a:schemeClr val="accent2"/>
                </a:solidFill>
              </a:rPr>
              <a:t>trControl</a:t>
            </a:r>
            <a:r>
              <a:rPr dirty="0">
                <a:solidFill>
                  <a:schemeClr val="accent1"/>
                </a:solidFill>
              </a:rPr>
              <a:t> = </a:t>
            </a:r>
            <a:r>
              <a:rPr dirty="0" err="1">
                <a:solidFill>
                  <a:schemeClr val="accent1"/>
                </a:solidFill>
              </a:rPr>
              <a:t>trainControl</a:t>
            </a:r>
            <a:r>
              <a:rPr dirty="0"/>
              <a:t>(&lt;</a:t>
            </a:r>
            <a:r>
              <a:rPr lang="ko-KR" altLang="en-US" dirty="0"/>
              <a:t>선택옵션</a:t>
            </a:r>
            <a:r>
              <a:rPr dirty="0"/>
              <a:t>&gt;))</a:t>
            </a:r>
          </a:p>
        </p:txBody>
      </p:sp>
      <p:sp>
        <p:nvSpPr>
          <p:cNvPr id="144" name="# on Windows…"/>
          <p:cNvSpPr txBox="1"/>
          <p:nvPr/>
        </p:nvSpPr>
        <p:spPr>
          <a:xfrm>
            <a:off x="2479623" y="8903117"/>
            <a:ext cx="1984522" cy="787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defRPr sz="1100">
                <a:solidFill>
                  <a:srgbClr val="53585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# </a:t>
            </a:r>
            <a:r>
              <a:rPr lang="ko-KR" altLang="en-US" dirty="0"/>
              <a:t>윈도우</a:t>
            </a:r>
            <a:endParaRPr dirty="0"/>
          </a:p>
          <a:p>
            <a:pPr algn="l">
              <a:defRPr sz="1100">
                <a:latin typeface="Monaco"/>
                <a:ea typeface="Monaco"/>
                <a:cs typeface="Monaco"/>
                <a:sym typeface="Monaco"/>
              </a:defRPr>
            </a:pPr>
            <a:r>
              <a:rPr dirty="0">
                <a:solidFill>
                  <a:schemeClr val="accent1"/>
                </a:solidFill>
              </a:rPr>
              <a:t>library</a:t>
            </a:r>
            <a:r>
              <a:rPr dirty="0"/>
              <a:t>(</a:t>
            </a:r>
            <a:r>
              <a:rPr dirty="0" err="1">
                <a:solidFill>
                  <a:schemeClr val="accent5"/>
                </a:solidFill>
              </a:rPr>
              <a:t>doParallel</a:t>
            </a:r>
            <a:r>
              <a:rPr dirty="0"/>
              <a:t>)</a:t>
            </a:r>
          </a:p>
          <a:p>
            <a:pPr algn="l">
              <a:defRPr sz="1100"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cl &lt;- </a:t>
            </a:r>
            <a:r>
              <a:rPr dirty="0" err="1">
                <a:solidFill>
                  <a:schemeClr val="accent1"/>
                </a:solidFill>
              </a:rPr>
              <a:t>makeCluster</a:t>
            </a:r>
            <a:r>
              <a:rPr dirty="0"/>
              <a:t>(2)</a:t>
            </a:r>
          </a:p>
          <a:p>
            <a:pPr algn="l">
              <a:defRPr sz="1100">
                <a:latin typeface="Monaco"/>
                <a:ea typeface="Monaco"/>
                <a:cs typeface="Monaco"/>
                <a:sym typeface="Monaco"/>
              </a:defRPr>
            </a:pPr>
            <a:r>
              <a:rPr dirty="0" err="1">
                <a:solidFill>
                  <a:schemeClr val="accent1"/>
                </a:solidFill>
              </a:rPr>
              <a:t>registerDoParallel</a:t>
            </a:r>
            <a:r>
              <a:rPr dirty="0"/>
              <a:t>(cl)</a:t>
            </a:r>
          </a:p>
        </p:txBody>
      </p:sp>
      <p:sp>
        <p:nvSpPr>
          <p:cNvPr id="145" name="The function parallel::detectCores can help too."/>
          <p:cNvSpPr txBox="1"/>
          <p:nvPr/>
        </p:nvSpPr>
        <p:spPr>
          <a:xfrm>
            <a:off x="378567" y="9799070"/>
            <a:ext cx="4188106" cy="27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rPr sz="1100" dirty="0">
                <a:solidFill>
                  <a:schemeClr val="accent5"/>
                </a:solidFill>
                <a:latin typeface="Monaco"/>
                <a:ea typeface="Monaco"/>
                <a:cs typeface="Monaco"/>
                <a:sym typeface="Monaco"/>
              </a:rPr>
              <a:t>parallel</a:t>
            </a:r>
            <a:r>
              <a:rPr sz="1100" dirty="0">
                <a:latin typeface="Monaco"/>
                <a:ea typeface="Monaco"/>
                <a:cs typeface="Monaco"/>
                <a:sym typeface="Monaco"/>
              </a:rPr>
              <a:t>::</a:t>
            </a:r>
            <a:r>
              <a:rPr sz="1100" dirty="0" err="1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rPr>
              <a:t>detectCores</a:t>
            </a:r>
            <a:r>
              <a:rPr dirty="0"/>
              <a:t> </a:t>
            </a:r>
            <a:r>
              <a:rPr lang="ko-KR" altLang="en-US" dirty="0"/>
              <a:t>함수는 코어숫자 파악에 도움이 됨</a:t>
            </a:r>
            <a:r>
              <a:rPr lang="en-US" altLang="ko-KR" dirty="0"/>
              <a:t>.</a:t>
            </a:r>
            <a:endParaRPr dirty="0"/>
          </a:p>
        </p:txBody>
      </p:sp>
      <p:sp>
        <p:nvSpPr>
          <p:cNvPr id="146" name="Methods include:"/>
          <p:cNvSpPr txBox="1"/>
          <p:nvPr/>
        </p:nvSpPr>
        <p:spPr>
          <a:xfrm>
            <a:off x="4876875" y="1725930"/>
            <a:ext cx="4188106" cy="27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spAutoFit/>
          </a:bodyPr>
          <a:lstStyle>
            <a:lvl1pPr algn="l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lvl1pPr>
          </a:lstStyle>
          <a:p>
            <a:r>
              <a:rPr lang="ko-KR" altLang="en-US" dirty="0" err="1"/>
              <a:t>전처리</a:t>
            </a:r>
            <a:r>
              <a:rPr lang="ko-KR" altLang="en-US" dirty="0"/>
              <a:t> 함수로 다음이 포함된다</a:t>
            </a:r>
            <a:r>
              <a:rPr lang="en-US" altLang="ko-KR" dirty="0"/>
              <a:t>:</a:t>
            </a:r>
            <a:endParaRPr dirty="0"/>
          </a:p>
        </p:txBody>
      </p:sp>
      <p:sp>
        <p:nvSpPr>
          <p:cNvPr id="147" name="train determines the order of operations; the order that the methods are declared does not matter.…"/>
          <p:cNvSpPr txBox="1"/>
          <p:nvPr/>
        </p:nvSpPr>
        <p:spPr>
          <a:xfrm>
            <a:off x="4876875" y="3656077"/>
            <a:ext cx="4188106" cy="1064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rPr sz="1100" dirty="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rPr>
              <a:t>train</a:t>
            </a:r>
            <a:r>
              <a:rPr dirty="0"/>
              <a:t> </a:t>
            </a:r>
            <a:r>
              <a:rPr lang="ko-KR" altLang="en-US" dirty="0"/>
              <a:t>함수가 연산우선순위를 결정한다</a:t>
            </a:r>
            <a:r>
              <a:rPr lang="en-US" altLang="ko-KR" dirty="0"/>
              <a:t>; </a:t>
            </a:r>
            <a:r>
              <a:rPr lang="ko-KR" altLang="en-US" dirty="0" err="1"/>
              <a:t>전처리</a:t>
            </a:r>
            <a:r>
              <a:rPr lang="ko-KR" altLang="en-US" dirty="0"/>
              <a:t> 함수가 선언되는 순서는 문제가 되지 않음</a:t>
            </a:r>
            <a:r>
              <a:rPr lang="en-US" altLang="ko-KR" dirty="0"/>
              <a:t>.</a:t>
            </a:r>
            <a:r>
              <a:rPr dirty="0"/>
              <a:t> </a:t>
            </a:r>
          </a:p>
          <a:p>
            <a:pPr algn="l"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dirty="0"/>
          </a:p>
          <a:p>
            <a:pPr algn="l"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rPr sz="1100" dirty="0">
                <a:solidFill>
                  <a:schemeClr val="accent5"/>
                </a:solidFill>
                <a:latin typeface="Monaco"/>
                <a:ea typeface="Monaco"/>
                <a:cs typeface="Monaco"/>
                <a:sym typeface="Monaco"/>
              </a:rPr>
              <a:t>recipes</a:t>
            </a:r>
            <a:r>
              <a:rPr dirty="0"/>
              <a:t> </a:t>
            </a:r>
            <a:r>
              <a:rPr lang="ko-KR" altLang="en-US" dirty="0" err="1"/>
              <a:t>팩키지에는</a:t>
            </a:r>
            <a:r>
              <a:rPr lang="ko-KR" altLang="en-US" dirty="0"/>
              <a:t> </a:t>
            </a:r>
            <a:r>
              <a:rPr lang="ko-KR" altLang="en-US" dirty="0" err="1"/>
              <a:t>전처리</a:t>
            </a:r>
            <a:r>
              <a:rPr lang="ko-KR" altLang="en-US" dirty="0"/>
              <a:t> 작업에 대한 훨씬 다양한 기법이 담겨있음</a:t>
            </a:r>
            <a:r>
              <a:rPr lang="en-US" altLang="ko-KR" dirty="0"/>
              <a:t>.</a:t>
            </a:r>
            <a:endParaRPr dirty="0"/>
          </a:p>
        </p:txBody>
      </p:sp>
      <p:sp>
        <p:nvSpPr>
          <p:cNvPr id="148" name="Resampling Options"/>
          <p:cNvSpPr/>
          <p:nvPr/>
        </p:nvSpPr>
        <p:spPr>
          <a:xfrm>
            <a:off x="4795904" y="6623381"/>
            <a:ext cx="4411886" cy="387049"/>
          </a:xfrm>
          <a:prstGeom prst="roundRect">
            <a:avLst>
              <a:gd name="adj" fmla="val 0"/>
            </a:avLst>
          </a:prstGeom>
          <a:solidFill>
            <a:schemeClr val="accent4">
              <a:hueOff val="384618"/>
              <a:satOff val="3869"/>
              <a:lumOff val="580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1" indent="0"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ko-KR" altLang="en-US" sz="2300" b="1" dirty="0" err="1"/>
              <a:t>재표집</a:t>
            </a:r>
            <a:r>
              <a:rPr lang="ko-KR" altLang="en-US" sz="2300" b="1" dirty="0"/>
              <a:t> 선택옵션 </a:t>
            </a:r>
            <a:r>
              <a:rPr lang="en-US" altLang="ko-KR" sz="1400" b="1" dirty="0"/>
              <a:t>(</a:t>
            </a:r>
            <a:r>
              <a:rPr sz="1400" b="1" dirty="0"/>
              <a:t>Resampling Options</a:t>
            </a:r>
            <a:r>
              <a:rPr lang="en-US" sz="1400" b="1" dirty="0"/>
              <a:t>)</a:t>
            </a:r>
            <a:endParaRPr sz="1400" b="1" dirty="0"/>
          </a:p>
        </p:txBody>
      </p:sp>
      <p:sp>
        <p:nvSpPr>
          <p:cNvPr id="149" name="trainControl is used to choose a resampling method:"/>
          <p:cNvSpPr txBox="1"/>
          <p:nvPr/>
        </p:nvSpPr>
        <p:spPr>
          <a:xfrm>
            <a:off x="4890947" y="7160022"/>
            <a:ext cx="4188106" cy="27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rPr lang="ko-KR" altLang="en-US" dirty="0" err="1"/>
              <a:t>재표집</a:t>
            </a:r>
            <a:r>
              <a:rPr lang="ko-KR" altLang="en-US" dirty="0"/>
              <a:t> 방법을 지정하는데 </a:t>
            </a:r>
            <a:r>
              <a:rPr lang="en-US" altLang="ko-KR" sz="1200" dirty="0" err="1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rPr>
              <a:t>trainControl</a:t>
            </a:r>
            <a:r>
              <a:rPr lang="en-US" altLang="ko-KR" sz="1200" dirty="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lang="ko-KR" altLang="en-US" sz="1200" dirty="0">
                <a:latin typeface="Source Sans Pro Light"/>
                <a:ea typeface="Source Sans Pro Light"/>
                <a:cs typeface="Source Sans Pro Light"/>
                <a:sym typeface="Monaco"/>
              </a:rPr>
              <a:t>함수를 사용한다</a:t>
            </a:r>
            <a:r>
              <a:rPr lang="en-US" altLang="ko-KR" sz="1200" dirty="0">
                <a:latin typeface="Source Sans Pro Light"/>
                <a:ea typeface="Source Sans Pro Light"/>
                <a:cs typeface="Source Sans Pro Light"/>
                <a:sym typeface="Monaco"/>
              </a:rPr>
              <a:t>.</a:t>
            </a:r>
            <a:endParaRPr sz="1200" dirty="0">
              <a:latin typeface="Source Sans Pro Light"/>
              <a:ea typeface="Source Sans Pro Light"/>
              <a:cs typeface="Source Sans Pro Light"/>
            </a:endParaRPr>
          </a:p>
        </p:txBody>
      </p:sp>
      <p:sp>
        <p:nvSpPr>
          <p:cNvPr id="150" name="trainControl(method = &lt;method&gt;, &lt;options&gt;)"/>
          <p:cNvSpPr txBox="1"/>
          <p:nvPr/>
        </p:nvSpPr>
        <p:spPr>
          <a:xfrm>
            <a:off x="4905574" y="7493147"/>
            <a:ext cx="4158852" cy="287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defRPr sz="11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chemeClr val="accent1"/>
                </a:solidFill>
              </a:rPr>
              <a:t>trainControl</a:t>
            </a:r>
            <a:r>
              <a:t>(</a:t>
            </a:r>
            <a:r>
              <a:rPr>
                <a:solidFill>
                  <a:schemeClr val="accent2"/>
                </a:solidFill>
              </a:rPr>
              <a:t>method</a:t>
            </a:r>
            <a:r>
              <a:t> = &lt;method&gt;, &lt;options&gt;)</a:t>
            </a:r>
          </a:p>
        </p:txBody>
      </p:sp>
      <p:sp>
        <p:nvSpPr>
          <p:cNvPr id="151" name="Methods and options are:"/>
          <p:cNvSpPr txBox="1"/>
          <p:nvPr/>
        </p:nvSpPr>
        <p:spPr>
          <a:xfrm>
            <a:off x="4876875" y="7831505"/>
            <a:ext cx="4188106" cy="27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spAutoFit/>
          </a:bodyPr>
          <a:lstStyle>
            <a:lvl1pPr algn="l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lvl1pPr>
          </a:lstStyle>
          <a:p>
            <a:r>
              <a:rPr lang="ko-KR" altLang="en-US" dirty="0"/>
              <a:t>함수와 선택옵션은 다음과 같다</a:t>
            </a:r>
            <a:r>
              <a:rPr dirty="0"/>
              <a:t>:</a:t>
            </a:r>
          </a:p>
        </p:txBody>
      </p:sp>
      <p:sp>
        <p:nvSpPr>
          <p:cNvPr id="152" name="&quot;cv&quot; for K-fold cross-validation (number sets the # folds).…"/>
          <p:cNvSpPr txBox="1"/>
          <p:nvPr/>
        </p:nvSpPr>
        <p:spPr>
          <a:xfrm>
            <a:off x="4907794" y="8165074"/>
            <a:ext cx="4146948" cy="18614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marL="104775" indent="-104775" algn="l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rPr sz="1100" dirty="0">
                <a:solidFill>
                  <a:schemeClr val="accent6"/>
                </a:solidFill>
                <a:latin typeface="Monaco"/>
                <a:ea typeface="Monaco"/>
                <a:cs typeface="Monaco"/>
                <a:sym typeface="Monaco"/>
              </a:rPr>
              <a:t>"cv"</a:t>
            </a:r>
            <a:r>
              <a:rPr dirty="0"/>
              <a:t> </a:t>
            </a:r>
            <a:r>
              <a:rPr lang="en-US" dirty="0"/>
              <a:t>:</a:t>
            </a:r>
            <a:r>
              <a:rPr dirty="0"/>
              <a:t> K-</a:t>
            </a:r>
            <a:r>
              <a:rPr lang="ko-KR" altLang="en-US" dirty="0"/>
              <a:t>배</a:t>
            </a:r>
            <a:r>
              <a:rPr dirty="0"/>
              <a:t> </a:t>
            </a:r>
            <a:r>
              <a:rPr lang="ko-KR" altLang="en-US" dirty="0"/>
              <a:t>교차검증</a:t>
            </a:r>
            <a:r>
              <a:rPr dirty="0"/>
              <a:t> (</a:t>
            </a:r>
            <a:r>
              <a:rPr sz="1100" dirty="0">
                <a:solidFill>
                  <a:schemeClr val="accent2"/>
                </a:solidFill>
                <a:latin typeface="Monaco"/>
                <a:ea typeface="Monaco"/>
                <a:cs typeface="Monaco"/>
                <a:sym typeface="Monaco"/>
              </a:rPr>
              <a:t>number</a:t>
            </a:r>
            <a:r>
              <a:rPr lang="en-US" sz="1100" dirty="0">
                <a:solidFill>
                  <a:schemeClr val="accent2"/>
                </a:solidFill>
                <a:latin typeface="Monaco"/>
                <a:ea typeface="Monaco"/>
                <a:cs typeface="Monaco"/>
                <a:sym typeface="Monaco"/>
              </a:rPr>
              <a:t>:</a:t>
            </a:r>
            <a:r>
              <a:rPr dirty="0"/>
              <a:t> </a:t>
            </a:r>
            <a:r>
              <a:rPr lang="ko-KR" altLang="en-US" dirty="0"/>
              <a:t>배수를 지정</a:t>
            </a:r>
            <a:r>
              <a:rPr dirty="0"/>
              <a:t>).</a:t>
            </a:r>
          </a:p>
          <a:p>
            <a:pPr marL="104775" indent="-104775" algn="l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rPr sz="1100" dirty="0">
                <a:solidFill>
                  <a:schemeClr val="accent6"/>
                </a:solidFill>
                <a:latin typeface="Monaco"/>
                <a:ea typeface="Monaco"/>
                <a:cs typeface="Monaco"/>
                <a:sym typeface="Monaco"/>
              </a:rPr>
              <a:t>"</a:t>
            </a:r>
            <a:r>
              <a:rPr sz="1100" dirty="0" err="1">
                <a:solidFill>
                  <a:schemeClr val="accent6"/>
                </a:solidFill>
                <a:latin typeface="Monaco"/>
                <a:ea typeface="Monaco"/>
                <a:cs typeface="Monaco"/>
                <a:sym typeface="Monaco"/>
              </a:rPr>
              <a:t>repeatedcv</a:t>
            </a:r>
            <a:r>
              <a:rPr sz="1100" dirty="0">
                <a:solidFill>
                  <a:schemeClr val="accent6"/>
                </a:solidFill>
                <a:latin typeface="Monaco"/>
                <a:ea typeface="Monaco"/>
                <a:cs typeface="Monaco"/>
                <a:sym typeface="Monaco"/>
              </a:rPr>
              <a:t>"</a:t>
            </a:r>
            <a:r>
              <a:rPr lang="en-US" sz="1100" dirty="0">
                <a:solidFill>
                  <a:schemeClr val="accent6"/>
                </a:solidFill>
                <a:latin typeface="Monaco"/>
                <a:ea typeface="Monaco"/>
                <a:cs typeface="Monaco"/>
                <a:sym typeface="Monaco"/>
              </a:rPr>
              <a:t>:</a:t>
            </a:r>
            <a:r>
              <a:rPr dirty="0"/>
              <a:t> </a:t>
            </a:r>
            <a:r>
              <a:rPr lang="ko-KR" altLang="en-US" dirty="0"/>
              <a:t>반복 교차검증</a:t>
            </a:r>
            <a:r>
              <a:rPr dirty="0"/>
              <a:t> (</a:t>
            </a:r>
            <a:r>
              <a:rPr sz="1100" dirty="0">
                <a:solidFill>
                  <a:schemeClr val="accent2"/>
                </a:solidFill>
                <a:latin typeface="Monaco"/>
                <a:ea typeface="Monaco"/>
                <a:cs typeface="Monaco"/>
                <a:sym typeface="Monaco"/>
              </a:rPr>
              <a:t>repeats</a:t>
            </a:r>
            <a:r>
              <a:rPr lang="en-US" sz="1100" dirty="0">
                <a:solidFill>
                  <a:schemeClr val="accent2"/>
                </a:solidFill>
                <a:latin typeface="Monaco"/>
                <a:ea typeface="Monaco"/>
                <a:cs typeface="Monaco"/>
                <a:sym typeface="Monaco"/>
              </a:rPr>
              <a:t>:</a:t>
            </a:r>
            <a:r>
              <a:rPr dirty="0"/>
              <a:t> </a:t>
            </a:r>
            <a:r>
              <a:rPr lang="ko-KR" altLang="en-US" dirty="0"/>
              <a:t>반복횟수</a:t>
            </a:r>
            <a:r>
              <a:rPr dirty="0"/>
              <a:t>).</a:t>
            </a:r>
          </a:p>
          <a:p>
            <a:pPr marL="104775" indent="-104775" algn="l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rPr sz="1100" dirty="0">
                <a:solidFill>
                  <a:schemeClr val="accent6"/>
                </a:solidFill>
                <a:latin typeface="Monaco"/>
                <a:ea typeface="Monaco"/>
                <a:cs typeface="Monaco"/>
                <a:sym typeface="Monaco"/>
              </a:rPr>
              <a:t>"boot"</a:t>
            </a:r>
            <a:r>
              <a:rPr lang="en-US" sz="1100" dirty="0">
                <a:solidFill>
                  <a:schemeClr val="accent6"/>
                </a:solidFill>
                <a:latin typeface="Monaco"/>
                <a:ea typeface="Monaco"/>
                <a:cs typeface="Monaco"/>
                <a:sym typeface="Monaco"/>
              </a:rPr>
              <a:t>:</a:t>
            </a:r>
            <a:r>
              <a:rPr dirty="0"/>
              <a:t> </a:t>
            </a:r>
            <a:r>
              <a:rPr lang="ko-KR" altLang="en-US" dirty="0" err="1"/>
              <a:t>붓스트랩</a:t>
            </a:r>
            <a:r>
              <a:rPr dirty="0"/>
              <a:t>  (</a:t>
            </a:r>
            <a:r>
              <a:rPr sz="1100" dirty="0">
                <a:solidFill>
                  <a:schemeClr val="accent2"/>
                </a:solidFill>
                <a:latin typeface="Monaco"/>
                <a:ea typeface="Monaco"/>
                <a:cs typeface="Monaco"/>
                <a:sym typeface="Monaco"/>
              </a:rPr>
              <a:t>number</a:t>
            </a:r>
            <a:r>
              <a:rPr lang="en-US" sz="1100" dirty="0">
                <a:solidFill>
                  <a:schemeClr val="accent2"/>
                </a:solidFill>
                <a:latin typeface="Monaco"/>
                <a:ea typeface="Monaco"/>
                <a:cs typeface="Monaco"/>
                <a:sym typeface="Monaco"/>
              </a:rPr>
              <a:t>:</a:t>
            </a:r>
            <a:r>
              <a:rPr dirty="0"/>
              <a:t> </a:t>
            </a:r>
            <a:r>
              <a:rPr lang="ko-KR" altLang="en-US" dirty="0"/>
              <a:t>되풀이 횟수</a:t>
            </a:r>
            <a:r>
              <a:rPr dirty="0"/>
              <a:t>).</a:t>
            </a:r>
          </a:p>
          <a:p>
            <a:pPr marL="104775" indent="-104775" algn="l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rPr sz="1100" dirty="0">
                <a:solidFill>
                  <a:schemeClr val="accent6"/>
                </a:solidFill>
                <a:latin typeface="Monaco"/>
                <a:ea typeface="Monaco"/>
                <a:cs typeface="Monaco"/>
                <a:sym typeface="Monaco"/>
              </a:rPr>
              <a:t>"LGOCV"</a:t>
            </a:r>
            <a:r>
              <a:rPr lang="en-US" sz="1100" dirty="0">
                <a:solidFill>
                  <a:schemeClr val="accent6"/>
                </a:solidFill>
                <a:latin typeface="Monaco"/>
                <a:ea typeface="Monaco"/>
                <a:cs typeface="Monaco"/>
                <a:sym typeface="Monaco"/>
              </a:rPr>
              <a:t>:</a:t>
            </a:r>
            <a:r>
              <a:rPr dirty="0"/>
              <a:t> </a:t>
            </a:r>
            <a:r>
              <a:rPr lang="ko-KR" altLang="en-US" dirty="0"/>
              <a:t>그룹 </a:t>
            </a:r>
            <a:r>
              <a:rPr lang="ko-KR" altLang="en-US" dirty="0" err="1"/>
              <a:t>관측점</a:t>
            </a:r>
            <a:r>
              <a:rPr lang="ko-KR" altLang="en-US" dirty="0"/>
              <a:t> 제거 방법</a:t>
            </a:r>
            <a:r>
              <a:rPr dirty="0"/>
              <a:t> (</a:t>
            </a:r>
            <a:r>
              <a:rPr sz="1100" dirty="0">
                <a:solidFill>
                  <a:schemeClr val="accent2"/>
                </a:solidFill>
                <a:latin typeface="Monaco"/>
                <a:ea typeface="Monaco"/>
                <a:cs typeface="Monaco"/>
                <a:sym typeface="Monaco"/>
              </a:rPr>
              <a:t>number</a:t>
            </a:r>
            <a:r>
              <a:rPr lang="en-US" sz="1100" dirty="0">
                <a:solidFill>
                  <a:schemeClr val="accent2"/>
                </a:solidFill>
                <a:latin typeface="Monaco"/>
                <a:ea typeface="Monaco"/>
                <a:cs typeface="Monaco"/>
                <a:sym typeface="Monaco"/>
              </a:rPr>
              <a:t>,</a:t>
            </a:r>
            <a:r>
              <a:rPr dirty="0"/>
              <a:t> </a:t>
            </a:r>
            <a:r>
              <a:rPr sz="1100" dirty="0">
                <a:solidFill>
                  <a:schemeClr val="accent2"/>
                </a:solidFill>
                <a:latin typeface="Monaco"/>
                <a:ea typeface="Monaco"/>
                <a:cs typeface="Monaco"/>
                <a:sym typeface="Monaco"/>
              </a:rPr>
              <a:t>p</a:t>
            </a:r>
            <a:r>
              <a:rPr dirty="0"/>
              <a:t> </a:t>
            </a:r>
            <a:r>
              <a:rPr lang="ko-KR" altLang="en-US" dirty="0"/>
              <a:t>는 선택옵션</a:t>
            </a:r>
            <a:r>
              <a:rPr dirty="0"/>
              <a:t>).</a:t>
            </a:r>
          </a:p>
          <a:p>
            <a:pPr marL="104775" indent="-104775" algn="l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rPr sz="1100" dirty="0">
                <a:solidFill>
                  <a:schemeClr val="accent6"/>
                </a:solidFill>
                <a:latin typeface="Monaco"/>
                <a:ea typeface="Monaco"/>
                <a:cs typeface="Monaco"/>
                <a:sym typeface="Monaco"/>
              </a:rPr>
              <a:t>"LOO"</a:t>
            </a:r>
            <a:r>
              <a:rPr lang="en-US" sz="1100" dirty="0">
                <a:solidFill>
                  <a:schemeClr val="accent6"/>
                </a:solidFill>
                <a:latin typeface="Monaco"/>
                <a:ea typeface="Monaco"/>
                <a:cs typeface="Monaco"/>
                <a:sym typeface="Monaco"/>
              </a:rPr>
              <a:t>:</a:t>
            </a:r>
            <a:r>
              <a:rPr dirty="0"/>
              <a:t> </a:t>
            </a:r>
            <a:r>
              <a:rPr lang="ko-KR" altLang="en-US" dirty="0"/>
              <a:t>단일 </a:t>
            </a:r>
            <a:r>
              <a:rPr lang="ko-KR" altLang="en-US" dirty="0" err="1"/>
              <a:t>관측점</a:t>
            </a:r>
            <a:r>
              <a:rPr lang="ko-KR" altLang="en-US" dirty="0"/>
              <a:t> 제거 교차검증</a:t>
            </a:r>
            <a:r>
              <a:rPr dirty="0"/>
              <a:t>.</a:t>
            </a:r>
          </a:p>
          <a:p>
            <a:pPr marL="104775" indent="-104775" algn="l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rPr sz="1100" dirty="0">
                <a:solidFill>
                  <a:schemeClr val="accent6"/>
                </a:solidFill>
                <a:latin typeface="Monaco"/>
                <a:ea typeface="Monaco"/>
                <a:cs typeface="Monaco"/>
                <a:sym typeface="Monaco"/>
              </a:rPr>
              <a:t>"</a:t>
            </a:r>
            <a:r>
              <a:rPr sz="1100" dirty="0" err="1">
                <a:solidFill>
                  <a:schemeClr val="accent6"/>
                </a:solidFill>
                <a:latin typeface="Monaco"/>
                <a:ea typeface="Monaco"/>
                <a:cs typeface="Monaco"/>
                <a:sym typeface="Monaco"/>
              </a:rPr>
              <a:t>oob</a:t>
            </a:r>
            <a:r>
              <a:rPr sz="1100" dirty="0">
                <a:solidFill>
                  <a:schemeClr val="accent6"/>
                </a:solidFill>
                <a:latin typeface="Monaco"/>
                <a:ea typeface="Monaco"/>
                <a:cs typeface="Monaco"/>
                <a:sym typeface="Monaco"/>
              </a:rPr>
              <a:t>"</a:t>
            </a:r>
            <a:r>
              <a:rPr dirty="0"/>
              <a:t> out-of-bag </a:t>
            </a:r>
            <a:r>
              <a:rPr lang="ko-KR" altLang="en-US" dirty="0" err="1"/>
              <a:t>재표집</a:t>
            </a:r>
            <a:r>
              <a:rPr dirty="0"/>
              <a:t> (</a:t>
            </a:r>
            <a:r>
              <a:rPr lang="ko-KR" altLang="en-US" dirty="0"/>
              <a:t>일부 모형 한정</a:t>
            </a:r>
            <a:r>
              <a:rPr dirty="0"/>
              <a:t>).</a:t>
            </a:r>
          </a:p>
          <a:p>
            <a:pPr marL="104775" indent="-104775" algn="l">
              <a:spcBef>
                <a:spcPts val="500"/>
              </a:spcBef>
              <a:buSzPct val="100000"/>
              <a:buChar char="•"/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rPr sz="1100" dirty="0">
                <a:solidFill>
                  <a:schemeClr val="accent6"/>
                </a:solidFill>
                <a:latin typeface="Monaco"/>
                <a:ea typeface="Monaco"/>
                <a:cs typeface="Monaco"/>
                <a:sym typeface="Monaco"/>
              </a:rPr>
              <a:t>"</a:t>
            </a:r>
            <a:r>
              <a:rPr sz="1100" dirty="0" err="1">
                <a:solidFill>
                  <a:schemeClr val="accent6"/>
                </a:solidFill>
                <a:latin typeface="Monaco"/>
                <a:ea typeface="Monaco"/>
                <a:cs typeface="Monaco"/>
                <a:sym typeface="Monaco"/>
              </a:rPr>
              <a:t>timeslice</a:t>
            </a:r>
            <a:r>
              <a:rPr sz="1100" dirty="0">
                <a:solidFill>
                  <a:schemeClr val="accent6"/>
                </a:solidFill>
                <a:latin typeface="Monaco"/>
                <a:ea typeface="Monaco"/>
                <a:cs typeface="Monaco"/>
                <a:sym typeface="Monaco"/>
              </a:rPr>
              <a:t>"</a:t>
            </a:r>
            <a:r>
              <a:rPr lang="en-US" sz="1100" dirty="0">
                <a:solidFill>
                  <a:schemeClr val="accent6"/>
                </a:solidFill>
                <a:latin typeface="Monaco"/>
                <a:ea typeface="Monaco"/>
                <a:cs typeface="Monaco"/>
                <a:sym typeface="Monaco"/>
              </a:rPr>
              <a:t>:</a:t>
            </a:r>
            <a:r>
              <a:rPr dirty="0"/>
              <a:t> </a:t>
            </a:r>
            <a:r>
              <a:rPr lang="ko-KR" altLang="en-US" dirty="0"/>
              <a:t>시계열 데이터</a:t>
            </a:r>
            <a:r>
              <a:rPr dirty="0"/>
              <a:t> (</a:t>
            </a:r>
            <a:r>
              <a:rPr lang="ko-KR" altLang="en-US" dirty="0"/>
              <a:t>선택옵션</a:t>
            </a:r>
            <a:r>
              <a:rPr lang="en-US" altLang="ko-KR" dirty="0"/>
              <a:t>:</a:t>
            </a:r>
            <a:r>
              <a:rPr dirty="0"/>
              <a:t> </a:t>
            </a:r>
            <a:r>
              <a:rPr sz="1100" dirty="0" err="1">
                <a:solidFill>
                  <a:schemeClr val="accent2"/>
                </a:solidFill>
                <a:latin typeface="Monaco"/>
                <a:ea typeface="Monaco"/>
                <a:cs typeface="Monaco"/>
                <a:sym typeface="Monaco"/>
              </a:rPr>
              <a:t>initialWindow</a:t>
            </a:r>
            <a:r>
              <a:rPr dirty="0"/>
              <a:t>, </a:t>
            </a:r>
            <a:r>
              <a:rPr sz="1100" dirty="0">
                <a:solidFill>
                  <a:schemeClr val="accent2"/>
                </a:solidFill>
                <a:latin typeface="Monaco"/>
                <a:ea typeface="Monaco"/>
                <a:cs typeface="Monaco"/>
                <a:sym typeface="Monaco"/>
              </a:rPr>
              <a:t>horizon</a:t>
            </a:r>
            <a:r>
              <a:rPr dirty="0"/>
              <a:t>, </a:t>
            </a:r>
            <a:r>
              <a:rPr sz="1100" dirty="0" err="1">
                <a:solidFill>
                  <a:schemeClr val="accent2"/>
                </a:solidFill>
                <a:latin typeface="Monaco"/>
                <a:ea typeface="Monaco"/>
                <a:cs typeface="Monaco"/>
                <a:sym typeface="Monaco"/>
              </a:rPr>
              <a:t>fixedWindow</a:t>
            </a:r>
            <a:r>
              <a:rPr dirty="0"/>
              <a:t>, </a:t>
            </a:r>
            <a:r>
              <a:rPr sz="1100" dirty="0">
                <a:solidFill>
                  <a:schemeClr val="accent2"/>
                </a:solidFill>
                <a:latin typeface="Monaco"/>
                <a:ea typeface="Monaco"/>
                <a:cs typeface="Monaco"/>
                <a:sym typeface="Monaco"/>
              </a:rPr>
              <a:t>skip</a:t>
            </a:r>
            <a:r>
              <a:rPr dirty="0"/>
              <a:t>).</a:t>
            </a:r>
          </a:p>
        </p:txBody>
      </p:sp>
      <p:sp>
        <p:nvSpPr>
          <p:cNvPr id="153" name="Rounded Rectangle"/>
          <p:cNvSpPr/>
          <p:nvPr/>
        </p:nvSpPr>
        <p:spPr>
          <a:xfrm>
            <a:off x="9333127" y="362539"/>
            <a:ext cx="4335687" cy="9862376"/>
          </a:xfrm>
          <a:prstGeom prst="roundRect">
            <a:avLst>
              <a:gd name="adj" fmla="val 1451"/>
            </a:avLst>
          </a:prstGeom>
          <a:ln w="76200">
            <a:solidFill>
              <a:schemeClr val="accent3">
                <a:satOff val="18648"/>
                <a:lumOff val="5971"/>
                <a:alpha val="20000"/>
              </a:schemeClr>
            </a:solidFill>
            <a:miter lim="400000"/>
          </a:ln>
        </p:spPr>
        <p:txBody>
          <a:bodyPr lIns="54570" tIns="54570" rIns="54570" bIns="54570" anchor="ctr"/>
          <a:lstStyle/>
          <a:p>
            <a:pPr algn="l">
              <a:defRPr sz="1000">
                <a:latin typeface="Menlo"/>
                <a:ea typeface="Menlo"/>
                <a:cs typeface="Menlo"/>
                <a:sym typeface="Menlo"/>
              </a:defRPr>
            </a:pPr>
            <a:endParaRPr/>
          </a:p>
        </p:txBody>
      </p:sp>
      <p:sp>
        <p:nvSpPr>
          <p:cNvPr id="154" name="To choose how to summarize a model, the  trainControl function is used again."/>
          <p:cNvSpPr txBox="1"/>
          <p:nvPr/>
        </p:nvSpPr>
        <p:spPr>
          <a:xfrm>
            <a:off x="9406918" y="793470"/>
            <a:ext cx="4188105" cy="4795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rPr lang="ko-KR" altLang="en-US" dirty="0"/>
              <a:t>모형요약 방법을 선택하는데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sz="1200" dirty="0" err="1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rPr>
              <a:t>trainControl</a:t>
            </a:r>
            <a:r>
              <a:rPr lang="en-US" altLang="ko-KR" sz="1200" dirty="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lang="ko-KR" altLang="en-US" dirty="0"/>
              <a:t>함수가 다시 사용된다</a:t>
            </a:r>
            <a:r>
              <a:rPr lang="en-US" altLang="ko-KR" dirty="0"/>
              <a:t>.</a:t>
            </a:r>
            <a:endParaRPr dirty="0"/>
          </a:p>
        </p:txBody>
      </p:sp>
      <p:sp>
        <p:nvSpPr>
          <p:cNvPr id="155" name="Rounded Rectangle"/>
          <p:cNvSpPr/>
          <p:nvPr/>
        </p:nvSpPr>
        <p:spPr>
          <a:xfrm>
            <a:off x="9305576" y="624055"/>
            <a:ext cx="4390791" cy="61922"/>
          </a:xfrm>
          <a:prstGeom prst="roundRect">
            <a:avLst>
              <a:gd name="adj" fmla="val 1438"/>
            </a:avLst>
          </a:prstGeom>
          <a:solidFill>
            <a:schemeClr val="accent4">
              <a:hueOff val="384618"/>
              <a:satOff val="3869"/>
              <a:lumOff val="5802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1" indent="0"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endParaRPr/>
          </a:p>
        </p:txBody>
      </p:sp>
      <p:sp>
        <p:nvSpPr>
          <p:cNvPr id="156" name="Performance Metrics"/>
          <p:cNvSpPr/>
          <p:nvPr/>
        </p:nvSpPr>
        <p:spPr>
          <a:xfrm>
            <a:off x="9305576" y="286227"/>
            <a:ext cx="4390791" cy="387050"/>
          </a:xfrm>
          <a:prstGeom prst="roundRect">
            <a:avLst>
              <a:gd name="adj" fmla="val 16636"/>
            </a:avLst>
          </a:prstGeom>
          <a:solidFill>
            <a:schemeClr val="accent4">
              <a:hueOff val="384618"/>
              <a:satOff val="3869"/>
              <a:lumOff val="580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1" indent="0"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ko-KR" altLang="en-US" sz="2300" b="1" dirty="0"/>
              <a:t>성능측도 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Perfomance</a:t>
            </a:r>
            <a:r>
              <a:rPr lang="en-US" altLang="ko-KR" sz="1400" b="1" dirty="0"/>
              <a:t> Metric)</a:t>
            </a:r>
            <a:endParaRPr sz="1400" b="1" dirty="0"/>
          </a:p>
        </p:txBody>
      </p:sp>
      <p:sp>
        <p:nvSpPr>
          <p:cNvPr id="157" name="trainControl(summaryFunction = &lt;R function&gt;,…"/>
          <p:cNvSpPr txBox="1"/>
          <p:nvPr/>
        </p:nvSpPr>
        <p:spPr>
          <a:xfrm>
            <a:off x="9418439" y="1284761"/>
            <a:ext cx="4158851" cy="478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defRPr sz="11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chemeClr val="accent1"/>
                </a:solidFill>
              </a:rPr>
              <a:t>trainControl</a:t>
            </a:r>
            <a:r>
              <a:t>(</a:t>
            </a:r>
            <a:r>
              <a:rPr>
                <a:solidFill>
                  <a:schemeClr val="accent2"/>
                </a:solidFill>
              </a:rPr>
              <a:t>summaryFunction</a:t>
            </a:r>
            <a:r>
              <a:t> = &lt;R function&gt;, </a:t>
            </a:r>
          </a:p>
          <a:p>
            <a:pPr algn="l">
              <a:defRPr sz="1100">
                <a:latin typeface="Monaco"/>
                <a:ea typeface="Monaco"/>
                <a:cs typeface="Monaco"/>
                <a:sym typeface="Monaco"/>
              </a:defRPr>
            </a:pPr>
            <a:r>
              <a:t>             </a:t>
            </a:r>
            <a:r>
              <a:rPr>
                <a:solidFill>
                  <a:schemeClr val="accent2"/>
                </a:solidFill>
              </a:rPr>
              <a:t>classProbs</a:t>
            </a:r>
            <a:r>
              <a:t> = &lt;logical&gt;)</a:t>
            </a:r>
          </a:p>
        </p:txBody>
      </p:sp>
      <p:sp>
        <p:nvSpPr>
          <p:cNvPr id="158" name="Custom R functions can be used but caret includes several: defaultSummary (for accuracy, RMSE, etc), twoClassSummary (for ROC curves), and prSummary (for information retrieval). For the last two functions, the option classProbs must be set to TRUE."/>
          <p:cNvSpPr txBox="1"/>
          <p:nvPr/>
        </p:nvSpPr>
        <p:spPr>
          <a:xfrm>
            <a:off x="9406102" y="1856022"/>
            <a:ext cx="4188106" cy="8488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rPr lang="ko-KR" altLang="en-US" dirty="0"/>
              <a:t>자체제작 </a:t>
            </a:r>
            <a:r>
              <a:rPr dirty="0"/>
              <a:t>R </a:t>
            </a:r>
            <a:r>
              <a:rPr lang="ko-KR" altLang="en-US" dirty="0"/>
              <a:t>함수를 사용할 수 있지만</a:t>
            </a:r>
            <a:r>
              <a:rPr lang="en-US" altLang="ko-KR" dirty="0"/>
              <a:t>, </a:t>
            </a:r>
            <a:r>
              <a:rPr lang="en-US" altLang="ko-KR" sz="1200" dirty="0">
                <a:solidFill>
                  <a:schemeClr val="accent5"/>
                </a:solidFill>
                <a:latin typeface="Monaco"/>
                <a:ea typeface="Monaco"/>
                <a:cs typeface="Monaco"/>
                <a:sym typeface="Monaco"/>
              </a:rPr>
              <a:t>caret </a:t>
            </a:r>
            <a:r>
              <a:rPr lang="ko-KR" altLang="en-US" dirty="0" err="1"/>
              <a:t>팩키지에</a:t>
            </a:r>
            <a:r>
              <a:rPr lang="ko-KR" altLang="en-US" dirty="0"/>
              <a:t> 일부가 내장되어 있음</a:t>
            </a:r>
            <a:r>
              <a:rPr lang="en-US" altLang="ko-KR" dirty="0"/>
              <a:t>:</a:t>
            </a:r>
            <a:r>
              <a:rPr dirty="0"/>
              <a:t> </a:t>
            </a:r>
            <a:r>
              <a:rPr sz="1100" dirty="0" err="1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rPr>
              <a:t>defaultSummary</a:t>
            </a:r>
            <a:r>
              <a:rPr dirty="0"/>
              <a:t> (</a:t>
            </a:r>
            <a:r>
              <a:rPr lang="ko-KR" altLang="en-US" dirty="0"/>
              <a:t>모형 정확도</a:t>
            </a:r>
            <a:r>
              <a:rPr dirty="0"/>
              <a:t>, RMSE, </a:t>
            </a:r>
            <a:r>
              <a:rPr lang="ko-KR" altLang="en-US" dirty="0"/>
              <a:t>등</a:t>
            </a:r>
            <a:r>
              <a:rPr dirty="0"/>
              <a:t>), </a:t>
            </a:r>
            <a:r>
              <a:rPr sz="1100" dirty="0" err="1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rPr>
              <a:t>twoClassSummary</a:t>
            </a:r>
            <a:r>
              <a:rPr dirty="0"/>
              <a:t> (ROC </a:t>
            </a:r>
            <a:r>
              <a:rPr lang="ko-KR" altLang="en-US" dirty="0"/>
              <a:t>곡선</a:t>
            </a:r>
            <a:r>
              <a:rPr dirty="0"/>
              <a:t>), </a:t>
            </a:r>
            <a:r>
              <a:rPr sz="1100" dirty="0" err="1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rPr>
              <a:t>prSummary</a:t>
            </a:r>
            <a:r>
              <a:rPr dirty="0"/>
              <a:t> (</a:t>
            </a:r>
            <a:r>
              <a:rPr lang="ko-KR" altLang="en-US" dirty="0"/>
              <a:t>정보 검색</a:t>
            </a:r>
            <a:r>
              <a:rPr dirty="0"/>
              <a:t>). </a:t>
            </a:r>
            <a:r>
              <a:rPr lang="ko-KR" altLang="en-US" dirty="0"/>
              <a:t>마지막 두함수를 사용하려면</a:t>
            </a:r>
            <a:r>
              <a:rPr lang="en-US" altLang="ko-KR" dirty="0"/>
              <a:t>, </a:t>
            </a:r>
            <a:r>
              <a:rPr lang="en-US" altLang="ko-KR" sz="1200" dirty="0" err="1">
                <a:solidFill>
                  <a:schemeClr val="accent2"/>
                </a:solidFill>
                <a:latin typeface="Monaco"/>
                <a:ea typeface="Monaco"/>
                <a:cs typeface="Monaco"/>
                <a:sym typeface="Monaco"/>
              </a:rPr>
              <a:t>classProbs</a:t>
            </a:r>
            <a:r>
              <a:rPr lang="en-US" altLang="ko-KR" dirty="0"/>
              <a:t> </a:t>
            </a:r>
            <a:r>
              <a:rPr lang="ko-KR" altLang="en-US" dirty="0"/>
              <a:t>를 </a:t>
            </a:r>
            <a:r>
              <a:rPr sz="1100" dirty="0">
                <a:latin typeface="Monaco"/>
                <a:ea typeface="Monaco"/>
                <a:cs typeface="Monaco"/>
                <a:sym typeface="Monaco"/>
              </a:rPr>
              <a:t>TRUE</a:t>
            </a:r>
            <a:r>
              <a:rPr lang="ko-KR" altLang="en-US" sz="1100" dirty="0">
                <a:latin typeface="Monaco"/>
                <a:ea typeface="Monaco"/>
                <a:cs typeface="Monaco"/>
                <a:sym typeface="Monaco"/>
              </a:rPr>
              <a:t>로 설정해야 함</a:t>
            </a:r>
            <a:r>
              <a:rPr dirty="0"/>
              <a:t>.</a:t>
            </a:r>
          </a:p>
        </p:txBody>
      </p:sp>
      <p:sp>
        <p:nvSpPr>
          <p:cNvPr id="159" name="Grid Search"/>
          <p:cNvSpPr/>
          <p:nvPr/>
        </p:nvSpPr>
        <p:spPr>
          <a:xfrm>
            <a:off x="9305863" y="2947566"/>
            <a:ext cx="4411887" cy="387050"/>
          </a:xfrm>
          <a:prstGeom prst="roundRect">
            <a:avLst>
              <a:gd name="adj" fmla="val 0"/>
            </a:avLst>
          </a:prstGeom>
          <a:solidFill>
            <a:schemeClr val="accent4">
              <a:hueOff val="384618"/>
              <a:satOff val="3869"/>
              <a:lumOff val="580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1" indent="0"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ko-KR" altLang="en-US" sz="2300" b="1" dirty="0"/>
              <a:t>격자탐색 </a:t>
            </a:r>
            <a:r>
              <a:rPr lang="en-US" altLang="ko-KR" sz="1400" b="1" dirty="0"/>
              <a:t>(</a:t>
            </a:r>
            <a:r>
              <a:rPr sz="1400" b="1" dirty="0"/>
              <a:t>Grid Search</a:t>
            </a:r>
            <a:r>
              <a:rPr lang="en-US" sz="1400" b="1" dirty="0"/>
              <a:t>)</a:t>
            </a:r>
            <a:endParaRPr sz="1400" b="1" dirty="0"/>
          </a:p>
        </p:txBody>
      </p:sp>
      <p:sp>
        <p:nvSpPr>
          <p:cNvPr id="160" name="To let train determine the values of the tuning parameter(s), the tuneLength option controls how many values per tuning parameter to evaluate.…"/>
          <p:cNvSpPr txBox="1"/>
          <p:nvPr/>
        </p:nvSpPr>
        <p:spPr>
          <a:xfrm>
            <a:off x="9404573" y="3484419"/>
            <a:ext cx="4188106" cy="1248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rPr lang="en-US" altLang="ko-KR" sz="1200" dirty="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rPr>
              <a:t>train </a:t>
            </a:r>
            <a:r>
              <a:rPr lang="ko-KR" altLang="en-US" dirty="0"/>
              <a:t>함수가 튜닝 </a:t>
            </a:r>
            <a:r>
              <a:rPr lang="ko-KR" altLang="en-US" dirty="0" err="1"/>
              <a:t>모수값을</a:t>
            </a:r>
            <a:r>
              <a:rPr lang="ko-KR" altLang="en-US" dirty="0"/>
              <a:t> 결정하는데</a:t>
            </a:r>
            <a:r>
              <a:rPr lang="en-US" altLang="ko-KR" dirty="0"/>
              <a:t>, </a:t>
            </a:r>
            <a:r>
              <a:rPr lang="ko-KR" altLang="en-US" dirty="0" err="1"/>
              <a:t>모수를</a:t>
            </a:r>
            <a:r>
              <a:rPr lang="ko-KR" altLang="en-US" dirty="0"/>
              <a:t> 튜닝하는데 얼마나 많은 값을 탐색할지 </a:t>
            </a:r>
            <a:r>
              <a:rPr lang="en-US" altLang="ko-KR" sz="1200" dirty="0" err="1">
                <a:solidFill>
                  <a:schemeClr val="accent2"/>
                </a:solidFill>
                <a:latin typeface="Monaco"/>
                <a:ea typeface="Monaco"/>
                <a:cs typeface="Monaco"/>
                <a:sym typeface="Monaco"/>
              </a:rPr>
              <a:t>tuneLength</a:t>
            </a:r>
            <a:r>
              <a:rPr lang="en-US" altLang="ko-KR" sz="1200" dirty="0">
                <a:solidFill>
                  <a:schemeClr val="accent2"/>
                </a:solidFill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lang="ko-KR" altLang="en-US" dirty="0"/>
              <a:t>선택옵션으로 제어한다</a:t>
            </a:r>
            <a:r>
              <a:rPr lang="en-US" altLang="ko-KR" dirty="0"/>
              <a:t>.</a:t>
            </a:r>
            <a:endParaRPr dirty="0"/>
          </a:p>
          <a:p>
            <a:pPr algn="l"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dirty="0"/>
          </a:p>
          <a:p>
            <a:pPr algn="l"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rPr lang="ko-KR" altLang="en-US" dirty="0"/>
              <a:t>또 다른 방법으로</a:t>
            </a:r>
            <a:r>
              <a:rPr lang="en-US" altLang="ko-KR" dirty="0"/>
              <a:t>, </a:t>
            </a:r>
            <a:r>
              <a:rPr lang="ko-KR" altLang="en-US" dirty="0"/>
              <a:t>튜닝 </a:t>
            </a:r>
            <a:r>
              <a:rPr lang="ko-KR" altLang="en-US" dirty="0" err="1"/>
              <a:t>모수값으로</a:t>
            </a:r>
            <a:r>
              <a:rPr lang="ko-KR" altLang="en-US" dirty="0"/>
              <a:t> </a:t>
            </a:r>
            <a:r>
              <a:rPr sz="1100" dirty="0" err="1">
                <a:solidFill>
                  <a:schemeClr val="accent2"/>
                </a:solidFill>
                <a:latin typeface="Monaco"/>
                <a:ea typeface="Monaco"/>
                <a:cs typeface="Monaco"/>
                <a:sym typeface="Monaco"/>
              </a:rPr>
              <a:t>tuneGrid</a:t>
            </a:r>
            <a:r>
              <a:rPr dirty="0"/>
              <a:t> </a:t>
            </a:r>
            <a:r>
              <a:rPr lang="ko-KR" altLang="en-US" dirty="0"/>
              <a:t>인자를 활용하는 것도 가능하다</a:t>
            </a:r>
            <a:r>
              <a:rPr dirty="0"/>
              <a:t>:</a:t>
            </a:r>
          </a:p>
        </p:txBody>
      </p:sp>
      <p:sp>
        <p:nvSpPr>
          <p:cNvPr id="161" name="grid &lt;- expand.grid(alpha = c(0.1, 0.5, 0.9),…"/>
          <p:cNvSpPr txBox="1"/>
          <p:nvPr/>
        </p:nvSpPr>
        <p:spPr>
          <a:xfrm>
            <a:off x="9404573" y="4796311"/>
            <a:ext cx="4158850" cy="12023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defRPr sz="1100">
                <a:latin typeface="Monaco"/>
                <a:ea typeface="Monaco"/>
                <a:cs typeface="Monaco"/>
                <a:sym typeface="Monaco"/>
              </a:defRPr>
            </a:pPr>
            <a:r>
              <a:t>grid &lt;- </a:t>
            </a:r>
            <a:r>
              <a:rPr>
                <a:solidFill>
                  <a:schemeClr val="accent1"/>
                </a:solidFill>
              </a:rPr>
              <a:t>expand.grid</a:t>
            </a:r>
            <a:r>
              <a:t>(</a:t>
            </a:r>
            <a:r>
              <a:rPr>
                <a:solidFill>
                  <a:schemeClr val="accent2"/>
                </a:solidFill>
              </a:rPr>
              <a:t>alpha</a:t>
            </a:r>
            <a:r>
              <a:t> = </a:t>
            </a:r>
            <a:r>
              <a:rPr>
                <a:solidFill>
                  <a:schemeClr val="accent1"/>
                </a:solidFill>
              </a:rPr>
              <a:t>c</a:t>
            </a:r>
            <a:r>
              <a:t>(0.1, 0.5, 0.9), </a:t>
            </a:r>
          </a:p>
          <a:p>
            <a:pPr algn="l">
              <a:defRPr sz="1100">
                <a:latin typeface="Monaco"/>
                <a:ea typeface="Monaco"/>
                <a:cs typeface="Monaco"/>
                <a:sym typeface="Monaco"/>
              </a:defRPr>
            </a:pPr>
            <a:r>
              <a:t>                    </a:t>
            </a:r>
            <a:r>
              <a:rPr>
                <a:solidFill>
                  <a:schemeClr val="accent2"/>
                </a:solidFill>
              </a:rPr>
              <a:t>lambda</a:t>
            </a:r>
            <a:r>
              <a:t> = </a:t>
            </a:r>
            <a:r>
              <a:rPr>
                <a:solidFill>
                  <a:schemeClr val="accent1"/>
                </a:solidFill>
              </a:rPr>
              <a:t>c</a:t>
            </a:r>
            <a:r>
              <a:t>(0.001, 0.01))</a:t>
            </a:r>
          </a:p>
          <a:p>
            <a:pPr algn="l">
              <a:defRPr sz="90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defRPr sz="11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chemeClr val="accent1"/>
                </a:solidFill>
              </a:rPr>
              <a:t>train</a:t>
            </a:r>
            <a:r>
              <a:t>(</a:t>
            </a:r>
            <a:r>
              <a:rPr>
                <a:solidFill>
                  <a:schemeClr val="accent2"/>
                </a:solidFill>
              </a:rPr>
              <a:t>x</a:t>
            </a:r>
            <a:r>
              <a:t> = x, </a:t>
            </a:r>
            <a:r>
              <a:rPr>
                <a:solidFill>
                  <a:schemeClr val="accent2"/>
                </a:solidFill>
              </a:rPr>
              <a:t>y</a:t>
            </a:r>
            <a:r>
              <a:t> = y, </a:t>
            </a:r>
            <a:r>
              <a:rPr>
                <a:solidFill>
                  <a:schemeClr val="accent2"/>
                </a:solidFill>
              </a:rPr>
              <a:t>method</a:t>
            </a:r>
            <a:r>
              <a:t> = "glmnet",</a:t>
            </a:r>
          </a:p>
          <a:p>
            <a:pPr algn="l">
              <a:defRPr sz="1100">
                <a:latin typeface="Monaco"/>
                <a:ea typeface="Monaco"/>
                <a:cs typeface="Monaco"/>
                <a:sym typeface="Monaco"/>
              </a:defRPr>
            </a:pPr>
            <a:r>
              <a:t>      </a:t>
            </a:r>
            <a:r>
              <a:rPr>
                <a:solidFill>
                  <a:schemeClr val="accent2"/>
                </a:solidFill>
              </a:rPr>
              <a:t>preProc</a:t>
            </a:r>
            <a:r>
              <a:t> = </a:t>
            </a:r>
            <a:r>
              <a:rPr>
                <a:solidFill>
                  <a:schemeClr val="accent1"/>
                </a:solidFill>
              </a:rPr>
              <a:t>c</a:t>
            </a:r>
            <a:r>
              <a:t>(</a:t>
            </a:r>
            <a:r>
              <a:rPr>
                <a:solidFill>
                  <a:schemeClr val="accent6"/>
                </a:solidFill>
              </a:rPr>
              <a:t>"center"</a:t>
            </a:r>
            <a:r>
              <a:t>, </a:t>
            </a:r>
            <a:r>
              <a:rPr>
                <a:solidFill>
                  <a:schemeClr val="accent6"/>
                </a:solidFill>
              </a:rPr>
              <a:t>"scale"</a:t>
            </a:r>
            <a:r>
              <a:t>),</a:t>
            </a:r>
          </a:p>
          <a:p>
            <a:pPr algn="l">
              <a:defRPr sz="1100">
                <a:latin typeface="Monaco"/>
                <a:ea typeface="Monaco"/>
                <a:cs typeface="Monaco"/>
                <a:sym typeface="Monaco"/>
              </a:defRPr>
            </a:pPr>
            <a:r>
              <a:t>      </a:t>
            </a:r>
            <a:r>
              <a:rPr>
                <a:solidFill>
                  <a:schemeClr val="accent2"/>
                </a:solidFill>
              </a:rPr>
              <a:t>tuneGrid</a:t>
            </a:r>
            <a:r>
              <a:t> = grid)</a:t>
            </a:r>
          </a:p>
        </p:txBody>
      </p:sp>
      <p:sp>
        <p:nvSpPr>
          <p:cNvPr id="162" name="Random Search"/>
          <p:cNvSpPr/>
          <p:nvPr/>
        </p:nvSpPr>
        <p:spPr>
          <a:xfrm>
            <a:off x="9305863" y="6173366"/>
            <a:ext cx="4411887" cy="387050"/>
          </a:xfrm>
          <a:prstGeom prst="roundRect">
            <a:avLst>
              <a:gd name="adj" fmla="val 0"/>
            </a:avLst>
          </a:prstGeom>
          <a:solidFill>
            <a:schemeClr val="accent4">
              <a:hueOff val="384618"/>
              <a:satOff val="3869"/>
              <a:lumOff val="580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1" indent="0"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ko-KR" altLang="en-US" sz="2300" b="1" dirty="0"/>
              <a:t>임의 탐색 </a:t>
            </a:r>
            <a:r>
              <a:rPr lang="en-US" altLang="ko-KR" sz="1400" b="1" dirty="0"/>
              <a:t>(</a:t>
            </a:r>
            <a:r>
              <a:rPr sz="1400" b="1" dirty="0"/>
              <a:t>Random Search</a:t>
            </a:r>
            <a:r>
              <a:rPr lang="en-US" sz="1400" b="1" dirty="0"/>
              <a:t>)</a:t>
            </a:r>
            <a:endParaRPr sz="1400" b="1" dirty="0"/>
          </a:p>
        </p:txBody>
      </p:sp>
      <p:sp>
        <p:nvSpPr>
          <p:cNvPr id="163" name="For tuning, train can also generate random tuning parameter combinations over a wide range. tuneLength  controls the total number of combinations to evaluate. To use random search:"/>
          <p:cNvSpPr txBox="1"/>
          <p:nvPr/>
        </p:nvSpPr>
        <p:spPr>
          <a:xfrm>
            <a:off x="9436465" y="6706596"/>
            <a:ext cx="4188105" cy="8488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rPr lang="ko-KR" altLang="en-US" dirty="0" err="1"/>
              <a:t>모수</a:t>
            </a:r>
            <a:r>
              <a:rPr lang="ko-KR" altLang="en-US" dirty="0"/>
              <a:t> 튜닝할 때</a:t>
            </a:r>
            <a:r>
              <a:rPr lang="en-US" altLang="ko-KR" dirty="0"/>
              <a:t>, </a:t>
            </a:r>
            <a:r>
              <a:rPr sz="1100" dirty="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rPr>
              <a:t>train</a:t>
            </a:r>
            <a:r>
              <a:rPr dirty="0"/>
              <a:t> </a:t>
            </a:r>
            <a:r>
              <a:rPr lang="ko-KR" altLang="en-US" dirty="0"/>
              <a:t>함수는 탐색할 범위에 포함된 </a:t>
            </a:r>
            <a:r>
              <a:rPr lang="ko-KR" altLang="en-US" dirty="0" err="1"/>
              <a:t>튜닝모수값을</a:t>
            </a:r>
            <a:r>
              <a:rPr lang="ko-KR" altLang="en-US" dirty="0"/>
              <a:t> 임의로 생성하는 기능이 있다</a:t>
            </a:r>
            <a:r>
              <a:rPr lang="en-US" altLang="ko-KR" dirty="0"/>
              <a:t>. </a:t>
            </a:r>
            <a:r>
              <a:rPr sz="1100" dirty="0" err="1">
                <a:solidFill>
                  <a:schemeClr val="accent2"/>
                </a:solidFill>
                <a:latin typeface="Monaco"/>
                <a:ea typeface="Monaco"/>
                <a:cs typeface="Monaco"/>
                <a:sym typeface="Monaco"/>
              </a:rPr>
              <a:t>tuneLength</a:t>
            </a:r>
            <a:r>
              <a:rPr dirty="0"/>
              <a:t> </a:t>
            </a:r>
            <a:r>
              <a:rPr lang="ko-KR" altLang="en-US" dirty="0" err="1"/>
              <a:t>를</a:t>
            </a:r>
            <a:r>
              <a:rPr lang="ko-KR" altLang="en-US" dirty="0"/>
              <a:t> 통해 탐색할 전체 </a:t>
            </a:r>
            <a:r>
              <a:rPr lang="ko-KR" altLang="en-US" dirty="0" err="1"/>
              <a:t>조합수를</a:t>
            </a:r>
            <a:r>
              <a:rPr lang="ko-KR" altLang="en-US" dirty="0"/>
              <a:t> 제어한다</a:t>
            </a:r>
            <a:r>
              <a:rPr lang="en-US" altLang="ko-KR" dirty="0"/>
              <a:t>.</a:t>
            </a:r>
            <a:r>
              <a:rPr dirty="0"/>
              <a:t> </a:t>
            </a:r>
            <a:r>
              <a:rPr lang="ko-KR" altLang="en-US" dirty="0"/>
              <a:t>임의탐색은 다음과 같이 사용한다</a:t>
            </a:r>
            <a:r>
              <a:rPr dirty="0"/>
              <a:t>:</a:t>
            </a:r>
          </a:p>
        </p:txBody>
      </p:sp>
      <p:sp>
        <p:nvSpPr>
          <p:cNvPr id="164" name="trainControl(search = &quot;random&quot;)"/>
          <p:cNvSpPr txBox="1"/>
          <p:nvPr/>
        </p:nvSpPr>
        <p:spPr>
          <a:xfrm>
            <a:off x="9436465" y="7595446"/>
            <a:ext cx="4158851" cy="287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defRPr sz="11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chemeClr val="accent1"/>
                </a:solidFill>
              </a:rPr>
              <a:t>trainControl</a:t>
            </a:r>
            <a:r>
              <a:t>(</a:t>
            </a:r>
            <a:r>
              <a:rPr>
                <a:solidFill>
                  <a:schemeClr val="accent2"/>
                </a:solidFill>
              </a:rPr>
              <a:t>search</a:t>
            </a:r>
            <a:r>
              <a:t> = </a:t>
            </a:r>
            <a:r>
              <a:rPr>
                <a:solidFill>
                  <a:schemeClr val="accent6"/>
                </a:solidFill>
              </a:rPr>
              <a:t>"random"</a:t>
            </a:r>
            <a:r>
              <a:t>)</a:t>
            </a:r>
          </a:p>
        </p:txBody>
      </p:sp>
      <p:sp>
        <p:nvSpPr>
          <p:cNvPr id="165" name="Subsampling"/>
          <p:cNvSpPr/>
          <p:nvPr/>
        </p:nvSpPr>
        <p:spPr>
          <a:xfrm>
            <a:off x="9311875" y="7985800"/>
            <a:ext cx="4411886" cy="387049"/>
          </a:xfrm>
          <a:prstGeom prst="roundRect">
            <a:avLst>
              <a:gd name="adj" fmla="val 0"/>
            </a:avLst>
          </a:prstGeom>
          <a:solidFill>
            <a:schemeClr val="accent4">
              <a:hueOff val="384618"/>
              <a:satOff val="3869"/>
              <a:lumOff val="580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1" indent="0"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ko-KR" altLang="en-US" sz="2300" b="1" dirty="0"/>
              <a:t>하위 </a:t>
            </a:r>
            <a:r>
              <a:rPr lang="ko-KR" altLang="en-US" sz="2300" b="1" dirty="0" err="1"/>
              <a:t>표집</a:t>
            </a:r>
            <a:r>
              <a:rPr lang="ko-KR" altLang="en-US" sz="2300" b="1" dirty="0"/>
              <a:t> </a:t>
            </a:r>
            <a:r>
              <a:rPr lang="en-US" altLang="ko-KR" sz="1400" b="1" dirty="0"/>
              <a:t>(</a:t>
            </a:r>
            <a:r>
              <a:rPr sz="1400" b="1" dirty="0"/>
              <a:t>Subsampling</a:t>
            </a:r>
            <a:r>
              <a:rPr lang="en-US" sz="1400" b="1" dirty="0"/>
              <a:t>)</a:t>
            </a:r>
            <a:endParaRPr sz="1400" b="1" dirty="0"/>
          </a:p>
        </p:txBody>
      </p:sp>
      <p:sp>
        <p:nvSpPr>
          <p:cNvPr id="166" name="With a large class imbalance, train can subsample the data to balance the classes them prior to model fitting."/>
          <p:cNvSpPr txBox="1"/>
          <p:nvPr/>
        </p:nvSpPr>
        <p:spPr>
          <a:xfrm>
            <a:off x="9401175" y="8554962"/>
            <a:ext cx="4188105" cy="4795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rPr lang="ko-KR" altLang="en-US" dirty="0"/>
              <a:t>클래스 불균형이 심한 경우</a:t>
            </a:r>
            <a:r>
              <a:rPr lang="en-US" altLang="ko-KR" dirty="0"/>
              <a:t>, </a:t>
            </a:r>
            <a:r>
              <a:rPr lang="ko-KR" altLang="en-US" dirty="0"/>
              <a:t>모형적합 전에 클래스 균형을 맞추는데 </a:t>
            </a:r>
            <a:r>
              <a:rPr sz="1100" dirty="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rPr>
              <a:t>train</a:t>
            </a:r>
            <a:r>
              <a:rPr dirty="0"/>
              <a:t> </a:t>
            </a:r>
            <a:r>
              <a:rPr lang="ko-KR" altLang="en-US" dirty="0"/>
              <a:t>함수 하위표집 기능을 사용한다</a:t>
            </a:r>
            <a:r>
              <a:rPr lang="en-US" altLang="ko-KR" dirty="0"/>
              <a:t>:</a:t>
            </a:r>
            <a:endParaRPr dirty="0"/>
          </a:p>
        </p:txBody>
      </p:sp>
      <p:sp>
        <p:nvSpPr>
          <p:cNvPr id="167" name="trainControl(sampling = &quot;down&quot;)"/>
          <p:cNvSpPr txBox="1"/>
          <p:nvPr/>
        </p:nvSpPr>
        <p:spPr>
          <a:xfrm>
            <a:off x="9421963" y="9149391"/>
            <a:ext cx="4158851" cy="287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defRPr sz="11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chemeClr val="accent1"/>
                </a:solidFill>
              </a:rPr>
              <a:t>trainControl</a:t>
            </a:r>
            <a:r>
              <a:t>(</a:t>
            </a:r>
            <a:r>
              <a:rPr>
                <a:solidFill>
                  <a:schemeClr val="accent2"/>
                </a:solidFill>
              </a:rPr>
              <a:t>sampling</a:t>
            </a:r>
            <a:r>
              <a:t> = </a:t>
            </a:r>
            <a:r>
              <a:rPr>
                <a:solidFill>
                  <a:schemeClr val="accent6"/>
                </a:solidFill>
              </a:rPr>
              <a:t>"down"</a:t>
            </a:r>
            <a:r>
              <a:t>)</a:t>
            </a:r>
          </a:p>
        </p:txBody>
      </p:sp>
      <p:sp>
        <p:nvSpPr>
          <p:cNvPr id="168" name="Other values are &quot;up&quot;, &quot;smote&quot;, or &quot;rose&quot;. The latter two may require additional package installs."/>
          <p:cNvSpPr txBox="1"/>
          <p:nvPr/>
        </p:nvSpPr>
        <p:spPr>
          <a:xfrm>
            <a:off x="9421963" y="9479193"/>
            <a:ext cx="4188106" cy="4795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rPr lang="ko-KR" altLang="en-US" dirty="0"/>
              <a:t>다른 값으로 </a:t>
            </a:r>
            <a:r>
              <a:rPr sz="1100" dirty="0">
                <a:solidFill>
                  <a:schemeClr val="accent6"/>
                </a:solidFill>
                <a:latin typeface="Monaco"/>
                <a:ea typeface="Monaco"/>
                <a:cs typeface="Monaco"/>
                <a:sym typeface="Monaco"/>
              </a:rPr>
              <a:t>"up"</a:t>
            </a:r>
            <a:r>
              <a:rPr dirty="0"/>
              <a:t>, </a:t>
            </a:r>
            <a:r>
              <a:rPr sz="1100" dirty="0">
                <a:solidFill>
                  <a:schemeClr val="accent6"/>
                </a:solidFill>
                <a:latin typeface="Monaco"/>
                <a:ea typeface="Monaco"/>
                <a:cs typeface="Monaco"/>
                <a:sym typeface="Monaco"/>
              </a:rPr>
              <a:t>"smote"</a:t>
            </a:r>
            <a:r>
              <a:rPr dirty="0"/>
              <a:t>, </a:t>
            </a:r>
            <a:r>
              <a:rPr sz="1100" dirty="0">
                <a:solidFill>
                  <a:schemeClr val="accent6"/>
                </a:solidFill>
                <a:latin typeface="Monaco"/>
                <a:ea typeface="Monaco"/>
                <a:cs typeface="Monaco"/>
                <a:sym typeface="Monaco"/>
              </a:rPr>
              <a:t>"rose"</a:t>
            </a:r>
            <a:r>
              <a:rPr lang="en-US" sz="1100" dirty="0">
                <a:solidFill>
                  <a:schemeClr val="accent6"/>
                </a:solidFill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lang="ko-KR" altLang="en-US" dirty="0"/>
              <a:t>지정이 가능하지만</a:t>
            </a:r>
            <a:r>
              <a:rPr lang="en-US" altLang="ko-KR" dirty="0"/>
              <a:t>, </a:t>
            </a:r>
            <a:r>
              <a:rPr lang="en-US" altLang="ko-KR" sz="1200" dirty="0">
                <a:solidFill>
                  <a:schemeClr val="accent6"/>
                </a:solidFill>
                <a:latin typeface="Monaco"/>
                <a:ea typeface="Monaco"/>
                <a:cs typeface="Monaco"/>
                <a:sym typeface="Monaco"/>
              </a:rPr>
              <a:t>"smote"</a:t>
            </a:r>
            <a:r>
              <a:rPr lang="en-US" altLang="ko-KR" dirty="0"/>
              <a:t>, </a:t>
            </a:r>
            <a:r>
              <a:rPr lang="en-US" altLang="ko-KR" sz="1200" dirty="0">
                <a:solidFill>
                  <a:schemeClr val="accent6"/>
                </a:solidFill>
                <a:latin typeface="Monaco"/>
                <a:ea typeface="Monaco"/>
                <a:cs typeface="Monaco"/>
                <a:sym typeface="Monaco"/>
              </a:rPr>
              <a:t>"rose"</a:t>
            </a:r>
            <a:r>
              <a:rPr dirty="0"/>
              <a:t> </a:t>
            </a:r>
            <a:r>
              <a:rPr lang="ko-KR" altLang="en-US" dirty="0"/>
              <a:t>의 경우 추가로 </a:t>
            </a:r>
            <a:r>
              <a:rPr lang="ko-KR" altLang="en-US" dirty="0" err="1"/>
              <a:t>팩키지</a:t>
            </a:r>
            <a:r>
              <a:rPr lang="ko-KR" altLang="en-US" dirty="0"/>
              <a:t> 설치가 필요하다</a:t>
            </a:r>
            <a:r>
              <a:rPr lang="en-US" altLang="ko-KR" dirty="0"/>
              <a:t>.</a:t>
            </a:r>
            <a:r>
              <a:rPr dirty="0"/>
              <a:t> </a:t>
            </a:r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882</Words>
  <Application>Microsoft Office PowerPoint</Application>
  <PresentationFormat>사용자 지정</PresentationFormat>
  <Paragraphs>82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11" baseType="lpstr">
      <vt:lpstr>Avenir Roman</vt:lpstr>
      <vt:lpstr>Helvetica Light</vt:lpstr>
      <vt:lpstr>Menlo</vt:lpstr>
      <vt:lpstr>Monaco</vt:lpstr>
      <vt:lpstr>Source Sans Pro</vt:lpstr>
      <vt:lpstr>Source Sans Pro Light</vt:lpstr>
      <vt:lpstr>나눔고딕 ExtraBold</vt:lpstr>
      <vt:lpstr>나눔손글씨 붓</vt:lpstr>
      <vt:lpstr>Helvetica</vt:lpstr>
      <vt:lpstr>White</vt:lpstr>
      <vt:lpstr>caret 팩키지 컨닝쪽지(Cheat Sheet)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caret Package  Cheat Sheet </dc:title>
  <dc:creator>이광춘</dc:creator>
  <cp:lastModifiedBy>이광춘</cp:lastModifiedBy>
  <cp:revision>18</cp:revision>
  <dcterms:modified xsi:type="dcterms:W3CDTF">2017-09-15T02:40:21Z</dcterms:modified>
</cp:coreProperties>
</file>