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 snapToGrid="0">
      <p:cViewPr>
        <p:scale>
          <a:sx n="75" d="100"/>
          <a:sy n="75" d="100"/>
        </p:scale>
        <p:origin x="1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inkedin.com/in/scopinho" TargetMode="External"/><Relationship Id="rId5" Type="http://schemas.openxmlformats.org/officeDocument/2006/relationships/hyperlink" Target="http://lubridate.tidyverse.org/" TargetMode="External"/><Relationship Id="rId4" Type="http://schemas.openxmlformats.org/officeDocument/2006/relationships/hyperlink" Target="http://rstudio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inkedin.com/in/scopinho" TargetMode="External"/><Relationship Id="rId5" Type="http://schemas.openxmlformats.org/officeDocument/2006/relationships/hyperlink" Target="http://lubridate.tidyverse.org/" TargetMode="External"/><Relationship Id="rId4" Type="http://schemas.openxmlformats.org/officeDocument/2006/relationships/hyperlink" Target="http://rstudi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"/>
          <p:cNvGrpSpPr/>
          <p:nvPr/>
        </p:nvGrpSpPr>
        <p:grpSpPr>
          <a:xfrm>
            <a:off x="4725187" y="6940466"/>
            <a:ext cx="2049701" cy="274241"/>
            <a:chOff x="0" y="0"/>
            <a:chExt cx="2049700" cy="274240"/>
          </a:xfrm>
        </p:grpSpPr>
        <p:sp>
          <p:nvSpPr>
            <p:cNvPr id="128" name="Rounded Rectangle"/>
            <p:cNvSpPr/>
            <p:nvPr/>
          </p:nvSpPr>
          <p:spPr>
            <a:xfrm>
              <a:off x="1704208" y="58350"/>
              <a:ext cx="30325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29" name="2018-01-31 11:59:59 UTC"/>
            <p:cNvSpPr txBox="1"/>
            <p:nvPr/>
          </p:nvSpPr>
          <p:spPr>
            <a:xfrm>
              <a:off x="0" y="0"/>
              <a:ext cx="204970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 b="1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 11:59:59</a:t>
              </a:r>
              <a:r>
                <a:rPr>
                  <a:solidFill>
                    <a:srgbClr val="FFFFFF"/>
                  </a:solidFill>
                </a:rPr>
                <a:t> UTC</a:t>
              </a:r>
            </a:p>
          </p:txBody>
        </p:sp>
      </p:grpSp>
      <p:grpSp>
        <p:nvGrpSpPr>
          <p:cNvPr id="148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46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31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2A67D"/>
              </a:solidFill>
              <a:ln w="3175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32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2A67D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34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37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38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39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40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41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42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43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44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45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147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216" name="Group"/>
          <p:cNvGrpSpPr/>
          <p:nvPr/>
        </p:nvGrpSpPr>
        <p:grpSpPr>
          <a:xfrm>
            <a:off x="5122833" y="7247620"/>
            <a:ext cx="1383743" cy="540139"/>
            <a:chOff x="0" y="0"/>
            <a:chExt cx="1383741" cy="540138"/>
          </a:xfrm>
        </p:grpSpPr>
        <p:sp>
          <p:nvSpPr>
            <p:cNvPr id="149" name="Rectangle"/>
            <p:cNvSpPr/>
            <p:nvPr/>
          </p:nvSpPr>
          <p:spPr>
            <a:xfrm>
              <a:off x="2330" y="221117"/>
              <a:ext cx="225614" cy="40655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grpSp>
          <p:nvGrpSpPr>
            <p:cNvPr id="214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150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J</a:t>
                </a:r>
              </a:p>
            </p:txBody>
          </p:sp>
          <p:sp>
            <p:nvSpPr>
              <p:cNvPr id="151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F</a:t>
                </a:r>
              </a:p>
            </p:txBody>
          </p:sp>
          <p:sp>
            <p:nvSpPr>
              <p:cNvPr id="152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M</a:t>
                </a:r>
              </a:p>
            </p:txBody>
          </p:sp>
          <p:sp>
            <p:nvSpPr>
              <p:cNvPr id="153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154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M</a:t>
                </a:r>
              </a:p>
            </p:txBody>
          </p:sp>
          <p:sp>
            <p:nvSpPr>
              <p:cNvPr id="155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J</a:t>
                </a:r>
              </a:p>
            </p:txBody>
          </p:sp>
          <p:sp>
            <p:nvSpPr>
              <p:cNvPr id="156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157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S</a:t>
                </a:r>
              </a:p>
            </p:txBody>
          </p:sp>
          <p:sp>
            <p:nvSpPr>
              <p:cNvPr id="158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O</a:t>
                </a:r>
              </a:p>
            </p:txBody>
          </p:sp>
          <p:sp>
            <p:nvSpPr>
              <p:cNvPr id="159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N</a:t>
                </a:r>
              </a:p>
            </p:txBody>
          </p:sp>
          <p:sp>
            <p:nvSpPr>
              <p:cNvPr id="160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J</a:t>
                </a:r>
              </a:p>
            </p:txBody>
          </p:sp>
          <p:sp>
            <p:nvSpPr>
              <p:cNvPr id="161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D</a:t>
                </a:r>
              </a:p>
            </p:txBody>
          </p:sp>
          <p:sp>
            <p:nvSpPr>
              <p:cNvPr id="162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3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4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5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6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7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8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9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0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1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2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3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4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5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6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7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8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9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80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81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82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83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84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85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86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87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88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89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90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91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92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93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94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95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96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97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98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99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00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01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02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03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04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05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06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07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08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09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10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11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12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13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215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5122833" y="7720931"/>
            <a:ext cx="1383743" cy="540139"/>
            <a:chOff x="0" y="0"/>
            <a:chExt cx="1383741" cy="540138"/>
          </a:xfrm>
        </p:grpSpPr>
        <p:sp>
          <p:nvSpPr>
            <p:cNvPr id="217" name="Rectangle"/>
            <p:cNvSpPr/>
            <p:nvPr/>
          </p:nvSpPr>
          <p:spPr>
            <a:xfrm>
              <a:off x="2330" y="152409"/>
              <a:ext cx="686498" cy="143147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grpSp>
          <p:nvGrpSpPr>
            <p:cNvPr id="282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218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J</a:t>
                </a:r>
              </a:p>
            </p:txBody>
          </p:sp>
          <p:sp>
            <p:nvSpPr>
              <p:cNvPr id="219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F</a:t>
                </a:r>
              </a:p>
            </p:txBody>
          </p:sp>
          <p:sp>
            <p:nvSpPr>
              <p:cNvPr id="220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M</a:t>
                </a:r>
              </a:p>
            </p:txBody>
          </p:sp>
          <p:sp>
            <p:nvSpPr>
              <p:cNvPr id="221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222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M</a:t>
                </a:r>
              </a:p>
            </p:txBody>
          </p:sp>
          <p:sp>
            <p:nvSpPr>
              <p:cNvPr id="223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J</a:t>
                </a:r>
              </a:p>
            </p:txBody>
          </p:sp>
          <p:sp>
            <p:nvSpPr>
              <p:cNvPr id="224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225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S</a:t>
                </a:r>
              </a:p>
            </p:txBody>
          </p:sp>
          <p:sp>
            <p:nvSpPr>
              <p:cNvPr id="226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O</a:t>
                </a:r>
              </a:p>
            </p:txBody>
          </p:sp>
          <p:sp>
            <p:nvSpPr>
              <p:cNvPr id="227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N</a:t>
                </a:r>
              </a:p>
            </p:txBody>
          </p:sp>
          <p:sp>
            <p:nvSpPr>
              <p:cNvPr id="228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J</a:t>
                </a:r>
              </a:p>
            </p:txBody>
          </p:sp>
          <p:sp>
            <p:nvSpPr>
              <p:cNvPr id="229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D</a:t>
                </a:r>
              </a:p>
            </p:txBody>
          </p:sp>
          <p:sp>
            <p:nvSpPr>
              <p:cNvPr id="230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31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32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33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34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35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36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37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38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39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40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41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42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43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44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45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46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47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48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49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0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1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2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3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4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5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6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7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8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9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0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1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2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3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4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5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6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7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8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1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2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3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4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5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6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7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8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9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0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1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283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287" name="Group"/>
          <p:cNvGrpSpPr/>
          <p:nvPr/>
        </p:nvGrpSpPr>
        <p:grpSpPr>
          <a:xfrm>
            <a:off x="5060467" y="5595742"/>
            <a:ext cx="1714421" cy="274242"/>
            <a:chOff x="0" y="0"/>
            <a:chExt cx="1714420" cy="274240"/>
          </a:xfrm>
        </p:grpSpPr>
        <p:sp>
          <p:nvSpPr>
            <p:cNvPr id="285" name="Rounded Rectangle"/>
            <p:cNvSpPr/>
            <p:nvPr/>
          </p:nvSpPr>
          <p:spPr>
            <a:xfrm>
              <a:off x="716782" y="58350"/>
              <a:ext cx="1821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86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 b="1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</a:t>
              </a:r>
              <a:r>
                <a:rPr>
                  <a:solidFill>
                    <a:srgbClr val="FFFFFF"/>
                  </a:solidFill>
                </a:rPr>
                <a:t>31</a:t>
              </a:r>
              <a:r>
                <a:t> 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11:59:59</a:t>
              </a:r>
            </a:p>
          </p:txBody>
        </p:sp>
      </p:grpSp>
      <p:grpSp>
        <p:nvGrpSpPr>
          <p:cNvPr id="290" name="Group"/>
          <p:cNvGrpSpPr/>
          <p:nvPr/>
        </p:nvGrpSpPr>
        <p:grpSpPr>
          <a:xfrm>
            <a:off x="5060467" y="6649042"/>
            <a:ext cx="1714421" cy="274241"/>
            <a:chOff x="0" y="0"/>
            <a:chExt cx="1714420" cy="274240"/>
          </a:xfrm>
        </p:grpSpPr>
        <p:sp>
          <p:nvSpPr>
            <p:cNvPr id="288" name="Rounded Rectangle"/>
            <p:cNvSpPr/>
            <p:nvPr/>
          </p:nvSpPr>
          <p:spPr>
            <a:xfrm>
              <a:off x="1475608" y="58350"/>
              <a:ext cx="182117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89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 b="1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 11:59:</a:t>
              </a:r>
              <a:r>
                <a:rPr>
                  <a:solidFill>
                    <a:srgbClr val="FFFFFF"/>
                  </a:solidFill>
                </a:rPr>
                <a:t>59</a:t>
              </a:r>
            </a:p>
          </p:txBody>
        </p:sp>
      </p:grpSp>
      <p:grpSp>
        <p:nvGrpSpPr>
          <p:cNvPr id="293" name="Group"/>
          <p:cNvGrpSpPr/>
          <p:nvPr/>
        </p:nvGrpSpPr>
        <p:grpSpPr>
          <a:xfrm>
            <a:off x="5060467" y="6344918"/>
            <a:ext cx="1714421" cy="274242"/>
            <a:chOff x="0" y="0"/>
            <a:chExt cx="1714420" cy="274240"/>
          </a:xfrm>
        </p:grpSpPr>
        <p:sp>
          <p:nvSpPr>
            <p:cNvPr id="291" name="Rounded Rectangle"/>
            <p:cNvSpPr/>
            <p:nvPr/>
          </p:nvSpPr>
          <p:spPr>
            <a:xfrm>
              <a:off x="1231132" y="58350"/>
              <a:ext cx="1694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92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 b="1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 11:</a:t>
              </a:r>
              <a:r>
                <a:rPr>
                  <a:solidFill>
                    <a:srgbClr val="FFFFFF"/>
                  </a:solidFill>
                </a:rPr>
                <a:t>59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:59</a:t>
              </a:r>
            </a:p>
          </p:txBody>
        </p:sp>
      </p:grpSp>
      <p:grpSp>
        <p:nvGrpSpPr>
          <p:cNvPr id="296" name="Group"/>
          <p:cNvGrpSpPr/>
          <p:nvPr/>
        </p:nvGrpSpPr>
        <p:grpSpPr>
          <a:xfrm>
            <a:off x="5060467" y="6053494"/>
            <a:ext cx="1714421" cy="274242"/>
            <a:chOff x="0" y="0"/>
            <a:chExt cx="1714420" cy="274240"/>
          </a:xfrm>
        </p:grpSpPr>
        <p:sp>
          <p:nvSpPr>
            <p:cNvPr id="294" name="Rounded Rectangle"/>
            <p:cNvSpPr/>
            <p:nvPr/>
          </p:nvSpPr>
          <p:spPr>
            <a:xfrm>
              <a:off x="977132" y="58349"/>
              <a:ext cx="1694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95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 b="1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</a:t>
              </a:r>
              <a:r>
                <a:rPr>
                  <a:solidFill>
                    <a:schemeClr val="accent6">
                      <a:satOff val="-12200"/>
                      <a:lumOff val="-18965"/>
                    </a:schemeClr>
                  </a:solidFill>
                </a:rPr>
                <a:t> </a:t>
              </a:r>
              <a:r>
                <a:rPr>
                  <a:solidFill>
                    <a:srgbClr val="FFFFFF"/>
                  </a:solidFill>
                </a:rPr>
                <a:t>11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:59:59</a:t>
              </a:r>
            </a:p>
          </p:txBody>
        </p:sp>
      </p:grpSp>
      <p:grpSp>
        <p:nvGrpSpPr>
          <p:cNvPr id="299" name="Group"/>
          <p:cNvGrpSpPr/>
          <p:nvPr/>
        </p:nvGrpSpPr>
        <p:grpSpPr>
          <a:xfrm>
            <a:off x="5060467" y="4563713"/>
            <a:ext cx="1714421" cy="274242"/>
            <a:chOff x="0" y="0"/>
            <a:chExt cx="1714420" cy="274240"/>
          </a:xfrm>
        </p:grpSpPr>
        <p:sp>
          <p:nvSpPr>
            <p:cNvPr id="297" name="Rounded Rectangle"/>
            <p:cNvSpPr/>
            <p:nvPr/>
          </p:nvSpPr>
          <p:spPr>
            <a:xfrm>
              <a:off x="53039" y="58350"/>
              <a:ext cx="33823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98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 b="1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rgbClr val="FFFFFF"/>
                  </a:solidFill>
                </a:rPr>
                <a:t>2018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-01-31 11:59:59</a:t>
              </a: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5060467" y="5018343"/>
            <a:ext cx="1714421" cy="274242"/>
            <a:chOff x="0" y="0"/>
            <a:chExt cx="1714420" cy="274240"/>
          </a:xfrm>
        </p:grpSpPr>
        <p:sp>
          <p:nvSpPr>
            <p:cNvPr id="300" name="Rounded Rectangle"/>
            <p:cNvSpPr/>
            <p:nvPr/>
          </p:nvSpPr>
          <p:spPr>
            <a:xfrm>
              <a:off x="462782" y="58350"/>
              <a:ext cx="1821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301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 b="1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</a:t>
              </a:r>
              <a:r>
                <a:rPr>
                  <a:solidFill>
                    <a:srgbClr val="FFFFFF"/>
                  </a:solidFill>
                </a:rPr>
                <a:t>01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-31 11:59:59</a:t>
              </a:r>
            </a:p>
          </p:txBody>
        </p:sp>
      </p:grpSp>
      <p:grpSp>
        <p:nvGrpSpPr>
          <p:cNvPr id="305" name="Group"/>
          <p:cNvGrpSpPr/>
          <p:nvPr/>
        </p:nvGrpSpPr>
        <p:grpSpPr>
          <a:xfrm>
            <a:off x="5060467" y="4106946"/>
            <a:ext cx="1714421" cy="274242"/>
            <a:chOff x="0" y="0"/>
            <a:chExt cx="1714420" cy="274240"/>
          </a:xfrm>
        </p:grpSpPr>
        <p:sp>
          <p:nvSpPr>
            <p:cNvPr id="303" name="Rounded Rectangle"/>
            <p:cNvSpPr/>
            <p:nvPr/>
          </p:nvSpPr>
          <p:spPr>
            <a:xfrm>
              <a:off x="50839" y="58350"/>
              <a:ext cx="848061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304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 b="1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rgbClr val="FFFFFF"/>
                  </a:solidFill>
                </a:rPr>
                <a:t>2018-01-31</a:t>
              </a:r>
              <a:r>
                <a:rPr>
                  <a:solidFill>
                    <a:schemeClr val="accent6">
                      <a:satOff val="-12200"/>
                      <a:lumOff val="-18965"/>
                    </a:schemeClr>
                  </a:solidFill>
                </a:rPr>
                <a:t> 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11:59:59</a:t>
              </a:r>
            </a:p>
          </p:txBody>
        </p:sp>
      </p:grpSp>
      <p:sp>
        <p:nvSpPr>
          <p:cNvPr id="306" name="2017-11-28 12:00:00"/>
          <p:cNvSpPr txBox="1"/>
          <p:nvPr/>
        </p:nvSpPr>
        <p:spPr>
          <a:xfrm>
            <a:off x="304656" y="2502165"/>
            <a:ext cx="1786811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150" b="1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lvl1pPr>
          </a:lstStyle>
          <a:p>
            <a:r>
              <a:t>2017-11-28 12:00:00</a:t>
            </a:r>
          </a:p>
        </p:txBody>
      </p:sp>
      <p:sp>
        <p:nvSpPr>
          <p:cNvPr id="307" name="Shape"/>
          <p:cNvSpPr/>
          <p:nvPr/>
        </p:nvSpPr>
        <p:spPr>
          <a:xfrm>
            <a:off x="371127" y="2328862"/>
            <a:ext cx="1614514" cy="304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56" y="0"/>
                </a:moveTo>
                <a:lnTo>
                  <a:pt x="0" y="21566"/>
                </a:lnTo>
                <a:lnTo>
                  <a:pt x="10800" y="21583"/>
                </a:lnTo>
                <a:lnTo>
                  <a:pt x="21600" y="21600"/>
                </a:lnTo>
                <a:lnTo>
                  <a:pt x="10156" y="0"/>
                </a:lnTo>
                <a:close/>
              </a:path>
            </a:pathLst>
          </a:custGeom>
          <a:gradFill>
            <a:gsLst>
              <a:gs pos="0">
                <a:srgbClr val="007600">
                  <a:alpha val="13682"/>
                </a:srgbClr>
              </a:gs>
              <a:gs pos="29219">
                <a:srgbClr val="7FBB7F">
                  <a:alpha val="13682"/>
                </a:srgbClr>
              </a:gs>
              <a:gs pos="91166">
                <a:srgbClr val="FFFFFF">
                  <a:alpha val="13682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8" name="RStudio® is a trademark of RStudio, PBC  •  CC BY SA  RStudio  •  info@rstudio.com  •  844-448-1212  •  rstudio.com  •  Learn more at lubridate.tidyverse.org  •  lubridate  1.7.10  •  Updated:  2021-07"/>
          <p:cNvSpPr txBox="1"/>
          <p:nvPr/>
        </p:nvSpPr>
        <p:spPr>
          <a:xfrm>
            <a:off x="2353572" y="10353312"/>
            <a:ext cx="11322666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RStudio® is a trademark of RStudio, PBC  •  </a:t>
            </a:r>
            <a:r>
              <a:rPr dirty="0">
                <a:hlinkClick r:id="rId2"/>
              </a:rPr>
              <a:t>CC BY SA</a:t>
            </a:r>
            <a:r>
              <a:rPr dirty="0"/>
              <a:t>  RStudio  •  </a:t>
            </a:r>
            <a:r>
              <a:rPr dirty="0">
                <a:hlinkClick r:id="rId3"/>
              </a:rPr>
              <a:t>info@rstudio.com</a:t>
            </a:r>
            <a:r>
              <a:rPr dirty="0"/>
              <a:t>  •  844-448-1212  •  </a:t>
            </a:r>
            <a:r>
              <a:rPr dirty="0">
                <a:hlinkClick r:id="rId4"/>
              </a:rPr>
              <a:t>rstudio.com</a:t>
            </a:r>
            <a:r>
              <a:rPr dirty="0"/>
              <a:t>  •  Learn more at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lubridate.tidyverse.org</a:t>
            </a:r>
            <a:r>
              <a:rPr dirty="0"/>
              <a:t>  •  </a:t>
            </a:r>
            <a:r>
              <a:rPr dirty="0" err="1"/>
              <a:t>lubridate</a:t>
            </a:r>
            <a:r>
              <a:rPr dirty="0"/>
              <a:t>  1.7.10  •  Updated:  2021-07</a:t>
            </a:r>
            <a:endParaRPr lang="pt-BR" dirty="0"/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			                Traduzido por: Eric Scopinho  • </a:t>
            </a:r>
            <a:r>
              <a:rPr lang="pt-BR" dirty="0">
                <a:hlinkClick r:id="rId6"/>
              </a:rPr>
              <a:t>linkedin.com/in/scopinho</a:t>
            </a:r>
            <a:endParaRPr dirty="0"/>
          </a:p>
        </p:txBody>
      </p:sp>
      <p:sp>
        <p:nvSpPr>
          <p:cNvPr id="30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10" name="Dates and times with lubridate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077967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>
              <a:defRPr>
                <a:solidFill>
                  <a:srgbClr val="424242"/>
                </a:solidFill>
              </a:defRPr>
            </a:pPr>
            <a:r>
              <a:rPr lang="pt-BR" dirty="0"/>
              <a:t>Data e hora com</a:t>
            </a:r>
            <a:r>
              <a:rPr dirty="0"/>
              <a:t> </a:t>
            </a:r>
            <a:r>
              <a:rPr dirty="0" err="1"/>
              <a:t>lubridate</a:t>
            </a:r>
            <a:r>
              <a:rPr dirty="0"/>
              <a:t> : : </a:t>
            </a:r>
            <a:r>
              <a:rPr lang="pt-BR" sz="3300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Folha de Resumo</a:t>
            </a:r>
            <a:endParaRPr b="1" dirty="0">
              <a:latin typeface="SourceSansPro-SemiBold"/>
              <a:ea typeface="SourceSansPro-SemiBold"/>
              <a:cs typeface="SourceSansPro-SemiBold"/>
              <a:sym typeface="SourceSansPro-SemiBold"/>
            </a:endParaRPr>
          </a:p>
        </p:txBody>
      </p:sp>
      <p:sp>
        <p:nvSpPr>
          <p:cNvPr id="311" name="Date-times"/>
          <p:cNvSpPr txBox="1"/>
          <p:nvPr/>
        </p:nvSpPr>
        <p:spPr>
          <a:xfrm>
            <a:off x="312569" y="1544610"/>
            <a:ext cx="1537280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/>
              <a:t>Dat</a:t>
            </a:r>
            <a:r>
              <a:rPr lang="pt-BR" dirty="0"/>
              <a:t>a e hora</a:t>
            </a:r>
            <a:endParaRPr dirty="0"/>
          </a:p>
        </p:txBody>
      </p:sp>
      <p:sp>
        <p:nvSpPr>
          <p:cNvPr id="312" name="Line"/>
          <p:cNvSpPr/>
          <p:nvPr/>
        </p:nvSpPr>
        <p:spPr>
          <a:xfrm>
            <a:off x="312569" y="1536700"/>
            <a:ext cx="8668273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13" name="2017-11-28 12:00:00…"/>
          <p:cNvSpPr txBox="1"/>
          <p:nvPr/>
        </p:nvSpPr>
        <p:spPr>
          <a:xfrm>
            <a:off x="2330757" y="1775527"/>
            <a:ext cx="2486354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 sz="1150" b="1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rPr dirty="0"/>
              <a:t>2017-11-28 12:00:00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Uma data e hora é um ponto na linha do tempo gravada como o número de segundos desde</a:t>
            </a:r>
            <a:r>
              <a:rPr dirty="0"/>
              <a:t> </a:t>
            </a:r>
            <a:r>
              <a:rPr lang="pt-BR" dirty="0"/>
              <a:t>01-01-</a:t>
            </a:r>
            <a:r>
              <a:rPr dirty="0"/>
              <a:t>1970 00:00:00 UTC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dt &lt;-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as_datetime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1511870400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## "2017-11-28 12:00:00 UTC"</a:t>
            </a:r>
          </a:p>
        </p:txBody>
      </p:sp>
      <p:sp>
        <p:nvSpPr>
          <p:cNvPr id="314" name="Identify the order of the year (y), month (m), day (d), hour (h), minute (m) and second (s) elements in your data.…"/>
          <p:cNvSpPr txBox="1"/>
          <p:nvPr/>
        </p:nvSpPr>
        <p:spPr>
          <a:xfrm>
            <a:off x="329846" y="3363764"/>
            <a:ext cx="4199578" cy="915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/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/>
              <a:t>Identif</a:t>
            </a:r>
            <a:r>
              <a:rPr lang="pt-BR" dirty="0" err="1"/>
              <a:t>ica</a:t>
            </a:r>
            <a:r>
              <a:rPr lang="pt-BR" dirty="0"/>
              <a:t> a ordem dos elementos de ano(y), mês(m), dia(d), hora(h), min(m), segundos(s) de sua data e hora</a:t>
            </a:r>
            <a:r>
              <a:rPr dirty="0"/>
              <a:t>.</a:t>
            </a:r>
          </a:p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/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As funções abaixo identificam esta ordem</a:t>
            </a:r>
            <a:r>
              <a:rPr dirty="0"/>
              <a:t>. </a:t>
            </a:r>
            <a:r>
              <a:rPr lang="pt-BR" dirty="0"/>
              <a:t>Cada uma delas também aceita o argumento </a:t>
            </a:r>
            <a:r>
              <a:rPr lang="pt-BR" dirty="0" err="1"/>
              <a:t>tz</a:t>
            </a:r>
            <a:r>
              <a:rPr lang="pt-BR" dirty="0"/>
              <a:t> para o fuso-horário</a:t>
            </a:r>
            <a:r>
              <a:rPr dirty="0"/>
              <a:t>, e</a:t>
            </a:r>
            <a:r>
              <a:rPr lang="pt-BR" dirty="0"/>
              <a:t>x</a:t>
            </a:r>
            <a:r>
              <a:rPr dirty="0"/>
              <a:t>. </a:t>
            </a:r>
            <a:r>
              <a:rPr dirty="0" err="1"/>
              <a:t>ymd</a:t>
            </a:r>
            <a:r>
              <a:rPr dirty="0"/>
              <a:t>(x, </a:t>
            </a:r>
            <a:r>
              <a:rPr dirty="0" err="1"/>
              <a:t>tz</a:t>
            </a:r>
            <a:r>
              <a:rPr dirty="0"/>
              <a:t> = "UTC").</a:t>
            </a:r>
          </a:p>
        </p:txBody>
      </p:sp>
      <p:sp>
        <p:nvSpPr>
          <p:cNvPr id="315" name="PARSE DATE-TIMES (Convert strings or numbers to date-times)"/>
          <p:cNvSpPr txBox="1"/>
          <p:nvPr/>
        </p:nvSpPr>
        <p:spPr>
          <a:xfrm>
            <a:off x="312569" y="3112131"/>
            <a:ext cx="443390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pt-BR" dirty="0"/>
              <a:t>GERAR DATA E HORA</a:t>
            </a:r>
            <a:r>
              <a:rPr dirty="0"/>
              <a:t>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(Convert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strings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ou números em data e hora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</a:t>
            </a:r>
          </a:p>
        </p:txBody>
      </p:sp>
      <p:sp>
        <p:nvSpPr>
          <p:cNvPr id="316" name="Line"/>
          <p:cNvSpPr/>
          <p:nvPr/>
        </p:nvSpPr>
        <p:spPr>
          <a:xfrm>
            <a:off x="275239" y="3058418"/>
            <a:ext cx="42334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17" name="date_decimal(decimal, tz = &quot;UTC&quot;) date_decimal(2017.5)…"/>
          <p:cNvSpPr txBox="1"/>
          <p:nvPr/>
        </p:nvSpPr>
        <p:spPr>
          <a:xfrm>
            <a:off x="2279957" y="8104552"/>
            <a:ext cx="2083822" cy="2687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date_decimal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decimal, </a:t>
            </a:r>
            <a:r>
              <a:rPr dirty="0" err="1"/>
              <a:t>tz</a:t>
            </a:r>
            <a:r>
              <a:rPr dirty="0"/>
              <a:t> = "UTC"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date_decimal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(2017.5)</a:t>
            </a:r>
            <a:endParaRPr i="1" dirty="0"/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now(</a:t>
            </a:r>
            <a:r>
              <a:rPr dirty="0" err="1"/>
              <a:t>tzone</a:t>
            </a:r>
            <a:r>
              <a:rPr dirty="0"/>
              <a:t> = ""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Horário atual. Por padrão no fuso do sistema</a:t>
            </a:r>
            <a:r>
              <a:rPr dirty="0"/>
              <a:t>.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now()</a:t>
            </a:r>
            <a:endParaRPr i="1" dirty="0"/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today(</a:t>
            </a:r>
            <a:r>
              <a:rPr dirty="0" err="1"/>
              <a:t>tzone</a:t>
            </a:r>
            <a:r>
              <a:rPr dirty="0"/>
              <a:t> = ""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Data atual. Por padrão no fuso do sistema</a:t>
            </a:r>
            <a:r>
              <a:rPr dirty="0"/>
              <a:t>.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today()</a:t>
            </a:r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fast_strptime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</a:t>
            </a:r>
            <a:r>
              <a:rPr lang="pt-BR" dirty="0"/>
              <a:t>.</a:t>
            </a:r>
            <a:r>
              <a:rPr dirty="0"/>
              <a:t> </a:t>
            </a:r>
            <a:r>
              <a:rPr lang="pt-BR" dirty="0"/>
              <a:t>Função </a:t>
            </a:r>
            <a:r>
              <a:rPr dirty="0" err="1"/>
              <a:t>strptime</a:t>
            </a:r>
            <a:r>
              <a:rPr lang="pt-BR" dirty="0"/>
              <a:t> mas rápida</a:t>
            </a:r>
            <a:r>
              <a:rPr dirty="0"/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fast_strptime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('9/1/01', '%y/%m/%d')</a:t>
            </a:r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parse_date_time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. s</a:t>
            </a:r>
            <a:r>
              <a:rPr dirty="0" err="1"/>
              <a:t>trptime</a:t>
            </a:r>
            <a:r>
              <a:rPr lang="pt-BR" dirty="0"/>
              <a:t> simplificada</a:t>
            </a:r>
            <a:r>
              <a:rPr dirty="0"/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parse_date_time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("9/1/01", "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ymd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")</a:t>
            </a:r>
          </a:p>
        </p:txBody>
      </p:sp>
      <p:sp>
        <p:nvSpPr>
          <p:cNvPr id="318" name="ymd_hms(), ymd_hm(), ymd_h(). ymd_hms(&quot;2017-11-28T14:02:00&quot;)…"/>
          <p:cNvSpPr txBox="1"/>
          <p:nvPr/>
        </p:nvSpPr>
        <p:spPr>
          <a:xfrm>
            <a:off x="2279957" y="4157746"/>
            <a:ext cx="2071122" cy="3851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ymd_hms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ymd_hm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ymd_h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ymd_hms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("2017-11-28T14:02:00")</a:t>
            </a:r>
            <a:endParaRPr i="1" dirty="0"/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ydm_hms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ydm_hm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ydm_h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ydm_hms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("2017-22-12 10:00:00")</a:t>
            </a:r>
            <a:endParaRPr i="1" dirty="0"/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mdy_hms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mdy_hm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mdy_h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mdy_hms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("11/28/2017 1:02:03")</a:t>
            </a:r>
            <a:endParaRPr i="1" dirty="0"/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dmy_hms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dmy_hm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dmy_h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dmy_hms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("1 Jan 2017 23:59:59")</a:t>
            </a:r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ymd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ydm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ymd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(20170131)</a:t>
            </a:r>
            <a:endParaRPr i="1" dirty="0"/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mdy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myd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mdy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("July 4th, 2000")</a:t>
            </a:r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dmy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dym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dmy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("4th of July '99")</a:t>
            </a:r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yq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Q </a:t>
            </a:r>
            <a:r>
              <a:rPr lang="pt-BR" dirty="0"/>
              <a:t>trimestre</a:t>
            </a:r>
            <a:r>
              <a:rPr dirty="0"/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yq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("2001: Q3")</a:t>
            </a:r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</a:defRPr>
            </a:pPr>
            <a:r>
              <a:rPr dirty="0"/>
              <a:t>my(), </a:t>
            </a:r>
            <a:r>
              <a:rPr dirty="0" err="1"/>
              <a:t>ym</a:t>
            </a:r>
            <a:r>
              <a:rPr dirty="0"/>
              <a:t>().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my("07-2020")</a:t>
            </a:r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/>
              <a:t>hms</a:t>
            </a:r>
            <a:r>
              <a:rPr dirty="0"/>
              <a:t>::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hms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</a:t>
            </a:r>
            <a:r>
              <a:rPr lang="pt-BR" dirty="0"/>
              <a:t>Ver </a:t>
            </a:r>
            <a:r>
              <a:rPr dirty="0" err="1"/>
              <a:t>lubridate</a:t>
            </a:r>
            <a:r>
              <a:rPr dirty="0"/>
              <a:t>::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hms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hm()</a:t>
            </a:r>
            <a:r>
              <a:rPr dirty="0"/>
              <a:t> </a:t>
            </a:r>
            <a:r>
              <a:rPr lang="pt-BR" dirty="0"/>
              <a:t>e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ms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</a:t>
            </a:r>
            <a:r>
              <a:rPr lang="pt-BR" dirty="0"/>
              <a:t>que retornam períodos</a:t>
            </a:r>
            <a:r>
              <a:rPr dirty="0"/>
              <a:t>.*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hms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::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hms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(sec = 0, min= 1, hours = 2, roll = FALSE)</a:t>
            </a:r>
          </a:p>
        </p:txBody>
      </p:sp>
      <p:sp>
        <p:nvSpPr>
          <p:cNvPr id="319" name="Line"/>
          <p:cNvSpPr/>
          <p:nvPr/>
        </p:nvSpPr>
        <p:spPr>
          <a:xfrm>
            <a:off x="275239" y="8001000"/>
            <a:ext cx="4004875" cy="0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20" name="2017-11-28T14:02:00"/>
          <p:cNvSpPr txBox="1"/>
          <p:nvPr/>
        </p:nvSpPr>
        <p:spPr>
          <a:xfrm>
            <a:off x="273180" y="4149657"/>
            <a:ext cx="189675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>
                <a:solidFill>
                  <a:schemeClr val="accent6">
                    <a:satOff val="-12200"/>
                    <a:lumOff val="-18965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rPr>
                <a:solidFill>
                  <a:srgbClr val="C0C0C0"/>
                </a:solidFill>
              </a:rPr>
              <a:t>-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11</a:t>
            </a:r>
            <a:r>
              <a:rPr>
                <a:solidFill>
                  <a:srgbClr val="C0C0C0"/>
                </a:solidFill>
              </a:rPr>
              <a:t>-</a:t>
            </a:r>
            <a:r>
              <a:rPr>
                <a:solidFill>
                  <a:schemeClr val="accent4"/>
                </a:solidFill>
              </a:rPr>
              <a:t>28</a:t>
            </a:r>
            <a:r>
              <a:rPr>
                <a:solidFill>
                  <a:srgbClr val="C0C0C0"/>
                </a:solidFill>
              </a:rPr>
              <a:t>T14:02:00</a:t>
            </a:r>
          </a:p>
        </p:txBody>
      </p:sp>
      <p:sp>
        <p:nvSpPr>
          <p:cNvPr id="321" name="2017-22-12 10:00:00"/>
          <p:cNvSpPr txBox="1"/>
          <p:nvPr/>
        </p:nvSpPr>
        <p:spPr>
          <a:xfrm>
            <a:off x="273180" y="4562759"/>
            <a:ext cx="1796389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-</a:t>
            </a:r>
            <a:r>
              <a:rPr>
                <a:solidFill>
                  <a:schemeClr val="accent4"/>
                </a:solidFill>
              </a:rPr>
              <a:t>22</a:t>
            </a:r>
            <a:r>
              <a:t>-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12</a:t>
            </a:r>
            <a:r>
              <a:t> 10:00:00</a:t>
            </a:r>
          </a:p>
        </p:txBody>
      </p:sp>
      <p:sp>
        <p:nvSpPr>
          <p:cNvPr id="322" name="11/28/2017 1:02:03"/>
          <p:cNvSpPr txBox="1"/>
          <p:nvPr/>
        </p:nvSpPr>
        <p:spPr>
          <a:xfrm>
            <a:off x="273180" y="4982837"/>
            <a:ext cx="1722125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11</a:t>
            </a:r>
            <a:r>
              <a:t>/</a:t>
            </a:r>
            <a:r>
              <a:rPr>
                <a:solidFill>
                  <a:schemeClr val="accent4"/>
                </a:solidFill>
              </a:rPr>
              <a:t>28</a:t>
            </a:r>
            <a:r>
              <a:t>/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 1:02:03</a:t>
            </a:r>
          </a:p>
        </p:txBody>
      </p:sp>
      <p:sp>
        <p:nvSpPr>
          <p:cNvPr id="323" name="1 Jan 2017 23:59:59"/>
          <p:cNvSpPr txBox="1"/>
          <p:nvPr/>
        </p:nvSpPr>
        <p:spPr>
          <a:xfrm>
            <a:off x="273180" y="5408640"/>
            <a:ext cx="1782917" cy="335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/>
                </a:solidFill>
              </a:rPr>
              <a:t>1</a:t>
            </a:r>
            <a:r>
              <a:t>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Jan</a:t>
            </a:r>
            <a:r>
              <a:t> 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 23:59:59</a:t>
            </a:r>
          </a:p>
        </p:txBody>
      </p:sp>
      <p:sp>
        <p:nvSpPr>
          <p:cNvPr id="324" name="20170131"/>
          <p:cNvSpPr txBox="1"/>
          <p:nvPr/>
        </p:nvSpPr>
        <p:spPr>
          <a:xfrm>
            <a:off x="273180" y="5832269"/>
            <a:ext cx="884346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01</a:t>
            </a:r>
            <a:r>
              <a:rPr>
                <a:solidFill>
                  <a:schemeClr val="accent4"/>
                </a:solidFill>
              </a:rPr>
              <a:t>31</a:t>
            </a:r>
          </a:p>
        </p:txBody>
      </p:sp>
      <p:sp>
        <p:nvSpPr>
          <p:cNvPr id="325" name="July 4th, 2000"/>
          <p:cNvSpPr txBox="1"/>
          <p:nvPr/>
        </p:nvSpPr>
        <p:spPr>
          <a:xfrm>
            <a:off x="273180" y="6120874"/>
            <a:ext cx="1379267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July</a:t>
            </a:r>
            <a:r>
              <a:t> </a:t>
            </a:r>
            <a:r>
              <a:rPr>
                <a:solidFill>
                  <a:schemeClr val="accent4"/>
                </a:solidFill>
              </a:rPr>
              <a:t>4</a:t>
            </a:r>
            <a:r>
              <a:t>th, 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2000</a:t>
            </a:r>
          </a:p>
        </p:txBody>
      </p:sp>
      <p:sp>
        <p:nvSpPr>
          <p:cNvPr id="326" name="4th of July '99"/>
          <p:cNvSpPr txBox="1"/>
          <p:nvPr/>
        </p:nvSpPr>
        <p:spPr>
          <a:xfrm>
            <a:off x="273180" y="6382377"/>
            <a:ext cx="140907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/>
                </a:solidFill>
              </a:rPr>
              <a:t>4</a:t>
            </a:r>
            <a:r>
              <a:t>th of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July</a:t>
            </a:r>
            <a:r>
              <a:t> '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99</a:t>
            </a:r>
          </a:p>
        </p:txBody>
      </p:sp>
      <p:sp>
        <p:nvSpPr>
          <p:cNvPr id="327" name="2001: Q3"/>
          <p:cNvSpPr txBox="1"/>
          <p:nvPr/>
        </p:nvSpPr>
        <p:spPr>
          <a:xfrm>
            <a:off x="273180" y="6677606"/>
            <a:ext cx="855550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2001</a:t>
            </a:r>
            <a:r>
              <a:t>: Q</a:t>
            </a:r>
            <a:r>
              <a:rPr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328" name="2:01"/>
          <p:cNvSpPr txBox="1"/>
          <p:nvPr/>
        </p:nvSpPr>
        <p:spPr>
          <a:xfrm>
            <a:off x="273180" y="7176829"/>
            <a:ext cx="45476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</a:t>
            </a:r>
            <a:r>
              <a:t>: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01</a:t>
            </a:r>
          </a:p>
        </p:txBody>
      </p:sp>
      <p:sp>
        <p:nvSpPr>
          <p:cNvPr id="329" name="2017.5"/>
          <p:cNvSpPr txBox="1"/>
          <p:nvPr/>
        </p:nvSpPr>
        <p:spPr>
          <a:xfrm>
            <a:off x="273180" y="8031469"/>
            <a:ext cx="626698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2017.5</a:t>
            </a:r>
          </a:p>
        </p:txBody>
      </p:sp>
      <p:grpSp>
        <p:nvGrpSpPr>
          <p:cNvPr id="335" name="Group"/>
          <p:cNvGrpSpPr/>
          <p:nvPr/>
        </p:nvGrpSpPr>
        <p:grpSpPr>
          <a:xfrm>
            <a:off x="267715" y="8521488"/>
            <a:ext cx="414893" cy="406024"/>
            <a:chOff x="0" y="0"/>
            <a:chExt cx="414892" cy="406023"/>
          </a:xfrm>
        </p:grpSpPr>
        <p:sp>
          <p:nvSpPr>
            <p:cNvPr id="330" name="Shape"/>
            <p:cNvSpPr/>
            <p:nvPr/>
          </p:nvSpPr>
          <p:spPr>
            <a:xfrm rot="19775911">
              <a:off x="62171" y="90881"/>
              <a:ext cx="170581" cy="292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extrusionOk="0">
                  <a:moveTo>
                    <a:pt x="18393" y="0"/>
                  </a:moveTo>
                  <a:cubicBezTo>
                    <a:pt x="8206" y="29"/>
                    <a:pt x="-20" y="4872"/>
                    <a:pt x="0" y="10827"/>
                  </a:cubicBezTo>
                  <a:cubicBezTo>
                    <a:pt x="20" y="16745"/>
                    <a:pt x="8187" y="21550"/>
                    <a:pt x="18310" y="21600"/>
                  </a:cubicBezTo>
                  <a:lnTo>
                    <a:pt x="21580" y="21589"/>
                  </a:lnTo>
                  <a:lnTo>
                    <a:pt x="20443" y="172"/>
                  </a:lnTo>
                  <a:lnTo>
                    <a:pt x="18393" y="0"/>
                  </a:lnTo>
                  <a:close/>
                </a:path>
              </a:pathLst>
            </a:custGeom>
            <a:solidFill>
              <a:schemeClr val="accent4">
                <a:satOff val="12017"/>
                <a:lumOff val="18149"/>
              </a:schemeClr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331" name="Circle"/>
            <p:cNvSpPr/>
            <p:nvPr/>
          </p:nvSpPr>
          <p:spPr>
            <a:xfrm rot="19775911">
              <a:off x="67915" y="53990"/>
              <a:ext cx="292987" cy="292987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332" name="Circle"/>
            <p:cNvSpPr/>
            <p:nvPr/>
          </p:nvSpPr>
          <p:spPr>
            <a:xfrm rot="19775911">
              <a:off x="85531" y="71606"/>
              <a:ext cx="257755" cy="257756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333" name="Triangle"/>
            <p:cNvSpPr/>
            <p:nvPr/>
          </p:nvSpPr>
          <p:spPr>
            <a:xfrm>
              <a:off x="209626" y="104952"/>
              <a:ext cx="17726" cy="108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334" name="Triangle"/>
            <p:cNvSpPr/>
            <p:nvPr/>
          </p:nvSpPr>
          <p:spPr>
            <a:xfrm rot="16200000">
              <a:off x="169188" y="166469"/>
              <a:ext cx="17725" cy="7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348" name="Group"/>
          <p:cNvGrpSpPr/>
          <p:nvPr/>
        </p:nvGrpSpPr>
        <p:grpSpPr>
          <a:xfrm>
            <a:off x="309466" y="1970139"/>
            <a:ext cx="1814988" cy="561921"/>
            <a:chOff x="0" y="3194"/>
            <a:chExt cx="1814987" cy="561920"/>
          </a:xfrm>
        </p:grpSpPr>
        <p:sp>
          <p:nvSpPr>
            <p:cNvPr id="336" name="Line"/>
            <p:cNvSpPr/>
            <p:nvPr/>
          </p:nvSpPr>
          <p:spPr>
            <a:xfrm>
              <a:off x="38951" y="362302"/>
              <a:ext cx="1776037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337" name="Line"/>
            <p:cNvSpPr/>
            <p:nvPr/>
          </p:nvSpPr>
          <p:spPr>
            <a:xfrm flipV="1">
              <a:off x="161092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338" name="Line"/>
            <p:cNvSpPr/>
            <p:nvPr/>
          </p:nvSpPr>
          <p:spPr>
            <a:xfrm flipV="1">
              <a:off x="531006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339" name="Line"/>
            <p:cNvSpPr/>
            <p:nvPr/>
          </p:nvSpPr>
          <p:spPr>
            <a:xfrm flipV="1">
              <a:off x="900921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340" name="Line"/>
            <p:cNvSpPr/>
            <p:nvPr/>
          </p:nvSpPr>
          <p:spPr>
            <a:xfrm flipV="1">
              <a:off x="1270835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341" name="Line"/>
            <p:cNvSpPr/>
            <p:nvPr/>
          </p:nvSpPr>
          <p:spPr>
            <a:xfrm flipV="1">
              <a:off x="1640750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342" name="2016"/>
            <p:cNvSpPr txBox="1"/>
            <p:nvPr/>
          </p:nvSpPr>
          <p:spPr>
            <a:xfrm>
              <a:off x="0" y="336100"/>
              <a:ext cx="322185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r>
                <a:t>2016</a:t>
              </a:r>
            </a:p>
          </p:txBody>
        </p:sp>
        <p:sp>
          <p:nvSpPr>
            <p:cNvPr id="343" name="2017"/>
            <p:cNvSpPr txBox="1"/>
            <p:nvPr/>
          </p:nvSpPr>
          <p:spPr>
            <a:xfrm>
              <a:off x="369914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r>
                <a:t>2017</a:t>
              </a:r>
            </a:p>
          </p:txBody>
        </p:sp>
        <p:sp>
          <p:nvSpPr>
            <p:cNvPr id="344" name="2018"/>
            <p:cNvSpPr txBox="1"/>
            <p:nvPr/>
          </p:nvSpPr>
          <p:spPr>
            <a:xfrm>
              <a:off x="739829" y="336100"/>
              <a:ext cx="322185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r>
                <a:t>2018</a:t>
              </a:r>
            </a:p>
          </p:txBody>
        </p:sp>
        <p:sp>
          <p:nvSpPr>
            <p:cNvPr id="345" name="2019"/>
            <p:cNvSpPr txBox="1"/>
            <p:nvPr/>
          </p:nvSpPr>
          <p:spPr>
            <a:xfrm>
              <a:off x="1109742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r>
                <a:t>2019</a:t>
              </a:r>
            </a:p>
          </p:txBody>
        </p:sp>
        <p:sp>
          <p:nvSpPr>
            <p:cNvPr id="346" name="2020"/>
            <p:cNvSpPr txBox="1"/>
            <p:nvPr/>
          </p:nvSpPr>
          <p:spPr>
            <a:xfrm>
              <a:off x="1479657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r>
                <a:t>2020</a:t>
              </a:r>
            </a:p>
          </p:txBody>
        </p:sp>
        <p:sp>
          <p:nvSpPr>
            <p:cNvPr id="347" name="Line"/>
            <p:cNvSpPr/>
            <p:nvPr/>
          </p:nvSpPr>
          <p:spPr>
            <a:xfrm flipV="1">
              <a:off x="829386" y="3194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349" name="Line"/>
          <p:cNvSpPr/>
          <p:nvPr/>
        </p:nvSpPr>
        <p:spPr>
          <a:xfrm>
            <a:off x="5080000" y="3058418"/>
            <a:ext cx="3937000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417" name="Group"/>
          <p:cNvGrpSpPr/>
          <p:nvPr/>
        </p:nvGrpSpPr>
        <p:grpSpPr>
          <a:xfrm>
            <a:off x="5122833" y="8180763"/>
            <a:ext cx="1383743" cy="540139"/>
            <a:chOff x="0" y="0"/>
            <a:chExt cx="1383741" cy="540138"/>
          </a:xfrm>
        </p:grpSpPr>
        <p:sp>
          <p:nvSpPr>
            <p:cNvPr id="350" name="Rectangle"/>
            <p:cNvSpPr/>
            <p:nvPr/>
          </p:nvSpPr>
          <p:spPr>
            <a:xfrm>
              <a:off x="2330" y="152409"/>
              <a:ext cx="1379082" cy="143147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grpSp>
          <p:nvGrpSpPr>
            <p:cNvPr id="415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351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J</a:t>
                </a:r>
              </a:p>
            </p:txBody>
          </p:sp>
          <p:sp>
            <p:nvSpPr>
              <p:cNvPr id="352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F</a:t>
                </a:r>
              </a:p>
            </p:txBody>
          </p:sp>
          <p:sp>
            <p:nvSpPr>
              <p:cNvPr id="353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M</a:t>
                </a:r>
              </a:p>
            </p:txBody>
          </p:sp>
          <p:sp>
            <p:nvSpPr>
              <p:cNvPr id="354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355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M</a:t>
                </a:r>
              </a:p>
            </p:txBody>
          </p:sp>
          <p:sp>
            <p:nvSpPr>
              <p:cNvPr id="356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J</a:t>
                </a:r>
              </a:p>
            </p:txBody>
          </p:sp>
          <p:sp>
            <p:nvSpPr>
              <p:cNvPr id="357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358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S</a:t>
                </a:r>
              </a:p>
            </p:txBody>
          </p:sp>
          <p:sp>
            <p:nvSpPr>
              <p:cNvPr id="359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O</a:t>
                </a:r>
              </a:p>
            </p:txBody>
          </p:sp>
          <p:sp>
            <p:nvSpPr>
              <p:cNvPr id="360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N</a:t>
                </a:r>
              </a:p>
            </p:txBody>
          </p:sp>
          <p:sp>
            <p:nvSpPr>
              <p:cNvPr id="361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J</a:t>
                </a:r>
              </a:p>
            </p:txBody>
          </p:sp>
          <p:sp>
            <p:nvSpPr>
              <p:cNvPr id="362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D</a:t>
                </a:r>
              </a:p>
            </p:txBody>
          </p:sp>
          <p:sp>
            <p:nvSpPr>
              <p:cNvPr id="363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64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65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66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69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70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71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72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73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74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75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76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77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78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79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80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81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82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83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84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85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86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87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88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89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90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91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92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93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94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95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96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97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98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99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0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1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2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3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4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5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6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7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8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9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0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1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2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3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4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416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r>
                <a:t>x</a:t>
              </a:r>
            </a:p>
          </p:txBody>
        </p:sp>
      </p:grpSp>
      <p:sp>
        <p:nvSpPr>
          <p:cNvPr id="418" name="2017-11-28…"/>
          <p:cNvSpPr txBox="1"/>
          <p:nvPr/>
        </p:nvSpPr>
        <p:spPr>
          <a:xfrm>
            <a:off x="5127764" y="1776994"/>
            <a:ext cx="1607184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 sz="1150" b="1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rPr dirty="0"/>
              <a:t>2017-11-28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Uma data é um dia gravado como um número de dias desde</a:t>
            </a:r>
            <a:r>
              <a:rPr dirty="0"/>
              <a:t> </a:t>
            </a:r>
            <a:r>
              <a:rPr lang="pt-BR" dirty="0"/>
              <a:t>01-01-1970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d &lt;-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as_date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17498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## "2017-11-28"</a:t>
            </a:r>
          </a:p>
        </p:txBody>
      </p:sp>
      <p:sp>
        <p:nvSpPr>
          <p:cNvPr id="419" name="12:00:00…"/>
          <p:cNvSpPr txBox="1"/>
          <p:nvPr/>
        </p:nvSpPr>
        <p:spPr>
          <a:xfrm>
            <a:off x="7318754" y="1776994"/>
            <a:ext cx="1668155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 sz="1150" b="1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rPr dirty="0"/>
              <a:t>12:00:00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Um</a:t>
            </a:r>
            <a:r>
              <a:rPr dirty="0"/>
              <a:t> </a:t>
            </a:r>
            <a:r>
              <a:rPr dirty="0" err="1"/>
              <a:t>hms</a:t>
            </a:r>
            <a:r>
              <a:rPr dirty="0"/>
              <a:t> </a:t>
            </a:r>
            <a:r>
              <a:rPr lang="pt-BR" dirty="0"/>
              <a:t>é uma hora gravada como o número de segundos desde</a:t>
            </a:r>
            <a:r>
              <a:rPr dirty="0"/>
              <a:t> 00:00:00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t &lt;- </a:t>
            </a:r>
            <a:r>
              <a:rPr dirty="0" err="1"/>
              <a:t>hms</a:t>
            </a:r>
            <a:r>
              <a:rPr dirty="0"/>
              <a:t>::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as.hms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85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## 00:01:25</a:t>
            </a:r>
          </a:p>
        </p:txBody>
      </p:sp>
      <p:sp>
        <p:nvSpPr>
          <p:cNvPr id="420" name="GET AND SET COMPONENTS"/>
          <p:cNvSpPr txBox="1"/>
          <p:nvPr/>
        </p:nvSpPr>
        <p:spPr>
          <a:xfrm>
            <a:off x="5132670" y="3113598"/>
            <a:ext cx="215443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pt-BR" dirty="0"/>
              <a:t>OBTER E DEFINIR COMPONENTES</a:t>
            </a:r>
            <a:endParaRPr dirty="0"/>
          </a:p>
        </p:txBody>
      </p:sp>
      <p:sp>
        <p:nvSpPr>
          <p:cNvPr id="421" name="date(x) Date component. date(dt)…"/>
          <p:cNvSpPr txBox="1"/>
          <p:nvPr/>
        </p:nvSpPr>
        <p:spPr>
          <a:xfrm>
            <a:off x="6984276" y="4157746"/>
            <a:ext cx="2046118" cy="642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date(</a:t>
            </a:r>
            <a:r>
              <a:rPr dirty="0"/>
              <a:t>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Componente Data</a:t>
            </a:r>
            <a:r>
              <a:rPr dirty="0"/>
              <a:t>.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date(dt)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year(</a:t>
            </a:r>
            <a:r>
              <a:rPr dirty="0"/>
              <a:t>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Ano</a:t>
            </a:r>
            <a:r>
              <a:rPr dirty="0"/>
              <a:t>.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year(dt)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isoyear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Ano </a:t>
            </a:r>
            <a:r>
              <a:rPr dirty="0"/>
              <a:t>ISO 8601. 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epiyear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 </a:t>
            </a:r>
            <a:r>
              <a:rPr lang="pt-BR" dirty="0"/>
              <a:t>Ano </a:t>
            </a:r>
            <a:r>
              <a:rPr dirty="0"/>
              <a:t>Epidemiol</a:t>
            </a:r>
            <a:r>
              <a:rPr lang="pt-BR" dirty="0" err="1"/>
              <a:t>ógico</a:t>
            </a:r>
            <a:r>
              <a:rPr dirty="0"/>
              <a:t>.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month(</a:t>
            </a:r>
            <a:r>
              <a:rPr dirty="0"/>
              <a:t>x, label, </a:t>
            </a:r>
            <a:r>
              <a:rPr dirty="0" err="1"/>
              <a:t>abbr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Mês</a:t>
            </a:r>
            <a:r>
              <a:rPr dirty="0"/>
              <a:t>.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month(dt)</a:t>
            </a:r>
            <a:endParaRPr i="1" dirty="0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day(</a:t>
            </a:r>
            <a:r>
              <a:rPr dirty="0"/>
              <a:t>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D</a:t>
            </a:r>
            <a:r>
              <a:rPr lang="pt-BR" dirty="0"/>
              <a:t>ia do mês</a:t>
            </a:r>
            <a:r>
              <a:rPr dirty="0"/>
              <a:t>.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day(dt)</a:t>
            </a:r>
            <a:endParaRPr i="1" dirty="0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wday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x, label, </a:t>
            </a:r>
            <a:r>
              <a:rPr dirty="0" err="1"/>
              <a:t>abbr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Dia da semana</a:t>
            </a:r>
            <a:r>
              <a:rPr dirty="0"/>
              <a:t>.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qday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D</a:t>
            </a:r>
            <a:r>
              <a:rPr lang="pt-BR" dirty="0"/>
              <a:t>ia do trimestre</a:t>
            </a:r>
            <a:r>
              <a:rPr dirty="0"/>
              <a:t>.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hour(</a:t>
            </a:r>
            <a:r>
              <a:rPr dirty="0"/>
              <a:t>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H</a:t>
            </a:r>
            <a:r>
              <a:rPr lang="pt-BR" dirty="0"/>
              <a:t>ora</a:t>
            </a:r>
            <a:r>
              <a:rPr dirty="0"/>
              <a:t>.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hour(dt)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minute(</a:t>
            </a:r>
            <a:r>
              <a:rPr dirty="0"/>
              <a:t>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dirty="0" err="1"/>
              <a:t>Minut</a:t>
            </a:r>
            <a:r>
              <a:rPr lang="pt-BR" dirty="0"/>
              <a:t>o</a:t>
            </a:r>
            <a:r>
              <a:rPr dirty="0"/>
              <a:t>s.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minute(dt)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second(</a:t>
            </a:r>
            <a:r>
              <a:rPr dirty="0"/>
              <a:t>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Se</a:t>
            </a:r>
            <a:r>
              <a:rPr lang="pt-BR" dirty="0" err="1"/>
              <a:t>gundos</a:t>
            </a:r>
            <a:r>
              <a:rPr dirty="0"/>
              <a:t>.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second(dt)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tz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Fuso-horário</a:t>
            </a:r>
            <a:r>
              <a:rPr dirty="0"/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tz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(dt)</a:t>
            </a:r>
            <a:endParaRPr i="1" dirty="0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week(</a:t>
            </a:r>
            <a:r>
              <a:rPr dirty="0"/>
              <a:t>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Semana do ano</a:t>
            </a:r>
            <a:r>
              <a:rPr dirty="0"/>
              <a:t>r.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week(dt)</a:t>
            </a:r>
            <a:endParaRPr i="1" dirty="0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isoweek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</a:t>
            </a:r>
            <a:r>
              <a:rPr lang="pt-BR" dirty="0"/>
              <a:t>Semana ano </a:t>
            </a:r>
            <a:r>
              <a:rPr dirty="0"/>
              <a:t>ISO 8601.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epiweek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 </a:t>
            </a:r>
            <a:r>
              <a:rPr lang="pt-BR" dirty="0"/>
              <a:t>Semana ano </a:t>
            </a:r>
            <a:r>
              <a:rPr dirty="0"/>
              <a:t>Epidemiol</a:t>
            </a:r>
            <a:r>
              <a:rPr lang="pt-BR" dirty="0" err="1"/>
              <a:t>ógico</a:t>
            </a:r>
            <a:r>
              <a:rPr dirty="0"/>
              <a:t>.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quarter(</a:t>
            </a:r>
            <a:r>
              <a:rPr dirty="0"/>
              <a:t>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Trimestre</a:t>
            </a:r>
            <a:r>
              <a:rPr dirty="0"/>
              <a:t>.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quarter(dt)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semester(</a:t>
            </a:r>
            <a:r>
              <a:rPr dirty="0"/>
              <a:t>x, </a:t>
            </a:r>
            <a:r>
              <a:rPr dirty="0" err="1"/>
              <a:t>with_year</a:t>
            </a:r>
            <a:r>
              <a:rPr dirty="0"/>
              <a:t> = FALSE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dirty="0" err="1"/>
              <a:t>Semest</a:t>
            </a:r>
            <a:r>
              <a:rPr lang="pt-BR" dirty="0" err="1"/>
              <a:t>re</a:t>
            </a:r>
            <a:r>
              <a:rPr dirty="0"/>
              <a:t>.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semester(dt)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am(</a:t>
            </a:r>
            <a:r>
              <a:rPr dirty="0"/>
              <a:t>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É manhã (</a:t>
            </a:r>
            <a:r>
              <a:rPr lang="pt-BR" dirty="0" err="1"/>
              <a:t>am</a:t>
            </a:r>
            <a:r>
              <a:rPr lang="pt-BR" dirty="0"/>
              <a:t>)</a:t>
            </a:r>
            <a:r>
              <a:rPr dirty="0"/>
              <a:t>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am(dt) 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pm(</a:t>
            </a:r>
            <a:r>
              <a:rPr dirty="0"/>
              <a:t>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É tarde (</a:t>
            </a:r>
            <a:r>
              <a:rPr lang="pt-BR" dirty="0" err="1"/>
              <a:t>pm</a:t>
            </a:r>
            <a:r>
              <a:rPr lang="pt-BR" dirty="0"/>
              <a:t>)?</a:t>
            </a:r>
            <a:r>
              <a:rPr i="1" dirty="0"/>
              <a:t>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pm(dt)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dst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É horário-verão</a:t>
            </a:r>
            <a:r>
              <a:rPr dirty="0"/>
              <a:t>?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dst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(d)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leap_year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É ano </a:t>
            </a:r>
            <a:r>
              <a:rPr lang="pt-BR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bi-sexto</a:t>
            </a:r>
            <a:r>
              <a:rPr dirty="0"/>
              <a:t>?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leap_year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(d)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update(</a:t>
            </a:r>
            <a:r>
              <a:rPr dirty="0"/>
              <a:t>object, ..., simple = FALSE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update(dt,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mday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2, hour = 1)</a:t>
            </a:r>
          </a:p>
        </p:txBody>
      </p:sp>
      <p:sp>
        <p:nvSpPr>
          <p:cNvPr id="422" name="Use an accessor function to get a component.…"/>
          <p:cNvSpPr txBox="1"/>
          <p:nvPr/>
        </p:nvSpPr>
        <p:spPr>
          <a:xfrm>
            <a:off x="5125093" y="3359314"/>
            <a:ext cx="2833122" cy="549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Use </a:t>
            </a:r>
            <a:r>
              <a:rPr lang="pt-BR" dirty="0"/>
              <a:t>um função de acesso para obter os componentes de um data e hora.</a:t>
            </a:r>
            <a:endParaRPr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Atribua um valor a uma função de acesso para mudar um componente</a:t>
            </a:r>
            <a:r>
              <a:rPr dirty="0"/>
              <a:t>. </a:t>
            </a:r>
          </a:p>
        </p:txBody>
      </p:sp>
      <p:sp>
        <p:nvSpPr>
          <p:cNvPr id="423" name="d ## &quot;2017-11-28&quot;…"/>
          <p:cNvSpPr txBox="1"/>
          <p:nvPr/>
        </p:nvSpPr>
        <p:spPr>
          <a:xfrm>
            <a:off x="8019536" y="3212831"/>
            <a:ext cx="1201832" cy="69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d</a:t>
            </a:r>
            <a:r>
              <a:rPr>
                <a:solidFill>
                  <a:schemeClr val="accent6">
                    <a:satOff val="-12200"/>
                    <a:lumOff val="-18965"/>
                  </a:schemeClr>
                </a:solidFill>
              </a:rPr>
              <a:t>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## "2017-11-28"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day(d)</a:t>
            </a:r>
            <a:r>
              <a:rPr>
                <a:solidFill>
                  <a:schemeClr val="accent6">
                    <a:satOff val="-12200"/>
                    <a:lumOff val="-18965"/>
                  </a:schemeClr>
                </a:solidFill>
              </a:rPr>
              <a:t>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## 28</a:t>
            </a:r>
            <a:endParaRPr>
              <a:solidFill>
                <a:schemeClr val="accent6">
                  <a:satOff val="-12200"/>
                  <a:lumOff val="-18965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day(d) &lt;- 1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d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## "2017-11-01"</a:t>
            </a:r>
          </a:p>
        </p:txBody>
      </p:sp>
      <p:grpSp>
        <p:nvGrpSpPr>
          <p:cNvPr id="442" name="Group"/>
          <p:cNvGrpSpPr/>
          <p:nvPr/>
        </p:nvGrpSpPr>
        <p:grpSpPr>
          <a:xfrm>
            <a:off x="5428847" y="8764067"/>
            <a:ext cx="771715" cy="324673"/>
            <a:chOff x="0" y="0"/>
            <a:chExt cx="771714" cy="324672"/>
          </a:xfrm>
        </p:grpSpPr>
        <p:grpSp>
          <p:nvGrpSpPr>
            <p:cNvPr id="437" name="Group"/>
            <p:cNvGrpSpPr/>
            <p:nvPr/>
          </p:nvGrpSpPr>
          <p:grpSpPr>
            <a:xfrm>
              <a:off x="0" y="-1"/>
              <a:ext cx="324866" cy="324674"/>
              <a:chOff x="0" y="0"/>
              <a:chExt cx="324865" cy="324672"/>
            </a:xfrm>
          </p:grpSpPr>
          <p:sp>
            <p:nvSpPr>
              <p:cNvPr id="424" name="Shape"/>
              <p:cNvSpPr/>
              <p:nvPr/>
            </p:nvSpPr>
            <p:spPr>
              <a:xfrm>
                <a:off x="24833" y="77529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25" name="Shape"/>
              <p:cNvSpPr/>
              <p:nvPr/>
            </p:nvSpPr>
            <p:spPr>
              <a:xfrm rot="19667351">
                <a:off x="11121" y="137195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26" name="Shape"/>
              <p:cNvSpPr/>
              <p:nvPr/>
            </p:nvSpPr>
            <p:spPr>
              <a:xfrm rot="17876116">
                <a:off x="29677" y="194090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27" name="Shape"/>
              <p:cNvSpPr/>
              <p:nvPr/>
            </p:nvSpPr>
            <p:spPr>
              <a:xfrm rot="16002444">
                <a:off x="75149" y="234813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28" name="Shape"/>
              <p:cNvSpPr/>
              <p:nvPr/>
            </p:nvSpPr>
            <p:spPr>
              <a:xfrm rot="14366136">
                <a:off x="133992" y="248005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29" name="Shape"/>
              <p:cNvSpPr/>
              <p:nvPr/>
            </p:nvSpPr>
            <p:spPr>
              <a:xfrm rot="12433486">
                <a:off x="192340" y="229471"/>
                <a:ext cx="69710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30" name="Shape"/>
              <p:cNvSpPr/>
              <p:nvPr/>
            </p:nvSpPr>
            <p:spPr>
              <a:xfrm rot="10642253">
                <a:off x="231895" y="184562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31" name="Shape"/>
              <p:cNvSpPr/>
              <p:nvPr/>
            </p:nvSpPr>
            <p:spPr>
              <a:xfrm rot="8768578">
                <a:off x="243836" y="124700"/>
                <a:ext cx="69710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32" name="Shape"/>
              <p:cNvSpPr/>
              <p:nvPr/>
            </p:nvSpPr>
            <p:spPr>
              <a:xfrm rot="7160229">
                <a:off x="225693" y="68000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33" name="Shape"/>
              <p:cNvSpPr/>
              <p:nvPr/>
            </p:nvSpPr>
            <p:spPr>
              <a:xfrm rot="5227579">
                <a:off x="180397" y="26813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34" name="Shape"/>
              <p:cNvSpPr/>
              <p:nvPr/>
            </p:nvSpPr>
            <p:spPr>
              <a:xfrm rot="3436346">
                <a:off x="121707" y="15114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35" name="Shape"/>
              <p:cNvSpPr/>
              <p:nvPr/>
            </p:nvSpPr>
            <p:spPr>
              <a:xfrm rot="1562672">
                <a:off x="63928" y="34802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36" name="Circle"/>
              <p:cNvSpPr/>
              <p:nvPr/>
            </p:nvSpPr>
            <p:spPr>
              <a:xfrm>
                <a:off x="62611" y="66115"/>
                <a:ext cx="195780" cy="19578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440" name="Group"/>
            <p:cNvGrpSpPr/>
            <p:nvPr/>
          </p:nvGrpSpPr>
          <p:grpSpPr>
            <a:xfrm>
              <a:off x="575935" y="64447"/>
              <a:ext cx="195780" cy="195779"/>
              <a:chOff x="0" y="0"/>
              <a:chExt cx="195778" cy="195778"/>
            </a:xfrm>
          </p:grpSpPr>
          <p:sp>
            <p:nvSpPr>
              <p:cNvPr id="438" name="Circle"/>
              <p:cNvSpPr/>
              <p:nvPr/>
            </p:nvSpPr>
            <p:spPr>
              <a:xfrm>
                <a:off x="44715" y="7142"/>
                <a:ext cx="151064" cy="151064"/>
              </a:xfrm>
              <a:prstGeom prst="ellipse">
                <a:avLst/>
              </a:pr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39" name="Circle"/>
              <p:cNvSpPr/>
              <p:nvPr/>
            </p:nvSpPr>
            <p:spPr>
              <a:xfrm>
                <a:off x="0" y="0"/>
                <a:ext cx="195779" cy="195779"/>
              </a:xfrm>
              <a:prstGeom prst="ellips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441" name="Line"/>
            <p:cNvSpPr/>
            <p:nvPr/>
          </p:nvSpPr>
          <p:spPr>
            <a:xfrm flipV="1">
              <a:off x="450400" y="28662"/>
              <a:ext cx="1" cy="267348"/>
            </a:xfrm>
            <a:prstGeom prst="line">
              <a:avLst/>
            </a:prstGeom>
            <a:noFill/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462" name="Group"/>
          <p:cNvGrpSpPr/>
          <p:nvPr/>
        </p:nvGrpSpPr>
        <p:grpSpPr>
          <a:xfrm>
            <a:off x="315970" y="9016278"/>
            <a:ext cx="1356804" cy="1303509"/>
            <a:chOff x="0" y="59162"/>
            <a:chExt cx="1356803" cy="1303508"/>
          </a:xfrm>
        </p:grpSpPr>
        <p:grpSp>
          <p:nvGrpSpPr>
            <p:cNvPr id="460" name="Group"/>
            <p:cNvGrpSpPr/>
            <p:nvPr/>
          </p:nvGrpSpPr>
          <p:grpSpPr>
            <a:xfrm>
              <a:off x="0" y="59162"/>
              <a:ext cx="541116" cy="426452"/>
              <a:chOff x="0" y="0"/>
              <a:chExt cx="541115" cy="426451"/>
            </a:xfrm>
          </p:grpSpPr>
          <p:sp>
            <p:nvSpPr>
              <p:cNvPr id="443" name="Shape"/>
              <p:cNvSpPr/>
              <p:nvPr/>
            </p:nvSpPr>
            <p:spPr>
              <a:xfrm>
                <a:off x="6216" y="75088"/>
                <a:ext cx="492307" cy="351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"/>
                    </a:moveTo>
                    <a:lnTo>
                      <a:pt x="425" y="21600"/>
                    </a:lnTo>
                    <a:lnTo>
                      <a:pt x="21600" y="21381"/>
                    </a:lnTo>
                    <a:cubicBezTo>
                      <a:pt x="21147" y="18271"/>
                      <a:pt x="20856" y="15118"/>
                      <a:pt x="20728" y="11949"/>
                    </a:cubicBezTo>
                    <a:cubicBezTo>
                      <a:pt x="20568" y="7961"/>
                      <a:pt x="20666" y="3962"/>
                      <a:pt x="21022" y="0"/>
                    </a:cubicBezTo>
                    <a:lnTo>
                      <a:pt x="0" y="212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44" name="Shape"/>
              <p:cNvSpPr/>
              <p:nvPr/>
            </p:nvSpPr>
            <p:spPr>
              <a:xfrm>
                <a:off x="5990" y="71776"/>
                <a:ext cx="511199" cy="343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"/>
                    </a:moveTo>
                    <a:cubicBezTo>
                      <a:pt x="72" y="4140"/>
                      <a:pt x="234" y="8059"/>
                      <a:pt x="487" y="11966"/>
                    </a:cubicBezTo>
                    <a:cubicBezTo>
                      <a:pt x="691" y="15117"/>
                      <a:pt x="954" y="18260"/>
                      <a:pt x="1275" y="21390"/>
                    </a:cubicBezTo>
                    <a:lnTo>
                      <a:pt x="21600" y="21600"/>
                    </a:lnTo>
                    <a:cubicBezTo>
                      <a:pt x="21003" y="17893"/>
                      <a:pt x="20593" y="14124"/>
                      <a:pt x="20373" y="10326"/>
                    </a:cubicBezTo>
                    <a:cubicBezTo>
                      <a:pt x="20174" y="6892"/>
                      <a:pt x="20132" y="3442"/>
                      <a:pt x="20246" y="0"/>
                    </a:cubicBezTo>
                    <a:lnTo>
                      <a:pt x="0" y="216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45" name="Shape"/>
              <p:cNvSpPr/>
              <p:nvPr/>
            </p:nvSpPr>
            <p:spPr>
              <a:xfrm>
                <a:off x="10027" y="57168"/>
                <a:ext cx="531089" cy="3490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" y="785"/>
                    </a:moveTo>
                    <a:lnTo>
                      <a:pt x="0" y="4798"/>
                    </a:lnTo>
                    <a:lnTo>
                      <a:pt x="37" y="7629"/>
                    </a:lnTo>
                    <a:lnTo>
                      <a:pt x="206" y="9868"/>
                    </a:lnTo>
                    <a:lnTo>
                      <a:pt x="566" y="13002"/>
                    </a:lnTo>
                    <a:lnTo>
                      <a:pt x="1066" y="16362"/>
                    </a:lnTo>
                    <a:lnTo>
                      <a:pt x="1702" y="19424"/>
                    </a:lnTo>
                    <a:lnTo>
                      <a:pt x="2225" y="21530"/>
                    </a:lnTo>
                    <a:lnTo>
                      <a:pt x="21600" y="21600"/>
                    </a:lnTo>
                    <a:lnTo>
                      <a:pt x="21033" y="19773"/>
                    </a:lnTo>
                    <a:lnTo>
                      <a:pt x="20317" y="16120"/>
                    </a:lnTo>
                    <a:lnTo>
                      <a:pt x="19863" y="12463"/>
                    </a:lnTo>
                    <a:lnTo>
                      <a:pt x="19384" y="8951"/>
                    </a:lnTo>
                    <a:lnTo>
                      <a:pt x="19640" y="0"/>
                    </a:lnTo>
                    <a:lnTo>
                      <a:pt x="30" y="78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46" name="Rectangle"/>
              <p:cNvSpPr/>
              <p:nvPr/>
            </p:nvSpPr>
            <p:spPr>
              <a:xfrm>
                <a:off x="0" y="0"/>
                <a:ext cx="487749" cy="79110"/>
              </a:xfrm>
              <a:prstGeom prst="rect">
                <a:avLst/>
              </a:pr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47" name="Line"/>
              <p:cNvSpPr/>
              <p:nvPr/>
            </p:nvSpPr>
            <p:spPr>
              <a:xfrm rot="21452399">
                <a:off x="1399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48" name="Line"/>
              <p:cNvSpPr/>
              <p:nvPr/>
            </p:nvSpPr>
            <p:spPr>
              <a:xfrm rot="21452399">
                <a:off x="81461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49" name="Line"/>
              <p:cNvSpPr/>
              <p:nvPr/>
            </p:nvSpPr>
            <p:spPr>
              <a:xfrm rot="21452399">
                <a:off x="148925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50" name="Line"/>
              <p:cNvSpPr/>
              <p:nvPr/>
            </p:nvSpPr>
            <p:spPr>
              <a:xfrm rot="21452399">
                <a:off x="21638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51" name="Line"/>
              <p:cNvSpPr/>
              <p:nvPr/>
            </p:nvSpPr>
            <p:spPr>
              <a:xfrm rot="21452399">
                <a:off x="283851" y="68502"/>
                <a:ext cx="42625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52" name="Line"/>
              <p:cNvSpPr/>
              <p:nvPr/>
            </p:nvSpPr>
            <p:spPr>
              <a:xfrm rot="21452399">
                <a:off x="351315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53" name="Line"/>
              <p:cNvSpPr/>
              <p:nvPr/>
            </p:nvSpPr>
            <p:spPr>
              <a:xfrm rot="21452399">
                <a:off x="41877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54" name="Line"/>
              <p:cNvSpPr/>
              <p:nvPr/>
            </p:nvSpPr>
            <p:spPr>
              <a:xfrm rot="21452399">
                <a:off x="486242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55" name="Line"/>
              <p:cNvSpPr/>
              <p:nvPr/>
            </p:nvSpPr>
            <p:spPr>
              <a:xfrm>
                <a:off x="9997" y="13962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56" name="Line"/>
              <p:cNvSpPr/>
              <p:nvPr/>
            </p:nvSpPr>
            <p:spPr>
              <a:xfrm>
                <a:off x="18282" y="20590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57" name="Line"/>
              <p:cNvSpPr/>
              <p:nvPr/>
            </p:nvSpPr>
            <p:spPr>
              <a:xfrm>
                <a:off x="26567" y="27218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58" name="Line"/>
              <p:cNvSpPr/>
              <p:nvPr/>
            </p:nvSpPr>
            <p:spPr>
              <a:xfrm>
                <a:off x="59707" y="404745"/>
                <a:ext cx="476040" cy="1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59" name="Line"/>
              <p:cNvSpPr/>
              <p:nvPr/>
            </p:nvSpPr>
            <p:spPr>
              <a:xfrm>
                <a:off x="43137" y="33846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461" name="January"/>
            <p:cNvSpPr/>
            <p:nvPr/>
          </p:nvSpPr>
          <p:spPr>
            <a:xfrm>
              <a:off x="86803" y="926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500">
                  <a:solidFill>
                    <a:srgbClr val="FFFFFF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January</a:t>
              </a:r>
            </a:p>
          </p:txBody>
        </p:sp>
      </p:grpSp>
      <p:sp>
        <p:nvSpPr>
          <p:cNvPr id="463" name="x"/>
          <p:cNvSpPr txBox="1"/>
          <p:nvPr/>
        </p:nvSpPr>
        <p:spPr>
          <a:xfrm>
            <a:off x="396664" y="89467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x</a:t>
            </a:r>
          </a:p>
        </p:txBody>
      </p:sp>
      <p:sp>
        <p:nvSpPr>
          <p:cNvPr id="464" name="x"/>
          <p:cNvSpPr txBox="1"/>
          <p:nvPr/>
        </p:nvSpPr>
        <p:spPr>
          <a:xfrm>
            <a:off x="462881" y="89467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x</a:t>
            </a:r>
          </a:p>
        </p:txBody>
      </p:sp>
      <p:sp>
        <p:nvSpPr>
          <p:cNvPr id="465" name="x"/>
          <p:cNvSpPr txBox="1"/>
          <p:nvPr/>
        </p:nvSpPr>
        <p:spPr>
          <a:xfrm>
            <a:off x="536364" y="89467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x</a:t>
            </a:r>
          </a:p>
        </p:txBody>
      </p:sp>
      <p:sp>
        <p:nvSpPr>
          <p:cNvPr id="466" name="x"/>
          <p:cNvSpPr txBox="1"/>
          <p:nvPr/>
        </p:nvSpPr>
        <p:spPr>
          <a:xfrm>
            <a:off x="606018" y="89467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x</a:t>
            </a:r>
          </a:p>
        </p:txBody>
      </p:sp>
      <p:sp>
        <p:nvSpPr>
          <p:cNvPr id="467" name="x"/>
          <p:cNvSpPr txBox="1"/>
          <p:nvPr/>
        </p:nvSpPr>
        <p:spPr>
          <a:xfrm>
            <a:off x="672889" y="89467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x</a:t>
            </a:r>
          </a:p>
        </p:txBody>
      </p:sp>
      <p:sp>
        <p:nvSpPr>
          <p:cNvPr id="468" name="x"/>
          <p:cNvSpPr txBox="1"/>
          <p:nvPr/>
        </p:nvSpPr>
        <p:spPr>
          <a:xfrm>
            <a:off x="269664" y="900957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x</a:t>
            </a:r>
          </a:p>
        </p:txBody>
      </p:sp>
      <p:sp>
        <p:nvSpPr>
          <p:cNvPr id="469" name="x"/>
          <p:cNvSpPr txBox="1"/>
          <p:nvPr/>
        </p:nvSpPr>
        <p:spPr>
          <a:xfrm>
            <a:off x="327726" y="9009572"/>
            <a:ext cx="202533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x</a:t>
            </a:r>
          </a:p>
        </p:txBody>
      </p:sp>
      <p:sp>
        <p:nvSpPr>
          <p:cNvPr id="470" name="x"/>
          <p:cNvSpPr txBox="1"/>
          <p:nvPr/>
        </p:nvSpPr>
        <p:spPr>
          <a:xfrm>
            <a:off x="396664" y="90102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x</a:t>
            </a:r>
          </a:p>
        </p:txBody>
      </p:sp>
      <p:sp>
        <p:nvSpPr>
          <p:cNvPr id="471" name="Line"/>
          <p:cNvSpPr/>
          <p:nvPr/>
        </p:nvSpPr>
        <p:spPr>
          <a:xfrm>
            <a:off x="9442450" y="9140857"/>
            <a:ext cx="4210572" cy="1"/>
          </a:xfrm>
          <a:prstGeom prst="line">
            <a:avLst/>
          </a:prstGeom>
          <a:ln w="12700">
            <a:solidFill>
              <a:srgbClr val="4E7648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472" name="Line"/>
          <p:cNvSpPr/>
          <p:nvPr/>
        </p:nvSpPr>
        <p:spPr>
          <a:xfrm>
            <a:off x="9438775" y="6477000"/>
            <a:ext cx="4229100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473" name="Time Zones"/>
          <p:cNvSpPr txBox="1"/>
          <p:nvPr/>
        </p:nvSpPr>
        <p:spPr>
          <a:xfrm>
            <a:off x="9438775" y="6542249"/>
            <a:ext cx="1857881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Fuso-horários</a:t>
            </a:r>
            <a:endParaRPr dirty="0"/>
          </a:p>
        </p:txBody>
      </p:sp>
      <p:sp>
        <p:nvSpPr>
          <p:cNvPr id="474" name="R recognizes ~600 time zones. Each encodes the time zone, Daylight Savings Time, and historical calendar variations for an area. R assigns one time zone per vector.…"/>
          <p:cNvSpPr txBox="1"/>
          <p:nvPr/>
        </p:nvSpPr>
        <p:spPr>
          <a:xfrm>
            <a:off x="9438775" y="6861041"/>
            <a:ext cx="4210572" cy="1285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R </a:t>
            </a:r>
            <a:r>
              <a:rPr lang="pt-BR" dirty="0"/>
              <a:t>reconhece</a:t>
            </a:r>
            <a:r>
              <a:rPr dirty="0"/>
              <a:t> ~600 </a:t>
            </a:r>
            <a:r>
              <a:rPr lang="pt-BR" dirty="0"/>
              <a:t>fuso-horários</a:t>
            </a:r>
            <a:r>
              <a:rPr dirty="0"/>
              <a:t>. </a:t>
            </a:r>
            <a:r>
              <a:rPr lang="pt-BR" dirty="0"/>
              <a:t>Cada um tem o fuso-horário, horários de verão e histórico de variações dos calendários de cada região</a:t>
            </a:r>
            <a:r>
              <a:rPr dirty="0"/>
              <a:t>.</a:t>
            </a:r>
            <a:r>
              <a:rPr lang="pt-BR" dirty="0"/>
              <a:t> </a:t>
            </a:r>
            <a:r>
              <a:rPr dirty="0"/>
              <a:t>R </a:t>
            </a:r>
            <a:r>
              <a:rPr dirty="0" err="1"/>
              <a:t>assi</a:t>
            </a:r>
            <a:r>
              <a:rPr lang="pt-BR" dirty="0" err="1"/>
              <a:t>nala</a:t>
            </a:r>
            <a:r>
              <a:rPr lang="pt-BR" dirty="0"/>
              <a:t> </a:t>
            </a:r>
            <a:r>
              <a:rPr lang="pt-BR" i="1" dirty="0"/>
              <a:t>um</a:t>
            </a:r>
            <a:r>
              <a:rPr dirty="0"/>
              <a:t> </a:t>
            </a:r>
            <a:r>
              <a:rPr lang="pt-BR" dirty="0"/>
              <a:t> fuso-horário por vetor</a:t>
            </a:r>
            <a:r>
              <a:rPr dirty="0"/>
              <a:t>.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Use </a:t>
            </a:r>
            <a:r>
              <a:rPr lang="pt-BR" dirty="0"/>
              <a:t>o</a:t>
            </a:r>
            <a:r>
              <a:rPr dirty="0"/>
              <a:t> </a:t>
            </a:r>
            <a:r>
              <a:rPr lang="pt-BR" dirty="0"/>
              <a:t>fuso horário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UTC</a:t>
            </a:r>
            <a:r>
              <a:rPr dirty="0"/>
              <a:t> </a:t>
            </a:r>
            <a:r>
              <a:rPr lang="pt-BR" dirty="0"/>
              <a:t>para evitar horário de verão</a:t>
            </a:r>
            <a:r>
              <a:rPr dirty="0"/>
              <a:t>.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OlsonNames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Return</a:t>
            </a:r>
            <a:r>
              <a:rPr lang="pt-BR" dirty="0"/>
              <a:t>a</a:t>
            </a:r>
            <a:r>
              <a:rPr dirty="0"/>
              <a:t> </a:t>
            </a:r>
            <a:r>
              <a:rPr lang="pt-BR" dirty="0"/>
              <a:t>uma lista dos fuso-horários válidos</a:t>
            </a:r>
            <a:r>
              <a:rPr dirty="0"/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OlsonNames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()</a:t>
            </a:r>
            <a:endParaRPr i="1" dirty="0"/>
          </a:p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</a:defRPr>
            </a:pPr>
            <a:r>
              <a:rPr dirty="0" err="1"/>
              <a:t>Sys.timezone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Retorna o fuso-horário do sistema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</a:p>
        </p:txBody>
      </p:sp>
      <p:sp>
        <p:nvSpPr>
          <p:cNvPr id="475" name="with_tz(time, tzone = &quot;&quot;) Get the same date-time in a new time zone (a new clock time). Also local_time(dt, tz, units).  with_tz(dt, &quot;US/Pacific&quot;)…"/>
          <p:cNvSpPr txBox="1"/>
          <p:nvPr/>
        </p:nvSpPr>
        <p:spPr>
          <a:xfrm>
            <a:off x="11829774" y="8268759"/>
            <a:ext cx="1809381" cy="1910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24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with_tz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time, </a:t>
            </a:r>
            <a:r>
              <a:rPr dirty="0" err="1"/>
              <a:t>tzone</a:t>
            </a:r>
            <a:r>
              <a:rPr dirty="0"/>
              <a:t> = ""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Retorna a mesma data e hora em um novo fuso-horário</a:t>
            </a:r>
            <a:r>
              <a:rPr dirty="0"/>
              <a:t> (</a:t>
            </a:r>
            <a:r>
              <a:rPr lang="pt-BR" dirty="0"/>
              <a:t>um novo horário de relógio</a:t>
            </a:r>
            <a:r>
              <a:rPr dirty="0"/>
              <a:t>). </a:t>
            </a:r>
            <a:r>
              <a:rPr lang="pt-BR" dirty="0"/>
              <a:t>Ver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local_time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dt, </a:t>
            </a:r>
            <a:r>
              <a:rPr dirty="0" err="1"/>
              <a:t>tz</a:t>
            </a:r>
            <a:r>
              <a:rPr dirty="0"/>
              <a:t>, units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. 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with_tz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(dt, "US/Pacific")</a:t>
            </a:r>
            <a:endParaRPr i="1" dirty="0"/>
          </a:p>
          <a:p>
            <a:pPr>
              <a:lnSpc>
                <a:spcPct val="80000"/>
              </a:lnSpc>
              <a:spcBef>
                <a:spcPts val="1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force_tz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time, </a:t>
            </a:r>
            <a:r>
              <a:rPr dirty="0" err="1"/>
              <a:t>tzone</a:t>
            </a:r>
            <a:r>
              <a:rPr dirty="0"/>
              <a:t> = ""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Retorna o mesmo horário em um novo fuso-horário</a:t>
            </a:r>
            <a:r>
              <a:rPr dirty="0"/>
              <a:t> (</a:t>
            </a:r>
            <a:r>
              <a:rPr lang="pt-BR" dirty="0"/>
              <a:t>um novo data e hora)</a:t>
            </a:r>
            <a:r>
              <a:rPr dirty="0"/>
              <a:t>.  </a:t>
            </a:r>
            <a:r>
              <a:rPr lang="pt-BR" dirty="0"/>
              <a:t>Ver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force_tzs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.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force_tz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(dt, "US/Pacific")</a:t>
            </a:r>
          </a:p>
        </p:txBody>
      </p:sp>
      <p:grpSp>
        <p:nvGrpSpPr>
          <p:cNvPr id="485" name="Group"/>
          <p:cNvGrpSpPr/>
          <p:nvPr/>
        </p:nvGrpSpPr>
        <p:grpSpPr>
          <a:xfrm>
            <a:off x="9796689" y="8667236"/>
            <a:ext cx="1537583" cy="947245"/>
            <a:chOff x="0" y="0"/>
            <a:chExt cx="1537581" cy="947244"/>
          </a:xfrm>
        </p:grpSpPr>
        <p:grpSp>
          <p:nvGrpSpPr>
            <p:cNvPr id="480" name="Group"/>
            <p:cNvGrpSpPr/>
            <p:nvPr/>
          </p:nvGrpSpPr>
          <p:grpSpPr>
            <a:xfrm>
              <a:off x="0" y="0"/>
              <a:ext cx="1537582" cy="947245"/>
              <a:chOff x="0" y="0"/>
              <a:chExt cx="1537581" cy="947244"/>
            </a:xfrm>
          </p:grpSpPr>
          <p:sp>
            <p:nvSpPr>
              <p:cNvPr id="476" name="Shape"/>
              <p:cNvSpPr/>
              <p:nvPr/>
            </p:nvSpPr>
            <p:spPr>
              <a:xfrm>
                <a:off x="1027252" y="47908"/>
                <a:ext cx="510330" cy="889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2" h="21473" extrusionOk="0">
                    <a:moveTo>
                      <a:pt x="0" y="7319"/>
                    </a:moveTo>
                    <a:lnTo>
                      <a:pt x="4606" y="17775"/>
                    </a:lnTo>
                    <a:cubicBezTo>
                      <a:pt x="4867" y="17779"/>
                      <a:pt x="5124" y="17737"/>
                      <a:pt x="5341" y="17655"/>
                    </a:cubicBezTo>
                    <a:cubicBezTo>
                      <a:pt x="5505" y="17593"/>
                      <a:pt x="5649" y="17507"/>
                      <a:pt x="5842" y="17484"/>
                    </a:cubicBezTo>
                    <a:cubicBezTo>
                      <a:pt x="6115" y="17451"/>
                      <a:pt x="6359" y="17542"/>
                      <a:pt x="6568" y="17640"/>
                    </a:cubicBezTo>
                    <a:cubicBezTo>
                      <a:pt x="7377" y="18017"/>
                      <a:pt x="7952" y="18539"/>
                      <a:pt x="8071" y="19137"/>
                    </a:cubicBezTo>
                    <a:cubicBezTo>
                      <a:pt x="8106" y="19312"/>
                      <a:pt x="8099" y="19493"/>
                      <a:pt x="8211" y="19658"/>
                    </a:cubicBezTo>
                    <a:cubicBezTo>
                      <a:pt x="8442" y="20002"/>
                      <a:pt x="9070" y="20170"/>
                      <a:pt x="9469" y="20442"/>
                    </a:cubicBezTo>
                    <a:cubicBezTo>
                      <a:pt x="10025" y="20821"/>
                      <a:pt x="10272" y="21429"/>
                      <a:pt x="11164" y="21471"/>
                    </a:cubicBezTo>
                    <a:cubicBezTo>
                      <a:pt x="11604" y="21492"/>
                      <a:pt x="12010" y="21336"/>
                      <a:pt x="12144" y="21094"/>
                    </a:cubicBezTo>
                    <a:cubicBezTo>
                      <a:pt x="12302" y="20527"/>
                      <a:pt x="12167" y="19946"/>
                      <a:pt x="11758" y="19422"/>
                    </a:cubicBezTo>
                    <a:cubicBezTo>
                      <a:pt x="11359" y="18910"/>
                      <a:pt x="10717" y="18479"/>
                      <a:pt x="10184" y="18010"/>
                    </a:cubicBezTo>
                    <a:cubicBezTo>
                      <a:pt x="9696" y="17580"/>
                      <a:pt x="9297" y="17110"/>
                      <a:pt x="9205" y="16598"/>
                    </a:cubicBezTo>
                    <a:cubicBezTo>
                      <a:pt x="9113" y="16086"/>
                      <a:pt x="9337" y="15575"/>
                      <a:pt x="9779" y="15126"/>
                    </a:cubicBezTo>
                    <a:cubicBezTo>
                      <a:pt x="10329" y="14568"/>
                      <a:pt x="11174" y="14141"/>
                      <a:pt x="12004" y="13716"/>
                    </a:cubicBezTo>
                    <a:cubicBezTo>
                      <a:pt x="12800" y="13308"/>
                      <a:pt x="13590" y="12896"/>
                      <a:pt x="14374" y="12480"/>
                    </a:cubicBezTo>
                    <a:cubicBezTo>
                      <a:pt x="14167" y="12329"/>
                      <a:pt x="14166" y="12117"/>
                      <a:pt x="14372" y="11965"/>
                    </a:cubicBezTo>
                    <a:cubicBezTo>
                      <a:pt x="14544" y="11838"/>
                      <a:pt x="14844" y="11777"/>
                      <a:pt x="14959" y="11628"/>
                    </a:cubicBezTo>
                    <a:cubicBezTo>
                      <a:pt x="15146" y="11387"/>
                      <a:pt x="14774" y="11159"/>
                      <a:pt x="14452" y="10955"/>
                    </a:cubicBezTo>
                    <a:cubicBezTo>
                      <a:pt x="13815" y="10553"/>
                      <a:pt x="13478" y="10048"/>
                      <a:pt x="13443" y="9535"/>
                    </a:cubicBezTo>
                    <a:lnTo>
                      <a:pt x="13637" y="9170"/>
                    </a:lnTo>
                    <a:lnTo>
                      <a:pt x="14326" y="9807"/>
                    </a:lnTo>
                    <a:cubicBezTo>
                      <a:pt x="14661" y="9727"/>
                      <a:pt x="14849" y="9521"/>
                      <a:pt x="14773" y="9318"/>
                    </a:cubicBezTo>
                    <a:cubicBezTo>
                      <a:pt x="14662" y="9017"/>
                      <a:pt x="13965" y="8786"/>
                      <a:pt x="14237" y="8482"/>
                    </a:cubicBezTo>
                    <a:cubicBezTo>
                      <a:pt x="14401" y="8299"/>
                      <a:pt x="14828" y="8296"/>
                      <a:pt x="15106" y="8176"/>
                    </a:cubicBezTo>
                    <a:cubicBezTo>
                      <a:pt x="15787" y="7881"/>
                      <a:pt x="15291" y="7346"/>
                      <a:pt x="15306" y="6903"/>
                    </a:cubicBezTo>
                    <a:cubicBezTo>
                      <a:pt x="15313" y="6696"/>
                      <a:pt x="15440" y="6495"/>
                      <a:pt x="15679" y="6340"/>
                    </a:cubicBezTo>
                    <a:cubicBezTo>
                      <a:pt x="16152" y="6034"/>
                      <a:pt x="16899" y="5980"/>
                      <a:pt x="17569" y="5872"/>
                    </a:cubicBezTo>
                    <a:cubicBezTo>
                      <a:pt x="18290" y="5757"/>
                      <a:pt x="18968" y="5565"/>
                      <a:pt x="19567" y="5308"/>
                    </a:cubicBezTo>
                    <a:cubicBezTo>
                      <a:pt x="19133" y="5182"/>
                      <a:pt x="18766" y="4992"/>
                      <a:pt x="18497" y="4759"/>
                    </a:cubicBezTo>
                    <a:cubicBezTo>
                      <a:pt x="18140" y="4451"/>
                      <a:pt x="17974" y="4081"/>
                      <a:pt x="18249" y="3770"/>
                    </a:cubicBezTo>
                    <a:cubicBezTo>
                      <a:pt x="18549" y="3432"/>
                      <a:pt x="19237" y="3313"/>
                      <a:pt x="19730" y="3076"/>
                    </a:cubicBezTo>
                    <a:cubicBezTo>
                      <a:pt x="20059" y="2918"/>
                      <a:pt x="20301" y="2691"/>
                      <a:pt x="20632" y="2555"/>
                    </a:cubicBezTo>
                    <a:cubicBezTo>
                      <a:pt x="20960" y="2420"/>
                      <a:pt x="21362" y="2338"/>
                      <a:pt x="21446" y="2104"/>
                    </a:cubicBezTo>
                    <a:cubicBezTo>
                      <a:pt x="21600" y="1677"/>
                      <a:pt x="20606" y="1548"/>
                      <a:pt x="20225" y="1225"/>
                    </a:cubicBezTo>
                    <a:cubicBezTo>
                      <a:pt x="20014" y="1046"/>
                      <a:pt x="20006" y="822"/>
                      <a:pt x="19925" y="612"/>
                    </a:cubicBezTo>
                    <a:cubicBezTo>
                      <a:pt x="19855" y="430"/>
                      <a:pt x="19727" y="257"/>
                      <a:pt x="19548" y="102"/>
                    </a:cubicBezTo>
                    <a:cubicBezTo>
                      <a:pt x="18904" y="-108"/>
                      <a:pt x="18088" y="17"/>
                      <a:pt x="17704" y="380"/>
                    </a:cubicBezTo>
                    <a:cubicBezTo>
                      <a:pt x="17318" y="745"/>
                      <a:pt x="17558" y="1207"/>
                      <a:pt x="17361" y="1614"/>
                    </a:cubicBezTo>
                    <a:cubicBezTo>
                      <a:pt x="17075" y="2204"/>
                      <a:pt x="16116" y="2525"/>
                      <a:pt x="15165" y="2716"/>
                    </a:cubicBezTo>
                    <a:cubicBezTo>
                      <a:pt x="14328" y="2883"/>
                      <a:pt x="13429" y="2968"/>
                      <a:pt x="12633" y="3223"/>
                    </a:cubicBezTo>
                    <a:cubicBezTo>
                      <a:pt x="12126" y="3386"/>
                      <a:pt x="11675" y="3631"/>
                      <a:pt x="11640" y="3960"/>
                    </a:cubicBezTo>
                    <a:cubicBezTo>
                      <a:pt x="11618" y="4173"/>
                      <a:pt x="11802" y="4389"/>
                      <a:pt x="11676" y="4593"/>
                    </a:cubicBezTo>
                    <a:cubicBezTo>
                      <a:pt x="11520" y="4844"/>
                      <a:pt x="11063" y="4946"/>
                      <a:pt x="10626" y="4955"/>
                    </a:cubicBezTo>
                    <a:cubicBezTo>
                      <a:pt x="10069" y="4967"/>
                      <a:pt x="9428" y="4870"/>
                      <a:pt x="9078" y="5128"/>
                    </a:cubicBezTo>
                    <a:cubicBezTo>
                      <a:pt x="8809" y="5326"/>
                      <a:pt x="8952" y="5610"/>
                      <a:pt x="8776" y="5835"/>
                    </a:cubicBezTo>
                    <a:cubicBezTo>
                      <a:pt x="8619" y="6035"/>
                      <a:pt x="8271" y="6140"/>
                      <a:pt x="7965" y="6255"/>
                    </a:cubicBezTo>
                    <a:cubicBezTo>
                      <a:pt x="7121" y="6571"/>
                      <a:pt x="6397" y="7036"/>
                      <a:pt x="5390" y="7113"/>
                    </a:cubicBezTo>
                    <a:cubicBezTo>
                      <a:pt x="5022" y="7142"/>
                      <a:pt x="4628" y="7087"/>
                      <a:pt x="4521" y="6898"/>
                    </a:cubicBezTo>
                    <a:cubicBezTo>
                      <a:pt x="4436" y="6747"/>
                      <a:pt x="4606" y="6602"/>
                      <a:pt x="4747" y="6465"/>
                    </a:cubicBezTo>
                    <a:cubicBezTo>
                      <a:pt x="5019" y="6203"/>
                      <a:pt x="5183" y="5904"/>
                      <a:pt x="5138" y="5600"/>
                    </a:cubicBezTo>
                    <a:cubicBezTo>
                      <a:pt x="5088" y="5268"/>
                      <a:pt x="4792" y="4963"/>
                      <a:pt x="4325" y="4765"/>
                    </a:cubicBezTo>
                    <a:cubicBezTo>
                      <a:pt x="4751" y="4963"/>
                      <a:pt x="4381" y="5353"/>
                      <a:pt x="3859" y="5255"/>
                    </a:cubicBezTo>
                    <a:cubicBezTo>
                      <a:pt x="3430" y="5174"/>
                      <a:pt x="3518" y="4854"/>
                      <a:pt x="3654" y="4577"/>
                    </a:cubicBezTo>
                    <a:cubicBezTo>
                      <a:pt x="3779" y="4324"/>
                      <a:pt x="3814" y="4049"/>
                      <a:pt x="3568" y="3829"/>
                    </a:cubicBezTo>
                    <a:cubicBezTo>
                      <a:pt x="3267" y="3559"/>
                      <a:pt x="2660" y="3465"/>
                      <a:pt x="2159" y="3606"/>
                    </a:cubicBezTo>
                    <a:cubicBezTo>
                      <a:pt x="1653" y="3750"/>
                      <a:pt x="1459" y="4064"/>
                      <a:pt x="1135" y="4317"/>
                    </a:cubicBezTo>
                    <a:cubicBezTo>
                      <a:pt x="870" y="4524"/>
                      <a:pt x="490" y="4699"/>
                      <a:pt x="332" y="4948"/>
                    </a:cubicBezTo>
                    <a:cubicBezTo>
                      <a:pt x="8" y="5457"/>
                      <a:pt x="670" y="5957"/>
                      <a:pt x="676" y="6474"/>
                    </a:cubicBezTo>
                    <a:cubicBezTo>
                      <a:pt x="680" y="6799"/>
                      <a:pt x="432" y="7109"/>
                      <a:pt x="0" y="7319"/>
                    </a:cubicBezTo>
                    <a:close/>
                  </a:path>
                </a:pathLst>
              </a:custGeom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77" name="Shape"/>
              <p:cNvSpPr/>
              <p:nvPr/>
            </p:nvSpPr>
            <p:spPr>
              <a:xfrm>
                <a:off x="589905" y="81286"/>
                <a:ext cx="551181" cy="865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192" y="6802"/>
                    </a:moveTo>
                    <a:cubicBezTo>
                      <a:pt x="16656" y="6590"/>
                      <a:pt x="16282" y="6246"/>
                      <a:pt x="16162" y="5852"/>
                    </a:cubicBezTo>
                    <a:cubicBezTo>
                      <a:pt x="16015" y="5369"/>
                      <a:pt x="16258" y="4888"/>
                      <a:pt x="16305" y="4409"/>
                    </a:cubicBezTo>
                    <a:cubicBezTo>
                      <a:pt x="16336" y="4103"/>
                      <a:pt x="16286" y="3791"/>
                      <a:pt x="16433" y="3496"/>
                    </a:cubicBezTo>
                    <a:cubicBezTo>
                      <a:pt x="16572" y="3216"/>
                      <a:pt x="16862" y="2989"/>
                      <a:pt x="17239" y="2843"/>
                    </a:cubicBezTo>
                    <a:cubicBezTo>
                      <a:pt x="17621" y="2695"/>
                      <a:pt x="18136" y="2553"/>
                      <a:pt x="18590" y="2584"/>
                    </a:cubicBezTo>
                    <a:cubicBezTo>
                      <a:pt x="19071" y="2616"/>
                      <a:pt x="19524" y="2709"/>
                      <a:pt x="19710" y="2396"/>
                    </a:cubicBezTo>
                    <a:cubicBezTo>
                      <a:pt x="19922" y="2039"/>
                      <a:pt x="19153" y="1717"/>
                      <a:pt x="18291" y="1928"/>
                    </a:cubicBezTo>
                    <a:cubicBezTo>
                      <a:pt x="17567" y="2106"/>
                      <a:pt x="16829" y="2424"/>
                      <a:pt x="16142" y="2194"/>
                    </a:cubicBezTo>
                    <a:cubicBezTo>
                      <a:pt x="15687" y="2042"/>
                      <a:pt x="15485" y="1696"/>
                      <a:pt x="15669" y="1390"/>
                    </a:cubicBezTo>
                    <a:cubicBezTo>
                      <a:pt x="15235" y="1464"/>
                      <a:pt x="14852" y="1622"/>
                      <a:pt x="14572" y="1844"/>
                    </a:cubicBezTo>
                    <a:cubicBezTo>
                      <a:pt x="14173" y="2160"/>
                      <a:pt x="13751" y="2560"/>
                      <a:pt x="13221" y="2389"/>
                    </a:cubicBezTo>
                    <a:cubicBezTo>
                      <a:pt x="13049" y="2333"/>
                      <a:pt x="12955" y="2215"/>
                      <a:pt x="12809" y="2135"/>
                    </a:cubicBezTo>
                    <a:cubicBezTo>
                      <a:pt x="12511" y="1972"/>
                      <a:pt x="12067" y="1977"/>
                      <a:pt x="11778" y="2147"/>
                    </a:cubicBezTo>
                    <a:cubicBezTo>
                      <a:pt x="12023" y="1853"/>
                      <a:pt x="12379" y="1605"/>
                      <a:pt x="12798" y="1406"/>
                    </a:cubicBezTo>
                    <a:cubicBezTo>
                      <a:pt x="13123" y="1251"/>
                      <a:pt x="13489" y="1135"/>
                      <a:pt x="13872" y="1082"/>
                    </a:cubicBezTo>
                    <a:lnTo>
                      <a:pt x="9745" y="618"/>
                    </a:lnTo>
                    <a:lnTo>
                      <a:pt x="8375" y="0"/>
                    </a:lnTo>
                    <a:lnTo>
                      <a:pt x="7527" y="249"/>
                    </a:lnTo>
                    <a:lnTo>
                      <a:pt x="2998" y="245"/>
                    </a:lnTo>
                    <a:lnTo>
                      <a:pt x="0" y="17792"/>
                    </a:lnTo>
                    <a:cubicBezTo>
                      <a:pt x="419" y="17756"/>
                      <a:pt x="842" y="17835"/>
                      <a:pt x="1163" y="18011"/>
                    </a:cubicBezTo>
                    <a:cubicBezTo>
                      <a:pt x="1563" y="18230"/>
                      <a:pt x="1739" y="18553"/>
                      <a:pt x="1893" y="18863"/>
                    </a:cubicBezTo>
                    <a:cubicBezTo>
                      <a:pt x="2264" y="19608"/>
                      <a:pt x="2587" y="20394"/>
                      <a:pt x="3465" y="20954"/>
                    </a:cubicBezTo>
                    <a:cubicBezTo>
                      <a:pt x="4080" y="21346"/>
                      <a:pt x="4904" y="21576"/>
                      <a:pt x="5774" y="21600"/>
                    </a:cubicBezTo>
                    <a:cubicBezTo>
                      <a:pt x="5677" y="21212"/>
                      <a:pt x="5670" y="20817"/>
                      <a:pt x="5753" y="20427"/>
                    </a:cubicBezTo>
                    <a:cubicBezTo>
                      <a:pt x="5846" y="19992"/>
                      <a:pt x="6083" y="19548"/>
                      <a:pt x="6685" y="19343"/>
                    </a:cubicBezTo>
                    <a:cubicBezTo>
                      <a:pt x="7337" y="19121"/>
                      <a:pt x="8230" y="19284"/>
                      <a:pt x="8763" y="18938"/>
                    </a:cubicBezTo>
                    <a:cubicBezTo>
                      <a:pt x="8889" y="18857"/>
                      <a:pt x="8973" y="18755"/>
                      <a:pt x="9066" y="18657"/>
                    </a:cubicBezTo>
                    <a:cubicBezTo>
                      <a:pt x="9349" y="18362"/>
                      <a:pt x="9736" y="18097"/>
                      <a:pt x="10264" y="18016"/>
                    </a:cubicBezTo>
                    <a:cubicBezTo>
                      <a:pt x="10856" y="17924"/>
                      <a:pt x="11439" y="18092"/>
                      <a:pt x="12025" y="18140"/>
                    </a:cubicBezTo>
                    <a:cubicBezTo>
                      <a:pt x="12514" y="18181"/>
                      <a:pt x="13023" y="18142"/>
                      <a:pt x="13497" y="18244"/>
                    </a:cubicBezTo>
                    <a:cubicBezTo>
                      <a:pt x="13901" y="18331"/>
                      <a:pt x="14237" y="18513"/>
                      <a:pt x="14437" y="18752"/>
                    </a:cubicBezTo>
                    <a:cubicBezTo>
                      <a:pt x="14437" y="18333"/>
                      <a:pt x="15149" y="18071"/>
                      <a:pt x="15720" y="18280"/>
                    </a:cubicBezTo>
                    <a:cubicBezTo>
                      <a:pt x="15912" y="18350"/>
                      <a:pt x="16046" y="18474"/>
                      <a:pt x="16249" y="18530"/>
                    </a:cubicBezTo>
                    <a:cubicBezTo>
                      <a:pt x="16394" y="18569"/>
                      <a:pt x="16557" y="18570"/>
                      <a:pt x="16703" y="18532"/>
                    </a:cubicBezTo>
                    <a:cubicBezTo>
                      <a:pt x="16340" y="18424"/>
                      <a:pt x="16059" y="18228"/>
                      <a:pt x="15922" y="17989"/>
                    </a:cubicBezTo>
                    <a:cubicBezTo>
                      <a:pt x="15829" y="17826"/>
                      <a:pt x="15810" y="17645"/>
                      <a:pt x="15955" y="17500"/>
                    </a:cubicBezTo>
                    <a:cubicBezTo>
                      <a:pt x="16334" y="17121"/>
                      <a:pt x="17149" y="17344"/>
                      <a:pt x="17852" y="17369"/>
                    </a:cubicBezTo>
                    <a:cubicBezTo>
                      <a:pt x="18303" y="17385"/>
                      <a:pt x="18739" y="17287"/>
                      <a:pt x="19185" y="17244"/>
                    </a:cubicBezTo>
                    <a:cubicBezTo>
                      <a:pt x="19573" y="17206"/>
                      <a:pt x="19979" y="17213"/>
                      <a:pt x="20316" y="17341"/>
                    </a:cubicBezTo>
                    <a:cubicBezTo>
                      <a:pt x="20581" y="17441"/>
                      <a:pt x="20779" y="17608"/>
                      <a:pt x="21086" y="17641"/>
                    </a:cubicBezTo>
                    <a:cubicBezTo>
                      <a:pt x="21272" y="17662"/>
                      <a:pt x="21462" y="17625"/>
                      <a:pt x="21600" y="17543"/>
                    </a:cubicBezTo>
                    <a:lnTo>
                      <a:pt x="17192" y="6802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78" name="Shape"/>
              <p:cNvSpPr/>
              <p:nvPr/>
            </p:nvSpPr>
            <p:spPr>
              <a:xfrm>
                <a:off x="240090" y="47421"/>
                <a:ext cx="431950" cy="776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18" extrusionOk="0">
                    <a:moveTo>
                      <a:pt x="21600" y="1156"/>
                    </a:moveTo>
                    <a:cubicBezTo>
                      <a:pt x="18736" y="1120"/>
                      <a:pt x="15878" y="1007"/>
                      <a:pt x="13034" y="816"/>
                    </a:cubicBezTo>
                    <a:cubicBezTo>
                      <a:pt x="10156" y="623"/>
                      <a:pt x="7297" y="351"/>
                      <a:pt x="4468" y="0"/>
                    </a:cubicBezTo>
                    <a:lnTo>
                      <a:pt x="0" y="17248"/>
                    </a:lnTo>
                    <a:cubicBezTo>
                      <a:pt x="1268" y="17762"/>
                      <a:pt x="2674" y="18162"/>
                      <a:pt x="4167" y="18434"/>
                    </a:cubicBezTo>
                    <a:cubicBezTo>
                      <a:pt x="5395" y="18658"/>
                      <a:pt x="6671" y="18792"/>
                      <a:pt x="7962" y="18834"/>
                    </a:cubicBezTo>
                    <a:cubicBezTo>
                      <a:pt x="8324" y="18630"/>
                      <a:pt x="8810" y="18506"/>
                      <a:pt x="9326" y="18486"/>
                    </a:cubicBezTo>
                    <a:cubicBezTo>
                      <a:pt x="10423" y="18443"/>
                      <a:pt x="11339" y="18809"/>
                      <a:pt x="12058" y="19223"/>
                    </a:cubicBezTo>
                    <a:cubicBezTo>
                      <a:pt x="12536" y="19499"/>
                      <a:pt x="12961" y="19810"/>
                      <a:pt x="13319" y="20157"/>
                    </a:cubicBezTo>
                    <a:cubicBezTo>
                      <a:pt x="13364" y="20377"/>
                      <a:pt x="13473" y="20592"/>
                      <a:pt x="13642" y="20793"/>
                    </a:cubicBezTo>
                    <a:cubicBezTo>
                      <a:pt x="14021" y="21242"/>
                      <a:pt x="14756" y="21600"/>
                      <a:pt x="15591" y="21502"/>
                    </a:cubicBezTo>
                    <a:cubicBezTo>
                      <a:pt x="16091" y="21443"/>
                      <a:pt x="16440" y="21224"/>
                      <a:pt x="16812" y="21035"/>
                    </a:cubicBezTo>
                    <a:cubicBezTo>
                      <a:pt x="17121" y="20877"/>
                      <a:pt x="17458" y="20737"/>
                      <a:pt x="17818" y="20617"/>
                    </a:cubicBezTo>
                    <a:lnTo>
                      <a:pt x="21600" y="1156"/>
                    </a:lnTo>
                    <a:close/>
                  </a:path>
                </a:pathLst>
              </a:cu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79" name="Shape"/>
              <p:cNvSpPr/>
              <p:nvPr/>
            </p:nvSpPr>
            <p:spPr>
              <a:xfrm>
                <a:off x="0" y="0"/>
                <a:ext cx="331614" cy="672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32"/>
                    </a:moveTo>
                    <a:lnTo>
                      <a:pt x="8684" y="0"/>
                    </a:lnTo>
                    <a:lnTo>
                      <a:pt x="8435" y="1125"/>
                    </a:lnTo>
                    <a:lnTo>
                      <a:pt x="5793" y="473"/>
                    </a:lnTo>
                    <a:lnTo>
                      <a:pt x="1392" y="7012"/>
                    </a:lnTo>
                    <a:lnTo>
                      <a:pt x="0" y="9596"/>
                    </a:lnTo>
                    <a:lnTo>
                      <a:pt x="874" y="10219"/>
                    </a:lnTo>
                    <a:lnTo>
                      <a:pt x="495" y="10996"/>
                    </a:lnTo>
                    <a:lnTo>
                      <a:pt x="2013" y="14943"/>
                    </a:lnTo>
                    <a:lnTo>
                      <a:pt x="3676" y="17292"/>
                    </a:lnTo>
                    <a:lnTo>
                      <a:pt x="8771" y="19249"/>
                    </a:lnTo>
                    <a:lnTo>
                      <a:pt x="8667" y="20065"/>
                    </a:lnTo>
                    <a:lnTo>
                      <a:pt x="10211" y="20662"/>
                    </a:lnTo>
                    <a:lnTo>
                      <a:pt x="15894" y="21600"/>
                    </a:lnTo>
                    <a:lnTo>
                      <a:pt x="21600" y="1432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481" name="PT"/>
            <p:cNvSpPr txBox="1"/>
            <p:nvPr/>
          </p:nvSpPr>
          <p:spPr>
            <a:xfrm>
              <a:off x="3554" y="157123"/>
              <a:ext cx="324178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PT</a:t>
              </a:r>
            </a:p>
          </p:txBody>
        </p:sp>
        <p:sp>
          <p:nvSpPr>
            <p:cNvPr id="482" name="MT"/>
            <p:cNvSpPr txBox="1"/>
            <p:nvPr/>
          </p:nvSpPr>
          <p:spPr>
            <a:xfrm>
              <a:off x="285074" y="279351"/>
              <a:ext cx="356182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MT</a:t>
              </a:r>
            </a:p>
          </p:txBody>
        </p:sp>
        <p:sp>
          <p:nvSpPr>
            <p:cNvPr id="483" name="CT"/>
            <p:cNvSpPr txBox="1"/>
            <p:nvPr/>
          </p:nvSpPr>
          <p:spPr>
            <a:xfrm>
              <a:off x="699788" y="364216"/>
              <a:ext cx="322044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CT</a:t>
              </a:r>
            </a:p>
          </p:txBody>
        </p:sp>
        <p:sp>
          <p:nvSpPr>
            <p:cNvPr id="484" name="ET"/>
            <p:cNvSpPr txBox="1"/>
            <p:nvPr/>
          </p:nvSpPr>
          <p:spPr>
            <a:xfrm>
              <a:off x="1054963" y="300716"/>
              <a:ext cx="318133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ET</a:t>
              </a:r>
            </a:p>
          </p:txBody>
        </p:sp>
      </p:grpSp>
      <p:sp>
        <p:nvSpPr>
          <p:cNvPr id="486" name="7:00…"/>
          <p:cNvSpPr txBox="1"/>
          <p:nvPr/>
        </p:nvSpPr>
        <p:spPr>
          <a:xfrm>
            <a:off x="11137550" y="8296482"/>
            <a:ext cx="611255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 b="1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defRPr>
            </a:pPr>
            <a:r>
              <a:t>Eastern</a:t>
            </a:r>
          </a:p>
        </p:txBody>
      </p:sp>
      <p:sp>
        <p:nvSpPr>
          <p:cNvPr id="487" name="6:00…"/>
          <p:cNvSpPr txBox="1"/>
          <p:nvPr/>
        </p:nvSpPr>
        <p:spPr>
          <a:xfrm>
            <a:off x="10633995" y="8086292"/>
            <a:ext cx="594752" cy="427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 b="1">
                <a:solidFill>
                  <a:schemeClr val="accent4"/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6:00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/>
                </a:solidFill>
              </a:defRPr>
            </a:pPr>
            <a:r>
              <a:t>Central</a:t>
            </a:r>
          </a:p>
        </p:txBody>
      </p:sp>
      <p:sp>
        <p:nvSpPr>
          <p:cNvPr id="488" name="5:00…"/>
          <p:cNvSpPr txBox="1"/>
          <p:nvPr/>
        </p:nvSpPr>
        <p:spPr>
          <a:xfrm>
            <a:off x="9823703" y="8086292"/>
            <a:ext cx="734522" cy="427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 b="1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5:00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Mountain</a:t>
            </a:r>
          </a:p>
        </p:txBody>
      </p:sp>
      <p:sp>
        <p:nvSpPr>
          <p:cNvPr id="489" name="4:00…"/>
          <p:cNvSpPr txBox="1"/>
          <p:nvPr/>
        </p:nvSpPr>
        <p:spPr>
          <a:xfrm>
            <a:off x="9367196" y="8300341"/>
            <a:ext cx="547723" cy="427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 b="1">
                <a:solidFill>
                  <a:schemeClr val="accent4">
                    <a:satOff val="12017"/>
                    <a:lumOff val="1814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4:00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12017"/>
                    <a:lumOff val="18149"/>
                  </a:schemeClr>
                </a:solidFill>
              </a:defRPr>
            </a:pPr>
            <a:r>
              <a:t>Pacific</a:t>
            </a:r>
          </a:p>
        </p:txBody>
      </p:sp>
      <p:sp>
        <p:nvSpPr>
          <p:cNvPr id="490" name="7:00…"/>
          <p:cNvSpPr txBox="1"/>
          <p:nvPr/>
        </p:nvSpPr>
        <p:spPr>
          <a:xfrm>
            <a:off x="11137550" y="9386512"/>
            <a:ext cx="611255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 b="1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defRPr>
            </a:pPr>
            <a:r>
              <a:t>Eastern</a:t>
            </a:r>
          </a:p>
        </p:txBody>
      </p:sp>
      <p:sp>
        <p:nvSpPr>
          <p:cNvPr id="491" name="7:00…"/>
          <p:cNvSpPr txBox="1"/>
          <p:nvPr/>
        </p:nvSpPr>
        <p:spPr>
          <a:xfrm>
            <a:off x="10633995" y="9735122"/>
            <a:ext cx="594752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 b="1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/>
                </a:solidFill>
              </a:defRPr>
            </a:pPr>
            <a:r>
              <a:t>Central</a:t>
            </a:r>
          </a:p>
        </p:txBody>
      </p:sp>
      <p:sp>
        <p:nvSpPr>
          <p:cNvPr id="492" name="7:00…"/>
          <p:cNvSpPr txBox="1"/>
          <p:nvPr/>
        </p:nvSpPr>
        <p:spPr>
          <a:xfrm>
            <a:off x="9823703" y="9735122"/>
            <a:ext cx="734522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 b="1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Mountain</a:t>
            </a:r>
          </a:p>
        </p:txBody>
      </p:sp>
      <p:sp>
        <p:nvSpPr>
          <p:cNvPr id="493" name="7:00…"/>
          <p:cNvSpPr txBox="1"/>
          <p:nvPr/>
        </p:nvSpPr>
        <p:spPr>
          <a:xfrm>
            <a:off x="9367196" y="9390371"/>
            <a:ext cx="547723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 b="1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12017"/>
                    <a:lumOff val="18149"/>
                  </a:schemeClr>
                </a:solidFill>
              </a:defRPr>
            </a:pPr>
            <a:r>
              <a:t>Pacific</a:t>
            </a:r>
          </a:p>
        </p:txBody>
      </p:sp>
      <p:sp>
        <p:nvSpPr>
          <p:cNvPr id="494" name="stamp() Derive a template from an example string and return a new function that will apply the template to date-times. Also stamp_date() and stamp_time().…"/>
          <p:cNvSpPr txBox="1"/>
          <p:nvPr/>
        </p:nvSpPr>
        <p:spPr>
          <a:xfrm>
            <a:off x="9438775" y="4961383"/>
            <a:ext cx="4045472" cy="143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</a:defRPr>
            </a:pPr>
            <a:r>
              <a:rPr dirty="0"/>
              <a:t>stamp()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Deriva um modelo de um </a:t>
            </a:r>
            <a:r>
              <a:rPr lang="pt-BR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string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de exemplo e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return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 uma nova função que aplica este modelo em data e hora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Ver também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/>
              <a:t>stamp_date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/>
              <a:t>stamp_time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 marL="571500" indent="-152400">
              <a:lnSpc>
                <a:spcPct val="80000"/>
              </a:lnSpc>
              <a:spcBef>
                <a:spcPts val="0"/>
              </a:spcBef>
              <a:buSzPct val="100000"/>
              <a:buAutoNum type="arabicPeriod"/>
              <a:defRPr sz="1100">
                <a:solidFill>
                  <a:srgbClr val="000000"/>
                </a:solidFill>
              </a:defRPr>
            </a:pP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Deriv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um modelo, cria uma função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indent="419100"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/>
              <a:t>sf </a:t>
            </a:r>
            <a:r>
              <a:rPr dirty="0">
                <a:solidFill>
                  <a:srgbClr val="264D66"/>
                </a:solidFill>
              </a:rPr>
              <a:t>&lt;-</a:t>
            </a:r>
            <a:r>
              <a:rPr dirty="0"/>
              <a:t> stamp("Created Sunday, Jan 17, 1999 3:34")</a:t>
            </a:r>
          </a:p>
          <a:p>
            <a:pPr marL="571500" indent="-152400">
              <a:lnSpc>
                <a:spcPct val="80000"/>
              </a:lnSpc>
              <a:spcBef>
                <a:spcPts val="0"/>
              </a:spcBef>
              <a:buSzPct val="100000"/>
              <a:buAutoNum type="arabicPeriod" startAt="2"/>
              <a:defRPr sz="1100">
                <a:solidFill>
                  <a:srgbClr val="000000"/>
                </a:solidFill>
              </a:defRPr>
            </a:pP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plica o modelo para data e hora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indent="419100"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/>
              <a:t>sf(</a:t>
            </a:r>
            <a:r>
              <a:rPr dirty="0" err="1"/>
              <a:t>ymd</a:t>
            </a:r>
            <a:r>
              <a:rPr dirty="0"/>
              <a:t>("2010-04-05"))</a:t>
            </a:r>
          </a:p>
          <a:p>
            <a:pPr indent="419100">
              <a:lnSpc>
                <a:spcPct val="80000"/>
              </a:lnSpc>
              <a:spcBef>
                <a:spcPts val="800"/>
              </a:spcBef>
              <a:defRPr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## [1] "Created Monday, Apr 05, 2010 00:00"  </a:t>
            </a:r>
          </a:p>
        </p:txBody>
      </p:sp>
      <p:grpSp>
        <p:nvGrpSpPr>
          <p:cNvPr id="497" name="Group"/>
          <p:cNvGrpSpPr/>
          <p:nvPr/>
        </p:nvGrpSpPr>
        <p:grpSpPr>
          <a:xfrm>
            <a:off x="12616097" y="5509534"/>
            <a:ext cx="2046120" cy="1523825"/>
            <a:chOff x="13701" y="31888"/>
            <a:chExt cx="1618623" cy="1523823"/>
          </a:xfrm>
        </p:grpSpPr>
        <p:sp>
          <p:nvSpPr>
            <p:cNvPr id="495" name="Rounded Rectangle"/>
            <p:cNvSpPr/>
            <p:nvPr/>
          </p:nvSpPr>
          <p:spPr>
            <a:xfrm>
              <a:off x="13701" y="31888"/>
              <a:ext cx="749542" cy="507645"/>
            </a:xfrm>
            <a:prstGeom prst="roundRect">
              <a:avLst>
                <a:gd name="adj" fmla="val 3323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6" name="Tip: use a…"/>
            <p:cNvSpPr/>
            <p:nvPr/>
          </p:nvSpPr>
          <p:spPr>
            <a:xfrm>
              <a:off x="362323" y="28571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lang="pt-BR" dirty="0"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  Dica</a:t>
              </a:r>
              <a:r>
                <a:rPr dirty="0"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:</a:t>
              </a:r>
              <a:r>
                <a:rPr dirty="0"/>
                <a:t> </a:t>
              </a:r>
              <a:r>
                <a:rPr b="1" dirty="0">
                  <a:latin typeface="SourceSansPro-SemiBold"/>
                  <a:ea typeface="SourceSansPro-SemiBold"/>
                  <a:cs typeface="SourceSansPro-SemiBold"/>
                  <a:sym typeface="SourceSansPro-SemiBold"/>
                </a:rPr>
                <a:t>use </a:t>
              </a:r>
              <a:r>
                <a:rPr lang="pt-BR" b="1" dirty="0">
                  <a:latin typeface="SourceSansPro-SemiBold"/>
                  <a:ea typeface="SourceSansPro-SemiBold"/>
                  <a:cs typeface="SourceSansPro-SemiBold"/>
                  <a:sym typeface="SourceSansPro-SemiBold"/>
                </a:rPr>
                <a:t>uma</a:t>
              </a:r>
              <a:r>
                <a:rPr b="1" dirty="0">
                  <a:latin typeface="SourceSansPro-SemiBold"/>
                  <a:ea typeface="SourceSansPro-SemiBold"/>
                  <a:cs typeface="SourceSansPro-SemiBold"/>
                  <a:sym typeface="SourceSansPro-SemiBold"/>
                </a:rPr>
                <a:t>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pPr>
              <a:r>
                <a:rPr lang="pt-BR" dirty="0"/>
                <a:t>   </a:t>
              </a:r>
              <a:r>
                <a:rPr dirty="0"/>
                <a:t>date </a:t>
              </a:r>
              <a:r>
                <a:rPr lang="pt-BR" dirty="0"/>
                <a:t>com</a:t>
              </a:r>
              <a:r>
                <a:rPr dirty="0"/>
                <a:t>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pPr>
              <a:r>
                <a:rPr dirty="0"/>
                <a:t>d</a:t>
              </a:r>
              <a:r>
                <a:rPr lang="pt-BR" dirty="0"/>
                <a:t>ia</a:t>
              </a:r>
              <a:r>
                <a:rPr dirty="0"/>
                <a:t> &gt; 12</a:t>
              </a:r>
            </a:p>
          </p:txBody>
        </p:sp>
      </p:grpSp>
      <p:sp>
        <p:nvSpPr>
          <p:cNvPr id="498" name="Line"/>
          <p:cNvSpPr/>
          <p:nvPr/>
        </p:nvSpPr>
        <p:spPr>
          <a:xfrm>
            <a:off x="9438775" y="4508500"/>
            <a:ext cx="4223272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499" name="Stamp Date-times"/>
          <p:cNvSpPr txBox="1"/>
          <p:nvPr/>
        </p:nvSpPr>
        <p:spPr>
          <a:xfrm>
            <a:off x="9438775" y="4573749"/>
            <a:ext cx="2851743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Carimbar</a:t>
            </a:r>
            <a:r>
              <a:rPr dirty="0"/>
              <a:t> </a:t>
            </a:r>
            <a:r>
              <a:rPr lang="pt-BR" dirty="0"/>
              <a:t>Data e hora</a:t>
            </a:r>
            <a:endParaRPr dirty="0"/>
          </a:p>
        </p:txBody>
      </p:sp>
      <p:sp>
        <p:nvSpPr>
          <p:cNvPr id="500" name="Line"/>
          <p:cNvSpPr/>
          <p:nvPr/>
        </p:nvSpPr>
        <p:spPr>
          <a:xfrm>
            <a:off x="9438775" y="1536700"/>
            <a:ext cx="2788025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501" name="Round Date-times"/>
          <p:cNvSpPr txBox="1"/>
          <p:nvPr/>
        </p:nvSpPr>
        <p:spPr>
          <a:xfrm>
            <a:off x="9438775" y="1601950"/>
            <a:ext cx="3132268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Arredondar</a:t>
            </a:r>
            <a:r>
              <a:rPr dirty="0"/>
              <a:t> </a:t>
            </a:r>
            <a:r>
              <a:rPr dirty="0" err="1"/>
              <a:t>Dat</a:t>
            </a:r>
            <a:r>
              <a:rPr lang="pt-BR" dirty="0"/>
              <a:t>a e hora</a:t>
            </a:r>
            <a:endParaRPr dirty="0"/>
          </a:p>
        </p:txBody>
      </p:sp>
      <p:sp>
        <p:nvSpPr>
          <p:cNvPr id="502" name="floor_date(x, unit = &quot;second&quot;) Round down to nearest unit. floor_date(dt, unit = &quot;month&quot;)…"/>
          <p:cNvSpPr txBox="1"/>
          <p:nvPr/>
        </p:nvSpPr>
        <p:spPr>
          <a:xfrm>
            <a:off x="11797650" y="1936137"/>
            <a:ext cx="1952159" cy="1781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floor_date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x, unit = "second"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Arredonda para menor mais próxima</a:t>
            </a:r>
            <a:r>
              <a:rPr dirty="0"/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floor_date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(dt, unit = "month")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round_date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x, unit = "second"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Arredonda para a unidade mais próxima</a:t>
            </a:r>
            <a:r>
              <a:rPr dirty="0"/>
              <a:t>. </a:t>
            </a:r>
            <a:r>
              <a:rPr dirty="0" err="1"/>
              <a:t>round_date</a:t>
            </a:r>
            <a:r>
              <a:rPr dirty="0"/>
              <a:t>(dt, unit = "month")</a:t>
            </a:r>
            <a:endParaRPr i="1" dirty="0"/>
          </a:p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ceiling_date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x, unit = "second", </a:t>
            </a:r>
            <a:r>
              <a:rPr dirty="0" err="1"/>
              <a:t>change_on_boundary</a:t>
            </a:r>
            <a:r>
              <a:rPr dirty="0"/>
              <a:t> = NULL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Arredondo para maior unidade mais próxima</a:t>
            </a:r>
            <a:r>
              <a:rPr dirty="0"/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ceiling_date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(dt, unit = "month")</a:t>
            </a:r>
          </a:p>
        </p:txBody>
      </p:sp>
      <p:grpSp>
        <p:nvGrpSpPr>
          <p:cNvPr id="515" name="Group"/>
          <p:cNvGrpSpPr/>
          <p:nvPr/>
        </p:nvGrpSpPr>
        <p:grpSpPr>
          <a:xfrm>
            <a:off x="9403605" y="2038810"/>
            <a:ext cx="2183288" cy="549220"/>
            <a:chOff x="0" y="0"/>
            <a:chExt cx="2183286" cy="549219"/>
          </a:xfrm>
        </p:grpSpPr>
        <p:sp>
          <p:nvSpPr>
            <p:cNvPr id="503" name="Line"/>
            <p:cNvSpPr/>
            <p:nvPr/>
          </p:nvSpPr>
          <p:spPr>
            <a:xfrm flipV="1">
              <a:off x="161091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4" name="Jan"/>
            <p:cNvSpPr txBox="1"/>
            <p:nvPr/>
          </p:nvSpPr>
          <p:spPr>
            <a:xfrm>
              <a:off x="0" y="332905"/>
              <a:ext cx="322185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Jan</a:t>
              </a:r>
            </a:p>
          </p:txBody>
        </p:sp>
        <p:sp>
          <p:nvSpPr>
            <p:cNvPr id="505" name="Line"/>
            <p:cNvSpPr/>
            <p:nvPr/>
          </p:nvSpPr>
          <p:spPr>
            <a:xfrm flipV="1">
              <a:off x="764377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6" name="Feb"/>
            <p:cNvSpPr txBox="1"/>
            <p:nvPr/>
          </p:nvSpPr>
          <p:spPr>
            <a:xfrm>
              <a:off x="603285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Feb</a:t>
              </a:r>
            </a:p>
          </p:txBody>
        </p:sp>
        <p:sp>
          <p:nvSpPr>
            <p:cNvPr id="507" name="Line"/>
            <p:cNvSpPr/>
            <p:nvPr/>
          </p:nvSpPr>
          <p:spPr>
            <a:xfrm flipV="1">
              <a:off x="1367663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8" name="Mar"/>
            <p:cNvSpPr txBox="1"/>
            <p:nvPr/>
          </p:nvSpPr>
          <p:spPr>
            <a:xfrm>
              <a:off x="1206571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Mar</a:t>
              </a:r>
            </a:p>
          </p:txBody>
        </p:sp>
        <p:sp>
          <p:nvSpPr>
            <p:cNvPr id="509" name="Line"/>
            <p:cNvSpPr/>
            <p:nvPr/>
          </p:nvSpPr>
          <p:spPr>
            <a:xfrm flipV="1">
              <a:off x="1970950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0" name="Apr"/>
            <p:cNvSpPr txBox="1"/>
            <p:nvPr/>
          </p:nvSpPr>
          <p:spPr>
            <a:xfrm>
              <a:off x="1809856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Apr</a:t>
              </a:r>
            </a:p>
          </p:txBody>
        </p:sp>
        <p:sp>
          <p:nvSpPr>
            <p:cNvPr id="511" name="Line"/>
            <p:cNvSpPr/>
            <p:nvPr/>
          </p:nvSpPr>
          <p:spPr>
            <a:xfrm flipV="1">
              <a:off x="981785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2" name="Line"/>
            <p:cNvSpPr/>
            <p:nvPr/>
          </p:nvSpPr>
          <p:spPr>
            <a:xfrm flipV="1">
              <a:off x="764377" y="1335"/>
              <a:ext cx="1" cy="36443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3" name="Line"/>
            <p:cNvSpPr/>
            <p:nvPr/>
          </p:nvSpPr>
          <p:spPr>
            <a:xfrm flipH="1" flipV="1">
              <a:off x="776664" y="182214"/>
              <a:ext cx="154736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4" name="Line"/>
            <p:cNvSpPr/>
            <p:nvPr/>
          </p:nvSpPr>
          <p:spPr>
            <a:xfrm>
              <a:off x="38951" y="359108"/>
              <a:ext cx="2144336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528" name="Group"/>
          <p:cNvGrpSpPr/>
          <p:nvPr/>
        </p:nvGrpSpPr>
        <p:grpSpPr>
          <a:xfrm>
            <a:off x="9403605" y="3182041"/>
            <a:ext cx="2183288" cy="549220"/>
            <a:chOff x="0" y="0"/>
            <a:chExt cx="2183286" cy="549219"/>
          </a:xfrm>
        </p:grpSpPr>
        <p:sp>
          <p:nvSpPr>
            <p:cNvPr id="516" name="Line"/>
            <p:cNvSpPr/>
            <p:nvPr/>
          </p:nvSpPr>
          <p:spPr>
            <a:xfrm flipV="1">
              <a:off x="161091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7" name="Jan"/>
            <p:cNvSpPr txBox="1"/>
            <p:nvPr/>
          </p:nvSpPr>
          <p:spPr>
            <a:xfrm>
              <a:off x="0" y="332905"/>
              <a:ext cx="322185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Jan</a:t>
              </a:r>
            </a:p>
          </p:txBody>
        </p:sp>
        <p:sp>
          <p:nvSpPr>
            <p:cNvPr id="518" name="Line"/>
            <p:cNvSpPr/>
            <p:nvPr/>
          </p:nvSpPr>
          <p:spPr>
            <a:xfrm flipV="1">
              <a:off x="764377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9" name="Feb"/>
            <p:cNvSpPr txBox="1"/>
            <p:nvPr/>
          </p:nvSpPr>
          <p:spPr>
            <a:xfrm>
              <a:off x="603285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Feb</a:t>
              </a:r>
            </a:p>
          </p:txBody>
        </p:sp>
        <p:sp>
          <p:nvSpPr>
            <p:cNvPr id="520" name="Line"/>
            <p:cNvSpPr/>
            <p:nvPr/>
          </p:nvSpPr>
          <p:spPr>
            <a:xfrm flipV="1">
              <a:off x="1367663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1" name="Mar"/>
            <p:cNvSpPr txBox="1"/>
            <p:nvPr/>
          </p:nvSpPr>
          <p:spPr>
            <a:xfrm>
              <a:off x="1206571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Mar</a:t>
              </a:r>
            </a:p>
          </p:txBody>
        </p:sp>
        <p:sp>
          <p:nvSpPr>
            <p:cNvPr id="522" name="Line"/>
            <p:cNvSpPr/>
            <p:nvPr/>
          </p:nvSpPr>
          <p:spPr>
            <a:xfrm flipV="1">
              <a:off x="1970950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3" name="Apr"/>
            <p:cNvSpPr txBox="1"/>
            <p:nvPr/>
          </p:nvSpPr>
          <p:spPr>
            <a:xfrm>
              <a:off x="1809856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Apr</a:t>
              </a:r>
            </a:p>
          </p:txBody>
        </p:sp>
        <p:sp>
          <p:nvSpPr>
            <p:cNvPr id="524" name="Line"/>
            <p:cNvSpPr/>
            <p:nvPr/>
          </p:nvSpPr>
          <p:spPr>
            <a:xfrm flipV="1">
              <a:off x="981785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5" name="Line"/>
            <p:cNvSpPr/>
            <p:nvPr/>
          </p:nvSpPr>
          <p:spPr>
            <a:xfrm flipV="1">
              <a:off x="1361277" y="1335"/>
              <a:ext cx="1" cy="36443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6" name="Line"/>
            <p:cNvSpPr/>
            <p:nvPr/>
          </p:nvSpPr>
          <p:spPr>
            <a:xfrm>
              <a:off x="1032999" y="182214"/>
              <a:ext cx="313593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7" name="Line"/>
            <p:cNvSpPr/>
            <p:nvPr/>
          </p:nvSpPr>
          <p:spPr>
            <a:xfrm>
              <a:off x="38951" y="359108"/>
              <a:ext cx="2144336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543" name="Group"/>
          <p:cNvGrpSpPr/>
          <p:nvPr/>
        </p:nvGrpSpPr>
        <p:grpSpPr>
          <a:xfrm>
            <a:off x="9403605" y="2607847"/>
            <a:ext cx="2183288" cy="549221"/>
            <a:chOff x="0" y="0"/>
            <a:chExt cx="2183286" cy="549219"/>
          </a:xfrm>
        </p:grpSpPr>
        <p:sp>
          <p:nvSpPr>
            <p:cNvPr id="529" name="Line"/>
            <p:cNvSpPr/>
            <p:nvPr/>
          </p:nvSpPr>
          <p:spPr>
            <a:xfrm flipV="1">
              <a:off x="161091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0" name="Jan"/>
            <p:cNvSpPr txBox="1"/>
            <p:nvPr/>
          </p:nvSpPr>
          <p:spPr>
            <a:xfrm>
              <a:off x="0" y="332905"/>
              <a:ext cx="322185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Jan</a:t>
              </a:r>
            </a:p>
          </p:txBody>
        </p:sp>
        <p:sp>
          <p:nvSpPr>
            <p:cNvPr id="531" name="Line"/>
            <p:cNvSpPr/>
            <p:nvPr/>
          </p:nvSpPr>
          <p:spPr>
            <a:xfrm flipV="1">
              <a:off x="764377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2" name="Feb"/>
            <p:cNvSpPr txBox="1"/>
            <p:nvPr/>
          </p:nvSpPr>
          <p:spPr>
            <a:xfrm>
              <a:off x="603285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Feb</a:t>
              </a:r>
            </a:p>
          </p:txBody>
        </p:sp>
        <p:sp>
          <p:nvSpPr>
            <p:cNvPr id="533" name="Line"/>
            <p:cNvSpPr/>
            <p:nvPr/>
          </p:nvSpPr>
          <p:spPr>
            <a:xfrm flipV="1">
              <a:off x="1367663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4" name="Mar"/>
            <p:cNvSpPr txBox="1"/>
            <p:nvPr/>
          </p:nvSpPr>
          <p:spPr>
            <a:xfrm>
              <a:off x="1206571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Mar</a:t>
              </a:r>
            </a:p>
          </p:txBody>
        </p:sp>
        <p:sp>
          <p:nvSpPr>
            <p:cNvPr id="535" name="Line"/>
            <p:cNvSpPr/>
            <p:nvPr/>
          </p:nvSpPr>
          <p:spPr>
            <a:xfrm flipV="1">
              <a:off x="1970950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6" name="Apr"/>
            <p:cNvSpPr txBox="1"/>
            <p:nvPr/>
          </p:nvSpPr>
          <p:spPr>
            <a:xfrm>
              <a:off x="1809856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Apr</a:t>
              </a:r>
            </a:p>
          </p:txBody>
        </p:sp>
        <p:sp>
          <p:nvSpPr>
            <p:cNvPr id="537" name="Line"/>
            <p:cNvSpPr/>
            <p:nvPr/>
          </p:nvSpPr>
          <p:spPr>
            <a:xfrm flipV="1">
              <a:off x="981785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8" name="Line"/>
            <p:cNvSpPr/>
            <p:nvPr/>
          </p:nvSpPr>
          <p:spPr>
            <a:xfrm flipV="1">
              <a:off x="764377" y="1335"/>
              <a:ext cx="1" cy="36443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9" name="Line"/>
            <p:cNvSpPr/>
            <p:nvPr/>
          </p:nvSpPr>
          <p:spPr>
            <a:xfrm flipH="1" flipV="1">
              <a:off x="776664" y="182214"/>
              <a:ext cx="154736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0" name="Line"/>
            <p:cNvSpPr/>
            <p:nvPr/>
          </p:nvSpPr>
          <p:spPr>
            <a:xfrm>
              <a:off x="38951" y="359108"/>
              <a:ext cx="2144336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1" name="Line"/>
            <p:cNvSpPr/>
            <p:nvPr/>
          </p:nvSpPr>
          <p:spPr>
            <a:xfrm flipV="1">
              <a:off x="1367663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2" name="Line"/>
            <p:cNvSpPr/>
            <p:nvPr/>
          </p:nvSpPr>
          <p:spPr>
            <a:xfrm>
              <a:off x="1038101" y="182214"/>
              <a:ext cx="313593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pic>
        <p:nvPicPr>
          <p:cNvPr id="544" name="lubridate.png" descr="lubridat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3158" y="217974"/>
            <a:ext cx="1358901" cy="1575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45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Valid units are second, minute, hour, day, week, month, bimonth, quarter, season, halfyear and year.…"/>
          <p:cNvSpPr txBox="1"/>
          <p:nvPr/>
        </p:nvSpPr>
        <p:spPr>
          <a:xfrm>
            <a:off x="9438775" y="3725802"/>
            <a:ext cx="4260415" cy="770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Unidades válidas são </a:t>
            </a:r>
            <a:r>
              <a:rPr dirty="0"/>
              <a:t>second, minute, hour, day, week, month, </a:t>
            </a:r>
            <a:r>
              <a:rPr dirty="0" err="1"/>
              <a:t>bimonth</a:t>
            </a:r>
            <a:r>
              <a:rPr dirty="0"/>
              <a:t>, quarter, season, </a:t>
            </a:r>
            <a:r>
              <a:rPr dirty="0" err="1"/>
              <a:t>halfyear</a:t>
            </a:r>
            <a:r>
              <a:rPr dirty="0"/>
              <a:t> </a:t>
            </a:r>
            <a:r>
              <a:rPr lang="pt-BR" dirty="0"/>
              <a:t>e</a:t>
            </a:r>
            <a:r>
              <a:rPr dirty="0"/>
              <a:t> year. 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rollback(</a:t>
            </a:r>
            <a:r>
              <a:rPr dirty="0"/>
              <a:t>dates, </a:t>
            </a:r>
            <a:r>
              <a:rPr dirty="0" err="1"/>
              <a:t>roll_to_first</a:t>
            </a:r>
            <a:r>
              <a:rPr dirty="0"/>
              <a:t> = FALSE, </a:t>
            </a:r>
            <a:r>
              <a:rPr dirty="0" err="1"/>
              <a:t>preserve_hms</a:t>
            </a:r>
            <a:r>
              <a:rPr dirty="0"/>
              <a:t> = TRUE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Retorna para o </a:t>
            </a:r>
            <a:r>
              <a:rPr lang="pt-BR" dirty="0" err="1"/>
              <a:t>últmo</a:t>
            </a:r>
            <a:r>
              <a:rPr lang="pt-BR" dirty="0"/>
              <a:t> dia do mês anterior</a:t>
            </a:r>
            <a:r>
              <a:rPr dirty="0"/>
              <a:t>. </a:t>
            </a:r>
            <a:r>
              <a:rPr lang="pt-BR" dirty="0"/>
              <a:t>Ver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rollforward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.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rollback(dt)</a:t>
            </a:r>
          </a:p>
        </p:txBody>
      </p:sp>
      <p:sp>
        <p:nvSpPr>
          <p:cNvPr id="547" name="07-2020"/>
          <p:cNvSpPr txBox="1"/>
          <p:nvPr/>
        </p:nvSpPr>
        <p:spPr>
          <a:xfrm>
            <a:off x="273180" y="6929961"/>
            <a:ext cx="764110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rgbClr val="4F7648"/>
                </a:solidFill>
              </a:rPr>
              <a:t>07</a:t>
            </a:r>
            <a:r>
              <a:rPr>
                <a:solidFill>
                  <a:srgbClr val="C1C0C0"/>
                </a:solidFill>
              </a:rPr>
              <a:t>-</a:t>
            </a:r>
            <a:r>
              <a:t>2020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56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54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2A67D"/>
              </a:solidFill>
              <a:ln w="3175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55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55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2A67D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55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55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55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55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55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55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55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55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56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56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56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56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56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567" name="Make an interval with interval() or %--%, e.g.…"/>
          <p:cNvSpPr txBox="1"/>
          <p:nvPr/>
        </p:nvSpPr>
        <p:spPr>
          <a:xfrm>
            <a:off x="9435329" y="5834396"/>
            <a:ext cx="4377478" cy="133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Cria um intervalo com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interval()</a:t>
            </a:r>
            <a:r>
              <a:rPr dirty="0"/>
              <a:t> </a:t>
            </a:r>
            <a:r>
              <a:rPr lang="pt-BR" dirty="0"/>
              <a:t>ou</a:t>
            </a:r>
            <a:r>
              <a:rPr dirty="0"/>
              <a:t>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%--%</a:t>
            </a:r>
            <a:r>
              <a:rPr dirty="0"/>
              <a:t>, </a:t>
            </a:r>
            <a:r>
              <a:rPr lang="pt-BR" dirty="0" err="1"/>
              <a:t>ex</a:t>
            </a:r>
            <a:r>
              <a:rPr lang="pt-BR" dirty="0"/>
              <a:t>: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&lt;- interval(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ymd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("2017-01-01"), d)</a:t>
            </a:r>
            <a:r>
              <a:rPr i="1" dirty="0"/>
              <a:t>    </a:t>
            </a:r>
            <a:r>
              <a:rPr i="1" dirty="0">
                <a:solidFill>
                  <a:schemeClr val="accent4">
                    <a:satOff val="8634"/>
                    <a:lumOff val="-20316"/>
                  </a:schemeClr>
                </a:solidFill>
              </a:rPr>
              <a:t>         ## 2017-01-01 UTC--2017-11-28 UTC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j &lt;- d %--%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ymd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("2017-12-31")       </a:t>
            </a:r>
            <a:r>
              <a:rPr i="1" dirty="0"/>
              <a:t>            </a:t>
            </a:r>
            <a:r>
              <a:rPr i="1" dirty="0">
                <a:solidFill>
                  <a:schemeClr val="accent4">
                    <a:satOff val="8634"/>
                    <a:lumOff val="-20316"/>
                  </a:schemeClr>
                </a:solidFill>
              </a:rPr>
              <a:t>## 2017-11-28 UTC--2017-12-31 UTC</a:t>
            </a:r>
          </a:p>
        </p:txBody>
      </p:sp>
      <p:sp>
        <p:nvSpPr>
          <p:cNvPr id="568" name="Line"/>
          <p:cNvSpPr/>
          <p:nvPr/>
        </p:nvSpPr>
        <p:spPr>
          <a:xfrm>
            <a:off x="9398000" y="5026734"/>
            <a:ext cx="4254501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569" name="PERIODS"/>
          <p:cNvSpPr txBox="1"/>
          <p:nvPr/>
        </p:nvSpPr>
        <p:spPr>
          <a:xfrm>
            <a:off x="312072" y="5080631"/>
            <a:ext cx="67807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pt-BR" dirty="0"/>
              <a:t>PERÍODOS</a:t>
            </a:r>
            <a:endParaRPr dirty="0"/>
          </a:p>
        </p:txBody>
      </p:sp>
      <p:sp>
        <p:nvSpPr>
          <p:cNvPr id="570" name="Rectangle"/>
          <p:cNvSpPr/>
          <p:nvPr/>
        </p:nvSpPr>
        <p:spPr>
          <a:xfrm>
            <a:off x="312072" y="1043436"/>
            <a:ext cx="10794950" cy="3828100"/>
          </a:xfrm>
          <a:prstGeom prst="rect">
            <a:avLst/>
          </a:prstGeom>
          <a:solidFill>
            <a:schemeClr val="accent4">
              <a:satOff val="12017"/>
              <a:lumOff val="18149"/>
              <a:alpha val="2538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571" name="Line"/>
          <p:cNvSpPr/>
          <p:nvPr/>
        </p:nvSpPr>
        <p:spPr>
          <a:xfrm>
            <a:off x="274742" y="5026918"/>
            <a:ext cx="42461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572" name="DURATIONS"/>
          <p:cNvSpPr txBox="1"/>
          <p:nvPr/>
        </p:nvSpPr>
        <p:spPr>
          <a:xfrm>
            <a:off x="4800010" y="5080631"/>
            <a:ext cx="719749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pt-BR" dirty="0"/>
              <a:t>DURAÇÕES</a:t>
            </a:r>
            <a:endParaRPr dirty="0"/>
          </a:p>
        </p:txBody>
      </p:sp>
      <p:sp>
        <p:nvSpPr>
          <p:cNvPr id="573" name="Line"/>
          <p:cNvSpPr/>
          <p:nvPr/>
        </p:nvSpPr>
        <p:spPr>
          <a:xfrm>
            <a:off x="4762680" y="5026918"/>
            <a:ext cx="44112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574" name="RStudio® is a trademark of RStudio, PBC  •  CC BY SA  RStudio  •  info@rstudio.com  •  844-448-1212  •  rstudio.com  •  Learn more at lubridate.tidyverse.org  •  lubridate  1.7.10  •  Updated:  2021-07"/>
          <p:cNvSpPr txBox="1"/>
          <p:nvPr/>
        </p:nvSpPr>
        <p:spPr>
          <a:xfrm>
            <a:off x="2353572" y="10336381"/>
            <a:ext cx="11322666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RStudio® is a trademark of RStudio, PBC  •  </a:t>
            </a:r>
            <a:r>
              <a:rPr dirty="0">
                <a:hlinkClick r:id="rId2"/>
              </a:rPr>
              <a:t>CC BY SA</a:t>
            </a:r>
            <a:r>
              <a:rPr dirty="0"/>
              <a:t>  RStudio  •  </a:t>
            </a:r>
            <a:r>
              <a:rPr dirty="0">
                <a:hlinkClick r:id="rId3"/>
              </a:rPr>
              <a:t>info@rstudio.com</a:t>
            </a:r>
            <a:r>
              <a:rPr dirty="0"/>
              <a:t>  •  844-448-1212  •  </a:t>
            </a:r>
            <a:r>
              <a:rPr dirty="0">
                <a:hlinkClick r:id="rId4"/>
              </a:rPr>
              <a:t>rstudio.com</a:t>
            </a:r>
            <a:r>
              <a:rPr dirty="0"/>
              <a:t>  •  Learn more at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lubridate.tidyverse.org</a:t>
            </a:r>
            <a:r>
              <a:rPr dirty="0"/>
              <a:t>  •  </a:t>
            </a:r>
            <a:r>
              <a:rPr dirty="0" err="1"/>
              <a:t>lubridate</a:t>
            </a:r>
            <a:r>
              <a:rPr dirty="0"/>
              <a:t>  1.7.10  •  Updated:  2021-07</a:t>
            </a:r>
            <a:endParaRPr lang="pt-BR" dirty="0"/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                                                                                               Traduzido por: Eric Scopinho  • </a:t>
            </a:r>
            <a:r>
              <a:rPr lang="pt-BR" dirty="0">
                <a:hlinkClick r:id="rId6"/>
              </a:rPr>
              <a:t>linkedin.com/in/scopinho</a:t>
            </a:r>
            <a:endParaRPr dirty="0"/>
          </a:p>
        </p:txBody>
      </p:sp>
      <p:sp>
        <p:nvSpPr>
          <p:cNvPr id="575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576" name="Line"/>
          <p:cNvSpPr/>
          <p:nvPr/>
        </p:nvSpPr>
        <p:spPr>
          <a:xfrm>
            <a:off x="312072" y="622300"/>
            <a:ext cx="11882511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577" name="Add or subtract periods to model events that happen at specific clock times, like the NYSE opening bell."/>
          <p:cNvSpPr txBox="1"/>
          <p:nvPr/>
        </p:nvSpPr>
        <p:spPr>
          <a:xfrm>
            <a:off x="312072" y="5294406"/>
            <a:ext cx="4210572" cy="335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6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lang="pt-BR" dirty="0"/>
              <a:t>Adicionam ou subtraem a eventos que ocorreram em um horário específico</a:t>
            </a:r>
            <a:r>
              <a:rPr dirty="0"/>
              <a:t>, </a:t>
            </a:r>
            <a:r>
              <a:rPr lang="pt-BR" dirty="0"/>
              <a:t>como o sino da abertura da bolsa (NYSE)</a:t>
            </a:r>
            <a:r>
              <a:rPr dirty="0"/>
              <a:t>.</a:t>
            </a:r>
          </a:p>
        </p:txBody>
      </p:sp>
      <p:sp>
        <p:nvSpPr>
          <p:cNvPr id="578" name="Make a period with the name of a time unit pluralized, e.g.…"/>
          <p:cNvSpPr txBox="1"/>
          <p:nvPr/>
        </p:nvSpPr>
        <p:spPr>
          <a:xfrm>
            <a:off x="312072" y="5834396"/>
            <a:ext cx="4160146" cy="1088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Cria um período com o nome da unidade de tempo no plural</a:t>
            </a:r>
            <a:r>
              <a:rPr lang="en-US" dirty="0"/>
              <a:t>, ex: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/>
              <a:t>p &lt;- months(3) + days(12)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/>
              <a:t>p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dirty="0"/>
              <a:t>"3m 12d 0H 0M 0S"</a:t>
            </a:r>
          </a:p>
        </p:txBody>
      </p:sp>
      <p:sp>
        <p:nvSpPr>
          <p:cNvPr id="579" name="Make a duration with the name of a period prefixed with a d, e.g.…"/>
          <p:cNvSpPr txBox="1"/>
          <p:nvPr/>
        </p:nvSpPr>
        <p:spPr>
          <a:xfrm>
            <a:off x="4800010" y="5834396"/>
            <a:ext cx="4377478" cy="133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Cria uma duração com o nome de um período precedida por um </a:t>
            </a:r>
            <a:r>
              <a:rPr i="1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d</a:t>
            </a:r>
            <a:r>
              <a:rPr dirty="0"/>
              <a:t>, </a:t>
            </a:r>
            <a:r>
              <a:rPr lang="pt-BR" dirty="0" err="1"/>
              <a:t>ex</a:t>
            </a:r>
            <a:r>
              <a:rPr lang="pt-BR" dirty="0"/>
              <a:t>: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/>
              <a:t>dd &lt;- </a:t>
            </a:r>
            <a:r>
              <a:rPr dirty="0" err="1"/>
              <a:t>ddays</a:t>
            </a:r>
            <a:r>
              <a:rPr dirty="0"/>
              <a:t>(14)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/>
              <a:t>dd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dirty="0"/>
              <a:t>"1209600s (~2 weeks)"</a:t>
            </a:r>
          </a:p>
        </p:txBody>
      </p:sp>
      <p:sp>
        <p:nvSpPr>
          <p:cNvPr id="580" name="Add or subtract durations to model physical processes, like battery life. Durations are stored as seconds, the only time unit with a consistent length. Difftimes are a class of durations found in base R."/>
          <p:cNvSpPr txBox="1"/>
          <p:nvPr/>
        </p:nvSpPr>
        <p:spPr>
          <a:xfrm>
            <a:off x="4800010" y="5294406"/>
            <a:ext cx="4394598" cy="47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Adicionam ou subtraem durações ao modelo físico processado</a:t>
            </a:r>
            <a:r>
              <a:rPr dirty="0"/>
              <a:t>, </a:t>
            </a:r>
            <a:r>
              <a:rPr lang="pt-BR" dirty="0"/>
              <a:t>como a vida útil de uma bateria</a:t>
            </a:r>
            <a:r>
              <a:rPr dirty="0"/>
              <a:t>. Dura</a:t>
            </a:r>
            <a:r>
              <a:rPr lang="pt-BR" dirty="0" err="1"/>
              <a:t>ções</a:t>
            </a:r>
            <a:r>
              <a:rPr lang="pt-BR" dirty="0"/>
              <a:t> são gravadas como segundos, a única unidade consistente</a:t>
            </a:r>
            <a:r>
              <a:rPr dirty="0"/>
              <a:t>.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Difftimes</a:t>
            </a:r>
            <a:r>
              <a:rPr dirty="0"/>
              <a:t> </a:t>
            </a:r>
            <a:r>
              <a:rPr lang="pt-BR" dirty="0"/>
              <a:t>são classes do R básico</a:t>
            </a:r>
            <a:r>
              <a:rPr dirty="0"/>
              <a:t>.</a:t>
            </a:r>
          </a:p>
        </p:txBody>
      </p:sp>
      <p:grpSp>
        <p:nvGrpSpPr>
          <p:cNvPr id="585" name="Group"/>
          <p:cNvGrpSpPr/>
          <p:nvPr/>
        </p:nvGrpSpPr>
        <p:grpSpPr>
          <a:xfrm>
            <a:off x="787976" y="6619166"/>
            <a:ext cx="723883" cy="418657"/>
            <a:chOff x="6738" y="79509"/>
            <a:chExt cx="723881" cy="418656"/>
          </a:xfrm>
        </p:grpSpPr>
        <p:sp>
          <p:nvSpPr>
            <p:cNvPr id="581" name="Triangle"/>
            <p:cNvSpPr/>
            <p:nvPr/>
          </p:nvSpPr>
          <p:spPr>
            <a:xfrm rot="18082280">
              <a:off x="115878" y="-29631"/>
              <a:ext cx="121225" cy="339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grpSp>
          <p:nvGrpSpPr>
            <p:cNvPr id="584" name="Group"/>
            <p:cNvGrpSpPr/>
            <p:nvPr/>
          </p:nvGrpSpPr>
          <p:grpSpPr>
            <a:xfrm>
              <a:off x="167181" y="138661"/>
              <a:ext cx="563438" cy="359504"/>
              <a:chOff x="0" y="23409"/>
              <a:chExt cx="563437" cy="359502"/>
            </a:xfrm>
          </p:grpSpPr>
          <p:sp>
            <p:nvSpPr>
              <p:cNvPr id="582" name="Quote Bubble"/>
              <p:cNvSpPr/>
              <p:nvPr/>
            </p:nvSpPr>
            <p:spPr>
              <a:xfrm>
                <a:off x="30892" y="32452"/>
                <a:ext cx="509653" cy="341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442"/>
                    </a:moveTo>
                    <a:lnTo>
                      <a:pt x="0" y="4158"/>
                    </a:lnTo>
                    <a:cubicBezTo>
                      <a:pt x="0" y="1861"/>
                      <a:pt x="1247" y="0"/>
                      <a:pt x="2785" y="0"/>
                    </a:cubicBezTo>
                    <a:lnTo>
                      <a:pt x="18815" y="0"/>
                    </a:lnTo>
                    <a:cubicBezTo>
                      <a:pt x="20353" y="0"/>
                      <a:pt x="21600" y="1861"/>
                      <a:pt x="21600" y="4158"/>
                    </a:cubicBezTo>
                    <a:lnTo>
                      <a:pt x="21600" y="17442"/>
                    </a:lnTo>
                    <a:cubicBezTo>
                      <a:pt x="21600" y="19739"/>
                      <a:pt x="20353" y="21600"/>
                      <a:pt x="18815" y="21600"/>
                    </a:cubicBezTo>
                    <a:lnTo>
                      <a:pt x="2785" y="21600"/>
                    </a:lnTo>
                    <a:cubicBezTo>
                      <a:pt x="1247" y="21600"/>
                      <a:pt x="0" y="19739"/>
                      <a:pt x="0" y="174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583" name="Number of days"/>
              <p:cNvSpPr/>
              <p:nvPr/>
            </p:nvSpPr>
            <p:spPr>
              <a:xfrm>
                <a:off x="0" y="23409"/>
                <a:ext cx="563437" cy="359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10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rPr dirty="0"/>
                  <a:t>Nu</a:t>
                </a:r>
                <a:r>
                  <a:rPr lang="pt-BR" dirty="0"/>
                  <a:t>mero de dias</a:t>
                </a:r>
                <a:endParaRPr dirty="0"/>
              </a:p>
            </p:txBody>
          </p:sp>
        </p:grpSp>
      </p:grpSp>
      <p:grpSp>
        <p:nvGrpSpPr>
          <p:cNvPr id="588" name="Group"/>
          <p:cNvGrpSpPr/>
          <p:nvPr/>
        </p:nvGrpSpPr>
        <p:grpSpPr>
          <a:xfrm>
            <a:off x="1490007" y="6687361"/>
            <a:ext cx="321893" cy="341416"/>
            <a:chOff x="0" y="0"/>
            <a:chExt cx="321892" cy="341414"/>
          </a:xfrm>
        </p:grpSpPr>
        <p:sp>
          <p:nvSpPr>
            <p:cNvPr id="586" name="Quote Bubble"/>
            <p:cNvSpPr/>
            <p:nvPr/>
          </p:nvSpPr>
          <p:spPr>
            <a:xfrm>
              <a:off x="30892" y="0"/>
              <a:ext cx="255653" cy="341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442"/>
                  </a:moveTo>
                  <a:lnTo>
                    <a:pt x="0" y="4158"/>
                  </a:lnTo>
                  <a:cubicBezTo>
                    <a:pt x="0" y="1861"/>
                    <a:pt x="2486" y="0"/>
                    <a:pt x="5552" y="0"/>
                  </a:cubicBezTo>
                  <a:lnTo>
                    <a:pt x="16048" y="0"/>
                  </a:lnTo>
                  <a:cubicBezTo>
                    <a:pt x="19114" y="0"/>
                    <a:pt x="21600" y="1861"/>
                    <a:pt x="21600" y="4158"/>
                  </a:cubicBezTo>
                  <a:lnTo>
                    <a:pt x="21600" y="17442"/>
                  </a:lnTo>
                  <a:cubicBezTo>
                    <a:pt x="21600" y="19739"/>
                    <a:pt x="19114" y="21600"/>
                    <a:pt x="16048" y="21600"/>
                  </a:cubicBezTo>
                  <a:lnTo>
                    <a:pt x="5552" y="21600"/>
                  </a:lnTo>
                  <a:cubicBezTo>
                    <a:pt x="2486" y="21600"/>
                    <a:pt x="0" y="19739"/>
                    <a:pt x="0" y="1744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87" name="etc."/>
            <p:cNvSpPr/>
            <p:nvPr/>
          </p:nvSpPr>
          <p:spPr>
            <a:xfrm>
              <a:off x="0" y="170707"/>
              <a:ext cx="32189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etc.</a:t>
              </a:r>
            </a:p>
          </p:txBody>
        </p:sp>
      </p:grpSp>
      <p:grpSp>
        <p:nvGrpSpPr>
          <p:cNvPr id="593" name="Group"/>
          <p:cNvGrpSpPr/>
          <p:nvPr/>
        </p:nvGrpSpPr>
        <p:grpSpPr>
          <a:xfrm>
            <a:off x="295003" y="6578709"/>
            <a:ext cx="673041" cy="459114"/>
            <a:chOff x="0" y="0"/>
            <a:chExt cx="673039" cy="459113"/>
          </a:xfrm>
        </p:grpSpPr>
        <p:sp>
          <p:nvSpPr>
            <p:cNvPr id="589" name="Triangle"/>
            <p:cNvSpPr/>
            <p:nvPr/>
          </p:nvSpPr>
          <p:spPr>
            <a:xfrm>
              <a:off x="103109" y="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grpSp>
          <p:nvGrpSpPr>
            <p:cNvPr id="592" name="Group"/>
            <p:cNvGrpSpPr/>
            <p:nvPr/>
          </p:nvGrpSpPr>
          <p:grpSpPr>
            <a:xfrm>
              <a:off x="0" y="99609"/>
              <a:ext cx="673039" cy="359504"/>
              <a:chOff x="0" y="23409"/>
              <a:chExt cx="673038" cy="359502"/>
            </a:xfrm>
          </p:grpSpPr>
          <p:sp>
            <p:nvSpPr>
              <p:cNvPr id="590" name="Quote Bubble"/>
              <p:cNvSpPr/>
              <p:nvPr/>
            </p:nvSpPr>
            <p:spPr>
              <a:xfrm>
                <a:off x="30892" y="32452"/>
                <a:ext cx="623953" cy="341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442"/>
                    </a:moveTo>
                    <a:lnTo>
                      <a:pt x="0" y="4158"/>
                    </a:lnTo>
                    <a:cubicBezTo>
                      <a:pt x="0" y="1861"/>
                      <a:pt x="1019" y="0"/>
                      <a:pt x="2275" y="0"/>
                    </a:cubicBezTo>
                    <a:lnTo>
                      <a:pt x="19325" y="0"/>
                    </a:lnTo>
                    <a:cubicBezTo>
                      <a:pt x="20581" y="0"/>
                      <a:pt x="21600" y="1861"/>
                      <a:pt x="21600" y="4158"/>
                    </a:cubicBezTo>
                    <a:lnTo>
                      <a:pt x="21600" y="17442"/>
                    </a:lnTo>
                    <a:cubicBezTo>
                      <a:pt x="21600" y="19739"/>
                      <a:pt x="20581" y="21600"/>
                      <a:pt x="19325" y="21600"/>
                    </a:cubicBezTo>
                    <a:lnTo>
                      <a:pt x="2275" y="21600"/>
                    </a:lnTo>
                    <a:cubicBezTo>
                      <a:pt x="1019" y="21600"/>
                      <a:pt x="0" y="19739"/>
                      <a:pt x="0" y="174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591" name="Number of months"/>
              <p:cNvSpPr/>
              <p:nvPr/>
            </p:nvSpPr>
            <p:spPr>
              <a:xfrm>
                <a:off x="0" y="23409"/>
                <a:ext cx="673038" cy="359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10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rPr dirty="0"/>
                  <a:t>Num</a:t>
                </a:r>
                <a:r>
                  <a:rPr lang="pt-BR" dirty="0"/>
                  <a:t>ero de meses</a:t>
                </a:r>
                <a:endParaRPr dirty="0"/>
              </a:p>
            </p:txBody>
          </p:sp>
        </p:grpSp>
      </p:grpSp>
      <p:grpSp>
        <p:nvGrpSpPr>
          <p:cNvPr id="598" name="Group"/>
          <p:cNvGrpSpPr/>
          <p:nvPr/>
        </p:nvGrpSpPr>
        <p:grpSpPr>
          <a:xfrm>
            <a:off x="4690606" y="6514359"/>
            <a:ext cx="687263" cy="983008"/>
            <a:chOff x="0" y="-72352"/>
            <a:chExt cx="595462" cy="728835"/>
          </a:xfrm>
        </p:grpSpPr>
        <p:sp>
          <p:nvSpPr>
            <p:cNvPr id="594" name="Triangle"/>
            <p:cNvSpPr/>
            <p:nvPr/>
          </p:nvSpPr>
          <p:spPr>
            <a:xfrm>
              <a:off x="212591" y="0"/>
              <a:ext cx="173810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grpSp>
          <p:nvGrpSpPr>
            <p:cNvPr id="597" name="Group"/>
            <p:cNvGrpSpPr/>
            <p:nvPr/>
          </p:nvGrpSpPr>
          <p:grpSpPr>
            <a:xfrm>
              <a:off x="0" y="-72352"/>
              <a:ext cx="595462" cy="728835"/>
              <a:chOff x="0" y="-95213"/>
              <a:chExt cx="595461" cy="728831"/>
            </a:xfrm>
          </p:grpSpPr>
          <p:sp>
            <p:nvSpPr>
              <p:cNvPr id="595" name="Quote Bubble"/>
              <p:cNvSpPr/>
              <p:nvPr/>
            </p:nvSpPr>
            <p:spPr>
              <a:xfrm>
                <a:off x="26074" y="60392"/>
                <a:ext cx="543313" cy="417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201"/>
                    </a:moveTo>
                    <a:lnTo>
                      <a:pt x="0" y="3399"/>
                    </a:lnTo>
                    <a:cubicBezTo>
                      <a:pt x="0" y="1522"/>
                      <a:pt x="1170" y="0"/>
                      <a:pt x="2613" y="0"/>
                    </a:cubicBezTo>
                    <a:lnTo>
                      <a:pt x="18987" y="0"/>
                    </a:lnTo>
                    <a:cubicBezTo>
                      <a:pt x="20430" y="0"/>
                      <a:pt x="21600" y="1522"/>
                      <a:pt x="21600" y="3399"/>
                    </a:cubicBezTo>
                    <a:lnTo>
                      <a:pt x="21600" y="18201"/>
                    </a:lnTo>
                    <a:cubicBezTo>
                      <a:pt x="21600" y="20078"/>
                      <a:pt x="20430" y="21600"/>
                      <a:pt x="18987" y="21600"/>
                    </a:cubicBezTo>
                    <a:lnTo>
                      <a:pt x="2613" y="21600"/>
                    </a:lnTo>
                    <a:cubicBezTo>
                      <a:pt x="1170" y="21600"/>
                      <a:pt x="0" y="20078"/>
                      <a:pt x="0" y="1820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596" name="Exact length in seconds"/>
              <p:cNvSpPr/>
              <p:nvPr/>
            </p:nvSpPr>
            <p:spPr>
              <a:xfrm>
                <a:off x="0" y="-95213"/>
                <a:ext cx="595461" cy="7288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10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rPr lang="pt-BR" dirty="0"/>
                  <a:t>Tempo exato em segundos</a:t>
                </a:r>
                <a:endParaRPr dirty="0"/>
              </a:p>
            </p:txBody>
          </p:sp>
        </p:grpSp>
      </p:grpSp>
      <p:grpSp>
        <p:nvGrpSpPr>
          <p:cNvPr id="603" name="Group"/>
          <p:cNvGrpSpPr/>
          <p:nvPr/>
        </p:nvGrpSpPr>
        <p:grpSpPr>
          <a:xfrm>
            <a:off x="5367100" y="6620579"/>
            <a:ext cx="879949" cy="708733"/>
            <a:chOff x="0" y="0"/>
            <a:chExt cx="722995" cy="517643"/>
          </a:xfrm>
        </p:grpSpPr>
        <p:sp>
          <p:nvSpPr>
            <p:cNvPr id="599" name="Triangle"/>
            <p:cNvSpPr/>
            <p:nvPr/>
          </p:nvSpPr>
          <p:spPr>
            <a:xfrm>
              <a:off x="250890" y="0"/>
              <a:ext cx="173810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grpSp>
          <p:nvGrpSpPr>
            <p:cNvPr id="602" name="Group"/>
            <p:cNvGrpSpPr/>
            <p:nvPr/>
          </p:nvGrpSpPr>
          <p:grpSpPr>
            <a:xfrm>
              <a:off x="0" y="66483"/>
              <a:ext cx="722995" cy="451160"/>
              <a:chOff x="0" y="43623"/>
              <a:chExt cx="722994" cy="451159"/>
            </a:xfrm>
          </p:grpSpPr>
          <p:sp>
            <p:nvSpPr>
              <p:cNvPr id="600" name="Quote Bubble"/>
              <p:cNvSpPr/>
              <p:nvPr/>
            </p:nvSpPr>
            <p:spPr>
              <a:xfrm>
                <a:off x="26272" y="60392"/>
                <a:ext cx="670450" cy="417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201"/>
                    </a:moveTo>
                    <a:lnTo>
                      <a:pt x="0" y="3399"/>
                    </a:lnTo>
                    <a:cubicBezTo>
                      <a:pt x="0" y="1522"/>
                      <a:pt x="948" y="0"/>
                      <a:pt x="2117" y="0"/>
                    </a:cubicBezTo>
                    <a:lnTo>
                      <a:pt x="19483" y="0"/>
                    </a:lnTo>
                    <a:cubicBezTo>
                      <a:pt x="20652" y="0"/>
                      <a:pt x="21600" y="1522"/>
                      <a:pt x="21600" y="3399"/>
                    </a:cubicBezTo>
                    <a:lnTo>
                      <a:pt x="21600" y="18201"/>
                    </a:lnTo>
                    <a:cubicBezTo>
                      <a:pt x="21600" y="20078"/>
                      <a:pt x="20652" y="21600"/>
                      <a:pt x="19483" y="21600"/>
                    </a:cubicBezTo>
                    <a:lnTo>
                      <a:pt x="2117" y="21600"/>
                    </a:lnTo>
                    <a:cubicBezTo>
                      <a:pt x="948" y="21600"/>
                      <a:pt x="0" y="20078"/>
                      <a:pt x="0" y="1820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01" name="Equivalent…"/>
              <p:cNvSpPr/>
              <p:nvPr/>
            </p:nvSpPr>
            <p:spPr>
              <a:xfrm>
                <a:off x="0" y="43623"/>
                <a:ext cx="722994" cy="45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sz="10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pPr>
                <a:r>
                  <a:rPr lang="pt-BR" dirty="0"/>
                  <a:t>Equivalente em unidade comum</a:t>
                </a:r>
              </a:p>
            </p:txBody>
          </p:sp>
        </p:grpSp>
      </p:grpSp>
      <p:sp>
        <p:nvSpPr>
          <p:cNvPr id="604" name="INTERVALS"/>
          <p:cNvSpPr txBox="1"/>
          <p:nvPr/>
        </p:nvSpPr>
        <p:spPr>
          <a:xfrm>
            <a:off x="9435329" y="5080446"/>
            <a:ext cx="81272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pt-BR" dirty="0"/>
              <a:t>INTERVALOS</a:t>
            </a:r>
            <a:endParaRPr dirty="0"/>
          </a:p>
        </p:txBody>
      </p:sp>
      <p:sp>
        <p:nvSpPr>
          <p:cNvPr id="605" name="Divide an interval by a duration to determine its physical length, divide an interval by a period to determine its implied length in clock time."/>
          <p:cNvSpPr txBox="1"/>
          <p:nvPr/>
        </p:nvSpPr>
        <p:spPr>
          <a:xfrm>
            <a:off x="9435329" y="5294406"/>
            <a:ext cx="4210573" cy="407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6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dirty="0" err="1"/>
              <a:t>Div</a:t>
            </a:r>
            <a:r>
              <a:rPr lang="pt-BR" dirty="0"/>
              <a:t>ida</a:t>
            </a:r>
            <a:r>
              <a:rPr dirty="0"/>
              <a:t> </a:t>
            </a:r>
            <a:r>
              <a:rPr lang="pt-BR" dirty="0"/>
              <a:t>um</a:t>
            </a:r>
            <a:r>
              <a:rPr dirty="0"/>
              <a:t> interval </a:t>
            </a:r>
            <a:r>
              <a:rPr lang="pt-BR" dirty="0"/>
              <a:t>pela duração para determinar o tempo físico</a:t>
            </a:r>
            <a:r>
              <a:rPr dirty="0"/>
              <a:t>, </a:t>
            </a:r>
            <a:r>
              <a:rPr lang="pt-BR" dirty="0"/>
              <a:t>divida um intervalo por um período para determinar o tempo relativo ao horário do relógio.</a:t>
            </a:r>
            <a:endParaRPr dirty="0"/>
          </a:p>
        </p:txBody>
      </p:sp>
      <p:sp>
        <p:nvSpPr>
          <p:cNvPr id="606" name="Math with Date-times —   Lubridate provides three classes of timespans to facilitate math with dates and date-times."/>
          <p:cNvSpPr txBox="1"/>
          <p:nvPr/>
        </p:nvSpPr>
        <p:spPr>
          <a:xfrm>
            <a:off x="312071" y="687550"/>
            <a:ext cx="10067582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Aritmética com Data e hora</a:t>
            </a:r>
            <a:r>
              <a:rPr sz="1150" dirty="0"/>
              <a:t>   </a:t>
            </a:r>
            <a:r>
              <a:rPr sz="1150" dirty="0" err="1"/>
              <a:t>Lubridate</a:t>
            </a:r>
            <a:r>
              <a:rPr sz="1150" dirty="0"/>
              <a:t> </a:t>
            </a:r>
            <a:r>
              <a:rPr lang="pt-BR" sz="1150" dirty="0"/>
              <a:t>fornece três classes de deslocamento do tempo para facilitar aritmética de datas e horários</a:t>
            </a:r>
            <a:r>
              <a:rPr sz="1150" dirty="0"/>
              <a:t>.</a:t>
            </a:r>
          </a:p>
        </p:txBody>
      </p:sp>
      <p:sp>
        <p:nvSpPr>
          <p:cNvPr id="607" name="a %within% b  Does interval or date-time a fall within interval b? now() %within% i…"/>
          <p:cNvSpPr txBox="1"/>
          <p:nvPr/>
        </p:nvSpPr>
        <p:spPr>
          <a:xfrm>
            <a:off x="10918849" y="6499530"/>
            <a:ext cx="2923097" cy="3835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a</a:t>
            </a:r>
            <a:r>
              <a:rPr i="1" dirty="0"/>
              <a:t>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%within% </a:t>
            </a:r>
            <a:r>
              <a:rPr dirty="0"/>
              <a:t>b  </a:t>
            </a:r>
            <a:r>
              <a:rPr lang="pt-BR" dirty="0"/>
              <a:t>O intervalo ou data e hora</a:t>
            </a:r>
            <a:r>
              <a:rPr dirty="0"/>
              <a:t> </a:t>
            </a:r>
            <a:r>
              <a:rPr i="1" dirty="0"/>
              <a:t>a</a:t>
            </a:r>
            <a:r>
              <a:rPr dirty="0"/>
              <a:t> </a:t>
            </a:r>
            <a:r>
              <a:rPr lang="pt-BR" dirty="0"/>
              <a:t>está dentro do intervalo</a:t>
            </a:r>
            <a:r>
              <a:rPr dirty="0"/>
              <a:t> </a:t>
            </a:r>
            <a:r>
              <a:rPr i="1" dirty="0"/>
              <a:t>b</a:t>
            </a:r>
            <a:r>
              <a:rPr dirty="0"/>
              <a:t>?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now() %within%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</a:t>
            </a:r>
            <a:endParaRPr dirty="0"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 dirty="0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int_start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int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 err="1"/>
              <a:t>Obtem</a:t>
            </a:r>
            <a:r>
              <a:rPr dirty="0"/>
              <a:t>/</a:t>
            </a:r>
            <a:r>
              <a:rPr lang="pt-BR" dirty="0"/>
              <a:t>Define a data e hora do início do intervalo. Ver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int_end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int_start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 &lt;- now();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int_start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 dirty="0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int_aligns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int1, int2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Este dois intervalos tem o mesmo limite</a:t>
            </a:r>
            <a:r>
              <a:rPr dirty="0"/>
              <a:t>? </a:t>
            </a:r>
            <a:r>
              <a:rPr lang="pt-BR" dirty="0"/>
              <a:t>Ver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int_overlaps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.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int_aligns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, j)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 dirty="0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int_diff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times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Cria um intervalo que existe em um vetor de data e hora</a:t>
            </a:r>
            <a:r>
              <a:rPr dirty="0"/>
              <a:t>. 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/>
              <a:t>v &lt;-c(dt, dt + 100, dt + 1000); </a:t>
            </a:r>
            <a:r>
              <a:rPr dirty="0" err="1"/>
              <a:t>int_diff</a:t>
            </a:r>
            <a:r>
              <a:rPr dirty="0"/>
              <a:t>(v)</a:t>
            </a:r>
            <a:endParaRPr i="1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 dirty="0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int_flip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int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Inverte a direção de um intervalo</a:t>
            </a:r>
            <a:r>
              <a:rPr dirty="0"/>
              <a:t>. </a:t>
            </a:r>
            <a:r>
              <a:rPr lang="pt-BR" dirty="0"/>
              <a:t>Ver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int_standardize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.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int_flip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i="1" dirty="0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 dirty="0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int_length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int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Duração em segundos</a:t>
            </a:r>
            <a:r>
              <a:rPr dirty="0"/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int_length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i="1" dirty="0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 dirty="0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int_shift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int, by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Desloca um intervalo para frente ou para traz</a:t>
            </a:r>
            <a:r>
              <a:rPr dirty="0"/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int_shift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, days(-1))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 dirty="0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as.interval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x, start, …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Converte um espaço no tempo em um intervalo à partir de um data de início</a:t>
            </a:r>
            <a:r>
              <a:rPr dirty="0"/>
              <a:t>. Also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is.interval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.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as.interval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(days(1), start = now())</a:t>
            </a:r>
          </a:p>
        </p:txBody>
      </p:sp>
      <p:grpSp>
        <p:nvGrpSpPr>
          <p:cNvPr id="611" name="Group"/>
          <p:cNvGrpSpPr/>
          <p:nvPr/>
        </p:nvGrpSpPr>
        <p:grpSpPr>
          <a:xfrm>
            <a:off x="9720929" y="7007397"/>
            <a:ext cx="848649" cy="335721"/>
            <a:chOff x="0" y="0"/>
            <a:chExt cx="848647" cy="335719"/>
          </a:xfrm>
        </p:grpSpPr>
        <p:sp>
          <p:nvSpPr>
            <p:cNvPr id="608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09" name="Arrow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10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616" name="Group"/>
          <p:cNvGrpSpPr/>
          <p:nvPr/>
        </p:nvGrpSpPr>
        <p:grpSpPr>
          <a:xfrm>
            <a:off x="9720929" y="6525840"/>
            <a:ext cx="848649" cy="335721"/>
            <a:chOff x="0" y="0"/>
            <a:chExt cx="848647" cy="335719"/>
          </a:xfrm>
        </p:grpSpPr>
        <p:sp>
          <p:nvSpPr>
            <p:cNvPr id="612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13" name="Arrow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chemeClr val="accent4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14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15" name="Line"/>
            <p:cNvSpPr/>
            <p:nvPr/>
          </p:nvSpPr>
          <p:spPr>
            <a:xfrm flipV="1">
              <a:off x="3287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624" name="Group"/>
          <p:cNvGrpSpPr/>
          <p:nvPr/>
        </p:nvGrpSpPr>
        <p:grpSpPr>
          <a:xfrm>
            <a:off x="9720929" y="7970512"/>
            <a:ext cx="848649" cy="335721"/>
            <a:chOff x="0" y="0"/>
            <a:chExt cx="848647" cy="335719"/>
          </a:xfrm>
        </p:grpSpPr>
        <p:sp>
          <p:nvSpPr>
            <p:cNvPr id="617" name="Arrow"/>
            <p:cNvSpPr/>
            <p:nvPr/>
          </p:nvSpPr>
          <p:spPr>
            <a:xfrm>
              <a:off x="569654" y="-1"/>
              <a:ext cx="265522" cy="335721"/>
            </a:xfrm>
            <a:prstGeom prst="rightArrow">
              <a:avLst>
                <a:gd name="adj1" fmla="val 59394"/>
                <a:gd name="adj2" fmla="val 47163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18" name="Arrow"/>
            <p:cNvSpPr/>
            <p:nvPr/>
          </p:nvSpPr>
          <p:spPr>
            <a:xfrm>
              <a:off x="271998" y="0"/>
              <a:ext cx="265521" cy="335720"/>
            </a:xfrm>
            <a:prstGeom prst="rightArrow">
              <a:avLst>
                <a:gd name="adj1" fmla="val 59394"/>
                <a:gd name="adj2" fmla="val 47163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19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20" name="Arrow"/>
            <p:cNvSpPr/>
            <p:nvPr/>
          </p:nvSpPr>
          <p:spPr>
            <a:xfrm>
              <a:off x="0" y="0"/>
              <a:ext cx="252821" cy="335720"/>
            </a:xfrm>
            <a:prstGeom prst="rightArrow">
              <a:avLst>
                <a:gd name="adj1" fmla="val 59394"/>
                <a:gd name="adj2" fmla="val 49532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21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22" name="Line"/>
            <p:cNvSpPr/>
            <p:nvPr/>
          </p:nvSpPr>
          <p:spPr>
            <a:xfrm flipV="1">
              <a:off x="265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23" name="Line"/>
            <p:cNvSpPr/>
            <p:nvPr/>
          </p:nvSpPr>
          <p:spPr>
            <a:xfrm flipV="1">
              <a:off x="556954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630" name="Group"/>
          <p:cNvGrpSpPr/>
          <p:nvPr/>
        </p:nvGrpSpPr>
        <p:grpSpPr>
          <a:xfrm>
            <a:off x="9720929" y="7488955"/>
            <a:ext cx="830660" cy="335721"/>
            <a:chOff x="0" y="0"/>
            <a:chExt cx="830658" cy="335719"/>
          </a:xfrm>
        </p:grpSpPr>
        <p:grpSp>
          <p:nvGrpSpPr>
            <p:cNvPr id="628" name="Group"/>
            <p:cNvGrpSpPr/>
            <p:nvPr/>
          </p:nvGrpSpPr>
          <p:grpSpPr>
            <a:xfrm>
              <a:off x="0" y="-1"/>
              <a:ext cx="830659" cy="335721"/>
              <a:chOff x="0" y="0"/>
              <a:chExt cx="830658" cy="335719"/>
            </a:xfrm>
          </p:grpSpPr>
          <p:sp>
            <p:nvSpPr>
              <p:cNvPr id="625" name="Arrow"/>
              <p:cNvSpPr/>
              <p:nvPr/>
            </p:nvSpPr>
            <p:spPr>
              <a:xfrm>
                <a:off x="0" y="0"/>
                <a:ext cx="830659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26" name="Arrow"/>
              <p:cNvSpPr/>
              <p:nvPr/>
            </p:nvSpPr>
            <p:spPr>
              <a:xfrm>
                <a:off x="155575" y="0"/>
                <a:ext cx="398859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27" name="Arrow"/>
              <p:cNvSpPr/>
              <p:nvPr/>
            </p:nvSpPr>
            <p:spPr>
              <a:xfrm>
                <a:off x="7267" y="0"/>
                <a:ext cx="521767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629" name="Group"/>
            <p:cNvSpPr/>
            <p:nvPr/>
          </p:nvSpPr>
          <p:spPr>
            <a:xfrm flipV="1">
              <a:off x="11261" y="26961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634" name="Group"/>
          <p:cNvGrpSpPr/>
          <p:nvPr/>
        </p:nvGrpSpPr>
        <p:grpSpPr>
          <a:xfrm>
            <a:off x="9720929" y="8452070"/>
            <a:ext cx="844798" cy="335721"/>
            <a:chOff x="11261" y="0"/>
            <a:chExt cx="844796" cy="335719"/>
          </a:xfrm>
        </p:grpSpPr>
        <p:sp>
          <p:nvSpPr>
            <p:cNvPr id="631" name="Arrow"/>
            <p:cNvSpPr/>
            <p:nvPr/>
          </p:nvSpPr>
          <p:spPr>
            <a:xfrm flipH="1">
              <a:off x="2540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32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33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642" name="Group"/>
          <p:cNvGrpSpPr/>
          <p:nvPr/>
        </p:nvGrpSpPr>
        <p:grpSpPr>
          <a:xfrm>
            <a:off x="9720929" y="8933628"/>
            <a:ext cx="855551" cy="335721"/>
            <a:chOff x="0" y="0"/>
            <a:chExt cx="855549" cy="335719"/>
          </a:xfrm>
        </p:grpSpPr>
        <p:sp>
          <p:nvSpPr>
            <p:cNvPr id="635" name="Line"/>
            <p:cNvSpPr/>
            <p:nvPr/>
          </p:nvSpPr>
          <p:spPr>
            <a:xfrm flipV="1">
              <a:off x="852096" y="30499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36" name="Arrow"/>
            <p:cNvSpPr/>
            <p:nvPr/>
          </p:nvSpPr>
          <p:spPr>
            <a:xfrm>
              <a:off x="3448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37" name="Line"/>
            <p:cNvSpPr/>
            <p:nvPr/>
          </p:nvSpPr>
          <p:spPr>
            <a:xfrm flipV="1">
              <a:off x="14710" y="30499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38" name="Line"/>
            <p:cNvSpPr/>
            <p:nvPr/>
          </p:nvSpPr>
          <p:spPr>
            <a:xfrm>
              <a:off x="0" y="167860"/>
              <a:ext cx="85555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39" name="Line"/>
            <p:cNvSpPr/>
            <p:nvPr/>
          </p:nvSpPr>
          <p:spPr>
            <a:xfrm flipV="1">
              <a:off x="6773" y="133087"/>
              <a:ext cx="1" cy="69547"/>
            </a:xfrm>
            <a:prstGeom prst="line">
              <a:avLst/>
            </a:prstGeom>
            <a:noFill/>
            <a:ln w="9525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40" name="Line"/>
            <p:cNvSpPr/>
            <p:nvPr/>
          </p:nvSpPr>
          <p:spPr>
            <a:xfrm flipV="1">
              <a:off x="853300" y="133087"/>
              <a:ext cx="1" cy="69547"/>
            </a:xfrm>
            <a:prstGeom prst="line">
              <a:avLst/>
            </a:prstGeom>
            <a:noFill/>
            <a:ln w="9525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41" name="l"/>
            <p:cNvSpPr txBox="1"/>
            <p:nvPr/>
          </p:nvSpPr>
          <p:spPr>
            <a:xfrm>
              <a:off x="271163" y="37089"/>
              <a:ext cx="287824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defRPr sz="11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Snell Roundhand Bold"/>
                  <a:ea typeface="Snell Roundhand Bold"/>
                  <a:cs typeface="Snell Roundhand Bold"/>
                  <a:sym typeface="Snell Roundhand Bold"/>
                </a:defRPr>
              </a:lvl1pPr>
            </a:lstStyle>
            <a:p>
              <a:r>
                <a:t> l </a:t>
              </a:r>
            </a:p>
          </p:txBody>
        </p:sp>
      </p:grpSp>
      <p:grpSp>
        <p:nvGrpSpPr>
          <p:cNvPr id="646" name="Group"/>
          <p:cNvGrpSpPr/>
          <p:nvPr/>
        </p:nvGrpSpPr>
        <p:grpSpPr>
          <a:xfrm>
            <a:off x="9720929" y="9415185"/>
            <a:ext cx="578098" cy="335721"/>
            <a:chOff x="0" y="0"/>
            <a:chExt cx="578096" cy="335719"/>
          </a:xfrm>
        </p:grpSpPr>
        <p:sp>
          <p:nvSpPr>
            <p:cNvPr id="643" name="Line"/>
            <p:cNvSpPr/>
            <p:nvPr/>
          </p:nvSpPr>
          <p:spPr>
            <a:xfrm flipV="1">
              <a:off x="-1" y="30498"/>
              <a:ext cx="2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44" name="Line"/>
            <p:cNvSpPr/>
            <p:nvPr/>
          </p:nvSpPr>
          <p:spPr>
            <a:xfrm flipV="1">
              <a:off x="460091" y="30498"/>
              <a:ext cx="1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45" name="Arrow"/>
            <p:cNvSpPr/>
            <p:nvPr/>
          </p:nvSpPr>
          <p:spPr>
            <a:xfrm>
              <a:off x="128438" y="0"/>
              <a:ext cx="449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650" name="Group"/>
          <p:cNvGrpSpPr/>
          <p:nvPr/>
        </p:nvGrpSpPr>
        <p:grpSpPr>
          <a:xfrm>
            <a:off x="12357100" y="5656575"/>
            <a:ext cx="773976" cy="482615"/>
            <a:chOff x="1302" y="-38145"/>
            <a:chExt cx="636308" cy="482612"/>
          </a:xfrm>
        </p:grpSpPr>
        <p:sp>
          <p:nvSpPr>
            <p:cNvPr id="647" name="Triangle"/>
            <p:cNvSpPr/>
            <p:nvPr/>
          </p:nvSpPr>
          <p:spPr>
            <a:xfrm rot="14522501">
              <a:off x="143306" y="135910"/>
              <a:ext cx="101535" cy="38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48" name="Quote Bubble"/>
            <p:cNvSpPr/>
            <p:nvPr/>
          </p:nvSpPr>
          <p:spPr>
            <a:xfrm>
              <a:off x="268115" y="57852"/>
              <a:ext cx="368821" cy="30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343"/>
                  </a:moveTo>
                  <a:lnTo>
                    <a:pt x="0" y="3257"/>
                  </a:lnTo>
                  <a:cubicBezTo>
                    <a:pt x="0" y="1458"/>
                    <a:pt x="1199" y="0"/>
                    <a:pt x="2678" y="0"/>
                  </a:cubicBezTo>
                  <a:lnTo>
                    <a:pt x="18922" y="0"/>
                  </a:lnTo>
                  <a:cubicBezTo>
                    <a:pt x="20401" y="0"/>
                    <a:pt x="21600" y="1458"/>
                    <a:pt x="21600" y="3257"/>
                  </a:cubicBezTo>
                  <a:lnTo>
                    <a:pt x="21600" y="18343"/>
                  </a:lnTo>
                  <a:cubicBezTo>
                    <a:pt x="21600" y="20142"/>
                    <a:pt x="20401" y="21600"/>
                    <a:pt x="18922" y="21600"/>
                  </a:cubicBezTo>
                  <a:lnTo>
                    <a:pt x="2678" y="21600"/>
                  </a:lnTo>
                  <a:cubicBezTo>
                    <a:pt x="1199" y="21600"/>
                    <a:pt x="0" y="20142"/>
                    <a:pt x="0" y="18343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49" name="Start Date"/>
            <p:cNvSpPr/>
            <p:nvPr/>
          </p:nvSpPr>
          <p:spPr>
            <a:xfrm>
              <a:off x="254740" y="-38145"/>
              <a:ext cx="382870" cy="48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lang="pt-BR" dirty="0"/>
                <a:t>Data Início</a:t>
              </a:r>
            </a:p>
          </p:txBody>
        </p:sp>
      </p:grpSp>
      <p:grpSp>
        <p:nvGrpSpPr>
          <p:cNvPr id="655" name="Group"/>
          <p:cNvGrpSpPr/>
          <p:nvPr/>
        </p:nvGrpSpPr>
        <p:grpSpPr>
          <a:xfrm>
            <a:off x="13080026" y="5718128"/>
            <a:ext cx="565876" cy="359504"/>
            <a:chOff x="-5158" y="23408"/>
            <a:chExt cx="447925" cy="359503"/>
          </a:xfrm>
        </p:grpSpPr>
        <p:sp>
          <p:nvSpPr>
            <p:cNvPr id="651" name="Triangle"/>
            <p:cNvSpPr/>
            <p:nvPr/>
          </p:nvSpPr>
          <p:spPr>
            <a:xfrm rot="13557191">
              <a:off x="117055" y="105685"/>
              <a:ext cx="141117" cy="38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grpSp>
          <p:nvGrpSpPr>
            <p:cNvPr id="654" name="Group"/>
            <p:cNvGrpSpPr/>
            <p:nvPr/>
          </p:nvGrpSpPr>
          <p:grpSpPr>
            <a:xfrm>
              <a:off x="59896" y="23408"/>
              <a:ext cx="382871" cy="359503"/>
              <a:chOff x="0" y="23408"/>
              <a:chExt cx="382869" cy="359501"/>
            </a:xfrm>
          </p:grpSpPr>
          <p:sp>
            <p:nvSpPr>
              <p:cNvPr id="652" name="Quote Bubble"/>
              <p:cNvSpPr/>
              <p:nvPr/>
            </p:nvSpPr>
            <p:spPr>
              <a:xfrm>
                <a:off x="13374" y="57852"/>
                <a:ext cx="368821" cy="303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343"/>
                    </a:moveTo>
                    <a:lnTo>
                      <a:pt x="0" y="3257"/>
                    </a:lnTo>
                    <a:cubicBezTo>
                      <a:pt x="0" y="1458"/>
                      <a:pt x="1199" y="0"/>
                      <a:pt x="2678" y="0"/>
                    </a:cubicBezTo>
                    <a:lnTo>
                      <a:pt x="18922" y="0"/>
                    </a:lnTo>
                    <a:cubicBezTo>
                      <a:pt x="20401" y="0"/>
                      <a:pt x="21600" y="1458"/>
                      <a:pt x="21600" y="3257"/>
                    </a:cubicBezTo>
                    <a:lnTo>
                      <a:pt x="21600" y="18343"/>
                    </a:lnTo>
                    <a:cubicBezTo>
                      <a:pt x="21600" y="20142"/>
                      <a:pt x="20401" y="21600"/>
                      <a:pt x="18922" y="21600"/>
                    </a:cubicBezTo>
                    <a:lnTo>
                      <a:pt x="2678" y="21600"/>
                    </a:lnTo>
                    <a:cubicBezTo>
                      <a:pt x="1199" y="21600"/>
                      <a:pt x="0" y="20142"/>
                      <a:pt x="0" y="1834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53" name="End Date"/>
              <p:cNvSpPr/>
              <p:nvPr/>
            </p:nvSpPr>
            <p:spPr>
              <a:xfrm>
                <a:off x="0" y="23408"/>
                <a:ext cx="382869" cy="359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10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rPr lang="pt-BR" dirty="0"/>
                  <a:t>Data Fim</a:t>
                </a:r>
                <a:endParaRPr dirty="0"/>
              </a:p>
            </p:txBody>
          </p:sp>
        </p:grpSp>
      </p:grpSp>
      <p:grpSp>
        <p:nvGrpSpPr>
          <p:cNvPr id="697" name="Group"/>
          <p:cNvGrpSpPr/>
          <p:nvPr/>
        </p:nvGrpSpPr>
        <p:grpSpPr>
          <a:xfrm>
            <a:off x="385579" y="1048346"/>
            <a:ext cx="2798873" cy="3828099"/>
            <a:chOff x="0" y="0"/>
            <a:chExt cx="2798871" cy="3828098"/>
          </a:xfrm>
        </p:grpSpPr>
        <p:sp>
          <p:nvSpPr>
            <p:cNvPr id="656" name="Math with date-times relies on the timeline, which behaves inconsistently.  Consider how the timeline behaves during:…"/>
            <p:cNvSpPr txBox="1"/>
            <p:nvPr/>
          </p:nvSpPr>
          <p:spPr>
            <a:xfrm>
              <a:off x="0" y="-1"/>
              <a:ext cx="2798872" cy="3571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 lnSpcReduction="1000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lang="pt-BR" dirty="0"/>
                <a:t>Aritmética com data e hora se baseia na linha do tempo, o que se comparta de maneira inconsistente</a:t>
              </a:r>
              <a:r>
                <a:rPr dirty="0"/>
                <a:t>.  Consider</a:t>
              </a:r>
              <a:r>
                <a:rPr lang="pt-BR" dirty="0"/>
                <a:t>e como a linha do tempo se comporta durante:</a:t>
              </a:r>
            </a:p>
            <a:p>
              <a:pPr>
                <a:lnSpc>
                  <a:spcPct val="80000"/>
                </a:lnSpc>
                <a:spcBef>
                  <a:spcPts val="80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sz="200" dirty="0"/>
            </a:p>
            <a:p>
              <a:pPr>
                <a:lnSpc>
                  <a:spcPct val="80000"/>
                </a:lnSpc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lang="pt-BR" dirty="0"/>
                <a:t>Um dia normal</a:t>
              </a: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5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rPr dirty="0"/>
                <a:t>nor &lt;- </a:t>
              </a:r>
              <a:r>
                <a:rPr dirty="0" err="1"/>
                <a:t>ymd_hms</a:t>
              </a:r>
              <a:r>
                <a:rPr dirty="0"/>
                <a:t>("2018-01-01 01:30:00",tz="US/Eastern")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80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lang="pt-BR" dirty="0"/>
            </a:p>
            <a:p>
              <a:pPr>
                <a:lnSpc>
                  <a:spcPct val="80000"/>
                </a:lnSpc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lang="pt-BR" sz="800" dirty="0"/>
            </a:p>
            <a:p>
              <a:pPr>
                <a:lnSpc>
                  <a:spcPct val="80000"/>
                </a:lnSpc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lang="pt-BR" dirty="0"/>
                <a:t>No início do horário de verão</a:t>
              </a: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5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rPr dirty="0"/>
                <a:t>gap &lt;- </a:t>
              </a:r>
              <a:r>
                <a:rPr dirty="0" err="1"/>
                <a:t>ymd_hms</a:t>
              </a:r>
              <a:r>
                <a:rPr dirty="0"/>
                <a:t>("2018-03-11 01:30:00",tz="US/Eastern")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80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lang="pt-BR" dirty="0"/>
                <a:t>Ao final do horário de verão</a:t>
              </a: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5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rPr dirty="0"/>
                <a:t>lap &lt;- </a:t>
              </a:r>
              <a:r>
                <a:rPr dirty="0" err="1"/>
                <a:t>ymd_hms</a:t>
              </a:r>
              <a:r>
                <a:rPr dirty="0"/>
                <a:t>("2018-11-04 00:30:00",tz="US/Eastern")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80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lang="pt-BR" sz="600" dirty="0"/>
            </a:p>
            <a:p>
              <a:pPr>
                <a:lnSpc>
                  <a:spcPct val="80000"/>
                </a:lnSpc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lang="pt-BR" dirty="0"/>
                <a:t>Ano </a:t>
              </a:r>
              <a:r>
                <a:rPr lang="pt-BR" dirty="0" err="1"/>
                <a:t>bi-sexto</a:t>
              </a:r>
              <a:r>
                <a:rPr lang="pt-BR" dirty="0"/>
                <a:t> ou segundo de ajuste</a:t>
              </a: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rPr dirty="0"/>
                <a:t>leap &lt;- </a:t>
              </a:r>
              <a:r>
                <a:rPr dirty="0" err="1"/>
                <a:t>ymd</a:t>
              </a:r>
              <a:r>
                <a:rPr dirty="0"/>
                <a:t>("2019-03-01")</a:t>
              </a:r>
            </a:p>
          </p:txBody>
        </p:sp>
        <p:grpSp>
          <p:nvGrpSpPr>
            <p:cNvPr id="668" name="Group"/>
            <p:cNvGrpSpPr/>
            <p:nvPr/>
          </p:nvGrpSpPr>
          <p:grpSpPr>
            <a:xfrm>
              <a:off x="6167" y="2574391"/>
              <a:ext cx="2183288" cy="483128"/>
              <a:chOff x="0" y="0"/>
              <a:chExt cx="2183286" cy="483126"/>
            </a:xfrm>
          </p:grpSpPr>
          <p:sp>
            <p:nvSpPr>
              <p:cNvPr id="657" name="Line"/>
              <p:cNvSpPr/>
              <p:nvPr/>
            </p:nvSpPr>
            <p:spPr>
              <a:xfrm flipV="1">
                <a:off x="161091" y="228599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58" name="12:00"/>
              <p:cNvSpPr txBox="1"/>
              <p:nvPr/>
            </p:nvSpPr>
            <p:spPr>
              <a:xfrm>
                <a:off x="0" y="266812"/>
                <a:ext cx="3348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t>12:00</a:t>
                </a:r>
              </a:p>
            </p:txBody>
          </p:sp>
          <p:sp>
            <p:nvSpPr>
              <p:cNvPr id="659" name="Line"/>
              <p:cNvSpPr/>
              <p:nvPr/>
            </p:nvSpPr>
            <p:spPr>
              <a:xfrm flipV="1">
                <a:off x="764377" y="228599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0" name="1:00"/>
              <p:cNvSpPr txBox="1"/>
              <p:nvPr/>
            </p:nvSpPr>
            <p:spPr>
              <a:xfrm>
                <a:off x="603285" y="2668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t>1:00</a:t>
                </a:r>
              </a:p>
            </p:txBody>
          </p:sp>
          <p:sp>
            <p:nvSpPr>
              <p:cNvPr id="661" name="2:00"/>
              <p:cNvSpPr txBox="1"/>
              <p:nvPr/>
            </p:nvSpPr>
            <p:spPr>
              <a:xfrm>
                <a:off x="1206571" y="2668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t>2:00</a:t>
                </a:r>
              </a:p>
            </p:txBody>
          </p:sp>
          <p:sp>
            <p:nvSpPr>
              <p:cNvPr id="662" name="Line"/>
              <p:cNvSpPr/>
              <p:nvPr/>
            </p:nvSpPr>
            <p:spPr>
              <a:xfrm flipV="1">
                <a:off x="1970948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3" name="3:00"/>
              <p:cNvSpPr txBox="1"/>
              <p:nvPr/>
            </p:nvSpPr>
            <p:spPr>
              <a:xfrm>
                <a:off x="1809856" y="2668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t>3:00</a:t>
                </a:r>
              </a:p>
            </p:txBody>
          </p:sp>
          <p:sp>
            <p:nvSpPr>
              <p:cNvPr id="664" name="Line"/>
              <p:cNvSpPr/>
              <p:nvPr/>
            </p:nvSpPr>
            <p:spPr>
              <a:xfrm>
                <a:off x="773601" y="54889"/>
                <a:ext cx="140968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5" name="Line"/>
              <p:cNvSpPr/>
              <p:nvPr/>
            </p:nvSpPr>
            <p:spPr>
              <a:xfrm>
                <a:off x="38951" y="280314"/>
                <a:ext cx="1343388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6" name="Line"/>
              <p:cNvSpPr/>
              <p:nvPr/>
            </p:nvSpPr>
            <p:spPr>
              <a:xfrm flipV="1">
                <a:off x="764377" y="3175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7" name="Line"/>
              <p:cNvSpPr/>
              <p:nvPr/>
            </p:nvSpPr>
            <p:spPr>
              <a:xfrm flipV="1">
                <a:off x="1367663" y="3175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676" name="Group"/>
            <p:cNvGrpSpPr/>
            <p:nvPr/>
          </p:nvGrpSpPr>
          <p:grpSpPr>
            <a:xfrm>
              <a:off x="6167" y="3494290"/>
              <a:ext cx="2188214" cy="333809"/>
              <a:chOff x="0" y="0"/>
              <a:chExt cx="2188213" cy="333807"/>
            </a:xfrm>
          </p:grpSpPr>
          <p:sp>
            <p:nvSpPr>
              <p:cNvPr id="669" name="Line"/>
              <p:cNvSpPr/>
              <p:nvPr/>
            </p:nvSpPr>
            <p:spPr>
              <a:xfrm flipV="1">
                <a:off x="161091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0" name="2019"/>
              <p:cNvSpPr txBox="1"/>
              <p:nvPr/>
            </p:nvSpPr>
            <p:spPr>
              <a:xfrm>
                <a:off x="0" y="117493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t>2019</a:t>
                </a:r>
              </a:p>
            </p:txBody>
          </p:sp>
          <p:sp>
            <p:nvSpPr>
              <p:cNvPr id="671" name="Line"/>
              <p:cNvSpPr/>
              <p:nvPr/>
            </p:nvSpPr>
            <p:spPr>
              <a:xfrm flipV="1">
                <a:off x="1066021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2" name="2020"/>
              <p:cNvSpPr txBox="1"/>
              <p:nvPr/>
            </p:nvSpPr>
            <p:spPr>
              <a:xfrm>
                <a:off x="904928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t>2020</a:t>
                </a:r>
              </a:p>
            </p:txBody>
          </p:sp>
          <p:sp>
            <p:nvSpPr>
              <p:cNvPr id="673" name="Line"/>
              <p:cNvSpPr/>
              <p:nvPr/>
            </p:nvSpPr>
            <p:spPr>
              <a:xfrm flipV="1">
                <a:off x="1970950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4" name="2021"/>
              <p:cNvSpPr txBox="1"/>
              <p:nvPr/>
            </p:nvSpPr>
            <p:spPr>
              <a:xfrm>
                <a:off x="1809856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t>2021</a:t>
                </a:r>
              </a:p>
            </p:txBody>
          </p:sp>
          <p:sp>
            <p:nvSpPr>
              <p:cNvPr id="675" name="Line"/>
              <p:cNvSpPr/>
              <p:nvPr/>
            </p:nvSpPr>
            <p:spPr>
              <a:xfrm>
                <a:off x="37832" y="-1"/>
                <a:ext cx="2150382" cy="138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89" extrusionOk="0">
                    <a:moveTo>
                      <a:pt x="0" y="20889"/>
                    </a:moveTo>
                    <a:lnTo>
                      <a:pt x="10619" y="20211"/>
                    </a:lnTo>
                    <a:cubicBezTo>
                      <a:pt x="10591" y="9682"/>
                      <a:pt x="11128" y="737"/>
                      <a:pt x="11828" y="43"/>
                    </a:cubicBezTo>
                    <a:cubicBezTo>
                      <a:pt x="12590" y="-711"/>
                      <a:pt x="13235" y="8405"/>
                      <a:pt x="13229" y="19859"/>
                    </a:cubicBezTo>
                    <a:lnTo>
                      <a:pt x="21600" y="20029"/>
                    </a:lnTo>
                  </a:path>
                </a:pathLst>
              </a:cu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686" name="Group"/>
            <p:cNvGrpSpPr/>
            <p:nvPr/>
          </p:nvGrpSpPr>
          <p:grpSpPr>
            <a:xfrm>
              <a:off x="6167" y="1861098"/>
              <a:ext cx="2183288" cy="254528"/>
              <a:chOff x="0" y="0"/>
              <a:chExt cx="2183286" cy="254526"/>
            </a:xfrm>
          </p:grpSpPr>
          <p:sp>
            <p:nvSpPr>
              <p:cNvPr id="677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8" name="1:00"/>
              <p:cNvSpPr txBox="1"/>
              <p:nvPr/>
            </p:nvSpPr>
            <p:spPr>
              <a:xfrm>
                <a:off x="0" y="38212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t>1:00</a:t>
                </a:r>
              </a:p>
            </p:txBody>
          </p:sp>
          <p:sp>
            <p:nvSpPr>
              <p:cNvPr id="679" name="2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t>2:00</a:t>
                </a:r>
              </a:p>
            </p:txBody>
          </p:sp>
          <p:sp>
            <p:nvSpPr>
              <p:cNvPr id="680" name="Line"/>
              <p:cNvSpPr/>
              <p:nvPr/>
            </p:nvSpPr>
            <p:spPr>
              <a:xfrm flipV="1">
                <a:off x="1367663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1" name="3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t>3:00</a:t>
                </a:r>
              </a:p>
            </p:txBody>
          </p:sp>
          <p:sp>
            <p:nvSpPr>
              <p:cNvPr id="682" name="Line"/>
              <p:cNvSpPr/>
              <p:nvPr/>
            </p:nvSpPr>
            <p:spPr>
              <a:xfrm flipV="1">
                <a:off x="1970950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3" name="4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t>4:00</a:t>
                </a:r>
              </a:p>
            </p:txBody>
          </p:sp>
          <p:sp>
            <p:nvSpPr>
              <p:cNvPr id="684" name="Line"/>
              <p:cNvSpPr/>
              <p:nvPr/>
            </p:nvSpPr>
            <p:spPr>
              <a:xfrm>
                <a:off x="1361523" y="51714"/>
                <a:ext cx="821764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5" name="Line"/>
              <p:cNvSpPr/>
              <p:nvPr/>
            </p:nvSpPr>
            <p:spPr>
              <a:xfrm>
                <a:off x="38951" y="51714"/>
                <a:ext cx="73245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696" name="Group"/>
            <p:cNvGrpSpPr/>
            <p:nvPr/>
          </p:nvGrpSpPr>
          <p:grpSpPr>
            <a:xfrm>
              <a:off x="6167" y="1030072"/>
              <a:ext cx="2183288" cy="254528"/>
              <a:chOff x="0" y="0"/>
              <a:chExt cx="2183286" cy="254526"/>
            </a:xfrm>
          </p:grpSpPr>
          <p:sp>
            <p:nvSpPr>
              <p:cNvPr id="687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8" name="1:00"/>
              <p:cNvSpPr txBox="1"/>
              <p:nvPr/>
            </p:nvSpPr>
            <p:spPr>
              <a:xfrm>
                <a:off x="0" y="38212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t>1:00</a:t>
                </a:r>
              </a:p>
            </p:txBody>
          </p:sp>
          <p:sp>
            <p:nvSpPr>
              <p:cNvPr id="689" name="Line"/>
              <p:cNvSpPr/>
              <p:nvPr/>
            </p:nvSpPr>
            <p:spPr>
              <a:xfrm flipV="1">
                <a:off x="764377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90" name="2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t>2:00</a:t>
                </a:r>
              </a:p>
            </p:txBody>
          </p:sp>
          <p:sp>
            <p:nvSpPr>
              <p:cNvPr id="691" name="Line"/>
              <p:cNvSpPr/>
              <p:nvPr/>
            </p:nvSpPr>
            <p:spPr>
              <a:xfrm flipV="1">
                <a:off x="1367663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92" name="3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t>3:00</a:t>
                </a:r>
              </a:p>
            </p:txBody>
          </p:sp>
          <p:sp>
            <p:nvSpPr>
              <p:cNvPr id="693" name="Line"/>
              <p:cNvSpPr/>
              <p:nvPr/>
            </p:nvSpPr>
            <p:spPr>
              <a:xfrm flipV="1">
                <a:off x="1970950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94" name="4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t>4:00</a:t>
                </a:r>
              </a:p>
            </p:txBody>
          </p:sp>
          <p:sp>
            <p:nvSpPr>
              <p:cNvPr id="695" name="Line"/>
              <p:cNvSpPr/>
              <p:nvPr/>
            </p:nvSpPr>
            <p:spPr>
              <a:xfrm>
                <a:off x="38951" y="51714"/>
                <a:ext cx="214433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785" name="Group"/>
          <p:cNvGrpSpPr/>
          <p:nvPr/>
        </p:nvGrpSpPr>
        <p:grpSpPr>
          <a:xfrm>
            <a:off x="6078797" y="1051906"/>
            <a:ext cx="2276835" cy="3940295"/>
            <a:chOff x="-1" y="33871"/>
            <a:chExt cx="2276833" cy="3940293"/>
          </a:xfrm>
        </p:grpSpPr>
        <p:sp>
          <p:nvSpPr>
            <p:cNvPr id="698" name="Durations track the passage of physical time, which deviates from clock time when irregularities occur.…"/>
            <p:cNvSpPr txBox="1"/>
            <p:nvPr/>
          </p:nvSpPr>
          <p:spPr>
            <a:xfrm>
              <a:off x="41631" y="33871"/>
              <a:ext cx="2235201" cy="3940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lang="pt-BR" dirty="0"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Durações rastreiam a passagem do tempo físico, o que desviam do horário do relógio quando irregularidades ocorrem.</a:t>
              </a: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rPr dirty="0"/>
                <a:t>nor + </a:t>
              </a:r>
              <a:r>
                <a:rPr dirty="0" err="1"/>
                <a:t>dminutes</a:t>
              </a:r>
              <a:r>
                <a:rPr dirty="0"/>
                <a:t>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rPr dirty="0"/>
                <a:t>gap + </a:t>
              </a:r>
              <a:r>
                <a:rPr dirty="0" err="1"/>
                <a:t>dminutes</a:t>
              </a:r>
              <a:r>
                <a:rPr dirty="0"/>
                <a:t>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rPr dirty="0"/>
                <a:t>lap + </a:t>
              </a:r>
              <a:r>
                <a:rPr dirty="0" err="1"/>
                <a:t>dminutes</a:t>
              </a:r>
              <a:r>
                <a:rPr dirty="0"/>
                <a:t>(90)</a:t>
              </a:r>
              <a:endParaRPr lang="pt-BR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endParaRPr sz="80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rPr dirty="0"/>
                <a:t>leap + </a:t>
              </a:r>
              <a:r>
                <a:rPr dirty="0" err="1"/>
                <a:t>dyears</a:t>
              </a:r>
              <a:r>
                <a:rPr dirty="0"/>
                <a:t>(1)</a:t>
              </a:r>
            </a:p>
          </p:txBody>
        </p:sp>
        <p:grpSp>
          <p:nvGrpSpPr>
            <p:cNvPr id="721" name="Group"/>
            <p:cNvGrpSpPr/>
            <p:nvPr/>
          </p:nvGrpSpPr>
          <p:grpSpPr>
            <a:xfrm>
              <a:off x="4926" y="2490363"/>
              <a:ext cx="2183288" cy="577930"/>
              <a:chOff x="0" y="0"/>
              <a:chExt cx="2183286" cy="577929"/>
            </a:xfrm>
          </p:grpSpPr>
          <p:grpSp>
            <p:nvGrpSpPr>
              <p:cNvPr id="707" name="Group"/>
              <p:cNvGrpSpPr/>
              <p:nvPr/>
            </p:nvGrpSpPr>
            <p:grpSpPr>
              <a:xfrm>
                <a:off x="397798" y="2790"/>
                <a:ext cx="910772" cy="355601"/>
                <a:chOff x="0" y="0"/>
                <a:chExt cx="910770" cy="355600"/>
              </a:xfrm>
            </p:grpSpPr>
            <p:sp>
              <p:nvSpPr>
                <p:cNvPr id="699" name="Circle"/>
                <p:cNvSpPr/>
                <p:nvPr/>
              </p:nvSpPr>
              <p:spPr>
                <a:xfrm>
                  <a:off x="0" y="228600"/>
                  <a:ext cx="127000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00" name="Circle"/>
                <p:cNvSpPr/>
                <p:nvPr/>
              </p:nvSpPr>
              <p:spPr>
                <a:xfrm>
                  <a:off x="130628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01" name="Circle"/>
                <p:cNvSpPr/>
                <p:nvPr/>
              </p:nvSpPr>
              <p:spPr>
                <a:xfrm>
                  <a:off x="261256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02" name="Circle"/>
                <p:cNvSpPr/>
                <p:nvPr/>
              </p:nvSpPr>
              <p:spPr>
                <a:xfrm>
                  <a:off x="391885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03" name="Circle"/>
                <p:cNvSpPr/>
                <p:nvPr/>
              </p:nvSpPr>
              <p:spPr>
                <a:xfrm>
                  <a:off x="522513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04" name="Circle"/>
                <p:cNvSpPr/>
                <p:nvPr/>
              </p:nvSpPr>
              <p:spPr>
                <a:xfrm>
                  <a:off x="653142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05" name="Circle"/>
                <p:cNvSpPr/>
                <p:nvPr/>
              </p:nvSpPr>
              <p:spPr>
                <a:xfrm>
                  <a:off x="783770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06" name="Circle"/>
                <p:cNvSpPr/>
                <p:nvPr/>
              </p:nvSpPr>
              <p:spPr>
                <a:xfrm>
                  <a:off x="304799" y="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719" name="Group"/>
              <p:cNvGrpSpPr/>
              <p:nvPr/>
            </p:nvGrpSpPr>
            <p:grpSpPr>
              <a:xfrm>
                <a:off x="-1" y="94802"/>
                <a:ext cx="2183288" cy="483128"/>
                <a:chOff x="0" y="0"/>
                <a:chExt cx="2183286" cy="483126"/>
              </a:xfrm>
            </p:grpSpPr>
            <p:sp>
              <p:nvSpPr>
                <p:cNvPr id="708" name="Line"/>
                <p:cNvSpPr/>
                <p:nvPr/>
              </p:nvSpPr>
              <p:spPr>
                <a:xfrm flipV="1">
                  <a:off x="161091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09" name="12:00"/>
                <p:cNvSpPr txBox="1"/>
                <p:nvPr/>
              </p:nvSpPr>
              <p:spPr>
                <a:xfrm>
                  <a:off x="0" y="2668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12:00</a:t>
                  </a:r>
                </a:p>
              </p:txBody>
            </p:sp>
            <p:sp>
              <p:nvSpPr>
                <p:cNvPr id="710" name="Line"/>
                <p:cNvSpPr/>
                <p:nvPr/>
              </p:nvSpPr>
              <p:spPr>
                <a:xfrm flipV="1">
                  <a:off x="764377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11" name="1:00"/>
                <p:cNvSpPr txBox="1"/>
                <p:nvPr/>
              </p:nvSpPr>
              <p:spPr>
                <a:xfrm>
                  <a:off x="603285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1:00</a:t>
                  </a:r>
                </a:p>
              </p:txBody>
            </p:sp>
            <p:sp>
              <p:nvSpPr>
                <p:cNvPr id="712" name="2:00"/>
                <p:cNvSpPr txBox="1"/>
                <p:nvPr/>
              </p:nvSpPr>
              <p:spPr>
                <a:xfrm>
                  <a:off x="1206571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2:00</a:t>
                  </a:r>
                </a:p>
              </p:txBody>
            </p:sp>
            <p:sp>
              <p:nvSpPr>
                <p:cNvPr id="713" name="Line"/>
                <p:cNvSpPr/>
                <p:nvPr/>
              </p:nvSpPr>
              <p:spPr>
                <a:xfrm flipV="1">
                  <a:off x="1970948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14" name="3:00"/>
                <p:cNvSpPr txBox="1"/>
                <p:nvPr/>
              </p:nvSpPr>
              <p:spPr>
                <a:xfrm>
                  <a:off x="1809856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3:00</a:t>
                  </a:r>
                </a:p>
              </p:txBody>
            </p:sp>
            <p:sp>
              <p:nvSpPr>
                <p:cNvPr id="715" name="Line"/>
                <p:cNvSpPr/>
                <p:nvPr/>
              </p:nvSpPr>
              <p:spPr>
                <a:xfrm>
                  <a:off x="773601" y="54889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16" name="Line"/>
                <p:cNvSpPr/>
                <p:nvPr/>
              </p:nvSpPr>
              <p:spPr>
                <a:xfrm>
                  <a:off x="38951" y="2803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17" name="Line"/>
                <p:cNvSpPr/>
                <p:nvPr/>
              </p:nvSpPr>
              <p:spPr>
                <a:xfrm flipV="1">
                  <a:off x="764377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18" name="Line"/>
                <p:cNvSpPr/>
                <p:nvPr/>
              </p:nvSpPr>
              <p:spPr>
                <a:xfrm flipV="1">
                  <a:off x="1367663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720" name="Line"/>
              <p:cNvSpPr/>
              <p:nvPr/>
            </p:nvSpPr>
            <p:spPr>
              <a:xfrm flipV="1">
                <a:off x="375034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740" name="Group"/>
            <p:cNvGrpSpPr/>
            <p:nvPr/>
          </p:nvGrpSpPr>
          <p:grpSpPr>
            <a:xfrm>
              <a:off x="-1" y="3287938"/>
              <a:ext cx="2188215" cy="547595"/>
              <a:chOff x="0" y="0"/>
              <a:chExt cx="2188213" cy="547593"/>
            </a:xfrm>
          </p:grpSpPr>
          <p:grpSp>
            <p:nvGrpSpPr>
              <p:cNvPr id="730" name="Group"/>
              <p:cNvGrpSpPr/>
              <p:nvPr/>
            </p:nvGrpSpPr>
            <p:grpSpPr>
              <a:xfrm>
                <a:off x="393683" y="63519"/>
                <a:ext cx="999672" cy="266701"/>
                <a:chOff x="0" y="0"/>
                <a:chExt cx="999670" cy="266700"/>
              </a:xfrm>
            </p:grpSpPr>
            <p:sp>
              <p:nvSpPr>
                <p:cNvPr id="722" name="Circle"/>
                <p:cNvSpPr/>
                <p:nvPr/>
              </p:nvSpPr>
              <p:spPr>
                <a:xfrm>
                  <a:off x="0" y="139700"/>
                  <a:ext cx="127000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23" name="Circle"/>
                <p:cNvSpPr/>
                <p:nvPr/>
              </p:nvSpPr>
              <p:spPr>
                <a:xfrm>
                  <a:off x="130628" y="1397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24" name="Circle"/>
                <p:cNvSpPr/>
                <p:nvPr/>
              </p:nvSpPr>
              <p:spPr>
                <a:xfrm>
                  <a:off x="261256" y="1397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25" name="Circle"/>
                <p:cNvSpPr/>
                <p:nvPr/>
              </p:nvSpPr>
              <p:spPr>
                <a:xfrm>
                  <a:off x="391885" y="1397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26" name="Circle"/>
                <p:cNvSpPr/>
                <p:nvPr/>
              </p:nvSpPr>
              <p:spPr>
                <a:xfrm>
                  <a:off x="522513" y="1397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27" name="Circle"/>
                <p:cNvSpPr/>
                <p:nvPr/>
              </p:nvSpPr>
              <p:spPr>
                <a:xfrm>
                  <a:off x="627742" y="635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28" name="Circle"/>
                <p:cNvSpPr/>
                <p:nvPr/>
              </p:nvSpPr>
              <p:spPr>
                <a:xfrm>
                  <a:off x="745670" y="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29" name="Circle"/>
                <p:cNvSpPr/>
                <p:nvPr/>
              </p:nvSpPr>
              <p:spPr>
                <a:xfrm>
                  <a:off x="872670" y="38099"/>
                  <a:ext cx="127001" cy="127001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738" name="Group"/>
              <p:cNvGrpSpPr/>
              <p:nvPr/>
            </p:nvGrpSpPr>
            <p:grpSpPr>
              <a:xfrm>
                <a:off x="-1" y="213785"/>
                <a:ext cx="2188215" cy="333809"/>
                <a:chOff x="0" y="0"/>
                <a:chExt cx="2188213" cy="333807"/>
              </a:xfrm>
            </p:grpSpPr>
            <p:sp>
              <p:nvSpPr>
                <p:cNvPr id="731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32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2019</a:t>
                  </a:r>
                </a:p>
              </p:txBody>
            </p:sp>
            <p:sp>
              <p:nvSpPr>
                <p:cNvPr id="733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34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2020</a:t>
                  </a:r>
                </a:p>
              </p:txBody>
            </p:sp>
            <p:sp>
              <p:nvSpPr>
                <p:cNvPr id="735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36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2021</a:t>
                  </a:r>
                </a:p>
              </p:txBody>
            </p:sp>
            <p:sp>
              <p:nvSpPr>
                <p:cNvPr id="737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739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762" name="Group"/>
            <p:cNvGrpSpPr/>
            <p:nvPr/>
          </p:nvGrpSpPr>
          <p:grpSpPr>
            <a:xfrm>
              <a:off x="0" y="1563686"/>
              <a:ext cx="2183287" cy="572073"/>
              <a:chOff x="0" y="0"/>
              <a:chExt cx="2183286" cy="572072"/>
            </a:xfrm>
          </p:grpSpPr>
          <p:grpSp>
            <p:nvGrpSpPr>
              <p:cNvPr id="760" name="Group"/>
              <p:cNvGrpSpPr/>
              <p:nvPr/>
            </p:nvGrpSpPr>
            <p:grpSpPr>
              <a:xfrm>
                <a:off x="0" y="224431"/>
                <a:ext cx="2183287" cy="347642"/>
                <a:chOff x="0" y="0"/>
                <a:chExt cx="2183286" cy="347640"/>
              </a:xfrm>
            </p:grpSpPr>
            <p:grpSp>
              <p:nvGrpSpPr>
                <p:cNvPr id="749" name="Group"/>
                <p:cNvGrpSpPr/>
                <p:nvPr/>
              </p:nvGrpSpPr>
              <p:grpSpPr>
                <a:xfrm>
                  <a:off x="390508" y="0"/>
                  <a:ext cx="1612900" cy="127000"/>
                  <a:chOff x="0" y="0"/>
                  <a:chExt cx="1612899" cy="127000"/>
                </a:xfrm>
              </p:grpSpPr>
              <p:sp>
                <p:nvSpPr>
                  <p:cNvPr id="741" name="Circle"/>
                  <p:cNvSpPr/>
                  <p:nvPr/>
                </p:nvSpPr>
                <p:spPr>
                  <a:xfrm>
                    <a:off x="0" y="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42" name="Circle"/>
                  <p:cNvSpPr/>
                  <p:nvPr/>
                </p:nvSpPr>
                <p:spPr>
                  <a:xfrm>
                    <a:off x="130628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43" name="Circle"/>
                  <p:cNvSpPr/>
                  <p:nvPr/>
                </p:nvSpPr>
                <p:spPr>
                  <a:xfrm>
                    <a:off x="261256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44" name="Circle"/>
                  <p:cNvSpPr/>
                  <p:nvPr/>
                </p:nvSpPr>
                <p:spPr>
                  <a:xfrm>
                    <a:off x="963385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45" name="Circle"/>
                  <p:cNvSpPr/>
                  <p:nvPr/>
                </p:nvSpPr>
                <p:spPr>
                  <a:xfrm>
                    <a:off x="1094013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46" name="Circle"/>
                  <p:cNvSpPr/>
                  <p:nvPr/>
                </p:nvSpPr>
                <p:spPr>
                  <a:xfrm>
                    <a:off x="1224642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47" name="Circle"/>
                  <p:cNvSpPr/>
                  <p:nvPr/>
                </p:nvSpPr>
                <p:spPr>
                  <a:xfrm>
                    <a:off x="1355270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48" name="Circle"/>
                  <p:cNvSpPr/>
                  <p:nvPr/>
                </p:nvSpPr>
                <p:spPr>
                  <a:xfrm>
                    <a:off x="1485899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9" name="Group"/>
                <p:cNvGrpSpPr/>
                <p:nvPr/>
              </p:nvGrpSpPr>
              <p:grpSpPr>
                <a:xfrm>
                  <a:off x="0" y="93114"/>
                  <a:ext cx="2183287" cy="254527"/>
                  <a:chOff x="0" y="0"/>
                  <a:chExt cx="2183286" cy="254526"/>
                </a:xfrm>
              </p:grpSpPr>
              <p:sp>
                <p:nvSpPr>
                  <p:cNvPr id="750" name="Line"/>
                  <p:cNvSpPr/>
                  <p:nvPr/>
                </p:nvSpPr>
                <p:spPr>
                  <a:xfrm flipV="1">
                    <a:off x="161091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51" name="1:00"/>
                  <p:cNvSpPr txBox="1"/>
                  <p:nvPr/>
                </p:nvSpPr>
                <p:spPr>
                  <a:xfrm>
                    <a:off x="0" y="38212"/>
                    <a:ext cx="322185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r>
                      <a:t>1:00</a:t>
                    </a:r>
                  </a:p>
                </p:txBody>
              </p:sp>
              <p:sp>
                <p:nvSpPr>
                  <p:cNvPr id="752" name="2:00"/>
                  <p:cNvSpPr txBox="1"/>
                  <p:nvPr/>
                </p:nvSpPr>
                <p:spPr>
                  <a:xfrm>
                    <a:off x="603285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r>
                      <a:t>2:00</a:t>
                    </a:r>
                  </a:p>
                </p:txBody>
              </p:sp>
              <p:sp>
                <p:nvSpPr>
                  <p:cNvPr id="753" name="Line"/>
                  <p:cNvSpPr/>
                  <p:nvPr/>
                </p:nvSpPr>
                <p:spPr>
                  <a:xfrm flipV="1">
                    <a:off x="1367663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54" name="3:00"/>
                  <p:cNvSpPr txBox="1"/>
                  <p:nvPr/>
                </p:nvSpPr>
                <p:spPr>
                  <a:xfrm>
                    <a:off x="1206571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r>
                      <a:t>3:00</a:t>
                    </a:r>
                  </a:p>
                </p:txBody>
              </p:sp>
              <p:sp>
                <p:nvSpPr>
                  <p:cNvPr id="755" name="Line"/>
                  <p:cNvSpPr/>
                  <p:nvPr/>
                </p:nvSpPr>
                <p:spPr>
                  <a:xfrm flipV="1">
                    <a:off x="1970950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56" name="4:00"/>
                  <p:cNvSpPr txBox="1"/>
                  <p:nvPr/>
                </p:nvSpPr>
                <p:spPr>
                  <a:xfrm>
                    <a:off x="1809856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r>
                      <a:t>4:00</a:t>
                    </a:r>
                  </a:p>
                </p:txBody>
              </p:sp>
              <p:sp>
                <p:nvSpPr>
                  <p:cNvPr id="757" name="Line"/>
                  <p:cNvSpPr/>
                  <p:nvPr/>
                </p:nvSpPr>
                <p:spPr>
                  <a:xfrm>
                    <a:off x="1361523" y="51714"/>
                    <a:ext cx="821764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58" name="Line"/>
                  <p:cNvSpPr/>
                  <p:nvPr/>
                </p:nvSpPr>
                <p:spPr>
                  <a:xfrm>
                    <a:off x="38951" y="51714"/>
                    <a:ext cx="732455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761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784" name="Group"/>
            <p:cNvGrpSpPr/>
            <p:nvPr/>
          </p:nvGrpSpPr>
          <p:grpSpPr>
            <a:xfrm>
              <a:off x="-1" y="722383"/>
              <a:ext cx="2183288" cy="569650"/>
              <a:chOff x="0" y="0"/>
              <a:chExt cx="2183286" cy="569649"/>
            </a:xfrm>
          </p:grpSpPr>
          <p:grpSp>
            <p:nvGrpSpPr>
              <p:cNvPr id="782" name="Group"/>
              <p:cNvGrpSpPr/>
              <p:nvPr/>
            </p:nvGrpSpPr>
            <p:grpSpPr>
              <a:xfrm>
                <a:off x="-1" y="228775"/>
                <a:ext cx="2183288" cy="340875"/>
                <a:chOff x="0" y="0"/>
                <a:chExt cx="2183286" cy="340874"/>
              </a:xfrm>
            </p:grpSpPr>
            <p:grpSp>
              <p:nvGrpSpPr>
                <p:cNvPr id="771" name="Group"/>
                <p:cNvGrpSpPr/>
                <p:nvPr/>
              </p:nvGrpSpPr>
              <p:grpSpPr>
                <a:xfrm>
                  <a:off x="390508" y="0"/>
                  <a:ext cx="1041400" cy="127000"/>
                  <a:chOff x="0" y="0"/>
                  <a:chExt cx="1041399" cy="127000"/>
                </a:xfrm>
              </p:grpSpPr>
              <p:sp>
                <p:nvSpPr>
                  <p:cNvPr id="763" name="Circle"/>
                  <p:cNvSpPr/>
                  <p:nvPr/>
                </p:nvSpPr>
                <p:spPr>
                  <a:xfrm>
                    <a:off x="0" y="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64" name="Circle"/>
                  <p:cNvSpPr/>
                  <p:nvPr/>
                </p:nvSpPr>
                <p:spPr>
                  <a:xfrm>
                    <a:off x="130628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65" name="Circle"/>
                  <p:cNvSpPr/>
                  <p:nvPr/>
                </p:nvSpPr>
                <p:spPr>
                  <a:xfrm>
                    <a:off x="261256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66" name="Circle"/>
                  <p:cNvSpPr/>
                  <p:nvPr/>
                </p:nvSpPr>
                <p:spPr>
                  <a:xfrm>
                    <a:off x="391885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67" name="Circle"/>
                  <p:cNvSpPr/>
                  <p:nvPr/>
                </p:nvSpPr>
                <p:spPr>
                  <a:xfrm>
                    <a:off x="522513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68" name="Circle"/>
                  <p:cNvSpPr/>
                  <p:nvPr/>
                </p:nvSpPr>
                <p:spPr>
                  <a:xfrm>
                    <a:off x="653142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69" name="Circle"/>
                  <p:cNvSpPr/>
                  <p:nvPr/>
                </p:nvSpPr>
                <p:spPr>
                  <a:xfrm>
                    <a:off x="783770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70" name="Circle"/>
                  <p:cNvSpPr/>
                  <p:nvPr/>
                </p:nvSpPr>
                <p:spPr>
                  <a:xfrm>
                    <a:off x="914399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1" name="Group"/>
                <p:cNvGrpSpPr/>
                <p:nvPr/>
              </p:nvGrpSpPr>
              <p:grpSpPr>
                <a:xfrm>
                  <a:off x="-1" y="86347"/>
                  <a:ext cx="2183288" cy="254528"/>
                  <a:chOff x="0" y="0"/>
                  <a:chExt cx="2183286" cy="254526"/>
                </a:xfrm>
              </p:grpSpPr>
              <p:sp>
                <p:nvSpPr>
                  <p:cNvPr id="772" name="Line"/>
                  <p:cNvSpPr/>
                  <p:nvPr/>
                </p:nvSpPr>
                <p:spPr>
                  <a:xfrm flipV="1">
                    <a:off x="161091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73" name="1:00"/>
                  <p:cNvSpPr txBox="1"/>
                  <p:nvPr/>
                </p:nvSpPr>
                <p:spPr>
                  <a:xfrm>
                    <a:off x="0" y="38212"/>
                    <a:ext cx="322185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r>
                      <a:t>1:00</a:t>
                    </a:r>
                  </a:p>
                </p:txBody>
              </p:sp>
              <p:sp>
                <p:nvSpPr>
                  <p:cNvPr id="774" name="Line"/>
                  <p:cNvSpPr/>
                  <p:nvPr/>
                </p:nvSpPr>
                <p:spPr>
                  <a:xfrm flipV="1">
                    <a:off x="764377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75" name="2:00"/>
                  <p:cNvSpPr txBox="1"/>
                  <p:nvPr/>
                </p:nvSpPr>
                <p:spPr>
                  <a:xfrm>
                    <a:off x="603285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r>
                      <a:t>2:00</a:t>
                    </a:r>
                  </a:p>
                </p:txBody>
              </p:sp>
              <p:sp>
                <p:nvSpPr>
                  <p:cNvPr id="776" name="Line"/>
                  <p:cNvSpPr/>
                  <p:nvPr/>
                </p:nvSpPr>
                <p:spPr>
                  <a:xfrm flipV="1">
                    <a:off x="1367663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77" name="3:00"/>
                  <p:cNvSpPr txBox="1"/>
                  <p:nvPr/>
                </p:nvSpPr>
                <p:spPr>
                  <a:xfrm>
                    <a:off x="1206571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r>
                      <a:t>3:00</a:t>
                    </a:r>
                  </a:p>
                </p:txBody>
              </p:sp>
              <p:sp>
                <p:nvSpPr>
                  <p:cNvPr id="778" name="Line"/>
                  <p:cNvSpPr/>
                  <p:nvPr/>
                </p:nvSpPr>
                <p:spPr>
                  <a:xfrm flipV="1">
                    <a:off x="1970950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79" name="4:00"/>
                  <p:cNvSpPr txBox="1"/>
                  <p:nvPr/>
                </p:nvSpPr>
                <p:spPr>
                  <a:xfrm>
                    <a:off x="1809856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r>
                      <a:t>4:00</a:t>
                    </a:r>
                  </a:p>
                </p:txBody>
              </p:sp>
              <p:sp>
                <p:nvSpPr>
                  <p:cNvPr id="780" name="Line"/>
                  <p:cNvSpPr/>
                  <p:nvPr/>
                </p:nvSpPr>
                <p:spPr>
                  <a:xfrm>
                    <a:off x="38951" y="51714"/>
                    <a:ext cx="2144336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783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840" name="Group"/>
          <p:cNvGrpSpPr/>
          <p:nvPr/>
        </p:nvGrpSpPr>
        <p:grpSpPr>
          <a:xfrm>
            <a:off x="3393400" y="1039336"/>
            <a:ext cx="2481375" cy="3842312"/>
            <a:chOff x="-35599" y="-9010"/>
            <a:chExt cx="2481373" cy="3842311"/>
          </a:xfrm>
        </p:grpSpPr>
        <p:sp>
          <p:nvSpPr>
            <p:cNvPr id="786" name="Periods track changes in clock times, which ignore time line irregularities.…"/>
            <p:cNvSpPr txBox="1"/>
            <p:nvPr/>
          </p:nvSpPr>
          <p:spPr>
            <a:xfrm>
              <a:off x="-35599" y="-9010"/>
              <a:ext cx="2481373" cy="3593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lang="pt-BR" dirty="0"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Períodos rastreiam mudanças no horário do rel</a:t>
              </a:r>
              <a:r>
                <a:rPr lang="pt-BR" dirty="0"/>
                <a:t>ógio, o que ignora irregularidades da linha do tempo</a:t>
              </a:r>
              <a:r>
                <a:rPr dirty="0"/>
                <a:t>.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endParaRPr lang="pt-BR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rPr dirty="0"/>
                <a:t>nor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rPr dirty="0"/>
                <a:t>gap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rPr dirty="0"/>
                <a:t>lap + minutes(90)</a:t>
              </a:r>
              <a:endParaRPr lang="pt-BR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rPr dirty="0"/>
                <a:t>leap + years(1)</a:t>
              </a:r>
            </a:p>
          </p:txBody>
        </p:sp>
        <p:grpSp>
          <p:nvGrpSpPr>
            <p:cNvPr id="801" name="Group"/>
            <p:cNvGrpSpPr/>
            <p:nvPr/>
          </p:nvGrpSpPr>
          <p:grpSpPr>
            <a:xfrm>
              <a:off x="4926" y="2484563"/>
              <a:ext cx="2183288" cy="577369"/>
              <a:chOff x="0" y="0"/>
              <a:chExt cx="2183286" cy="577367"/>
            </a:xfrm>
          </p:grpSpPr>
          <p:sp>
            <p:nvSpPr>
              <p:cNvPr id="787" name="Rectangle"/>
              <p:cNvSpPr/>
              <p:nvPr/>
            </p:nvSpPr>
            <p:spPr>
              <a:xfrm>
                <a:off x="422873" y="38566"/>
                <a:ext cx="954550" cy="348535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grpSp>
            <p:nvGrpSpPr>
              <p:cNvPr id="799" name="Group"/>
              <p:cNvGrpSpPr/>
              <p:nvPr/>
            </p:nvGrpSpPr>
            <p:grpSpPr>
              <a:xfrm>
                <a:off x="-1" y="94240"/>
                <a:ext cx="2183288" cy="483128"/>
                <a:chOff x="0" y="0"/>
                <a:chExt cx="2183286" cy="483126"/>
              </a:xfrm>
            </p:grpSpPr>
            <p:sp>
              <p:nvSpPr>
                <p:cNvPr id="788" name="Line"/>
                <p:cNvSpPr/>
                <p:nvPr/>
              </p:nvSpPr>
              <p:spPr>
                <a:xfrm flipV="1">
                  <a:off x="161091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89" name="12:00"/>
                <p:cNvSpPr txBox="1"/>
                <p:nvPr/>
              </p:nvSpPr>
              <p:spPr>
                <a:xfrm>
                  <a:off x="0" y="2668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rPr dirty="0"/>
                    <a:t>12:00</a:t>
                  </a:r>
                </a:p>
              </p:txBody>
            </p:sp>
            <p:sp>
              <p:nvSpPr>
                <p:cNvPr id="790" name="Line"/>
                <p:cNvSpPr/>
                <p:nvPr/>
              </p:nvSpPr>
              <p:spPr>
                <a:xfrm flipV="1">
                  <a:off x="764377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91" name="1:00"/>
                <p:cNvSpPr txBox="1"/>
                <p:nvPr/>
              </p:nvSpPr>
              <p:spPr>
                <a:xfrm>
                  <a:off x="603285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1:00</a:t>
                  </a:r>
                </a:p>
              </p:txBody>
            </p:sp>
            <p:sp>
              <p:nvSpPr>
                <p:cNvPr id="792" name="2:00"/>
                <p:cNvSpPr txBox="1"/>
                <p:nvPr/>
              </p:nvSpPr>
              <p:spPr>
                <a:xfrm>
                  <a:off x="1206571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2:00</a:t>
                  </a:r>
                </a:p>
              </p:txBody>
            </p:sp>
            <p:sp>
              <p:nvSpPr>
                <p:cNvPr id="793" name="Line"/>
                <p:cNvSpPr/>
                <p:nvPr/>
              </p:nvSpPr>
              <p:spPr>
                <a:xfrm flipV="1">
                  <a:off x="1970948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94" name="3:00"/>
                <p:cNvSpPr txBox="1"/>
                <p:nvPr/>
              </p:nvSpPr>
              <p:spPr>
                <a:xfrm>
                  <a:off x="1809856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3:00</a:t>
                  </a:r>
                </a:p>
              </p:txBody>
            </p:sp>
            <p:sp>
              <p:nvSpPr>
                <p:cNvPr id="795" name="Line"/>
                <p:cNvSpPr/>
                <p:nvPr/>
              </p:nvSpPr>
              <p:spPr>
                <a:xfrm>
                  <a:off x="773601" y="54889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96" name="Line"/>
                <p:cNvSpPr/>
                <p:nvPr/>
              </p:nvSpPr>
              <p:spPr>
                <a:xfrm>
                  <a:off x="38951" y="2803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97" name="Line"/>
                <p:cNvSpPr/>
                <p:nvPr/>
              </p:nvSpPr>
              <p:spPr>
                <a:xfrm flipV="1">
                  <a:off x="764377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98" name="Line"/>
                <p:cNvSpPr/>
                <p:nvPr/>
              </p:nvSpPr>
              <p:spPr>
                <a:xfrm flipV="1">
                  <a:off x="1367663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800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814" name="Group"/>
            <p:cNvGrpSpPr/>
            <p:nvPr/>
          </p:nvGrpSpPr>
          <p:grpSpPr>
            <a:xfrm>
              <a:off x="4926" y="1557887"/>
              <a:ext cx="2183287" cy="576529"/>
              <a:chOff x="0" y="0"/>
              <a:chExt cx="2183286" cy="576527"/>
            </a:xfrm>
          </p:grpSpPr>
          <p:sp>
            <p:nvSpPr>
              <p:cNvPr id="802" name="Rectangle"/>
              <p:cNvSpPr/>
              <p:nvPr/>
            </p:nvSpPr>
            <p:spPr>
              <a:xfrm>
                <a:off x="426048" y="29226"/>
                <a:ext cx="954550" cy="348536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grpSp>
            <p:nvGrpSpPr>
              <p:cNvPr id="812" name="Group"/>
              <p:cNvGrpSpPr/>
              <p:nvPr/>
            </p:nvGrpSpPr>
            <p:grpSpPr>
              <a:xfrm>
                <a:off x="0" y="322001"/>
                <a:ext cx="2183287" cy="254527"/>
                <a:chOff x="0" y="0"/>
                <a:chExt cx="2183286" cy="254526"/>
              </a:xfrm>
            </p:grpSpPr>
            <p:sp>
              <p:nvSpPr>
                <p:cNvPr id="803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04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1:00</a:t>
                  </a:r>
                </a:p>
              </p:txBody>
            </p:sp>
            <p:sp>
              <p:nvSpPr>
                <p:cNvPr id="805" name="2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2:00</a:t>
                  </a:r>
                </a:p>
              </p:txBody>
            </p:sp>
            <p:sp>
              <p:nvSpPr>
                <p:cNvPr id="806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07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3:00</a:t>
                  </a:r>
                </a:p>
              </p:txBody>
            </p:sp>
            <p:sp>
              <p:nvSpPr>
                <p:cNvPr id="808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09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4:00</a:t>
                  </a:r>
                </a:p>
              </p:txBody>
            </p:sp>
            <p:sp>
              <p:nvSpPr>
                <p:cNvPr id="810" name="Line"/>
                <p:cNvSpPr/>
                <p:nvPr/>
              </p:nvSpPr>
              <p:spPr>
                <a:xfrm>
                  <a:off x="1361523" y="51714"/>
                  <a:ext cx="821764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11" name="Line"/>
                <p:cNvSpPr/>
                <p:nvPr/>
              </p:nvSpPr>
              <p:spPr>
                <a:xfrm>
                  <a:off x="38951" y="51714"/>
                  <a:ext cx="732455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813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827" name="Group"/>
            <p:cNvGrpSpPr/>
            <p:nvPr/>
          </p:nvGrpSpPr>
          <p:grpSpPr>
            <a:xfrm>
              <a:off x="4926" y="729284"/>
              <a:ext cx="2183288" cy="561371"/>
              <a:chOff x="0" y="0"/>
              <a:chExt cx="2183286" cy="561369"/>
            </a:xfrm>
          </p:grpSpPr>
          <p:sp>
            <p:nvSpPr>
              <p:cNvPr id="815" name="Rectangle"/>
              <p:cNvSpPr/>
              <p:nvPr/>
            </p:nvSpPr>
            <p:spPr>
              <a:xfrm>
                <a:off x="426955" y="15857"/>
                <a:ext cx="954550" cy="348535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grpSp>
            <p:nvGrpSpPr>
              <p:cNvPr id="825" name="Group"/>
              <p:cNvGrpSpPr/>
              <p:nvPr/>
            </p:nvGrpSpPr>
            <p:grpSpPr>
              <a:xfrm>
                <a:off x="-1" y="306843"/>
                <a:ext cx="2183288" cy="254527"/>
                <a:chOff x="0" y="0"/>
                <a:chExt cx="2183286" cy="254526"/>
              </a:xfrm>
            </p:grpSpPr>
            <p:sp>
              <p:nvSpPr>
                <p:cNvPr id="816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17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1:00</a:t>
                  </a:r>
                </a:p>
              </p:txBody>
            </p:sp>
            <p:sp>
              <p:nvSpPr>
                <p:cNvPr id="818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19" name="2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2:00</a:t>
                  </a:r>
                </a:p>
              </p:txBody>
            </p:sp>
            <p:sp>
              <p:nvSpPr>
                <p:cNvPr id="820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21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3:00</a:t>
                  </a:r>
                </a:p>
              </p:txBody>
            </p:sp>
            <p:sp>
              <p:nvSpPr>
                <p:cNvPr id="822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23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4:00</a:t>
                  </a:r>
                </a:p>
              </p:txBody>
            </p:sp>
            <p:sp>
              <p:nvSpPr>
                <p:cNvPr id="824" name="Line"/>
                <p:cNvSpPr/>
                <p:nvPr/>
              </p:nvSpPr>
              <p:spPr>
                <a:xfrm>
                  <a:off x="38951" y="51714"/>
                  <a:ext cx="214433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826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839" name="Group"/>
            <p:cNvGrpSpPr/>
            <p:nvPr/>
          </p:nvGrpSpPr>
          <p:grpSpPr>
            <a:xfrm>
              <a:off x="-1" y="3282139"/>
              <a:ext cx="2188215" cy="551162"/>
              <a:chOff x="0" y="0"/>
              <a:chExt cx="2188213" cy="551160"/>
            </a:xfrm>
          </p:grpSpPr>
          <p:grpSp>
            <p:nvGrpSpPr>
              <p:cNvPr id="830" name="Group"/>
              <p:cNvGrpSpPr/>
              <p:nvPr/>
            </p:nvGrpSpPr>
            <p:grpSpPr>
              <a:xfrm>
                <a:off x="426303" y="0"/>
                <a:ext cx="955922" cy="364430"/>
                <a:chOff x="0" y="0"/>
                <a:chExt cx="955921" cy="364429"/>
              </a:xfrm>
            </p:grpSpPr>
            <p:sp>
              <p:nvSpPr>
                <p:cNvPr id="828" name="Rectangle"/>
                <p:cNvSpPr/>
                <p:nvPr/>
              </p:nvSpPr>
              <p:spPr>
                <a:xfrm>
                  <a:off x="1372" y="14801"/>
                  <a:ext cx="954550" cy="348535"/>
                </a:xfrm>
                <a:prstGeom prst="rect">
                  <a:avLst/>
                </a:prstGeom>
                <a:solidFill>
                  <a:schemeClr val="accent4">
                    <a:satOff val="12017"/>
                    <a:lumOff val="1814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29" name="Line"/>
                <p:cNvSpPr/>
                <p:nvPr/>
              </p:nvSpPr>
              <p:spPr>
                <a:xfrm flipV="1">
                  <a:off x="-1" y="0"/>
                  <a:ext cx="2" cy="364430"/>
                </a:xfrm>
                <a:prstGeom prst="line">
                  <a:avLst/>
                </a:prstGeom>
                <a:noFill/>
                <a:ln w="38100" cap="flat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838" name="Group"/>
              <p:cNvGrpSpPr/>
              <p:nvPr/>
            </p:nvGrpSpPr>
            <p:grpSpPr>
              <a:xfrm>
                <a:off x="-1" y="217353"/>
                <a:ext cx="2188215" cy="333808"/>
                <a:chOff x="0" y="0"/>
                <a:chExt cx="2188213" cy="333807"/>
              </a:xfrm>
            </p:grpSpPr>
            <p:sp>
              <p:nvSpPr>
                <p:cNvPr id="831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32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2019</a:t>
                  </a:r>
                </a:p>
              </p:txBody>
            </p:sp>
            <p:sp>
              <p:nvSpPr>
                <p:cNvPr id="833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34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2020</a:t>
                  </a:r>
                </a:p>
              </p:txBody>
            </p:sp>
            <p:sp>
              <p:nvSpPr>
                <p:cNvPr id="835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36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2021</a:t>
                  </a:r>
                </a:p>
              </p:txBody>
            </p:sp>
            <p:sp>
              <p:nvSpPr>
                <p:cNvPr id="837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898" name="Group"/>
          <p:cNvGrpSpPr/>
          <p:nvPr/>
        </p:nvGrpSpPr>
        <p:grpSpPr>
          <a:xfrm>
            <a:off x="8681521" y="1048346"/>
            <a:ext cx="2276690" cy="3940293"/>
            <a:chOff x="0" y="0"/>
            <a:chExt cx="2276688" cy="3940292"/>
          </a:xfrm>
        </p:grpSpPr>
        <p:sp>
          <p:nvSpPr>
            <p:cNvPr id="841" name="Intervals represent specific intervals of the timeline, bounded by start and end date-times.…"/>
            <p:cNvSpPr txBox="1"/>
            <p:nvPr/>
          </p:nvSpPr>
          <p:spPr>
            <a:xfrm>
              <a:off x="41488" y="0"/>
              <a:ext cx="2235201" cy="3940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lang="pt-BR" dirty="0"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Intervalos representam um período na linha do tempo, com data e horário de início e fim</a:t>
              </a:r>
              <a:r>
                <a:rPr dirty="0"/>
                <a:t>. </a:t>
              </a:r>
              <a:endParaRPr lang="pt-BR" dirty="0"/>
            </a:p>
            <a:p>
              <a:pPr>
                <a:lnSpc>
                  <a:spcPct val="80000"/>
                </a:lnSpc>
                <a:spcBef>
                  <a:spcPts val="800"/>
                </a:spcBef>
                <a:defRPr sz="1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sz="50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rPr dirty="0"/>
                <a:t>interval(nor, nor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rPr dirty="0"/>
                <a:t>interval(gap, gap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rPr dirty="0"/>
                <a:t>interval(lap, lap + minutes(90))</a:t>
              </a:r>
              <a:endParaRPr lang="en-US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endParaRPr sz="90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i="1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rPr dirty="0"/>
                <a:t>interval(leap, leap + years(1))</a:t>
              </a:r>
            </a:p>
          </p:txBody>
        </p:sp>
        <p:grpSp>
          <p:nvGrpSpPr>
            <p:cNvPr id="857" name="Group"/>
            <p:cNvGrpSpPr/>
            <p:nvPr/>
          </p:nvGrpSpPr>
          <p:grpSpPr>
            <a:xfrm>
              <a:off x="4926" y="2473257"/>
              <a:ext cx="2183287" cy="588675"/>
              <a:chOff x="0" y="0"/>
              <a:chExt cx="2183285" cy="588673"/>
            </a:xfrm>
          </p:grpSpPr>
          <p:sp>
            <p:nvSpPr>
              <p:cNvPr id="842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grpSp>
            <p:nvGrpSpPr>
              <p:cNvPr id="854" name="Group"/>
              <p:cNvGrpSpPr/>
              <p:nvPr/>
            </p:nvGrpSpPr>
            <p:grpSpPr>
              <a:xfrm>
                <a:off x="0" y="105547"/>
                <a:ext cx="2183286" cy="483127"/>
                <a:chOff x="0" y="0"/>
                <a:chExt cx="2183285" cy="483126"/>
              </a:xfrm>
            </p:grpSpPr>
            <p:sp>
              <p:nvSpPr>
                <p:cNvPr id="843" name="Line"/>
                <p:cNvSpPr/>
                <p:nvPr/>
              </p:nvSpPr>
              <p:spPr>
                <a:xfrm>
                  <a:off x="38951" y="2803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44" name="Line"/>
                <p:cNvSpPr/>
                <p:nvPr/>
              </p:nvSpPr>
              <p:spPr>
                <a:xfrm flipV="1">
                  <a:off x="161091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45" name="12:00"/>
                <p:cNvSpPr txBox="1"/>
                <p:nvPr/>
              </p:nvSpPr>
              <p:spPr>
                <a:xfrm>
                  <a:off x="0" y="2668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12:00</a:t>
                  </a:r>
                </a:p>
              </p:txBody>
            </p:sp>
            <p:sp>
              <p:nvSpPr>
                <p:cNvPr id="846" name="Line"/>
                <p:cNvSpPr/>
                <p:nvPr/>
              </p:nvSpPr>
              <p:spPr>
                <a:xfrm flipV="1">
                  <a:off x="764376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47" name="1:00"/>
                <p:cNvSpPr txBox="1"/>
                <p:nvPr/>
              </p:nvSpPr>
              <p:spPr>
                <a:xfrm>
                  <a:off x="603284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1:00</a:t>
                  </a:r>
                </a:p>
              </p:txBody>
            </p:sp>
            <p:sp>
              <p:nvSpPr>
                <p:cNvPr id="848" name="2:00"/>
                <p:cNvSpPr txBox="1"/>
                <p:nvPr/>
              </p:nvSpPr>
              <p:spPr>
                <a:xfrm>
                  <a:off x="1206571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2:00</a:t>
                  </a:r>
                </a:p>
              </p:txBody>
            </p:sp>
            <p:sp>
              <p:nvSpPr>
                <p:cNvPr id="849" name="Line"/>
                <p:cNvSpPr/>
                <p:nvPr/>
              </p:nvSpPr>
              <p:spPr>
                <a:xfrm flipV="1">
                  <a:off x="1970948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50" name="3:00"/>
                <p:cNvSpPr txBox="1"/>
                <p:nvPr/>
              </p:nvSpPr>
              <p:spPr>
                <a:xfrm>
                  <a:off x="1809856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3:00</a:t>
                  </a:r>
                </a:p>
              </p:txBody>
            </p:sp>
            <p:sp>
              <p:nvSpPr>
                <p:cNvPr id="851" name="Line"/>
                <p:cNvSpPr/>
                <p:nvPr/>
              </p:nvSpPr>
              <p:spPr>
                <a:xfrm>
                  <a:off x="773600" y="54889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52" name="Line"/>
                <p:cNvSpPr/>
                <p:nvPr/>
              </p:nvSpPr>
              <p:spPr>
                <a:xfrm flipV="1">
                  <a:off x="764376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53" name="Line"/>
                <p:cNvSpPr/>
                <p:nvPr/>
              </p:nvSpPr>
              <p:spPr>
                <a:xfrm flipV="1">
                  <a:off x="1367663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855" name="Line"/>
              <p:cNvSpPr/>
              <p:nvPr/>
            </p:nvSpPr>
            <p:spPr>
              <a:xfrm flipV="1">
                <a:off x="421376" y="11306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856" name="Line"/>
              <p:cNvSpPr/>
              <p:nvPr/>
            </p:nvSpPr>
            <p:spPr>
              <a:xfrm flipV="1">
                <a:off x="1367526" y="11306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871" name="Group"/>
            <p:cNvGrpSpPr/>
            <p:nvPr/>
          </p:nvGrpSpPr>
          <p:grpSpPr>
            <a:xfrm>
              <a:off x="4926" y="1542476"/>
              <a:ext cx="2183288" cy="591940"/>
              <a:chOff x="0" y="0"/>
              <a:chExt cx="2183286" cy="591938"/>
            </a:xfrm>
          </p:grpSpPr>
          <p:sp>
            <p:nvSpPr>
              <p:cNvPr id="858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859" name="Line"/>
              <p:cNvSpPr/>
              <p:nvPr/>
            </p:nvSpPr>
            <p:spPr>
              <a:xfrm flipV="1">
                <a:off x="421376" y="1541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grpSp>
            <p:nvGrpSpPr>
              <p:cNvPr id="869" name="Group"/>
              <p:cNvGrpSpPr/>
              <p:nvPr/>
            </p:nvGrpSpPr>
            <p:grpSpPr>
              <a:xfrm>
                <a:off x="-1" y="337412"/>
                <a:ext cx="2183288" cy="254527"/>
                <a:chOff x="0" y="0"/>
                <a:chExt cx="2183286" cy="254526"/>
              </a:xfrm>
            </p:grpSpPr>
            <p:sp>
              <p:nvSpPr>
                <p:cNvPr id="860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61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1:00</a:t>
                  </a:r>
                </a:p>
              </p:txBody>
            </p:sp>
            <p:sp>
              <p:nvSpPr>
                <p:cNvPr id="862" name="2:00"/>
                <p:cNvSpPr txBox="1"/>
                <p:nvPr/>
              </p:nvSpPr>
              <p:spPr>
                <a:xfrm>
                  <a:off x="603284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2:00</a:t>
                  </a:r>
                </a:p>
              </p:txBody>
            </p:sp>
            <p:sp>
              <p:nvSpPr>
                <p:cNvPr id="863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64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3:00</a:t>
                  </a:r>
                </a:p>
              </p:txBody>
            </p:sp>
            <p:sp>
              <p:nvSpPr>
                <p:cNvPr id="865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66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4:00</a:t>
                  </a:r>
                </a:p>
              </p:txBody>
            </p:sp>
            <p:sp>
              <p:nvSpPr>
                <p:cNvPr id="867" name="Line"/>
                <p:cNvSpPr/>
                <p:nvPr/>
              </p:nvSpPr>
              <p:spPr>
                <a:xfrm>
                  <a:off x="1361523" y="51714"/>
                  <a:ext cx="821764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68" name="Line"/>
                <p:cNvSpPr/>
                <p:nvPr/>
              </p:nvSpPr>
              <p:spPr>
                <a:xfrm>
                  <a:off x="38951" y="51714"/>
                  <a:ext cx="732455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870" name="Line"/>
              <p:cNvSpPr/>
              <p:nvPr/>
            </p:nvSpPr>
            <p:spPr>
              <a:xfrm flipV="1">
                <a:off x="1367526" y="1541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885" name="Group"/>
            <p:cNvGrpSpPr/>
            <p:nvPr/>
          </p:nvGrpSpPr>
          <p:grpSpPr>
            <a:xfrm>
              <a:off x="4926" y="696736"/>
              <a:ext cx="2183288" cy="593919"/>
              <a:chOff x="0" y="0"/>
              <a:chExt cx="2183286" cy="593917"/>
            </a:xfrm>
          </p:grpSpPr>
          <p:sp>
            <p:nvSpPr>
              <p:cNvPr id="872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873" name="Line"/>
              <p:cNvSpPr/>
              <p:nvPr/>
            </p:nvSpPr>
            <p:spPr>
              <a:xfrm flipV="1">
                <a:off x="421376" y="32547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grpSp>
            <p:nvGrpSpPr>
              <p:cNvPr id="883" name="Group"/>
              <p:cNvGrpSpPr/>
              <p:nvPr/>
            </p:nvGrpSpPr>
            <p:grpSpPr>
              <a:xfrm>
                <a:off x="-1" y="339391"/>
                <a:ext cx="2183288" cy="254527"/>
                <a:chOff x="0" y="0"/>
                <a:chExt cx="2183286" cy="254526"/>
              </a:xfrm>
            </p:grpSpPr>
            <p:sp>
              <p:nvSpPr>
                <p:cNvPr id="874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75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1:00</a:t>
                  </a:r>
                </a:p>
              </p:txBody>
            </p:sp>
            <p:sp>
              <p:nvSpPr>
                <p:cNvPr id="876" name="2:00"/>
                <p:cNvSpPr txBox="1"/>
                <p:nvPr/>
              </p:nvSpPr>
              <p:spPr>
                <a:xfrm>
                  <a:off x="603284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2:00</a:t>
                  </a:r>
                </a:p>
              </p:txBody>
            </p:sp>
            <p:sp>
              <p:nvSpPr>
                <p:cNvPr id="877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78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3:00</a:t>
                  </a:r>
                </a:p>
              </p:txBody>
            </p:sp>
            <p:sp>
              <p:nvSpPr>
                <p:cNvPr id="879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80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4:00</a:t>
                  </a:r>
                </a:p>
              </p:txBody>
            </p:sp>
            <p:sp>
              <p:nvSpPr>
                <p:cNvPr id="881" name="Line"/>
                <p:cNvSpPr/>
                <p:nvPr/>
              </p:nvSpPr>
              <p:spPr>
                <a:xfrm>
                  <a:off x="38951" y="51714"/>
                  <a:ext cx="214433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82" name="Line"/>
                <p:cNvSpPr/>
                <p:nvPr/>
              </p:nvSpPr>
              <p:spPr>
                <a:xfrm flipV="1">
                  <a:off x="764376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884" name="Line"/>
              <p:cNvSpPr/>
              <p:nvPr/>
            </p:nvSpPr>
            <p:spPr>
              <a:xfrm flipV="1">
                <a:off x="1367526" y="40457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897" name="Group"/>
            <p:cNvGrpSpPr/>
            <p:nvPr/>
          </p:nvGrpSpPr>
          <p:grpSpPr>
            <a:xfrm>
              <a:off x="-1" y="3248535"/>
              <a:ext cx="2188215" cy="584527"/>
              <a:chOff x="0" y="0"/>
              <a:chExt cx="2188213" cy="584525"/>
            </a:xfrm>
          </p:grpSpPr>
          <p:sp>
            <p:nvSpPr>
              <p:cNvPr id="886" name="Arrow"/>
              <p:cNvSpPr/>
              <p:nvPr/>
            </p:nvSpPr>
            <p:spPr>
              <a:xfrm>
                <a:off x="430975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887" name="Line"/>
              <p:cNvSpPr/>
              <p:nvPr/>
            </p:nvSpPr>
            <p:spPr>
              <a:xfrm flipV="1">
                <a:off x="426303" y="33603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888" name="Line"/>
              <p:cNvSpPr/>
              <p:nvPr/>
            </p:nvSpPr>
            <p:spPr>
              <a:xfrm flipV="1">
                <a:off x="1372453" y="33603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grpSp>
            <p:nvGrpSpPr>
              <p:cNvPr id="896" name="Group"/>
              <p:cNvGrpSpPr/>
              <p:nvPr/>
            </p:nvGrpSpPr>
            <p:grpSpPr>
              <a:xfrm>
                <a:off x="-1" y="250717"/>
                <a:ext cx="2188215" cy="333809"/>
                <a:chOff x="0" y="0"/>
                <a:chExt cx="2188213" cy="333807"/>
              </a:xfrm>
            </p:grpSpPr>
            <p:sp>
              <p:nvSpPr>
                <p:cNvPr id="889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90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2019</a:t>
                  </a:r>
                </a:p>
              </p:txBody>
            </p:sp>
            <p:sp>
              <p:nvSpPr>
                <p:cNvPr id="891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92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2020</a:t>
                  </a:r>
                </a:p>
              </p:txBody>
            </p:sp>
            <p:sp>
              <p:nvSpPr>
                <p:cNvPr id="893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94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2021</a:t>
                  </a:r>
                </a:p>
              </p:txBody>
            </p:sp>
            <p:sp>
              <p:nvSpPr>
                <p:cNvPr id="895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</p:grpSp>
      <p:sp>
        <p:nvSpPr>
          <p:cNvPr id="899" name="Not all years…"/>
          <p:cNvSpPr txBox="1"/>
          <p:nvPr/>
        </p:nvSpPr>
        <p:spPr>
          <a:xfrm>
            <a:off x="11262479" y="1048346"/>
            <a:ext cx="2398884" cy="393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Nem todos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os anos tem 365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dias (bissexto)</a:t>
            </a:r>
            <a:r>
              <a:rPr dirty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Nem todos os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minutos tem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60 segundos (seg. ajuste)</a:t>
            </a:r>
            <a:r>
              <a:rPr dirty="0"/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É possível criar data imaginárias adicionando meses a uma data</a:t>
            </a:r>
            <a:r>
              <a:rPr dirty="0"/>
              <a:t>, </a:t>
            </a:r>
            <a:r>
              <a:rPr lang="pt-BR" dirty="0" err="1"/>
              <a:t>ex</a:t>
            </a:r>
            <a:r>
              <a:rPr lang="pt-BR" dirty="0"/>
              <a:t>:</a:t>
            </a:r>
            <a:r>
              <a:rPr dirty="0"/>
              <a:t>. </a:t>
            </a:r>
            <a:r>
              <a:rPr lang="pt-BR" dirty="0"/>
              <a:t>31 de Fevereiro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/>
              <a:t>jan31 &lt;- </a:t>
            </a:r>
            <a:r>
              <a:rPr dirty="0" err="1"/>
              <a:t>ymd</a:t>
            </a:r>
            <a:r>
              <a:rPr dirty="0"/>
              <a:t>(20180131)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/>
              <a:t>jan31 + months(1)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sz="1100" i="1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## NA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%m+%</a:t>
            </a:r>
            <a:r>
              <a:rPr dirty="0"/>
              <a:t> </a:t>
            </a:r>
            <a:r>
              <a:rPr lang="pt-BR" dirty="0"/>
              <a:t>e</a:t>
            </a:r>
            <a:r>
              <a:rPr dirty="0"/>
              <a:t>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%m-%</a:t>
            </a:r>
            <a:r>
              <a:rPr dirty="0"/>
              <a:t> </a:t>
            </a:r>
            <a:r>
              <a:rPr lang="pt-BR" dirty="0"/>
              <a:t>rolam as data imaginárias para o último dia do mês </a:t>
            </a:r>
            <a:r>
              <a:rPr lang="pt-BR" dirty="0" err="1"/>
              <a:t>anteiror</a:t>
            </a:r>
            <a:r>
              <a:rPr dirty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/>
              <a:t>jan31 %m+% months(1)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sz="1100" i="1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## "2018-02-28"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add_with_rollback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e1, e2, </a:t>
            </a:r>
            <a:r>
              <a:rPr dirty="0" err="1"/>
              <a:t>roll_to_first</a:t>
            </a:r>
            <a:r>
              <a:rPr dirty="0"/>
              <a:t> = TRUE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rola a data imaginária para o primeiro dia do mês seguinte</a:t>
            </a:r>
            <a:r>
              <a:rPr dirty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 err="1"/>
              <a:t>add_with_rollback</a:t>
            </a:r>
            <a:r>
              <a:rPr dirty="0"/>
              <a:t>(jan31, months(1), </a:t>
            </a:r>
            <a:r>
              <a:rPr dirty="0" err="1"/>
              <a:t>roll_to_first</a:t>
            </a:r>
            <a:r>
              <a:rPr dirty="0"/>
              <a:t> = TRUE)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sz="1100" i="1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## "2018-03-01"</a:t>
            </a:r>
          </a:p>
        </p:txBody>
      </p:sp>
      <p:pic>
        <p:nvPicPr>
          <p:cNvPr id="900" name="lubridate.png" descr="lubridat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3158" y="217974"/>
            <a:ext cx="1358901" cy="1575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901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902" name="dyears(x = 1) 31536000x seconds.…"/>
          <p:cNvSpPr txBox="1"/>
          <p:nvPr/>
        </p:nvSpPr>
        <p:spPr>
          <a:xfrm>
            <a:off x="6674881" y="6126496"/>
            <a:ext cx="2542060" cy="3997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dyears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31536000x </a:t>
            </a:r>
            <a:r>
              <a:rPr lang="pt-BR" dirty="0"/>
              <a:t>segundos</a:t>
            </a:r>
            <a:r>
              <a:rPr dirty="0"/>
              <a:t>.</a:t>
            </a:r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dmonths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2629800x </a:t>
            </a:r>
            <a:r>
              <a:rPr lang="pt-BR" dirty="0"/>
              <a:t>segundos</a:t>
            </a:r>
            <a:r>
              <a:rPr dirty="0"/>
              <a:t>.</a:t>
            </a:r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dweeks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604800x </a:t>
            </a:r>
            <a:r>
              <a:rPr lang="pt-BR" dirty="0"/>
              <a:t>segundos</a:t>
            </a:r>
            <a:r>
              <a:rPr dirty="0"/>
              <a:t>.</a:t>
            </a:r>
            <a:endParaRPr i="1" dirty="0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ddays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86400x </a:t>
            </a:r>
            <a:r>
              <a:rPr lang="pt-BR" dirty="0"/>
              <a:t>segundos</a:t>
            </a:r>
            <a:r>
              <a:rPr dirty="0"/>
              <a:t>.</a:t>
            </a:r>
            <a:endParaRPr i="1" dirty="0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dhours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3600x </a:t>
            </a:r>
            <a:r>
              <a:rPr lang="pt-BR" dirty="0"/>
              <a:t>segundos</a:t>
            </a:r>
            <a:r>
              <a:rPr dirty="0"/>
              <a:t>.</a:t>
            </a:r>
            <a:endParaRPr i="1" dirty="0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dminutes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60x </a:t>
            </a:r>
            <a:r>
              <a:rPr lang="pt-BR" dirty="0"/>
              <a:t>segundos</a:t>
            </a:r>
            <a:r>
              <a:rPr dirty="0"/>
              <a:t>.</a:t>
            </a:r>
            <a:endParaRPr i="1" dirty="0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dseconds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x seconds.</a:t>
            </a:r>
            <a:endParaRPr i="1" dirty="0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dmilliseconds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x </a:t>
            </a:r>
            <a:r>
              <a:rPr baseline="9090"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rPr dirty="0"/>
              <a:t> 10</a:t>
            </a:r>
            <a:r>
              <a:rPr baseline="31999" dirty="0"/>
              <a:t>-3</a:t>
            </a:r>
            <a:r>
              <a:rPr dirty="0"/>
              <a:t> </a:t>
            </a:r>
            <a:r>
              <a:rPr lang="pt-BR" dirty="0"/>
              <a:t>segundos</a:t>
            </a:r>
            <a:r>
              <a:rPr dirty="0"/>
              <a:t>.</a:t>
            </a:r>
            <a:endParaRPr i="1" dirty="0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dmicroseconds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x </a:t>
            </a:r>
            <a:r>
              <a:rPr baseline="9090"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rPr dirty="0"/>
              <a:t> 10</a:t>
            </a:r>
            <a:r>
              <a:rPr baseline="31999" dirty="0"/>
              <a:t>-6</a:t>
            </a:r>
            <a:r>
              <a:rPr dirty="0"/>
              <a:t> </a:t>
            </a:r>
            <a:r>
              <a:rPr lang="pt-BR" dirty="0"/>
              <a:t>segundos</a:t>
            </a:r>
            <a:r>
              <a:rPr dirty="0"/>
              <a:t>.</a:t>
            </a:r>
            <a:endParaRPr i="1" dirty="0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dnanoseconds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x </a:t>
            </a:r>
            <a:r>
              <a:rPr baseline="9090"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rPr dirty="0"/>
              <a:t> 10</a:t>
            </a:r>
            <a:r>
              <a:rPr baseline="31999" dirty="0"/>
              <a:t>-9</a:t>
            </a:r>
            <a:r>
              <a:rPr dirty="0"/>
              <a:t> </a:t>
            </a:r>
            <a:r>
              <a:rPr lang="pt-BR" dirty="0"/>
              <a:t>segundos</a:t>
            </a:r>
            <a:r>
              <a:rPr dirty="0"/>
              <a:t>.</a:t>
            </a:r>
            <a:endParaRPr i="1" dirty="0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dpicoseconds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x </a:t>
            </a:r>
            <a:r>
              <a:rPr baseline="9090"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rPr dirty="0"/>
              <a:t> 10</a:t>
            </a:r>
            <a:r>
              <a:rPr baseline="31999" dirty="0"/>
              <a:t>-12</a:t>
            </a:r>
            <a:r>
              <a:rPr dirty="0"/>
              <a:t> </a:t>
            </a:r>
            <a:r>
              <a:rPr lang="pt-BR" dirty="0"/>
              <a:t>segundos</a:t>
            </a:r>
            <a:r>
              <a:rPr dirty="0"/>
              <a:t>.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 dirty="0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duration(</a:t>
            </a:r>
            <a:r>
              <a:rPr dirty="0"/>
              <a:t>num = NULL, units = "second", …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Um construtor automatizado amigável</a:t>
            </a:r>
            <a:r>
              <a:rPr dirty="0"/>
              <a:t>.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duration(5, unit = "years")</a:t>
            </a:r>
            <a:endParaRPr i="1" dirty="0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as</a:t>
            </a:r>
            <a:r>
              <a:rPr i="1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.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duration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x, …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Converte um espaço no tempo em uma duração</a:t>
            </a:r>
            <a:r>
              <a:rPr dirty="0"/>
              <a:t>. </a:t>
            </a:r>
            <a:r>
              <a:rPr lang="pt-BR" dirty="0"/>
              <a:t>Ver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is.duration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is.difftime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as.duration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i="1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rPr dirty="0" err="1"/>
              <a:t>make_difftime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Cria um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difftime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com número específico de unidades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make_difftime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(99999)</a:t>
            </a:r>
          </a:p>
        </p:txBody>
      </p:sp>
      <p:sp>
        <p:nvSpPr>
          <p:cNvPr id="903" name="years(x = 1) x years.…"/>
          <p:cNvSpPr txBox="1"/>
          <p:nvPr/>
        </p:nvSpPr>
        <p:spPr>
          <a:xfrm>
            <a:off x="2034960" y="6109534"/>
            <a:ext cx="2489201" cy="401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years(</a:t>
            </a:r>
            <a:r>
              <a:rPr dirty="0"/>
              <a:t>x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x </a:t>
            </a:r>
            <a:r>
              <a:rPr lang="pt-BR" dirty="0"/>
              <a:t>anos</a:t>
            </a:r>
            <a:r>
              <a:rPr dirty="0"/>
              <a:t>.</a:t>
            </a:r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months(</a:t>
            </a:r>
            <a:r>
              <a:rPr dirty="0"/>
              <a:t>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x </a:t>
            </a:r>
            <a:r>
              <a:rPr lang="pt-BR" dirty="0"/>
              <a:t>meses</a:t>
            </a:r>
            <a:r>
              <a:rPr dirty="0"/>
              <a:t>.</a:t>
            </a:r>
            <a:endParaRPr i="1" dirty="0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weeks(</a:t>
            </a:r>
            <a:r>
              <a:rPr dirty="0"/>
              <a:t>x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x </a:t>
            </a:r>
            <a:r>
              <a:rPr lang="pt-BR" dirty="0"/>
              <a:t>semanas</a:t>
            </a:r>
            <a:r>
              <a:rPr dirty="0"/>
              <a:t>.</a:t>
            </a:r>
            <a:endParaRPr i="1" dirty="0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days(</a:t>
            </a:r>
            <a:r>
              <a:rPr dirty="0"/>
              <a:t>x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x d</a:t>
            </a:r>
            <a:r>
              <a:rPr lang="pt-BR" dirty="0"/>
              <a:t>ias</a:t>
            </a:r>
            <a:r>
              <a:rPr dirty="0"/>
              <a:t>.</a:t>
            </a:r>
            <a:endParaRPr i="1" dirty="0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hours(</a:t>
            </a:r>
            <a:r>
              <a:rPr dirty="0"/>
              <a:t>x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x ho</a:t>
            </a:r>
            <a:r>
              <a:rPr lang="pt-BR" dirty="0" err="1"/>
              <a:t>ras</a:t>
            </a:r>
            <a:r>
              <a:rPr dirty="0"/>
              <a:t>.</a:t>
            </a:r>
            <a:endParaRPr i="1" dirty="0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minutes(</a:t>
            </a:r>
            <a:r>
              <a:rPr dirty="0"/>
              <a:t>x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x </a:t>
            </a:r>
            <a:r>
              <a:rPr dirty="0" err="1"/>
              <a:t>minut</a:t>
            </a:r>
            <a:r>
              <a:rPr lang="pt-BR" dirty="0"/>
              <a:t>o</a:t>
            </a:r>
            <a:r>
              <a:rPr dirty="0"/>
              <a:t>s.</a:t>
            </a:r>
            <a:endParaRPr i="1" dirty="0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seconds(</a:t>
            </a:r>
            <a:r>
              <a:rPr dirty="0"/>
              <a:t>x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x se</a:t>
            </a:r>
            <a:r>
              <a:rPr lang="pt-BR" dirty="0" err="1"/>
              <a:t>gundo</a:t>
            </a:r>
            <a:r>
              <a:rPr dirty="0"/>
              <a:t>s.</a:t>
            </a:r>
            <a:endParaRPr i="1" dirty="0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milliseconds(</a:t>
            </a:r>
            <a:r>
              <a:rPr dirty="0"/>
              <a:t>x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x </a:t>
            </a:r>
            <a:r>
              <a:rPr dirty="0" err="1"/>
              <a:t>millise</a:t>
            </a:r>
            <a:r>
              <a:rPr lang="pt-BR" dirty="0" err="1"/>
              <a:t>gundos</a:t>
            </a:r>
            <a:r>
              <a:rPr dirty="0"/>
              <a:t>.</a:t>
            </a:r>
            <a:endParaRPr i="1" dirty="0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microseconds(</a:t>
            </a:r>
            <a:r>
              <a:rPr dirty="0"/>
              <a:t>x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x micros</a:t>
            </a:r>
            <a:r>
              <a:rPr lang="pt-BR" dirty="0"/>
              <a:t>s</a:t>
            </a:r>
            <a:r>
              <a:rPr dirty="0"/>
              <a:t>e</a:t>
            </a:r>
            <a:r>
              <a:rPr lang="pt-BR" dirty="0" err="1"/>
              <a:t>gundos</a:t>
            </a:r>
            <a:r>
              <a:rPr lang="pt-BR" dirty="0"/>
              <a:t>.</a:t>
            </a:r>
            <a:endParaRPr i="1" dirty="0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nanoseconds(</a:t>
            </a:r>
            <a:r>
              <a:rPr dirty="0"/>
              <a:t>x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x </a:t>
            </a:r>
            <a:r>
              <a:rPr dirty="0" err="1"/>
              <a:t>nanose</a:t>
            </a:r>
            <a:r>
              <a:rPr lang="pt-BR" dirty="0" err="1"/>
              <a:t>gundos</a:t>
            </a:r>
            <a:r>
              <a:rPr dirty="0"/>
              <a:t>.</a:t>
            </a:r>
            <a:endParaRPr i="1" dirty="0"/>
          </a:p>
          <a:p>
            <a:pPr>
              <a:lnSpc>
                <a:spcPct val="80000"/>
              </a:lnSpc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picoseconds(</a:t>
            </a:r>
            <a:r>
              <a:rPr dirty="0"/>
              <a:t>x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x </a:t>
            </a:r>
            <a:r>
              <a:rPr dirty="0" err="1"/>
              <a:t>picose</a:t>
            </a:r>
            <a:r>
              <a:rPr lang="pt-BR" dirty="0" err="1"/>
              <a:t>gundos</a:t>
            </a:r>
            <a:r>
              <a:rPr lang="pt-BR" dirty="0"/>
              <a:t>.</a:t>
            </a:r>
            <a:endParaRPr dirty="0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period(</a:t>
            </a:r>
            <a:r>
              <a:rPr dirty="0"/>
              <a:t>num = NULL, units = "second", ...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Um construtor automatizado amigável</a:t>
            </a:r>
            <a:r>
              <a:rPr dirty="0"/>
              <a:t>.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period(5, unit = "years") </a:t>
            </a:r>
            <a:endParaRPr i="1" dirty="0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 dirty="0"/>
          </a:p>
          <a:p>
            <a:pPr>
              <a:lnSpc>
                <a:spcPct val="80000"/>
              </a:lnSpc>
              <a:spcBef>
                <a:spcPts val="100"/>
              </a:spcBef>
              <a:defRPr sz="11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as</a:t>
            </a:r>
            <a:r>
              <a:rPr i="1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.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period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x, unit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Co</a:t>
            </a:r>
            <a:r>
              <a:rPr lang="pt-BR" dirty="0" err="1"/>
              <a:t>nverte</a:t>
            </a:r>
            <a:r>
              <a:rPr lang="pt-BR" dirty="0"/>
              <a:t> um espaço de tempo em um período</a:t>
            </a:r>
            <a:r>
              <a:rPr dirty="0"/>
              <a:t>, </a:t>
            </a:r>
            <a:r>
              <a:rPr lang="pt-BR" dirty="0"/>
              <a:t>opcionalmente com unidade específica</a:t>
            </a:r>
            <a:r>
              <a:rPr dirty="0"/>
              <a:t>. </a:t>
            </a:r>
            <a:r>
              <a:rPr lang="pt-BR" dirty="0"/>
              <a:t>Ver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is.period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as.period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i="1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rPr dirty="0" err="1"/>
              <a:t>period_to_seconds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Convert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 um período para o “número de segundos padrão” presentes no período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Ver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/>
              <a:t>seconds_to_period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period_to_seconds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(p)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78A779"/>
      </a:accent4>
      <a:accent5>
        <a:srgbClr val="FF80A9"/>
      </a:accent5>
      <a:accent6>
        <a:srgbClr val="AA7FD6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78A779"/>
      </a:accent4>
      <a:accent5>
        <a:srgbClr val="FF80A9"/>
      </a:accent5>
      <a:accent6>
        <a:srgbClr val="AA7FD6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2731</Words>
  <Application>Microsoft Office PowerPoint</Application>
  <PresentationFormat>Custom</PresentationFormat>
  <Paragraphs>438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Avenir Roman</vt:lpstr>
      <vt:lpstr>Chalkduster</vt:lpstr>
      <vt:lpstr>Gill Sans</vt:lpstr>
      <vt:lpstr>Helvetica Light</vt:lpstr>
      <vt:lpstr>PT Mono</vt:lpstr>
      <vt:lpstr>Snell Roundhand Bold</vt:lpstr>
      <vt:lpstr>Source Sans Pro Black</vt:lpstr>
      <vt:lpstr>Source Sans Pro Bold</vt:lpstr>
      <vt:lpstr>Source Sans Pro ExtraLight</vt:lpstr>
      <vt:lpstr>Source Sans Pro Light</vt:lpstr>
      <vt:lpstr>Source Sans Pro Regular</vt:lpstr>
      <vt:lpstr>Source Sans Pro SemiBold</vt:lpstr>
      <vt:lpstr>SourceSansPro-SemiBold</vt:lpstr>
      <vt:lpstr>White</vt:lpstr>
      <vt:lpstr>Data e hora com lubridate : : Folha de Resumo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 hora com lubridate : : Folha de Resumo</dc:title>
  <cp:lastModifiedBy>Eric Scopinho</cp:lastModifiedBy>
  <cp:revision>4</cp:revision>
  <dcterms:modified xsi:type="dcterms:W3CDTF">2022-08-24T19:58:35Z</dcterms:modified>
</cp:coreProperties>
</file>