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22"/>
          </p:nvPr>
        </p:nvSpPr>
        <p:spPr>
          <a:xfrm>
            <a:off x="1364257" y="4738935"/>
            <a:ext cx="11241486" cy="7441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01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01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69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913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58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802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47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91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36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80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25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/4.0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hyperlink" Target="http://rstudio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unded Rectangle"/>
          <p:cNvSpPr/>
          <p:nvPr/>
        </p:nvSpPr>
        <p:spPr>
          <a:xfrm>
            <a:off x="3649591" y="317490"/>
            <a:ext cx="10060108" cy="10033736"/>
          </a:xfrm>
          <a:prstGeom prst="roundRect">
            <a:avLst>
              <a:gd name="adj" fmla="val 1316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20" name="Rounded Rectangle"/>
          <p:cNvSpPr/>
          <p:nvPr/>
        </p:nvSpPr>
        <p:spPr>
          <a:xfrm>
            <a:off x="7032175" y="6288791"/>
            <a:ext cx="6562538" cy="3110573"/>
          </a:xfrm>
          <a:prstGeom prst="roundRect">
            <a:avLst>
              <a:gd name="adj" fmla="val 125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21" name="Text"/>
          <p:cNvSpPr txBox="1"/>
          <p:nvPr/>
        </p:nvSpPr>
        <p:spPr>
          <a:xfrm>
            <a:off x="-3058936" y="6334843"/>
            <a:ext cx="427683" cy="248842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/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22" name="Base R…"/>
          <p:cNvSpPr txBox="1"/>
          <p:nvPr>
            <p:ph type="title"/>
          </p:nvPr>
        </p:nvSpPr>
        <p:spPr>
          <a:xfrm>
            <a:off x="264525" y="196849"/>
            <a:ext cx="3217980" cy="1168079"/>
          </a:xfrm>
          <a:prstGeom prst="rect">
            <a:avLst/>
          </a:prstGeom>
        </p:spPr>
        <p:txBody>
          <a:bodyPr/>
          <a:lstStyle/>
          <a:p>
            <a:pPr defTabSz="309625">
              <a:defRPr sz="4664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3498"/>
              <a:t>Base R</a:t>
            </a:r>
            <a:r>
              <a:t> </a:t>
            </a:r>
          </a:p>
          <a:p>
            <a:pPr defTabSz="309625">
              <a:lnSpc>
                <a:spcPct val="90000"/>
              </a:lnSpc>
              <a:defRPr sz="2173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Cheat Sheet </a:t>
            </a:r>
          </a:p>
        </p:txBody>
      </p:sp>
      <p:sp>
        <p:nvSpPr>
          <p:cNvPr id="123" name="RStudio® is a trademark of RStudio, Inc.  •  CC BY  Mhairi McNeill  •  mhairihmcneill@gmail.com"/>
          <p:cNvSpPr txBox="1"/>
          <p:nvPr/>
        </p:nvSpPr>
        <p:spPr>
          <a:xfrm>
            <a:off x="232450" y="10315510"/>
            <a:ext cx="506730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Helvetica"/>
                <a:ea typeface="Helvetica"/>
                <a:cs typeface="Helvetica"/>
                <a:sym typeface="Helvetica"/>
              </a:defRPr>
            </a:pPr>
            <a:r>
              <a:t>RStudio® is a trademark of RStudio, Inc.  • 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CC BY </a:t>
            </a:r>
            <a:r>
              <a:t> Mhairi McNeill  •  mhairihmcneill@gmail.com  </a:t>
            </a:r>
          </a:p>
        </p:txBody>
      </p:sp>
      <p:sp>
        <p:nvSpPr>
          <p:cNvPr id="124" name="Learn more at web page or vignette  •  package  version  •  Updated: 3/15"/>
          <p:cNvSpPr txBox="1"/>
          <p:nvPr/>
        </p:nvSpPr>
        <p:spPr>
          <a:xfrm>
            <a:off x="188672" y="10506010"/>
            <a:ext cx="38730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Helvetica"/>
                <a:ea typeface="Helvetica"/>
                <a:cs typeface="Helvetica"/>
                <a:sym typeface="Helvetica"/>
              </a:defRPr>
            </a:pPr>
            <a:r>
              <a:t>Learn more at </a:t>
            </a:r>
            <a:r>
              <a:t>web page or vignette  </a:t>
            </a:r>
            <a:r>
              <a:t>•  package  version  •  Updated: 3/15</a:t>
            </a:r>
          </a:p>
        </p:txBody>
      </p:sp>
      <p:graphicFrame>
        <p:nvGraphicFramePr>
          <p:cNvPr id="125" name="Table"/>
          <p:cNvGraphicFramePr/>
          <p:nvPr/>
        </p:nvGraphicFramePr>
        <p:xfrm>
          <a:off x="7150190" y="6757892"/>
          <a:ext cx="6384403" cy="317353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250525"/>
                <a:gridCol w="2282056"/>
                <a:gridCol w="1768000"/>
              </a:tblGrid>
              <a:tr h="215900">
                <a:tc>
                  <a:txBody>
                    <a:bodyPr/>
                    <a:lstStyle/>
                    <a:p>
                      <a:pPr defTabSz="914400"/>
                      <a:r>
                        <a:rPr b="1"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Input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Ouput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Descripción 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64955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df &lt;- read.table(</a:t>
                      </a:r>
                      <a:r>
                        <a:rPr>
                          <a:solidFill>
                            <a:schemeClr val="accent4">
                              <a:satOff val="1488"/>
                              <a:lumOff val="-7242"/>
                            </a:schemeClr>
                          </a:solidFill>
                        </a:rPr>
                        <a:t>‘file</a:t>
                      </a:r>
                      <a:r>
                        <a:rPr>
                          <a:solidFill>
                            <a:schemeClr val="accent1"/>
                          </a:solidFill>
                        </a:rPr>
                        <a:t>.txt</a:t>
                      </a:r>
                      <a:r>
                        <a:rPr>
                          <a:solidFill>
                            <a:schemeClr val="accent4">
                              <a:satOff val="1488"/>
                              <a:lumOff val="-7242"/>
                            </a:schemeClr>
                          </a:solidFill>
                        </a:rPr>
                        <a:t>’</a:t>
                      </a:r>
                      <a:r>
                        <a:t>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write.table(df, </a:t>
                      </a:r>
                      <a:r>
                        <a:rPr>
                          <a:solidFill>
                            <a:schemeClr val="accent4">
                              <a:satOff val="1488"/>
                              <a:lumOff val="-7242"/>
                            </a:schemeClr>
                          </a:solidFill>
                        </a:rPr>
                        <a:t>‘file</a:t>
                      </a:r>
                      <a:r>
                        <a:rPr>
                          <a:solidFill>
                            <a:schemeClr val="accent1"/>
                          </a:solidFill>
                        </a:rPr>
                        <a:t>.txt</a:t>
                      </a:r>
                      <a:r>
                        <a:rPr>
                          <a:solidFill>
                            <a:schemeClr val="accent4">
                              <a:satOff val="1488"/>
                              <a:lumOff val="-7242"/>
                            </a:schemeClr>
                          </a:solidFill>
                        </a:rPr>
                        <a:t>’</a:t>
                      </a:r>
                      <a:r>
                        <a:t>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Leer y escribir un archivo de texto delimitaddo.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790208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df &lt;- read.csv(</a:t>
                      </a:r>
                      <a:r>
                        <a:rPr>
                          <a:solidFill>
                            <a:schemeClr val="accent4">
                              <a:satOff val="1488"/>
                              <a:lumOff val="-7242"/>
                            </a:schemeClr>
                          </a:solidFill>
                        </a:rPr>
                        <a:t>‘file</a:t>
                      </a:r>
                      <a:r>
                        <a:rPr>
                          <a:solidFill>
                            <a:schemeClr val="accent1"/>
                          </a:solidFill>
                        </a:rPr>
                        <a:t>.csv</a:t>
                      </a:r>
                      <a:r>
                        <a:rPr>
                          <a:solidFill>
                            <a:schemeClr val="accent4">
                              <a:satOff val="1488"/>
                              <a:lumOff val="-7242"/>
                            </a:schemeClr>
                          </a:solidFill>
                        </a:rPr>
                        <a:t>’</a:t>
                      </a:r>
                      <a:r>
                        <a:t>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write.csv(df, </a:t>
                      </a:r>
                      <a:r>
                        <a:rPr>
                          <a:solidFill>
                            <a:schemeClr val="accent4">
                              <a:satOff val="1488"/>
                              <a:lumOff val="-7242"/>
                            </a:schemeClr>
                          </a:solidFill>
                        </a:rPr>
                        <a:t>‘file</a:t>
                      </a:r>
                      <a:r>
                        <a:rPr>
                          <a:solidFill>
                            <a:schemeClr val="accent1"/>
                          </a:solidFill>
                        </a:rPr>
                        <a:t>.csv</a:t>
                      </a:r>
                      <a:r>
                        <a:rPr>
                          <a:solidFill>
                            <a:schemeClr val="accent4">
                              <a:satOff val="1488"/>
                              <a:lumOff val="-7242"/>
                            </a:schemeClr>
                          </a:solidFill>
                        </a:rPr>
                        <a:t>’</a:t>
                      </a:r>
                      <a:r>
                        <a:t>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Leer y escribir un archivo de valores separados por comas. Este es un caso especial de read.table/write.table. 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790208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load(</a:t>
                      </a:r>
                      <a:r>
                        <a:rPr>
                          <a:solidFill>
                            <a:schemeClr val="accent4">
                              <a:satOff val="1488"/>
                              <a:lumOff val="-7242"/>
                            </a:schemeClr>
                          </a:solidFill>
                        </a:rPr>
                        <a:t>‘file</a:t>
                      </a:r>
                      <a:r>
                        <a:rPr>
                          <a:solidFill>
                            <a:schemeClr val="accent1"/>
                          </a:solidFill>
                        </a:rPr>
                        <a:t>.RData</a:t>
                      </a:r>
                      <a:r>
                        <a:rPr>
                          <a:solidFill>
                            <a:schemeClr val="accent4">
                              <a:satOff val="1488"/>
                              <a:lumOff val="-7242"/>
                            </a:schemeClr>
                          </a:solidFill>
                        </a:rPr>
                        <a:t>’</a:t>
                      </a:r>
                      <a:r>
                        <a:t>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save(df, file = </a:t>
                      </a:r>
                      <a:r>
                        <a:rPr>
                          <a:solidFill>
                            <a:schemeClr val="accent4">
                              <a:satOff val="1488"/>
                              <a:lumOff val="-7242"/>
                            </a:schemeClr>
                          </a:solidFill>
                        </a:rPr>
                        <a:t>’file</a:t>
                      </a:r>
                      <a:r>
                        <a:rPr>
                          <a:solidFill>
                            <a:schemeClr val="accent1"/>
                          </a:solidFill>
                        </a:rPr>
                        <a:t>.Rdata</a:t>
                      </a:r>
                      <a:r>
                        <a:rPr>
                          <a:solidFill>
                            <a:schemeClr val="accent4">
                              <a:satOff val="1488"/>
                              <a:lumOff val="-7242"/>
                            </a:schemeClr>
                          </a:solidFill>
                        </a:rPr>
                        <a:t>’</a:t>
                      </a:r>
                      <a:r>
                        <a:t>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Leer y escribir un archivo R data (un tipo de archivo especial para R). 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6" name="Rounded Rectangle"/>
          <p:cNvSpPr/>
          <p:nvPr/>
        </p:nvSpPr>
        <p:spPr>
          <a:xfrm>
            <a:off x="260259" y="1785130"/>
            <a:ext cx="3279750" cy="3086101"/>
          </a:xfrm>
          <a:prstGeom prst="roundRect">
            <a:avLst>
              <a:gd name="adj" fmla="val 1255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27" name="?mean…"/>
          <p:cNvSpPr txBox="1"/>
          <p:nvPr/>
        </p:nvSpPr>
        <p:spPr>
          <a:xfrm>
            <a:off x="275937" y="2086251"/>
            <a:ext cx="3238501" cy="1437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?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mean</a:t>
            </a:r>
            <a:r>
              <a:rPr b="0"/>
              <a:t> </a:t>
            </a:r>
            <a:endParaRPr b="0"/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Obtener ayuda para una función específica.</a:t>
            </a:r>
            <a:endParaRPr b="0"/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help.search(‘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weighted mean</a:t>
            </a:r>
            <a:r>
              <a:t>’)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Buscar una palabra o frase en los archivos de ayuda.</a:t>
            </a:r>
            <a:endParaRPr b="0"/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help(package = ‘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dplyr</a:t>
            </a:r>
            <a:r>
              <a:t>’)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Buscar ayuda para un paquete. </a:t>
            </a:r>
          </a:p>
        </p:txBody>
      </p:sp>
      <p:sp>
        <p:nvSpPr>
          <p:cNvPr id="128" name="Buscando ayuda"/>
          <p:cNvSpPr/>
          <p:nvPr/>
        </p:nvSpPr>
        <p:spPr>
          <a:xfrm>
            <a:off x="269114" y="1473719"/>
            <a:ext cx="3263902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2000"/>
              <a:t> Buscando ayuda</a:t>
            </a:r>
          </a:p>
        </p:txBody>
      </p:sp>
      <p:sp>
        <p:nvSpPr>
          <p:cNvPr id="129" name="Acceso a los archivos de ayuda"/>
          <p:cNvSpPr/>
          <p:nvPr/>
        </p:nvSpPr>
        <p:spPr>
          <a:xfrm>
            <a:off x="541386" y="1873289"/>
            <a:ext cx="2736186" cy="215901"/>
          </a:xfrm>
          <a:prstGeom prst="roundRect">
            <a:avLst>
              <a:gd name="adj" fmla="val 29824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Acceso a los archivos de ayuda</a:t>
            </a:r>
          </a:p>
        </p:txBody>
      </p:sp>
      <p:sp>
        <p:nvSpPr>
          <p:cNvPr id="130" name="Más sobre un objeto"/>
          <p:cNvSpPr/>
          <p:nvPr/>
        </p:nvSpPr>
        <p:spPr>
          <a:xfrm>
            <a:off x="800866" y="3594563"/>
            <a:ext cx="2202787" cy="24884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Más sobre un objeto</a:t>
            </a:r>
          </a:p>
        </p:txBody>
      </p:sp>
      <p:sp>
        <p:nvSpPr>
          <p:cNvPr id="131" name="str(iris)…"/>
          <p:cNvSpPr txBox="1"/>
          <p:nvPr/>
        </p:nvSpPr>
        <p:spPr>
          <a:xfrm>
            <a:off x="270060" y="3843441"/>
            <a:ext cx="3251201" cy="1041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str(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iris</a:t>
            </a:r>
            <a:r>
              <a:t>)</a:t>
            </a:r>
            <a:endParaRPr b="0"/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Obtener el resumen de la estructura de un objeto. </a:t>
            </a:r>
            <a:endParaRPr b="0"/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class(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iris</a:t>
            </a:r>
            <a:r>
              <a:t>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Encontrar a qué clase pertenece un objeto.</a:t>
            </a:r>
          </a:p>
        </p:txBody>
      </p:sp>
      <p:sp>
        <p:nvSpPr>
          <p:cNvPr id="132" name="Programando"/>
          <p:cNvSpPr/>
          <p:nvPr/>
        </p:nvSpPr>
        <p:spPr>
          <a:xfrm>
            <a:off x="7022938" y="389930"/>
            <a:ext cx="6561848" cy="282708"/>
          </a:xfrm>
          <a:prstGeom prst="roundRect">
            <a:avLst>
              <a:gd name="adj" fmla="val 22955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Programando</a:t>
            </a:r>
          </a:p>
        </p:txBody>
      </p:sp>
      <p:sp>
        <p:nvSpPr>
          <p:cNvPr id="133" name="Rounded Rectangle"/>
          <p:cNvSpPr/>
          <p:nvPr/>
        </p:nvSpPr>
        <p:spPr>
          <a:xfrm>
            <a:off x="7052057" y="702099"/>
            <a:ext cx="3237163" cy="2741825"/>
          </a:xfrm>
          <a:prstGeom prst="roundRect">
            <a:avLst>
              <a:gd name="adj" fmla="val 142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34" name="For Loop"/>
          <p:cNvSpPr/>
          <p:nvPr/>
        </p:nvSpPr>
        <p:spPr>
          <a:xfrm>
            <a:off x="7125308" y="756783"/>
            <a:ext cx="309066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b="1" sz="1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</a:t>
            </a:r>
            <a:r>
              <a:t>or Loop</a:t>
            </a:r>
          </a:p>
        </p:txBody>
      </p:sp>
      <p:sp>
        <p:nvSpPr>
          <p:cNvPr id="135" name="for (variable in secuencia){…"/>
          <p:cNvSpPr txBox="1"/>
          <p:nvPr/>
        </p:nvSpPr>
        <p:spPr>
          <a:xfrm>
            <a:off x="7157578" y="1127335"/>
            <a:ext cx="3026120" cy="820341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for (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variable</a:t>
            </a:r>
            <a:r>
              <a:t> in </a:t>
            </a:r>
            <a:r>
              <a:rPr>
                <a:solidFill>
                  <a:schemeClr val="accent2"/>
                </a:solidFill>
              </a:rPr>
              <a:t>secuencia</a:t>
            </a:r>
            <a:r>
              <a:t>){</a:t>
            </a:r>
          </a:p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1" algn="l">
              <a:defRPr sz="1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Hacer algo</a:t>
            </a:r>
          </a:p>
          <a:p>
            <a:pPr lvl="1"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136" name="Ejemplo"/>
          <p:cNvSpPr txBox="1"/>
          <p:nvPr/>
        </p:nvSpPr>
        <p:spPr>
          <a:xfrm>
            <a:off x="7026144" y="1946468"/>
            <a:ext cx="3238501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Ejemplo</a:t>
            </a:r>
          </a:p>
        </p:txBody>
      </p:sp>
      <p:sp>
        <p:nvSpPr>
          <p:cNvPr id="137" name="for (i in 1:4){…"/>
          <p:cNvSpPr txBox="1"/>
          <p:nvPr/>
        </p:nvSpPr>
        <p:spPr>
          <a:xfrm>
            <a:off x="7157578" y="2225232"/>
            <a:ext cx="3026120" cy="1087042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0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for (i in 1:4){</a:t>
            </a:r>
          </a:p>
          <a:p>
            <a:pPr algn="l">
              <a:defRPr sz="10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1" algn="l">
              <a:defRPr sz="10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j &lt;- i + 10</a:t>
            </a:r>
          </a:p>
          <a:p>
            <a:pPr algn="l">
              <a:defRPr sz="10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1" algn="l">
              <a:defRPr sz="10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print(j)</a:t>
            </a:r>
          </a:p>
          <a:p>
            <a:pPr lvl="1" algn="l">
              <a:defRPr sz="10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>
              <a:defRPr sz="10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138" name="Rounded Rectangle"/>
          <p:cNvSpPr/>
          <p:nvPr/>
        </p:nvSpPr>
        <p:spPr>
          <a:xfrm>
            <a:off x="10366171" y="702801"/>
            <a:ext cx="3237163" cy="2741825"/>
          </a:xfrm>
          <a:prstGeom prst="roundRect">
            <a:avLst>
              <a:gd name="adj" fmla="val 142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39" name="While Loop"/>
          <p:cNvSpPr/>
          <p:nvPr/>
        </p:nvSpPr>
        <p:spPr>
          <a:xfrm>
            <a:off x="10439423" y="757485"/>
            <a:ext cx="3090660" cy="24884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b="1" sz="1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</a:t>
            </a:r>
            <a:r>
              <a:t>hile Loop</a:t>
            </a:r>
          </a:p>
        </p:txBody>
      </p:sp>
      <p:sp>
        <p:nvSpPr>
          <p:cNvPr id="140" name="while (condición){…"/>
          <p:cNvSpPr txBox="1"/>
          <p:nvPr/>
        </p:nvSpPr>
        <p:spPr>
          <a:xfrm>
            <a:off x="10471692" y="1128037"/>
            <a:ext cx="3026120" cy="820342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while (</a:t>
            </a:r>
            <a:r>
              <a:rPr>
                <a:solidFill>
                  <a:schemeClr val="accent5"/>
                </a:solidFill>
              </a:rPr>
              <a:t>condición</a:t>
            </a:r>
            <a:r>
              <a:t>){</a:t>
            </a:r>
          </a:p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1" algn="l">
              <a:defRPr sz="1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Hacer algo</a:t>
            </a:r>
          </a:p>
          <a:p>
            <a:pPr lvl="1"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141" name="Ejemplo"/>
          <p:cNvSpPr txBox="1"/>
          <p:nvPr/>
        </p:nvSpPr>
        <p:spPr>
          <a:xfrm>
            <a:off x="10366171" y="1955643"/>
            <a:ext cx="323850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Ejemplo</a:t>
            </a:r>
          </a:p>
        </p:txBody>
      </p:sp>
      <p:sp>
        <p:nvSpPr>
          <p:cNvPr id="142" name="while (i &lt; 5){…"/>
          <p:cNvSpPr txBox="1"/>
          <p:nvPr/>
        </p:nvSpPr>
        <p:spPr>
          <a:xfrm>
            <a:off x="10465342" y="2223319"/>
            <a:ext cx="3026120" cy="1087042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0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while (i &lt; 5){</a:t>
            </a:r>
          </a:p>
          <a:p>
            <a:pPr algn="l">
              <a:defRPr sz="10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1" algn="l">
              <a:defRPr sz="10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print(i)</a:t>
            </a:r>
          </a:p>
          <a:p>
            <a:pPr lvl="1" algn="l">
              <a:defRPr sz="10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1" algn="l">
              <a:defRPr sz="10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 &lt;- i + 1</a:t>
            </a:r>
          </a:p>
          <a:p>
            <a:pPr lvl="1" algn="l">
              <a:defRPr sz="10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>
              <a:defRPr sz="10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143" name="Rounded Rectangle"/>
          <p:cNvSpPr/>
          <p:nvPr/>
        </p:nvSpPr>
        <p:spPr>
          <a:xfrm>
            <a:off x="7047317" y="3500744"/>
            <a:ext cx="3237162" cy="2741825"/>
          </a:xfrm>
          <a:prstGeom prst="roundRect">
            <a:avLst>
              <a:gd name="adj" fmla="val 142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44" name="Declaraciones if  y else"/>
          <p:cNvSpPr/>
          <p:nvPr/>
        </p:nvSpPr>
        <p:spPr>
          <a:xfrm>
            <a:off x="7120568" y="3568128"/>
            <a:ext cx="309066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b="1" sz="1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Declaraciones </a:t>
            </a:r>
            <a:r>
              <a:rPr i="1"/>
              <a:t>i</a:t>
            </a:r>
            <a:r>
              <a:rPr i="1"/>
              <a:t>f</a:t>
            </a:r>
            <a:r>
              <a:t>  y </a:t>
            </a:r>
            <a:r>
              <a:rPr i="1"/>
              <a:t>else</a:t>
            </a:r>
          </a:p>
        </p:txBody>
      </p:sp>
      <p:sp>
        <p:nvSpPr>
          <p:cNvPr id="145" name="if (condición){…"/>
          <p:cNvSpPr txBox="1"/>
          <p:nvPr/>
        </p:nvSpPr>
        <p:spPr>
          <a:xfrm>
            <a:off x="7152837" y="3882800"/>
            <a:ext cx="3026121" cy="932101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120000"/>
              </a:lnSpc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if (</a:t>
            </a:r>
            <a:r>
              <a:rPr>
                <a:solidFill>
                  <a:schemeClr val="accent5"/>
                </a:solidFill>
              </a:rPr>
              <a:t>condición</a:t>
            </a:r>
            <a:r>
              <a:t>){</a:t>
            </a:r>
          </a:p>
          <a:p>
            <a:pPr lvl="1" algn="l">
              <a:lnSpc>
                <a:spcPct val="120000"/>
              </a:lnSpc>
              <a:defRPr sz="1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Hacer algo</a:t>
            </a:r>
          </a:p>
          <a:p>
            <a:pPr algn="l">
              <a:lnSpc>
                <a:spcPct val="120000"/>
              </a:lnSpc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 else {</a:t>
            </a:r>
          </a:p>
          <a:p>
            <a:pPr lvl="1" algn="l">
              <a:lnSpc>
                <a:spcPct val="120000"/>
              </a:lnSpc>
              <a:defRPr sz="1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Hacer algo diferente </a:t>
            </a:r>
          </a:p>
          <a:p>
            <a:pPr algn="l">
              <a:lnSpc>
                <a:spcPct val="120000"/>
              </a:lnSpc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146" name="Ejemplo"/>
          <p:cNvSpPr txBox="1"/>
          <p:nvPr/>
        </p:nvSpPr>
        <p:spPr>
          <a:xfrm>
            <a:off x="7037733" y="4813236"/>
            <a:ext cx="3238501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Ejemplo</a:t>
            </a:r>
          </a:p>
        </p:txBody>
      </p:sp>
      <p:sp>
        <p:nvSpPr>
          <p:cNvPr id="147" name="if (i &gt; 3){…"/>
          <p:cNvSpPr txBox="1"/>
          <p:nvPr/>
        </p:nvSpPr>
        <p:spPr>
          <a:xfrm>
            <a:off x="7146084" y="5099249"/>
            <a:ext cx="3026121" cy="1087042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algn="l">
              <a:lnSpc>
                <a:spcPct val="150000"/>
              </a:lnSpc>
              <a:defRPr sz="10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if (i &gt; 3){</a:t>
            </a:r>
          </a:p>
          <a:p>
            <a:pPr lvl="1" algn="l">
              <a:lnSpc>
                <a:spcPct val="150000"/>
              </a:lnSpc>
              <a:defRPr sz="10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print(‘Yes’)</a:t>
            </a:r>
          </a:p>
          <a:p>
            <a:pPr algn="l">
              <a:lnSpc>
                <a:spcPct val="150000"/>
              </a:lnSpc>
              <a:defRPr sz="10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 else {</a:t>
            </a:r>
          </a:p>
          <a:p>
            <a:pPr lvl="1" algn="l">
              <a:lnSpc>
                <a:spcPct val="150000"/>
              </a:lnSpc>
              <a:defRPr sz="10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print(‘No’) </a:t>
            </a:r>
          </a:p>
          <a:p>
            <a:pPr algn="l">
              <a:lnSpc>
                <a:spcPct val="150000"/>
              </a:lnSpc>
              <a:defRPr sz="10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148" name="Rounded Rectangle"/>
          <p:cNvSpPr/>
          <p:nvPr/>
        </p:nvSpPr>
        <p:spPr>
          <a:xfrm>
            <a:off x="10370963" y="3500744"/>
            <a:ext cx="3237163" cy="2741825"/>
          </a:xfrm>
          <a:prstGeom prst="roundRect">
            <a:avLst>
              <a:gd name="adj" fmla="val 142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49" name="Funciones"/>
          <p:cNvSpPr/>
          <p:nvPr/>
        </p:nvSpPr>
        <p:spPr>
          <a:xfrm>
            <a:off x="10444215" y="3555428"/>
            <a:ext cx="309066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b="1" sz="1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</a:t>
            </a:r>
            <a:r>
              <a:t>unciones</a:t>
            </a:r>
          </a:p>
        </p:txBody>
      </p:sp>
      <p:sp>
        <p:nvSpPr>
          <p:cNvPr id="150" name="nombre_función &lt;- function(var){…"/>
          <p:cNvSpPr txBox="1"/>
          <p:nvPr/>
        </p:nvSpPr>
        <p:spPr>
          <a:xfrm>
            <a:off x="10476484" y="3856130"/>
            <a:ext cx="3026120" cy="960041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nombre_función</a:t>
            </a:r>
            <a:r>
              <a:t> &lt;- function(</a:t>
            </a:r>
            <a:r>
              <a:rPr>
                <a:solidFill>
                  <a:schemeClr val="accent2"/>
                </a:solidFill>
              </a:rPr>
              <a:t>var</a:t>
            </a:r>
            <a:r>
              <a:t>){</a:t>
            </a:r>
          </a:p>
          <a:p>
            <a:pPr lvl="1"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1" algn="l">
              <a:defRPr sz="1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Hacer algo</a:t>
            </a:r>
          </a:p>
          <a:p>
            <a:pPr lvl="1"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1"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return(</a:t>
            </a:r>
            <a:r>
              <a:rPr>
                <a:solidFill>
                  <a:schemeClr val="accent2"/>
                </a:solidFill>
              </a:rPr>
              <a:t>nueva_variable</a:t>
            </a:r>
            <a:r>
              <a:t>)</a:t>
            </a:r>
          </a:p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151" name="Ejemplo"/>
          <p:cNvSpPr txBox="1"/>
          <p:nvPr/>
        </p:nvSpPr>
        <p:spPr>
          <a:xfrm>
            <a:off x="10361380" y="4800536"/>
            <a:ext cx="3238501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Ejemplo</a:t>
            </a:r>
          </a:p>
        </p:txBody>
      </p:sp>
      <p:sp>
        <p:nvSpPr>
          <p:cNvPr id="152" name="square &lt;- function(x){…"/>
          <p:cNvSpPr txBox="1"/>
          <p:nvPr/>
        </p:nvSpPr>
        <p:spPr>
          <a:xfrm>
            <a:off x="10469731" y="5086549"/>
            <a:ext cx="3026120" cy="1087042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algn="l">
              <a:lnSpc>
                <a:spcPct val="120000"/>
              </a:lnSpc>
              <a:defRPr sz="10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square &lt;- function(x){</a:t>
            </a:r>
          </a:p>
          <a:p>
            <a:pPr lvl="1" algn="l">
              <a:lnSpc>
                <a:spcPct val="120000"/>
              </a:lnSpc>
              <a:defRPr sz="10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1" algn="l">
              <a:lnSpc>
                <a:spcPct val="120000"/>
              </a:lnSpc>
              <a:defRPr sz="10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squared &lt;- x*x</a:t>
            </a:r>
          </a:p>
          <a:p>
            <a:pPr lvl="1" algn="l">
              <a:lnSpc>
                <a:spcPct val="120000"/>
              </a:lnSpc>
              <a:defRPr sz="10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1" algn="l">
              <a:lnSpc>
                <a:spcPct val="120000"/>
              </a:lnSpc>
              <a:defRPr sz="10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return(squared)</a:t>
            </a:r>
          </a:p>
          <a:p>
            <a:pPr algn="l">
              <a:lnSpc>
                <a:spcPct val="120000"/>
              </a:lnSpc>
              <a:defRPr sz="10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153" name="Rounded Rectangle"/>
          <p:cNvSpPr/>
          <p:nvPr/>
        </p:nvSpPr>
        <p:spPr>
          <a:xfrm>
            <a:off x="7067817" y="9483687"/>
            <a:ext cx="6537138" cy="739061"/>
          </a:xfrm>
          <a:prstGeom prst="roundRect">
            <a:avLst>
              <a:gd name="adj" fmla="val 528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graphicFrame>
        <p:nvGraphicFramePr>
          <p:cNvPr id="154" name="Table"/>
          <p:cNvGraphicFramePr/>
          <p:nvPr/>
        </p:nvGraphicFramePr>
        <p:xfrm>
          <a:off x="7984814" y="9573872"/>
          <a:ext cx="5542155" cy="589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2679"/>
                <a:gridCol w="843775"/>
                <a:gridCol w="593875"/>
                <a:gridCol w="718825"/>
                <a:gridCol w="718825"/>
                <a:gridCol w="718825"/>
                <a:gridCol w="712833"/>
                <a:gridCol w="549812"/>
              </a:tblGrid>
              <a:tr h="288250"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a == 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Son iguales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a &gt; 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Mayor que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a &gt;= 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Mayor o 
igual 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is.na(a)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Perdido 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288250"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a != 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Son diferentes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a &lt; 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Menor que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a &lt;= 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Menor o 
igual 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is.null(a)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Nulo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5" name="Operadores relacionales"/>
          <p:cNvSpPr/>
          <p:nvPr/>
        </p:nvSpPr>
        <p:spPr>
          <a:xfrm>
            <a:off x="7115668" y="9566820"/>
            <a:ext cx="863601" cy="589202"/>
          </a:xfrm>
          <a:prstGeom prst="roundRect">
            <a:avLst>
              <a:gd name="adj" fmla="val 13510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b="1" sz="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Operadores relacionales</a:t>
            </a:r>
          </a:p>
        </p:txBody>
      </p:sp>
      <p:sp>
        <p:nvSpPr>
          <p:cNvPr id="156" name="Creando vectores"/>
          <p:cNvSpPr/>
          <p:nvPr/>
        </p:nvSpPr>
        <p:spPr>
          <a:xfrm>
            <a:off x="3726931" y="748000"/>
            <a:ext cx="3260022" cy="24884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b="1" sz="1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Creando vectores</a:t>
            </a:r>
          </a:p>
        </p:txBody>
      </p:sp>
      <p:graphicFrame>
        <p:nvGraphicFramePr>
          <p:cNvPr id="157" name="Table"/>
          <p:cNvGraphicFramePr/>
          <p:nvPr/>
        </p:nvGraphicFramePr>
        <p:xfrm>
          <a:off x="3745510" y="1051583"/>
          <a:ext cx="3249241" cy="215871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353985"/>
                <a:gridCol w="908815"/>
                <a:gridCol w="973739"/>
              </a:tblGrid>
              <a:tr h="429203">
                <a:tc>
                  <a:txBody>
                    <a:bodyPr/>
                    <a:lstStyle/>
                    <a:p>
                      <a:pPr algn="l" defTabSz="914400">
                        <a:lnSpc>
                          <a:spcPct val="120000"/>
                        </a:lnSpc>
                      </a:pPr>
                      <a:r>
                        <a:rPr sz="9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c(2, 4, 6)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  <a:lnR w="12700">
                      <a:solidFill>
                        <a:srgbClr val="A6AAA9"/>
                      </a:solidFill>
                      <a:miter lim="400000"/>
                    </a:lnR>
                    <a:lnT w="12700">
                      <a:solidFill>
                        <a:srgbClr val="A6AAA9"/>
                      </a:solidFill>
                      <a:miter lim="400000"/>
                    </a:lnT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20000"/>
                        </a:lnSpc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2 4 6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  <a:lnR w="12700">
                      <a:solidFill>
                        <a:srgbClr val="A6AAA9"/>
                      </a:solidFill>
                      <a:miter lim="400000"/>
                    </a:lnR>
                    <a:lnT w="12700">
                      <a:solidFill>
                        <a:srgbClr val="A6AAA9"/>
                      </a:solidFill>
                      <a:miter lim="400000"/>
                    </a:lnT>
                    <a:lnB w="12700">
                      <a:solidFill>
                        <a:srgbClr val="A6AAA9"/>
                      </a:solidFill>
                      <a:miter lim="400000"/>
                    </a:lnB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/>
                      </a:pPr>
                      <a:r>
                        <a:rPr sz="800"/>
                        <a:t>Juntar elementos en un vector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  <a:lnR w="12700">
                      <a:solidFill>
                        <a:srgbClr val="A6AAA9"/>
                      </a:solidFill>
                      <a:miter lim="400000"/>
                    </a:lnR>
                    <a:lnT w="12700">
                      <a:solidFill>
                        <a:srgbClr val="A6AAA9"/>
                      </a:solidFill>
                      <a:miter lim="400000"/>
                    </a:lnT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429203">
                <a:tc>
                  <a:txBody>
                    <a:bodyPr/>
                    <a:lstStyle/>
                    <a:p>
                      <a:pPr algn="l" defTabSz="914400"/>
                      <a:r>
                        <a:rPr sz="9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2:6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  <a:lnR w="12700">
                      <a:solidFill>
                        <a:srgbClr val="A6AAA9"/>
                      </a:solidFill>
                      <a:miter lim="400000"/>
                    </a:lnR>
                    <a:lnT w="12700">
                      <a:solidFill>
                        <a:srgbClr val="A6AAA9"/>
                      </a:solidFill>
                      <a:miter lim="400000"/>
                    </a:lnT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900">
                          <a:solidFill>
                            <a:srgbClr val="FFFFFF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2 3 4 5 6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  <a:lnR w="12700">
                      <a:solidFill>
                        <a:srgbClr val="A6AAA9"/>
                      </a:solidFill>
                      <a:miter lim="400000"/>
                    </a:lnR>
                    <a:lnT w="12700">
                      <a:solidFill>
                        <a:srgbClr val="A6AAA9"/>
                      </a:solidFill>
                      <a:miter lim="400000"/>
                    </a:lnT>
                    <a:lnB w="12700">
                      <a:solidFill>
                        <a:srgbClr val="A6AAA9"/>
                      </a:solidFill>
                      <a:miter lim="400000"/>
                    </a:lnB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Una secuencia de números enteros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  <a:lnR w="12700">
                      <a:solidFill>
                        <a:srgbClr val="A6AAA9"/>
                      </a:solidFill>
                      <a:miter lim="400000"/>
                    </a:lnR>
                    <a:lnT w="12700">
                      <a:solidFill>
                        <a:srgbClr val="A6AAA9"/>
                      </a:solidFill>
                      <a:miter lim="400000"/>
                    </a:lnT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429203">
                <a:tc>
                  <a:txBody>
                    <a:bodyPr/>
                    <a:lstStyle/>
                    <a:p>
                      <a:pPr algn="l" defTabSz="914400"/>
                      <a:r>
                        <a:rPr sz="9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seq(2, 3, by=0.5)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  <a:lnR w="12700">
                      <a:solidFill>
                        <a:srgbClr val="A6AAA9"/>
                      </a:solidFill>
                      <a:miter lim="400000"/>
                    </a:lnR>
                    <a:lnT w="12700">
                      <a:solidFill>
                        <a:srgbClr val="A6AAA9"/>
                      </a:solidFill>
                      <a:miter lim="400000"/>
                    </a:lnT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900">
                          <a:solidFill>
                            <a:srgbClr val="FFFFFF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2.0 2.5 3.0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  <a:lnR w="12700">
                      <a:solidFill>
                        <a:srgbClr val="A6AAA9"/>
                      </a:solidFill>
                      <a:miter lim="400000"/>
                    </a:lnR>
                    <a:lnT w="12700">
                      <a:solidFill>
                        <a:srgbClr val="A6AAA9"/>
                      </a:solidFill>
                      <a:miter lim="400000"/>
                    </a:lnT>
                    <a:lnB w="12700">
                      <a:solidFill>
                        <a:srgbClr val="A6AAA9"/>
                      </a:solidFill>
                      <a:miter lim="400000"/>
                    </a:lnB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Una secuencia compleja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  <a:lnR w="12700">
                      <a:solidFill>
                        <a:srgbClr val="A6AAA9"/>
                      </a:solidFill>
                      <a:miter lim="400000"/>
                    </a:lnR>
                    <a:lnT w="12700">
                      <a:solidFill>
                        <a:srgbClr val="A6AAA9"/>
                      </a:solidFill>
                      <a:miter lim="400000"/>
                    </a:lnT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429203">
                <a:tc>
                  <a:txBody>
                    <a:bodyPr/>
                    <a:lstStyle/>
                    <a:p>
                      <a:pPr algn="l" defTabSz="914400"/>
                      <a:r>
                        <a:rPr sz="9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rep(1:2, times=3)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  <a:lnR w="12700">
                      <a:solidFill>
                        <a:srgbClr val="A6AAA9"/>
                      </a:solidFill>
                      <a:miter lim="400000"/>
                    </a:lnR>
                    <a:lnT w="12700">
                      <a:solidFill>
                        <a:srgbClr val="A6AAA9"/>
                      </a:solidFill>
                      <a:miter lim="400000"/>
                    </a:lnT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900">
                          <a:solidFill>
                            <a:srgbClr val="FFFFFF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1 2 1 2 1 2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  <a:lnR w="12700">
                      <a:solidFill>
                        <a:srgbClr val="A6AAA9"/>
                      </a:solidFill>
                      <a:miter lim="400000"/>
                    </a:lnR>
                    <a:lnT w="12700">
                      <a:solidFill>
                        <a:srgbClr val="A6AAA9"/>
                      </a:solidFill>
                      <a:miter lim="400000"/>
                    </a:lnT>
                    <a:lnB w="12700">
                      <a:solidFill>
                        <a:srgbClr val="A6AAA9"/>
                      </a:solidFill>
                      <a:miter lim="400000"/>
                    </a:lnB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Repetir un vector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  <a:lnR w="12700">
                      <a:solidFill>
                        <a:srgbClr val="A6AAA9"/>
                      </a:solidFill>
                      <a:miter lim="400000"/>
                    </a:lnR>
                    <a:lnT w="12700">
                      <a:solidFill>
                        <a:srgbClr val="A6AAA9"/>
                      </a:solidFill>
                      <a:miter lim="400000"/>
                    </a:lnT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429203">
                <a:tc>
                  <a:txBody>
                    <a:bodyPr/>
                    <a:lstStyle/>
                    <a:p>
                      <a:pPr algn="l" defTabSz="914400"/>
                      <a:r>
                        <a:rPr sz="9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rep(1:2, each=3)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  <a:lnR w="12700">
                      <a:solidFill>
                        <a:srgbClr val="A6AAA9"/>
                      </a:solidFill>
                      <a:miter lim="400000"/>
                    </a:lnR>
                    <a:lnT w="12700">
                      <a:solidFill>
                        <a:srgbClr val="A6AAA9"/>
                      </a:solidFill>
                      <a:miter lim="400000"/>
                    </a:lnT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900">
                          <a:solidFill>
                            <a:srgbClr val="FFFFFF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1 1 1 2 2 2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  <a:lnR w="12700">
                      <a:solidFill>
                        <a:srgbClr val="A6AAA9"/>
                      </a:solidFill>
                      <a:miter lim="400000"/>
                    </a:lnR>
                    <a:lnT w="12700">
                      <a:solidFill>
                        <a:srgbClr val="A6AAA9"/>
                      </a:solidFill>
                      <a:miter lim="400000"/>
                    </a:lnT>
                    <a:lnB w="12700">
                      <a:solidFill>
                        <a:srgbClr val="A6AAA9"/>
                      </a:solidFill>
                      <a:miter lim="400000"/>
                    </a:lnB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Repetir elementos de un vector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  <a:lnR w="12700">
                      <a:solidFill>
                        <a:srgbClr val="A6AAA9"/>
                      </a:solidFill>
                      <a:miter lim="400000"/>
                    </a:lnR>
                    <a:lnT w="12700">
                      <a:solidFill>
                        <a:srgbClr val="A6AAA9"/>
                      </a:solidFill>
                      <a:miter lim="400000"/>
                    </a:lnT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8" name="Vectores"/>
          <p:cNvSpPr/>
          <p:nvPr/>
        </p:nvSpPr>
        <p:spPr>
          <a:xfrm>
            <a:off x="3704076" y="398397"/>
            <a:ext cx="3263902" cy="282708"/>
          </a:xfrm>
          <a:prstGeom prst="roundRect">
            <a:avLst>
              <a:gd name="adj" fmla="val 22955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Vectores</a:t>
            </a:r>
          </a:p>
        </p:txBody>
      </p:sp>
      <p:sp>
        <p:nvSpPr>
          <p:cNvPr id="159" name="Seleccionando elementos del vector"/>
          <p:cNvSpPr/>
          <p:nvPr/>
        </p:nvSpPr>
        <p:spPr>
          <a:xfrm>
            <a:off x="3732809" y="4659137"/>
            <a:ext cx="3263902" cy="24884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b="1" sz="1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Seleccionando elementos del vector</a:t>
            </a:r>
          </a:p>
        </p:txBody>
      </p:sp>
      <p:sp>
        <p:nvSpPr>
          <p:cNvPr id="160" name="Rounded Rectangle"/>
          <p:cNvSpPr/>
          <p:nvPr/>
        </p:nvSpPr>
        <p:spPr>
          <a:xfrm>
            <a:off x="3729220" y="4985107"/>
            <a:ext cx="3242091" cy="5292939"/>
          </a:xfrm>
          <a:prstGeom prst="roundRect">
            <a:avLst>
              <a:gd name="adj" fmla="val 121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graphicFrame>
        <p:nvGraphicFramePr>
          <p:cNvPr id="161" name="Table"/>
          <p:cNvGraphicFramePr/>
          <p:nvPr/>
        </p:nvGraphicFramePr>
        <p:xfrm>
          <a:off x="3932900" y="5214579"/>
          <a:ext cx="2811132" cy="242147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035744"/>
                <a:gridCol w="1796023"/>
              </a:tblGrid>
              <a:tr h="484294">
                <a:tc>
                  <a:txBody>
                    <a:bodyPr/>
                    <a:lstStyle/>
                    <a:p>
                      <a:pPr algn="l" defTabSz="914400">
                        <a:defRPr b="1" sz="12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x[</a:t>
                      </a:r>
                      <a:r>
                        <a:rPr>
                          <a:solidFill>
                            <a:schemeClr val="accent4">
                              <a:satOff val="1488"/>
                              <a:lumOff val="-7242"/>
                            </a:schemeClr>
                          </a:solidFill>
                        </a:rPr>
                        <a:t>4</a:t>
                      </a:r>
                      <a:r>
                        <a:t>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12700">
                      <a:miter lim="400000"/>
                    </a:lnT>
                    <a:lnB w="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r>
                        <a:t>El 4° elemento de </a:t>
                      </a:r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  <a: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84294">
                <a:tc>
                  <a:txBody>
                    <a:bodyPr/>
                    <a:lstStyle/>
                    <a:p>
                      <a:pPr algn="l" defTabSz="914400">
                        <a:defRPr b="1" sz="12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x[</a:t>
                      </a:r>
                      <a:r>
                        <a:t>-</a:t>
                      </a:r>
                      <a:r>
                        <a:rPr>
                          <a:solidFill>
                            <a:schemeClr val="accent4">
                              <a:satOff val="1488"/>
                              <a:lumOff val="-7242"/>
                            </a:schemeClr>
                          </a:solidFill>
                        </a:rPr>
                        <a:t>4</a:t>
                      </a:r>
                      <a:r>
                        <a:t>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r>
                        <a:t>Todo </a:t>
                      </a:r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  <a:r>
                        <a:t> menos el 4° elemento.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84294">
                <a:tc>
                  <a:txBody>
                    <a:bodyPr/>
                    <a:lstStyle/>
                    <a:p>
                      <a:pPr algn="l" defTabSz="914400">
                        <a:defRPr b="1" sz="12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x[</a:t>
                      </a:r>
                      <a:r>
                        <a:rPr>
                          <a:solidFill>
                            <a:schemeClr val="accent4">
                              <a:satOff val="1488"/>
                              <a:lumOff val="-7242"/>
                            </a:schemeClr>
                          </a:solidFill>
                        </a:rPr>
                        <a:t>2</a:t>
                      </a:r>
                      <a:r>
                        <a:t>:</a:t>
                      </a:r>
                      <a:r>
                        <a:rPr>
                          <a:solidFill>
                            <a:schemeClr val="accent4">
                              <a:satOff val="1488"/>
                              <a:lumOff val="-7242"/>
                            </a:schemeClr>
                          </a:solidFill>
                        </a:rPr>
                        <a:t>4</a:t>
                      </a:r>
                      <a:r>
                        <a:t>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r>
                        <a:t>Del 2° al 4° </a:t>
                      </a:r>
                    </a:p>
                    <a:p>
                      <a:pPr defTabSz="914400">
                        <a:defRPr sz="1200"/>
                      </a:pPr>
                      <a:r>
                        <a:t>elemento de </a:t>
                      </a:r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84294">
                <a:tc>
                  <a:txBody>
                    <a:bodyPr/>
                    <a:lstStyle/>
                    <a:p>
                      <a:pPr algn="l" defTabSz="914400">
                        <a:defRPr b="1" sz="12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x[-(</a:t>
                      </a:r>
                      <a:r>
                        <a:rPr>
                          <a:solidFill>
                            <a:schemeClr val="accent4">
                              <a:satOff val="1488"/>
                              <a:lumOff val="-7242"/>
                            </a:schemeClr>
                          </a:solidFill>
                        </a:rPr>
                        <a:t>2</a:t>
                      </a:r>
                      <a:r>
                        <a:t>:</a:t>
                      </a:r>
                      <a:r>
                        <a:rPr>
                          <a:solidFill>
                            <a:schemeClr val="accent4">
                              <a:satOff val="1488"/>
                              <a:lumOff val="-7242"/>
                            </a:schemeClr>
                          </a:solidFill>
                        </a:rPr>
                        <a:t>4</a:t>
                      </a:r>
                      <a:r>
                        <a:t>)]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r>
                        <a:t>Todo </a:t>
                      </a:r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  <a:r>
                        <a:t> menos del 2° al 4° elemento.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84294">
                <a:tc>
                  <a:txBody>
                    <a:bodyPr/>
                    <a:lstStyle/>
                    <a:p>
                      <a:pPr algn="l" defTabSz="914400">
                        <a:defRPr b="1" sz="12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x[c(</a:t>
                      </a:r>
                      <a:r>
                        <a:rPr>
                          <a:solidFill>
                            <a:schemeClr val="accent4">
                              <a:satOff val="1488"/>
                              <a:lumOff val="-7242"/>
                            </a:schemeClr>
                          </a:solidFill>
                        </a:rPr>
                        <a:t>1</a:t>
                      </a:r>
                      <a:r>
                        <a:t>, </a:t>
                      </a:r>
                      <a:r>
                        <a:rPr>
                          <a:solidFill>
                            <a:schemeClr val="accent4">
                              <a:satOff val="1488"/>
                              <a:lumOff val="-7242"/>
                            </a:schemeClr>
                          </a:solidFill>
                        </a:rPr>
                        <a:t>5</a:t>
                      </a:r>
                      <a:r>
                        <a:t>)]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r>
                        <a:t>El 1° y 5° </a:t>
                      </a:r>
                    </a:p>
                    <a:p>
                      <a:pPr defTabSz="914400">
                        <a:defRPr sz="1200"/>
                      </a:pPr>
                      <a:r>
                        <a:t>elemento de </a:t>
                      </a:r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  <a: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Table"/>
          <p:cNvGraphicFramePr/>
          <p:nvPr/>
        </p:nvGraphicFramePr>
        <p:xfrm>
          <a:off x="3894882" y="7955352"/>
          <a:ext cx="3009487" cy="14332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179595"/>
                <a:gridCol w="1690190"/>
              </a:tblGrid>
              <a:tr h="477751">
                <a:tc>
                  <a:txBody>
                    <a:bodyPr/>
                    <a:lstStyle/>
                    <a:p>
                      <a:pPr algn="l" defTabSz="914400">
                        <a:defRPr b="1" sz="12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x[x == </a:t>
                      </a:r>
                      <a:r>
                        <a:rPr>
                          <a:solidFill>
                            <a:schemeClr val="accent4"/>
                          </a:solidFill>
                        </a:rPr>
                        <a:t>10</a:t>
                      </a:r>
                      <a:r>
                        <a:t>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Los elementos que son iguales a 10.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77751">
                <a:tc>
                  <a:txBody>
                    <a:bodyPr/>
                    <a:lstStyle/>
                    <a:p>
                      <a:pPr algn="l" defTabSz="914400">
                        <a:defRPr b="1" sz="12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x[x &lt; </a:t>
                      </a:r>
                      <a:r>
                        <a:rPr>
                          <a:solidFill>
                            <a:schemeClr val="accent4"/>
                          </a:solidFill>
                        </a:rPr>
                        <a:t>0</a:t>
                      </a:r>
                      <a:r>
                        <a:t>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Los elementos que son menores a 0.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77751">
                <a:tc>
                  <a:txBody>
                    <a:bodyPr/>
                    <a:lstStyle/>
                    <a:p>
                      <a:pPr algn="l" defTabSz="914400">
                        <a:defRPr b="1" sz="12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x[x %in% </a:t>
                      </a:r>
                    </a:p>
                    <a:p>
                      <a:pPr algn="l" defTabSz="914400">
                        <a:defRPr b="1" sz="12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c(</a:t>
                      </a:r>
                      <a:r>
                        <a:rPr>
                          <a:solidFill>
                            <a:schemeClr val="accent4">
                              <a:satOff val="1488"/>
                              <a:lumOff val="-7242"/>
                            </a:schemeClr>
                          </a:solidFill>
                        </a:rPr>
                        <a:t>1</a:t>
                      </a:r>
                      <a:r>
                        <a:t>, </a:t>
                      </a:r>
                      <a:r>
                        <a:rPr>
                          <a:solidFill>
                            <a:schemeClr val="accent4">
                              <a:satOff val="1488"/>
                              <a:lumOff val="-7242"/>
                            </a:schemeClr>
                          </a:solidFill>
                        </a:rPr>
                        <a:t>2</a:t>
                      </a:r>
                      <a:r>
                        <a:t>, </a:t>
                      </a:r>
                      <a:r>
                        <a:rPr>
                          <a:solidFill>
                            <a:schemeClr val="accent4">
                              <a:satOff val="1488"/>
                              <a:lumOff val="-7242"/>
                            </a:schemeClr>
                          </a:solidFill>
                        </a:rPr>
                        <a:t>5</a:t>
                      </a:r>
                      <a:r>
                        <a:t>)]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Elementos en el conjunto 1, 2, 5.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3" name="Por posición"/>
          <p:cNvSpPr txBox="1"/>
          <p:nvPr/>
        </p:nvSpPr>
        <p:spPr>
          <a:xfrm>
            <a:off x="3732810" y="4994011"/>
            <a:ext cx="323850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Por posición</a:t>
            </a:r>
          </a:p>
        </p:txBody>
      </p:sp>
      <p:sp>
        <p:nvSpPr>
          <p:cNvPr id="164" name="Por valor"/>
          <p:cNvSpPr txBox="1"/>
          <p:nvPr/>
        </p:nvSpPr>
        <p:spPr>
          <a:xfrm>
            <a:off x="3730732" y="7687393"/>
            <a:ext cx="323850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Por valor</a:t>
            </a:r>
          </a:p>
        </p:txBody>
      </p:sp>
      <p:sp>
        <p:nvSpPr>
          <p:cNvPr id="165" name="Vectores nombrados"/>
          <p:cNvSpPr txBox="1"/>
          <p:nvPr/>
        </p:nvSpPr>
        <p:spPr>
          <a:xfrm>
            <a:off x="3745510" y="9475615"/>
            <a:ext cx="323850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Vectores nombrados </a:t>
            </a:r>
          </a:p>
        </p:txBody>
      </p:sp>
      <p:graphicFrame>
        <p:nvGraphicFramePr>
          <p:cNvPr id="166" name="Table"/>
          <p:cNvGraphicFramePr/>
          <p:nvPr/>
        </p:nvGraphicFramePr>
        <p:xfrm>
          <a:off x="4009182" y="9802893"/>
          <a:ext cx="2935866" cy="4201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204995"/>
                <a:gridCol w="1370183"/>
              </a:tblGrid>
              <a:tr h="420181">
                <a:tc>
                  <a:txBody>
                    <a:bodyPr/>
                    <a:lstStyle/>
                    <a:p>
                      <a:pPr algn="l" defTabSz="914400">
                        <a:defRPr b="1" sz="12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x[‘</a:t>
                      </a:r>
                      <a:r>
                        <a:rPr>
                          <a:solidFill>
                            <a:schemeClr val="accent4">
                              <a:satOff val="1488"/>
                              <a:lumOff val="-7242"/>
                            </a:schemeClr>
                          </a:solidFill>
                        </a:rPr>
                        <a:t>apple</a:t>
                      </a:r>
                      <a:r>
                        <a:t>’]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Elementos con nombre ‘apple’.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7" name="Leyendo y escribiendo datos"/>
          <p:cNvSpPr/>
          <p:nvPr/>
        </p:nvSpPr>
        <p:spPr>
          <a:xfrm>
            <a:off x="7148908" y="6343310"/>
            <a:ext cx="4166145" cy="266701"/>
          </a:xfrm>
          <a:prstGeom prst="roundRect">
            <a:avLst>
              <a:gd name="adj" fmla="val 24333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Leyendo y escribiendo datos</a:t>
            </a:r>
          </a:p>
        </p:txBody>
      </p:sp>
      <p:sp>
        <p:nvSpPr>
          <p:cNvPr id="168" name="Rounded Rectangle"/>
          <p:cNvSpPr/>
          <p:nvPr/>
        </p:nvSpPr>
        <p:spPr>
          <a:xfrm>
            <a:off x="269333" y="8331680"/>
            <a:ext cx="3263901" cy="1993901"/>
          </a:xfrm>
          <a:prstGeom prst="roundRect">
            <a:avLst>
              <a:gd name="adj" fmla="val 1943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69" name="Directorio de trabajo"/>
          <p:cNvSpPr/>
          <p:nvPr/>
        </p:nvSpPr>
        <p:spPr>
          <a:xfrm>
            <a:off x="264965" y="8010783"/>
            <a:ext cx="3263901" cy="32038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b="1"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Directorio de trabajo</a:t>
            </a:r>
          </a:p>
        </p:txBody>
      </p:sp>
      <p:sp>
        <p:nvSpPr>
          <p:cNvPr id="170" name="getwd()…"/>
          <p:cNvSpPr txBox="1"/>
          <p:nvPr/>
        </p:nvSpPr>
        <p:spPr>
          <a:xfrm>
            <a:off x="300419" y="8335316"/>
            <a:ext cx="3187701" cy="1963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b="1"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getwd()</a:t>
            </a:r>
          </a:p>
          <a:p>
            <a:pPr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Encontrar el directorio de trabajo actual (de donde se importan inputs y a donde se exportan outputs).</a:t>
            </a:r>
          </a:p>
          <a:p>
            <a:pPr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setwd(‘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C://file/path</a:t>
            </a:r>
            <a:r>
              <a:t>’)</a:t>
            </a:r>
          </a:p>
          <a:p>
            <a:pPr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Cambiar el directorio de trabajo actual.</a:t>
            </a:r>
          </a:p>
          <a:p>
            <a:pPr algn="l">
              <a:defRPr b="1" sz="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just">
              <a:defRPr b="1" sz="1000">
                <a:latin typeface="Helvetica"/>
                <a:ea typeface="Helvetica"/>
                <a:cs typeface="Helvetica"/>
                <a:sym typeface="Helvetica"/>
              </a:defRPr>
            </a:pPr>
            <a:r>
              <a:t>Utilice los proyectos en RStudio para establecer el directorio de trabajo en la carpeta en la que está trabajando. </a:t>
            </a:r>
          </a:p>
        </p:txBody>
      </p:sp>
      <p:sp>
        <p:nvSpPr>
          <p:cNvPr id="171" name="Funciones de vectores"/>
          <p:cNvSpPr/>
          <p:nvPr/>
        </p:nvSpPr>
        <p:spPr>
          <a:xfrm>
            <a:off x="3732809" y="3313721"/>
            <a:ext cx="3263902" cy="24884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b="1" sz="1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Funciones de vectores</a:t>
            </a:r>
          </a:p>
        </p:txBody>
      </p:sp>
      <p:sp>
        <p:nvSpPr>
          <p:cNvPr id="172" name="Rounded Rectangle"/>
          <p:cNvSpPr/>
          <p:nvPr/>
        </p:nvSpPr>
        <p:spPr>
          <a:xfrm>
            <a:off x="3743715" y="3653000"/>
            <a:ext cx="3242090" cy="898911"/>
          </a:xfrm>
          <a:prstGeom prst="roundRect">
            <a:avLst>
              <a:gd name="adj" fmla="val 436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lnSpc>
                <a:spcPct val="90000"/>
              </a:lnSpc>
              <a:spcBef>
                <a:spcPts val="300"/>
              </a:spcBef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aphicFrame>
        <p:nvGraphicFramePr>
          <p:cNvPr id="173" name="Table"/>
          <p:cNvGraphicFramePr/>
          <p:nvPr/>
        </p:nvGraphicFramePr>
        <p:xfrm>
          <a:off x="3759881" y="3649288"/>
          <a:ext cx="3119197" cy="8406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61418"/>
                <a:gridCol w="1663700"/>
              </a:tblGrid>
              <a:tr h="42033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buClr>
                          <a:schemeClr val="accent4">
                            <a:hueOff val="384618"/>
                            <a:satOff val="3869"/>
                            <a:lumOff val="5802"/>
                          </a:schemeClr>
                        </a:buClr>
                        <a:defRPr b="1" sz="12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sort(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x</a:t>
                      </a:r>
                      <a:r>
                        <a:t>) </a:t>
                      </a:r>
                    </a:p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buClr>
                          <a:schemeClr val="accent4">
                            <a:hueOff val="384618"/>
                            <a:satOff val="3869"/>
                            <a:lumOff val="5802"/>
                          </a:schemeClr>
                        </a:buClr>
                        <a:defRPr sz="11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Ordenar valores de x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buClr>
                          <a:schemeClr val="accent4">
                            <a:hueOff val="384618"/>
                            <a:satOff val="3869"/>
                            <a:lumOff val="5802"/>
                          </a:schemeClr>
                        </a:buClr>
                        <a:defRPr b="1" sz="12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rev(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x</a:t>
                      </a:r>
                      <a:r>
                        <a:t>) </a:t>
                      </a:r>
                    </a:p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buClr>
                          <a:schemeClr val="accent4">
                            <a:hueOff val="384618"/>
                            <a:satOff val="3869"/>
                            <a:lumOff val="5802"/>
                          </a:schemeClr>
                        </a:buClr>
                        <a:defRPr sz="11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Invertir orden de x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42033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buClr>
                          <a:schemeClr val="accent4">
                            <a:hueOff val="384618"/>
                            <a:satOff val="3869"/>
                            <a:lumOff val="5802"/>
                          </a:schemeClr>
                        </a:buClr>
                        <a:defRPr b="1" sz="12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table(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x</a:t>
                      </a:r>
                      <a:r>
                        <a:t>) </a:t>
                      </a:r>
                    </a:p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buClr>
                          <a:schemeClr val="accent4">
                            <a:hueOff val="384618"/>
                            <a:satOff val="3869"/>
                            <a:lumOff val="5802"/>
                          </a:schemeClr>
                        </a:buClr>
                        <a:defRPr sz="11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Contar valores de x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buClr>
                          <a:schemeClr val="accent4">
                            <a:hueOff val="384618"/>
                            <a:satOff val="3869"/>
                            <a:lumOff val="5802"/>
                          </a:schemeClr>
                        </a:buClr>
                        <a:defRPr b="1" sz="12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unique(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x</a:t>
                      </a:r>
                      <a:r>
                        <a:t>) </a:t>
                      </a:r>
                    </a:p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buClr>
                          <a:schemeClr val="accent4">
                            <a:hueOff val="384618"/>
                            <a:satOff val="3869"/>
                            <a:lumOff val="5802"/>
                          </a:schemeClr>
                        </a:buClr>
                        <a:defRPr sz="12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sz="1100"/>
                        <a:t>Ver valores únicos de x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174" name="Rounded Rectangle"/>
          <p:cNvSpPr/>
          <p:nvPr/>
        </p:nvSpPr>
        <p:spPr>
          <a:xfrm>
            <a:off x="11454551" y="6357913"/>
            <a:ext cx="2028489" cy="248842"/>
          </a:xfrm>
          <a:prstGeom prst="roundRect">
            <a:avLst>
              <a:gd name="adj" fmla="val 31988"/>
            </a:avLst>
          </a:prstGeom>
          <a:solidFill>
            <a:schemeClr val="accent1">
              <a:alpha val="3142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0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5" name="Ver también el paquete readr."/>
          <p:cNvSpPr txBox="1"/>
          <p:nvPr/>
        </p:nvSpPr>
        <p:spPr>
          <a:xfrm>
            <a:off x="11465892" y="6347543"/>
            <a:ext cx="1985827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Ver también el paquete </a:t>
            </a:r>
            <a:r>
              <a:rPr b="1"/>
              <a:t>readr</a:t>
            </a:r>
            <a:r>
              <a:t>.</a:t>
            </a:r>
          </a:p>
        </p:txBody>
      </p:sp>
      <p:sp>
        <p:nvSpPr>
          <p:cNvPr id="176" name="Usando librerías"/>
          <p:cNvSpPr/>
          <p:nvPr/>
        </p:nvSpPr>
        <p:spPr>
          <a:xfrm>
            <a:off x="269114" y="4940819"/>
            <a:ext cx="3263902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2000"/>
              <a:t> Usando librerías</a:t>
            </a:r>
          </a:p>
        </p:txBody>
      </p:sp>
      <p:sp>
        <p:nvSpPr>
          <p:cNvPr id="177" name="install.packages(‘dplyr’)…"/>
          <p:cNvSpPr txBox="1"/>
          <p:nvPr/>
        </p:nvSpPr>
        <p:spPr>
          <a:xfrm>
            <a:off x="275937" y="5261250"/>
            <a:ext cx="3238501" cy="2588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install.packages(‘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dplyr</a:t>
            </a:r>
            <a:r>
              <a:t>’)</a:t>
            </a:r>
            <a:endParaRPr b="0"/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Descargar e instalar un paquete de CRAN.</a:t>
            </a:r>
            <a:endParaRPr b="0"/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latin typeface="Menlo Regular"/>
                <a:ea typeface="Menlo Regular"/>
                <a:cs typeface="Menlo Regular"/>
                <a:sym typeface="Menlo Regular"/>
              </a:defRPr>
            </a:pPr>
            <a:endParaRPr b="0"/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library(‘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dplyr</a:t>
            </a:r>
            <a:r>
              <a:t>’)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Cargar un paquete en la sesión, habilitando todas las funciones disponibles.</a:t>
            </a:r>
            <a:endParaRPr b="0"/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endParaRPr b="0"/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dplyr</a:t>
            </a:r>
            <a:r>
              <a:t>::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select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Usar una función específica de un paquete.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data(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iris</a:t>
            </a:r>
            <a:r>
              <a:t>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Cargar un conjunto de datos predefinido en el entorno.</a:t>
            </a:r>
          </a:p>
        </p:txBody>
      </p:sp>
      <p:sp>
        <p:nvSpPr>
          <p:cNvPr id="178" name="Rounded Rectangle"/>
          <p:cNvSpPr/>
          <p:nvPr/>
        </p:nvSpPr>
        <p:spPr>
          <a:xfrm>
            <a:off x="260259" y="5252230"/>
            <a:ext cx="3279750" cy="2654301"/>
          </a:xfrm>
          <a:prstGeom prst="roundRect">
            <a:avLst>
              <a:gd name="adj" fmla="val 1459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79" name="Traducido por Anthony Romero-Cerdán y Thatiane Ramírez Porras de ADIECS Asociación para el Desarrollo de la Investigación Estudiantil en Ciencias de la Salud. Perú"/>
          <p:cNvSpPr txBox="1"/>
          <p:nvPr/>
        </p:nvSpPr>
        <p:spPr>
          <a:xfrm>
            <a:off x="8978900" y="10291484"/>
            <a:ext cx="4800109" cy="422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r">
              <a:lnSpc>
                <a:spcPct val="90000"/>
              </a:lnSpc>
              <a:defRPr baseline="-22222"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Traducido por Anthony Romero-Cerdán y Thatiane Ramírez Porras de ADIECS Asociación para el Desarrollo de la Investigación Estudiantil en Ciencias de la Salud. Perú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ounded Rectangle"/>
          <p:cNvSpPr/>
          <p:nvPr/>
        </p:nvSpPr>
        <p:spPr>
          <a:xfrm>
            <a:off x="9366634" y="8636673"/>
            <a:ext cx="4296727" cy="1731097"/>
          </a:xfrm>
          <a:prstGeom prst="roundRect">
            <a:avLst>
              <a:gd name="adj" fmla="val 2511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82" name="RStudio® is a trademark of RStudio, Inc.  •  CC BY Mhairi McNeill  •  mhairihmcneill@gmail.com  •  844-448-1212 • rstudio.com"/>
          <p:cNvSpPr txBox="1"/>
          <p:nvPr/>
        </p:nvSpPr>
        <p:spPr>
          <a:xfrm>
            <a:off x="283250" y="10355515"/>
            <a:ext cx="3644901" cy="422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baseline="-22222" sz="900">
                <a:latin typeface="Helvetica"/>
                <a:ea typeface="Helvetica"/>
                <a:cs typeface="Helvetica"/>
                <a:sym typeface="Helvetica"/>
              </a:defRPr>
            </a:pPr>
            <a:r>
              <a:t>RStudio® is a trademark of RStudio, Inc.  • 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CC BY </a:t>
            </a:r>
            <a:r>
              <a:t>Mhairi McNeill  •  mhairihmcneill@gmail.com  •  844-448-1212 • </a:t>
            </a:r>
            <a:r>
              <a:rPr u="sng">
                <a:hlinkClick r:id="rId3" invalidUrl="" action="" tgtFrame="" tooltip="" history="1" highlightClick="0" endSnd="0"/>
              </a:rPr>
              <a:t>rstudio.com</a:t>
            </a:r>
            <a:r>
              <a:t> </a:t>
            </a:r>
          </a:p>
        </p:txBody>
      </p:sp>
      <p:sp>
        <p:nvSpPr>
          <p:cNvPr id="183" name="Rounded Rectangle"/>
          <p:cNvSpPr/>
          <p:nvPr/>
        </p:nvSpPr>
        <p:spPr>
          <a:xfrm>
            <a:off x="4791345" y="2653905"/>
            <a:ext cx="4412710" cy="2043093"/>
          </a:xfrm>
          <a:prstGeom prst="roundRect">
            <a:avLst>
              <a:gd name="adj" fmla="val 2578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84" name="Listas"/>
          <p:cNvSpPr/>
          <p:nvPr/>
        </p:nvSpPr>
        <p:spPr>
          <a:xfrm>
            <a:off x="5286778" y="2754530"/>
            <a:ext cx="3396444" cy="33339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2000"/>
              <a:t>Listas</a:t>
            </a:r>
          </a:p>
        </p:txBody>
      </p:sp>
      <p:sp>
        <p:nvSpPr>
          <p:cNvPr id="185" name="Matrices"/>
          <p:cNvSpPr/>
          <p:nvPr/>
        </p:nvSpPr>
        <p:spPr>
          <a:xfrm>
            <a:off x="5353049" y="432319"/>
            <a:ext cx="3263902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2000"/>
              <a:t>Matrices</a:t>
            </a:r>
          </a:p>
        </p:txBody>
      </p:sp>
      <p:sp>
        <p:nvSpPr>
          <p:cNvPr id="186" name="Data Frames"/>
          <p:cNvSpPr/>
          <p:nvPr/>
        </p:nvSpPr>
        <p:spPr>
          <a:xfrm>
            <a:off x="5913421" y="4823918"/>
            <a:ext cx="3120723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2000"/>
              <a:t>Data Frames</a:t>
            </a:r>
          </a:p>
        </p:txBody>
      </p:sp>
      <p:sp>
        <p:nvSpPr>
          <p:cNvPr id="187" name="Funciones matemáticas"/>
          <p:cNvSpPr/>
          <p:nvPr/>
        </p:nvSpPr>
        <p:spPr>
          <a:xfrm>
            <a:off x="823052" y="3405194"/>
            <a:ext cx="3263902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2000"/>
              <a:t>Funciones matemáticas</a:t>
            </a:r>
            <a:endParaRPr b="1" sz="2000"/>
          </a:p>
          <a:p>
            <a:pPr lvl="1" indent="0"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 sz="2000"/>
          </a:p>
        </p:txBody>
      </p:sp>
      <p:sp>
        <p:nvSpPr>
          <p:cNvPr id="188" name="Rounded Rectangle"/>
          <p:cNvSpPr/>
          <p:nvPr/>
        </p:nvSpPr>
        <p:spPr>
          <a:xfrm>
            <a:off x="384499" y="329667"/>
            <a:ext cx="4226997" cy="2965547"/>
          </a:xfrm>
          <a:prstGeom prst="roundRect">
            <a:avLst>
              <a:gd name="adj" fmla="val 1466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89" name="Tipos de datos"/>
          <p:cNvSpPr/>
          <p:nvPr/>
        </p:nvSpPr>
        <p:spPr>
          <a:xfrm>
            <a:off x="866046" y="406919"/>
            <a:ext cx="3263902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2000"/>
              <a:t>Tipos de datos</a:t>
            </a:r>
            <a:endParaRPr b="1" sz="2000"/>
          </a:p>
        </p:txBody>
      </p:sp>
      <p:sp>
        <p:nvSpPr>
          <p:cNvPr id="190" name="Rounded Rectangle"/>
          <p:cNvSpPr/>
          <p:nvPr/>
        </p:nvSpPr>
        <p:spPr>
          <a:xfrm>
            <a:off x="9401499" y="320617"/>
            <a:ext cx="4226997" cy="3835401"/>
          </a:xfrm>
          <a:prstGeom prst="roundRect">
            <a:avLst>
              <a:gd name="adj" fmla="val 1133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91" name="Cadena de caracteres"/>
          <p:cNvSpPr/>
          <p:nvPr/>
        </p:nvSpPr>
        <p:spPr>
          <a:xfrm>
            <a:off x="9560666" y="406919"/>
            <a:ext cx="2755901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2000"/>
              <a:t>Cadena de caracteres</a:t>
            </a:r>
          </a:p>
        </p:txBody>
      </p:sp>
      <p:sp>
        <p:nvSpPr>
          <p:cNvPr id="192" name="Factores"/>
          <p:cNvSpPr/>
          <p:nvPr/>
        </p:nvSpPr>
        <p:spPr>
          <a:xfrm>
            <a:off x="10576440" y="2938713"/>
            <a:ext cx="1908044" cy="32038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2000"/>
              <a:t>Factores</a:t>
            </a:r>
            <a:endParaRPr b="1" sz="2000"/>
          </a:p>
        </p:txBody>
      </p:sp>
      <p:sp>
        <p:nvSpPr>
          <p:cNvPr id="193" name="Estadísticas"/>
          <p:cNvSpPr/>
          <p:nvPr/>
        </p:nvSpPr>
        <p:spPr>
          <a:xfrm>
            <a:off x="10560975" y="4318321"/>
            <a:ext cx="1908044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2000"/>
              <a:t>Estadísticas</a:t>
            </a:r>
            <a:endParaRPr b="1" sz="2000"/>
          </a:p>
          <a:p>
            <a:pPr lvl="1" indent="0"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 sz="2000"/>
          </a:p>
        </p:txBody>
      </p:sp>
      <p:sp>
        <p:nvSpPr>
          <p:cNvPr id="194" name="Distribuciones"/>
          <p:cNvSpPr/>
          <p:nvPr/>
        </p:nvSpPr>
        <p:spPr>
          <a:xfrm>
            <a:off x="10599075" y="6525494"/>
            <a:ext cx="1908044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2000"/>
              <a:t>Distribuciones</a:t>
            </a:r>
            <a:endParaRPr b="1" sz="2000"/>
          </a:p>
          <a:p>
            <a:pPr lvl="1" indent="0"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 sz="2000"/>
          </a:p>
          <a:p>
            <a:pPr lvl="1" indent="0"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 sz="2000"/>
          </a:p>
        </p:txBody>
      </p:sp>
      <p:graphicFrame>
        <p:nvGraphicFramePr>
          <p:cNvPr id="195" name="Table"/>
          <p:cNvGraphicFramePr/>
          <p:nvPr/>
        </p:nvGraphicFramePr>
        <p:xfrm>
          <a:off x="470787" y="1250765"/>
          <a:ext cx="4087236" cy="176631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88065"/>
                <a:gridCol w="1323444"/>
                <a:gridCol w="1663025"/>
              </a:tblGrid>
              <a:tr h="412934">
                <a:tc>
                  <a:txBody>
                    <a:bodyPr/>
                    <a:lstStyle/>
                    <a:p>
                      <a:pPr algn="l" defTabSz="914400"/>
                      <a:r>
                        <a:rPr sz="9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as.logical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900">
                          <a:solidFill>
                            <a:srgbClr val="53585F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TRUE, FALSE, TRUE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Valores booleanos (TRUE or FALSE).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l" defTabSz="914400"/>
                      <a:r>
                        <a:rPr sz="9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as.numeric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900">
                          <a:solidFill>
                            <a:srgbClr val="53585F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1, 0, 1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Números enteros o de punto flotante.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defTabSz="914400"/>
                      <a:r>
                        <a:rPr sz="9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as.character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900">
                          <a:solidFill>
                            <a:srgbClr val="53585F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'1', '0', '1'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Cadenas de caracteres. 
(Siempre van entre comillas).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665735"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as.factor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20000"/>
                        </a:lnSpc>
                      </a:pPr>
                      <a:r>
                        <a:rPr sz="900">
                          <a:solidFill>
                            <a:srgbClr val="53585F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'1', '0', '1',
levels: '1', '0'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Cadenas de caracteres con niveles preestablecidos. (Necesario para algunos modelos estadísticos).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6" name="Conversión entre tipos de datos comunes en R.…"/>
          <p:cNvSpPr txBox="1"/>
          <p:nvPr/>
        </p:nvSpPr>
        <p:spPr>
          <a:xfrm>
            <a:off x="378552" y="770929"/>
            <a:ext cx="424180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t>Conversión entre tipos de datos comunes en R. </a:t>
            </a:r>
          </a:p>
          <a:p>
            <a:pPr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t>Siempre es posible pasar de un valor superior a uno inferior en la tabla. </a:t>
            </a:r>
          </a:p>
        </p:txBody>
      </p:sp>
      <p:sp>
        <p:nvSpPr>
          <p:cNvPr id="197" name="Rounded Rectangle"/>
          <p:cNvSpPr/>
          <p:nvPr/>
        </p:nvSpPr>
        <p:spPr>
          <a:xfrm>
            <a:off x="341504" y="6301833"/>
            <a:ext cx="4226997" cy="4017877"/>
          </a:xfrm>
          <a:prstGeom prst="roundRect">
            <a:avLst>
              <a:gd name="adj" fmla="val 1082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98" name="&gt; a &lt;- 'apple'…"/>
          <p:cNvSpPr txBox="1"/>
          <p:nvPr/>
        </p:nvSpPr>
        <p:spPr>
          <a:xfrm>
            <a:off x="621033" y="6881769"/>
            <a:ext cx="1346201" cy="705387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l">
              <a:lnSpc>
                <a:spcPct val="120000"/>
              </a:lnSpc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&gt; a &lt;- 'apple'</a:t>
            </a:r>
          </a:p>
          <a:p>
            <a:pPr algn="l">
              <a:lnSpc>
                <a:spcPct val="120000"/>
              </a:lnSpc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&gt; a</a:t>
            </a:r>
          </a:p>
          <a:p>
            <a:pPr algn="l">
              <a:lnSpc>
                <a:spcPct val="120000"/>
              </a:lnSpc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[1] 'apple'</a:t>
            </a:r>
          </a:p>
        </p:txBody>
      </p:sp>
      <p:sp>
        <p:nvSpPr>
          <p:cNvPr id="199" name="El entorno de R"/>
          <p:cNvSpPr/>
          <p:nvPr/>
        </p:nvSpPr>
        <p:spPr>
          <a:xfrm>
            <a:off x="801885" y="7784731"/>
            <a:ext cx="3263902" cy="32038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b="1"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El entorno de R</a:t>
            </a:r>
          </a:p>
        </p:txBody>
      </p:sp>
      <p:sp>
        <p:nvSpPr>
          <p:cNvPr id="200" name="Asignación de variables"/>
          <p:cNvSpPr/>
          <p:nvPr/>
        </p:nvSpPr>
        <p:spPr>
          <a:xfrm>
            <a:off x="837373" y="6412430"/>
            <a:ext cx="3263901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b="1"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Asignación de variables</a:t>
            </a:r>
          </a:p>
        </p:txBody>
      </p:sp>
      <p:graphicFrame>
        <p:nvGraphicFramePr>
          <p:cNvPr id="201" name="Table"/>
          <p:cNvGraphicFramePr/>
          <p:nvPr/>
        </p:nvGraphicFramePr>
        <p:xfrm>
          <a:off x="720406" y="8220135"/>
          <a:ext cx="3402585" cy="13655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85975"/>
                <a:gridCol w="1810258"/>
              </a:tblGrid>
              <a:tr h="455174">
                <a:tc>
                  <a:txBody>
                    <a:bodyPr/>
                    <a:lstStyle/>
                    <a:p>
                      <a:pPr algn="l"/>
                      <a:r>
                        <a:rPr sz="12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ls()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Enumerar todas las variables en el entorno.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455174">
                <a:tc>
                  <a:txBody>
                    <a:bodyPr/>
                    <a:lstStyle/>
                    <a:p>
                      <a:pPr algn="l"/>
                      <a:r>
                        <a:rPr sz="12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rm(x)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Remover la variable </a:t>
                      </a:r>
                      <a:r>
                        <a:rPr b="1"/>
                        <a:t>x</a:t>
                      </a:r>
                      <a:r>
                        <a:t> del entorno.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455174">
                <a:tc>
                  <a:txBody>
                    <a:bodyPr/>
                    <a:lstStyle/>
                    <a:p>
                      <a:pPr algn="l"/>
                      <a:r>
                        <a:rPr sz="12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rm(list = ls())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Remover todas las variables del entorno.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2" name="Puede utilizar el panel de entorno en RStudio para examinar las variables."/>
          <p:cNvSpPr txBox="1"/>
          <p:nvPr/>
        </p:nvSpPr>
        <p:spPr>
          <a:xfrm>
            <a:off x="620974" y="9658120"/>
            <a:ext cx="3402585" cy="46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Puede utilizar el panel de entorno en RStudio para examinar las variables. </a:t>
            </a:r>
          </a:p>
        </p:txBody>
      </p:sp>
      <p:sp>
        <p:nvSpPr>
          <p:cNvPr id="203" name="factor(x)…"/>
          <p:cNvSpPr txBox="1"/>
          <p:nvPr/>
        </p:nvSpPr>
        <p:spPr>
          <a:xfrm>
            <a:off x="9541164" y="3265696"/>
            <a:ext cx="2007448" cy="820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defRPr b="1"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factor(x)</a:t>
            </a:r>
          </a:p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Convertir un vector en factor. Puede definir niveles y orden del factor.</a:t>
            </a:r>
          </a:p>
        </p:txBody>
      </p:sp>
      <p:sp>
        <p:nvSpPr>
          <p:cNvPr id="204" name="m &lt;- matrix(x, nrow = 3, ncol = 3)…"/>
          <p:cNvSpPr txBox="1"/>
          <p:nvPr/>
        </p:nvSpPr>
        <p:spPr>
          <a:xfrm>
            <a:off x="5496809" y="745529"/>
            <a:ext cx="2981462" cy="439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chemeClr val="accent6">
                    <a:lumOff val="-8741"/>
                  </a:schemeClr>
                </a:solidFill>
              </a:rPr>
              <a:t>m</a:t>
            </a:r>
            <a:r>
              <a:t> &lt;- matrix(</a:t>
            </a:r>
            <a:r>
              <a:rPr>
                <a:solidFill>
                  <a:schemeClr val="accent6"/>
                </a:solidFill>
              </a:rPr>
              <a:t>x</a:t>
            </a:r>
            <a:r>
              <a:t>, nrow = </a:t>
            </a:r>
            <a:r>
              <a:rPr>
                <a:solidFill>
                  <a:schemeClr val="accent2"/>
                </a:solidFill>
              </a:rPr>
              <a:t>3</a:t>
            </a:r>
            <a:r>
              <a:t>, ncol = </a:t>
            </a:r>
            <a:r>
              <a:rPr>
                <a:solidFill>
                  <a:schemeClr val="accent2"/>
                </a:solidFill>
              </a:rPr>
              <a:t>3</a:t>
            </a:r>
            <a:r>
              <a:t>)</a:t>
            </a:r>
          </a:p>
          <a:p>
            <a:pPr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 Crea una matriz desde x.</a:t>
            </a:r>
          </a:p>
        </p:txBody>
      </p:sp>
      <p:graphicFrame>
        <p:nvGraphicFramePr>
          <p:cNvPr id="205" name="Table"/>
          <p:cNvGraphicFramePr/>
          <p:nvPr/>
        </p:nvGraphicFramePr>
        <p:xfrm>
          <a:off x="4808856" y="1246218"/>
          <a:ext cx="381001" cy="381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22766"/>
                <a:gridCol w="122766"/>
                <a:gridCol w="122766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600"/>
                        <a:t>wwindind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600"/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600"/>
                        <a:t>wwindind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600"/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</a:tr>
            </a:tbl>
          </a:graphicData>
        </a:graphic>
      </p:graphicFrame>
      <p:sp>
        <p:nvSpPr>
          <p:cNvPr id="206" name="m[2,  ]- Seleccionar una fila"/>
          <p:cNvSpPr txBox="1"/>
          <p:nvPr/>
        </p:nvSpPr>
        <p:spPr>
          <a:xfrm>
            <a:off x="5163803" y="1290258"/>
            <a:ext cx="2400301" cy="275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chemeClr val="accent6">
                    <a:lumOff val="-8741"/>
                  </a:schemeClr>
                </a:solidFill>
              </a:rPr>
              <a:t>m</a:t>
            </a:r>
            <a:r>
              <a:t>[</a:t>
            </a:r>
            <a:r>
              <a:rPr>
                <a:solidFill>
                  <a:schemeClr val="accent2"/>
                </a:solidFill>
              </a:rPr>
              <a:t>2</a:t>
            </a:r>
            <a:r>
              <a:t>,  ]-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Seleccionar una fila</a:t>
            </a:r>
          </a:p>
        </p:txBody>
      </p:sp>
      <p:sp>
        <p:nvSpPr>
          <p:cNvPr id="207" name="m[ , 1]- Seleccionar una columna"/>
          <p:cNvSpPr txBox="1"/>
          <p:nvPr/>
        </p:nvSpPr>
        <p:spPr>
          <a:xfrm>
            <a:off x="5163803" y="1770358"/>
            <a:ext cx="2514601" cy="275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chemeClr val="accent6">
                    <a:lumOff val="-8741"/>
                  </a:schemeClr>
                </a:solidFill>
              </a:rPr>
              <a:t>m</a:t>
            </a:r>
            <a:r>
              <a:t>[ , </a:t>
            </a:r>
            <a:r>
              <a:rPr>
                <a:solidFill>
                  <a:schemeClr val="accent2"/>
                </a:solidFill>
              </a:rPr>
              <a:t>1</a:t>
            </a:r>
            <a:r>
              <a:t>]-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Seleccionar una columna</a:t>
            </a:r>
          </a:p>
        </p:txBody>
      </p:sp>
      <p:sp>
        <p:nvSpPr>
          <p:cNvPr id="208" name="m[2, 3]- Seleccionar un elemento"/>
          <p:cNvSpPr txBox="1"/>
          <p:nvPr/>
        </p:nvSpPr>
        <p:spPr>
          <a:xfrm>
            <a:off x="5163803" y="2241528"/>
            <a:ext cx="2514601" cy="275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chemeClr val="accent6">
                    <a:lumOff val="-8741"/>
                  </a:schemeClr>
                </a:solidFill>
              </a:rPr>
              <a:t>m</a:t>
            </a:r>
            <a:r>
              <a:t>[</a:t>
            </a:r>
            <a:r>
              <a:rPr>
                <a:solidFill>
                  <a:schemeClr val="accent2"/>
                </a:solidFill>
              </a:rPr>
              <a:t>2</a:t>
            </a:r>
            <a:r>
              <a:t>, </a:t>
            </a:r>
            <a:r>
              <a:rPr>
                <a:solidFill>
                  <a:schemeClr val="accent2"/>
                </a:solidFill>
              </a:rPr>
              <a:t>3</a:t>
            </a:r>
            <a:r>
              <a:t>]-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Seleccionar un elemento</a:t>
            </a:r>
          </a:p>
        </p:txBody>
      </p:sp>
      <p:graphicFrame>
        <p:nvGraphicFramePr>
          <p:cNvPr id="209" name="Table"/>
          <p:cNvGraphicFramePr/>
          <p:nvPr/>
        </p:nvGraphicFramePr>
        <p:xfrm>
          <a:off x="4808856" y="2194908"/>
          <a:ext cx="381001" cy="381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22766"/>
                <a:gridCol w="122766"/>
                <a:gridCol w="122766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600"/>
                        <a:t>wwindind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600"/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600"/>
                        <a:t>wwindind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600"/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0" name="Table"/>
          <p:cNvGraphicFramePr/>
          <p:nvPr/>
        </p:nvGraphicFramePr>
        <p:xfrm>
          <a:off x="4808856" y="1723738"/>
          <a:ext cx="381001" cy="381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22766"/>
                <a:gridCol w="122766"/>
                <a:gridCol w="122766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600"/>
                        <a:t>wwindind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600"/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600"/>
                        <a:t>wwindind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600"/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</a:tr>
            </a:tbl>
          </a:graphicData>
        </a:graphic>
      </p:graphicFrame>
      <p:sp>
        <p:nvSpPr>
          <p:cNvPr id="211" name="t(m)…"/>
          <p:cNvSpPr txBox="1"/>
          <p:nvPr/>
        </p:nvSpPr>
        <p:spPr>
          <a:xfrm>
            <a:off x="7568053" y="1287508"/>
            <a:ext cx="1665495" cy="13528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/>
          <a:lstStyle/>
          <a:p>
            <a:pPr algn="r">
              <a:lnSpc>
                <a:spcPct val="120000"/>
              </a:lnSpc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t(</a:t>
            </a:r>
            <a:r>
              <a:rPr>
                <a:solidFill>
                  <a:schemeClr val="accent6"/>
                </a:solidFill>
              </a:rPr>
              <a:t>m</a:t>
            </a:r>
            <a:r>
              <a:t>)</a:t>
            </a:r>
          </a:p>
          <a:p>
            <a:pPr algn="r">
              <a:lnSpc>
                <a:spcPct val="120000"/>
              </a:lnSpc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t>Transponer</a:t>
            </a:r>
          </a:p>
          <a:p>
            <a:pPr algn="r">
              <a:lnSpc>
                <a:spcPct val="120000"/>
              </a:lnSpc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chemeClr val="accent6"/>
                </a:solidFill>
              </a:rPr>
              <a:t>m</a:t>
            </a:r>
            <a:r>
              <a:t> %*% </a:t>
            </a:r>
            <a:r>
              <a:rPr>
                <a:solidFill>
                  <a:schemeClr val="accent6"/>
                </a:solidFill>
              </a:rPr>
              <a:t>n</a:t>
            </a:r>
          </a:p>
          <a:p>
            <a:pPr algn="r">
              <a:lnSpc>
                <a:spcPct val="120000"/>
              </a:lnSpc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t>Multiplica matrices</a:t>
            </a:r>
          </a:p>
          <a:p>
            <a:pPr algn="r">
              <a:lnSpc>
                <a:spcPct val="120000"/>
              </a:lnSpc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solve(</a:t>
            </a:r>
            <a:r>
              <a:rPr>
                <a:solidFill>
                  <a:schemeClr val="accent6"/>
                </a:solidFill>
              </a:rPr>
              <a:t>m</a:t>
            </a:r>
            <a:r>
              <a:t>, </a:t>
            </a:r>
            <a:r>
              <a:rPr>
                <a:solidFill>
                  <a:schemeClr val="accent6"/>
                </a:solidFill>
              </a:rPr>
              <a:t>n</a:t>
            </a:r>
            <a:r>
              <a:t>)</a:t>
            </a:r>
          </a:p>
          <a:p>
            <a:pPr algn="r">
              <a:lnSpc>
                <a:spcPct val="120000"/>
              </a:lnSpc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000"/>
              <a:t>Encuentra </a:t>
            </a:r>
            <a:r>
              <a:rPr b="1" sz="1000"/>
              <a:t>x</a:t>
            </a:r>
            <a:r>
              <a:rPr sz="1000"/>
              <a:t> en: m * x =</a:t>
            </a:r>
            <a:r>
              <a:t> </a:t>
            </a:r>
            <a:r>
              <a:rPr sz="1000"/>
              <a:t>n</a:t>
            </a:r>
          </a:p>
        </p:txBody>
      </p:sp>
      <p:sp>
        <p:nvSpPr>
          <p:cNvPr id="212" name="Line"/>
          <p:cNvSpPr/>
          <p:nvPr/>
        </p:nvSpPr>
        <p:spPr>
          <a:xfrm flipV="1">
            <a:off x="7627620" y="1382990"/>
            <a:ext cx="1" cy="1043446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213" name="l &lt;- list(x = 1:5, y = c('a', 'b'))…"/>
          <p:cNvSpPr txBox="1"/>
          <p:nvPr/>
        </p:nvSpPr>
        <p:spPr>
          <a:xfrm>
            <a:off x="4725650" y="3201595"/>
            <a:ext cx="4495522" cy="439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l &lt;- list(</a:t>
            </a:r>
            <a:r>
              <a:rPr>
                <a:solidFill>
                  <a:schemeClr val="accent2"/>
                </a:solidFill>
              </a:rPr>
              <a:t>x = 1:5</a:t>
            </a:r>
            <a:r>
              <a:t>, </a:t>
            </a:r>
            <a:r>
              <a:rPr>
                <a:solidFill>
                  <a:schemeClr val="accent4"/>
                </a:solidFill>
              </a:rPr>
              <a:t>y = c('a', 'b')</a:t>
            </a:r>
            <a:r>
              <a:t>)</a:t>
            </a:r>
          </a:p>
          <a:p>
            <a:pPr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000">
                <a:latin typeface="Helvetica"/>
                <a:ea typeface="Helvetica"/>
                <a:cs typeface="Helvetica"/>
                <a:sym typeface="Helvetica"/>
              </a:rPr>
              <a:t>Una lista es una colección de elementos que pueden ser de diferentes tipos. </a:t>
            </a:r>
          </a:p>
        </p:txBody>
      </p:sp>
      <p:graphicFrame>
        <p:nvGraphicFramePr>
          <p:cNvPr id="214" name="Table"/>
          <p:cNvGraphicFramePr/>
          <p:nvPr/>
        </p:nvGraphicFramePr>
        <p:xfrm>
          <a:off x="4935856" y="3747568"/>
          <a:ext cx="4098288" cy="8082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024571"/>
                <a:gridCol w="1024571"/>
                <a:gridCol w="1024571"/>
                <a:gridCol w="1024571"/>
              </a:tblGrid>
              <a:tr h="214702">
                <a:tc>
                  <a:txBody>
                    <a:bodyPr/>
                    <a:lstStyle/>
                    <a:p>
                      <a:pPr defTabSz="914400"/>
                      <a:r>
                        <a:rPr sz="1100">
                          <a:solidFill>
                            <a:schemeClr val="accent4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l[[2]]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100">
                          <a:solidFill>
                            <a:schemeClr val="accent2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l[1]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100">
                          <a:solidFill>
                            <a:schemeClr val="accent2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l$x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100">
                          <a:solidFill>
                            <a:schemeClr val="accent4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l['y']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593583">
                <a:tc>
                  <a:txBody>
                    <a:bodyPr/>
                    <a:lstStyle/>
                    <a:p>
                      <a:pPr defTabSz="914400"/>
                      <a:r>
                        <a:rPr sz="1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2° elemento de la lista l.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Nueva lista solo con el 1° elemento.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Elemento de nombre x.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Nueva lista solo con el elemento y.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5" name="Line"/>
          <p:cNvSpPr/>
          <p:nvPr/>
        </p:nvSpPr>
        <p:spPr>
          <a:xfrm flipH="1" flipV="1">
            <a:off x="5092138" y="3677718"/>
            <a:ext cx="3762546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216" name="df &lt;- data.frame(x = 1:3, y = c('a', 'b', 'c'))…"/>
          <p:cNvSpPr txBox="1"/>
          <p:nvPr/>
        </p:nvSpPr>
        <p:spPr>
          <a:xfrm>
            <a:off x="4668949" y="5298479"/>
            <a:ext cx="4456523" cy="42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df &lt;- data.frame(</a:t>
            </a:r>
            <a:r>
              <a:rPr>
                <a:solidFill>
                  <a:schemeClr val="accent2"/>
                </a:solidFill>
              </a:rPr>
              <a:t>x = 1:3</a:t>
            </a:r>
            <a:r>
              <a:t>, </a:t>
            </a:r>
            <a:r>
              <a:rPr>
                <a:solidFill>
                  <a:schemeClr val="accent4"/>
                </a:solidFill>
              </a:rPr>
              <a:t>y = c('a', 'b', 'c')</a:t>
            </a:r>
            <a:r>
              <a:t>)</a:t>
            </a:r>
          </a:p>
          <a:p>
            <a:pPr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Un tipo especial de lista donde todos los elementos tienen la misma longitud.</a:t>
            </a:r>
          </a:p>
        </p:txBody>
      </p:sp>
      <p:sp>
        <p:nvSpPr>
          <p:cNvPr id="217" name="t.test(x, y)…"/>
          <p:cNvSpPr txBox="1"/>
          <p:nvPr/>
        </p:nvSpPr>
        <p:spPr>
          <a:xfrm>
            <a:off x="11275621" y="4755418"/>
            <a:ext cx="1375197" cy="1595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defRPr b="1"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t.test(x, y)</a:t>
            </a:r>
          </a:p>
          <a:p>
            <a:pPr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Realizar una prueba t para diferencia de medias.</a:t>
            </a:r>
          </a:p>
          <a:p>
            <a:pPr>
              <a:defRPr sz="11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pairwise.t.test</a:t>
            </a:r>
          </a:p>
          <a:p>
            <a:pPr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 Realizar una prueba t para datos pareados.</a:t>
            </a:r>
          </a:p>
        </p:txBody>
      </p:sp>
      <p:graphicFrame>
        <p:nvGraphicFramePr>
          <p:cNvPr id="218" name="Table"/>
          <p:cNvGraphicFramePr/>
          <p:nvPr/>
        </p:nvGraphicFramePr>
        <p:xfrm>
          <a:off x="419422" y="3827522"/>
          <a:ext cx="4451561" cy="32255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40184"/>
                <a:gridCol w="1229705"/>
                <a:gridCol w="950668"/>
                <a:gridCol w="815180"/>
              </a:tblGrid>
              <a:tr h="266700">
                <a:tc>
                  <a:txBody>
                    <a:bodyPr/>
                    <a:lstStyle/>
                    <a:p>
                      <a:pPr algn="l">
                        <a:def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log(</a:t>
                      </a:r>
                      <a:r>
                        <a:rPr>
                          <a:solidFill>
                            <a:schemeClr val="accent6"/>
                          </a:solidFill>
                        </a:rPr>
                        <a:t>x</a:t>
                      </a:r>
                      <a: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Log. natural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sum(</a:t>
                      </a:r>
                      <a:r>
                        <a:rPr>
                          <a:solidFill>
                            <a:schemeClr val="accent6">
                              <a:lumOff val="-8741"/>
                            </a:schemeClr>
                          </a:solidFill>
                        </a:rPr>
                        <a:t>x</a:t>
                      </a:r>
                      <a: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Suma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>
                        <a:def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exp(</a:t>
                      </a:r>
                      <a:r>
                        <a:rPr>
                          <a:solidFill>
                            <a:schemeClr val="accent6">
                              <a:lumOff val="-8741"/>
                            </a:schemeClr>
                          </a:solidFill>
                        </a:rPr>
                        <a:t>x</a:t>
                      </a:r>
                      <a: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Exponencial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mean(</a:t>
                      </a:r>
                      <a:r>
                        <a:rPr>
                          <a:solidFill>
                            <a:schemeClr val="accent6">
                              <a:lumOff val="-8741"/>
                            </a:schemeClr>
                          </a:solidFill>
                        </a:rPr>
                        <a:t>x</a:t>
                      </a:r>
                      <a: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Media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>
                        <a:def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max(</a:t>
                      </a:r>
                      <a:r>
                        <a:rPr>
                          <a:solidFill>
                            <a:schemeClr val="accent6">
                              <a:lumOff val="-8741"/>
                            </a:schemeClr>
                          </a:solidFill>
                        </a:rPr>
                        <a:t>x</a:t>
                      </a:r>
                      <a: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Elemento máximo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median(</a:t>
                      </a:r>
                      <a:r>
                        <a:rPr>
                          <a:solidFill>
                            <a:schemeClr val="accent6">
                              <a:lumOff val="-8741"/>
                            </a:schemeClr>
                          </a:solidFill>
                        </a:rPr>
                        <a:t>x</a:t>
                      </a:r>
                      <a: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Mediana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63477">
                <a:tc>
                  <a:txBody>
                    <a:bodyPr/>
                    <a:lstStyle/>
                    <a:p>
                      <a:pPr algn="l">
                        <a:def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min(</a:t>
                      </a:r>
                      <a:r>
                        <a:rPr>
                          <a:solidFill>
                            <a:schemeClr val="accent6">
                              <a:lumOff val="-8741"/>
                            </a:schemeClr>
                          </a:solidFill>
                        </a:rPr>
                        <a:t>x</a:t>
                      </a:r>
                      <a: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Elemento mínimo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quantile(</a:t>
                      </a:r>
                      <a:r>
                        <a:rPr>
                          <a:solidFill>
                            <a:schemeClr val="accent6">
                              <a:lumOff val="-8741"/>
                            </a:schemeClr>
                          </a:solidFill>
                        </a:rPr>
                        <a:t>x</a:t>
                      </a:r>
                      <a: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C</a:t>
                      </a: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uantiles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>
                        <a:def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round(</a:t>
                      </a:r>
                      <a:r>
                        <a:rPr>
                          <a:solidFill>
                            <a:schemeClr val="accent6">
                              <a:lumOff val="-8741"/>
                            </a:schemeClr>
                          </a:solidFill>
                        </a:rPr>
                        <a:t>x</a:t>
                      </a:r>
                      <a:r>
                        <a:t>, 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n</a:t>
                      </a:r>
                      <a: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Redondear a </a:t>
                      </a:r>
                      <a:r>
                        <a:rPr i="1"/>
                        <a:t>n </a:t>
                      </a:r>
                      <a:r>
                        <a:t> decimales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rank(</a:t>
                      </a:r>
                      <a:r>
                        <a:rPr>
                          <a:solidFill>
                            <a:schemeClr val="accent6">
                              <a:lumOff val="-8741"/>
                            </a:schemeClr>
                          </a:solidFill>
                        </a:rPr>
                        <a:t>x</a:t>
                      </a:r>
                      <a: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Rango de elementos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algn="l">
                        <a:def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signif(</a:t>
                      </a:r>
                      <a:r>
                        <a:rPr>
                          <a:solidFill>
                            <a:schemeClr val="accent6">
                              <a:lumOff val="-8741"/>
                            </a:schemeClr>
                          </a:solidFill>
                        </a:rPr>
                        <a:t>x</a:t>
                      </a:r>
                      <a:r>
                        <a:t>, 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n</a:t>
                      </a:r>
                      <a: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Redondear a </a:t>
                      </a:r>
                      <a:r>
                        <a:rPr i="1"/>
                        <a:t>n </a:t>
                      </a:r>
                      <a:r>
                        <a:t>cifras significativas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var(</a:t>
                      </a:r>
                      <a:r>
                        <a:rPr>
                          <a:solidFill>
                            <a:schemeClr val="accent6">
                              <a:lumOff val="-8741"/>
                            </a:schemeClr>
                          </a:solidFill>
                        </a:rPr>
                        <a:t>x</a:t>
                      </a:r>
                      <a: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V</a:t>
                      </a: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arianza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5475">
                <a:tc>
                  <a:txBody>
                    <a:bodyPr/>
                    <a:lstStyle/>
                    <a:p>
                      <a:pPr algn="l">
                        <a:def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cor(</a:t>
                      </a:r>
                      <a:r>
                        <a:rPr>
                          <a:solidFill>
                            <a:schemeClr val="accent6">
                              <a:lumOff val="-8741"/>
                            </a:schemeClr>
                          </a:solidFill>
                        </a:rPr>
                        <a:t>x</a:t>
                      </a:r>
                      <a:r>
                        <a:t>, </a:t>
                      </a:r>
                      <a:r>
                        <a:rPr>
                          <a:solidFill>
                            <a:schemeClr val="accent6">
                              <a:lumOff val="-8741"/>
                            </a:schemeClr>
                          </a:solidFill>
                        </a:rPr>
                        <a:t>y</a:t>
                      </a:r>
                      <a: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Correlación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sd(</a:t>
                      </a:r>
                      <a:r>
                        <a:rPr>
                          <a:solidFill>
                            <a:schemeClr val="accent6">
                              <a:lumOff val="-8741"/>
                            </a:schemeClr>
                          </a:solidFill>
                        </a:rPr>
                        <a:t>x</a:t>
                      </a:r>
                      <a: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Desviación estándar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9" name="Table"/>
          <p:cNvGraphicFramePr/>
          <p:nvPr/>
        </p:nvGraphicFramePr>
        <p:xfrm>
          <a:off x="4964152" y="5887787"/>
          <a:ext cx="1522483" cy="16659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754890"/>
                <a:gridCol w="754890"/>
              </a:tblGrid>
              <a:tr h="377788">
                <a:tc>
                  <a:txBody>
                    <a:bodyPr/>
                    <a:lstStyle/>
                    <a:p>
                      <a:pPr defTabSz="914400"/>
                      <a:r>
                        <a:rPr sz="1100">
                          <a:solidFill>
                            <a:srgbClr val="FFFFFF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100">
                          <a:solidFill>
                            <a:srgbClr val="FFFFFF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y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</a:tr>
              <a:tr h="425156">
                <a:tc>
                  <a:txBody>
                    <a:bodyPr/>
                    <a:lstStyle/>
                    <a:p>
                      <a:pPr defTabSz="914400"/>
                      <a:r>
                        <a:rPr sz="11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1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</a:tr>
              <a:tr h="425156">
                <a:tc>
                  <a:txBody>
                    <a:bodyPr/>
                    <a:lstStyle/>
                    <a:p>
                      <a:pPr defTabSz="914400"/>
                      <a:r>
                        <a:rPr sz="11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1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</a:tr>
              <a:tr h="425156">
                <a:tc>
                  <a:txBody>
                    <a:bodyPr/>
                    <a:lstStyle/>
                    <a:p>
                      <a:pPr defTabSz="914400"/>
                      <a:r>
                        <a:rPr sz="11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1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</a:tr>
            </a:tbl>
          </a:graphicData>
        </a:graphic>
      </p:graphicFrame>
      <p:sp>
        <p:nvSpPr>
          <p:cNvPr id="220" name="Subconjunto de una matriz"/>
          <p:cNvSpPr txBox="1"/>
          <p:nvPr/>
        </p:nvSpPr>
        <p:spPr>
          <a:xfrm>
            <a:off x="4676994" y="7594616"/>
            <a:ext cx="2077666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1"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Subconjunto de una matriz</a:t>
            </a:r>
          </a:p>
        </p:txBody>
      </p:sp>
      <p:sp>
        <p:nvSpPr>
          <p:cNvPr id="221" name="df[2, ]"/>
          <p:cNvSpPr txBox="1"/>
          <p:nvPr/>
        </p:nvSpPr>
        <p:spPr>
          <a:xfrm>
            <a:off x="4905647" y="8889047"/>
            <a:ext cx="710587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1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df[2, ]</a:t>
            </a:r>
          </a:p>
        </p:txBody>
      </p:sp>
      <p:sp>
        <p:nvSpPr>
          <p:cNvPr id="222" name="df[ , 2]"/>
          <p:cNvSpPr txBox="1"/>
          <p:nvPr/>
        </p:nvSpPr>
        <p:spPr>
          <a:xfrm>
            <a:off x="4900014" y="8100124"/>
            <a:ext cx="794694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1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df[ , 2]</a:t>
            </a:r>
          </a:p>
        </p:txBody>
      </p:sp>
      <p:graphicFrame>
        <p:nvGraphicFramePr>
          <p:cNvPr id="223" name="Table"/>
          <p:cNvGraphicFramePr/>
          <p:nvPr/>
        </p:nvGraphicFramePr>
        <p:xfrm>
          <a:off x="5882191" y="8764383"/>
          <a:ext cx="408002" cy="53627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97650"/>
                <a:gridCol w="19765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100">
                          <a:solidFill>
                            <a:schemeClr val="accent3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olidFill>
                            <a:srgbClr val="FFFFFF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</a:tr>
              <a:tr h="139983">
                <a:tc>
                  <a:txBody>
                    <a:bodyPr/>
                    <a:lstStyle/>
                    <a:p>
                      <a:pPr defTabSz="914400">
                        <a:defRPr sz="1100">
                          <a:solidFill>
                            <a:schemeClr val="accent3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</a:tr>
              <a:tr h="134642">
                <a:tc>
                  <a:txBody>
                    <a:bodyPr/>
                    <a:lstStyle/>
                    <a:p>
                      <a:pPr defTabSz="914400">
                        <a:defRPr sz="1100">
                          <a:solidFill>
                            <a:schemeClr val="accent3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/>
                    </a:solidFill>
                  </a:tcPr>
                </a:tc>
              </a:tr>
              <a:tr h="134642">
                <a:tc>
                  <a:txBody>
                    <a:bodyPr/>
                    <a:lstStyle/>
                    <a:p>
                      <a:pPr defTabSz="914400">
                        <a:defRPr sz="1100">
                          <a:solidFill>
                            <a:schemeClr val="accent3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4" name="Table"/>
          <p:cNvGraphicFramePr/>
          <p:nvPr/>
        </p:nvGraphicFramePr>
        <p:xfrm>
          <a:off x="5882191" y="7975461"/>
          <a:ext cx="408002" cy="53626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97650"/>
                <a:gridCol w="19765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100">
                          <a:solidFill>
                            <a:schemeClr val="accent3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olidFill>
                            <a:srgbClr val="FFFFFF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546624"/>
                        <a:satOff val="7767"/>
                        <a:lumOff val="-14512"/>
                      </a:schemeClr>
                    </a:solidFill>
                  </a:tcPr>
                </a:tc>
              </a:tr>
              <a:tr h="139983">
                <a:tc>
                  <a:txBody>
                    <a:bodyPr/>
                    <a:lstStyle/>
                    <a:p>
                      <a:pPr defTabSz="914400">
                        <a:defRPr sz="1100">
                          <a:solidFill>
                            <a:schemeClr val="accent3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/>
                    </a:solidFill>
                  </a:tcPr>
                </a:tc>
              </a:tr>
              <a:tr h="134642">
                <a:tc>
                  <a:txBody>
                    <a:bodyPr/>
                    <a:lstStyle/>
                    <a:p>
                      <a:pPr defTabSz="914400">
                        <a:defRPr sz="1100">
                          <a:solidFill>
                            <a:schemeClr val="accent3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/>
                    </a:solidFill>
                  </a:tcPr>
                </a:tc>
              </a:tr>
              <a:tr h="134642">
                <a:tc>
                  <a:txBody>
                    <a:bodyPr/>
                    <a:lstStyle/>
                    <a:p>
                      <a:pPr defTabSz="914400">
                        <a:defRPr sz="1100">
                          <a:solidFill>
                            <a:schemeClr val="accent3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225" name="df[2, 2]"/>
          <p:cNvSpPr txBox="1"/>
          <p:nvPr/>
        </p:nvSpPr>
        <p:spPr>
          <a:xfrm>
            <a:off x="4929020" y="9775352"/>
            <a:ext cx="794693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1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df[2, 2]</a:t>
            </a:r>
          </a:p>
        </p:txBody>
      </p:sp>
      <p:graphicFrame>
        <p:nvGraphicFramePr>
          <p:cNvPr id="226" name="Table"/>
          <p:cNvGraphicFramePr/>
          <p:nvPr/>
        </p:nvGraphicFramePr>
        <p:xfrm>
          <a:off x="5882191" y="9650688"/>
          <a:ext cx="408002" cy="53626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97650"/>
                <a:gridCol w="19765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100">
                          <a:solidFill>
                            <a:schemeClr val="accent3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olidFill>
                            <a:srgbClr val="FFFFFF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</a:tr>
              <a:tr h="139983">
                <a:tc>
                  <a:txBody>
                    <a:bodyPr/>
                    <a:lstStyle/>
                    <a:p>
                      <a:pPr defTabSz="914400">
                        <a:defRPr sz="1100">
                          <a:solidFill>
                            <a:schemeClr val="accent3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</a:tr>
              <a:tr h="134642">
                <a:tc>
                  <a:txBody>
                    <a:bodyPr/>
                    <a:lstStyle/>
                    <a:p>
                      <a:pPr defTabSz="914400">
                        <a:defRPr sz="1100">
                          <a:solidFill>
                            <a:schemeClr val="accent3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/>
                    </a:solidFill>
                  </a:tcPr>
                </a:tc>
              </a:tr>
              <a:tr h="134642">
                <a:tc>
                  <a:txBody>
                    <a:bodyPr/>
                    <a:lstStyle/>
                    <a:p>
                      <a:pPr defTabSz="914400">
                        <a:defRPr sz="1100">
                          <a:solidFill>
                            <a:schemeClr val="accent3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</a:tr>
            </a:tbl>
          </a:graphicData>
        </a:graphic>
      </p:graphicFrame>
      <p:sp>
        <p:nvSpPr>
          <p:cNvPr id="227" name="Subconjunto de una lista"/>
          <p:cNvSpPr txBox="1"/>
          <p:nvPr/>
        </p:nvSpPr>
        <p:spPr>
          <a:xfrm>
            <a:off x="7109588" y="5759717"/>
            <a:ext cx="1933750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1"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Subconjunto de una lista</a:t>
            </a:r>
          </a:p>
        </p:txBody>
      </p:sp>
      <p:graphicFrame>
        <p:nvGraphicFramePr>
          <p:cNvPr id="228" name="Table"/>
          <p:cNvGraphicFramePr/>
          <p:nvPr/>
        </p:nvGraphicFramePr>
        <p:xfrm>
          <a:off x="7263964" y="6120230"/>
          <a:ext cx="408002" cy="53626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97650"/>
                <a:gridCol w="19765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100">
                          <a:solidFill>
                            <a:schemeClr val="accent3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546624"/>
                        <a:satOff val="7767"/>
                        <a:lumOff val="-145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olidFill>
                            <a:srgbClr val="FFFFFF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</a:tr>
              <a:tr h="139983">
                <a:tc>
                  <a:txBody>
                    <a:bodyPr/>
                    <a:lstStyle/>
                    <a:p>
                      <a:pPr defTabSz="914400">
                        <a:defRPr sz="1100">
                          <a:solidFill>
                            <a:schemeClr val="accent3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</a:tr>
              <a:tr h="134642">
                <a:tc>
                  <a:txBody>
                    <a:bodyPr/>
                    <a:lstStyle/>
                    <a:p>
                      <a:pPr defTabSz="914400">
                        <a:defRPr sz="1100">
                          <a:solidFill>
                            <a:schemeClr val="accent3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</a:tr>
              <a:tr h="134642">
                <a:tc>
                  <a:txBody>
                    <a:bodyPr/>
                    <a:lstStyle/>
                    <a:p>
                      <a:pPr defTabSz="914400">
                        <a:defRPr sz="1100">
                          <a:solidFill>
                            <a:schemeClr val="accent3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</a:tr>
            </a:tbl>
          </a:graphicData>
        </a:graphic>
      </p:graphicFrame>
      <p:sp>
        <p:nvSpPr>
          <p:cNvPr id="229" name="df$x"/>
          <p:cNvSpPr txBox="1"/>
          <p:nvPr/>
        </p:nvSpPr>
        <p:spPr>
          <a:xfrm>
            <a:off x="6662354" y="6216325"/>
            <a:ext cx="458268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1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df$x</a:t>
            </a:r>
          </a:p>
        </p:txBody>
      </p:sp>
      <p:sp>
        <p:nvSpPr>
          <p:cNvPr id="230" name="df[[2]]"/>
          <p:cNvSpPr txBox="1"/>
          <p:nvPr/>
        </p:nvSpPr>
        <p:spPr>
          <a:xfrm>
            <a:off x="7809554" y="6203625"/>
            <a:ext cx="710587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1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df[[2]]</a:t>
            </a:r>
          </a:p>
        </p:txBody>
      </p:sp>
      <p:graphicFrame>
        <p:nvGraphicFramePr>
          <p:cNvPr id="231" name="Table"/>
          <p:cNvGraphicFramePr/>
          <p:nvPr/>
        </p:nvGraphicFramePr>
        <p:xfrm>
          <a:off x="8537141" y="6125775"/>
          <a:ext cx="408003" cy="53626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97650"/>
                <a:gridCol w="19765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100">
                          <a:solidFill>
                            <a:schemeClr val="accent3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olidFill>
                            <a:srgbClr val="FFFFFF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546624"/>
                        <a:satOff val="7767"/>
                        <a:lumOff val="-14512"/>
                      </a:schemeClr>
                    </a:solidFill>
                  </a:tcPr>
                </a:tc>
              </a:tr>
              <a:tr h="139983">
                <a:tc>
                  <a:txBody>
                    <a:bodyPr/>
                    <a:lstStyle/>
                    <a:p>
                      <a:pPr defTabSz="914400">
                        <a:defRPr sz="1100">
                          <a:solidFill>
                            <a:schemeClr val="accent3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/>
                    </a:solidFill>
                  </a:tcPr>
                </a:tc>
              </a:tr>
              <a:tr h="134642">
                <a:tc>
                  <a:txBody>
                    <a:bodyPr/>
                    <a:lstStyle/>
                    <a:p>
                      <a:pPr defTabSz="914400">
                        <a:defRPr sz="1100">
                          <a:solidFill>
                            <a:schemeClr val="accent3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/>
                    </a:solidFill>
                  </a:tcPr>
                </a:tc>
              </a:tr>
              <a:tr h="134642">
                <a:tc>
                  <a:txBody>
                    <a:bodyPr/>
                    <a:lstStyle/>
                    <a:p>
                      <a:pPr defTabSz="914400">
                        <a:defRPr sz="1100">
                          <a:solidFill>
                            <a:schemeClr val="accent3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pSp>
        <p:nvGrpSpPr>
          <p:cNvPr id="236" name="Group"/>
          <p:cNvGrpSpPr/>
          <p:nvPr/>
        </p:nvGrpSpPr>
        <p:grpSpPr>
          <a:xfrm>
            <a:off x="7838059" y="8436638"/>
            <a:ext cx="1262011" cy="508001"/>
            <a:chOff x="25400" y="25400"/>
            <a:chExt cx="1262010" cy="508000"/>
          </a:xfrm>
        </p:grpSpPr>
        <p:graphicFrame>
          <p:nvGraphicFramePr>
            <p:cNvPr id="232" name="Table"/>
            <p:cNvGraphicFramePr/>
            <p:nvPr/>
          </p:nvGraphicFramePr>
          <p:xfrm>
            <a:off x="25400" y="25400"/>
            <a:ext cx="266700" cy="5080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27000"/>
                  <a:gridCol w="127000"/>
                </a:tblGrid>
                <a:tr h="117307"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solidFill>
                              <a:schemeClr val="accent3"/>
                            </a:solidFill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solidFill>
                              <a:srgbClr val="FFFFFF"/>
                            </a:solidFill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29286"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solidFill>
                              <a:schemeClr val="accent3"/>
                            </a:solidFill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DCDEE0"/>
                      </a:solidFill>
                    </a:tcPr>
                  </a:tc>
                </a:tr>
                <a:tr h="124352"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solidFill>
                              <a:schemeClr val="accent3"/>
                            </a:solidFill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DCDEE0"/>
                      </a:solidFill>
                    </a:tcPr>
                  </a:tc>
                </a:tr>
                <a:tr h="124352"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solidFill>
                              <a:schemeClr val="accent3"/>
                            </a:solidFill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DCDEE0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33" name="Table"/>
            <p:cNvGraphicFramePr/>
            <p:nvPr/>
          </p:nvGraphicFramePr>
          <p:xfrm>
            <a:off x="453835" y="25400"/>
            <a:ext cx="152401" cy="5080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39700"/>
                </a:tblGrid>
                <a:tr h="117307"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solidFill>
                              <a:srgbClr val="FFFFFF"/>
                            </a:solidFill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22602"/>
                          <a:satOff val="-6700"/>
                          <a:lumOff val="-22320"/>
                        </a:schemeClr>
                      </a:solidFill>
                    </a:tcPr>
                  </a:tc>
                </a:tr>
                <a:tr h="129286"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solidFill>
                              <a:schemeClr val="accent5"/>
                            </a:solidFill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24352"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solidFill>
                              <a:schemeClr val="accent5"/>
                            </a:solidFill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24352"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solidFill>
                              <a:schemeClr val="accent5"/>
                            </a:solidFill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34" name="Table"/>
            <p:cNvGraphicFramePr/>
            <p:nvPr/>
          </p:nvGraphicFramePr>
          <p:xfrm>
            <a:off x="906410" y="25400"/>
            <a:ext cx="381001" cy="5080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22766"/>
                  <a:gridCol w="122766"/>
                  <a:gridCol w="122766"/>
                </a:tblGrid>
                <a:tr h="117307"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solidFill>
                              <a:schemeClr val="accent3"/>
                            </a:solidFill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902888"/>
                          <a:satOff val="-15377"/>
                          <a:lumOff val="-1286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solidFill>
                              <a:srgbClr val="FFFFFF"/>
                            </a:solidFill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902888"/>
                          <a:satOff val="-15377"/>
                          <a:lumOff val="-1286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solidFill>
                              <a:srgbClr val="FFFFFF"/>
                            </a:solidFill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902888"/>
                          <a:satOff val="-15377"/>
                          <a:lumOff val="-12864"/>
                        </a:schemeClr>
                      </a:solidFill>
                    </a:tcPr>
                  </a:tc>
                </a:tr>
                <a:tr h="129286"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solidFill>
                              <a:schemeClr val="accent3"/>
                            </a:solidFill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24352"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solidFill>
                              <a:schemeClr val="accent3"/>
                            </a:solidFill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24352"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solidFill>
                              <a:schemeClr val="accent3"/>
                            </a:solidFill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35" name="Line"/>
            <p:cNvSpPr/>
            <p:nvPr/>
          </p:nvSpPr>
          <p:spPr>
            <a:xfrm>
              <a:off x="642070" y="273050"/>
              <a:ext cx="228506" cy="0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237" name="cbind - Unir columnas."/>
          <p:cNvSpPr txBox="1"/>
          <p:nvPr/>
        </p:nvSpPr>
        <p:spPr>
          <a:xfrm>
            <a:off x="7655212" y="8125817"/>
            <a:ext cx="1643467" cy="275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1"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cbind 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- Unir columnas.</a:t>
            </a:r>
          </a:p>
        </p:txBody>
      </p:sp>
      <p:grpSp>
        <p:nvGrpSpPr>
          <p:cNvPr id="242" name="Group"/>
          <p:cNvGrpSpPr/>
          <p:nvPr/>
        </p:nvGrpSpPr>
        <p:grpSpPr>
          <a:xfrm>
            <a:off x="7866655" y="9387213"/>
            <a:ext cx="1255661" cy="546101"/>
            <a:chOff x="25400" y="25400"/>
            <a:chExt cx="1255660" cy="546100"/>
          </a:xfrm>
        </p:grpSpPr>
        <p:graphicFrame>
          <p:nvGraphicFramePr>
            <p:cNvPr id="238" name="Table"/>
            <p:cNvGraphicFramePr/>
            <p:nvPr/>
          </p:nvGraphicFramePr>
          <p:xfrm>
            <a:off x="25400" y="63500"/>
            <a:ext cx="266700" cy="5080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27000"/>
                  <a:gridCol w="127000"/>
                </a:tblGrid>
                <a:tr h="117307"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solidFill>
                              <a:schemeClr val="accent3"/>
                            </a:solidFill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solidFill>
                              <a:srgbClr val="FFFFFF"/>
                            </a:solidFill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29286"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solidFill>
                              <a:schemeClr val="accent3"/>
                            </a:solidFill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DCDEE0"/>
                      </a:solidFill>
                    </a:tcPr>
                  </a:tc>
                </a:tr>
                <a:tr h="124352"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solidFill>
                              <a:schemeClr val="accent3"/>
                            </a:solidFill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DCDEE0"/>
                      </a:solidFill>
                    </a:tcPr>
                  </a:tc>
                </a:tr>
                <a:tr h="124352"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solidFill>
                              <a:schemeClr val="accent3"/>
                            </a:solidFill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DCDEE0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39" name="Table"/>
            <p:cNvGraphicFramePr/>
            <p:nvPr/>
          </p:nvGraphicFramePr>
          <p:xfrm>
            <a:off x="443680" y="184150"/>
            <a:ext cx="279401" cy="2667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33350"/>
                  <a:gridCol w="133350"/>
                </a:tblGrid>
                <a:tr h="123297">
                  <a:tc>
                    <a:txBody>
                      <a:bodyPr/>
                      <a:lstStyle/>
                      <a:p>
                        <a:pPr defTabSz="914400">
                          <a:defRPr b="0" sz="1100">
                            <a:solidFill>
                              <a:schemeClr val="accent3"/>
                            </a:solidFill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22602"/>
                          <a:satOff val="-6700"/>
                          <a:lumOff val="-2232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100"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22602"/>
                          <a:satOff val="-6700"/>
                          <a:lumOff val="-22320"/>
                        </a:schemeClr>
                      </a:solidFill>
                    </a:tcPr>
                  </a:tc>
                </a:tr>
                <a:tr h="130702"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solidFill>
                              <a:schemeClr val="accent3"/>
                            </a:solidFill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40" name="Table"/>
            <p:cNvGraphicFramePr/>
            <p:nvPr/>
          </p:nvGraphicFramePr>
          <p:xfrm>
            <a:off x="1014360" y="25400"/>
            <a:ext cx="266701" cy="5080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27000"/>
                  <a:gridCol w="127000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solidFill>
                              <a:schemeClr val="accent3"/>
                            </a:solidFill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902888"/>
                          <a:satOff val="-15377"/>
                          <a:lumOff val="-1286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solidFill>
                              <a:srgbClr val="FFFFFF"/>
                            </a:solidFill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902888"/>
                          <a:satOff val="-15377"/>
                          <a:lumOff val="-12864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solidFill>
                              <a:schemeClr val="accent3"/>
                            </a:solidFill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solidFill>
                              <a:schemeClr val="accent3"/>
                            </a:solidFill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solidFill>
                              <a:schemeClr val="accent3"/>
                            </a:solidFill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solidFill>
                              <a:schemeClr val="accent3"/>
                            </a:solidFill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>
                            <a:latin typeface="Menlo Regular"/>
                            <a:ea typeface="Menlo Regular"/>
                            <a:cs typeface="Menlo Regular"/>
                            <a:sym typeface="Menl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41" name="Line"/>
            <p:cNvSpPr/>
            <p:nvPr/>
          </p:nvSpPr>
          <p:spPr>
            <a:xfrm>
              <a:off x="754467" y="311150"/>
              <a:ext cx="228506" cy="0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243" name="rbind - Unir filas."/>
          <p:cNvSpPr txBox="1"/>
          <p:nvPr/>
        </p:nvSpPr>
        <p:spPr>
          <a:xfrm>
            <a:off x="7815708" y="9088002"/>
            <a:ext cx="1294012" cy="275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1"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rbind 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- Unir filas.</a:t>
            </a:r>
          </a:p>
        </p:txBody>
      </p:sp>
      <p:sp>
        <p:nvSpPr>
          <p:cNvPr id="244" name="Rounded Rectangle"/>
          <p:cNvSpPr/>
          <p:nvPr/>
        </p:nvSpPr>
        <p:spPr>
          <a:xfrm>
            <a:off x="6822299" y="6794575"/>
            <a:ext cx="2124496" cy="1177201"/>
          </a:xfrm>
          <a:prstGeom prst="roundRect">
            <a:avLst>
              <a:gd name="adj" fmla="val 10262"/>
            </a:avLst>
          </a:prstGeom>
          <a:ln w="25400" cap="rnd">
            <a:solidFill>
              <a:srgbClr val="53585F">
                <a:alpha val="41630"/>
              </a:srgb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graphicFrame>
        <p:nvGraphicFramePr>
          <p:cNvPr id="245" name="Table"/>
          <p:cNvGraphicFramePr/>
          <p:nvPr/>
        </p:nvGraphicFramePr>
        <p:xfrm>
          <a:off x="6862391" y="7075336"/>
          <a:ext cx="2038864" cy="9944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19928"/>
                <a:gridCol w="1118934"/>
              </a:tblGrid>
              <a:tr h="4572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View(df)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100">
                          <a:solidFill>
                            <a:srgbClr val="53585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Ver el data frame completo.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head(df)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100">
                          <a:solidFill>
                            <a:srgbClr val="53585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Ver las primeras 6 filas.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6" name="Entendiendo un data frame"/>
          <p:cNvSpPr txBox="1"/>
          <p:nvPr/>
        </p:nvSpPr>
        <p:spPr>
          <a:xfrm>
            <a:off x="6904818" y="6812346"/>
            <a:ext cx="1922593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1" i="1" sz="11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Entendiendo un data frame</a:t>
            </a:r>
          </a:p>
        </p:txBody>
      </p:sp>
      <p:sp>
        <p:nvSpPr>
          <p:cNvPr id="247" name="nrow(df)…"/>
          <p:cNvSpPr/>
          <p:nvPr/>
        </p:nvSpPr>
        <p:spPr>
          <a:xfrm>
            <a:off x="6632805" y="8081777"/>
            <a:ext cx="1058293" cy="2146022"/>
          </a:xfrm>
          <a:prstGeom prst="roundRect">
            <a:avLst>
              <a:gd name="adj" fmla="val 3365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/>
          <a:lstStyle/>
          <a:p>
            <a:pPr algn="l">
              <a:defRPr b="1"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nrow(df)</a:t>
            </a:r>
          </a:p>
          <a:p>
            <a:pPr algn="l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Número de filas.</a:t>
            </a:r>
          </a:p>
          <a:p>
            <a:pPr algn="l">
              <a:defRPr sz="11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ncol(df)</a:t>
            </a:r>
          </a:p>
          <a:p>
            <a:pPr algn="l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Número de columnas.</a:t>
            </a:r>
          </a:p>
          <a:p>
            <a:pPr algn="l"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>
              <a:defRPr b="1"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dim(df)</a:t>
            </a:r>
          </a:p>
          <a:p>
            <a:pPr algn="l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Número de filas y columnas.</a:t>
            </a:r>
          </a:p>
        </p:txBody>
      </p:sp>
      <p:sp>
        <p:nvSpPr>
          <p:cNvPr id="248" name="Line"/>
          <p:cNvSpPr/>
          <p:nvPr/>
        </p:nvSpPr>
        <p:spPr>
          <a:xfrm flipV="1">
            <a:off x="7587830" y="8157395"/>
            <a:ext cx="337" cy="195338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249" name="Line"/>
          <p:cNvSpPr/>
          <p:nvPr/>
        </p:nvSpPr>
        <p:spPr>
          <a:xfrm flipV="1">
            <a:off x="6496217" y="8284395"/>
            <a:ext cx="1" cy="186423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250" name="Graficando"/>
          <p:cNvSpPr/>
          <p:nvPr/>
        </p:nvSpPr>
        <p:spPr>
          <a:xfrm>
            <a:off x="9451201" y="8742706"/>
            <a:ext cx="1908044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2000"/>
              <a:t>Graficando</a:t>
            </a:r>
            <a:endParaRPr b="1" sz="2000"/>
          </a:p>
          <a:p>
            <a:pPr lvl="1" indent="0"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 sz="2000"/>
          </a:p>
          <a:p>
            <a:pPr lvl="1" indent="0"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 sz="2000"/>
          </a:p>
        </p:txBody>
      </p:sp>
      <p:sp>
        <p:nvSpPr>
          <p:cNvPr id="251" name="Fechas"/>
          <p:cNvSpPr/>
          <p:nvPr/>
        </p:nvSpPr>
        <p:spPr>
          <a:xfrm>
            <a:off x="9451201" y="9954524"/>
            <a:ext cx="1908044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2000"/>
              <a:t>Fechas</a:t>
            </a:r>
            <a:endParaRPr b="1" sz="2000"/>
          </a:p>
          <a:p>
            <a:pPr lvl="1" indent="0"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 sz="2000"/>
          </a:p>
          <a:p>
            <a:pPr lvl="1" indent="0"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 sz="2000"/>
          </a:p>
        </p:txBody>
      </p:sp>
      <p:sp>
        <p:nvSpPr>
          <p:cNvPr id="252" name="Rounded Rectangle"/>
          <p:cNvSpPr/>
          <p:nvPr/>
        </p:nvSpPr>
        <p:spPr>
          <a:xfrm>
            <a:off x="11547684" y="8778476"/>
            <a:ext cx="2028489" cy="248842"/>
          </a:xfrm>
          <a:prstGeom prst="roundRect">
            <a:avLst>
              <a:gd name="adj" fmla="val 31988"/>
            </a:avLst>
          </a:prstGeom>
          <a:solidFill>
            <a:schemeClr val="accent1">
              <a:alpha val="3142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0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3" name="Ver también el paquete ggplot2."/>
          <p:cNvSpPr txBox="1"/>
          <p:nvPr/>
        </p:nvSpPr>
        <p:spPr>
          <a:xfrm>
            <a:off x="11586037" y="8761756"/>
            <a:ext cx="1957203" cy="26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t>Ver también el paquete </a:t>
            </a:r>
            <a:r>
              <a:rPr b="1"/>
              <a:t>ggplot2</a:t>
            </a:r>
            <a:r>
              <a:t>.</a:t>
            </a:r>
          </a:p>
        </p:txBody>
      </p:sp>
      <p:sp>
        <p:nvSpPr>
          <p:cNvPr id="254" name="Rounded Rectangle"/>
          <p:cNvSpPr/>
          <p:nvPr/>
        </p:nvSpPr>
        <p:spPr>
          <a:xfrm>
            <a:off x="12439394" y="379188"/>
            <a:ext cx="1082544" cy="368301"/>
          </a:xfrm>
          <a:prstGeom prst="roundRect">
            <a:avLst>
              <a:gd name="adj" fmla="val 21613"/>
            </a:avLst>
          </a:prstGeom>
          <a:solidFill>
            <a:schemeClr val="accent1">
              <a:alpha val="3142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0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5" name="Ver también el paquete stringr."/>
          <p:cNvSpPr txBox="1"/>
          <p:nvPr/>
        </p:nvSpPr>
        <p:spPr>
          <a:xfrm>
            <a:off x="12452453" y="322038"/>
            <a:ext cx="1049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t>Ver también el paquete </a:t>
            </a:r>
            <a:r>
              <a:rPr b="1"/>
              <a:t>stringr</a:t>
            </a:r>
            <a:r>
              <a:t>.</a:t>
            </a:r>
          </a:p>
        </p:txBody>
      </p:sp>
      <p:sp>
        <p:nvSpPr>
          <p:cNvPr id="256" name="Rounded Rectangle"/>
          <p:cNvSpPr/>
          <p:nvPr/>
        </p:nvSpPr>
        <p:spPr>
          <a:xfrm>
            <a:off x="4791345" y="4790987"/>
            <a:ext cx="1013300" cy="443302"/>
          </a:xfrm>
          <a:prstGeom prst="roundRect">
            <a:avLst>
              <a:gd name="adj" fmla="val 18582"/>
            </a:avLst>
          </a:prstGeom>
          <a:solidFill>
            <a:schemeClr val="accent1">
              <a:alpha val="3142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0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7" name="Ver también el paquete dplyr."/>
          <p:cNvSpPr txBox="1"/>
          <p:nvPr/>
        </p:nvSpPr>
        <p:spPr>
          <a:xfrm>
            <a:off x="4768849" y="4777137"/>
            <a:ext cx="1058293" cy="439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Ver también el paquete </a:t>
            </a:r>
            <a:r>
              <a:rPr b="1"/>
              <a:t>dplyr</a:t>
            </a:r>
            <a:r>
              <a:t>.</a:t>
            </a:r>
          </a:p>
        </p:txBody>
      </p:sp>
      <p:grpSp>
        <p:nvGrpSpPr>
          <p:cNvPr id="288" name="Group"/>
          <p:cNvGrpSpPr/>
          <p:nvPr/>
        </p:nvGrpSpPr>
        <p:grpSpPr>
          <a:xfrm>
            <a:off x="9541164" y="9290485"/>
            <a:ext cx="447695" cy="448872"/>
            <a:chOff x="0" y="0"/>
            <a:chExt cx="447694" cy="448871"/>
          </a:xfrm>
        </p:grpSpPr>
        <p:grpSp>
          <p:nvGrpSpPr>
            <p:cNvPr id="280" name="Group"/>
            <p:cNvGrpSpPr/>
            <p:nvPr/>
          </p:nvGrpSpPr>
          <p:grpSpPr>
            <a:xfrm>
              <a:off x="0" y="-1"/>
              <a:ext cx="447695" cy="448873"/>
              <a:chOff x="0" y="0"/>
              <a:chExt cx="447694" cy="448871"/>
            </a:xfrm>
          </p:grpSpPr>
          <p:sp>
            <p:nvSpPr>
              <p:cNvPr id="258" name="Square"/>
              <p:cNvSpPr/>
              <p:nvPr/>
            </p:nvSpPr>
            <p:spPr>
              <a:xfrm>
                <a:off x="2501" y="2185"/>
                <a:ext cx="444501" cy="444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278" name="Group"/>
              <p:cNvGrpSpPr/>
              <p:nvPr/>
            </p:nvGrpSpPr>
            <p:grpSpPr>
              <a:xfrm>
                <a:off x="0" y="-1"/>
                <a:ext cx="447695" cy="448873"/>
                <a:chOff x="0" y="0"/>
                <a:chExt cx="447694" cy="448871"/>
              </a:xfrm>
            </p:grpSpPr>
            <p:sp>
              <p:nvSpPr>
                <p:cNvPr id="259" name="Line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60" name="Line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61" name="Line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62" name="Line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63" name="Line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64" name="Line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65" name="Line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66" name="Line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67" name="Line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grpSp>
              <p:nvGrpSpPr>
                <p:cNvPr id="277" name="Group"/>
                <p:cNvGrpSpPr/>
                <p:nvPr/>
              </p:nvGrpSpPr>
              <p:grpSpPr>
                <a:xfrm rot="16200000">
                  <a:off x="1256" y="4476"/>
                  <a:ext cx="447696" cy="441096"/>
                  <a:chOff x="0" y="0"/>
                  <a:chExt cx="447694" cy="441095"/>
                </a:xfrm>
              </p:grpSpPr>
              <p:sp>
                <p:nvSpPr>
                  <p:cNvPr id="268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69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70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71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72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73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74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75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76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</p:grpSp>
          </p:grpSp>
          <p:sp>
            <p:nvSpPr>
              <p:cNvPr id="279" name="Square"/>
              <p:cNvSpPr/>
              <p:nvPr/>
            </p:nvSpPr>
            <p:spPr>
              <a:xfrm>
                <a:off x="3175" y="3905"/>
                <a:ext cx="444500" cy="444501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281" name="Oval"/>
            <p:cNvSpPr/>
            <p:nvPr/>
          </p:nvSpPr>
          <p:spPr>
            <a:xfrm>
              <a:off x="25400" y="199935"/>
              <a:ext cx="47501" cy="49002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2" name="Oval"/>
            <p:cNvSpPr/>
            <p:nvPr/>
          </p:nvSpPr>
          <p:spPr>
            <a:xfrm>
              <a:off x="88610" y="136435"/>
              <a:ext cx="47502" cy="49002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3" name="Oval"/>
            <p:cNvSpPr/>
            <p:nvPr/>
          </p:nvSpPr>
          <p:spPr>
            <a:xfrm>
              <a:off x="145760" y="88810"/>
              <a:ext cx="47502" cy="49002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4" name="Oval"/>
            <p:cNvSpPr/>
            <p:nvPr/>
          </p:nvSpPr>
          <p:spPr>
            <a:xfrm>
              <a:off x="200097" y="136435"/>
              <a:ext cx="47502" cy="49002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5" name="Oval"/>
            <p:cNvSpPr/>
            <p:nvPr/>
          </p:nvSpPr>
          <p:spPr>
            <a:xfrm>
              <a:off x="256885" y="199935"/>
              <a:ext cx="47502" cy="49002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6" name="Oval"/>
            <p:cNvSpPr/>
            <p:nvPr/>
          </p:nvSpPr>
          <p:spPr>
            <a:xfrm>
              <a:off x="314035" y="270019"/>
              <a:ext cx="47502" cy="49002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7" name="Oval"/>
            <p:cNvSpPr/>
            <p:nvPr/>
          </p:nvSpPr>
          <p:spPr>
            <a:xfrm>
              <a:off x="383885" y="260101"/>
              <a:ext cx="47502" cy="49003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22" name="Group"/>
          <p:cNvGrpSpPr/>
          <p:nvPr/>
        </p:nvGrpSpPr>
        <p:grpSpPr>
          <a:xfrm>
            <a:off x="10914222" y="9277785"/>
            <a:ext cx="447696" cy="448872"/>
            <a:chOff x="0" y="0"/>
            <a:chExt cx="447694" cy="448871"/>
          </a:xfrm>
        </p:grpSpPr>
        <p:grpSp>
          <p:nvGrpSpPr>
            <p:cNvPr id="319" name="Group"/>
            <p:cNvGrpSpPr/>
            <p:nvPr/>
          </p:nvGrpSpPr>
          <p:grpSpPr>
            <a:xfrm>
              <a:off x="0" y="-1"/>
              <a:ext cx="447695" cy="448873"/>
              <a:chOff x="0" y="0"/>
              <a:chExt cx="447694" cy="448871"/>
            </a:xfrm>
          </p:grpSpPr>
          <p:grpSp>
            <p:nvGrpSpPr>
              <p:cNvPr id="311" name="Group"/>
              <p:cNvGrpSpPr/>
              <p:nvPr/>
            </p:nvGrpSpPr>
            <p:grpSpPr>
              <a:xfrm>
                <a:off x="0" y="-1"/>
                <a:ext cx="447695" cy="448873"/>
                <a:chOff x="0" y="0"/>
                <a:chExt cx="447694" cy="448871"/>
              </a:xfrm>
            </p:grpSpPr>
            <p:sp>
              <p:nvSpPr>
                <p:cNvPr id="289" name="Square"/>
                <p:cNvSpPr/>
                <p:nvPr/>
              </p:nvSpPr>
              <p:spPr>
                <a:xfrm>
                  <a:off x="2501" y="2185"/>
                  <a:ext cx="444501" cy="4445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309" name="Group"/>
                <p:cNvGrpSpPr/>
                <p:nvPr/>
              </p:nvGrpSpPr>
              <p:grpSpPr>
                <a:xfrm>
                  <a:off x="0" y="-1"/>
                  <a:ext cx="447695" cy="448873"/>
                  <a:chOff x="0" y="0"/>
                  <a:chExt cx="447694" cy="448871"/>
                </a:xfrm>
              </p:grpSpPr>
              <p:sp>
                <p:nvSpPr>
                  <p:cNvPr id="290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91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92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93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94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95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96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97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98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308" name="Group"/>
                  <p:cNvGrpSpPr/>
                  <p:nvPr/>
                </p:nvGrpSpPr>
                <p:grpSpPr>
                  <a:xfrm rot="16200000">
                    <a:off x="1256" y="4476"/>
                    <a:ext cx="447696" cy="441096"/>
                    <a:chOff x="0" y="0"/>
                    <a:chExt cx="447694" cy="441095"/>
                  </a:xfrm>
                </p:grpSpPr>
                <p:sp>
                  <p:nvSpPr>
                    <p:cNvPr id="299" name="Line"/>
                    <p:cNvSpPr/>
                    <p:nvPr/>
                  </p:nvSpPr>
                  <p:spPr>
                    <a:xfrm>
                      <a:off x="0" y="220547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300" name="Line"/>
                    <p:cNvSpPr/>
                    <p:nvPr/>
                  </p:nvSpPr>
                  <p:spPr>
                    <a:xfrm>
                      <a:off x="0" y="0"/>
                      <a:ext cx="447695" cy="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301" name="Line"/>
                    <p:cNvSpPr/>
                    <p:nvPr/>
                  </p:nvSpPr>
                  <p:spPr>
                    <a:xfrm>
                      <a:off x="0" y="441095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302" name="Line"/>
                    <p:cNvSpPr/>
                    <p:nvPr/>
                  </p:nvSpPr>
                  <p:spPr>
                    <a:xfrm>
                      <a:off x="0" y="110273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303" name="Line"/>
                    <p:cNvSpPr/>
                    <p:nvPr/>
                  </p:nvSpPr>
                  <p:spPr>
                    <a:xfrm>
                      <a:off x="0" y="330821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304" name="Line"/>
                    <p:cNvSpPr/>
                    <p:nvPr/>
                  </p:nvSpPr>
                  <p:spPr>
                    <a:xfrm>
                      <a:off x="0" y="275684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305" name="Line"/>
                    <p:cNvSpPr/>
                    <p:nvPr/>
                  </p:nvSpPr>
                  <p:spPr>
                    <a:xfrm>
                      <a:off x="0" y="385958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306" name="Line"/>
                    <p:cNvSpPr/>
                    <p:nvPr/>
                  </p:nvSpPr>
                  <p:spPr>
                    <a:xfrm>
                      <a:off x="0" y="165410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307" name="Line"/>
                    <p:cNvSpPr/>
                    <p:nvPr/>
                  </p:nvSpPr>
                  <p:spPr>
                    <a:xfrm>
                      <a:off x="0" y="55136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310" name="Square"/>
                <p:cNvSpPr/>
                <p:nvPr/>
              </p:nvSpPr>
              <p:spPr>
                <a:xfrm>
                  <a:off x="3175" y="3905"/>
                  <a:ext cx="444500" cy="444501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312" name="Oval"/>
              <p:cNvSpPr/>
              <p:nvPr/>
            </p:nvSpPr>
            <p:spPr>
              <a:xfrm>
                <a:off x="73025" y="199934"/>
                <a:ext cx="47501" cy="49003"/>
              </a:xfrm>
              <a:prstGeom prst="ellipse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3" name="Oval"/>
              <p:cNvSpPr/>
              <p:nvPr/>
            </p:nvSpPr>
            <p:spPr>
              <a:xfrm>
                <a:off x="73025" y="311060"/>
                <a:ext cx="47501" cy="49002"/>
              </a:xfrm>
              <a:prstGeom prst="ellipse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4" name="Oval"/>
              <p:cNvSpPr/>
              <p:nvPr/>
            </p:nvSpPr>
            <p:spPr>
              <a:xfrm>
                <a:off x="164955" y="199934"/>
                <a:ext cx="47502" cy="49003"/>
              </a:xfrm>
              <a:prstGeom prst="ellipse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5" name="Oval"/>
              <p:cNvSpPr/>
              <p:nvPr/>
            </p:nvSpPr>
            <p:spPr>
              <a:xfrm>
                <a:off x="200097" y="136435"/>
                <a:ext cx="47502" cy="49002"/>
              </a:xfrm>
              <a:prstGeom prst="ellipse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6" name="Oval"/>
              <p:cNvSpPr/>
              <p:nvPr/>
            </p:nvSpPr>
            <p:spPr>
              <a:xfrm>
                <a:off x="256885" y="199935"/>
                <a:ext cx="47502" cy="49002"/>
              </a:xfrm>
              <a:prstGeom prst="ellipse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7" name="Oval"/>
              <p:cNvSpPr/>
              <p:nvPr/>
            </p:nvSpPr>
            <p:spPr>
              <a:xfrm>
                <a:off x="256885" y="47769"/>
                <a:ext cx="47502" cy="49002"/>
              </a:xfrm>
              <a:prstGeom prst="ellipse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8" name="Oval"/>
              <p:cNvSpPr/>
              <p:nvPr/>
            </p:nvSpPr>
            <p:spPr>
              <a:xfrm>
                <a:off x="317210" y="136435"/>
                <a:ext cx="47502" cy="49002"/>
              </a:xfrm>
              <a:prstGeom prst="ellipse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20" name="Oval"/>
            <p:cNvSpPr/>
            <p:nvPr/>
          </p:nvSpPr>
          <p:spPr>
            <a:xfrm>
              <a:off x="3023" y="317313"/>
              <a:ext cx="47502" cy="49003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1" name="Oval"/>
            <p:cNvSpPr/>
            <p:nvPr/>
          </p:nvSpPr>
          <p:spPr>
            <a:xfrm>
              <a:off x="358485" y="42703"/>
              <a:ext cx="47502" cy="49003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12366190" y="9269087"/>
            <a:ext cx="447696" cy="451744"/>
            <a:chOff x="0" y="0"/>
            <a:chExt cx="447694" cy="451742"/>
          </a:xfrm>
        </p:grpSpPr>
        <p:sp>
          <p:nvSpPr>
            <p:cNvPr id="323" name="Square"/>
            <p:cNvSpPr/>
            <p:nvPr/>
          </p:nvSpPr>
          <p:spPr>
            <a:xfrm>
              <a:off x="2795" y="0"/>
              <a:ext cx="444501" cy="4445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43" name="Group"/>
            <p:cNvGrpSpPr/>
            <p:nvPr/>
          </p:nvGrpSpPr>
          <p:grpSpPr>
            <a:xfrm>
              <a:off x="0" y="2871"/>
              <a:ext cx="447695" cy="448872"/>
              <a:chOff x="0" y="0"/>
              <a:chExt cx="447694" cy="448871"/>
            </a:xfrm>
          </p:grpSpPr>
          <p:sp>
            <p:nvSpPr>
              <p:cNvPr id="324" name="Line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325" name="Line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326" name="Line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327" name="Line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328" name="Line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329" name="Line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330" name="Line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331" name="Line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332" name="Line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grpSp>
            <p:nvGrpSpPr>
              <p:cNvPr id="342" name="Group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333" name="Line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34" name="Line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35" name="Line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36" name="Line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37" name="Line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38" name="Line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39" name="Line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40" name="Line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41" name="Line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</p:grpSp>
        <p:sp>
          <p:nvSpPr>
            <p:cNvPr id="344" name="Rectangle"/>
            <p:cNvSpPr/>
            <p:nvPr/>
          </p:nvSpPr>
          <p:spPr>
            <a:xfrm>
              <a:off x="5274" y="391416"/>
              <a:ext cx="76201" cy="57151"/>
            </a:xfrm>
            <a:prstGeom prst="rect">
              <a:avLst/>
            </a:prstGeom>
            <a:solidFill>
              <a:schemeClr val="accent6"/>
            </a:solidFill>
            <a:ln w="6350" cap="flat">
              <a:solidFill>
                <a:schemeClr val="accent6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5" name="Rectangle"/>
            <p:cNvSpPr/>
            <p:nvPr/>
          </p:nvSpPr>
          <p:spPr>
            <a:xfrm>
              <a:off x="84113" y="345310"/>
              <a:ext cx="76201" cy="98563"/>
            </a:xfrm>
            <a:prstGeom prst="rect">
              <a:avLst/>
            </a:prstGeom>
            <a:solidFill>
              <a:schemeClr val="accent6"/>
            </a:solidFill>
            <a:ln w="6350" cap="flat">
              <a:solidFill>
                <a:schemeClr val="accent6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6" name="Rectangle"/>
            <p:cNvSpPr/>
            <p:nvPr/>
          </p:nvSpPr>
          <p:spPr>
            <a:xfrm>
              <a:off x="154369" y="266330"/>
              <a:ext cx="76201" cy="182237"/>
            </a:xfrm>
            <a:prstGeom prst="rect">
              <a:avLst/>
            </a:prstGeom>
            <a:solidFill>
              <a:schemeClr val="accent6"/>
            </a:solidFill>
            <a:ln w="6350" cap="flat">
              <a:solidFill>
                <a:schemeClr val="accent6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7" name="Rectangle"/>
            <p:cNvSpPr/>
            <p:nvPr/>
          </p:nvSpPr>
          <p:spPr>
            <a:xfrm>
              <a:off x="292417" y="122934"/>
              <a:ext cx="76201" cy="325633"/>
            </a:xfrm>
            <a:prstGeom prst="rect">
              <a:avLst/>
            </a:prstGeom>
            <a:solidFill>
              <a:schemeClr val="accent6"/>
            </a:solidFill>
            <a:ln w="6350" cap="flat">
              <a:solidFill>
                <a:schemeClr val="accent6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8" name="Square"/>
            <p:cNvSpPr/>
            <p:nvPr/>
          </p:nvSpPr>
          <p:spPr>
            <a:xfrm>
              <a:off x="3175" y="4067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9" name="Rectangle"/>
            <p:cNvSpPr/>
            <p:nvPr/>
          </p:nvSpPr>
          <p:spPr>
            <a:xfrm>
              <a:off x="229834" y="203848"/>
              <a:ext cx="76201" cy="242492"/>
            </a:xfrm>
            <a:prstGeom prst="rect">
              <a:avLst/>
            </a:prstGeom>
            <a:solidFill>
              <a:schemeClr val="accent6"/>
            </a:solidFill>
            <a:ln w="6350" cap="flat">
              <a:solidFill>
                <a:schemeClr val="accent6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0" name="Rectangle"/>
            <p:cNvSpPr/>
            <p:nvPr/>
          </p:nvSpPr>
          <p:spPr>
            <a:xfrm>
              <a:off x="363452" y="204909"/>
              <a:ext cx="76201" cy="240371"/>
            </a:xfrm>
            <a:prstGeom prst="rect">
              <a:avLst/>
            </a:prstGeom>
            <a:solidFill>
              <a:schemeClr val="accent6"/>
            </a:solidFill>
            <a:ln w="6350" cap="flat">
              <a:solidFill>
                <a:schemeClr val="accent6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52" name="plot(x)…"/>
          <p:cNvSpPr txBox="1"/>
          <p:nvPr/>
        </p:nvSpPr>
        <p:spPr>
          <a:xfrm>
            <a:off x="9913977" y="9200001"/>
            <a:ext cx="1058693" cy="60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defRPr b="1"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plot(x)</a:t>
            </a:r>
          </a:p>
          <a:p>
            <a:pPr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Valores de x en orden.</a:t>
            </a:r>
          </a:p>
        </p:txBody>
      </p:sp>
      <p:sp>
        <p:nvSpPr>
          <p:cNvPr id="353" name="plot(x, y)…"/>
          <p:cNvSpPr txBox="1"/>
          <p:nvPr/>
        </p:nvSpPr>
        <p:spPr>
          <a:xfrm>
            <a:off x="11332273" y="9206585"/>
            <a:ext cx="1058693" cy="60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defRPr b="1"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plot(x, y)</a:t>
            </a:r>
          </a:p>
          <a:p>
            <a:pPr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Valores de x contra y.</a:t>
            </a:r>
          </a:p>
        </p:txBody>
      </p:sp>
      <p:sp>
        <p:nvSpPr>
          <p:cNvPr id="354" name="hist(x)…"/>
          <p:cNvSpPr txBox="1"/>
          <p:nvPr/>
        </p:nvSpPr>
        <p:spPr>
          <a:xfrm>
            <a:off x="12824548" y="9206585"/>
            <a:ext cx="849577" cy="60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defRPr b="1"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hist(x)</a:t>
            </a:r>
          </a:p>
          <a:p>
            <a:pPr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Histograma de x.</a:t>
            </a:r>
          </a:p>
        </p:txBody>
      </p:sp>
      <p:graphicFrame>
        <p:nvGraphicFramePr>
          <p:cNvPr id="355" name="Table"/>
          <p:cNvGraphicFramePr/>
          <p:nvPr/>
        </p:nvGraphicFramePr>
        <p:xfrm>
          <a:off x="9434051" y="6925463"/>
          <a:ext cx="4164037" cy="1661065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833045"/>
                <a:gridCol w="833045"/>
                <a:gridCol w="833045"/>
                <a:gridCol w="826100"/>
                <a:gridCol w="826100"/>
              </a:tblGrid>
              <a:tr h="368300">
                <a:tc>
                  <a:txBody>
                    <a:bodyPr/>
                    <a:lstStyle/>
                    <a:p>
                      <a:pPr defTabSz="914400">
                        <a:defRPr b="0" sz="1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CDEE0"/>
                      </a:solidFill>
                      <a:miter lim="400000"/>
                    </a:lnR>
                    <a:lnB w="127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Variables aleatorias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Funciones de densidad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Distribución acumulada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Cuantiles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ym typeface="Helvetica"/>
                        </a:rPr>
                        <a:t>Normal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rnorm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dnorm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pnorm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qnorm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ym typeface="Helvetica"/>
                        </a:rPr>
                        <a:t>Poisson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rpois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dpois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ppois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qpois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ym typeface="Helvetica"/>
                        </a:rPr>
                        <a:t>Binomial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rbinom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dbinom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pbinom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qbinom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ym typeface="Helvetica"/>
                        </a:rPr>
                        <a:t>Uniforme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runif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dunif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punif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qunif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56" name="lm(y ~ x, data=df)…"/>
          <p:cNvSpPr txBox="1"/>
          <p:nvPr/>
        </p:nvSpPr>
        <p:spPr>
          <a:xfrm>
            <a:off x="9432877" y="4768118"/>
            <a:ext cx="1809249" cy="1620442"/>
          </a:xfrm>
          <a:prstGeom prst="rect">
            <a:avLst/>
          </a:prstGeom>
          <a:ln w="25400" cap="rnd">
            <a:solidFill>
              <a:srgbClr val="DCDEE0"/>
            </a:solidFill>
            <a:custDash>
              <a:ds d="100000" sp="200000"/>
            </a:custDash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1"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lm(y ~ x, data=df)</a:t>
            </a:r>
          </a:p>
          <a:p>
            <a:pPr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Modelo lineal</a:t>
            </a:r>
          </a:p>
          <a:p>
            <a:pPr>
              <a:defRPr sz="11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glm(y ~ x, data=df)</a:t>
            </a:r>
          </a:p>
          <a:p>
            <a:pPr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Modelo lineal generalizado</a:t>
            </a:r>
          </a:p>
          <a:p>
            <a:pPr>
              <a:defRPr sz="11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summary(modelo)</a:t>
            </a:r>
          </a:p>
          <a:p>
            <a:pPr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Obtener información</a:t>
            </a:r>
          </a:p>
          <a:p>
            <a:pPr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más detallada del modelo</a:t>
            </a:r>
          </a:p>
        </p:txBody>
      </p:sp>
      <p:sp>
        <p:nvSpPr>
          <p:cNvPr id="357" name="prop.test…"/>
          <p:cNvSpPr txBox="1"/>
          <p:nvPr/>
        </p:nvSpPr>
        <p:spPr>
          <a:xfrm>
            <a:off x="12641009" y="4740187"/>
            <a:ext cx="1058292" cy="1595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defRPr b="1"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prop.test</a:t>
            </a:r>
          </a:p>
          <a:p>
            <a:pPr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Prueba para la diferencia de proporciones.</a:t>
            </a:r>
          </a:p>
          <a:p>
            <a:pPr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b="1"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aov</a:t>
            </a:r>
          </a:p>
          <a:p>
            <a:pPr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Análisis de varianza.</a:t>
            </a:r>
          </a:p>
        </p:txBody>
      </p:sp>
      <p:graphicFrame>
        <p:nvGraphicFramePr>
          <p:cNvPr id="358" name="Table"/>
          <p:cNvGraphicFramePr/>
          <p:nvPr/>
        </p:nvGraphicFramePr>
        <p:xfrm>
          <a:off x="9466364" y="756664"/>
          <a:ext cx="4492145" cy="186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904398"/>
                <a:gridCol w="2256337"/>
              </a:tblGrid>
              <a:tr h="266700">
                <a:tc>
                  <a:txBody>
                    <a:bodyPr/>
                    <a:lstStyle/>
                    <a:p>
                      <a:pPr/>
                      <a:r>
                        <a:rPr sz="9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paste(x, y, sep = ' ') 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Unir múltiples vectores.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33935">
                <a:tc>
                  <a:txBody>
                    <a:bodyPr/>
                    <a:lstStyle/>
                    <a:p>
                      <a:pPr/>
                      <a:r>
                        <a:rPr sz="9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paste(x, collapse = ' ') 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Unir elementos de un único vector.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/>
                      <a:r>
                        <a:rPr sz="9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grep(pattern, x)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Encontrar coincidencias de expresiones regulares en x.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/>
                      <a:r>
                        <a:rPr sz="9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gsub(pattern, replace, x)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Reemplazar las coincidencias en x con una cadena de caracteres.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32833">
                <a:tc>
                  <a:txBody>
                    <a:bodyPr/>
                    <a:lstStyle/>
                    <a:p>
                      <a:pPr/>
                      <a:r>
                        <a:rPr sz="9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toupper(x)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Convertir a mayúsculas.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32833">
                <a:tc>
                  <a:txBody>
                    <a:bodyPr/>
                    <a:lstStyle/>
                    <a:p>
                      <a:pPr/>
                      <a:r>
                        <a:rPr sz="9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tolower(x)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Convertir a minúsculas.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/>
                      <a:r>
                        <a:rPr sz="9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nchar(x)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Número de caracteres en una cadena.
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9" name="cut(x, breaks = 4)…"/>
          <p:cNvSpPr txBox="1"/>
          <p:nvPr/>
        </p:nvSpPr>
        <p:spPr>
          <a:xfrm>
            <a:off x="11626594" y="3269560"/>
            <a:ext cx="1858219" cy="820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defRPr b="1"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cut(x, breaks = 4)</a:t>
            </a:r>
          </a:p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Convertir un vector numérico en un factor, 'cortando' en secciones.</a:t>
            </a:r>
          </a:p>
        </p:txBody>
      </p:sp>
      <p:sp>
        <p:nvSpPr>
          <p:cNvPr id="360" name="Rounded Rectangle"/>
          <p:cNvSpPr/>
          <p:nvPr/>
        </p:nvSpPr>
        <p:spPr>
          <a:xfrm>
            <a:off x="11557000" y="9982200"/>
            <a:ext cx="2028489" cy="248841"/>
          </a:xfrm>
          <a:prstGeom prst="roundRect">
            <a:avLst>
              <a:gd name="adj" fmla="val 31988"/>
            </a:avLst>
          </a:prstGeom>
          <a:solidFill>
            <a:schemeClr val="accent1">
              <a:alpha val="3142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0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61" name="Ver también el paquete lubridate."/>
          <p:cNvSpPr txBox="1"/>
          <p:nvPr/>
        </p:nvSpPr>
        <p:spPr>
          <a:xfrm>
            <a:off x="11559856" y="9971243"/>
            <a:ext cx="2034965" cy="26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t>Ver también el paquete </a:t>
            </a:r>
            <a:r>
              <a:rPr b="1"/>
              <a:t>lubridate</a:t>
            </a:r>
            <a:r>
              <a:t>.</a:t>
            </a:r>
          </a:p>
        </p:txBody>
      </p:sp>
      <p:sp>
        <p:nvSpPr>
          <p:cNvPr id="362" name="Si asignamos un valor a una variable a la que ya habíamos asignado datos, esta variable conservará el valor más reciente."/>
          <p:cNvSpPr txBox="1"/>
          <p:nvPr/>
        </p:nvSpPr>
        <p:spPr>
          <a:xfrm>
            <a:off x="2120900" y="6879629"/>
            <a:ext cx="2209800" cy="71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just">
              <a:defRPr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Si asignamos un valor a una variable a la que ya habíamos asignado datos, esta variable conservará el valor más reciente.</a:t>
            </a:r>
          </a:p>
        </p:txBody>
      </p:sp>
      <p:sp>
        <p:nvSpPr>
          <p:cNvPr id="363" name="Traducido por Anthony Romero-Cerdán y Thatiane Ramirez Porras de ADIECS Asociación para el Desarrollo de la Investigación Estudiantil en Ciencias de la Salud. Perú"/>
          <p:cNvSpPr txBox="1"/>
          <p:nvPr/>
        </p:nvSpPr>
        <p:spPr>
          <a:xfrm>
            <a:off x="8928100" y="10342284"/>
            <a:ext cx="4762009" cy="422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r">
              <a:lnSpc>
                <a:spcPct val="90000"/>
              </a:lnSpc>
              <a:defRPr baseline="-22222"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Traducido por Anthony Romero-Cerdán y Thatiane Ramirez Porras de ADIECS Asociación para el Desarrollo de la Investigación Estudiantil en Ciencias de la Salud. Perú</a:t>
            </a:r>
          </a:p>
        </p:txBody>
      </p:sp>
      <p:sp>
        <p:nvSpPr>
          <p:cNvPr id="364" name="Learn more at web page or vignette  •  package  version  •  Updated: 3/15"/>
          <p:cNvSpPr txBox="1"/>
          <p:nvPr/>
        </p:nvSpPr>
        <p:spPr>
          <a:xfrm>
            <a:off x="4826000" y="10530879"/>
            <a:ext cx="3873009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Helvetica"/>
                <a:ea typeface="Helvetica"/>
                <a:cs typeface="Helvetica"/>
                <a:sym typeface="Helvetica"/>
              </a:defRPr>
            </a:pPr>
            <a:r>
              <a:t>Learn more at </a:t>
            </a:r>
            <a:r>
              <a:t>web page or vignette  </a:t>
            </a:r>
            <a:r>
              <a:t>•  package  version  •  Updated: 3/15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