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4C4C4C"/>
        </a:fontRef>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286" autoAdjust="0"/>
  </p:normalViewPr>
  <p:slideViewPr>
    <p:cSldViewPr snapToGrid="0" snapToObjects="1">
      <p:cViewPr>
        <p:scale>
          <a:sx n="125" d="100"/>
          <a:sy n="125" d="100"/>
        </p:scale>
        <p:origin x="-3600" y="-55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Source Sans Pro Regular"/>
      </a:defRPr>
    </a:lvl1pPr>
    <a:lvl2pPr indent="228600" defTabSz="457200" latinLnBrk="0">
      <a:lnSpc>
        <a:spcPct val="125000"/>
      </a:lnSpc>
      <a:defRPr sz="2600">
        <a:latin typeface="+mj-lt"/>
        <a:ea typeface="+mj-ea"/>
        <a:cs typeface="+mj-cs"/>
        <a:sym typeface="Source Sans Pro Regular"/>
      </a:defRPr>
    </a:lvl2pPr>
    <a:lvl3pPr indent="457200" defTabSz="457200" latinLnBrk="0">
      <a:lnSpc>
        <a:spcPct val="125000"/>
      </a:lnSpc>
      <a:defRPr sz="2600">
        <a:latin typeface="+mj-lt"/>
        <a:ea typeface="+mj-ea"/>
        <a:cs typeface="+mj-cs"/>
        <a:sym typeface="Source Sans Pro Regular"/>
      </a:defRPr>
    </a:lvl3pPr>
    <a:lvl4pPr indent="685800" defTabSz="457200" latinLnBrk="0">
      <a:lnSpc>
        <a:spcPct val="125000"/>
      </a:lnSpc>
      <a:defRPr sz="2600">
        <a:latin typeface="+mj-lt"/>
        <a:ea typeface="+mj-ea"/>
        <a:cs typeface="+mj-cs"/>
        <a:sym typeface="Source Sans Pro Regular"/>
      </a:defRPr>
    </a:lvl4pPr>
    <a:lvl5pPr indent="914400" defTabSz="457200" latinLnBrk="0">
      <a:lnSpc>
        <a:spcPct val="125000"/>
      </a:lnSpc>
      <a:defRPr sz="2600">
        <a:latin typeface="+mj-lt"/>
        <a:ea typeface="+mj-ea"/>
        <a:cs typeface="+mj-cs"/>
        <a:sym typeface="Source Sans Pro Regular"/>
      </a:defRPr>
    </a:lvl5pPr>
    <a:lvl6pPr indent="1143000" defTabSz="457200" latinLnBrk="0">
      <a:lnSpc>
        <a:spcPct val="125000"/>
      </a:lnSpc>
      <a:defRPr sz="2600">
        <a:latin typeface="+mj-lt"/>
        <a:ea typeface="+mj-ea"/>
        <a:cs typeface="+mj-cs"/>
        <a:sym typeface="Source Sans Pro Regular"/>
      </a:defRPr>
    </a:lvl6pPr>
    <a:lvl7pPr indent="1371600" defTabSz="457200" latinLnBrk="0">
      <a:lnSpc>
        <a:spcPct val="125000"/>
      </a:lnSpc>
      <a:defRPr sz="2600">
        <a:latin typeface="+mj-lt"/>
        <a:ea typeface="+mj-ea"/>
        <a:cs typeface="+mj-cs"/>
        <a:sym typeface="Source Sans Pro Regular"/>
      </a:defRPr>
    </a:lvl7pPr>
    <a:lvl8pPr indent="1600200" defTabSz="457200" latinLnBrk="0">
      <a:lnSpc>
        <a:spcPct val="125000"/>
      </a:lnSpc>
      <a:defRPr sz="2600">
        <a:latin typeface="+mj-lt"/>
        <a:ea typeface="+mj-ea"/>
        <a:cs typeface="+mj-cs"/>
        <a:sym typeface="Source Sans Pro Regular"/>
      </a:defRPr>
    </a:lvl8pPr>
    <a:lvl9pPr indent="1828800" defTabSz="457200" latinLnBrk="0">
      <a:lnSpc>
        <a:spcPct val="125000"/>
      </a:lnSpc>
      <a:defRPr sz="2600">
        <a:latin typeface="+mj-lt"/>
        <a:ea typeface="+mj-ea"/>
        <a:cs typeface="+mj-cs"/>
        <a:sym typeface="Source Sans Pro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4"/>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3"/>
          </a:xfrm>
          <a:prstGeom prst="rect">
            <a:avLst/>
          </a:prstGeom>
        </p:spPr>
        <p:txBody>
          <a:bodyPr anchor="t"/>
          <a:lstStyle>
            <a:lvl1pPr marL="0" indent="0" algn="r">
              <a:lnSpc>
                <a:spcPct val="90000"/>
              </a:lnSpc>
              <a:buSzTx/>
              <a:buNone/>
              <a:defRPr sz="900"/>
            </a:lvl1pPr>
            <a:lvl2pPr marL="555623" indent="-111123"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2"/>
          </a:xfrm>
          <a:prstGeom prst="rect">
            <a:avLst/>
          </a:prstGeom>
        </p:spPr>
        <p:txBody>
          <a:bodyPr/>
          <a:lstStyle/>
          <a:p>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4" y="840878"/>
            <a:ext cx="10504788" cy="700684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2"/>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809360" y="10090546"/>
            <a:ext cx="337637" cy="401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09" y="840878"/>
            <a:ext cx="13274233" cy="8849488"/>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2" y="840878"/>
            <a:ext cx="5729886" cy="4283772"/>
          </a:xfrm>
          <a:prstGeom prst="rect">
            <a:avLst/>
          </a:prstGeom>
        </p:spPr>
        <p:txBody>
          <a:bodyPr anchor="b"/>
          <a:lstStyle>
            <a:lvl1pPr>
              <a:defRPr sz="3300">
                <a:latin typeface="Source Sans Pro Bold"/>
                <a:ea typeface="Source Sans Pro Bold"/>
                <a:cs typeface="Source Sans Pro Bold"/>
                <a:sym typeface="Source Sans Pro Bold"/>
              </a:defRPr>
            </a:lvl1pPr>
          </a:lstStyle>
          <a:p>
            <a:r>
              <a:t>Title Text</a:t>
            </a:r>
          </a:p>
        </p:txBody>
      </p:sp>
      <p:sp>
        <p:nvSpPr>
          <p:cNvPr id="40" name="Body Level One…"/>
          <p:cNvSpPr txBox="1">
            <a:spLocks noGrp="1"/>
          </p:cNvSpPr>
          <p:nvPr>
            <p:ph type="body" sz="quarter" idx="1"/>
          </p:nvPr>
        </p:nvSpPr>
        <p:spPr>
          <a:xfrm>
            <a:off x="1023192" y="5274716"/>
            <a:ext cx="5729886"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6"/>
            <a:ext cx="10129616" cy="6753079"/>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6"/>
            <a:ext cx="5729886" cy="6753079"/>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7"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5" y="1113729"/>
            <a:ext cx="12864956" cy="8576638"/>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7175996" y="5558790"/>
            <a:ext cx="6507513" cy="4340603"/>
          </a:xfrm>
          <a:prstGeom prst="rect">
            <a:avLst/>
          </a:prstGeom>
        </p:spPr>
        <p:txBody>
          <a:bodyPr lIns="91439" tIns="45719" rIns="91439" bIns="45719" anchor="t">
            <a:noAutofit/>
          </a:bodyPr>
          <a:lstStyle/>
          <a:p>
            <a:endParaRPr/>
          </a:p>
        </p:txBody>
      </p:sp>
      <p:sp>
        <p:nvSpPr>
          <p:cNvPr id="85" name="Image"/>
          <p:cNvSpPr>
            <a:spLocks noGrp="1"/>
          </p:cNvSpPr>
          <p:nvPr>
            <p:ph type="pic" sz="quarter" idx="23"/>
          </p:nvPr>
        </p:nvSpPr>
        <p:spPr>
          <a:xfrm>
            <a:off x="6985000" y="1111309"/>
            <a:ext cx="6302872" cy="420191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7" cy="23192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normAutofit/>
          </a:bodyPr>
          <a:lstStyle/>
          <a:p>
            <a:r>
              <a:t>Title Text</a:t>
            </a:r>
          </a:p>
        </p:txBody>
      </p:sp>
      <p:sp>
        <p:nvSpPr>
          <p:cNvPr id="3" name="Body Level One…"/>
          <p:cNvSpPr txBox="1">
            <a:spLocks noGrp="1"/>
          </p:cNvSpPr>
          <p:nvPr>
            <p:ph type="body" idx="1"/>
          </p:nvPr>
        </p:nvSpPr>
        <p:spPr>
          <a:xfrm>
            <a:off x="1023192" y="2955476"/>
            <a:ext cx="11923617" cy="6753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809360" y="10097368"/>
            <a:ext cx="337637" cy="401239"/>
          </a:xfrm>
          <a:prstGeom prst="rect">
            <a:avLst/>
          </a:prstGeom>
          <a:ln w="12700">
            <a:miter lim="400000"/>
          </a:ln>
        </p:spPr>
        <p:txBody>
          <a:bodyPr wrap="none" lIns="54568" tIns="54568" rIns="54568" bIns="54568">
            <a:spAutoFit/>
          </a:bodyPr>
          <a:lstStyle>
            <a:lvl1pPr algn="ctr">
              <a:spcBef>
                <a:spcPts val="0"/>
              </a:spcBef>
              <a:defRPr sz="1800">
                <a:solidFill>
                  <a:srgbClr val="000000"/>
                </a:solidFill>
                <a:latin typeface="Source Sans Pro ExtraLight"/>
                <a:ea typeface="Source Sans Pro ExtraLight"/>
                <a:cs typeface="Source Sans Pro ExtraLight"/>
                <a:sym typeface="Source Sans Pro Extra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2pPr>
      <a:lvl3pPr marL="1037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3pPr>
      <a:lvl4pPr marL="1481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4pPr>
      <a:lvl5pPr marL="1926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5pPr>
      <a:lvl6pPr marL="2370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6pPr>
      <a:lvl7pPr marL="2815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7pPr>
      <a:lvl8pPr marL="3259666"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posit.co" TargetMode="External"/><Relationship Id="rId3" Type="http://schemas.openxmlformats.org/officeDocument/2006/relationships/image" Target="../media/image2.png"/><Relationship Id="rId7" Type="http://schemas.openxmlformats.org/officeDocument/2006/relationships/hyperlink" Target="mailto:info@posit.co"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tif"/><Relationship Id="rId10" Type="http://schemas.openxmlformats.org/officeDocument/2006/relationships/hyperlink" Target="https://pos.it/cheatsheets" TargetMode="External"/><Relationship Id="rId4" Type="http://schemas.openxmlformats.org/officeDocument/2006/relationships/image" Target="../media/image3.png"/><Relationship Id="rId9" Type="http://schemas.openxmlformats.org/officeDocument/2006/relationships/hyperlink" Target="https://dplyr.tidyverse.org/"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tif"/><Relationship Id="rId12" Type="http://schemas.openxmlformats.org/officeDocument/2006/relationships/hyperlink" Target="https://pos.it/cheatsheets" TargetMode="Externa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hyperlink" Target="https://dplyr.tidyverse.org/" TargetMode="External"/><Relationship Id="rId5" Type="http://schemas.openxmlformats.org/officeDocument/2006/relationships/image" Target="../media/image7.png"/><Relationship Id="rId10" Type="http://schemas.openxmlformats.org/officeDocument/2006/relationships/hyperlink" Target="http://posit.co" TargetMode="External"/><Relationship Id="rId4" Type="http://schemas.openxmlformats.org/officeDocument/2006/relationships/image" Target="../media/image6.png"/><Relationship Id="rId9" Type="http://schemas.openxmlformats.org/officeDocument/2006/relationships/hyperlink" Target="mailto:info@posit.c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 name="Table"/>
          <p:cNvGraphicFramePr/>
          <p:nvPr>
            <p:extLst>
              <p:ext uri="{D42A27DB-BD31-4B8C-83A1-F6EECF244321}">
                <p14:modId xmlns:p14="http://schemas.microsoft.com/office/powerpoint/2010/main" val="2063554886"/>
              </p:ext>
            </p:extLst>
          </p:nvPr>
        </p:nvGraphicFramePr>
        <p:xfrm>
          <a:off x="1691694"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dirty="0"/>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120" name="Table"/>
          <p:cNvGraphicFramePr/>
          <p:nvPr>
            <p:extLst>
              <p:ext uri="{D42A27DB-BD31-4B8C-83A1-F6EECF244321}">
                <p14:modId xmlns:p14="http://schemas.microsoft.com/office/powerpoint/2010/main" val="3768937504"/>
              </p:ext>
            </p:extLst>
          </p:nvPr>
        </p:nvGraphicFramePr>
        <p:xfrm>
          <a:off x="361089"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pSp>
        <p:nvGrpSpPr>
          <p:cNvPr id="138" name="Group"/>
          <p:cNvGrpSpPr/>
          <p:nvPr/>
        </p:nvGrpSpPr>
        <p:grpSpPr>
          <a:xfrm>
            <a:off x="8370786" y="-1013163"/>
            <a:ext cx="6157900" cy="3553966"/>
            <a:chOff x="0" y="51032"/>
            <a:chExt cx="6157899" cy="3553965"/>
          </a:xfrm>
        </p:grpSpPr>
        <p:grpSp>
          <p:nvGrpSpPr>
            <p:cNvPr id="136" name="Group"/>
            <p:cNvGrpSpPr/>
            <p:nvPr/>
          </p:nvGrpSpPr>
          <p:grpSpPr>
            <a:xfrm>
              <a:off x="23291" y="51032"/>
              <a:ext cx="6134609" cy="2980100"/>
              <a:chOff x="0" y="51032"/>
              <a:chExt cx="6134607" cy="2980098"/>
            </a:xfrm>
          </p:grpSpPr>
          <p:sp>
            <p:nvSpPr>
              <p:cNvPr id="121"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2"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3"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4"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5"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6"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7"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8"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9"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0"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1"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2"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3"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4"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5"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7"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9" name="Rectangle"/>
          <p:cNvSpPr/>
          <p:nvPr/>
        </p:nvSpPr>
        <p:spPr>
          <a:xfrm>
            <a:off x="9437186" y="4470400"/>
            <a:ext cx="4229102" cy="990600"/>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0" name="Rectangle"/>
          <p:cNvSpPr/>
          <p:nvPr/>
        </p:nvSpPr>
        <p:spPr>
          <a:xfrm>
            <a:off x="3251746" y="1825841"/>
            <a:ext cx="1287153" cy="931674"/>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1" name="Line"/>
          <p:cNvSpPr/>
          <p:nvPr/>
        </p:nvSpPr>
        <p:spPr>
          <a:xfrm>
            <a:off x="9426688" y="1530350"/>
            <a:ext cx="2801940" cy="0"/>
          </a:xfrm>
          <a:prstGeom prst="line">
            <a:avLst/>
          </a:prstGeom>
          <a:ln w="12700">
            <a:solidFill>
              <a:srgbClr val="E4E4E3"/>
            </a:solidFill>
            <a:miter lim="400000"/>
          </a:ln>
        </p:spPr>
        <p:txBody>
          <a:bodyPr lIns="45718" tIns="45718" rIns="45718" bIns="45718"/>
          <a:lstStyle/>
          <a:p>
            <a:endParaRPr/>
          </a:p>
        </p:txBody>
      </p:sp>
      <p:sp>
        <p:nvSpPr>
          <p:cNvPr id="142" name="Rectangle"/>
          <p:cNvSpPr/>
          <p:nvPr/>
        </p:nvSpPr>
        <p:spPr>
          <a:xfrm>
            <a:off x="4809890" y="6692503"/>
            <a:ext cx="4362922" cy="595629"/>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3" name="Summarise Cases"/>
          <p:cNvSpPr txBox="1"/>
          <p:nvPr/>
        </p:nvSpPr>
        <p:spPr>
          <a:xfrm>
            <a:off x="317498" y="2918370"/>
            <a:ext cx="1957267"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5A24C"/>
                </a:solidFill>
              </a:defRPr>
            </a:pPr>
            <a:r>
              <a:rPr lang="es-ES" dirty="0"/>
              <a:t>Resumir Casos</a:t>
            </a:r>
            <a:endParaRPr dirty="0"/>
          </a:p>
        </p:txBody>
      </p:sp>
      <p:sp>
        <p:nvSpPr>
          <p:cNvPr id="144" name="Use rowwise(.data, …) to group data into individual rows. dplyr functions will compute results for each row. Also apply functions  to list-columns. See tidyr cheat sheet for list-column workflow."/>
          <p:cNvSpPr txBox="1"/>
          <p:nvPr/>
        </p:nvSpPr>
        <p:spPr>
          <a:xfrm>
            <a:off x="317500" y="7962238"/>
            <a:ext cx="4235928" cy="741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defRPr>
            </a:pPr>
            <a:r>
              <a:rPr lang="es-ES" dirty="0"/>
              <a:t>Utilice </a:t>
            </a:r>
            <a:r>
              <a:rPr lang="es-ES" b="1" dirty="0" err="1"/>
              <a:t>rowwise</a:t>
            </a:r>
            <a:r>
              <a:rPr lang="es-ES" b="1" dirty="0"/>
              <a:t>(</a:t>
            </a:r>
            <a:r>
              <a:rPr lang="es-ES" dirty="0"/>
              <a:t>.data, ...</a:t>
            </a:r>
            <a:r>
              <a:rPr lang="es-ES" b="1" dirty="0"/>
              <a:t>)</a:t>
            </a:r>
            <a:r>
              <a:rPr lang="es-ES" dirty="0"/>
              <a:t> para agrupar los datos en filas individuales. Las funciones </a:t>
            </a:r>
            <a:r>
              <a:rPr lang="es-ES" dirty="0" err="1"/>
              <a:t>dplyr</a:t>
            </a:r>
            <a:r>
              <a:rPr lang="es-ES" dirty="0"/>
              <a:t> calcularán los resultados de cada fila. También aplique funciones a las columnas de lista. Consulte la hoja de referencia rápida de </a:t>
            </a:r>
            <a:r>
              <a:rPr lang="es-ES" dirty="0" err="1"/>
              <a:t>tidyr</a:t>
            </a:r>
            <a:r>
              <a:rPr lang="es-ES" dirty="0"/>
              <a:t> para el flujo de trabajo de la lista de columnas.</a:t>
            </a:r>
            <a:endParaRPr dirty="0"/>
          </a:p>
        </p:txBody>
      </p:sp>
      <p:sp>
        <p:nvSpPr>
          <p:cNvPr id="145" name="Line"/>
          <p:cNvSpPr/>
          <p:nvPr/>
        </p:nvSpPr>
        <p:spPr>
          <a:xfrm>
            <a:off x="722242" y="743585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46" name="Line"/>
          <p:cNvSpPr/>
          <p:nvPr/>
        </p:nvSpPr>
        <p:spPr>
          <a:xfrm>
            <a:off x="1318825" y="7435853"/>
            <a:ext cx="139608" cy="3"/>
          </a:xfrm>
          <a:prstGeom prst="line">
            <a:avLst/>
          </a:prstGeom>
          <a:ln w="12700">
            <a:solidFill>
              <a:srgbClr val="53585F"/>
            </a:solidFill>
            <a:miter lim="400000"/>
            <a:tailEnd type="triangle"/>
          </a:ln>
        </p:spPr>
        <p:txBody>
          <a:bodyPr lIns="45718" tIns="45718" rIns="45718" bIns="45718"/>
          <a:lstStyle/>
          <a:p>
            <a:endParaRPr/>
          </a:p>
        </p:txBody>
      </p:sp>
      <p:sp>
        <p:nvSpPr>
          <p:cNvPr id="147" name="Use group_by(.data, …, .add = FALSE, .drop = TRUE) to create a &quot;grouped&quot; copy of a table grouped by columns in ... dplyr functions will manipulate each &quot;group&quot; separately and combine the results."/>
          <p:cNvSpPr txBox="1"/>
          <p:nvPr/>
        </p:nvSpPr>
        <p:spPr>
          <a:xfrm>
            <a:off x="317498" y="6213971"/>
            <a:ext cx="4202440" cy="660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es-ES" dirty="0"/>
              <a:t>Utilice </a:t>
            </a:r>
            <a:r>
              <a:rPr lang="es-ES" b="1" dirty="0" err="1"/>
              <a:t>group_by</a:t>
            </a:r>
            <a:r>
              <a:rPr lang="es-ES" b="1" dirty="0"/>
              <a:t>(</a:t>
            </a:r>
            <a:r>
              <a:rPr lang="es-ES" dirty="0"/>
              <a:t>.data, ..., .</a:t>
            </a:r>
            <a:r>
              <a:rPr lang="es-ES" dirty="0" err="1"/>
              <a:t>add</a:t>
            </a:r>
            <a:r>
              <a:rPr lang="es-ES" dirty="0"/>
              <a:t> = FALSE, .</a:t>
            </a:r>
            <a:r>
              <a:rPr lang="es-ES" dirty="0" err="1"/>
              <a:t>drop</a:t>
            </a:r>
            <a:r>
              <a:rPr lang="es-ES" dirty="0"/>
              <a:t> = TRUE</a:t>
            </a:r>
            <a:r>
              <a:rPr lang="es-ES" b="1" dirty="0"/>
              <a:t>)</a:t>
            </a:r>
            <a:r>
              <a:rPr lang="es-ES" dirty="0"/>
              <a:t> para crear una copia "agrupada" de una tabla agrupada por columnas en ... Las funciones de </a:t>
            </a:r>
            <a:r>
              <a:rPr lang="es-ES" dirty="0" err="1"/>
              <a:t>dplyr</a:t>
            </a:r>
            <a:r>
              <a:rPr lang="es-ES" dirty="0"/>
              <a:t> manipularán cada "grupo" por separado y combinarán los resultados.</a:t>
            </a:r>
            <a:endParaRPr dirty="0"/>
          </a:p>
        </p:txBody>
      </p:sp>
      <p:sp>
        <p:nvSpPr>
          <p:cNvPr id="148" name="Apply summary functions to columns to create a new table of summary statistics. Summary functions take vectors as input and return one value (see back)."/>
          <p:cNvSpPr txBox="1"/>
          <p:nvPr/>
        </p:nvSpPr>
        <p:spPr>
          <a:xfrm>
            <a:off x="317499" y="3297334"/>
            <a:ext cx="4140394" cy="634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es-ES" dirty="0"/>
              <a:t>Aplique </a:t>
            </a:r>
            <a:r>
              <a:rPr lang="es-ES" b="1" dirty="0"/>
              <a:t>funciones de resumen</a:t>
            </a:r>
            <a:r>
              <a:rPr lang="es-ES" dirty="0"/>
              <a:t> a las columnas para crear una nueva tabla de estadísticas de resumen. Las funciones de resumen toman vectores como entrada y devuelven un valor (ver atrás).</a:t>
            </a:r>
            <a:endParaRPr dirty="0"/>
          </a:p>
        </p:txBody>
      </p:sp>
      <p:sp>
        <p:nvSpPr>
          <p:cNvPr id="149" name="Line"/>
          <p:cNvSpPr/>
          <p:nvPr/>
        </p:nvSpPr>
        <p:spPr>
          <a:xfrm>
            <a:off x="722242" y="4469441"/>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0" name="Line"/>
          <p:cNvSpPr/>
          <p:nvPr/>
        </p:nvSpPr>
        <p:spPr>
          <a:xfrm>
            <a:off x="722242" y="5119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1" name="summarise(.data, …) Compute table of summaries.  summarise(mtcars, avg = mean(mpg))…"/>
          <p:cNvSpPr txBox="1"/>
          <p:nvPr/>
        </p:nvSpPr>
        <p:spPr>
          <a:xfrm>
            <a:off x="1159723" y="4263792"/>
            <a:ext cx="3202034" cy="1415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summarise</a:t>
            </a:r>
            <a:r>
              <a:rPr dirty="0"/>
              <a:t>(</a:t>
            </a:r>
            <a:r>
              <a:rPr dirty="0">
                <a:latin typeface="+mj-lt"/>
                <a:ea typeface="+mj-ea"/>
                <a:cs typeface="+mj-cs"/>
                <a:sym typeface="Source Sans Pro Regular"/>
              </a:rPr>
              <a:t>.data, …</a:t>
            </a:r>
            <a:r>
              <a:rPr dirty="0"/>
              <a:t>)</a:t>
            </a:r>
            <a:br>
              <a:rPr dirty="0"/>
            </a:br>
            <a:r>
              <a:rPr lang="es-ES" dirty="0">
                <a:latin typeface="Source Sans Pro" panose="020B0503030403020204" pitchFamily="34" charset="0"/>
                <a:ea typeface="Source Sans Pro" panose="020B0503030403020204" pitchFamily="34" charset="0"/>
              </a:rPr>
              <a:t>Calcular tabla de resúmenes</a:t>
            </a:r>
            <a:r>
              <a:rPr dirty="0">
                <a:latin typeface="+mj-lt"/>
                <a:ea typeface="+mj-ea"/>
                <a:cs typeface="+mj-cs"/>
                <a:sym typeface="Source Sans Pro Regular"/>
              </a:rPr>
              <a:t>. </a:t>
            </a:r>
            <a:br>
              <a:rPr dirty="0">
                <a:latin typeface="+mj-lt"/>
                <a:ea typeface="+mj-ea"/>
                <a:cs typeface="+mj-cs"/>
                <a:sym typeface="Source Sans Pro Regular"/>
              </a:rPr>
            </a:br>
            <a:r>
              <a:rPr lang="es-ES" dirty="0" err="1">
                <a:latin typeface="Source Sans Pro ExtraLight"/>
                <a:ea typeface="Source Sans Pro ExtraLight"/>
                <a:cs typeface="Source Sans Pro ExtraLight"/>
                <a:sym typeface="Source Sans Pro ExtraLight"/>
              </a:rPr>
              <a:t>mtcars</a:t>
            </a:r>
            <a:r>
              <a:rPr lang="es-ES" dirty="0">
                <a:latin typeface="Source Sans Pro ExtraLight"/>
                <a:ea typeface="Source Sans Pro ExtraLight"/>
                <a:cs typeface="Source Sans Pro ExtraLight"/>
                <a:sym typeface="Source Sans Pro ExtraLight"/>
              </a:rPr>
              <a:t> |&gt; </a:t>
            </a:r>
            <a:r>
              <a:rPr dirty="0" err="1">
                <a:latin typeface="Source Sans Pro ExtraLight"/>
                <a:ea typeface="Source Sans Pro ExtraLight"/>
                <a:cs typeface="Source Sans Pro ExtraLight"/>
                <a:sym typeface="Source Sans Pro ExtraLight"/>
              </a:rPr>
              <a:t>summarise</a:t>
            </a:r>
            <a:r>
              <a:rPr dirty="0">
                <a:latin typeface="Source Sans Pro ExtraLight"/>
                <a:ea typeface="Source Sans Pro ExtraLight"/>
                <a:cs typeface="Source Sans Pro ExtraLight"/>
                <a:sym typeface="Source Sans Pro ExtraLight"/>
              </a:rPr>
              <a:t>(avg = mean(mpg))</a:t>
            </a:r>
          </a:p>
          <a:p>
            <a:pPr>
              <a:lnSpc>
                <a:spcPct val="80000"/>
              </a:lnSpc>
              <a:spcBef>
                <a:spcPts val="0"/>
              </a:spcBef>
              <a:defRPr>
                <a:solidFill>
                  <a:srgbClr val="000000"/>
                </a:solidFill>
              </a:defRPr>
            </a:pPr>
            <a:endParaRPr dirty="0">
              <a:latin typeface="Source Sans Pro ExtraLight"/>
              <a:ea typeface="Source Sans Pro ExtraLight"/>
              <a:cs typeface="Source Sans Pro ExtraLight"/>
              <a:sym typeface="Source Sans Pro ExtraLight"/>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count(</a:t>
            </a:r>
            <a:r>
              <a:rPr dirty="0">
                <a:latin typeface="+mj-lt"/>
                <a:ea typeface="+mj-ea"/>
                <a:cs typeface="+mj-cs"/>
                <a:sym typeface="Source Sans Pro Regular"/>
              </a:rPr>
              <a:t>.data, …, </a:t>
            </a:r>
            <a:r>
              <a:rPr dirty="0" err="1">
                <a:latin typeface="+mj-lt"/>
                <a:ea typeface="+mj-ea"/>
                <a:cs typeface="+mj-cs"/>
                <a:sym typeface="Source Sans Pro Regular"/>
              </a:rPr>
              <a:t>wt</a:t>
            </a:r>
            <a:r>
              <a:rPr dirty="0">
                <a:latin typeface="+mj-lt"/>
                <a:ea typeface="+mj-ea"/>
                <a:cs typeface="+mj-cs"/>
                <a:sym typeface="Source Sans Pro Regular"/>
              </a:rPr>
              <a:t> = NULL, sort = FALSE, name = NULL</a:t>
            </a:r>
            <a:r>
              <a:rPr dirty="0"/>
              <a:t>) </a:t>
            </a:r>
            <a:r>
              <a:rPr lang="es-ES" dirty="0">
                <a:latin typeface="Source Sans Pro" panose="020B0503030403020204" pitchFamily="34" charset="0"/>
                <a:ea typeface="Source Sans Pro" panose="020B0503030403020204" pitchFamily="34" charset="0"/>
              </a:rPr>
              <a:t>Cuente el número de filas de cada grupo definido por las variables de ... Además</a:t>
            </a:r>
            <a:r>
              <a:rPr dirty="0">
                <a:latin typeface="+mj-lt"/>
                <a:ea typeface="+mj-ea"/>
                <a:cs typeface="+mj-cs"/>
                <a:sym typeface="Source Sans Pro Regular"/>
              </a:rPr>
              <a:t> </a:t>
            </a:r>
            <a:r>
              <a:rPr dirty="0"/>
              <a:t>tally()</a:t>
            </a:r>
            <a:r>
              <a:rPr dirty="0">
                <a:latin typeface="+mj-lt"/>
                <a:ea typeface="+mj-ea"/>
                <a:cs typeface="+mj-cs"/>
                <a:sym typeface="Source Sans Pro Regular"/>
              </a:rPr>
              <a:t>.</a:t>
            </a:r>
            <a:br>
              <a:rPr dirty="0">
                <a:latin typeface="+mj-lt"/>
                <a:ea typeface="+mj-ea"/>
                <a:cs typeface="+mj-cs"/>
                <a:sym typeface="Source Sans Pro Regular"/>
              </a:rPr>
            </a:br>
            <a:r>
              <a:rPr lang="es-ES" dirty="0" err="1">
                <a:latin typeface="Source Sans Pro ExtraLight"/>
                <a:ea typeface="Source Sans Pro ExtraLight"/>
                <a:cs typeface="Source Sans Pro ExtraLight"/>
                <a:sym typeface="Source Sans Pro ExtraLight"/>
              </a:rPr>
              <a:t>Mtcars</a:t>
            </a:r>
            <a:r>
              <a:rPr lang="es-ES" dirty="0">
                <a:latin typeface="Source Sans Pro ExtraLight"/>
                <a:ea typeface="Source Sans Pro ExtraLight"/>
                <a:cs typeface="Source Sans Pro ExtraLight"/>
                <a:sym typeface="Source Sans Pro ExtraLight"/>
              </a:rPr>
              <a:t> |&gt; </a:t>
            </a:r>
            <a:r>
              <a:rPr dirty="0">
                <a:latin typeface="Source Sans Pro ExtraLight"/>
                <a:ea typeface="Source Sans Pro ExtraLight"/>
                <a:cs typeface="Source Sans Pro ExtraLight"/>
                <a:sym typeface="Source Sans Pro ExtraLight"/>
              </a:rPr>
              <a:t>count(</a:t>
            </a:r>
            <a:r>
              <a:rPr lang="en-US" dirty="0" err="1">
                <a:latin typeface="Source Sans Pro ExtraLight"/>
                <a:ea typeface="Source Sans Pro ExtraLight"/>
                <a:cs typeface="Source Sans Pro ExtraLight"/>
                <a:sym typeface="Source Sans Pro ExtraLight"/>
              </a:rPr>
              <a:t>c</a:t>
            </a:r>
            <a:r>
              <a:rPr dirty="0" err="1">
                <a:latin typeface="Source Sans Pro ExtraLight"/>
                <a:ea typeface="Source Sans Pro ExtraLight"/>
                <a:cs typeface="Source Sans Pro ExtraLight"/>
                <a:sym typeface="Source Sans Pro ExtraLight"/>
              </a:rPr>
              <a:t>yl</a:t>
            </a:r>
            <a:r>
              <a:rPr dirty="0">
                <a:latin typeface="Source Sans Pro ExtraLight"/>
                <a:ea typeface="Source Sans Pro ExtraLight"/>
                <a:cs typeface="Source Sans Pro ExtraLight"/>
                <a:sym typeface="Source Sans Pro ExtraLight"/>
              </a:rPr>
              <a:t>)</a:t>
            </a:r>
          </a:p>
        </p:txBody>
      </p:sp>
      <p:sp>
        <p:nvSpPr>
          <p:cNvPr id="153" name="Each observation, or case, is in its own row"/>
          <p:cNvSpPr txBox="1"/>
          <p:nvPr/>
        </p:nvSpPr>
        <p:spPr>
          <a:xfrm>
            <a:off x="1676164" y="2399412"/>
            <a:ext cx="1620563" cy="590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es-ES" dirty="0"/>
              <a:t>Cada</a:t>
            </a:r>
            <a:r>
              <a:rPr dirty="0"/>
              <a:t> </a:t>
            </a:r>
            <a:r>
              <a:rPr dirty="0" err="1">
                <a:latin typeface="Source Sans Pro Bold"/>
                <a:ea typeface="Source Sans Pro Bold"/>
                <a:cs typeface="Source Sans Pro Bold"/>
                <a:sym typeface="Source Sans Pro Bold"/>
              </a:rPr>
              <a:t>observa</a:t>
            </a:r>
            <a:r>
              <a:rPr lang="es-ES" dirty="0">
                <a:latin typeface="Source Sans Pro Bold"/>
                <a:ea typeface="Source Sans Pro Bold"/>
                <a:cs typeface="Source Sans Pro Bold"/>
                <a:sym typeface="Source Sans Pro Bold"/>
              </a:rPr>
              <a:t>c</a:t>
            </a:r>
            <a:r>
              <a:rPr dirty="0" err="1">
                <a:latin typeface="Source Sans Pro Bold"/>
                <a:ea typeface="Source Sans Pro Bold"/>
                <a:cs typeface="Source Sans Pro Bold"/>
                <a:sym typeface="Source Sans Pro Bold"/>
              </a:rPr>
              <a:t>i</a:t>
            </a:r>
            <a:r>
              <a:rPr lang="es-ES" dirty="0" err="1">
                <a:latin typeface="Source Sans Pro Bold"/>
                <a:ea typeface="Source Sans Pro Bold"/>
                <a:cs typeface="Source Sans Pro Bold"/>
                <a:sym typeface="Source Sans Pro Bold"/>
              </a:rPr>
              <a:t>ó</a:t>
            </a:r>
            <a:r>
              <a:rPr dirty="0">
                <a:latin typeface="Source Sans Pro Bold"/>
                <a:ea typeface="Source Sans Pro Bold"/>
                <a:cs typeface="Source Sans Pro Bold"/>
                <a:sym typeface="Source Sans Pro Bold"/>
              </a:rPr>
              <a:t>n</a:t>
            </a:r>
            <a:r>
              <a:rPr dirty="0"/>
              <a:t>, o </a:t>
            </a:r>
            <a:r>
              <a:rPr dirty="0" err="1">
                <a:latin typeface="Source Sans Pro Bold"/>
                <a:ea typeface="Source Sans Pro Bold"/>
                <a:cs typeface="Source Sans Pro Bold"/>
                <a:sym typeface="Source Sans Pro Bold"/>
              </a:rPr>
              <a:t>cas</a:t>
            </a:r>
            <a:r>
              <a:rPr lang="es-ES" dirty="0">
                <a:latin typeface="Source Sans Pro Bold"/>
                <a:ea typeface="Source Sans Pro Bold"/>
                <a:cs typeface="Source Sans Pro Bold"/>
                <a:sym typeface="Source Sans Pro Bold"/>
              </a:rPr>
              <a:t>o</a:t>
            </a:r>
            <a:r>
              <a:rPr dirty="0"/>
              <a:t>, </a:t>
            </a:r>
            <a:r>
              <a:rPr lang="es-ES" dirty="0"/>
              <a:t>es una</a:t>
            </a:r>
            <a:r>
              <a:rPr dirty="0"/>
              <a:t> </a:t>
            </a:r>
            <a:r>
              <a:rPr lang="es-ES" dirty="0">
                <a:latin typeface="Source Sans Pro Bold"/>
                <a:ea typeface="Source Sans Pro Bold"/>
                <a:cs typeface="Source Sans Pro Bold"/>
                <a:sym typeface="Source Sans Pro Bold"/>
              </a:rPr>
              <a:t>fila</a:t>
            </a:r>
            <a:endParaRPr dirty="0">
              <a:latin typeface="Source Sans Pro Bold"/>
              <a:ea typeface="Source Sans Pro Bold"/>
              <a:cs typeface="Source Sans Pro Bold"/>
              <a:sym typeface="Source Sans Pro Bold"/>
            </a:endParaRPr>
          </a:p>
        </p:txBody>
      </p:sp>
      <p:sp>
        <p:nvSpPr>
          <p:cNvPr id="154" name="Each variable is in its own column"/>
          <p:cNvSpPr txBox="1"/>
          <p:nvPr/>
        </p:nvSpPr>
        <p:spPr>
          <a:xfrm>
            <a:off x="317500" y="2399412"/>
            <a:ext cx="1225853" cy="414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es-ES" dirty="0"/>
              <a:t>Cada</a:t>
            </a:r>
            <a:r>
              <a:rPr dirty="0"/>
              <a:t> </a:t>
            </a:r>
            <a:r>
              <a:rPr dirty="0">
                <a:latin typeface="Source Sans Pro Bold"/>
                <a:ea typeface="Source Sans Pro Bold"/>
                <a:cs typeface="Source Sans Pro Bold"/>
                <a:sym typeface="Source Sans Pro Bold"/>
              </a:rPr>
              <a:t>variable</a:t>
            </a:r>
            <a:r>
              <a:rPr dirty="0"/>
              <a:t> </a:t>
            </a:r>
            <a:r>
              <a:rPr lang="es-ES" dirty="0"/>
              <a:t>es su propia</a:t>
            </a:r>
            <a:r>
              <a:rPr dirty="0"/>
              <a:t> </a:t>
            </a:r>
            <a:r>
              <a:rPr dirty="0">
                <a:latin typeface="Source Sans Pro Bold"/>
                <a:ea typeface="Source Sans Pro Bold"/>
                <a:cs typeface="Source Sans Pro Bold"/>
                <a:sym typeface="Source Sans Pro Bold"/>
              </a:rPr>
              <a:t>column</a:t>
            </a:r>
            <a:r>
              <a:rPr lang="es-ES" dirty="0">
                <a:latin typeface="Source Sans Pro Bold"/>
                <a:ea typeface="Source Sans Pro Bold"/>
                <a:cs typeface="Source Sans Pro Bold"/>
                <a:sym typeface="Source Sans Pro Bold"/>
              </a:rPr>
              <a:t>a</a:t>
            </a:r>
            <a:endParaRPr dirty="0">
              <a:latin typeface="Source Sans Pro Bold"/>
              <a:ea typeface="Source Sans Pro Bold"/>
              <a:cs typeface="Source Sans Pro Bold"/>
              <a:sym typeface="Source Sans Pro Bold"/>
            </a:endParaRPr>
          </a:p>
        </p:txBody>
      </p:sp>
      <p:sp>
        <p:nvSpPr>
          <p:cNvPr id="155" name="&amp;"/>
          <p:cNvSpPr txBox="1"/>
          <p:nvPr/>
        </p:nvSpPr>
        <p:spPr>
          <a:xfrm>
            <a:off x="1381436" y="1869606"/>
            <a:ext cx="223490" cy="299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68" tIns="54568" rIns="54568" bIns="54568" anchor="ctr">
            <a:spAutoFit/>
          </a:bodyPr>
          <a:lstStyle>
            <a:lvl1pPr>
              <a:defRPr>
                <a:solidFill>
                  <a:srgbClr val="A7AAA9"/>
                </a:solidFill>
                <a:latin typeface="Source Sans Pro Bold"/>
                <a:ea typeface="Source Sans Pro Bold"/>
                <a:cs typeface="Source Sans Pro Bold"/>
                <a:sym typeface="Source Sans Pro Bold"/>
              </a:defRPr>
            </a:lvl1pPr>
          </a:lstStyle>
          <a:p>
            <a:r>
              <a:t>&amp;</a:t>
            </a:r>
          </a:p>
        </p:txBody>
      </p:sp>
      <p:sp>
        <p:nvSpPr>
          <p:cNvPr id="156" name="dplyr functions work with pipes and expect tidy data. In tidy data:"/>
          <p:cNvSpPr txBox="1"/>
          <p:nvPr/>
        </p:nvSpPr>
        <p:spPr>
          <a:xfrm>
            <a:off x="317500" y="1514475"/>
            <a:ext cx="4264736" cy="2982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s-ES" dirty="0">
                <a:latin typeface="+mj-lt"/>
                <a:ea typeface="+mj-ea"/>
                <a:cs typeface="+mj-cs"/>
                <a:sym typeface="Source Sans Pro Regular"/>
              </a:rPr>
              <a:t>Las f</a:t>
            </a:r>
            <a:r>
              <a:rPr dirty="0" err="1">
                <a:latin typeface="+mj-lt"/>
                <a:ea typeface="+mj-ea"/>
                <a:cs typeface="+mj-cs"/>
                <a:sym typeface="Source Sans Pro Regular"/>
              </a:rPr>
              <a:t>uncion</a:t>
            </a:r>
            <a:r>
              <a:rPr lang="es-ES" dirty="0">
                <a:latin typeface="+mj-lt"/>
                <a:ea typeface="+mj-ea"/>
                <a:cs typeface="+mj-cs"/>
                <a:sym typeface="Source Sans Pro Regular"/>
              </a:rPr>
              <a:t>e</a:t>
            </a:r>
            <a:r>
              <a:rPr dirty="0">
                <a:latin typeface="+mj-lt"/>
                <a:ea typeface="+mj-ea"/>
                <a:cs typeface="+mj-cs"/>
                <a:sym typeface="Source Sans Pro Regular"/>
              </a:rPr>
              <a:t>s </a:t>
            </a:r>
            <a:r>
              <a:rPr lang="es-ES" dirty="0">
                <a:latin typeface="+mj-lt"/>
                <a:ea typeface="+mj-ea"/>
                <a:cs typeface="+mj-cs"/>
                <a:sym typeface="Source Sans Pro Regular"/>
              </a:rPr>
              <a:t>de </a:t>
            </a:r>
            <a:r>
              <a:rPr lang="es-ES" dirty="0" err="1"/>
              <a:t>dplyr</a:t>
            </a:r>
            <a:r>
              <a:rPr lang="es-ES" dirty="0">
                <a:latin typeface="+mj-lt"/>
                <a:ea typeface="+mj-ea"/>
                <a:cs typeface="+mj-cs"/>
                <a:sym typeface="Source Sans Pro Regular"/>
              </a:rPr>
              <a:t> se usan</a:t>
            </a:r>
            <a:r>
              <a:rPr dirty="0">
                <a:latin typeface="+mj-lt"/>
                <a:ea typeface="+mj-ea"/>
                <a:cs typeface="+mj-cs"/>
                <a:sym typeface="Source Sans Pro Regular"/>
              </a:rPr>
              <a:t> </a:t>
            </a:r>
            <a:r>
              <a:rPr lang="es-ES" dirty="0">
                <a:latin typeface="+mj-lt"/>
                <a:ea typeface="+mj-ea"/>
                <a:cs typeface="+mj-cs"/>
                <a:sym typeface="Source Sans Pro Regular"/>
              </a:rPr>
              <a:t>con canalizaciones </a:t>
            </a:r>
            <a:r>
              <a:rPr lang="en-US" dirty="0">
                <a:latin typeface="+mj-lt"/>
                <a:ea typeface="+mj-ea"/>
                <a:cs typeface="+mj-cs"/>
                <a:sym typeface="Source Sans Pro Regular"/>
              </a:rPr>
              <a:t>(pipe)</a:t>
            </a:r>
            <a:r>
              <a:rPr lang="es-ES" dirty="0">
                <a:latin typeface="+mj-lt"/>
                <a:ea typeface="+mj-ea"/>
                <a:cs typeface="+mj-cs"/>
                <a:sym typeface="Source Sans Pro Regular"/>
              </a:rPr>
              <a:t> y </a:t>
            </a:r>
            <a:r>
              <a:rPr dirty="0">
                <a:latin typeface="+mj-lt"/>
                <a:ea typeface="+mj-ea"/>
                <a:cs typeface="+mj-cs"/>
                <a:sym typeface="Source Sans Pro Regular"/>
              </a:rPr>
              <a:t> </a:t>
            </a:r>
            <a:r>
              <a:rPr lang="es-ES" dirty="0"/>
              <a:t>datos</a:t>
            </a:r>
            <a:r>
              <a:rPr dirty="0"/>
              <a:t> </a:t>
            </a:r>
            <a:r>
              <a:rPr lang="es-ES" dirty="0"/>
              <a:t>ordenados</a:t>
            </a:r>
            <a:r>
              <a:rPr dirty="0">
                <a:latin typeface="+mj-lt"/>
                <a:ea typeface="+mj-ea"/>
                <a:cs typeface="+mj-cs"/>
                <a:sym typeface="Source Sans Pro Regular"/>
              </a:rPr>
              <a:t>. </a:t>
            </a:r>
            <a:r>
              <a:rPr lang="es-ES" dirty="0">
                <a:latin typeface="+mj-lt"/>
                <a:ea typeface="+mj-ea"/>
                <a:cs typeface="+mj-cs"/>
                <a:sym typeface="Source Sans Pro Regular"/>
              </a:rPr>
              <a:t>Datos ordenados</a:t>
            </a:r>
            <a:r>
              <a:rPr dirty="0">
                <a:latin typeface="+mj-lt"/>
                <a:ea typeface="+mj-ea"/>
                <a:cs typeface="+mj-cs"/>
                <a:sym typeface="Source Sans Pro Regular"/>
              </a:rPr>
              <a:t>:</a:t>
            </a:r>
          </a:p>
        </p:txBody>
      </p:sp>
      <p:sp>
        <p:nvSpPr>
          <p:cNvPr id="157" name="pipes"/>
          <p:cNvSpPr txBox="1"/>
          <p:nvPr/>
        </p:nvSpPr>
        <p:spPr>
          <a:xfrm>
            <a:off x="3907312" y="2049049"/>
            <a:ext cx="412412" cy="29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es-ES" sz="1100" dirty="0"/>
              <a:t>p</a:t>
            </a:r>
            <a:r>
              <a:rPr sz="1100" dirty="0" err="1"/>
              <a:t>ipe</a:t>
            </a:r>
            <a:endParaRPr lang="es-ES" sz="1100" dirty="0"/>
          </a:p>
          <a:p>
            <a:endParaRPr sz="1100" dirty="0"/>
          </a:p>
        </p:txBody>
      </p:sp>
      <p:sp>
        <p:nvSpPr>
          <p:cNvPr id="158" name="x %&gt;% f(y)…"/>
          <p:cNvSpPr txBox="1"/>
          <p:nvPr/>
        </p:nvSpPr>
        <p:spPr>
          <a:xfrm>
            <a:off x="3325200" y="2402350"/>
            <a:ext cx="1195269" cy="29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x </a:t>
            </a:r>
            <a:r>
              <a:rPr lang="en-US" dirty="0"/>
              <a:t>|&gt;</a:t>
            </a:r>
            <a:r>
              <a:rPr dirty="0"/>
              <a:t> f(y) </a:t>
            </a:r>
          </a:p>
          <a:p>
            <a:pPr>
              <a:lnSpc>
                <a:spcPct val="80000"/>
              </a:lnSpc>
              <a:spcBef>
                <a:spcPts val="0"/>
              </a:spcBef>
              <a:defRPr>
                <a:solidFill>
                  <a:srgbClr val="000000"/>
                </a:solidFill>
              </a:defRPr>
            </a:pPr>
            <a:r>
              <a:rPr lang="es-ES" dirty="0"/>
              <a:t>es</a:t>
            </a:r>
            <a:r>
              <a:rPr dirty="0"/>
              <a:t>  </a:t>
            </a:r>
            <a:r>
              <a:rPr dirty="0">
                <a:latin typeface="Source Sans Pro Bold"/>
                <a:ea typeface="Source Sans Pro Bold"/>
                <a:cs typeface="Source Sans Pro Bold"/>
                <a:sym typeface="Source Sans Pro Bold"/>
              </a:rPr>
              <a:t>f(x, y)</a:t>
            </a:r>
          </a:p>
        </p:txBody>
      </p:sp>
      <p:pic>
        <p:nvPicPr>
          <p:cNvPr id="159" name="Image" descr="Image"/>
          <p:cNvPicPr>
            <a:picLocks noChangeAspect="1"/>
          </p:cNvPicPr>
          <p:nvPr/>
        </p:nvPicPr>
        <p:blipFill>
          <a:blip r:embed="rId2"/>
          <a:stretch>
            <a:fillRect/>
          </a:stretch>
        </p:blipFill>
        <p:spPr>
          <a:xfrm>
            <a:off x="3461553" y="1937748"/>
            <a:ext cx="584204" cy="311660"/>
          </a:xfrm>
          <a:prstGeom prst="rect">
            <a:avLst/>
          </a:prstGeom>
          <a:ln w="12700">
            <a:miter lim="400000"/>
          </a:ln>
        </p:spPr>
      </p:pic>
      <p:sp>
        <p:nvSpPr>
          <p:cNvPr id="160"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161" name="filter(.data, …, .preserve = FALSE) Extract rows that meet logical criteria.…"/>
          <p:cNvSpPr txBox="1"/>
          <p:nvPr/>
        </p:nvSpPr>
        <p:spPr>
          <a:xfrm>
            <a:off x="5889307" y="2589594"/>
            <a:ext cx="3030897" cy="4127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filter(</a:t>
            </a:r>
            <a:r>
              <a:rPr dirty="0">
                <a:latin typeface="+mj-lt"/>
                <a:ea typeface="+mj-ea"/>
                <a:cs typeface="+mj-cs"/>
                <a:sym typeface="Source Sans Pro Regular"/>
              </a:rPr>
              <a:t>.data, …, .preserve = FALSE</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Extraer filas que cumplan criterios lógicos</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t>mtcars</a:t>
            </a:r>
            <a:r>
              <a:rPr lang="es-ES" dirty="0"/>
              <a:t> |&gt; </a:t>
            </a:r>
            <a:r>
              <a:rPr dirty="0"/>
              <a:t>filter(mpg &gt; 20)</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distinct(</a:t>
            </a:r>
            <a:r>
              <a:rPr dirty="0">
                <a:latin typeface="+mj-lt"/>
                <a:ea typeface="+mj-ea"/>
                <a:cs typeface="+mj-cs"/>
                <a:sym typeface="Source Sans Pro Regular"/>
              </a:rPr>
              <a:t>.data, …, .</a:t>
            </a:r>
            <a:r>
              <a:rPr dirty="0" err="1">
                <a:latin typeface="+mj-lt"/>
                <a:ea typeface="+mj-ea"/>
                <a:cs typeface="+mj-cs"/>
                <a:sym typeface="Source Sans Pro Regular"/>
              </a:rPr>
              <a:t>keep_all</a:t>
            </a:r>
            <a:r>
              <a:rPr dirty="0">
                <a:latin typeface="+mj-lt"/>
                <a:ea typeface="+mj-ea"/>
                <a:cs typeface="+mj-cs"/>
                <a:sym typeface="Source Sans Pro Regular"/>
              </a:rPr>
              <a:t> = FALSE</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Eliminar filas con valores duplicados</a:t>
            </a:r>
            <a:r>
              <a:rPr dirty="0">
                <a:latin typeface="+mj-lt"/>
                <a:ea typeface="+mj-ea"/>
                <a:cs typeface="+mj-cs"/>
                <a:sym typeface="Source Sans Pro Regular"/>
              </a:rPr>
              <a:t>. </a:t>
            </a:r>
            <a:br>
              <a:rPr dirty="0">
                <a:latin typeface="+mj-lt"/>
                <a:ea typeface="+mj-ea"/>
                <a:cs typeface="+mj-cs"/>
                <a:sym typeface="Source Sans Pro Regular"/>
              </a:rPr>
            </a:b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d</a:t>
            </a:r>
            <a:r>
              <a:rPr dirty="0" err="1">
                <a:latin typeface="Source Sans Pro ExtraLight"/>
                <a:ea typeface="Source Sans Pro ExtraLight"/>
                <a:cs typeface="Source Sans Pro ExtraLight"/>
                <a:sym typeface="Source Sans Pro ExtraLight"/>
              </a:rPr>
              <a:t>istinct</a:t>
            </a:r>
            <a:r>
              <a:rPr dirty="0">
                <a:latin typeface="Source Sans Pro ExtraLight"/>
                <a:ea typeface="Source Sans Pro ExtraLight"/>
                <a:cs typeface="Source Sans Pro ExtraLight"/>
                <a:sym typeface="Source Sans Pro ExtraLight"/>
              </a:rPr>
              <a:t>(gear)</a:t>
            </a:r>
            <a:endParaRPr i="1" dirty="0"/>
          </a:p>
          <a:p>
            <a:pPr>
              <a:lnSpc>
                <a:spcPct val="80000"/>
              </a:lnSpc>
              <a:spcBef>
                <a:spcPts val="0"/>
              </a:spcBef>
              <a:defRPr>
                <a:solidFill>
                  <a:srgbClr val="000000"/>
                </a:solidFill>
              </a:defRPr>
            </a:pPr>
            <a:endParaRPr i="1"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slice(</a:t>
            </a:r>
            <a:r>
              <a:rPr dirty="0">
                <a:latin typeface="+mj-lt"/>
                <a:ea typeface="+mj-ea"/>
                <a:cs typeface="+mj-cs"/>
                <a:sym typeface="Source Sans Pro Regular"/>
              </a:rPr>
              <a:t>.data, …, .preserve = FALSE</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Seleccionar filas por posición</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a:t>slice(10:15)</a:t>
            </a:r>
            <a:endParaRPr i="1" dirty="0">
              <a:latin typeface="+mj-lt"/>
              <a:ea typeface="+mj-ea"/>
              <a:cs typeface="+mj-cs"/>
              <a:sym typeface="Source Sans Pro Regular"/>
            </a:endParaRPr>
          </a:p>
          <a:p>
            <a:pPr>
              <a:lnSpc>
                <a:spcPct val="80000"/>
              </a:lnSpc>
              <a:spcBef>
                <a:spcPts val="0"/>
              </a:spcBef>
              <a:defRPr i="1">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slice_sample</a:t>
            </a:r>
            <a:r>
              <a:rPr dirty="0"/>
              <a:t>(</a:t>
            </a:r>
            <a:r>
              <a:rPr dirty="0">
                <a:latin typeface="+mj-lt"/>
                <a:ea typeface="+mj-ea"/>
                <a:cs typeface="+mj-cs"/>
                <a:sym typeface="Source Sans Pro Regular"/>
              </a:rPr>
              <a:t>.data, …, n, prop, </a:t>
            </a:r>
            <a:r>
              <a:rPr dirty="0" err="1">
                <a:latin typeface="+mj-lt"/>
                <a:ea typeface="+mj-ea"/>
                <a:cs typeface="+mj-cs"/>
                <a:sym typeface="Source Sans Pro Regular"/>
              </a:rPr>
              <a:t>weight_by</a:t>
            </a:r>
            <a:r>
              <a:rPr dirty="0">
                <a:latin typeface="+mj-lt"/>
                <a:ea typeface="+mj-ea"/>
                <a:cs typeface="+mj-cs"/>
                <a:sym typeface="Source Sans Pro Regular"/>
              </a:rPr>
              <a:t> = NULL, replace = FALSE</a:t>
            </a:r>
            <a:r>
              <a:rPr dirty="0"/>
              <a:t>) </a:t>
            </a:r>
            <a:r>
              <a:rPr lang="es-ES" dirty="0">
                <a:latin typeface="Source Sans Pro" panose="020B0503030403020204" pitchFamily="34" charset="0"/>
                <a:ea typeface="Source Sans Pro" panose="020B0503030403020204" pitchFamily="34" charset="0"/>
              </a:rPr>
              <a:t>Seleccione filas al azar. Use n para seleccionar un número de filas y </a:t>
            </a:r>
            <a:r>
              <a:rPr lang="es-ES" dirty="0" err="1">
                <a:latin typeface="Source Sans Pro" panose="020B0503030403020204" pitchFamily="34" charset="0"/>
                <a:ea typeface="Source Sans Pro" panose="020B0503030403020204" pitchFamily="34" charset="0"/>
              </a:rPr>
              <a:t>prop</a:t>
            </a:r>
            <a:r>
              <a:rPr lang="es-ES" dirty="0">
                <a:latin typeface="Source Sans Pro" panose="020B0503030403020204" pitchFamily="34" charset="0"/>
                <a:ea typeface="Source Sans Pro" panose="020B0503030403020204" pitchFamily="34" charset="0"/>
              </a:rPr>
              <a:t> para seleccionar una fracción de filas</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err="1"/>
              <a:t>slice_sample</a:t>
            </a:r>
            <a:r>
              <a:rPr dirty="0"/>
              <a:t>(n = 5, replace = TRUE)</a:t>
            </a:r>
            <a:endParaRPr i="1" dirty="0">
              <a:latin typeface="+mj-lt"/>
              <a:ea typeface="+mj-ea"/>
              <a:cs typeface="+mj-cs"/>
              <a:sym typeface="Source Sans Pro Regular"/>
            </a:endParaRPr>
          </a:p>
          <a:p>
            <a:pPr>
              <a:lnSpc>
                <a:spcPct val="80000"/>
              </a:lnSpc>
              <a:spcBef>
                <a:spcPts val="0"/>
              </a:spcBef>
              <a:defRPr>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slice_min</a:t>
            </a:r>
            <a:r>
              <a:rPr dirty="0"/>
              <a:t>(</a:t>
            </a:r>
            <a:r>
              <a:rPr dirty="0">
                <a:latin typeface="+mj-lt"/>
                <a:ea typeface="+mj-ea"/>
                <a:cs typeface="+mj-cs"/>
                <a:sym typeface="Source Sans Pro Regular"/>
              </a:rPr>
              <a:t>.data, </a:t>
            </a:r>
            <a:r>
              <a:rPr dirty="0" err="1">
                <a:latin typeface="+mj-lt"/>
                <a:ea typeface="+mj-ea"/>
                <a:cs typeface="+mj-cs"/>
                <a:sym typeface="Source Sans Pro Regular"/>
              </a:rPr>
              <a:t>order_by</a:t>
            </a:r>
            <a:r>
              <a:rPr dirty="0">
                <a:latin typeface="+mj-lt"/>
                <a:ea typeface="+mj-ea"/>
                <a:cs typeface="+mj-cs"/>
                <a:sym typeface="Source Sans Pro Regular"/>
              </a:rPr>
              <a:t>, …, n, prop, </a:t>
            </a:r>
            <a:r>
              <a:rPr dirty="0" err="1">
                <a:latin typeface="+mj-lt"/>
                <a:ea typeface="+mj-ea"/>
                <a:cs typeface="+mj-cs"/>
                <a:sym typeface="Source Sans Pro Regular"/>
              </a:rPr>
              <a:t>with_ties</a:t>
            </a:r>
            <a:r>
              <a:rPr dirty="0">
                <a:latin typeface="+mj-lt"/>
                <a:ea typeface="+mj-ea"/>
                <a:cs typeface="+mj-cs"/>
                <a:sym typeface="Source Sans Pro Regular"/>
              </a:rPr>
              <a:t> = TRUE</a:t>
            </a:r>
            <a:r>
              <a:rPr dirty="0"/>
              <a:t>) </a:t>
            </a:r>
            <a:r>
              <a:rPr lang="en-US" dirty="0">
                <a:latin typeface="+mj-lt"/>
                <a:ea typeface="+mj-ea"/>
                <a:cs typeface="+mj-cs"/>
                <a:sym typeface="Source Sans Pro Regular"/>
              </a:rPr>
              <a:t>y</a:t>
            </a:r>
            <a:r>
              <a:rPr dirty="0">
                <a:latin typeface="+mj-lt"/>
                <a:ea typeface="+mj-ea"/>
                <a:cs typeface="+mj-cs"/>
                <a:sym typeface="Source Sans Pro Regular"/>
              </a:rPr>
              <a:t> </a:t>
            </a:r>
            <a:r>
              <a:rPr dirty="0" err="1"/>
              <a:t>slice_max</a:t>
            </a:r>
            <a:r>
              <a:rPr dirty="0"/>
              <a:t>() </a:t>
            </a:r>
            <a:r>
              <a:rPr lang="es-ES" dirty="0">
                <a:latin typeface="Source Sans Pro" panose="020B0503030403020204" pitchFamily="34" charset="0"/>
                <a:ea typeface="Source Sans Pro" panose="020B0503030403020204" pitchFamily="34" charset="0"/>
              </a:rPr>
              <a:t>Seleccione las filas con los valores más bajos y más altos</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err="1"/>
              <a:t>slice_min</a:t>
            </a:r>
            <a:r>
              <a:rPr dirty="0"/>
              <a:t>(mpg, prop = 0.25)</a:t>
            </a:r>
          </a:p>
          <a:p>
            <a:pPr>
              <a:lnSpc>
                <a:spcPct val="80000"/>
              </a:lnSpc>
              <a:spcBef>
                <a:spcPts val="0"/>
              </a:spcBef>
              <a:defRPr i="1">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slice_head</a:t>
            </a:r>
            <a:r>
              <a:rPr dirty="0"/>
              <a:t>(</a:t>
            </a:r>
            <a:r>
              <a:rPr dirty="0">
                <a:latin typeface="+mj-lt"/>
                <a:ea typeface="+mj-ea"/>
                <a:cs typeface="+mj-cs"/>
                <a:sym typeface="Source Sans Pro Regular"/>
              </a:rPr>
              <a:t>.data, …, n, prop</a:t>
            </a:r>
            <a:r>
              <a:rPr dirty="0"/>
              <a:t>)</a:t>
            </a:r>
            <a:r>
              <a:rPr dirty="0">
                <a:latin typeface="+mj-lt"/>
                <a:ea typeface="+mj-ea"/>
                <a:cs typeface="+mj-cs"/>
                <a:sym typeface="Source Sans Pro Regular"/>
              </a:rPr>
              <a:t> </a:t>
            </a:r>
            <a:r>
              <a:rPr lang="en-US" dirty="0">
                <a:latin typeface="+mj-lt"/>
                <a:ea typeface="+mj-ea"/>
                <a:cs typeface="+mj-cs"/>
                <a:sym typeface="Source Sans Pro Regular"/>
              </a:rPr>
              <a:t>y</a:t>
            </a:r>
            <a:r>
              <a:rPr dirty="0">
                <a:latin typeface="+mj-lt"/>
                <a:ea typeface="+mj-ea"/>
                <a:cs typeface="+mj-cs"/>
                <a:sym typeface="Source Sans Pro Regular"/>
              </a:rPr>
              <a:t> </a:t>
            </a:r>
            <a:r>
              <a:rPr dirty="0" err="1"/>
              <a:t>slice_tail</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Seleccione la primera o la última fila</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err="1"/>
              <a:t>slice_head</a:t>
            </a:r>
            <a:r>
              <a:rPr dirty="0"/>
              <a:t>(n = 5)</a:t>
            </a:r>
          </a:p>
        </p:txBody>
      </p:sp>
      <p:sp>
        <p:nvSpPr>
          <p:cNvPr id="162" name="Row functions return a subset of rows as a new table."/>
          <p:cNvSpPr txBox="1"/>
          <p:nvPr/>
        </p:nvSpPr>
        <p:spPr>
          <a:xfrm>
            <a:off x="4791188" y="2242847"/>
            <a:ext cx="4140392" cy="3088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lnSpc>
                <a:spcPct val="80000"/>
              </a:lnSpc>
              <a:spcBef>
                <a:spcPts val="0"/>
              </a:spcBef>
              <a:defRPr>
                <a:solidFill>
                  <a:srgbClr val="000000"/>
                </a:solidFill>
              </a:defRPr>
            </a:lvl1pPr>
          </a:lstStyle>
          <a:p>
            <a:r>
              <a:rPr lang="es-ES" dirty="0"/>
              <a:t>Las funciones de fila devuelven un subconjunto de filas como una nueva tabla</a:t>
            </a:r>
            <a:r>
              <a:rPr dirty="0"/>
              <a:t>.</a:t>
            </a:r>
          </a:p>
        </p:txBody>
      </p:sp>
      <p:sp>
        <p:nvSpPr>
          <p:cNvPr id="163" name="See ?base::Logic and ?Comparison for help."/>
          <p:cNvSpPr txBox="1"/>
          <p:nvPr/>
        </p:nvSpPr>
        <p:spPr>
          <a:xfrm>
            <a:off x="4940356" y="7449031"/>
            <a:ext cx="3289243" cy="24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60830">
              <a:lnSpc>
                <a:spcPct val="80000"/>
              </a:lnSpc>
              <a:spcBef>
                <a:spcPts val="0"/>
              </a:spcBef>
              <a:defRPr sz="1100">
                <a:solidFill>
                  <a:srgbClr val="000000"/>
                </a:solidFill>
              </a:defRPr>
            </a:pPr>
            <a:r>
              <a:rPr lang="en-US" dirty="0" err="1"/>
              <a:t>Vea</a:t>
            </a:r>
            <a:r>
              <a:rPr dirty="0">
                <a:latin typeface="Source Sans Pro Bold"/>
                <a:ea typeface="Source Sans Pro Bold"/>
                <a:cs typeface="Source Sans Pro Bold"/>
                <a:sym typeface="Source Sans Pro Bold"/>
              </a:rPr>
              <a:t> ?base::Logic</a:t>
            </a:r>
            <a:r>
              <a:rPr dirty="0"/>
              <a:t> </a:t>
            </a:r>
            <a:r>
              <a:rPr lang="en-US" dirty="0"/>
              <a:t>y</a:t>
            </a:r>
            <a:r>
              <a:rPr dirty="0"/>
              <a:t> </a:t>
            </a:r>
            <a:r>
              <a:rPr dirty="0">
                <a:latin typeface="Source Sans Pro Bold"/>
                <a:ea typeface="Source Sans Pro Bold"/>
                <a:cs typeface="Source Sans Pro Bold"/>
                <a:sym typeface="Source Sans Pro Bold"/>
              </a:rPr>
              <a:t>?Comparison</a:t>
            </a:r>
            <a:r>
              <a:rPr dirty="0"/>
              <a:t> </a:t>
            </a:r>
            <a:r>
              <a:rPr lang="en-US" dirty="0"/>
              <a:t>para </a:t>
            </a:r>
            <a:r>
              <a:rPr lang="en-US" dirty="0" err="1"/>
              <a:t>obtener</a:t>
            </a:r>
            <a:r>
              <a:rPr lang="en-US" dirty="0"/>
              <a:t> </a:t>
            </a:r>
            <a:r>
              <a:rPr lang="en-US" dirty="0" err="1"/>
              <a:t>ayuda</a:t>
            </a:r>
            <a:r>
              <a:rPr dirty="0"/>
              <a:t>.</a:t>
            </a:r>
          </a:p>
        </p:txBody>
      </p:sp>
      <p:sp>
        <p:nvSpPr>
          <p:cNvPr id="164" name="arrange(.data, …, .by_group = FALSE) Order rows by values of a column or columns (low to high), use with desc() to order from high to low.…"/>
          <p:cNvSpPr txBox="1"/>
          <p:nvPr/>
        </p:nvSpPr>
        <p:spPr>
          <a:xfrm>
            <a:off x="5889307" y="8049938"/>
            <a:ext cx="3080169" cy="1057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arrange(</a:t>
            </a:r>
            <a:r>
              <a:rPr dirty="0">
                <a:latin typeface="+mj-lt"/>
                <a:ea typeface="+mj-ea"/>
                <a:cs typeface="+mj-cs"/>
                <a:sym typeface="Source Sans Pro Regular"/>
              </a:rPr>
              <a:t>.data, …, .</a:t>
            </a:r>
            <a:r>
              <a:rPr dirty="0" err="1">
                <a:latin typeface="+mj-lt"/>
                <a:ea typeface="+mj-ea"/>
                <a:cs typeface="+mj-cs"/>
                <a:sym typeface="Source Sans Pro Regular"/>
              </a:rPr>
              <a:t>by_group</a:t>
            </a:r>
            <a:r>
              <a:rPr dirty="0">
                <a:latin typeface="+mj-lt"/>
                <a:ea typeface="+mj-ea"/>
                <a:cs typeface="+mj-cs"/>
                <a:sym typeface="Source Sans Pro Regular"/>
              </a:rPr>
              <a:t> = FALSE</a:t>
            </a:r>
            <a:r>
              <a:rPr dirty="0"/>
              <a:t>) </a:t>
            </a:r>
            <a:r>
              <a:rPr lang="es-ES" dirty="0">
                <a:latin typeface="Source Sans Pro" panose="020B0503030403020204" pitchFamily="34" charset="0"/>
                <a:ea typeface="Source Sans Pro" panose="020B0503030403020204" pitchFamily="34" charset="0"/>
              </a:rPr>
              <a:t>Ordene las filas por valores de una columna o columnas (de menor a mayor), utilícela con </a:t>
            </a:r>
            <a:r>
              <a:rPr lang="es-ES" b="1" dirty="0" err="1">
                <a:latin typeface="Source Sans Pro" panose="020B0503030403020204" pitchFamily="34" charset="0"/>
                <a:ea typeface="Source Sans Pro" panose="020B0503030403020204" pitchFamily="34" charset="0"/>
              </a:rPr>
              <a:t>desc</a:t>
            </a:r>
            <a:r>
              <a:rPr lang="es-ES" b="1" dirty="0">
                <a:latin typeface="Source Sans Pro" panose="020B0503030403020204" pitchFamily="34" charset="0"/>
                <a:ea typeface="Source Sans Pro" panose="020B0503030403020204" pitchFamily="34" charset="0"/>
              </a:rPr>
              <a:t>()</a:t>
            </a:r>
            <a:r>
              <a:rPr lang="es-ES" dirty="0">
                <a:latin typeface="Source Sans Pro" panose="020B0503030403020204" pitchFamily="34" charset="0"/>
                <a:ea typeface="Source Sans Pro" panose="020B0503030403020204" pitchFamily="34" charset="0"/>
              </a:rPr>
              <a:t> para ordenar de mayor a menor</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t>mtcars</a:t>
            </a:r>
            <a:r>
              <a:rPr lang="es-ES" dirty="0"/>
              <a:t> |&gt; </a:t>
            </a:r>
            <a:r>
              <a:rPr dirty="0"/>
              <a:t>arrange(mpg)</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t>mtcars</a:t>
            </a:r>
            <a:r>
              <a:rPr lang="es-ES" dirty="0"/>
              <a:t> |&gt; </a:t>
            </a:r>
            <a:r>
              <a:rPr dirty="0"/>
              <a:t>arrange(desc(mpg))</a:t>
            </a:r>
          </a:p>
        </p:txBody>
      </p:sp>
      <p:sp>
        <p:nvSpPr>
          <p:cNvPr id="165" name="add_row(.data, …, .before = NULL, .after = NULL) Add one or more rows to a table.…"/>
          <p:cNvSpPr txBox="1"/>
          <p:nvPr/>
        </p:nvSpPr>
        <p:spPr>
          <a:xfrm>
            <a:off x="5889307" y="9332638"/>
            <a:ext cx="3127432" cy="7368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add_row</a:t>
            </a:r>
            <a:r>
              <a:rPr dirty="0"/>
              <a:t>(.</a:t>
            </a:r>
            <a:r>
              <a:rPr dirty="0">
                <a:latin typeface="+mj-lt"/>
                <a:ea typeface="+mj-ea"/>
                <a:cs typeface="+mj-cs"/>
                <a:sym typeface="Source Sans Pro Regular"/>
              </a:rPr>
              <a:t>data, …, .before = NULL, .after = NULL</a:t>
            </a:r>
            <a:r>
              <a:rPr dirty="0"/>
              <a:t>) </a:t>
            </a:r>
            <a:r>
              <a:rPr lang="es-ES" dirty="0">
                <a:latin typeface="Source Sans Pro" panose="020B0503030403020204" pitchFamily="34" charset="0"/>
                <a:ea typeface="Source Sans Pro" panose="020B0503030403020204" pitchFamily="34" charset="0"/>
              </a:rPr>
              <a:t>Agregar una o más filas a una tabla</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a:t>cars |&gt; </a:t>
            </a:r>
            <a:r>
              <a:rPr dirty="0" err="1"/>
              <a:t>add_row</a:t>
            </a:r>
            <a:r>
              <a:rPr dirty="0"/>
              <a:t>(speed = 1, </a:t>
            </a:r>
            <a:r>
              <a:rPr dirty="0" err="1"/>
              <a:t>dist</a:t>
            </a:r>
            <a:r>
              <a:rPr dirty="0"/>
              <a:t> = 1)</a:t>
            </a:r>
          </a:p>
        </p:txBody>
      </p:sp>
      <p:sp>
        <p:nvSpPr>
          <p:cNvPr id="166" name="Group Cases"/>
          <p:cNvSpPr txBox="1"/>
          <p:nvPr/>
        </p:nvSpPr>
        <p:spPr>
          <a:xfrm>
            <a:off x="317498" y="5786261"/>
            <a:ext cx="1909177"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5A24C"/>
                </a:solidFill>
              </a:defRPr>
            </a:pPr>
            <a:r>
              <a:rPr lang="en-US" dirty="0" err="1"/>
              <a:t>Agrupar</a:t>
            </a:r>
            <a:r>
              <a:rPr dirty="0"/>
              <a:t> Cas</a:t>
            </a:r>
            <a:r>
              <a:rPr lang="en-US" dirty="0"/>
              <a:t>o</a:t>
            </a:r>
            <a:r>
              <a:rPr dirty="0"/>
              <a:t>s</a:t>
            </a:r>
          </a:p>
        </p:txBody>
      </p:sp>
      <p:sp>
        <p:nvSpPr>
          <p:cNvPr id="167" name="Manipulate Cases"/>
          <p:cNvSpPr txBox="1"/>
          <p:nvPr/>
        </p:nvSpPr>
        <p:spPr>
          <a:xfrm>
            <a:off x="4803888" y="1576131"/>
            <a:ext cx="2205732"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EA13A"/>
                </a:solidFill>
              </a:defRPr>
            </a:pPr>
            <a:r>
              <a:rPr lang="es-ES" dirty="0"/>
              <a:t>Manipular Casos</a:t>
            </a:r>
            <a:endParaRPr dirty="0"/>
          </a:p>
        </p:txBody>
      </p:sp>
      <p:sp>
        <p:nvSpPr>
          <p:cNvPr id="168" name="EXTRACT VARIABLES"/>
          <p:cNvSpPr txBox="1"/>
          <p:nvPr/>
        </p:nvSpPr>
        <p:spPr>
          <a:xfrm>
            <a:off x="9426688" y="2062118"/>
            <a:ext cx="1394613"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EXTRAER VARIABLES</a:t>
            </a:r>
            <a:endParaRPr dirty="0"/>
          </a:p>
        </p:txBody>
      </p:sp>
      <p:sp>
        <p:nvSpPr>
          <p:cNvPr id="169" name="ADD CASES"/>
          <p:cNvSpPr txBox="1"/>
          <p:nvPr/>
        </p:nvSpPr>
        <p:spPr>
          <a:xfrm>
            <a:off x="4803888" y="9094190"/>
            <a:ext cx="1001877" cy="150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a:latin typeface="Source Sans Pro Bold"/>
                <a:ea typeface="Source Sans Pro Bold"/>
                <a:cs typeface="Source Sans Pro Bold"/>
                <a:sym typeface="Source Sans Pro Bold"/>
              </a:defRPr>
            </a:pPr>
            <a:r>
              <a:rPr lang="es-ES" dirty="0"/>
              <a:t>AÑADIR CASOS</a:t>
            </a:r>
            <a:endParaRPr dirty="0"/>
          </a:p>
        </p:txBody>
      </p:sp>
      <p:sp>
        <p:nvSpPr>
          <p:cNvPr id="170" name="ARRANGE CASES"/>
          <p:cNvSpPr txBox="1"/>
          <p:nvPr/>
        </p:nvSpPr>
        <p:spPr>
          <a:xfrm>
            <a:off x="4803888" y="7823831"/>
            <a:ext cx="1285608"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ORGANIZAR CASOS</a:t>
            </a:r>
            <a:endParaRPr dirty="0"/>
          </a:p>
        </p:txBody>
      </p:sp>
      <p:sp>
        <p:nvSpPr>
          <p:cNvPr id="171" name="Logical and boolean operators to use with filter()"/>
          <p:cNvSpPr txBox="1"/>
          <p:nvPr/>
        </p:nvSpPr>
        <p:spPr>
          <a:xfrm>
            <a:off x="4920206" y="6791302"/>
            <a:ext cx="4270400" cy="176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lang="es-ES" dirty="0"/>
              <a:t>Operadores lógicos y booleanos que se pueden usar con</a:t>
            </a:r>
            <a:r>
              <a:rPr dirty="0"/>
              <a:t> filter()</a:t>
            </a:r>
          </a:p>
        </p:txBody>
      </p:sp>
      <p:sp>
        <p:nvSpPr>
          <p:cNvPr id="172" name="Line"/>
          <p:cNvSpPr/>
          <p:nvPr/>
        </p:nvSpPr>
        <p:spPr>
          <a:xfrm>
            <a:off x="9435669" y="2046198"/>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173" name="Line"/>
          <p:cNvSpPr/>
          <p:nvPr/>
        </p:nvSpPr>
        <p:spPr>
          <a:xfrm>
            <a:off x="4812868" y="9019247"/>
            <a:ext cx="4365355" cy="2"/>
          </a:xfrm>
          <a:prstGeom prst="line">
            <a:avLst/>
          </a:prstGeom>
          <a:ln w="12700">
            <a:solidFill>
              <a:srgbClr val="E0E0E0"/>
            </a:solidFill>
            <a:custDash>
              <a:ds d="100000" sp="200000"/>
            </a:custDash>
          </a:ln>
        </p:spPr>
        <p:txBody>
          <a:bodyPr lIns="45718" tIns="45718" rIns="45718" bIns="45718"/>
          <a:lstStyle/>
          <a:p>
            <a:endParaRPr/>
          </a:p>
        </p:txBody>
      </p:sp>
      <p:sp>
        <p:nvSpPr>
          <p:cNvPr id="174" name="Column functions return a set of columns as a new vector or table."/>
          <p:cNvSpPr txBox="1"/>
          <p:nvPr/>
        </p:nvSpPr>
        <p:spPr>
          <a:xfrm>
            <a:off x="9426688" y="2254404"/>
            <a:ext cx="4248621" cy="2953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lvl1pPr>
              <a:lnSpc>
                <a:spcPct val="80000"/>
              </a:lnSpc>
              <a:spcBef>
                <a:spcPts val="0"/>
              </a:spcBef>
              <a:defRPr>
                <a:solidFill>
                  <a:srgbClr val="000000"/>
                </a:solidFill>
              </a:defRPr>
            </a:lvl1pPr>
          </a:lstStyle>
          <a:p>
            <a:r>
              <a:rPr lang="es-ES" dirty="0"/>
              <a:t>Las funciones de columna devuelven un conjunto de columnas como un nuevo vector o tabla</a:t>
            </a:r>
            <a:r>
              <a:rPr dirty="0"/>
              <a:t>.</a:t>
            </a:r>
          </a:p>
        </p:txBody>
      </p:sp>
      <p:sp>
        <p:nvSpPr>
          <p:cNvPr id="175" name="contains(match)…"/>
          <p:cNvSpPr txBox="1"/>
          <p:nvPr/>
        </p:nvSpPr>
        <p:spPr>
          <a:xfrm>
            <a:off x="9501030" y="4933460"/>
            <a:ext cx="1331250" cy="711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contains(</a:t>
            </a:r>
            <a:r>
              <a:rPr>
                <a:latin typeface="+mj-lt"/>
                <a:ea typeface="+mj-ea"/>
                <a:cs typeface="+mj-cs"/>
                <a:sym typeface="Source Sans Pro Regular"/>
              </a:rPr>
              <a:t>match</a:t>
            </a:r>
            <a:r>
              <a:t>) </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ends_with(</a:t>
            </a:r>
            <a:r>
              <a:rPr>
                <a:latin typeface="+mj-lt"/>
                <a:ea typeface="+mj-ea"/>
                <a:cs typeface="+mj-cs"/>
                <a:sym typeface="Source Sans Pro Regular"/>
              </a:rPr>
              <a:t>match</a:t>
            </a:r>
            <a:r>
              <a:t>)</a:t>
            </a:r>
            <a:br/>
            <a:r>
              <a:t>starts_with(</a:t>
            </a:r>
            <a:r>
              <a:rPr>
                <a:latin typeface="+mj-lt"/>
                <a:ea typeface="+mj-ea"/>
                <a:cs typeface="+mj-cs"/>
                <a:sym typeface="Source Sans Pro Regular"/>
              </a:rPr>
              <a:t>match</a:t>
            </a:r>
            <a:r>
              <a:t>) </a:t>
            </a:r>
          </a:p>
        </p:txBody>
      </p:sp>
      <p:sp>
        <p:nvSpPr>
          <p:cNvPr id="176" name=":, e.g. mpg:cyl…"/>
          <p:cNvSpPr txBox="1"/>
          <p:nvPr/>
        </p:nvSpPr>
        <p:spPr>
          <a:xfrm>
            <a:off x="12729254" y="4933460"/>
            <a:ext cx="1000878" cy="482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mpg:cyl</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-gear</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everything()</a:t>
            </a:r>
          </a:p>
        </p:txBody>
      </p:sp>
      <p:sp>
        <p:nvSpPr>
          <p:cNvPr id="177" name="num_range(prefix, range)…"/>
          <p:cNvSpPr txBox="1"/>
          <p:nvPr/>
        </p:nvSpPr>
        <p:spPr>
          <a:xfrm>
            <a:off x="10886082" y="4933460"/>
            <a:ext cx="1802074" cy="6913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num_range(</a:t>
            </a:r>
            <a:r>
              <a:rPr>
                <a:latin typeface="+mj-lt"/>
                <a:ea typeface="+mj-ea"/>
                <a:cs typeface="+mj-cs"/>
                <a:sym typeface="Source Sans Pro Regular"/>
              </a:rPr>
              <a:t>prefix, range</a:t>
            </a:r>
            <a:r>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all_of(</a:t>
            </a:r>
            <a:r>
              <a:rPr>
                <a:latin typeface="+mj-lt"/>
                <a:ea typeface="+mj-ea"/>
                <a:cs typeface="+mj-cs"/>
                <a:sym typeface="Source Sans Pro Regular"/>
              </a:rPr>
              <a:t>x</a:t>
            </a:r>
            <a:r>
              <a:t>)/any_of(</a:t>
            </a:r>
            <a:r>
              <a:rPr>
                <a:latin typeface="+mj-lt"/>
                <a:ea typeface="+mj-ea"/>
                <a:cs typeface="+mj-cs"/>
                <a:sym typeface="Source Sans Pro Regular"/>
              </a:rPr>
              <a:t>x, …, vars</a:t>
            </a:r>
            <a:r>
              <a:t>)</a:t>
            </a:r>
            <a:br/>
            <a:r>
              <a:t>matches(</a:t>
            </a:r>
            <a:r>
              <a:rPr>
                <a:latin typeface="+mj-lt"/>
                <a:ea typeface="+mj-ea"/>
                <a:cs typeface="+mj-cs"/>
                <a:sym typeface="Source Sans Pro Regular"/>
              </a:rPr>
              <a:t>match</a:t>
            </a:r>
            <a:r>
              <a:t>)</a:t>
            </a:r>
          </a:p>
        </p:txBody>
      </p:sp>
      <p:sp>
        <p:nvSpPr>
          <p:cNvPr id="178" name="pull(.data,  var = -1, name = NULL, …) Extract column values as a vector, by name or index. pull(mtcars, wt)…"/>
          <p:cNvSpPr txBox="1"/>
          <p:nvPr/>
        </p:nvSpPr>
        <p:spPr>
          <a:xfrm>
            <a:off x="10447755" y="2589594"/>
            <a:ext cx="3127430" cy="1831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pull(</a:t>
            </a:r>
            <a:r>
              <a:rPr dirty="0">
                <a:latin typeface="+mj-lt"/>
                <a:ea typeface="+mj-ea"/>
                <a:cs typeface="+mj-cs"/>
                <a:sym typeface="Source Sans Pro Regular"/>
              </a:rPr>
              <a:t>.data,  var = -1, name = NULL, …</a:t>
            </a:r>
            <a:r>
              <a:rPr dirty="0"/>
              <a:t>) </a:t>
            </a:r>
            <a:r>
              <a:rPr lang="es-ES" dirty="0">
                <a:latin typeface="Source Sans Pro" panose="020B0503030403020204" pitchFamily="34" charset="0"/>
                <a:ea typeface="Source Sans Pro" panose="020B0503030403020204" pitchFamily="34" charset="0"/>
              </a:rPr>
              <a:t>Extraer valores de columna como un vector, por nombre o índice</a:t>
            </a:r>
            <a:r>
              <a:rPr dirty="0">
                <a:latin typeface="+mj-lt"/>
                <a:ea typeface="+mj-ea"/>
                <a:cs typeface="+mj-cs"/>
                <a:sym typeface="Source Sans Pro Regular"/>
              </a:rPr>
              <a:t>.</a:t>
            </a:r>
            <a:br>
              <a:rPr dirty="0">
                <a:latin typeface="+mj-lt"/>
                <a:ea typeface="+mj-ea"/>
                <a:cs typeface="+mj-cs"/>
                <a:sym typeface="Source Sans Pro Regular"/>
              </a:rPr>
            </a:b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a:latin typeface="Source Sans Pro ExtraLight"/>
                <a:ea typeface="Source Sans Pro ExtraLight"/>
                <a:cs typeface="Source Sans Pro ExtraLight"/>
                <a:sym typeface="Source Sans Pro ExtraLight"/>
              </a:rPr>
              <a:t>pull(</a:t>
            </a:r>
            <a:r>
              <a:rPr dirty="0" err="1">
                <a:latin typeface="Source Sans Pro ExtraLight"/>
                <a:ea typeface="Source Sans Pro ExtraLight"/>
                <a:cs typeface="Source Sans Pro ExtraLight"/>
                <a:sym typeface="Source Sans Pro ExtraLight"/>
              </a:rPr>
              <a:t>wt</a:t>
            </a:r>
            <a:r>
              <a:rPr dirty="0">
                <a:latin typeface="Source Sans Pro ExtraLight"/>
                <a:ea typeface="Source Sans Pro ExtraLight"/>
                <a:cs typeface="Source Sans Pro ExtraLight"/>
                <a:sym typeface="Source Sans Pro ExtraLight"/>
              </a:rPr>
              <a:t>)</a:t>
            </a:r>
            <a:endParaRPr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select(</a:t>
            </a:r>
            <a:r>
              <a:rPr dirty="0">
                <a:latin typeface="+mj-lt"/>
                <a:ea typeface="+mj-ea"/>
                <a:cs typeface="+mj-cs"/>
                <a:sym typeface="Source Sans Pro Regular"/>
              </a:rPr>
              <a:t>.data, …</a:t>
            </a:r>
            <a:r>
              <a:rPr dirty="0"/>
              <a:t>) </a:t>
            </a:r>
            <a:r>
              <a:rPr lang="es-ES" dirty="0">
                <a:latin typeface="Source Sans Pro" panose="020B0503030403020204" pitchFamily="34" charset="0"/>
                <a:ea typeface="Source Sans Pro" panose="020B0503030403020204" pitchFamily="34" charset="0"/>
              </a:rPr>
              <a:t>Extraer columnas como una tabla</a:t>
            </a:r>
            <a:r>
              <a:rPr dirty="0">
                <a:latin typeface="+mj-lt"/>
                <a:ea typeface="+mj-ea"/>
                <a:cs typeface="+mj-cs"/>
                <a:sym typeface="Source Sans Pro Regular"/>
              </a:rPr>
              <a:t>.</a:t>
            </a:r>
            <a:r>
              <a:rPr dirty="0"/>
              <a:t> </a:t>
            </a:r>
            <a:br>
              <a:rPr dirty="0"/>
            </a:b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a:latin typeface="Source Sans Pro ExtraLight"/>
                <a:ea typeface="Source Sans Pro ExtraLight"/>
                <a:cs typeface="Source Sans Pro ExtraLight"/>
                <a:sym typeface="Source Sans Pro ExtraLight"/>
              </a:rPr>
              <a:t>select(mpg, </a:t>
            </a:r>
            <a:r>
              <a:rPr dirty="0" err="1">
                <a:latin typeface="Source Sans Pro ExtraLight"/>
                <a:ea typeface="Source Sans Pro ExtraLight"/>
                <a:cs typeface="Source Sans Pro ExtraLight"/>
                <a:sym typeface="Source Sans Pro ExtraLight"/>
              </a:rPr>
              <a:t>wt</a:t>
            </a:r>
            <a:r>
              <a:rPr dirty="0">
                <a:latin typeface="Source Sans Pro ExtraLight"/>
                <a:ea typeface="Source Sans Pro ExtraLight"/>
                <a:cs typeface="Source Sans Pro ExtraLight"/>
                <a:sym typeface="Source Sans Pro ExtraLight"/>
              </a:rPr>
              <a:t>)</a:t>
            </a:r>
            <a:endParaRPr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relocate(</a:t>
            </a:r>
            <a:r>
              <a:rPr dirty="0">
                <a:latin typeface="+mj-lt"/>
                <a:ea typeface="+mj-ea"/>
                <a:cs typeface="+mj-cs"/>
                <a:sym typeface="Source Sans Pro Regular"/>
              </a:rPr>
              <a:t>.data, …, .before = NULL, .after = NULL</a:t>
            </a:r>
            <a:r>
              <a:rPr dirty="0"/>
              <a:t>) </a:t>
            </a:r>
            <a:r>
              <a:rPr lang="es-ES" dirty="0">
                <a:latin typeface="Source Sans Pro" panose="020B0503030403020204" pitchFamily="34" charset="0"/>
                <a:ea typeface="Source Sans Pro" panose="020B0503030403020204" pitchFamily="34" charset="0"/>
              </a:rPr>
              <a:t>Mover columnas a una nueva posición</a:t>
            </a:r>
            <a:r>
              <a:rPr dirty="0">
                <a:latin typeface="+mj-lt"/>
                <a:ea typeface="+mj-ea"/>
                <a:cs typeface="+mj-cs"/>
                <a:sym typeface="Source Sans Pro Regular"/>
              </a:rPr>
              <a:t>.</a:t>
            </a:r>
            <a:br>
              <a:rPr dirty="0">
                <a:latin typeface="+mj-lt"/>
                <a:ea typeface="+mj-ea"/>
                <a:cs typeface="+mj-cs"/>
                <a:sym typeface="Source Sans Pro Regular"/>
              </a:rPr>
            </a:b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a:latin typeface="Source Sans Pro ExtraLight"/>
                <a:ea typeface="Source Sans Pro ExtraLight"/>
                <a:cs typeface="Source Sans Pro ExtraLight"/>
                <a:sym typeface="Source Sans Pro ExtraLight"/>
              </a:rPr>
              <a:t>relocate(mpg, </a:t>
            </a:r>
            <a:r>
              <a:rPr dirty="0" err="1">
                <a:latin typeface="Source Sans Pro ExtraLight"/>
                <a:ea typeface="Source Sans Pro ExtraLight"/>
                <a:cs typeface="Source Sans Pro ExtraLight"/>
                <a:sym typeface="Source Sans Pro ExtraLight"/>
              </a:rPr>
              <a:t>cyl</a:t>
            </a:r>
            <a:r>
              <a:rPr dirty="0">
                <a:latin typeface="Source Sans Pro ExtraLight"/>
                <a:ea typeface="Source Sans Pro ExtraLight"/>
                <a:cs typeface="Source Sans Pro ExtraLight"/>
                <a:sym typeface="Source Sans Pro ExtraLight"/>
              </a:rPr>
              <a:t>, .after = </a:t>
            </a:r>
            <a:r>
              <a:rPr dirty="0" err="1">
                <a:latin typeface="Source Sans Pro ExtraLight"/>
                <a:ea typeface="Source Sans Pro ExtraLight"/>
                <a:cs typeface="Source Sans Pro ExtraLight"/>
                <a:sym typeface="Source Sans Pro ExtraLight"/>
              </a:rPr>
              <a:t>last_col</a:t>
            </a:r>
            <a:r>
              <a:rPr dirty="0">
                <a:latin typeface="Source Sans Pro ExtraLight"/>
                <a:ea typeface="Source Sans Pro ExtraLight"/>
                <a:cs typeface="Source Sans Pro ExtraLight"/>
                <a:sym typeface="Source Sans Pro ExtraLight"/>
              </a:rPr>
              <a:t>())</a:t>
            </a:r>
          </a:p>
        </p:txBody>
      </p:sp>
      <p:sp>
        <p:nvSpPr>
          <p:cNvPr id="179" name="Manipulate Variables"/>
          <p:cNvSpPr txBox="1"/>
          <p:nvPr/>
        </p:nvSpPr>
        <p:spPr>
          <a:xfrm>
            <a:off x="9426688" y="1576131"/>
            <a:ext cx="2633734"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5A24C"/>
                </a:solidFill>
              </a:defRPr>
            </a:pPr>
            <a:r>
              <a:rPr lang="es-ES" dirty="0"/>
              <a:t>Manipular variables</a:t>
            </a:r>
            <a:endParaRPr dirty="0"/>
          </a:p>
        </p:txBody>
      </p:sp>
      <p:sp>
        <p:nvSpPr>
          <p:cNvPr id="180" name="Use these helpers with select() and across()…"/>
          <p:cNvSpPr txBox="1"/>
          <p:nvPr/>
        </p:nvSpPr>
        <p:spPr>
          <a:xfrm>
            <a:off x="9501030" y="4566587"/>
            <a:ext cx="3106620" cy="3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lang="es-ES" dirty="0"/>
              <a:t>Utilice estos ayudantes con </a:t>
            </a:r>
            <a:r>
              <a:rPr lang="es-ES" dirty="0" err="1"/>
              <a:t>select</a:t>
            </a:r>
            <a:r>
              <a:rPr lang="es-ES" dirty="0"/>
              <a:t>() y </a:t>
            </a:r>
            <a:r>
              <a:rPr lang="es-ES" dirty="0" err="1"/>
              <a:t>across</a:t>
            </a:r>
            <a:r>
              <a:rPr lang="es-ES" dirty="0"/>
              <a:t>()</a:t>
            </a:r>
          </a:p>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e.</a:t>
            </a:r>
            <a:r>
              <a:rPr lang="en-US" dirty="0" err="1"/>
              <a:t>j</a:t>
            </a:r>
            <a:r>
              <a:rPr dirty="0"/>
              <a:t>. select(</a:t>
            </a:r>
            <a:r>
              <a:rPr dirty="0" err="1"/>
              <a:t>mtcars</a:t>
            </a:r>
            <a:r>
              <a:rPr dirty="0"/>
              <a:t>, </a:t>
            </a:r>
            <a:r>
              <a:rPr dirty="0" err="1"/>
              <a:t>mpg:cyl</a:t>
            </a:r>
            <a:r>
              <a:rPr dirty="0"/>
              <a:t>)</a:t>
            </a:r>
          </a:p>
        </p:txBody>
      </p:sp>
      <p:sp>
        <p:nvSpPr>
          <p:cNvPr id="181" name="Apply vectorized functions to columns. Vectorized functions take vectors as input and return vectors of the same length as output (see back)."/>
          <p:cNvSpPr txBox="1"/>
          <p:nvPr/>
        </p:nvSpPr>
        <p:spPr>
          <a:xfrm>
            <a:off x="9426688" y="7921180"/>
            <a:ext cx="4268448" cy="6343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t>Apply </a:t>
            </a:r>
            <a:r>
              <a:rPr>
                <a:latin typeface="Source Sans Pro Bold"/>
                <a:ea typeface="Source Sans Pro Bold"/>
                <a:cs typeface="Source Sans Pro Bold"/>
                <a:sym typeface="Source Sans Pro Bold"/>
              </a:rPr>
              <a:t>vectorized functions</a:t>
            </a:r>
            <a:r>
              <a:t> to columns. Vectorized functions take vectors as input and return vectors of the same length as output (see back).</a:t>
            </a:r>
          </a:p>
        </p:txBody>
      </p:sp>
      <p:sp>
        <p:nvSpPr>
          <p:cNvPr id="182" name="mutate(.data, …, .keep = &quot;all&quot;, .before = NULL,  .after = NULL) Compute new column(s). Also add_column(), add_count(), and add_tally().…"/>
          <p:cNvSpPr txBox="1"/>
          <p:nvPr/>
        </p:nvSpPr>
        <p:spPr>
          <a:xfrm>
            <a:off x="10569043" y="8735799"/>
            <a:ext cx="3254430" cy="14784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mutate(</a:t>
            </a:r>
            <a:r>
              <a:rPr dirty="0">
                <a:latin typeface="+mj-lt"/>
                <a:ea typeface="+mj-ea"/>
                <a:cs typeface="+mj-cs"/>
                <a:sym typeface="Source Sans Pro Regular"/>
              </a:rPr>
              <a:t>.data, …, .keep = "all", .before = NULL, </a:t>
            </a:r>
            <a:br>
              <a:rPr dirty="0">
                <a:latin typeface="+mj-lt"/>
                <a:ea typeface="+mj-ea"/>
                <a:cs typeface="+mj-cs"/>
                <a:sym typeface="Source Sans Pro Regular"/>
              </a:rPr>
            </a:br>
            <a:r>
              <a:rPr dirty="0">
                <a:latin typeface="+mj-lt"/>
                <a:ea typeface="+mj-ea"/>
                <a:cs typeface="+mj-cs"/>
                <a:sym typeface="Source Sans Pro Regular"/>
              </a:rPr>
              <a:t>.after = NULL</a:t>
            </a:r>
            <a:r>
              <a:rPr dirty="0"/>
              <a:t>)</a:t>
            </a:r>
            <a:r>
              <a:rPr dirty="0">
                <a:latin typeface="+mj-lt"/>
                <a:ea typeface="+mj-ea"/>
                <a:cs typeface="+mj-cs"/>
                <a:sym typeface="Source Sans Pro Regular"/>
              </a:rPr>
              <a:t> </a:t>
            </a:r>
            <a:r>
              <a:rPr lang="en-US" dirty="0">
                <a:latin typeface="+mj-lt"/>
                <a:ea typeface="+mj-ea"/>
                <a:cs typeface="+mj-cs"/>
                <a:sym typeface="Source Sans Pro Regular"/>
              </a:rPr>
              <a:t>c</a:t>
            </a:r>
            <a:r>
              <a:rPr dirty="0">
                <a:latin typeface="+mj-lt"/>
                <a:ea typeface="+mj-ea"/>
                <a:cs typeface="+mj-cs"/>
                <a:sym typeface="Source Sans Pro Regular"/>
              </a:rPr>
              <a:t>ompute new column(s). Also </a:t>
            </a:r>
            <a:r>
              <a:rPr dirty="0" err="1"/>
              <a:t>add_column</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a:t>mutate(</a:t>
            </a:r>
            <a:r>
              <a:rPr dirty="0" err="1"/>
              <a:t>gpm</a:t>
            </a:r>
            <a:r>
              <a:rPr dirty="0"/>
              <a:t> = 1</a:t>
            </a:r>
            <a:r>
              <a:rPr lang="en-US" dirty="0"/>
              <a:t> </a:t>
            </a:r>
            <a:r>
              <a:rPr dirty="0"/>
              <a:t>/</a:t>
            </a:r>
            <a:r>
              <a:rPr lang="en-US" dirty="0"/>
              <a:t> </a:t>
            </a:r>
            <a:r>
              <a:rPr dirty="0"/>
              <a:t>mpg)</a:t>
            </a:r>
            <a:endParaRPr lang="en-US"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n-US" dirty="0" err="1"/>
              <a:t>mtcars</a:t>
            </a:r>
            <a:r>
              <a:rPr lang="en-US" dirty="0"/>
              <a:t> |&gt; mutate(</a:t>
            </a:r>
            <a:r>
              <a:rPr lang="en-US" dirty="0" err="1"/>
              <a:t>gpm</a:t>
            </a:r>
            <a:r>
              <a:rPr lang="en-US" dirty="0"/>
              <a:t> = 1 / mpg, keep = “none”)</a:t>
            </a:r>
            <a:endParaRPr dirty="0"/>
          </a:p>
          <a:p>
            <a:pPr>
              <a:lnSpc>
                <a:spcPct val="80000"/>
              </a:lnSpc>
              <a:spcBef>
                <a:spcPts val="0"/>
              </a:spcBef>
              <a:defRPr>
                <a:solidFill>
                  <a:srgbClr val="000000"/>
                </a:solidFill>
              </a:defRPr>
            </a:pPr>
            <a:endParaRPr dirty="0"/>
          </a:p>
          <a:p>
            <a:pPr>
              <a:lnSpc>
                <a:spcPct val="80000"/>
              </a:lnSpc>
              <a:spcBef>
                <a:spcPts val="0"/>
              </a:spcBef>
              <a:defRPr i="1">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rename(</a:t>
            </a:r>
            <a:r>
              <a:rPr dirty="0">
                <a:latin typeface="+mj-lt"/>
                <a:ea typeface="+mj-ea"/>
                <a:cs typeface="+mj-cs"/>
                <a:sym typeface="Source Sans Pro Regular"/>
              </a:rPr>
              <a:t>.data, …</a:t>
            </a:r>
            <a:r>
              <a:rPr dirty="0"/>
              <a:t>)</a:t>
            </a:r>
            <a:r>
              <a:rPr dirty="0">
                <a:latin typeface="+mj-lt"/>
                <a:ea typeface="+mj-ea"/>
                <a:cs typeface="+mj-cs"/>
                <a:sym typeface="Source Sans Pro Regular"/>
              </a:rPr>
              <a:t> Rename columns. Use </a:t>
            </a:r>
            <a:r>
              <a:rPr dirty="0" err="1"/>
              <a:t>rename_with</a:t>
            </a:r>
            <a:r>
              <a:rPr dirty="0"/>
              <a:t>() </a:t>
            </a:r>
            <a:r>
              <a:rPr dirty="0">
                <a:latin typeface="+mj-lt"/>
                <a:ea typeface="+mj-ea"/>
                <a:cs typeface="+mj-cs"/>
                <a:sym typeface="Source Sans Pro Regular"/>
              </a:rPr>
              <a:t>to rename with a function.</a:t>
            </a:r>
            <a:br>
              <a:rPr dirty="0">
                <a:latin typeface="+mj-lt"/>
                <a:ea typeface="+mj-ea"/>
                <a:cs typeface="+mj-cs"/>
                <a:sym typeface="Source Sans Pro Regular"/>
              </a:rPr>
            </a:b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a:latin typeface="Source Sans Pro ExtraLight"/>
                <a:ea typeface="Source Sans Pro ExtraLight"/>
                <a:cs typeface="Source Sans Pro ExtraLight"/>
                <a:sym typeface="Source Sans Pro ExtraLight"/>
              </a:rPr>
              <a:t>rename(</a:t>
            </a:r>
            <a:r>
              <a:rPr lang="en-US" dirty="0" err="1">
                <a:latin typeface="Source Sans Pro ExtraLight"/>
                <a:ea typeface="Source Sans Pro ExtraLight"/>
                <a:cs typeface="Source Sans Pro ExtraLight"/>
                <a:sym typeface="Source Sans Pro ExtraLight"/>
              </a:rPr>
              <a:t>miles_per_gallon</a:t>
            </a:r>
            <a:r>
              <a:rPr lang="en-US" dirty="0">
                <a:latin typeface="Source Sans Pro ExtraLight"/>
                <a:ea typeface="Source Sans Pro ExtraLight"/>
                <a:cs typeface="Source Sans Pro ExtraLight"/>
                <a:sym typeface="Source Sans Pro ExtraLight"/>
              </a:rPr>
              <a:t> = mpg</a:t>
            </a:r>
            <a:r>
              <a:rPr dirty="0">
                <a:latin typeface="Source Sans Pro ExtraLight"/>
                <a:ea typeface="Source Sans Pro ExtraLight"/>
                <a:cs typeface="Source Sans Pro ExtraLight"/>
                <a:sym typeface="Source Sans Pro ExtraLight"/>
              </a:rPr>
              <a:t>)</a:t>
            </a:r>
          </a:p>
        </p:txBody>
      </p:sp>
      <p:sp>
        <p:nvSpPr>
          <p:cNvPr id="183" name="MAKE NEW VARIABLES"/>
          <p:cNvSpPr txBox="1"/>
          <p:nvPr/>
        </p:nvSpPr>
        <p:spPr>
          <a:xfrm>
            <a:off x="9426688" y="7662157"/>
            <a:ext cx="1498296"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MAKE NEW VARIABLES</a:t>
            </a:r>
          </a:p>
        </p:txBody>
      </p:sp>
      <p:sp>
        <p:nvSpPr>
          <p:cNvPr id="184" name="EXTRACT CASES"/>
          <p:cNvSpPr txBox="1"/>
          <p:nvPr/>
        </p:nvSpPr>
        <p:spPr>
          <a:xfrm>
            <a:off x="4803888" y="2062118"/>
            <a:ext cx="1102866"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EXTRAER CASOS</a:t>
            </a:r>
            <a:endParaRPr dirty="0"/>
          </a:p>
        </p:txBody>
      </p:sp>
      <p:sp>
        <p:nvSpPr>
          <p:cNvPr id="185" name="Line"/>
          <p:cNvSpPr/>
          <p:nvPr/>
        </p:nvSpPr>
        <p:spPr>
          <a:xfrm>
            <a:off x="4812866" y="2046198"/>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186" name="Line"/>
          <p:cNvSpPr/>
          <p:nvPr/>
        </p:nvSpPr>
        <p:spPr>
          <a:xfrm>
            <a:off x="5215587" y="352022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7" name="Line"/>
          <p:cNvSpPr/>
          <p:nvPr/>
        </p:nvSpPr>
        <p:spPr>
          <a:xfrm>
            <a:off x="5215587" y="444401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8" name="Line"/>
          <p:cNvSpPr/>
          <p:nvPr/>
        </p:nvSpPr>
        <p:spPr>
          <a:xfrm>
            <a:off x="5215587" y="576994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9" name="Line"/>
          <p:cNvSpPr/>
          <p:nvPr/>
        </p:nvSpPr>
        <p:spPr>
          <a:xfrm>
            <a:off x="5215587" y="8263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0" name="Line"/>
          <p:cNvSpPr/>
          <p:nvPr/>
        </p:nvSpPr>
        <p:spPr>
          <a:xfrm>
            <a:off x="5215587" y="953616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1" name="Line"/>
          <p:cNvSpPr/>
          <p:nvPr/>
        </p:nvSpPr>
        <p:spPr>
          <a:xfrm>
            <a:off x="9837425" y="2742060"/>
            <a:ext cx="139607" cy="2"/>
          </a:xfrm>
          <a:prstGeom prst="line">
            <a:avLst/>
          </a:prstGeom>
          <a:ln w="12700">
            <a:solidFill>
              <a:srgbClr val="53585F"/>
            </a:solidFill>
            <a:miter lim="400000"/>
            <a:tailEnd type="triangle"/>
          </a:ln>
        </p:spPr>
        <p:txBody>
          <a:bodyPr lIns="45718" tIns="45718" rIns="45718" bIns="45718"/>
          <a:lstStyle/>
          <a:p>
            <a:endParaRPr/>
          </a:p>
        </p:txBody>
      </p:sp>
      <p:sp>
        <p:nvSpPr>
          <p:cNvPr id="192" name="Line"/>
          <p:cNvSpPr/>
          <p:nvPr/>
        </p:nvSpPr>
        <p:spPr>
          <a:xfrm>
            <a:off x="9837425" y="987263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3" name="Line"/>
          <p:cNvSpPr/>
          <p:nvPr/>
        </p:nvSpPr>
        <p:spPr>
          <a:xfrm>
            <a:off x="9837425" y="8975545"/>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5" name="Line"/>
          <p:cNvSpPr/>
          <p:nvPr/>
        </p:nvSpPr>
        <p:spPr>
          <a:xfrm>
            <a:off x="317499" y="2867638"/>
            <a:ext cx="4203894" cy="2"/>
          </a:xfrm>
          <a:prstGeom prst="line">
            <a:avLst/>
          </a:prstGeom>
          <a:ln w="12700">
            <a:solidFill>
              <a:srgbClr val="E4E4E3"/>
            </a:solidFill>
            <a:miter lim="400000"/>
          </a:ln>
        </p:spPr>
        <p:txBody>
          <a:bodyPr lIns="45718" tIns="45718" rIns="45718" bIns="45718"/>
          <a:lstStyle/>
          <a:p>
            <a:endParaRPr/>
          </a:p>
        </p:txBody>
      </p:sp>
      <p:sp>
        <p:nvSpPr>
          <p:cNvPr id="196" name="Line"/>
          <p:cNvSpPr/>
          <p:nvPr/>
        </p:nvSpPr>
        <p:spPr>
          <a:xfrm>
            <a:off x="4803888" y="1530350"/>
            <a:ext cx="4373177" cy="0"/>
          </a:xfrm>
          <a:prstGeom prst="line">
            <a:avLst/>
          </a:prstGeom>
          <a:ln w="12700">
            <a:solidFill>
              <a:srgbClr val="E4E4E3"/>
            </a:solidFill>
            <a:miter lim="400000"/>
          </a:ln>
        </p:spPr>
        <p:txBody>
          <a:bodyPr lIns="45718" tIns="45718" rIns="45718" bIns="45718"/>
          <a:lstStyle/>
          <a:p>
            <a:endParaRPr/>
          </a:p>
        </p:txBody>
      </p:sp>
      <p:sp>
        <p:nvSpPr>
          <p:cNvPr id="197" name="Line"/>
          <p:cNvSpPr/>
          <p:nvPr/>
        </p:nvSpPr>
        <p:spPr>
          <a:xfrm>
            <a:off x="317499" y="5742832"/>
            <a:ext cx="4203894" cy="2"/>
          </a:xfrm>
          <a:prstGeom prst="line">
            <a:avLst/>
          </a:prstGeom>
          <a:ln w="12700">
            <a:solidFill>
              <a:srgbClr val="E4E4E3"/>
            </a:solidFill>
            <a:miter lim="400000"/>
          </a:ln>
        </p:spPr>
        <p:txBody>
          <a:bodyPr lIns="45718" tIns="45718" rIns="45718" bIns="45718"/>
          <a:lstStyle/>
          <a:p>
            <a:endParaRPr/>
          </a:p>
        </p:txBody>
      </p:sp>
      <p:pic>
        <p:nvPicPr>
          <p:cNvPr id="198" name="Image" descr="Image"/>
          <p:cNvPicPr>
            <a:picLocks noChangeAspect="1"/>
          </p:cNvPicPr>
          <p:nvPr/>
        </p:nvPicPr>
        <p:blipFill>
          <a:blip r:embed="rId3"/>
          <a:stretch>
            <a:fillRect/>
          </a:stretch>
        </p:blipFill>
        <p:spPr>
          <a:xfrm>
            <a:off x="1600589" y="3901969"/>
            <a:ext cx="2483944" cy="276127"/>
          </a:xfrm>
          <a:prstGeom prst="rect">
            <a:avLst/>
          </a:prstGeom>
          <a:ln w="12700">
            <a:miter lim="400000"/>
          </a:ln>
        </p:spPr>
      </p:pic>
      <p:sp>
        <p:nvSpPr>
          <p:cNvPr id="199" name="summary function"/>
          <p:cNvSpPr txBox="1"/>
          <p:nvPr/>
        </p:nvSpPr>
        <p:spPr>
          <a:xfrm>
            <a:off x="1769801" y="3938951"/>
            <a:ext cx="1247445"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t>summary function</a:t>
            </a:r>
          </a:p>
        </p:txBody>
      </p:sp>
      <p:pic>
        <p:nvPicPr>
          <p:cNvPr id="200" name="Image" descr="Image"/>
          <p:cNvPicPr>
            <a:picLocks noChangeAspect="1"/>
          </p:cNvPicPr>
          <p:nvPr/>
        </p:nvPicPr>
        <p:blipFill>
          <a:blip r:embed="rId4"/>
          <a:stretch>
            <a:fillRect/>
          </a:stretch>
        </p:blipFill>
        <p:spPr>
          <a:xfrm>
            <a:off x="11087961" y="8312298"/>
            <a:ext cx="2483946" cy="276233"/>
          </a:xfrm>
          <a:prstGeom prst="rect">
            <a:avLst/>
          </a:prstGeom>
          <a:ln w="12700">
            <a:miter lim="400000"/>
          </a:ln>
        </p:spPr>
      </p:pic>
      <p:sp>
        <p:nvSpPr>
          <p:cNvPr id="201" name="vectorized function"/>
          <p:cNvSpPr txBox="1"/>
          <p:nvPr/>
        </p:nvSpPr>
        <p:spPr>
          <a:xfrm>
            <a:off x="11214923" y="8342462"/>
            <a:ext cx="1315568"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dirty="0"/>
              <a:t>vectorized function</a:t>
            </a:r>
          </a:p>
        </p:txBody>
      </p:sp>
      <p:sp>
        <p:nvSpPr>
          <p:cNvPr id="202" name="Data Transformation with dplyr : : CHEAT SHEET"/>
          <p:cNvSpPr txBox="1">
            <a:spLocks noGrp="1"/>
          </p:cNvSpPr>
          <p:nvPr>
            <p:ph type="title"/>
          </p:nvPr>
        </p:nvSpPr>
        <p:spPr>
          <a:xfrm>
            <a:off x="275720" y="361177"/>
            <a:ext cx="10898131" cy="803348"/>
          </a:xfrm>
          <a:prstGeom prst="rect">
            <a:avLst/>
          </a:prstGeom>
        </p:spPr>
        <p:txBody>
          <a:bodyPr lIns="0" tIns="0" rIns="0" bIns="0" anchor="t">
            <a:normAutofit fontScale="90000"/>
          </a:bodyPr>
          <a:lstStyle/>
          <a:p>
            <a:pPr>
              <a:defRPr>
                <a:solidFill>
                  <a:srgbClr val="424242"/>
                </a:solidFill>
                <a:latin typeface="Source Sans Pro Light"/>
                <a:ea typeface="Source Sans Pro Light"/>
                <a:cs typeface="Source Sans Pro Light"/>
                <a:sym typeface="Source Sans Pro Light"/>
              </a:defRPr>
            </a:pPr>
            <a:r>
              <a:rPr lang="es-ES" dirty="0"/>
              <a:t>Transformación de datos con</a:t>
            </a:r>
            <a:r>
              <a:rPr dirty="0"/>
              <a:t> </a:t>
            </a:r>
            <a:r>
              <a:rPr dirty="0" err="1"/>
              <a:t>dplyr</a:t>
            </a:r>
            <a:r>
              <a:rPr dirty="0"/>
              <a:t> : :</a:t>
            </a:r>
            <a:r>
              <a:rPr dirty="0">
                <a:latin typeface="+mj-lt"/>
                <a:ea typeface="+mj-ea"/>
                <a:cs typeface="+mj-cs"/>
                <a:sym typeface="Source Sans Pro Regular"/>
              </a:rPr>
              <a:t> </a:t>
            </a:r>
            <a:r>
              <a:rPr lang="en-US" sz="3300" dirty="0">
                <a:latin typeface="Source Sans Pro Bold"/>
                <a:ea typeface="Source Sans Pro Bold"/>
                <a:cs typeface="Source Sans Pro Bold"/>
                <a:sym typeface="Source Sans Pro Bold"/>
              </a:rPr>
              <a:t>GU</a:t>
            </a:r>
            <a:r>
              <a:rPr lang="es-ES" sz="3300" dirty="0">
                <a:latin typeface="Source Sans Pro Bold"/>
                <a:ea typeface="Source Sans Pro Bold"/>
                <a:cs typeface="Source Sans Pro Bold"/>
                <a:sym typeface="Source Sans Pro Bold"/>
              </a:rPr>
              <a:t>ÍA RÁPIDA</a:t>
            </a:r>
            <a:endParaRPr dirty="0">
              <a:latin typeface="+mj-lt"/>
              <a:ea typeface="+mj-ea"/>
              <a:cs typeface="+mj-cs"/>
              <a:sym typeface="Source Sans Pro Regular"/>
            </a:endParaRPr>
          </a:p>
        </p:txBody>
      </p:sp>
      <p:grpSp>
        <p:nvGrpSpPr>
          <p:cNvPr id="206" name="Group"/>
          <p:cNvGrpSpPr/>
          <p:nvPr/>
        </p:nvGrpSpPr>
        <p:grpSpPr>
          <a:xfrm>
            <a:off x="1691693" y="2003916"/>
            <a:ext cx="342906" cy="232054"/>
            <a:chOff x="-1" y="-1"/>
            <a:chExt cx="342905" cy="232053"/>
          </a:xfrm>
        </p:grpSpPr>
        <p:sp>
          <p:nvSpPr>
            <p:cNvPr id="203" name="Line"/>
            <p:cNvSpPr/>
            <p:nvPr/>
          </p:nvSpPr>
          <p:spPr>
            <a:xfrm>
              <a:off x="-2" y="109957"/>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4" name="Line"/>
            <p:cNvSpPr/>
            <p:nvPr/>
          </p:nvSpPr>
          <p:spPr>
            <a:xfrm>
              <a:off x="-2" y="232050"/>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5" name="Line"/>
            <p:cNvSpPr/>
            <p:nvPr/>
          </p:nvSpPr>
          <p:spPr>
            <a:xfrm>
              <a:off x="-2" y="-2"/>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grpSp>
        <p:nvGrpSpPr>
          <p:cNvPr id="210" name="Group"/>
          <p:cNvGrpSpPr/>
          <p:nvPr/>
        </p:nvGrpSpPr>
        <p:grpSpPr>
          <a:xfrm>
            <a:off x="414765" y="1949113"/>
            <a:ext cx="214544" cy="337192"/>
            <a:chOff x="0" y="0"/>
            <a:chExt cx="214542" cy="337190"/>
          </a:xfrm>
        </p:grpSpPr>
        <p:sp>
          <p:nvSpPr>
            <p:cNvPr id="207" name="Line"/>
            <p:cNvSpPr/>
            <p:nvPr/>
          </p:nvSpPr>
          <p:spPr>
            <a:xfrm flipV="1">
              <a:off x="-1"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8" name="Line"/>
            <p:cNvSpPr/>
            <p:nvPr/>
          </p:nvSpPr>
          <p:spPr>
            <a:xfrm flipV="1">
              <a:off x="110578"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9" name="Line"/>
            <p:cNvSpPr/>
            <p:nvPr/>
          </p:nvSpPr>
          <p:spPr>
            <a:xfrm flipV="1">
              <a:off x="214539"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sp>
        <p:nvSpPr>
          <p:cNvPr id="211" name="Line"/>
          <p:cNvSpPr/>
          <p:nvPr/>
        </p:nvSpPr>
        <p:spPr>
          <a:xfrm>
            <a:off x="5215587" y="2780160"/>
            <a:ext cx="139607" cy="2"/>
          </a:xfrm>
          <a:prstGeom prst="line">
            <a:avLst/>
          </a:prstGeom>
          <a:ln w="12700">
            <a:solidFill>
              <a:srgbClr val="53585F"/>
            </a:solidFill>
            <a:miter lim="400000"/>
            <a:tailEnd type="triangle"/>
          </a:ln>
        </p:spPr>
        <p:txBody>
          <a:bodyPr lIns="45718" tIns="45718" rIns="45718" bIns="45718"/>
          <a:lstStyle/>
          <a:p>
            <a:endParaRPr/>
          </a:p>
        </p:txBody>
      </p:sp>
      <p:sp>
        <p:nvSpPr>
          <p:cNvPr id="212" name="Line"/>
          <p:cNvSpPr/>
          <p:nvPr/>
        </p:nvSpPr>
        <p:spPr>
          <a:xfrm>
            <a:off x="9837425" y="336192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214" name="MANIPULATE MULTIPLE VARIABLES AT ONCE"/>
          <p:cNvSpPr txBox="1"/>
          <p:nvPr/>
        </p:nvSpPr>
        <p:spPr>
          <a:xfrm>
            <a:off x="9426688" y="5521065"/>
            <a:ext cx="2705869"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MANIPULAR VARIAS VARIABLES A LA VEZ</a:t>
            </a:r>
            <a:endParaRPr dirty="0"/>
          </a:p>
        </p:txBody>
      </p:sp>
      <p:sp>
        <p:nvSpPr>
          <p:cNvPr id="215" name="across(.cols, .funs, …, .names = NULL) Summarise or mutate multiple columns in the same way.…"/>
          <p:cNvSpPr txBox="1"/>
          <p:nvPr/>
        </p:nvSpPr>
        <p:spPr>
          <a:xfrm>
            <a:off x="10447755" y="5994400"/>
            <a:ext cx="3319208" cy="13583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across(</a:t>
            </a:r>
            <a:r>
              <a:rPr dirty="0">
                <a:latin typeface="+mj-lt"/>
                <a:ea typeface="+mj-ea"/>
                <a:cs typeface="+mj-cs"/>
                <a:sym typeface="Source Sans Pro Regular"/>
              </a:rPr>
              <a:t>.cols, .funs, …, .names = NULL</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Resumir o mutar varias columnas de la misma manera</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latin typeface="Source Sans Pro ExtraLight"/>
                <a:ea typeface="Source Sans Pro ExtraLight"/>
                <a:sym typeface="Source Sans Pro ExtraLight"/>
              </a:rPr>
              <a:t>df</a:t>
            </a:r>
            <a:r>
              <a:rPr lang="es-ES" dirty="0">
                <a:latin typeface="Source Sans Pro ExtraLight"/>
                <a:ea typeface="Source Sans Pro ExtraLight"/>
                <a:sym typeface="Source Sans Pro ExtraLight"/>
              </a:rPr>
              <a:t> |&gt; </a:t>
            </a:r>
            <a:r>
              <a:rPr dirty="0" err="1"/>
              <a:t>summarise</a:t>
            </a:r>
            <a:r>
              <a:rPr dirty="0"/>
              <a:t>(across(everything(), mean))</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c_across</a:t>
            </a:r>
            <a:r>
              <a:rPr dirty="0"/>
              <a:t>(</a:t>
            </a:r>
            <a:r>
              <a:rPr dirty="0">
                <a:latin typeface="+mj-lt"/>
                <a:ea typeface="+mj-ea"/>
                <a:cs typeface="+mj-cs"/>
                <a:sym typeface="Source Sans Pro Regular"/>
              </a:rPr>
              <a:t>.cols</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Calcule a través de columnas en 
datos agrupados por filas</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latin typeface="Source Sans Pro ExtraLight"/>
                <a:ea typeface="Source Sans Pro ExtraLight"/>
                <a:sym typeface="Source Sans Pro ExtraLight"/>
              </a:rPr>
              <a:t>df</a:t>
            </a:r>
            <a:r>
              <a:rPr lang="es-ES" dirty="0">
                <a:latin typeface="Source Sans Pro ExtraLight"/>
                <a:ea typeface="Source Sans Pro ExtraLight"/>
                <a:sym typeface="Source Sans Pro ExtraLight"/>
              </a:rPr>
              <a:t> |&gt; </a:t>
            </a:r>
            <a:endParaRPr lang="en-US"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a:t>  </a:t>
            </a:r>
            <a:r>
              <a:rPr dirty="0" err="1"/>
              <a:t>rowwise</a:t>
            </a:r>
            <a:r>
              <a:rPr dirty="0"/>
              <a:t>()</a:t>
            </a:r>
            <a:r>
              <a:rPr lang="en-US" dirty="0"/>
              <a:t> |&gt;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n-US" dirty="0"/>
              <a:t>  mutate(</a:t>
            </a:r>
            <a:r>
              <a:rPr lang="en-US" dirty="0" err="1"/>
              <a:t>x_total</a:t>
            </a:r>
            <a:r>
              <a:rPr lang="en-US" dirty="0"/>
              <a:t> = sum(</a:t>
            </a:r>
            <a:r>
              <a:rPr lang="en-US" dirty="0" err="1"/>
              <a:t>c_across</a:t>
            </a:r>
            <a:r>
              <a:rPr lang="en-US" dirty="0"/>
              <a:t>(1:2)))</a:t>
            </a:r>
            <a:endParaRPr dirty="0"/>
          </a:p>
        </p:txBody>
      </p:sp>
      <p:sp>
        <p:nvSpPr>
          <p:cNvPr id="216" name="Line"/>
          <p:cNvSpPr/>
          <p:nvPr/>
        </p:nvSpPr>
        <p:spPr>
          <a:xfrm>
            <a:off x="9837425" y="3975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17" name="Line"/>
          <p:cNvSpPr/>
          <p:nvPr/>
        </p:nvSpPr>
        <p:spPr>
          <a:xfrm>
            <a:off x="9435668" y="7629525"/>
            <a:ext cx="4234076" cy="0"/>
          </a:xfrm>
          <a:prstGeom prst="line">
            <a:avLst/>
          </a:prstGeom>
          <a:ln w="12700">
            <a:solidFill>
              <a:srgbClr val="E0E0E0"/>
            </a:solidFill>
            <a:custDash>
              <a:ds d="100000" sp="200000"/>
            </a:custDash>
          </a:ln>
        </p:spPr>
        <p:txBody>
          <a:bodyPr lIns="45718" tIns="45718" rIns="45718" bIns="45718"/>
          <a:lstStyle/>
          <a:p>
            <a:endParaRPr/>
          </a:p>
        </p:txBody>
      </p:sp>
      <p:sp>
        <p:nvSpPr>
          <p:cNvPr id="218" name="ungroup(x, …) Returns ungrouped copy of table.…"/>
          <p:cNvSpPr txBox="1"/>
          <p:nvPr/>
        </p:nvSpPr>
        <p:spPr>
          <a:xfrm>
            <a:off x="317500" y="9534525"/>
            <a:ext cx="4235928" cy="44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ungroup(</a:t>
            </a:r>
            <a:r>
              <a:rPr dirty="0">
                <a:latin typeface="+mj-lt"/>
                <a:ea typeface="+mj-ea"/>
                <a:cs typeface="+mj-cs"/>
                <a:sym typeface="Source Sans Pro Regular"/>
              </a:rPr>
              <a:t>x, …</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Devuelve una copia desagrupada de la tabla</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t>g_mtcars</a:t>
            </a:r>
            <a:r>
              <a:rPr lang="es-ES" dirty="0"/>
              <a:t> &lt;- </a:t>
            </a:r>
            <a:r>
              <a:rPr lang="es-ES" dirty="0" err="1"/>
              <a:t>mtcars</a:t>
            </a:r>
            <a:r>
              <a:rPr lang="es-ES" dirty="0"/>
              <a:t> |&gt; </a:t>
            </a:r>
            <a:r>
              <a:rPr lang="es-ES" dirty="0" err="1"/>
              <a:t>group_by</a:t>
            </a:r>
            <a:r>
              <a:rPr lang="es-ES" dirty="0"/>
              <a:t>(</a:t>
            </a:r>
            <a:r>
              <a:rPr lang="es-ES" dirty="0" err="1"/>
              <a:t>cyl</a:t>
            </a:r>
            <a:r>
              <a:rPr lang="es-ES" dirty="0"/>
              <a:t>)</a:t>
            </a:r>
            <a:endParaRPr lang="en-US"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ungroup(</a:t>
            </a:r>
            <a:r>
              <a:rPr dirty="0" err="1"/>
              <a:t>g_mtcars</a:t>
            </a:r>
            <a:r>
              <a:rPr dirty="0"/>
              <a:t>)</a:t>
            </a:r>
          </a:p>
        </p:txBody>
      </p:sp>
      <p:sp>
        <p:nvSpPr>
          <p:cNvPr id="219" name="Line"/>
          <p:cNvSpPr/>
          <p:nvPr/>
        </p:nvSpPr>
        <p:spPr>
          <a:xfrm>
            <a:off x="722242" y="9051925"/>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0" name="Line"/>
          <p:cNvSpPr/>
          <p:nvPr/>
        </p:nvSpPr>
        <p:spPr>
          <a:xfrm>
            <a:off x="1318825" y="9064625"/>
            <a:ext cx="139608" cy="0"/>
          </a:xfrm>
          <a:prstGeom prst="line">
            <a:avLst/>
          </a:prstGeom>
          <a:ln w="12700">
            <a:solidFill>
              <a:srgbClr val="53585F"/>
            </a:solidFill>
            <a:miter lim="400000"/>
            <a:tailEnd type="triangle"/>
          </a:ln>
        </p:spPr>
        <p:txBody>
          <a:bodyPr lIns="45718" tIns="45718" rIns="45718" bIns="45718"/>
          <a:lstStyle/>
          <a:p>
            <a:endParaRPr/>
          </a:p>
        </p:txBody>
      </p:sp>
      <p:sp>
        <p:nvSpPr>
          <p:cNvPr id="221" name="Line"/>
          <p:cNvSpPr/>
          <p:nvPr/>
        </p:nvSpPr>
        <p:spPr>
          <a:xfrm>
            <a:off x="9837425" y="62103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2" name="Line"/>
          <p:cNvSpPr/>
          <p:nvPr/>
        </p:nvSpPr>
        <p:spPr>
          <a:xfrm>
            <a:off x="4812866" y="7774709"/>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223" name="Line"/>
          <p:cNvSpPr/>
          <p:nvPr/>
        </p:nvSpPr>
        <p:spPr>
          <a:xfrm>
            <a:off x="9435668" y="5475990"/>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224" name="mtcars  %&gt;%…"/>
          <p:cNvSpPr txBox="1"/>
          <p:nvPr/>
        </p:nvSpPr>
        <p:spPr>
          <a:xfrm>
            <a:off x="1934236" y="7176219"/>
            <a:ext cx="2190695" cy="590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mtcars</a:t>
            </a:r>
            <a:r>
              <a:rPr dirty="0"/>
              <a:t>  </a:t>
            </a:r>
            <a:r>
              <a:rPr lang="en-US" dirty="0"/>
              <a:t>|&gt;</a:t>
            </a:r>
            <a:endParaRPr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group_by</a:t>
            </a:r>
            <a:r>
              <a:rPr dirty="0"/>
              <a:t>(</a:t>
            </a:r>
            <a:r>
              <a:rPr dirty="0" err="1"/>
              <a:t>cyl</a:t>
            </a:r>
            <a:r>
              <a:rPr dirty="0"/>
              <a:t>) </a:t>
            </a:r>
            <a:r>
              <a:rPr lang="en-US" dirty="0"/>
              <a:t>|&gt;</a:t>
            </a:r>
            <a:endParaRPr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summarise</a:t>
            </a:r>
            <a:r>
              <a:rPr dirty="0"/>
              <a:t>(avg = mean(mpg))</a:t>
            </a:r>
          </a:p>
        </p:txBody>
      </p:sp>
      <p:sp>
        <p:nvSpPr>
          <p:cNvPr id="225" name="starwars %&gt;%…"/>
          <p:cNvSpPr txBox="1"/>
          <p:nvPr/>
        </p:nvSpPr>
        <p:spPr>
          <a:xfrm>
            <a:off x="2146306" y="8769490"/>
            <a:ext cx="2397678" cy="590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starwars</a:t>
            </a:r>
            <a:r>
              <a:rPr dirty="0"/>
              <a:t> </a:t>
            </a:r>
            <a:r>
              <a:rPr lang="en-US" dirty="0"/>
              <a:t>|&gt;</a:t>
            </a:r>
            <a:endParaRPr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rowwise</a:t>
            </a:r>
            <a:r>
              <a:rPr dirty="0"/>
              <a:t>() </a:t>
            </a:r>
            <a:r>
              <a:rPr lang="en-US" dirty="0"/>
              <a:t>|&gt;</a:t>
            </a:r>
            <a:endParaRPr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mutate(</a:t>
            </a:r>
            <a:r>
              <a:rPr dirty="0" err="1"/>
              <a:t>film_count</a:t>
            </a:r>
            <a:r>
              <a:rPr dirty="0"/>
              <a:t> = length(films))</a:t>
            </a:r>
          </a:p>
        </p:txBody>
      </p:sp>
      <p:sp>
        <p:nvSpPr>
          <p:cNvPr id="226" name="Line"/>
          <p:cNvSpPr/>
          <p:nvPr/>
        </p:nvSpPr>
        <p:spPr>
          <a:xfrm>
            <a:off x="9837425" y="6816635"/>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27" name="Image" descr="Image"/>
          <p:cNvPicPr>
            <a:picLocks noChangeAspect="1"/>
          </p:cNvPicPr>
          <p:nvPr/>
        </p:nvPicPr>
        <p:blipFill>
          <a:blip r:embed="rId5"/>
          <a:stretch>
            <a:fillRect/>
          </a:stretch>
        </p:blipFill>
        <p:spPr>
          <a:xfrm>
            <a:off x="12306300" y="203200"/>
            <a:ext cx="1371600" cy="1584522"/>
          </a:xfrm>
          <a:prstGeom prst="rect">
            <a:avLst/>
          </a:prstGeom>
          <a:ln w="12700">
            <a:miter lim="400000"/>
          </a:ln>
        </p:spPr>
      </p:pic>
      <p:graphicFrame>
        <p:nvGraphicFramePr>
          <p:cNvPr id="228" name="Table"/>
          <p:cNvGraphicFramePr/>
          <p:nvPr/>
        </p:nvGraphicFramePr>
        <p:xfrm>
          <a:off x="4984143" y="6937277"/>
          <a:ext cx="4069191" cy="568960"/>
        </p:xfrm>
        <a:graphic>
          <a:graphicData uri="http://schemas.openxmlformats.org/drawingml/2006/table">
            <a:tbl>
              <a:tblPr>
                <a:tableStyleId>{4C3C2611-4C71-4FC5-86AE-919BDF0F9419}</a:tableStyleId>
              </a:tblPr>
              <a:tblGrid>
                <a:gridCol w="581313">
                  <a:extLst>
                    <a:ext uri="{9D8B030D-6E8A-4147-A177-3AD203B41FA5}">
                      <a16:colId xmlns:a16="http://schemas.microsoft.com/office/drawing/2014/main" val="20000"/>
                    </a:ext>
                  </a:extLst>
                </a:gridCol>
                <a:gridCol w="581313">
                  <a:extLst>
                    <a:ext uri="{9D8B030D-6E8A-4147-A177-3AD203B41FA5}">
                      <a16:colId xmlns:a16="http://schemas.microsoft.com/office/drawing/2014/main" val="20001"/>
                    </a:ext>
                  </a:extLst>
                </a:gridCol>
                <a:gridCol w="581313">
                  <a:extLst>
                    <a:ext uri="{9D8B030D-6E8A-4147-A177-3AD203B41FA5}">
                      <a16:colId xmlns:a16="http://schemas.microsoft.com/office/drawing/2014/main" val="20002"/>
                    </a:ext>
                  </a:extLst>
                </a:gridCol>
                <a:gridCol w="581313">
                  <a:extLst>
                    <a:ext uri="{9D8B030D-6E8A-4147-A177-3AD203B41FA5}">
                      <a16:colId xmlns:a16="http://schemas.microsoft.com/office/drawing/2014/main" val="20003"/>
                    </a:ext>
                  </a:extLst>
                </a:gridCol>
                <a:gridCol w="581313">
                  <a:extLst>
                    <a:ext uri="{9D8B030D-6E8A-4147-A177-3AD203B41FA5}">
                      <a16:colId xmlns:a16="http://schemas.microsoft.com/office/drawing/2014/main" val="20004"/>
                    </a:ext>
                  </a:extLst>
                </a:gridCol>
                <a:gridCol w="581313">
                  <a:extLst>
                    <a:ext uri="{9D8B030D-6E8A-4147-A177-3AD203B41FA5}">
                      <a16:colId xmlns:a16="http://schemas.microsoft.com/office/drawing/2014/main" val="20005"/>
                    </a:ext>
                  </a:extLst>
                </a:gridCol>
                <a:gridCol w="581313">
                  <a:extLst>
                    <a:ext uri="{9D8B030D-6E8A-4147-A177-3AD203B41FA5}">
                      <a16:colId xmlns:a16="http://schemas.microsoft.com/office/drawing/2014/main" val="20006"/>
                    </a:ext>
                  </a:extLst>
                </a:gridCol>
              </a:tblGrid>
              <a:tr h="226020">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%in%</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xor()</a:t>
                      </a:r>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r h="226020">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&amp;</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defRPr sz="1200">
                          <a:sym typeface="Source Sans Pro Regular"/>
                        </a:defRPr>
                      </a:pPr>
                      <a:endParaRPr dirty="0"/>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1"/>
                  </a:ext>
                </a:extLst>
              </a:tr>
            </a:tbl>
          </a:graphicData>
        </a:graphic>
      </p:graphicFrame>
      <p:graphicFrame>
        <p:nvGraphicFramePr>
          <p:cNvPr id="229" name="Table"/>
          <p:cNvGraphicFramePr/>
          <p:nvPr/>
        </p:nvGraphicFramePr>
        <p:xfrm>
          <a:off x="341005" y="428998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0" name="Table"/>
          <p:cNvGraphicFramePr/>
          <p:nvPr/>
        </p:nvGraphicFramePr>
        <p:xfrm>
          <a:off x="341005" y="493694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1" name="Table"/>
          <p:cNvGraphicFramePr/>
          <p:nvPr/>
        </p:nvGraphicFramePr>
        <p:xfrm>
          <a:off x="905939" y="4289980"/>
          <a:ext cx="1143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bl>
          </a:graphicData>
        </a:graphic>
      </p:graphicFrame>
      <p:graphicFrame>
        <p:nvGraphicFramePr>
          <p:cNvPr id="232" name="Table"/>
          <p:cNvGraphicFramePr/>
          <p:nvPr/>
        </p:nvGraphicFramePr>
        <p:xfrm>
          <a:off x="905939" y="4936944"/>
          <a:ext cx="1143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bl>
          </a:graphicData>
        </a:graphic>
      </p:graphicFrame>
      <p:graphicFrame>
        <p:nvGraphicFramePr>
          <p:cNvPr id="233" name="Table"/>
          <p:cNvGraphicFramePr/>
          <p:nvPr/>
        </p:nvGraphicFramePr>
        <p:xfrm>
          <a:off x="341005" y="6995490"/>
          <a:ext cx="342900" cy="8001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5"/>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6"/>
                  </a:ext>
                </a:extLst>
              </a:tr>
            </a:tbl>
          </a:graphicData>
        </a:graphic>
      </p:graphicFrame>
      <p:graphicFrame>
        <p:nvGraphicFramePr>
          <p:cNvPr id="234" name="Table"/>
          <p:cNvGraphicFramePr/>
          <p:nvPr/>
        </p:nvGraphicFramePr>
        <p:xfrm>
          <a:off x="905939" y="693787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bl>
          </a:graphicData>
        </a:graphic>
      </p:graphicFrame>
      <p:graphicFrame>
        <p:nvGraphicFramePr>
          <p:cNvPr id="235" name="Table"/>
          <p:cNvGraphicFramePr/>
          <p:nvPr/>
        </p:nvGraphicFramePr>
        <p:xfrm>
          <a:off x="905939" y="7372311"/>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6" name="Table"/>
          <p:cNvGraphicFramePr/>
          <p:nvPr/>
        </p:nvGraphicFramePr>
        <p:xfrm>
          <a:off x="905939" y="7671848"/>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7" name="Table"/>
          <p:cNvGraphicFramePr/>
          <p:nvPr/>
        </p:nvGraphicFramePr>
        <p:xfrm>
          <a:off x="1549933" y="7159551"/>
          <a:ext cx="2286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8DCA6"/>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FC166"/>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4E78A6"/>
                    </a:solidFill>
                  </a:tcPr>
                </a:tc>
                <a:extLst>
                  <a:ext uri="{0D108BD9-81ED-4DB2-BD59-A6C34878D82A}">
                    <a16:rowId xmlns:a16="http://schemas.microsoft.com/office/drawing/2014/main" val="10003"/>
                  </a:ext>
                </a:extLst>
              </a:tr>
            </a:tbl>
          </a:graphicData>
        </a:graphic>
      </p:graphicFrame>
      <p:graphicFrame>
        <p:nvGraphicFramePr>
          <p:cNvPr id="238" name="Table"/>
          <p:cNvGraphicFramePr/>
          <p:nvPr>
            <p:extLst>
              <p:ext uri="{D42A27DB-BD31-4B8C-83A1-F6EECF244321}">
                <p14:modId xmlns:p14="http://schemas.microsoft.com/office/powerpoint/2010/main" val="3064271517"/>
              </p:ext>
            </p:extLst>
          </p:nvPr>
        </p:nvGraphicFramePr>
        <p:xfrm>
          <a:off x="341005" y="8814622"/>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39" name="Table"/>
          <p:cNvGraphicFramePr/>
          <p:nvPr>
            <p:extLst>
              <p:ext uri="{D42A27DB-BD31-4B8C-83A1-F6EECF244321}">
                <p14:modId xmlns:p14="http://schemas.microsoft.com/office/powerpoint/2010/main" val="20595361"/>
              </p:ext>
            </p:extLst>
          </p:nvPr>
        </p:nvGraphicFramePr>
        <p:xfrm>
          <a:off x="1546921" y="8797924"/>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9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83A8D3"/>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4D78A6"/>
                    </a:solidFill>
                  </a:tcPr>
                </a:tc>
                <a:extLst>
                  <a:ext uri="{0D108BD9-81ED-4DB2-BD59-A6C34878D82A}">
                    <a16:rowId xmlns:a16="http://schemas.microsoft.com/office/drawing/2014/main" val="10003"/>
                  </a:ext>
                </a:extLst>
              </a:tr>
            </a:tbl>
          </a:graphicData>
        </a:graphic>
      </p:graphicFrame>
      <p:graphicFrame>
        <p:nvGraphicFramePr>
          <p:cNvPr id="240" name="Table"/>
          <p:cNvGraphicFramePr/>
          <p:nvPr>
            <p:extLst>
              <p:ext uri="{D42A27DB-BD31-4B8C-83A1-F6EECF244321}">
                <p14:modId xmlns:p14="http://schemas.microsoft.com/office/powerpoint/2010/main" val="1395855244"/>
              </p:ext>
            </p:extLst>
          </p:nvPr>
        </p:nvGraphicFramePr>
        <p:xfrm>
          <a:off x="905939" y="8726758"/>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bl>
          </a:graphicData>
        </a:graphic>
      </p:graphicFrame>
      <p:graphicFrame>
        <p:nvGraphicFramePr>
          <p:cNvPr id="241" name="Table"/>
          <p:cNvGraphicFramePr/>
          <p:nvPr>
            <p:extLst>
              <p:ext uri="{D42A27DB-BD31-4B8C-83A1-F6EECF244321}">
                <p14:modId xmlns:p14="http://schemas.microsoft.com/office/powerpoint/2010/main" val="1967594650"/>
              </p:ext>
            </p:extLst>
          </p:nvPr>
        </p:nvGraphicFramePr>
        <p:xfrm>
          <a:off x="905939" y="9066645"/>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extLst>
                  <a:ext uri="{0D108BD9-81ED-4DB2-BD59-A6C34878D82A}">
                    <a16:rowId xmlns:a16="http://schemas.microsoft.com/office/drawing/2014/main" val="10000"/>
                  </a:ext>
                </a:extLst>
              </a:tr>
            </a:tbl>
          </a:graphicData>
        </a:graphic>
      </p:graphicFrame>
      <p:graphicFrame>
        <p:nvGraphicFramePr>
          <p:cNvPr id="242" name="Table"/>
          <p:cNvGraphicFramePr/>
          <p:nvPr>
            <p:extLst>
              <p:ext uri="{D42A27DB-BD31-4B8C-83A1-F6EECF244321}">
                <p14:modId xmlns:p14="http://schemas.microsoft.com/office/powerpoint/2010/main" val="1818461159"/>
              </p:ext>
            </p:extLst>
          </p:nvPr>
        </p:nvGraphicFramePr>
        <p:xfrm>
          <a:off x="905939" y="9280529"/>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extLst>
                  <a:ext uri="{0D108BD9-81ED-4DB2-BD59-A6C34878D82A}">
                    <a16:rowId xmlns:a16="http://schemas.microsoft.com/office/drawing/2014/main" val="10000"/>
                  </a:ext>
                </a:extLst>
              </a:tr>
            </a:tbl>
          </a:graphicData>
        </a:graphic>
      </p:graphicFrame>
      <p:graphicFrame>
        <p:nvGraphicFramePr>
          <p:cNvPr id="243" name="Table"/>
          <p:cNvGraphicFramePr/>
          <p:nvPr/>
        </p:nvGraphicFramePr>
        <p:xfrm>
          <a:off x="4788670" y="260496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dirty="0"/>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4" name="Table"/>
          <p:cNvGraphicFramePr/>
          <p:nvPr/>
        </p:nvGraphicFramePr>
        <p:xfrm>
          <a:off x="4788670" y="3344313"/>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4"/>
                  </a:ext>
                </a:extLst>
              </a:tr>
            </a:tbl>
          </a:graphicData>
        </a:graphic>
      </p:graphicFrame>
      <p:graphicFrame>
        <p:nvGraphicFramePr>
          <p:cNvPr id="245" name="Table"/>
          <p:cNvGraphicFramePr/>
          <p:nvPr/>
        </p:nvGraphicFramePr>
        <p:xfrm>
          <a:off x="4788670" y="4261051"/>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46" name="Table"/>
          <p:cNvGraphicFramePr/>
          <p:nvPr/>
        </p:nvGraphicFramePr>
        <p:xfrm>
          <a:off x="4788670" y="5579620"/>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7" name="Table"/>
          <p:cNvGraphicFramePr/>
          <p:nvPr/>
        </p:nvGraphicFramePr>
        <p:xfrm>
          <a:off x="5432864" y="2604964"/>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bl>
          </a:graphicData>
        </a:graphic>
      </p:graphicFrame>
      <p:graphicFrame>
        <p:nvGraphicFramePr>
          <p:cNvPr id="248" name="Table"/>
          <p:cNvGraphicFramePr/>
          <p:nvPr/>
        </p:nvGraphicFramePr>
        <p:xfrm>
          <a:off x="5432864" y="426105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49" name="Table"/>
          <p:cNvGraphicFramePr/>
          <p:nvPr/>
        </p:nvGraphicFramePr>
        <p:xfrm>
          <a:off x="4788670"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dirty="0"/>
                    </a:p>
                  </a:txBody>
                  <a:tcPr marL="0" marR="0" marT="0" marB="0" anchor="ctr" horzOverflow="overflow">
                    <a:solidFill>
                      <a:srgbClr val="F1C167"/>
                    </a:solidFill>
                  </a:tcPr>
                </a:tc>
                <a:extLst>
                  <a:ext uri="{0D108BD9-81ED-4DB2-BD59-A6C34878D82A}">
                    <a16:rowId xmlns:a16="http://schemas.microsoft.com/office/drawing/2014/main" val="10004"/>
                  </a:ext>
                </a:extLst>
              </a:tr>
            </a:tbl>
          </a:graphicData>
        </a:graphic>
      </p:graphicFrame>
      <p:graphicFrame>
        <p:nvGraphicFramePr>
          <p:cNvPr id="250" name="Table"/>
          <p:cNvGraphicFramePr/>
          <p:nvPr/>
        </p:nvGraphicFramePr>
        <p:xfrm>
          <a:off x="5432864"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dirty="0"/>
                    </a:p>
                  </a:txBody>
                  <a:tcPr marL="0" marR="0" marT="0" marB="0" anchor="ctr" horzOverflow="overflow">
                    <a:solidFill>
                      <a:srgbClr val="D4A24D"/>
                    </a:solidFill>
                  </a:tcPr>
                </a:tc>
                <a:extLst>
                  <a:ext uri="{0D108BD9-81ED-4DB2-BD59-A6C34878D82A}">
                    <a16:rowId xmlns:a16="http://schemas.microsoft.com/office/drawing/2014/main" val="10004"/>
                  </a:ext>
                </a:extLst>
              </a:tr>
            </a:tbl>
          </a:graphicData>
        </a:graphic>
      </p:graphicFrame>
      <p:graphicFrame>
        <p:nvGraphicFramePr>
          <p:cNvPr id="251" name="Table"/>
          <p:cNvGraphicFramePr/>
          <p:nvPr/>
        </p:nvGraphicFramePr>
        <p:xfrm>
          <a:off x="5432864" y="935671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52" name="Table"/>
          <p:cNvGraphicFramePr/>
          <p:nvPr/>
        </p:nvGraphicFramePr>
        <p:xfrm>
          <a:off x="4788670" y="935671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3" name="Table"/>
          <p:cNvGraphicFramePr/>
          <p:nvPr/>
        </p:nvGraphicFramePr>
        <p:xfrm>
          <a:off x="9451820" y="255560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4" name="Table"/>
          <p:cNvGraphicFramePr/>
          <p:nvPr/>
        </p:nvGraphicFramePr>
        <p:xfrm>
          <a:off x="10007904"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5" name="Table"/>
          <p:cNvGraphicFramePr/>
          <p:nvPr/>
        </p:nvGraphicFramePr>
        <p:xfrm>
          <a:off x="10007904" y="3173390"/>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6" name="Table"/>
          <p:cNvGraphicFramePr/>
          <p:nvPr/>
        </p:nvGraphicFramePr>
        <p:xfrm>
          <a:off x="10007904" y="2682608"/>
          <a:ext cx="114300" cy="3429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bl>
          </a:graphicData>
        </a:graphic>
      </p:graphicFrame>
      <p:graphicFrame>
        <p:nvGraphicFramePr>
          <p:cNvPr id="257" name="Table"/>
          <p:cNvGraphicFramePr/>
          <p:nvPr/>
        </p:nvGraphicFramePr>
        <p:xfrm>
          <a:off x="9451820" y="603360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58" name="Table"/>
          <p:cNvGraphicFramePr/>
          <p:nvPr/>
        </p:nvGraphicFramePr>
        <p:xfrm>
          <a:off x="10007904" y="6033606"/>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tc>
                  <a:txBody>
                    <a:bodyPr/>
                    <a:lstStyle/>
                    <a:p>
                      <a:pPr defTabSz="914400">
                        <a:defRPr sz="700">
                          <a:sym typeface="Source Sans Pro Regular"/>
                        </a:defRPr>
                      </a:pPr>
                      <a:endParaRPr/>
                    </a:p>
                  </a:txBody>
                  <a:tcPr marL="0" marR="0" marT="0" marB="0" anchor="ctr" horzOverflow="overflow">
                    <a:solidFill>
                      <a:srgbClr val="83A8D2"/>
                    </a:solidFill>
                  </a:tcPr>
                </a:tc>
                <a:tc>
                  <a:txBody>
                    <a:bodyPr/>
                    <a:lstStyle/>
                    <a:p>
                      <a:pPr defTabSz="914400">
                        <a:defRPr sz="700">
                          <a:sym typeface="Source Sans Pro Regular"/>
                        </a:defRPr>
                      </a:pPr>
                      <a:endParaRPr/>
                    </a:p>
                  </a:txBody>
                  <a:tcPr marL="0" marR="0" marT="0" marB="0" anchor="ctr" horzOverflow="overflow">
                    <a:solidFill>
                      <a:srgbClr val="4E78A4"/>
                    </a:solidFill>
                  </a:tcPr>
                </a:tc>
                <a:extLst>
                  <a:ext uri="{0D108BD9-81ED-4DB2-BD59-A6C34878D82A}">
                    <a16:rowId xmlns:a16="http://schemas.microsoft.com/office/drawing/2014/main" val="10001"/>
                  </a:ext>
                </a:extLst>
              </a:tr>
            </a:tbl>
          </a:graphicData>
        </a:graphic>
      </p:graphicFrame>
      <p:graphicFrame>
        <p:nvGraphicFramePr>
          <p:cNvPr id="259" name="Table"/>
          <p:cNvGraphicFramePr/>
          <p:nvPr/>
        </p:nvGraphicFramePr>
        <p:xfrm>
          <a:off x="9451820" y="662880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0" name="Table"/>
          <p:cNvGraphicFramePr/>
          <p:nvPr/>
        </p:nvGraphicFramePr>
        <p:xfrm>
          <a:off x="10007904" y="6628809"/>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B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1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4E78A5"/>
                    </a:solidFill>
                  </a:tcPr>
                </a:tc>
                <a:extLst>
                  <a:ext uri="{0D108BD9-81ED-4DB2-BD59-A6C34878D82A}">
                    <a16:rowId xmlns:a16="http://schemas.microsoft.com/office/drawing/2014/main" val="10003"/>
                  </a:ext>
                </a:extLst>
              </a:tr>
            </a:tbl>
          </a:graphicData>
        </a:graphic>
      </p:graphicFrame>
      <p:graphicFrame>
        <p:nvGraphicFramePr>
          <p:cNvPr id="261" name="Table"/>
          <p:cNvGraphicFramePr/>
          <p:nvPr>
            <p:extLst>
              <p:ext uri="{D42A27DB-BD31-4B8C-83A1-F6EECF244321}">
                <p14:modId xmlns:p14="http://schemas.microsoft.com/office/powerpoint/2010/main" val="761971814"/>
              </p:ext>
            </p:extLst>
          </p:nvPr>
        </p:nvGraphicFramePr>
        <p:xfrm>
          <a:off x="9451820" y="877049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3" name="Table"/>
          <p:cNvGraphicFramePr/>
          <p:nvPr/>
        </p:nvGraphicFramePr>
        <p:xfrm>
          <a:off x="9451820" y="969105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D4A24C"/>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4" name="Table"/>
          <p:cNvGraphicFramePr/>
          <p:nvPr>
            <p:extLst>
              <p:ext uri="{D42A27DB-BD31-4B8C-83A1-F6EECF244321}">
                <p14:modId xmlns:p14="http://schemas.microsoft.com/office/powerpoint/2010/main" val="522068509"/>
              </p:ext>
            </p:extLst>
          </p:nvPr>
        </p:nvGraphicFramePr>
        <p:xfrm>
          <a:off x="10007904" y="877049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6" name="Table"/>
          <p:cNvGraphicFramePr/>
          <p:nvPr/>
        </p:nvGraphicFramePr>
        <p:xfrm>
          <a:off x="10007904" y="969105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7" name="Table"/>
          <p:cNvGraphicFramePr/>
          <p:nvPr/>
        </p:nvGraphicFramePr>
        <p:xfrm>
          <a:off x="5432864" y="3344313"/>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bl>
          </a:graphicData>
        </a:graphic>
      </p:graphicFrame>
      <p:graphicFrame>
        <p:nvGraphicFramePr>
          <p:cNvPr id="268" name="Table"/>
          <p:cNvGraphicFramePr/>
          <p:nvPr/>
        </p:nvGraphicFramePr>
        <p:xfrm>
          <a:off x="5432864" y="557962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69" name="Table"/>
          <p:cNvGraphicFramePr/>
          <p:nvPr/>
        </p:nvGraphicFramePr>
        <p:xfrm>
          <a:off x="9451820" y="317339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70" name="Table"/>
          <p:cNvGraphicFramePr/>
          <p:nvPr/>
        </p:nvGraphicFramePr>
        <p:xfrm>
          <a:off x="9451820"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E016F1D9-BA68-6C62-A8B2-BF6676FC5E35}"/>
              </a:ext>
            </a:extLst>
          </p:cNvPr>
          <p:cNvSpPr txBox="1"/>
          <p:nvPr/>
        </p:nvSpPr>
        <p:spPr>
          <a:xfrm>
            <a:off x="9446411" y="5661515"/>
            <a:ext cx="3084080"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ES" dirty="0" err="1">
                <a:latin typeface="Source Sans Pro ExtraLight"/>
                <a:ea typeface="Source Sans Pro ExtraLight"/>
                <a:sym typeface="Source Sans Pro ExtraLight"/>
              </a:rPr>
              <a:t>df</a:t>
            </a:r>
            <a:r>
              <a:rPr lang="es-ES" dirty="0">
                <a:latin typeface="Source Sans Pro ExtraLight"/>
                <a:ea typeface="Source Sans Pro ExtraLight"/>
                <a:sym typeface="Source Sans Pro ExtraLight"/>
              </a:rPr>
              <a:t> &lt;- </a:t>
            </a:r>
            <a:r>
              <a:rPr lang="es-ES" dirty="0" err="1">
                <a:latin typeface="Source Sans Pro ExtraLight"/>
                <a:ea typeface="Source Sans Pro ExtraLight"/>
                <a:sym typeface="Source Sans Pro ExtraLight"/>
              </a:rPr>
              <a:t>tibble</a:t>
            </a:r>
            <a:r>
              <a:rPr lang="es-ES" dirty="0">
                <a:latin typeface="Source Sans Pro ExtraLight"/>
                <a:ea typeface="Source Sans Pro ExtraLight"/>
                <a:sym typeface="Source Sans Pro ExtraLight"/>
              </a:rPr>
              <a:t>(x_1 = c(1, 2), x_2 = c(3, 4), y = c(4, 5))</a:t>
            </a:r>
            <a:endParaRPr lang="es-ES" dirty="0"/>
          </a:p>
        </p:txBody>
      </p:sp>
      <p:pic>
        <p:nvPicPr>
          <p:cNvPr id="4" name="posit-full-color.png" descr="posit-full-color.png">
            <a:extLst>
              <a:ext uri="{FF2B5EF4-FFF2-40B4-BE49-F238E27FC236}">
                <a16:creationId xmlns:a16="http://schemas.microsoft.com/office/drawing/2014/main" id="{AF013E73-98AD-43C7-A32C-5B39A69B68E5}"/>
              </a:ext>
            </a:extLst>
          </p:cNvPr>
          <p:cNvPicPr>
            <a:picLocks noChangeAspect="1"/>
          </p:cNvPicPr>
          <p:nvPr/>
        </p:nvPicPr>
        <p:blipFill>
          <a:blip r:embed="rId6"/>
          <a:srcRect/>
          <a:stretch>
            <a:fillRect/>
          </a:stretch>
        </p:blipFill>
        <p:spPr>
          <a:xfrm>
            <a:off x="217442" y="10050579"/>
            <a:ext cx="1719068" cy="544372"/>
          </a:xfrm>
          <a:prstGeom prst="rect">
            <a:avLst/>
          </a:prstGeom>
          <a:ln w="12700">
            <a:miter lim="400000"/>
          </a:ln>
        </p:spPr>
      </p:pic>
      <p:sp>
        <p:nvSpPr>
          <p:cNvPr id="2" name="CC BY SA Posit Software, PBC  •   info@posit.co  •   posit.co  •  Learn more at dplyr.tidyverse.org  •  HTML cheatsheets at pos.it/cheatsheets  •  dplyr  1.1.4  •  Updated:  2024-05">
            <a:extLst>
              <a:ext uri="{FF2B5EF4-FFF2-40B4-BE49-F238E27FC236}">
                <a16:creationId xmlns:a16="http://schemas.microsoft.com/office/drawing/2014/main" id="{28A504BF-700D-C9C1-6EFE-E7B2B6719046}"/>
              </a:ext>
            </a:extLst>
          </p:cNvPr>
          <p:cNvSpPr txBox="1"/>
          <p:nvPr/>
        </p:nvSpPr>
        <p:spPr>
          <a:xfrm>
            <a:off x="1845572" y="10347903"/>
            <a:ext cx="11830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dirty="0"/>
              <a:t>CC BY SA Posit Software, PBC  •   </a:t>
            </a:r>
            <a:r>
              <a:rPr dirty="0">
                <a:hlinkClick r:id="rId7"/>
              </a:rPr>
              <a:t>info@posit.co</a:t>
            </a:r>
            <a:r>
              <a:rPr dirty="0"/>
              <a:t>  •   </a:t>
            </a:r>
            <a:r>
              <a:rPr dirty="0">
                <a:hlinkClick r:id="rId8"/>
              </a:rPr>
              <a:t>posit.co</a:t>
            </a:r>
            <a:r>
              <a:rPr dirty="0"/>
              <a:t>  •  </a:t>
            </a:r>
            <a:r>
              <a:rPr lang="es-ES" dirty="0"/>
              <a:t>Vea más en</a:t>
            </a:r>
            <a:r>
              <a:rPr dirty="0"/>
              <a:t> </a:t>
            </a:r>
            <a:r>
              <a:rPr b="1" dirty="0">
                <a:hlinkClick r:id="rId9"/>
              </a:rPr>
              <a:t>dplyr.tidyverse.org</a:t>
            </a:r>
            <a:r>
              <a:rPr dirty="0"/>
              <a:t>  •  </a:t>
            </a:r>
            <a:r>
              <a:rPr lang="es-ES" dirty="0"/>
              <a:t>Guía rápida </a:t>
            </a:r>
            <a:r>
              <a:rPr dirty="0"/>
              <a:t>HTML </a:t>
            </a:r>
            <a:r>
              <a:rPr lang="es-ES" dirty="0"/>
              <a:t>en</a:t>
            </a:r>
            <a:r>
              <a:rPr dirty="0"/>
              <a:t> </a:t>
            </a:r>
            <a:r>
              <a:rPr b="1" dirty="0">
                <a:hlinkClick r:id="rId10"/>
              </a:rPr>
              <a:t>pos.it/</a:t>
            </a:r>
            <a:r>
              <a:rPr b="1" dirty="0" err="1">
                <a:hlinkClick r:id="rId10"/>
              </a:rPr>
              <a:t>cheatsheets</a:t>
            </a:r>
            <a:r>
              <a:rPr dirty="0">
                <a:solidFill>
                  <a:srgbClr val="D1D2D3"/>
                </a:solidFill>
              </a:rPr>
              <a:t>  </a:t>
            </a:r>
            <a:r>
              <a:rPr dirty="0"/>
              <a:t>•  </a:t>
            </a:r>
            <a:r>
              <a:rPr dirty="0" err="1"/>
              <a:t>dplyr</a:t>
            </a:r>
            <a:r>
              <a:rPr dirty="0"/>
              <a:t>  1.1.4  •  </a:t>
            </a:r>
            <a:r>
              <a:rPr lang="es-ES" dirty="0"/>
              <a:t>Actualizado</a:t>
            </a:r>
            <a:r>
              <a:rPr dirty="0"/>
              <a:t>:  2024-05</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Group"/>
          <p:cNvGrpSpPr/>
          <p:nvPr/>
        </p:nvGrpSpPr>
        <p:grpSpPr>
          <a:xfrm>
            <a:off x="8370786" y="-1013163"/>
            <a:ext cx="6157900" cy="3553966"/>
            <a:chOff x="0" y="51032"/>
            <a:chExt cx="6157899" cy="3553965"/>
          </a:xfrm>
        </p:grpSpPr>
        <p:grpSp>
          <p:nvGrpSpPr>
            <p:cNvPr id="287" name="Group"/>
            <p:cNvGrpSpPr/>
            <p:nvPr/>
          </p:nvGrpSpPr>
          <p:grpSpPr>
            <a:xfrm>
              <a:off x="23291" y="51032"/>
              <a:ext cx="6134609" cy="2980100"/>
              <a:chOff x="0" y="51032"/>
              <a:chExt cx="6134607" cy="2980098"/>
            </a:xfrm>
          </p:grpSpPr>
          <p:sp>
            <p:nvSpPr>
              <p:cNvPr id="272"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3"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4"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5"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6"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7"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8"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9"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0"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1"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2"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3"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4"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5"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6"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88"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90" name="OFFSET…"/>
          <p:cNvSpPr txBox="1"/>
          <p:nvPr/>
        </p:nvSpPr>
        <p:spPr>
          <a:xfrm>
            <a:off x="323996" y="2715785"/>
            <a:ext cx="3256155" cy="8037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defRPr>
                <a:latin typeface="Source Sans Pro Bold"/>
                <a:ea typeface="Source Sans Pro Bold"/>
                <a:cs typeface="Source Sans Pro Bold"/>
                <a:sym typeface="Source Sans Pro Bold"/>
              </a:defRPr>
            </a:pPr>
            <a:r>
              <a:rPr lang="en-US" dirty="0"/>
              <a:t>DESPLAZAR</a:t>
            </a:r>
            <a:endParaRPr dirty="0"/>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lag()</a:t>
            </a:r>
            <a:r>
              <a:rPr dirty="0">
                <a:solidFill>
                  <a:srgbClr val="000000"/>
                </a:solidFill>
              </a:rPr>
              <a:t> </a:t>
            </a:r>
            <a:r>
              <a:rPr lang="es-ES" dirty="0">
                <a:solidFill>
                  <a:srgbClr val="000000"/>
                </a:solidFill>
              </a:rPr>
              <a:t>–</a:t>
            </a:r>
            <a:r>
              <a:rPr dirty="0">
                <a:solidFill>
                  <a:srgbClr val="000000"/>
                </a:solidFill>
              </a:rPr>
              <a:t> </a:t>
            </a:r>
            <a:r>
              <a:rPr lang="en-US" dirty="0" err="1">
                <a:solidFill>
                  <a:srgbClr val="000000"/>
                </a:solidFill>
              </a:rPr>
              <a:t>desplaza</a:t>
            </a:r>
            <a:r>
              <a:rPr lang="en-US" dirty="0">
                <a:solidFill>
                  <a:srgbClr val="000000"/>
                </a:solidFill>
              </a:rPr>
              <a:t> </a:t>
            </a:r>
            <a:r>
              <a:rPr lang="en-US" dirty="0" err="1">
                <a:solidFill>
                  <a:srgbClr val="000000"/>
                </a:solidFill>
              </a:rPr>
              <a:t>elementos</a:t>
            </a:r>
            <a:r>
              <a:rPr lang="en-US" dirty="0">
                <a:solidFill>
                  <a:srgbClr val="000000"/>
                </a:solidFill>
              </a:rPr>
              <a:t> </a:t>
            </a:r>
            <a:r>
              <a:rPr lang="en-US" dirty="0" err="1">
                <a:solidFill>
                  <a:srgbClr val="000000"/>
                </a:solidFill>
              </a:rPr>
              <a:t>por</a:t>
            </a:r>
            <a:r>
              <a:rPr dirty="0">
                <a:solidFill>
                  <a:srgbClr val="000000"/>
                </a:solidFill>
              </a:rPr>
              <a:t> 1</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lead()</a:t>
            </a:r>
            <a:r>
              <a:rPr dirty="0">
                <a:solidFill>
                  <a:srgbClr val="000000"/>
                </a:solidFill>
              </a:rPr>
              <a:t> - </a:t>
            </a:r>
            <a:r>
              <a:rPr lang="en-US" dirty="0" err="1">
                <a:solidFill>
                  <a:srgbClr val="000000"/>
                </a:solidFill>
              </a:rPr>
              <a:t>desplaza</a:t>
            </a:r>
            <a:r>
              <a:rPr lang="en-US" dirty="0">
                <a:solidFill>
                  <a:srgbClr val="000000"/>
                </a:solidFill>
              </a:rPr>
              <a:t> </a:t>
            </a:r>
            <a:r>
              <a:rPr lang="en-US" dirty="0" err="1">
                <a:solidFill>
                  <a:srgbClr val="000000"/>
                </a:solidFill>
              </a:rPr>
              <a:t>elementos</a:t>
            </a:r>
            <a:r>
              <a:rPr lang="en-US" dirty="0">
                <a:solidFill>
                  <a:srgbClr val="000000"/>
                </a:solidFill>
              </a:rPr>
              <a:t> </a:t>
            </a:r>
            <a:r>
              <a:rPr lang="en-US" dirty="0" err="1">
                <a:solidFill>
                  <a:srgbClr val="000000"/>
                </a:solidFill>
              </a:rPr>
              <a:t>por</a:t>
            </a:r>
            <a:r>
              <a:rPr dirty="0">
                <a:solidFill>
                  <a:srgbClr val="000000"/>
                </a:solidFill>
              </a:rPr>
              <a:t> -1</a:t>
            </a: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es-ES" dirty="0"/>
              <a:t>AGREGADO ACUMULADO</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cumall</a:t>
            </a:r>
            <a:r>
              <a:rPr dirty="0">
                <a:solidFill>
                  <a:srgbClr val="000000"/>
                </a:solidFill>
                <a:latin typeface="Source Sans Pro Bold"/>
                <a:ea typeface="Source Sans Pro Bold"/>
                <a:cs typeface="Source Sans Pro Bold"/>
                <a:sym typeface="Source Sans Pro Bold"/>
              </a:rPr>
              <a:t>()</a:t>
            </a:r>
            <a:r>
              <a:rPr dirty="0">
                <a:solidFill>
                  <a:srgbClr val="000000"/>
                </a:solidFill>
              </a:rPr>
              <a:t> - all()</a:t>
            </a:r>
            <a:r>
              <a:rPr lang="en-US" dirty="0">
                <a:solidFill>
                  <a:srgbClr val="000000"/>
                </a:solidFill>
              </a:rPr>
              <a:t> </a:t>
            </a:r>
            <a:r>
              <a:rPr lang="es-ES" dirty="0">
                <a:solidFill>
                  <a:srgbClr val="000000"/>
                </a:solidFill>
              </a:rPr>
              <a:t>acumulativo</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cumany</a:t>
            </a:r>
            <a:r>
              <a:rPr dirty="0">
                <a:solidFill>
                  <a:srgbClr val="000000"/>
                </a:solidFill>
                <a:latin typeface="Source Sans Pro Bold"/>
                <a:ea typeface="Source Sans Pro Bold"/>
                <a:cs typeface="Source Sans Pro Bold"/>
                <a:sym typeface="Source Sans Pro Bold"/>
              </a:rPr>
              <a:t>()</a:t>
            </a:r>
            <a:r>
              <a:rPr dirty="0">
                <a:solidFill>
                  <a:srgbClr val="000000"/>
                </a:solidFill>
              </a:rPr>
              <a:t> - any()</a:t>
            </a:r>
            <a:r>
              <a:rPr lang="en-US" dirty="0">
                <a:solidFill>
                  <a:srgbClr val="000000"/>
                </a:solidFill>
              </a:rPr>
              <a:t> </a:t>
            </a:r>
            <a:r>
              <a:rPr lang="es-ES" dirty="0">
                <a:solidFill>
                  <a:srgbClr val="000000"/>
                </a:solidFill>
              </a:rPr>
              <a:t>acumulativo</a:t>
            </a:r>
            <a:endParaRPr dirty="0">
              <a:solidFill>
                <a:srgbClr val="000000"/>
              </a:solidFill>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err="1"/>
              <a:t>cummax</a:t>
            </a:r>
            <a:r>
              <a:rPr dirty="0"/>
              <a:t>()</a:t>
            </a:r>
            <a:r>
              <a:rPr dirty="0">
                <a:latin typeface="+mj-lt"/>
                <a:ea typeface="+mj-ea"/>
                <a:cs typeface="+mj-cs"/>
                <a:sym typeface="Source Sans Pro Regular"/>
              </a:rPr>
              <a:t> - max()</a:t>
            </a:r>
            <a:r>
              <a:rPr lang="en-US" dirty="0">
                <a:latin typeface="+mj-lt"/>
                <a:ea typeface="+mj-ea"/>
                <a:cs typeface="+mj-cs"/>
                <a:sym typeface="Source Sans Pro Regular"/>
              </a:rPr>
              <a:t> </a:t>
            </a:r>
            <a:r>
              <a:rPr lang="es-ES" dirty="0">
                <a:solidFill>
                  <a:srgbClr val="000000"/>
                </a:solidFill>
                <a:latin typeface="Source Sans Pro" panose="020B0503030403020204" pitchFamily="34" charset="0"/>
                <a:ea typeface="Source Sans Pro" panose="020B0503030403020204" pitchFamily="34" charset="0"/>
              </a:rPr>
              <a:t>acumulativo</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cummean</a:t>
            </a:r>
            <a:r>
              <a:rPr dirty="0">
                <a:solidFill>
                  <a:srgbClr val="000000"/>
                </a:solidFill>
                <a:latin typeface="Source Sans Pro Bold"/>
                <a:ea typeface="Source Sans Pro Bold"/>
                <a:cs typeface="Source Sans Pro Bold"/>
                <a:sym typeface="Source Sans Pro Bold"/>
              </a:rPr>
              <a:t>()</a:t>
            </a:r>
            <a:r>
              <a:rPr dirty="0">
                <a:solidFill>
                  <a:srgbClr val="000000"/>
                </a:solidFill>
              </a:rPr>
              <a:t> - mean()</a:t>
            </a:r>
            <a:r>
              <a:rPr lang="en-US" dirty="0">
                <a:solidFill>
                  <a:srgbClr val="000000"/>
                </a:solidFill>
              </a:rPr>
              <a:t> </a:t>
            </a:r>
            <a:r>
              <a:rPr lang="es-ES" dirty="0">
                <a:solidFill>
                  <a:srgbClr val="000000"/>
                </a:solidFill>
              </a:rPr>
              <a:t>acumulativo</a:t>
            </a:r>
            <a:endParaRPr dirty="0">
              <a:solidFill>
                <a:srgbClr val="000000"/>
              </a:solidFill>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a:t>cummin()</a:t>
            </a:r>
            <a:r>
              <a:rPr dirty="0">
                <a:latin typeface="+mj-lt"/>
                <a:ea typeface="+mj-ea"/>
                <a:cs typeface="+mj-cs"/>
                <a:sym typeface="Source Sans Pro Regular"/>
              </a:rPr>
              <a:t> - min()</a:t>
            </a:r>
            <a:r>
              <a:rPr lang="en-US" dirty="0">
                <a:latin typeface="+mj-lt"/>
                <a:ea typeface="+mj-ea"/>
                <a:cs typeface="+mj-cs"/>
                <a:sym typeface="Source Sans Pro Regular"/>
              </a:rPr>
              <a:t> </a:t>
            </a:r>
            <a:r>
              <a:rPr lang="es-ES" dirty="0">
                <a:solidFill>
                  <a:srgbClr val="000000"/>
                </a:solidFill>
                <a:latin typeface="Source Sans Pro" panose="020B0503030403020204" pitchFamily="34" charset="0"/>
                <a:ea typeface="Source Sans Pro" panose="020B0503030403020204" pitchFamily="34" charset="0"/>
              </a:rPr>
              <a:t>acumulativo</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err="1"/>
              <a:t>cumprod</a:t>
            </a:r>
            <a:r>
              <a:rPr dirty="0"/>
              <a:t>()</a:t>
            </a:r>
            <a:r>
              <a:rPr dirty="0">
                <a:latin typeface="+mj-lt"/>
                <a:ea typeface="+mj-ea"/>
                <a:cs typeface="+mj-cs"/>
                <a:sym typeface="Source Sans Pro Regular"/>
              </a:rPr>
              <a:t> - prod()</a:t>
            </a:r>
            <a:r>
              <a:rPr lang="en-US" dirty="0">
                <a:latin typeface="+mj-lt"/>
                <a:ea typeface="+mj-ea"/>
                <a:cs typeface="+mj-cs"/>
                <a:sym typeface="Source Sans Pro Regular"/>
              </a:rPr>
              <a:t> </a:t>
            </a:r>
            <a:r>
              <a:rPr lang="es-ES" dirty="0">
                <a:solidFill>
                  <a:srgbClr val="000000"/>
                </a:solidFill>
                <a:latin typeface="Source Sans Pro" panose="020B0503030403020204" pitchFamily="34" charset="0"/>
                <a:ea typeface="Source Sans Pro" panose="020B0503030403020204" pitchFamily="34" charset="0"/>
              </a:rPr>
              <a:t>acumulativo</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err="1"/>
              <a:t>cumsum</a:t>
            </a:r>
            <a:r>
              <a:rPr dirty="0"/>
              <a:t>()</a:t>
            </a:r>
            <a:r>
              <a:rPr dirty="0">
                <a:latin typeface="+mj-lt"/>
                <a:ea typeface="+mj-ea"/>
                <a:cs typeface="+mj-cs"/>
                <a:sym typeface="Source Sans Pro Regular"/>
              </a:rPr>
              <a:t> - sum()</a:t>
            </a:r>
            <a:r>
              <a:rPr lang="en-US" dirty="0">
                <a:latin typeface="+mj-lt"/>
                <a:ea typeface="+mj-ea"/>
                <a:cs typeface="+mj-cs"/>
                <a:sym typeface="Source Sans Pro Regular"/>
              </a:rPr>
              <a:t> </a:t>
            </a:r>
            <a:r>
              <a:rPr lang="es-ES" dirty="0">
                <a:solidFill>
                  <a:srgbClr val="000000"/>
                </a:solidFill>
                <a:latin typeface="Source Sans Pro" panose="020B0503030403020204" pitchFamily="34" charset="0"/>
                <a:ea typeface="Source Sans Pro" panose="020B0503030403020204" pitchFamily="34" charset="0"/>
              </a:rPr>
              <a:t>acumulativo</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000000"/>
                </a:solidFill>
              </a:defRPr>
            </a:pPr>
            <a:endParaRPr dirty="0">
              <a:latin typeface="+mj-lt"/>
              <a:ea typeface="+mj-ea"/>
              <a:cs typeface="+mj-cs"/>
              <a:sym typeface="Source Sans Pro Regular"/>
            </a:endParaRPr>
          </a:p>
          <a:p>
            <a:pPr>
              <a:defRPr>
                <a:latin typeface="Source Sans Pro Bold"/>
                <a:ea typeface="Source Sans Pro Bold"/>
                <a:cs typeface="Source Sans Pro Bold"/>
                <a:sym typeface="Source Sans Pro Bold"/>
              </a:defRPr>
            </a:pPr>
            <a:r>
              <a:rPr lang="es-ES" dirty="0"/>
              <a:t>CLASIFICACIÓN</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cume_dist</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lang="es-ES" dirty="0">
                <a:solidFill>
                  <a:srgbClr val="000000"/>
                </a:solidFill>
              </a:rPr>
              <a:t>proporción de todos los</a:t>
            </a:r>
          </a:p>
          <a:p>
            <a:pPr>
              <a:lnSpc>
                <a:spcPct val="80000"/>
              </a:lnSpc>
              <a:spcBef>
                <a:spcPts val="0"/>
              </a:spcBef>
              <a:defRPr>
                <a:solidFill>
                  <a:srgbClr val="A6AAA9"/>
                </a:solidFill>
              </a:defRPr>
            </a:pPr>
            <a:r>
              <a:rPr lang="es-ES" dirty="0">
                <a:solidFill>
                  <a:srgbClr val="000000"/>
                </a:solidFill>
              </a:rPr>
              <a:t>                                            valores</a:t>
            </a:r>
            <a:r>
              <a:rPr dirty="0">
                <a:solidFill>
                  <a:srgbClr val="000000"/>
                </a:solidFill>
              </a:rPr>
              <a:t> &lt;=</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dense_rank</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lang="es-ES" dirty="0">
                <a:solidFill>
                  <a:srgbClr val="000000"/>
                </a:solidFill>
              </a:rPr>
              <a:t>Rangos w empates = mín.,</a:t>
            </a:r>
          </a:p>
          <a:p>
            <a:pPr lvl="2">
              <a:lnSpc>
                <a:spcPct val="80000"/>
              </a:lnSpc>
              <a:spcBef>
                <a:spcPts val="0"/>
              </a:spcBef>
              <a:defRPr>
                <a:solidFill>
                  <a:srgbClr val="A6AAA9"/>
                </a:solidFill>
              </a:defRPr>
            </a:pPr>
            <a:r>
              <a:rPr lang="es-ES" dirty="0">
                <a:solidFill>
                  <a:srgbClr val="000000"/>
                </a:solidFill>
              </a:rPr>
              <a:t>                                               sin huecos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min_rank</a:t>
            </a:r>
            <a:r>
              <a:rPr dirty="0">
                <a:solidFill>
                  <a:srgbClr val="000000"/>
                </a:solidFill>
                <a:latin typeface="Source Sans Pro Bold"/>
                <a:ea typeface="Source Sans Pro Bold"/>
                <a:cs typeface="Source Sans Pro Bold"/>
                <a:sym typeface="Source Sans Pro Bold"/>
              </a:rPr>
              <a:t>() </a:t>
            </a:r>
            <a:r>
              <a:rPr dirty="0">
                <a:solidFill>
                  <a:srgbClr val="000000"/>
                </a:solidFill>
              </a:rPr>
              <a:t>- </a:t>
            </a:r>
            <a:r>
              <a:rPr lang="es-ES" dirty="0">
                <a:solidFill>
                  <a:srgbClr val="000000"/>
                </a:solidFill>
              </a:rPr>
              <a:t>Rango con empates = Min</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ntile</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lang="es-ES" dirty="0">
                <a:solidFill>
                  <a:srgbClr val="000000"/>
                </a:solidFill>
              </a:rPr>
              <a:t>Contenedores en N contenedores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percent_rank</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dirty="0" err="1">
                <a:solidFill>
                  <a:srgbClr val="000000"/>
                </a:solidFill>
              </a:rPr>
              <a:t>min_rank</a:t>
            </a:r>
            <a:r>
              <a:rPr dirty="0">
                <a:solidFill>
                  <a:srgbClr val="000000"/>
                </a:solidFill>
              </a:rPr>
              <a:t> </a:t>
            </a:r>
            <a:r>
              <a:rPr lang="es-ES" dirty="0">
                <a:solidFill>
                  <a:srgbClr val="000000"/>
                </a:solidFill>
              </a:rPr>
              <a:t>escalado a </a:t>
            </a:r>
            <a:r>
              <a:rPr dirty="0">
                <a:solidFill>
                  <a:srgbClr val="000000"/>
                </a:solidFill>
              </a:rPr>
              <a:t>[0,1]</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row_number</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lang="es-ES" dirty="0">
                <a:solidFill>
                  <a:srgbClr val="000000"/>
                </a:solidFill>
              </a:rPr>
              <a:t>Rango con empates</a:t>
            </a:r>
            <a:r>
              <a:rPr dirty="0">
                <a:solidFill>
                  <a:srgbClr val="000000"/>
                </a:solidFill>
              </a:rPr>
              <a:t>= "first"</a:t>
            </a: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es-ES" dirty="0"/>
              <a:t>MATEMÁTICA</a:t>
            </a: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a:t>+, - , *, /, ^, %/%, %% </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operaciones</a:t>
            </a:r>
          </a:p>
          <a:p>
            <a:pPr lvl="3">
              <a:lnSpc>
                <a:spcPct val="80000"/>
              </a:lnSpc>
              <a:spcBef>
                <a:spcPts val="0"/>
              </a:spcBef>
              <a:defRPr>
                <a:solidFill>
                  <a:srgbClr val="000000"/>
                </a:solidFill>
                <a:latin typeface="Source Sans Pro Bold"/>
                <a:ea typeface="Source Sans Pro Bold"/>
                <a:cs typeface="Source Sans Pro Bold"/>
                <a:sym typeface="Source Sans Pro Bold"/>
              </a:defRPr>
            </a:pPr>
            <a:r>
              <a:rPr lang="es-ES" dirty="0">
                <a:latin typeface="Source Sans Pro" panose="020B0503030403020204" pitchFamily="34" charset="0"/>
                <a:ea typeface="Source Sans Pro" panose="020B0503030403020204" pitchFamily="34" charset="0"/>
              </a:rPr>
              <a:t>                                                                aritméticas</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a:t>log(), log2(), log10() </a:t>
            </a:r>
            <a:r>
              <a:rPr dirty="0">
                <a:latin typeface="+mj-lt"/>
                <a:ea typeface="+mj-ea"/>
                <a:cs typeface="+mj-cs"/>
                <a:sym typeface="Source Sans Pro Regular"/>
              </a:rPr>
              <a:t>- logs</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a:t>&lt;, &lt;=, &gt;, &gt;=, !=, ==</a:t>
            </a:r>
            <a:r>
              <a:rPr dirty="0">
                <a:latin typeface="+mj-lt"/>
                <a:ea typeface="+mj-ea"/>
                <a:cs typeface="+mj-cs"/>
                <a:sym typeface="Source Sans Pro Regular"/>
              </a:rPr>
              <a:t> - </a:t>
            </a:r>
            <a:r>
              <a:rPr lang="es-ES" dirty="0">
                <a:latin typeface="Source Sans Pro" panose="020B0503030403020204" pitchFamily="34" charset="0"/>
                <a:ea typeface="Source Sans Pro" panose="020B0503030403020204" pitchFamily="34" charset="0"/>
              </a:rPr>
              <a:t>comparaciones lógicas</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between()</a:t>
            </a:r>
            <a:r>
              <a:rPr dirty="0">
                <a:solidFill>
                  <a:srgbClr val="000000"/>
                </a:solidFill>
              </a:rPr>
              <a:t> - x &gt;= left &amp; x &lt;= right</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near()</a:t>
            </a:r>
            <a:r>
              <a:rPr dirty="0">
                <a:solidFill>
                  <a:srgbClr val="000000"/>
                </a:solidFill>
              </a:rPr>
              <a:t> - </a:t>
            </a:r>
            <a:r>
              <a:rPr lang="es-ES" dirty="0">
                <a:solidFill>
                  <a:srgbClr val="000000"/>
                </a:solidFill>
              </a:rPr>
              <a:t>seguro == para números de coma</a:t>
            </a:r>
          </a:p>
          <a:p>
            <a:pPr>
              <a:lnSpc>
                <a:spcPct val="80000"/>
              </a:lnSpc>
              <a:spcBef>
                <a:spcPts val="0"/>
              </a:spcBef>
              <a:defRPr>
                <a:solidFill>
                  <a:srgbClr val="A6AAA9"/>
                </a:solidFill>
              </a:defRPr>
            </a:pPr>
            <a:r>
              <a:rPr lang="es-ES" dirty="0">
                <a:solidFill>
                  <a:srgbClr val="000000"/>
                </a:solidFill>
              </a:rPr>
              <a:t>                               flotante</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es-ES" dirty="0"/>
              <a:t>MISCELÁNEO</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case_when</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lang="es-ES" dirty="0" err="1">
                <a:solidFill>
                  <a:srgbClr val="000000"/>
                </a:solidFill>
              </a:rPr>
              <a:t>multi-caso</a:t>
            </a:r>
            <a:r>
              <a:rPr dirty="0">
                <a:solidFill>
                  <a:srgbClr val="000000"/>
                </a:solidFill>
              </a:rPr>
              <a:t> </a:t>
            </a:r>
            <a:r>
              <a:rPr dirty="0" err="1">
                <a:solidFill>
                  <a:srgbClr val="000000"/>
                </a:solidFill>
              </a:rPr>
              <a:t>if_else</a:t>
            </a:r>
            <a:r>
              <a:rPr dirty="0">
                <a:solidFill>
                  <a:srgbClr val="000000"/>
                </a:solidFill>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starwars</a:t>
            </a:r>
            <a:r>
              <a:rPr dirty="0"/>
              <a:t> </a:t>
            </a:r>
            <a:r>
              <a:rPr lang="en-US" dirty="0"/>
              <a:t>|&gt;</a:t>
            </a:r>
            <a:r>
              <a:rPr dirty="0"/>
              <a:t> </a:t>
            </a:r>
            <a:br>
              <a:rPr dirty="0"/>
            </a:br>
            <a:r>
              <a:rPr dirty="0"/>
              <a:t>                  mutate(type = </a:t>
            </a:r>
            <a:r>
              <a:rPr dirty="0" err="1"/>
              <a:t>case_when</a:t>
            </a:r>
            <a:r>
              <a:rPr dirty="0"/>
              <a:t>(</a:t>
            </a:r>
            <a:br>
              <a:rPr dirty="0"/>
            </a:br>
            <a:r>
              <a:rPr dirty="0"/>
              <a:t>                      height &gt; 200 | mass &gt; 200 ~ "large",</a:t>
            </a:r>
            <a:br>
              <a:rPr dirty="0"/>
            </a:br>
            <a:r>
              <a:rPr dirty="0"/>
              <a:t>                          species == "Droid"           ~ "robot",</a:t>
            </a:r>
            <a:br>
              <a:rPr dirty="0"/>
            </a:br>
            <a:r>
              <a:rPr dirty="0"/>
              <a:t>                          TRUE                                    ~ "other")</a:t>
            </a:r>
            <a:br>
              <a:rPr dirty="0"/>
            </a:br>
            <a:r>
              <a:rPr dirty="0"/>
              <a:t>                          )</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coalesce()</a:t>
            </a:r>
            <a:r>
              <a:rPr dirty="0">
                <a:solidFill>
                  <a:srgbClr val="000000"/>
                </a:solidFill>
              </a:rPr>
              <a:t> - </a:t>
            </a:r>
            <a:r>
              <a:rPr lang="es-ES" dirty="0">
                <a:solidFill>
                  <a:srgbClr val="000000"/>
                </a:solidFill>
              </a:rPr>
              <a:t>primeros valores no NA por</a:t>
            </a:r>
          </a:p>
          <a:p>
            <a:pPr>
              <a:lnSpc>
                <a:spcPct val="80000"/>
              </a:lnSpc>
              <a:spcBef>
                <a:spcPts val="0"/>
              </a:spcBef>
              <a:defRPr>
                <a:solidFill>
                  <a:srgbClr val="A6AAA9"/>
                </a:solidFill>
              </a:defRPr>
            </a:pPr>
            <a:r>
              <a:rPr lang="es-ES" dirty="0">
                <a:solidFill>
                  <a:srgbClr val="000000"/>
                </a:solidFill>
              </a:rPr>
              <a:t>                                        elemento en un conjunto de</a:t>
            </a:r>
          </a:p>
          <a:p>
            <a:pPr>
              <a:lnSpc>
                <a:spcPct val="80000"/>
              </a:lnSpc>
              <a:spcBef>
                <a:spcPts val="0"/>
              </a:spcBef>
              <a:defRPr>
                <a:solidFill>
                  <a:srgbClr val="A6AAA9"/>
                </a:solidFill>
              </a:defRPr>
            </a:pPr>
            <a:r>
              <a:rPr lang="es-ES" dirty="0">
                <a:solidFill>
                  <a:srgbClr val="000000"/>
                </a:solidFill>
              </a:rPr>
              <a:t>                                        vectores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if_else</a:t>
            </a:r>
            <a:r>
              <a:rPr dirty="0">
                <a:solidFill>
                  <a:srgbClr val="000000"/>
                </a:solidFill>
                <a:latin typeface="Source Sans Pro Bold"/>
                <a:ea typeface="Source Sans Pro Bold"/>
                <a:cs typeface="Source Sans Pro Bold"/>
                <a:sym typeface="Source Sans Pro Bold"/>
              </a:rPr>
              <a:t>()</a:t>
            </a:r>
            <a:r>
              <a:rPr dirty="0">
                <a:solidFill>
                  <a:srgbClr val="000000"/>
                </a:solidFill>
              </a:rPr>
              <a:t> - if() + else()</a:t>
            </a:r>
            <a:r>
              <a:rPr lang="en-US" dirty="0">
                <a:solidFill>
                  <a:srgbClr val="000000"/>
                </a:solidFill>
              </a:rPr>
              <a:t> </a:t>
            </a:r>
            <a:r>
              <a:rPr lang="en-US" dirty="0" err="1">
                <a:solidFill>
                  <a:srgbClr val="000000"/>
                </a:solidFill>
              </a:rPr>
              <a:t>por</a:t>
            </a:r>
            <a:r>
              <a:rPr lang="en-US" dirty="0">
                <a:solidFill>
                  <a:srgbClr val="000000"/>
                </a:solidFill>
              </a:rPr>
              <a:t> </a:t>
            </a:r>
            <a:r>
              <a:rPr lang="en-US" dirty="0" err="1">
                <a:solidFill>
                  <a:srgbClr val="000000"/>
                </a:solidFill>
              </a:rPr>
              <a:t>elemento</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na_if</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lang="es-ES" dirty="0">
                <a:solidFill>
                  <a:srgbClr val="000000"/>
                </a:solidFill>
              </a:rPr>
              <a:t>reemplace valores específicos con</a:t>
            </a:r>
          </a:p>
          <a:p>
            <a:pPr>
              <a:lnSpc>
                <a:spcPct val="80000"/>
              </a:lnSpc>
              <a:spcBef>
                <a:spcPts val="0"/>
              </a:spcBef>
              <a:defRPr>
                <a:solidFill>
                  <a:srgbClr val="A6AAA9"/>
                </a:solidFill>
              </a:defRPr>
            </a:pPr>
            <a:r>
              <a:rPr lang="es-ES" dirty="0">
                <a:solidFill>
                  <a:srgbClr val="000000"/>
                </a:solidFill>
              </a:rPr>
              <a:t>                                NA</a:t>
            </a:r>
            <a:endParaRPr dirty="0">
              <a:solidFill>
                <a:srgbClr val="000000"/>
              </a:solidFill>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err="1"/>
              <a:t>pmax</a:t>
            </a:r>
            <a:r>
              <a:rPr dirty="0"/>
              <a:t>()</a:t>
            </a:r>
            <a:r>
              <a:rPr dirty="0">
                <a:latin typeface="+mj-lt"/>
                <a:ea typeface="+mj-ea"/>
                <a:cs typeface="+mj-cs"/>
                <a:sym typeface="Source Sans Pro Regular"/>
              </a:rPr>
              <a:t> - max()</a:t>
            </a:r>
            <a:r>
              <a:rPr lang="en-US" dirty="0">
                <a:latin typeface="+mj-lt"/>
                <a:ea typeface="+mj-ea"/>
                <a:cs typeface="+mj-cs"/>
                <a:sym typeface="Source Sans Pro Regular"/>
              </a:rPr>
              <a:t> </a:t>
            </a:r>
            <a:r>
              <a:rPr lang="en-US" dirty="0" err="1">
                <a:latin typeface="+mj-lt"/>
                <a:ea typeface="+mj-ea"/>
                <a:cs typeface="+mj-cs"/>
                <a:sym typeface="Source Sans Pro Regular"/>
              </a:rPr>
              <a:t>por</a:t>
            </a:r>
            <a:r>
              <a:rPr lang="en-US" dirty="0">
                <a:latin typeface="+mj-lt"/>
                <a:ea typeface="+mj-ea"/>
                <a:cs typeface="+mj-cs"/>
                <a:sym typeface="Source Sans Pro Regular"/>
              </a:rPr>
              <a:t> </a:t>
            </a:r>
            <a:r>
              <a:rPr lang="en-US" dirty="0" err="1">
                <a:latin typeface="+mj-lt"/>
                <a:ea typeface="+mj-ea"/>
                <a:cs typeface="+mj-cs"/>
                <a:sym typeface="Source Sans Pro Regular"/>
              </a:rPr>
              <a:t>elemento</a:t>
            </a: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err="1"/>
              <a:t>pmin</a:t>
            </a:r>
            <a:r>
              <a:rPr dirty="0"/>
              <a:t>()</a:t>
            </a:r>
            <a:r>
              <a:rPr dirty="0">
                <a:latin typeface="+mj-lt"/>
                <a:ea typeface="+mj-ea"/>
                <a:cs typeface="+mj-cs"/>
                <a:sym typeface="Source Sans Pro Regular"/>
              </a:rPr>
              <a:t> - min()</a:t>
            </a:r>
            <a:r>
              <a:rPr lang="en-US" dirty="0">
                <a:latin typeface="+mj-lt"/>
                <a:ea typeface="+mj-ea"/>
                <a:cs typeface="+mj-cs"/>
                <a:sym typeface="Source Sans Pro Regular"/>
              </a:rPr>
              <a:t> </a:t>
            </a:r>
            <a:r>
              <a:rPr lang="en-US" dirty="0" err="1">
                <a:latin typeface="+mj-lt"/>
                <a:ea typeface="+mj-ea"/>
                <a:cs typeface="+mj-cs"/>
                <a:sym typeface="Source Sans Pro Regular"/>
              </a:rPr>
              <a:t>por</a:t>
            </a:r>
            <a:r>
              <a:rPr lang="en-US" dirty="0">
                <a:latin typeface="+mj-lt"/>
                <a:ea typeface="+mj-ea"/>
                <a:cs typeface="+mj-cs"/>
                <a:sym typeface="Source Sans Pro Regular"/>
              </a:rPr>
              <a:t> </a:t>
            </a:r>
            <a:r>
              <a:rPr lang="en-US" dirty="0" err="1">
                <a:latin typeface="+mj-lt"/>
                <a:ea typeface="+mj-ea"/>
                <a:cs typeface="+mj-cs"/>
                <a:sym typeface="Source Sans Pro Regular"/>
              </a:rPr>
              <a:t>elemento</a:t>
            </a:r>
            <a:endParaRPr dirty="0">
              <a:latin typeface="+mj-lt"/>
              <a:ea typeface="+mj-ea"/>
              <a:cs typeface="+mj-cs"/>
              <a:sym typeface="Source Sans Pro Regular"/>
            </a:endParaRPr>
          </a:p>
        </p:txBody>
      </p:sp>
      <p:sp>
        <p:nvSpPr>
          <p:cNvPr id="291" name="mutate() and transmute() apply vectorized functions to columns to create new columns. Vectorized functions take vectors as input and return vectors of the same length as output."/>
          <p:cNvSpPr txBox="1"/>
          <p:nvPr/>
        </p:nvSpPr>
        <p:spPr>
          <a:xfrm>
            <a:off x="323997" y="1452743"/>
            <a:ext cx="3054158" cy="8033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mutate()</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aplica funciones vectorizadas a las columnas para crear nuevas columnas. Las funciones vectorizadas toman vectores como vectores de entrada y de retorno de la misma longitud que salida.</a:t>
            </a:r>
            <a:endParaRPr dirty="0">
              <a:latin typeface="Source Sans Pro" panose="020B0503030403020204" pitchFamily="34" charset="0"/>
              <a:ea typeface="Source Sans Pro" panose="020B0503030403020204" pitchFamily="34" charset="0"/>
              <a:sym typeface="Source Sans Pro Regular"/>
            </a:endParaRPr>
          </a:p>
        </p:txBody>
      </p:sp>
      <p:sp>
        <p:nvSpPr>
          <p:cNvPr id="292" name="Vectorized Functions"/>
          <p:cNvSpPr txBox="1"/>
          <p:nvPr/>
        </p:nvSpPr>
        <p:spPr>
          <a:xfrm>
            <a:off x="323996" y="775739"/>
            <a:ext cx="3135474"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rPr lang="es-ES" dirty="0"/>
              <a:t>Funciones Vectorizadas</a:t>
            </a:r>
            <a:endParaRPr dirty="0"/>
          </a:p>
        </p:txBody>
      </p:sp>
      <p:sp>
        <p:nvSpPr>
          <p:cNvPr id="293" name="TO USE WITH MUTATE ()"/>
          <p:cNvSpPr txBox="1"/>
          <p:nvPr/>
        </p:nvSpPr>
        <p:spPr>
          <a:xfrm>
            <a:off x="323996" y="1203306"/>
            <a:ext cx="1428276"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n-US" dirty="0"/>
              <a:t>USAR CON</a:t>
            </a:r>
            <a:r>
              <a:rPr dirty="0"/>
              <a:t> MUTATE ()</a:t>
            </a:r>
          </a:p>
        </p:txBody>
      </p:sp>
      <p:sp>
        <p:nvSpPr>
          <p:cNvPr id="294" name="Line"/>
          <p:cNvSpPr/>
          <p:nvPr/>
        </p:nvSpPr>
        <p:spPr>
          <a:xfrm>
            <a:off x="323997" y="729956"/>
            <a:ext cx="3088097" cy="4"/>
          </a:xfrm>
          <a:prstGeom prst="line">
            <a:avLst/>
          </a:prstGeom>
          <a:ln w="12700">
            <a:solidFill>
              <a:srgbClr val="E4E4E3"/>
            </a:solidFill>
            <a:miter lim="400000"/>
          </a:ln>
        </p:spPr>
        <p:txBody>
          <a:bodyPr lIns="45718" tIns="45718" rIns="45718" bIns="45718"/>
          <a:lstStyle/>
          <a:p>
            <a:endParaRPr/>
          </a:p>
        </p:txBody>
      </p:sp>
      <p:grpSp>
        <p:nvGrpSpPr>
          <p:cNvPr id="297" name="Group"/>
          <p:cNvGrpSpPr/>
          <p:nvPr/>
        </p:nvGrpSpPr>
        <p:grpSpPr>
          <a:xfrm>
            <a:off x="343762" y="2232645"/>
            <a:ext cx="2483946" cy="276237"/>
            <a:chOff x="0" y="-1"/>
            <a:chExt cx="2483945" cy="276236"/>
          </a:xfrm>
        </p:grpSpPr>
        <p:pic>
          <p:nvPicPr>
            <p:cNvPr id="295" name="Image" descr="Image"/>
            <p:cNvPicPr>
              <a:picLocks noChangeAspect="1"/>
            </p:cNvPicPr>
            <p:nvPr/>
          </p:nvPicPr>
          <p:blipFill>
            <a:blip r:embed="rId2"/>
            <a:stretch>
              <a:fillRect/>
            </a:stretch>
          </p:blipFill>
          <p:spPr>
            <a:xfrm>
              <a:off x="0" y="-1"/>
              <a:ext cx="2483945" cy="276236"/>
            </a:xfrm>
            <a:prstGeom prst="rect">
              <a:avLst/>
            </a:prstGeom>
            <a:ln w="12700" cap="flat">
              <a:noFill/>
              <a:miter lim="400000"/>
            </a:ln>
            <a:effectLst/>
          </p:spPr>
        </p:pic>
        <p:sp>
          <p:nvSpPr>
            <p:cNvPr id="296" name="vectorized function"/>
            <p:cNvSpPr txBox="1"/>
            <p:nvPr/>
          </p:nvSpPr>
          <p:spPr>
            <a:xfrm>
              <a:off x="126961" y="42811"/>
              <a:ext cx="1348125" cy="1508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es-ES" dirty="0"/>
                <a:t>función vectorizada</a:t>
              </a:r>
              <a:endParaRPr dirty="0"/>
            </a:p>
          </p:txBody>
        </p:sp>
      </p:grpSp>
      <p:sp>
        <p:nvSpPr>
          <p:cNvPr id="298" name="Summary Functions"/>
          <p:cNvSpPr txBox="1"/>
          <p:nvPr/>
        </p:nvSpPr>
        <p:spPr>
          <a:xfrm>
            <a:off x="3714820" y="775739"/>
            <a:ext cx="3088987"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rPr lang="es-ES" dirty="0"/>
              <a:t>Funciones De Resumen</a:t>
            </a:r>
            <a:endParaRPr dirty="0"/>
          </a:p>
        </p:txBody>
      </p:sp>
      <p:sp>
        <p:nvSpPr>
          <p:cNvPr id="299" name="Line"/>
          <p:cNvSpPr/>
          <p:nvPr/>
        </p:nvSpPr>
        <p:spPr>
          <a:xfrm>
            <a:off x="3714820" y="729956"/>
            <a:ext cx="3100796" cy="4"/>
          </a:xfrm>
          <a:prstGeom prst="line">
            <a:avLst/>
          </a:prstGeom>
          <a:ln w="12700">
            <a:solidFill>
              <a:srgbClr val="E4E4E3"/>
            </a:solidFill>
            <a:miter lim="400000"/>
          </a:ln>
        </p:spPr>
        <p:txBody>
          <a:bodyPr lIns="45718" tIns="45718" rIns="45718" bIns="45718"/>
          <a:lstStyle/>
          <a:p>
            <a:endParaRPr/>
          </a:p>
        </p:txBody>
      </p:sp>
      <p:sp>
        <p:nvSpPr>
          <p:cNvPr id="300" name="TO USE WITH SUMMARISE ()"/>
          <p:cNvSpPr txBox="1"/>
          <p:nvPr/>
        </p:nvSpPr>
        <p:spPr>
          <a:xfrm>
            <a:off x="3714820" y="1203306"/>
            <a:ext cx="207909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PARA USAR CON SUMMARISE</a:t>
            </a:r>
            <a:r>
              <a:rPr dirty="0"/>
              <a:t> ()</a:t>
            </a:r>
          </a:p>
        </p:txBody>
      </p:sp>
      <p:sp>
        <p:nvSpPr>
          <p:cNvPr id="301" name="summarise() applies summary functions to columns to create a new table. Summary functions take vectors as input and return single values as output."/>
          <p:cNvSpPr txBox="1"/>
          <p:nvPr/>
        </p:nvSpPr>
        <p:spPr>
          <a:xfrm>
            <a:off x="3714820" y="1452743"/>
            <a:ext cx="3054157" cy="6858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summarise</a:t>
            </a:r>
            <a:r>
              <a:rPr dirty="0"/>
              <a:t>() </a:t>
            </a:r>
            <a:r>
              <a:rPr lang="es-ES" dirty="0">
                <a:latin typeface="Source Sans Pro" panose="020B0503030403020204" pitchFamily="34" charset="0"/>
                <a:ea typeface="Source Sans Pro" panose="020B0503030403020204" pitchFamily="34" charset="0"/>
              </a:rPr>
              <a:t>aplica funciones de resumen a las columnas para crear una nueva tabla. Las funciones de resumen toman vectores como entrada y devuelven valores individuales como salida</a:t>
            </a:r>
            <a:r>
              <a:rPr dirty="0">
                <a:latin typeface="+mj-lt"/>
                <a:ea typeface="+mj-ea"/>
                <a:cs typeface="+mj-cs"/>
                <a:sym typeface="Source Sans Pro Regular"/>
              </a:rPr>
              <a:t>.</a:t>
            </a:r>
          </a:p>
        </p:txBody>
      </p:sp>
      <p:sp>
        <p:nvSpPr>
          <p:cNvPr id="302" name="COUNT…"/>
          <p:cNvSpPr txBox="1"/>
          <p:nvPr/>
        </p:nvSpPr>
        <p:spPr>
          <a:xfrm>
            <a:off x="3714820" y="2715785"/>
            <a:ext cx="3055257" cy="4686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78358">
              <a:spcBef>
                <a:spcPts val="100"/>
              </a:spcBef>
              <a:tabLst>
                <a:tab pos="431800" algn="l"/>
              </a:tabLst>
              <a:defRPr sz="1100">
                <a:latin typeface="Source Sans Pro Bold"/>
                <a:ea typeface="Source Sans Pro Bold"/>
                <a:cs typeface="Source Sans Pro Bold"/>
                <a:sym typeface="Source Sans Pro Bold"/>
              </a:defRPr>
            </a:pPr>
            <a:r>
              <a:rPr dirty="0"/>
              <a:t>CONT</a:t>
            </a:r>
            <a:r>
              <a:rPr lang="es-ES" dirty="0"/>
              <a:t>AR</a:t>
            </a:r>
            <a:endParaRPr dirty="0"/>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a:t>
            </a:r>
            <a:r>
              <a:rPr dirty="0">
                <a:solidFill>
                  <a:srgbClr val="000000"/>
                </a:solidFill>
              </a:rPr>
              <a:t> - </a:t>
            </a:r>
            <a:r>
              <a:rPr lang="es-ES" dirty="0">
                <a:solidFill>
                  <a:srgbClr val="000000"/>
                </a:solidFill>
              </a:rPr>
              <a:t>número de valores/filas</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n_distinct</a:t>
            </a:r>
            <a:r>
              <a:rPr dirty="0">
                <a:solidFill>
                  <a:srgbClr val="000000"/>
                </a:solidFill>
                <a:latin typeface="Source Sans Pro Bold"/>
                <a:ea typeface="Source Sans Pro Bold"/>
                <a:cs typeface="Source Sans Pro Bold"/>
                <a:sym typeface="Source Sans Pro Bold"/>
              </a:rPr>
              <a:t>()</a:t>
            </a:r>
            <a:r>
              <a:rPr dirty="0">
                <a:solidFill>
                  <a:srgbClr val="000000"/>
                </a:solidFill>
              </a:rPr>
              <a:t> - # </a:t>
            </a:r>
            <a:r>
              <a:rPr lang="es-ES" dirty="0">
                <a:solidFill>
                  <a:srgbClr val="000000"/>
                </a:solidFill>
              </a:rPr>
              <a:t>de carácter único</a:t>
            </a:r>
            <a:endParaRPr lang="en-US" dirty="0">
              <a:solidFill>
                <a:srgbClr val="000000"/>
              </a:solidFill>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s-ES" dirty="0">
                <a:solidFill>
                  <a:srgbClr val="000000"/>
                </a:solidFill>
              </a:rPr>
              <a:t>             </a:t>
            </a:r>
            <a:r>
              <a:rPr dirty="0"/>
              <a:t>sum(!is.na())</a:t>
            </a:r>
            <a:r>
              <a:rPr dirty="0">
                <a:latin typeface="+mj-lt"/>
                <a:ea typeface="+mj-ea"/>
                <a:cs typeface="+mj-cs"/>
                <a:sym typeface="Source Sans Pro Regular"/>
              </a:rPr>
              <a:t> - # </a:t>
            </a:r>
            <a:r>
              <a:rPr lang="es-ES" dirty="0">
                <a:latin typeface="Source Sans Pro" panose="020B0503030403020204" pitchFamily="34" charset="0"/>
                <a:ea typeface="Source Sans Pro" panose="020B0503030403020204" pitchFamily="34" charset="0"/>
              </a:rPr>
              <a:t>de los que no son NA</a:t>
            </a:r>
            <a:endParaRPr dirty="0">
              <a:latin typeface="Source Sans Pro" panose="020B0503030403020204" pitchFamily="34" charset="0"/>
              <a:ea typeface="Source Sans Pro" panose="020B0503030403020204" pitchFamily="34" charset="0"/>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dirty="0"/>
              <a:t>POSI</a:t>
            </a:r>
            <a:r>
              <a:rPr lang="es-ES" dirty="0"/>
              <a:t>C</a:t>
            </a:r>
            <a:r>
              <a:rPr dirty="0"/>
              <a:t>I</a:t>
            </a:r>
            <a:r>
              <a:rPr lang="es-ES" dirty="0" err="1"/>
              <a:t>Ó</a:t>
            </a:r>
            <a:r>
              <a:rPr dirty="0"/>
              <a:t>N</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mean()</a:t>
            </a:r>
            <a:r>
              <a:rPr dirty="0">
                <a:latin typeface="+mj-lt"/>
                <a:ea typeface="+mj-ea"/>
                <a:cs typeface="+mj-cs"/>
                <a:sym typeface="Source Sans Pro Regular"/>
              </a:rPr>
              <a:t> - me</a:t>
            </a:r>
            <a:r>
              <a:rPr lang="en-US" dirty="0">
                <a:latin typeface="+mj-lt"/>
                <a:ea typeface="+mj-ea"/>
                <a:cs typeface="+mj-cs"/>
                <a:sym typeface="Source Sans Pro Regular"/>
              </a:rPr>
              <a:t>dia</a:t>
            </a:r>
            <a:r>
              <a:rPr dirty="0">
                <a:latin typeface="+mj-lt"/>
                <a:ea typeface="+mj-ea"/>
                <a:cs typeface="+mj-cs"/>
                <a:sym typeface="Source Sans Pro Regular"/>
              </a:rPr>
              <a:t>, </a:t>
            </a:r>
            <a:r>
              <a:rPr lang="en-US" dirty="0" err="1">
                <a:latin typeface="+mj-lt"/>
                <a:ea typeface="+mj-ea"/>
                <a:cs typeface="+mj-cs"/>
                <a:sym typeface="Source Sans Pro Regular"/>
              </a:rPr>
              <a:t>adem</a:t>
            </a:r>
            <a:r>
              <a:rPr lang="es-ES" dirty="0" err="1">
                <a:latin typeface="Source Sans Pro" panose="020B0503030403020204" pitchFamily="34" charset="0"/>
                <a:ea typeface="Source Sans Pro" panose="020B0503030403020204" pitchFamily="34" charset="0"/>
              </a:rPr>
              <a:t>ás</a:t>
            </a:r>
            <a:r>
              <a:rPr dirty="0">
                <a:latin typeface="+mj-lt"/>
                <a:ea typeface="+mj-ea"/>
                <a:cs typeface="+mj-cs"/>
                <a:sym typeface="Source Sans Pro Regular"/>
              </a:rPr>
              <a:t> </a:t>
            </a:r>
            <a:r>
              <a:rPr dirty="0"/>
              <a:t>mean(!is.na())</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median()</a:t>
            </a:r>
            <a:r>
              <a:rPr dirty="0">
                <a:latin typeface="+mj-lt"/>
                <a:ea typeface="+mj-ea"/>
                <a:cs typeface="+mj-cs"/>
                <a:sym typeface="Source Sans Pro Regular"/>
              </a:rPr>
              <a:t> - median</a:t>
            </a:r>
            <a:r>
              <a:rPr lang="es-ES" dirty="0">
                <a:latin typeface="+mj-lt"/>
                <a:ea typeface="+mj-ea"/>
                <a:cs typeface="+mj-cs"/>
                <a:sym typeface="Source Sans Pro Regular"/>
              </a:rPr>
              <a:t>a</a:t>
            </a:r>
            <a:endParaRPr dirty="0">
              <a:latin typeface="+mj-lt"/>
              <a:ea typeface="+mj-ea"/>
              <a:cs typeface="+mj-cs"/>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es-ES" dirty="0"/>
              <a:t>LÓGICO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mean()</a:t>
            </a:r>
            <a:r>
              <a:rPr dirty="0">
                <a:latin typeface="+mj-lt"/>
                <a:ea typeface="+mj-ea"/>
                <a:cs typeface="+mj-cs"/>
                <a:sym typeface="Source Sans Pro Regular"/>
              </a:rPr>
              <a:t> - </a:t>
            </a:r>
            <a:r>
              <a:rPr dirty="0" err="1">
                <a:latin typeface="+mj-lt"/>
                <a:ea typeface="+mj-ea"/>
                <a:cs typeface="+mj-cs"/>
                <a:sym typeface="Source Sans Pro Regular"/>
              </a:rPr>
              <a:t>propor</a:t>
            </a:r>
            <a:r>
              <a:rPr lang="es-ES" dirty="0">
                <a:latin typeface="+mj-lt"/>
                <a:ea typeface="+mj-ea"/>
                <a:cs typeface="+mj-cs"/>
                <a:sym typeface="Source Sans Pro Regular"/>
              </a:rPr>
              <a:t>c</a:t>
            </a:r>
            <a:r>
              <a:rPr dirty="0" err="1">
                <a:latin typeface="+mj-lt"/>
                <a:ea typeface="+mj-ea"/>
                <a:cs typeface="+mj-cs"/>
                <a:sym typeface="Source Sans Pro Regular"/>
              </a:rPr>
              <a:t>i</a:t>
            </a:r>
            <a:r>
              <a:rPr lang="es-ES" dirty="0" err="1">
                <a:latin typeface="+mj-lt"/>
                <a:ea typeface="+mj-ea"/>
                <a:cs typeface="+mj-cs"/>
                <a:sym typeface="Source Sans Pro Regular"/>
              </a:rPr>
              <a:t>ó</a:t>
            </a:r>
            <a:r>
              <a:rPr dirty="0">
                <a:latin typeface="+mj-lt"/>
                <a:ea typeface="+mj-ea"/>
                <a:cs typeface="+mj-cs"/>
                <a:sym typeface="Source Sans Pro Regular"/>
              </a:rPr>
              <a:t>n </a:t>
            </a:r>
            <a:r>
              <a:rPr lang="es-ES" dirty="0">
                <a:latin typeface="+mj-lt"/>
                <a:ea typeface="+mj-ea"/>
                <a:cs typeface="+mj-cs"/>
                <a:sym typeface="Source Sans Pro Regular"/>
              </a:rPr>
              <a:t>de</a:t>
            </a:r>
            <a:r>
              <a:rPr dirty="0">
                <a:latin typeface="+mj-lt"/>
                <a:ea typeface="+mj-ea"/>
                <a:cs typeface="+mj-cs"/>
                <a:sym typeface="Source Sans Pro Regular"/>
              </a:rPr>
              <a:t> TRUE’s</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sum()</a:t>
            </a:r>
            <a:r>
              <a:rPr dirty="0">
                <a:latin typeface="+mj-lt"/>
                <a:ea typeface="+mj-ea"/>
                <a:cs typeface="+mj-cs"/>
                <a:sym typeface="Source Sans Pro Regular"/>
              </a:rPr>
              <a:t> - # of TRUE’s</a:t>
            </a: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es-ES" dirty="0"/>
              <a:t>ORDEN</a:t>
            </a:r>
            <a:endParaRPr dirty="0"/>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first()</a:t>
            </a:r>
            <a:r>
              <a:rPr dirty="0">
                <a:solidFill>
                  <a:srgbClr val="000000"/>
                </a:solidFill>
              </a:rPr>
              <a:t> - </a:t>
            </a:r>
            <a:r>
              <a:rPr lang="es-ES" dirty="0">
                <a:solidFill>
                  <a:srgbClr val="000000"/>
                </a:solidFill>
              </a:rPr>
              <a:t>primer</a:t>
            </a:r>
            <a:r>
              <a:rPr dirty="0">
                <a:solidFill>
                  <a:srgbClr val="000000"/>
                </a:solidFill>
              </a:rPr>
              <a:t> </a:t>
            </a:r>
            <a:r>
              <a:rPr dirty="0" err="1">
                <a:solidFill>
                  <a:srgbClr val="000000"/>
                </a:solidFill>
              </a:rPr>
              <a:t>val</a:t>
            </a:r>
            <a:r>
              <a:rPr lang="es-ES" dirty="0" err="1">
                <a:solidFill>
                  <a:srgbClr val="000000"/>
                </a:solidFill>
              </a:rPr>
              <a:t>or</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last()</a:t>
            </a:r>
            <a:r>
              <a:rPr dirty="0">
                <a:solidFill>
                  <a:srgbClr val="000000"/>
                </a:solidFill>
              </a:rPr>
              <a:t> </a:t>
            </a:r>
            <a:r>
              <a:rPr lang="es-ES" dirty="0">
                <a:solidFill>
                  <a:srgbClr val="000000"/>
                </a:solidFill>
              </a:rPr>
              <a:t>-</a:t>
            </a:r>
            <a:r>
              <a:rPr dirty="0">
                <a:solidFill>
                  <a:srgbClr val="000000"/>
                </a:solidFill>
              </a:rPr>
              <a:t> </a:t>
            </a:r>
            <a:r>
              <a:rPr lang="es-ES" dirty="0">
                <a:solidFill>
                  <a:srgbClr val="000000"/>
                </a:solidFill>
              </a:rPr>
              <a:t>último </a:t>
            </a:r>
            <a:r>
              <a:rPr dirty="0" err="1">
                <a:solidFill>
                  <a:srgbClr val="000000"/>
                </a:solidFill>
              </a:rPr>
              <a:t>val</a:t>
            </a:r>
            <a:r>
              <a:rPr lang="es-ES" dirty="0" err="1">
                <a:solidFill>
                  <a:srgbClr val="000000"/>
                </a:solidFill>
              </a:rPr>
              <a:t>or</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nth()</a:t>
            </a:r>
            <a:r>
              <a:rPr dirty="0">
                <a:solidFill>
                  <a:srgbClr val="000000"/>
                </a:solidFill>
              </a:rPr>
              <a:t> - </a:t>
            </a:r>
            <a:r>
              <a:rPr lang="es-ES" dirty="0">
                <a:solidFill>
                  <a:srgbClr val="000000"/>
                </a:solidFill>
              </a:rPr>
              <a:t>valor en la enésima ubicación del</a:t>
            </a:r>
          </a:p>
          <a:p>
            <a:pPr defTabSz="578358">
              <a:lnSpc>
                <a:spcPct val="80000"/>
              </a:lnSpc>
              <a:spcBef>
                <a:spcPts val="0"/>
              </a:spcBef>
              <a:defRPr sz="1100">
                <a:solidFill>
                  <a:srgbClr val="A6AAA9"/>
                </a:solidFill>
              </a:defRPr>
            </a:pPr>
            <a:r>
              <a:rPr lang="es-ES" dirty="0">
                <a:solidFill>
                  <a:srgbClr val="000000"/>
                </a:solidFill>
              </a:rPr>
              <a:t>                           vector</a:t>
            </a:r>
            <a:endParaRPr dirty="0">
              <a:solidFill>
                <a:srgbClr val="000000"/>
              </a:solidFill>
            </a:endParaRPr>
          </a:p>
          <a:p>
            <a:pPr defTabSz="578358">
              <a:lnSpc>
                <a:spcPct val="80000"/>
              </a:lnSpc>
              <a:spcBef>
                <a:spcPts val="0"/>
              </a:spcBef>
              <a:defRPr sz="1100">
                <a:solidFill>
                  <a:srgbClr val="000000"/>
                </a:solidFill>
              </a:defRPr>
            </a:pPr>
            <a:endParaRPr dirty="0">
              <a:solidFill>
                <a:srgbClr val="000000"/>
              </a:solidFill>
            </a:endParaRPr>
          </a:p>
          <a:p>
            <a:pPr defTabSz="578358">
              <a:spcBef>
                <a:spcPts val="100"/>
              </a:spcBef>
              <a:defRPr sz="1100">
                <a:latin typeface="Source Sans Pro Bold"/>
                <a:ea typeface="Source Sans Pro Bold"/>
                <a:cs typeface="Source Sans Pro Bold"/>
                <a:sym typeface="Source Sans Pro Bold"/>
              </a:defRPr>
            </a:pPr>
            <a:r>
              <a:rPr dirty="0"/>
              <a:t>RAN</a:t>
            </a:r>
            <a:r>
              <a:rPr lang="es-ES" dirty="0"/>
              <a:t>GO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quantile()</a:t>
            </a:r>
            <a:r>
              <a:rPr dirty="0">
                <a:latin typeface="+mj-lt"/>
                <a:ea typeface="+mj-ea"/>
                <a:cs typeface="+mj-cs"/>
                <a:sym typeface="Source Sans Pro Regular"/>
              </a:rPr>
              <a:t> - </a:t>
            </a:r>
            <a:r>
              <a:rPr lang="es-ES" dirty="0">
                <a:latin typeface="Source Sans Pro" panose="020B0503030403020204" pitchFamily="34" charset="0"/>
                <a:ea typeface="Source Sans Pro" panose="020B0503030403020204" pitchFamily="34" charset="0"/>
              </a:rPr>
              <a:t>enésimo cuantil</a:t>
            </a:r>
            <a:r>
              <a:rPr dirty="0">
                <a:latin typeface="+mj-lt"/>
                <a:ea typeface="+mj-ea"/>
                <a:cs typeface="+mj-cs"/>
                <a:sym typeface="Source Sans Pro Regular"/>
              </a:rPr>
              <a:t> </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min() </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valor mínimo</a:t>
            </a:r>
            <a:endParaRPr dirty="0">
              <a:latin typeface="Source Sans Pro" panose="020B0503030403020204" pitchFamily="34" charset="0"/>
              <a:ea typeface="Source Sans Pro" panose="020B0503030403020204" pitchFamily="34" charset="0"/>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max()</a:t>
            </a:r>
            <a:r>
              <a:rPr dirty="0">
                <a:latin typeface="+mj-lt"/>
                <a:ea typeface="+mj-ea"/>
                <a:cs typeface="+mj-cs"/>
                <a:sym typeface="Source Sans Pro Regular"/>
              </a:rPr>
              <a:t> - </a:t>
            </a:r>
            <a:r>
              <a:rPr lang="es-ES" dirty="0">
                <a:latin typeface="Source Sans Pro" panose="020B0503030403020204" pitchFamily="34" charset="0"/>
                <a:ea typeface="Source Sans Pro" panose="020B0503030403020204" pitchFamily="34" charset="0"/>
              </a:rPr>
              <a:t>valor máximo</a:t>
            </a:r>
            <a:endParaRPr dirty="0">
              <a:latin typeface="Source Sans Pro" panose="020B0503030403020204" pitchFamily="34" charset="0"/>
              <a:ea typeface="Source Sans Pro" panose="020B0503030403020204" pitchFamily="34" charset="0"/>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es-ES" dirty="0"/>
              <a:t>PROPAGACIÓN</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IQR()</a:t>
            </a:r>
            <a:r>
              <a:rPr dirty="0">
                <a:latin typeface="+mj-lt"/>
                <a:ea typeface="+mj-ea"/>
                <a:cs typeface="+mj-cs"/>
                <a:sym typeface="Source Sans Pro Regular"/>
              </a:rPr>
              <a:t> - </a:t>
            </a:r>
            <a:r>
              <a:rPr lang="es-ES" dirty="0">
                <a:latin typeface="Source Sans Pro" panose="020B0503030403020204" pitchFamily="34" charset="0"/>
                <a:ea typeface="Source Sans Pro" panose="020B0503030403020204" pitchFamily="34" charset="0"/>
              </a:rPr>
              <a:t>Rango intercuartílico</a:t>
            </a:r>
            <a:endParaRPr dirty="0">
              <a:latin typeface="Source Sans Pro" panose="020B0503030403020204" pitchFamily="34" charset="0"/>
              <a:ea typeface="Source Sans Pro" panose="020B0503030403020204" pitchFamily="34" charset="0"/>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mad()</a:t>
            </a:r>
            <a:r>
              <a:rPr dirty="0">
                <a:latin typeface="+mj-lt"/>
                <a:ea typeface="+mj-ea"/>
                <a:cs typeface="+mj-cs"/>
                <a:sym typeface="Source Sans Pro Regular"/>
              </a:rPr>
              <a:t> - </a:t>
            </a:r>
            <a:r>
              <a:rPr lang="es-ES" dirty="0">
                <a:latin typeface="Source Sans Pro" panose="020B0503030403020204" pitchFamily="34" charset="0"/>
                <a:ea typeface="Source Sans Pro" panose="020B0503030403020204" pitchFamily="34" charset="0"/>
              </a:rPr>
              <a:t>desviación absoluta mediana</a:t>
            </a:r>
            <a:endParaRPr dirty="0">
              <a:latin typeface="Source Sans Pro" panose="020B0503030403020204" pitchFamily="34" charset="0"/>
              <a:ea typeface="Source Sans Pro" panose="020B0503030403020204" pitchFamily="34" charset="0"/>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err="1"/>
              <a:t>sd</a:t>
            </a:r>
            <a:r>
              <a:rPr dirty="0"/>
              <a:t>()</a:t>
            </a:r>
            <a:r>
              <a:rPr dirty="0">
                <a:latin typeface="+mj-lt"/>
                <a:ea typeface="+mj-ea"/>
                <a:cs typeface="+mj-cs"/>
                <a:sym typeface="Source Sans Pro Regular"/>
              </a:rPr>
              <a:t> - </a:t>
            </a:r>
            <a:r>
              <a:rPr lang="es-ES" dirty="0">
                <a:latin typeface="Source Sans Pro" panose="020B0503030403020204" pitchFamily="34" charset="0"/>
                <a:ea typeface="Source Sans Pro" panose="020B0503030403020204" pitchFamily="34" charset="0"/>
              </a:rPr>
              <a:t>desviación estándar</a:t>
            </a:r>
            <a:endParaRPr dirty="0">
              <a:latin typeface="Source Sans Pro" panose="020B0503030403020204" pitchFamily="34" charset="0"/>
              <a:ea typeface="Source Sans Pro" panose="020B0503030403020204" pitchFamily="34" charset="0"/>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var()</a:t>
            </a:r>
            <a:r>
              <a:rPr dirty="0">
                <a:latin typeface="+mj-lt"/>
                <a:ea typeface="+mj-ea"/>
                <a:cs typeface="+mj-cs"/>
                <a:sym typeface="Source Sans Pro Regular"/>
              </a:rPr>
              <a:t> - </a:t>
            </a:r>
            <a:r>
              <a:rPr dirty="0" err="1">
                <a:latin typeface="+mj-lt"/>
                <a:ea typeface="+mj-ea"/>
                <a:cs typeface="+mj-cs"/>
                <a:sym typeface="Source Sans Pro Regular"/>
              </a:rPr>
              <a:t>varian</a:t>
            </a:r>
            <a:r>
              <a:rPr lang="es-ES" dirty="0" err="1">
                <a:latin typeface="+mj-lt"/>
                <a:ea typeface="+mj-ea"/>
                <a:cs typeface="+mj-cs"/>
                <a:sym typeface="Source Sans Pro Regular"/>
              </a:rPr>
              <a:t>za</a:t>
            </a:r>
            <a:endParaRPr dirty="0">
              <a:latin typeface="+mj-lt"/>
              <a:ea typeface="+mj-ea"/>
              <a:cs typeface="+mj-cs"/>
              <a:sym typeface="Source Sans Pro Regular"/>
            </a:endParaRPr>
          </a:p>
        </p:txBody>
      </p:sp>
      <p:sp>
        <p:nvSpPr>
          <p:cNvPr id="303" name="Row Names"/>
          <p:cNvSpPr txBox="1"/>
          <p:nvPr/>
        </p:nvSpPr>
        <p:spPr>
          <a:xfrm>
            <a:off x="3714820" y="7532828"/>
            <a:ext cx="2173672"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rPr lang="es-ES" dirty="0"/>
              <a:t>Nombres De Fila</a:t>
            </a:r>
            <a:endParaRPr dirty="0"/>
          </a:p>
        </p:txBody>
      </p:sp>
      <p:sp>
        <p:nvSpPr>
          <p:cNvPr id="304" name="Line"/>
          <p:cNvSpPr/>
          <p:nvPr/>
        </p:nvSpPr>
        <p:spPr>
          <a:xfrm>
            <a:off x="3714820" y="7497205"/>
            <a:ext cx="3100796" cy="4"/>
          </a:xfrm>
          <a:prstGeom prst="line">
            <a:avLst/>
          </a:prstGeom>
          <a:ln w="12700">
            <a:solidFill>
              <a:srgbClr val="E4E4E3"/>
            </a:solidFill>
            <a:miter lim="400000"/>
          </a:ln>
        </p:spPr>
        <p:txBody>
          <a:bodyPr lIns="45718" tIns="45718" rIns="45718" bIns="45718"/>
          <a:lstStyle/>
          <a:p>
            <a:endParaRPr/>
          </a:p>
        </p:txBody>
      </p:sp>
      <p:sp>
        <p:nvSpPr>
          <p:cNvPr id="305" name="Tidy data does not use rownames, which store a variable outside of the columns. To work with the rownames, first move them into a column."/>
          <p:cNvSpPr txBox="1"/>
          <p:nvPr/>
        </p:nvSpPr>
        <p:spPr>
          <a:xfrm>
            <a:off x="3714820" y="7811050"/>
            <a:ext cx="3054157" cy="8033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defTabSz="566673">
              <a:lnSpc>
                <a:spcPct val="80000"/>
              </a:lnSpc>
              <a:spcBef>
                <a:spcPts val="0"/>
              </a:spcBef>
              <a:defRPr sz="1100">
                <a:solidFill>
                  <a:srgbClr val="000000"/>
                </a:solidFill>
              </a:defRPr>
            </a:lvl1pPr>
          </a:lstStyle>
          <a:p>
            <a:r>
              <a:rPr lang="es-ES" dirty="0"/>
              <a:t>Los datos ordenados no utilizan nombres de fila, que almacenan una variable fuera de las columnas. Para trabajar con los nombres de fila, primero muévalos a una columna.</a:t>
            </a:r>
            <a:endParaRPr dirty="0"/>
          </a:p>
        </p:txBody>
      </p:sp>
      <p:sp>
        <p:nvSpPr>
          <p:cNvPr id="307"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308" name="tibble::rownames_to_column()…"/>
          <p:cNvSpPr txBox="1"/>
          <p:nvPr/>
        </p:nvSpPr>
        <p:spPr>
          <a:xfrm>
            <a:off x="4644013" y="8405582"/>
            <a:ext cx="2321243" cy="11850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A6AAA9"/>
                </a:solidFill>
              </a:defRPr>
            </a:pPr>
            <a:r>
              <a:rPr dirty="0" err="1"/>
              <a:t>tibble</a:t>
            </a:r>
            <a:r>
              <a:rPr dirty="0"/>
              <a:t>::</a:t>
            </a:r>
            <a:r>
              <a:rPr dirty="0" err="1">
                <a:solidFill>
                  <a:srgbClr val="000000"/>
                </a:solidFill>
                <a:latin typeface="Source Sans Pro Bold"/>
                <a:ea typeface="Source Sans Pro Bold"/>
                <a:cs typeface="Source Sans Pro Bold"/>
                <a:sym typeface="Source Sans Pro Bold"/>
              </a:rPr>
              <a:t>rownames_to_column</a:t>
            </a:r>
            <a:r>
              <a:rPr dirty="0">
                <a:solidFill>
                  <a:srgbClr val="000000"/>
                </a:solidFill>
                <a:latin typeface="Source Sans Pro Bold"/>
                <a:ea typeface="Source Sans Pro Bold"/>
                <a:cs typeface="Source Sans Pro Bold"/>
                <a:sym typeface="Source Sans Pro Bold"/>
              </a:rPr>
              <a:t>()</a:t>
            </a:r>
          </a:p>
          <a:p>
            <a:pPr>
              <a:lnSpc>
                <a:spcPct val="80000"/>
              </a:lnSpc>
              <a:spcBef>
                <a:spcPts val="0"/>
              </a:spcBef>
              <a:defRPr>
                <a:solidFill>
                  <a:srgbClr val="000000"/>
                </a:solidFill>
              </a:defRPr>
            </a:pPr>
            <a:r>
              <a:rPr lang="es-ES" dirty="0"/>
              <a:t>Mover nombres de fila a col</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 </a:t>
            </a:r>
            <a:r>
              <a:rPr dirty="0">
                <a:latin typeface="Source Code Pro ExtraLight"/>
                <a:ea typeface="Source Code Pro ExtraLight"/>
                <a:cs typeface="Source Code Pro ExtraLight"/>
                <a:sym typeface="Source Code Pro ExtraLight"/>
              </a:rPr>
              <a:t>&lt;-</a:t>
            </a:r>
            <a:r>
              <a:rPr dirty="0">
                <a:latin typeface="+mj-lt"/>
                <a:ea typeface="+mj-ea"/>
                <a:cs typeface="+mj-cs"/>
                <a:sym typeface="Source Sans Pro Regular"/>
              </a:rPr>
              <a:t> </a:t>
            </a:r>
            <a:r>
              <a:rPr dirty="0" err="1"/>
              <a:t>rownames_to_column</a:t>
            </a:r>
            <a:r>
              <a:rPr dirty="0"/>
              <a:t>(</a:t>
            </a:r>
            <a:r>
              <a:rPr dirty="0" err="1"/>
              <a:t>mtcars</a:t>
            </a:r>
            <a:r>
              <a:rPr dirty="0"/>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var = "C")</a:t>
            </a:r>
          </a:p>
          <a:p>
            <a:pPr>
              <a:lnSpc>
                <a:spcPct val="80000"/>
              </a:lnSpc>
              <a:spcBef>
                <a:spcPts val="0"/>
              </a:spcBef>
              <a:defRPr>
                <a:solidFill>
                  <a:srgbClr val="000000"/>
                </a:solidFill>
                <a:latin typeface="Source Sans Pro Bold"/>
                <a:ea typeface="Source Sans Pro Bold"/>
                <a:cs typeface="Source Sans Pro Bold"/>
                <a:sym typeface="Source Sans Pro Bold"/>
              </a:defRPr>
            </a:pPr>
            <a:endParaRPr dirty="0"/>
          </a:p>
          <a:p>
            <a:pPr>
              <a:lnSpc>
                <a:spcPct val="80000"/>
              </a:lnSpc>
              <a:spcBef>
                <a:spcPts val="0"/>
              </a:spcBef>
              <a:defRPr>
                <a:solidFill>
                  <a:srgbClr val="A6AAA9"/>
                </a:solidFill>
              </a:defRPr>
            </a:pPr>
            <a:r>
              <a:rPr dirty="0" err="1"/>
              <a:t>tibble</a:t>
            </a:r>
            <a:r>
              <a:rPr dirty="0"/>
              <a:t>::</a:t>
            </a:r>
            <a:r>
              <a:rPr dirty="0" err="1">
                <a:solidFill>
                  <a:srgbClr val="000000"/>
                </a:solidFill>
                <a:latin typeface="Source Sans Pro Bold"/>
                <a:ea typeface="Source Sans Pro Bold"/>
                <a:cs typeface="Source Sans Pro Bold"/>
                <a:sym typeface="Source Sans Pro Bold"/>
              </a:rPr>
              <a:t>column_to_rownames</a:t>
            </a:r>
            <a:r>
              <a:rPr dirty="0">
                <a:solidFill>
                  <a:srgbClr val="000000"/>
                </a:solidFill>
                <a:latin typeface="Source Sans Pro Bold"/>
                <a:ea typeface="Source Sans Pro Bold"/>
                <a:cs typeface="Source Sans Pro Bold"/>
                <a:sym typeface="Source Sans Pro Bold"/>
              </a:rPr>
              <a:t>()</a:t>
            </a:r>
          </a:p>
          <a:p>
            <a:pPr>
              <a:lnSpc>
                <a:spcPct val="80000"/>
              </a:lnSpc>
              <a:spcBef>
                <a:spcPts val="0"/>
              </a:spcBef>
              <a:defRPr>
                <a:solidFill>
                  <a:srgbClr val="000000"/>
                </a:solidFill>
              </a:defRPr>
            </a:pPr>
            <a:r>
              <a:rPr lang="es-ES" dirty="0"/>
              <a:t>Mover col a los nombres de fila</a:t>
            </a:r>
            <a:r>
              <a:rPr dirty="0"/>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column_to_rownames</a:t>
            </a:r>
            <a:r>
              <a:rPr dirty="0"/>
              <a:t>(a, var = "C")</a:t>
            </a:r>
          </a:p>
        </p:txBody>
      </p:sp>
      <p:grpSp>
        <p:nvGrpSpPr>
          <p:cNvPr id="311" name="Group"/>
          <p:cNvGrpSpPr/>
          <p:nvPr/>
        </p:nvGrpSpPr>
        <p:grpSpPr>
          <a:xfrm>
            <a:off x="3747639" y="2232644"/>
            <a:ext cx="2483948" cy="276129"/>
            <a:chOff x="0" y="-1"/>
            <a:chExt cx="2483947" cy="276127"/>
          </a:xfrm>
        </p:grpSpPr>
        <p:pic>
          <p:nvPicPr>
            <p:cNvPr id="309" name="Image" descr="Image"/>
            <p:cNvPicPr>
              <a:picLocks noChangeAspect="1"/>
            </p:cNvPicPr>
            <p:nvPr/>
          </p:nvPicPr>
          <p:blipFill>
            <a:blip r:embed="rId3"/>
            <a:stretch>
              <a:fillRect/>
            </a:stretch>
          </p:blipFill>
          <p:spPr>
            <a:xfrm>
              <a:off x="0" y="-1"/>
              <a:ext cx="2483947" cy="276127"/>
            </a:xfrm>
            <a:prstGeom prst="rect">
              <a:avLst/>
            </a:prstGeom>
            <a:ln w="12700" cap="flat">
              <a:noFill/>
              <a:miter lim="400000"/>
            </a:ln>
            <a:effectLst/>
          </p:spPr>
        </p:pic>
        <p:sp>
          <p:nvSpPr>
            <p:cNvPr id="310" name="summary function"/>
            <p:cNvSpPr txBox="1"/>
            <p:nvPr/>
          </p:nvSpPr>
          <p:spPr>
            <a:xfrm>
              <a:off x="144679" y="36983"/>
              <a:ext cx="1370567" cy="1508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es-ES" dirty="0"/>
                <a:t>función de resumen</a:t>
              </a:r>
              <a:endParaRPr dirty="0"/>
            </a:p>
          </p:txBody>
        </p:sp>
      </p:grpSp>
      <p:sp>
        <p:nvSpPr>
          <p:cNvPr id="312" name="Also tibble::has_rownames() and tibble::remove_rownames()."/>
          <p:cNvSpPr txBox="1"/>
          <p:nvPr/>
        </p:nvSpPr>
        <p:spPr>
          <a:xfrm>
            <a:off x="3714820" y="9781617"/>
            <a:ext cx="2293898" cy="29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a:lnSpc>
                <a:spcPct val="80000"/>
              </a:lnSpc>
              <a:spcBef>
                <a:spcPts val="0"/>
              </a:spcBef>
              <a:defRPr>
                <a:solidFill>
                  <a:srgbClr val="000000"/>
                </a:solidFill>
              </a:defRPr>
            </a:pPr>
            <a:r>
              <a:rPr lang="es-ES" dirty="0"/>
              <a:t>También</a:t>
            </a:r>
            <a:r>
              <a:rPr dirty="0"/>
              <a:t> </a:t>
            </a:r>
            <a:r>
              <a:rPr dirty="0" err="1">
                <a:solidFill>
                  <a:srgbClr val="A6AAA9"/>
                </a:solidFill>
              </a:rPr>
              <a:t>tibble</a:t>
            </a:r>
            <a:r>
              <a:rPr dirty="0">
                <a:solidFill>
                  <a:srgbClr val="A6AAA9"/>
                </a:solidFill>
              </a:rPr>
              <a:t>::</a:t>
            </a:r>
            <a:r>
              <a:rPr dirty="0" err="1">
                <a:latin typeface="Source Sans Pro Bold"/>
                <a:ea typeface="Source Sans Pro Bold"/>
                <a:cs typeface="Source Sans Pro Bold"/>
                <a:sym typeface="Source Sans Pro Bold"/>
              </a:rPr>
              <a:t>has_rownames</a:t>
            </a:r>
            <a:r>
              <a:rPr dirty="0">
                <a:latin typeface="Source Sans Pro Bold"/>
                <a:ea typeface="Source Sans Pro Bold"/>
                <a:cs typeface="Source Sans Pro Bold"/>
                <a:sym typeface="Source Sans Pro Bold"/>
              </a:rPr>
              <a:t>() </a:t>
            </a:r>
            <a:r>
              <a:rPr lang="es-ES" dirty="0"/>
              <a:t>y</a:t>
            </a:r>
            <a:br>
              <a:rPr dirty="0"/>
            </a:br>
            <a:r>
              <a:rPr dirty="0" err="1">
                <a:solidFill>
                  <a:srgbClr val="A6AAA9"/>
                </a:solidFill>
              </a:rPr>
              <a:t>tibble</a:t>
            </a:r>
            <a:r>
              <a:rPr dirty="0">
                <a:solidFill>
                  <a:srgbClr val="A6AAA9"/>
                </a:solidFill>
              </a:rPr>
              <a:t>::</a:t>
            </a:r>
            <a:r>
              <a:rPr dirty="0" err="1">
                <a:latin typeface="Source Sans Pro Bold"/>
                <a:ea typeface="Source Sans Pro Bold"/>
                <a:cs typeface="Source Sans Pro Bold"/>
                <a:sym typeface="Source Sans Pro Bold"/>
              </a:rPr>
              <a:t>remove_rownames</a:t>
            </a:r>
            <a:r>
              <a:rPr dirty="0">
                <a:latin typeface="Source Sans Pro Bold"/>
                <a:ea typeface="Source Sans Pro Bold"/>
                <a:cs typeface="Source Sans Pro Bold"/>
                <a:sym typeface="Source Sans Pro Bold"/>
              </a:rPr>
              <a:t>()</a:t>
            </a:r>
            <a:r>
              <a:rPr dirty="0"/>
              <a:t>.</a:t>
            </a:r>
          </a:p>
        </p:txBody>
      </p:sp>
      <p:sp>
        <p:nvSpPr>
          <p:cNvPr id="313" name="Combine Tables"/>
          <p:cNvSpPr txBox="1"/>
          <p:nvPr/>
        </p:nvSpPr>
        <p:spPr>
          <a:xfrm>
            <a:off x="7111868" y="775739"/>
            <a:ext cx="2279470"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rPr lang="es-ES" dirty="0"/>
              <a:t>Combinar Tablas</a:t>
            </a:r>
            <a:endParaRPr dirty="0"/>
          </a:p>
        </p:txBody>
      </p:sp>
      <p:sp>
        <p:nvSpPr>
          <p:cNvPr id="314" name="Line"/>
          <p:cNvSpPr/>
          <p:nvPr/>
        </p:nvSpPr>
        <p:spPr>
          <a:xfrm>
            <a:off x="7111868" y="729958"/>
            <a:ext cx="4432395" cy="2"/>
          </a:xfrm>
          <a:prstGeom prst="line">
            <a:avLst/>
          </a:prstGeom>
          <a:ln w="12700">
            <a:solidFill>
              <a:srgbClr val="E4E4E3"/>
            </a:solidFill>
            <a:miter lim="400000"/>
          </a:ln>
        </p:spPr>
        <p:txBody>
          <a:bodyPr lIns="45718" tIns="45718" rIns="45718" bIns="45718"/>
          <a:lstStyle/>
          <a:p>
            <a:endParaRPr/>
          </a:p>
        </p:txBody>
      </p:sp>
      <p:sp>
        <p:nvSpPr>
          <p:cNvPr id="315" name="COMBINE VARIABLES"/>
          <p:cNvSpPr txBox="1"/>
          <p:nvPr/>
        </p:nvSpPr>
        <p:spPr>
          <a:xfrm>
            <a:off x="7111868" y="1203306"/>
            <a:ext cx="151323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COMBINAR VARIABLES</a:t>
            </a:r>
            <a:endParaRPr dirty="0"/>
          </a:p>
        </p:txBody>
      </p:sp>
      <p:sp>
        <p:nvSpPr>
          <p:cNvPr id="316" name="COMBINE CASES"/>
          <p:cNvSpPr txBox="1"/>
          <p:nvPr/>
        </p:nvSpPr>
        <p:spPr>
          <a:xfrm>
            <a:off x="10520143" y="1203306"/>
            <a:ext cx="1221488"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dirty="0"/>
              <a:t>COMBIN</a:t>
            </a:r>
            <a:r>
              <a:rPr lang="es-ES" dirty="0"/>
              <a:t>AR</a:t>
            </a:r>
            <a:r>
              <a:rPr dirty="0"/>
              <a:t> CAS</a:t>
            </a:r>
            <a:r>
              <a:rPr lang="es-ES" dirty="0"/>
              <a:t>O</a:t>
            </a:r>
            <a:r>
              <a:rPr dirty="0"/>
              <a:t>S</a:t>
            </a:r>
          </a:p>
        </p:txBody>
      </p:sp>
      <p:sp>
        <p:nvSpPr>
          <p:cNvPr id="317" name="bind_cols(…, .name_repair) Returns tables placed side by side as a single table. Column lengths must be equal. Columns will NOT be matched by id (to do that look at Relational Data below), so be sure to check that both tables are ordered the way you want"/>
          <p:cNvSpPr txBox="1"/>
          <p:nvPr/>
        </p:nvSpPr>
        <p:spPr>
          <a:xfrm>
            <a:off x="7111868" y="2061268"/>
            <a:ext cx="3118756" cy="11850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bind_cols</a:t>
            </a:r>
            <a:r>
              <a:rPr dirty="0"/>
              <a:t>(</a:t>
            </a:r>
            <a:r>
              <a:rPr dirty="0">
                <a:latin typeface="+mj-lt"/>
                <a:ea typeface="+mj-ea"/>
                <a:cs typeface="+mj-cs"/>
                <a:sym typeface="Source Sans Pro Regular"/>
              </a:rPr>
              <a:t>…, .</a:t>
            </a:r>
            <a:r>
              <a:rPr dirty="0" err="1">
                <a:latin typeface="+mj-lt"/>
                <a:ea typeface="+mj-ea"/>
                <a:cs typeface="+mj-cs"/>
                <a:sym typeface="Source Sans Pro Regular"/>
              </a:rPr>
              <a:t>name_repair</a:t>
            </a:r>
            <a:r>
              <a:rPr dirty="0"/>
              <a:t>) </a:t>
            </a:r>
            <a:r>
              <a:rPr lang="es-ES" dirty="0">
                <a:latin typeface="Source Sans Pro" panose="020B0503030403020204" pitchFamily="34" charset="0"/>
                <a:ea typeface="Source Sans Pro" panose="020B0503030403020204" pitchFamily="34" charset="0"/>
              </a:rPr>
              <a:t>Devuelve tablas colocadas una al lado de la otra como una sola tabla. Las longitudes de las columnas deben ser iguales. Las columnas NO coincidirán con id (para ello, consulte Datos relacionales a continuación), así que asegúrese de comprobar que ambas tablas están ordenadas de la forma que desee antes de enlazar.</a:t>
            </a:r>
            <a:endParaRPr dirty="0">
              <a:latin typeface="Source Sans Pro" panose="020B0503030403020204" pitchFamily="34" charset="0"/>
              <a:ea typeface="Source Sans Pro" panose="020B0503030403020204" pitchFamily="34" charset="0"/>
              <a:sym typeface="Source Sans Pro Regular"/>
            </a:endParaRPr>
          </a:p>
        </p:txBody>
      </p:sp>
      <p:sp>
        <p:nvSpPr>
          <p:cNvPr id="318" name="left_join(x, y, by = NULL, copy = FALSE,  suffix = c(&quot;.x&quot;, &quot;.y&quot;), …, keep = FALSE, na_matched = &quot;na&quot;) Join matching values from y to x.…"/>
          <p:cNvSpPr txBox="1"/>
          <p:nvPr/>
        </p:nvSpPr>
        <p:spPr>
          <a:xfrm>
            <a:off x="7696406" y="4377278"/>
            <a:ext cx="2586111" cy="31055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left_join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na_matched</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es-ES" dirty="0">
                <a:latin typeface="Source Sans Pro" panose="020B0503030403020204" pitchFamily="34" charset="0"/>
                <a:ea typeface="Source Sans Pro" panose="020B0503030403020204" pitchFamily="34" charset="0"/>
              </a:rPr>
              <a:t>Unir valores coincidentes de y a x</a:t>
            </a:r>
            <a:r>
              <a:rPr dirty="0">
                <a:latin typeface="+mj-lt"/>
                <a:ea typeface="+mj-ea"/>
                <a:cs typeface="+mj-cs"/>
                <a:sym typeface="Source Sans Pro Regular"/>
              </a:rPr>
              <a:t>.</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right_join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es-ES" dirty="0">
                <a:latin typeface="Source Sans Pro" panose="020B0503030403020204" pitchFamily="34" charset="0"/>
                <a:ea typeface="Source Sans Pro" panose="020B0503030403020204" pitchFamily="34" charset="0"/>
              </a:rPr>
              <a:t>Unir valores coincidentes de x a y</a:t>
            </a:r>
            <a:r>
              <a:rPr dirty="0">
                <a:latin typeface="+mj-lt"/>
                <a:ea typeface="+mj-ea"/>
                <a:cs typeface="+mj-cs"/>
                <a:sym typeface="Source Sans Pro Regular"/>
              </a:rPr>
              <a:t>.</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inner_join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es-ES" dirty="0">
                <a:latin typeface="Source Sans Pro" panose="020B0503030403020204" pitchFamily="34" charset="0"/>
                <a:ea typeface="Source Sans Pro" panose="020B0503030403020204" pitchFamily="34" charset="0"/>
              </a:rPr>
              <a:t>Unir datos. Conservar solo las filas con coincidencias</a:t>
            </a:r>
            <a:r>
              <a:rPr dirty="0">
                <a:latin typeface="+mj-lt"/>
                <a:ea typeface="+mj-ea"/>
                <a:cs typeface="+mj-cs"/>
                <a:sym typeface="Source Sans Pro Regular"/>
              </a:rPr>
              <a:t>.</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full_join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es-ES" dirty="0">
                <a:latin typeface="Source Sans Pro" panose="020B0503030403020204" pitchFamily="34" charset="0"/>
                <a:ea typeface="Source Sans Pro" panose="020B0503030403020204" pitchFamily="34" charset="0"/>
              </a:rPr>
              <a:t>Unir datos. Conservar todos los valores, todas las filas</a:t>
            </a:r>
            <a:r>
              <a:rPr dirty="0">
                <a:latin typeface="+mj-lt"/>
                <a:ea typeface="+mj-ea"/>
                <a:cs typeface="+mj-cs"/>
                <a:sym typeface="Source Sans Pro Regular"/>
              </a:rPr>
              <a:t>.</a:t>
            </a:r>
          </a:p>
        </p:txBody>
      </p:sp>
      <p:sp>
        <p:nvSpPr>
          <p:cNvPr id="319" name="Use by = c(&quot;col1&quot;, &quot;col2&quot;, …)  to specify one or more common columns to match on.…"/>
          <p:cNvSpPr txBox="1"/>
          <p:nvPr/>
        </p:nvSpPr>
        <p:spPr>
          <a:xfrm>
            <a:off x="7937706" y="7878905"/>
            <a:ext cx="2391808" cy="2429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a:lnSpc>
                <a:spcPct val="80000"/>
              </a:lnSpc>
              <a:spcBef>
                <a:spcPts val="0"/>
              </a:spcBef>
              <a:defRPr>
                <a:solidFill>
                  <a:srgbClr val="000000"/>
                </a:solidFill>
              </a:defRPr>
            </a:pPr>
            <a:r>
              <a:rPr dirty="0"/>
              <a:t>U</a:t>
            </a:r>
            <a:r>
              <a:rPr lang="es-ES" dirty="0" err="1"/>
              <a:t>tilice</a:t>
            </a:r>
            <a:r>
              <a:rPr dirty="0"/>
              <a:t> </a:t>
            </a:r>
            <a:r>
              <a:rPr dirty="0">
                <a:latin typeface="Source Sans Pro Bold"/>
                <a:ea typeface="Source Sans Pro Bold"/>
                <a:cs typeface="Source Sans Pro Bold"/>
                <a:sym typeface="Source Sans Pro Bold"/>
              </a:rPr>
              <a:t>by = c("col1", "col2", …)</a:t>
            </a:r>
            <a:r>
              <a:rPr dirty="0"/>
              <a:t> </a:t>
            </a:r>
            <a:r>
              <a:rPr lang="es-ES" dirty="0"/>
              <a:t>para especificar una o varias columnas comunes para que coincidan en</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"A")</a:t>
            </a:r>
          </a:p>
          <a:p>
            <a:pPr>
              <a:lnSpc>
                <a:spcPct val="80000"/>
              </a:lnSpc>
              <a:spcBef>
                <a:spcPts val="0"/>
              </a:spcBef>
              <a:defRPr>
                <a:solidFill>
                  <a:srgbClr val="000000"/>
                </a:solidFill>
              </a:defRPr>
            </a:pPr>
            <a:endParaRPr dirty="0"/>
          </a:p>
          <a:p>
            <a:pPr>
              <a:lnSpc>
                <a:spcPct val="80000"/>
              </a:lnSpc>
              <a:spcBef>
                <a:spcPts val="0"/>
              </a:spcBef>
              <a:defRPr>
                <a:solidFill>
                  <a:srgbClr val="000000"/>
                </a:solidFill>
              </a:defRPr>
            </a:pPr>
            <a:r>
              <a:rPr lang="es-ES" dirty="0"/>
              <a:t>Usar un vector con nombre</a:t>
            </a:r>
            <a:r>
              <a:rPr dirty="0"/>
              <a:t>,  </a:t>
            </a:r>
            <a:r>
              <a:rPr dirty="0">
                <a:latin typeface="Source Sans Pro Bold"/>
                <a:ea typeface="Source Sans Pro Bold"/>
                <a:cs typeface="Source Sans Pro Bold"/>
                <a:sym typeface="Source Sans Pro Bold"/>
              </a:rPr>
              <a:t>by = c("col1" = "col2")</a:t>
            </a:r>
            <a:r>
              <a:rPr dirty="0"/>
              <a:t>, </a:t>
            </a:r>
            <a:r>
              <a:rPr lang="es-ES" dirty="0"/>
              <a:t>para que coincida en columnas que tienen nombres diferentes en cada tabla</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c("C" = "D"))</a:t>
            </a:r>
          </a:p>
          <a:p>
            <a:pPr>
              <a:lnSpc>
                <a:spcPct val="80000"/>
              </a:lnSpc>
              <a:spcBef>
                <a:spcPts val="0"/>
              </a:spcBef>
              <a:defRPr>
                <a:solidFill>
                  <a:srgbClr val="000000"/>
                </a:solidFill>
              </a:defRPr>
            </a:pPr>
            <a:endParaRPr dirty="0"/>
          </a:p>
          <a:p>
            <a:pPr>
              <a:lnSpc>
                <a:spcPct val="80000"/>
              </a:lnSpc>
              <a:spcBef>
                <a:spcPts val="0"/>
              </a:spcBef>
              <a:defRPr>
                <a:solidFill>
                  <a:srgbClr val="000000"/>
                </a:solidFill>
              </a:defRPr>
            </a:pPr>
            <a:r>
              <a:rPr dirty="0"/>
              <a:t>Us</a:t>
            </a:r>
            <a:r>
              <a:rPr lang="es-ES" dirty="0"/>
              <a:t>ar</a:t>
            </a:r>
            <a:r>
              <a:rPr dirty="0"/>
              <a:t> </a:t>
            </a:r>
            <a:r>
              <a:rPr dirty="0">
                <a:latin typeface="Source Sans Pro Bold"/>
                <a:ea typeface="Source Sans Pro Bold"/>
                <a:cs typeface="Source Sans Pro Bold"/>
                <a:sym typeface="Source Sans Pro Bold"/>
              </a:rPr>
              <a:t>suffix</a:t>
            </a:r>
            <a:r>
              <a:rPr dirty="0"/>
              <a:t> </a:t>
            </a:r>
            <a:r>
              <a:rPr lang="es-ES" dirty="0"/>
              <a:t>para especificar el sufijo que se va a dar a las columnas no coincidentes que tienen el mismo nombre en ambas tablas</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c("C" = "D"), </a:t>
            </a:r>
            <a:br>
              <a:rPr dirty="0"/>
            </a:br>
            <a:r>
              <a:rPr dirty="0"/>
              <a:t>suffix = c("1", "2"))</a:t>
            </a:r>
          </a:p>
        </p:txBody>
      </p:sp>
      <p:sp>
        <p:nvSpPr>
          <p:cNvPr id="320" name="Line"/>
          <p:cNvSpPr/>
          <p:nvPr/>
        </p:nvSpPr>
        <p:spPr>
          <a:xfrm>
            <a:off x="7120848" y="3268608"/>
            <a:ext cx="6531438" cy="2"/>
          </a:xfrm>
          <a:prstGeom prst="line">
            <a:avLst/>
          </a:prstGeom>
          <a:ln w="12700">
            <a:solidFill>
              <a:srgbClr val="E0E0E0"/>
            </a:solidFill>
            <a:custDash>
              <a:ds d="100000" sp="200000"/>
            </a:custDash>
          </a:ln>
        </p:spPr>
        <p:txBody>
          <a:bodyPr lIns="45718" tIns="45718" rIns="45718" bIns="45718"/>
          <a:lstStyle/>
          <a:p>
            <a:endParaRPr/>
          </a:p>
        </p:txBody>
      </p:sp>
      <p:sp>
        <p:nvSpPr>
          <p:cNvPr id="321" name="Line"/>
          <p:cNvSpPr/>
          <p:nvPr/>
        </p:nvSpPr>
        <p:spPr>
          <a:xfrm>
            <a:off x="7120848" y="7512535"/>
            <a:ext cx="3113486" cy="4"/>
          </a:xfrm>
          <a:prstGeom prst="line">
            <a:avLst/>
          </a:prstGeom>
          <a:ln w="12700">
            <a:solidFill>
              <a:srgbClr val="E0E0E0"/>
            </a:solidFill>
            <a:custDash>
              <a:ds d="100000" sp="200000"/>
            </a:custDash>
          </a:ln>
        </p:spPr>
        <p:txBody>
          <a:bodyPr lIns="45718" tIns="45718" rIns="45718" bIns="45718"/>
          <a:lstStyle/>
          <a:p>
            <a:endParaRPr/>
          </a:p>
        </p:txBody>
      </p:sp>
      <p:sp>
        <p:nvSpPr>
          <p:cNvPr id="322" name="Use a &quot;Filtering Join&quot; to filter one table against the rows of another."/>
          <p:cNvSpPr txBox="1"/>
          <p:nvPr/>
        </p:nvSpPr>
        <p:spPr>
          <a:xfrm>
            <a:off x="10520143" y="3527688"/>
            <a:ext cx="3119353" cy="3647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es-ES" dirty="0"/>
              <a:t>Utilice una </a:t>
            </a:r>
            <a:r>
              <a:rPr lang="es-ES" b="1" dirty="0"/>
              <a:t>"Unión de filtrado"</a:t>
            </a:r>
            <a:r>
              <a:rPr lang="es-ES" dirty="0"/>
              <a:t> para filtrar una tabla con respecto a las filas de otra</a:t>
            </a:r>
            <a:r>
              <a:rPr dirty="0"/>
              <a:t>. </a:t>
            </a:r>
          </a:p>
        </p:txBody>
      </p:sp>
      <p:sp>
        <p:nvSpPr>
          <p:cNvPr id="323" name="semi_join(x, y, by = NULL, copy = FALSE, …, na_matches = &quot;na&quot;) Return rows of x that have a match in y.  Use to see what will be included in a join.…"/>
          <p:cNvSpPr txBox="1"/>
          <p:nvPr/>
        </p:nvSpPr>
        <p:spPr>
          <a:xfrm>
            <a:off x="11000926" y="4493938"/>
            <a:ext cx="2596900" cy="1628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semi_join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es-ES" dirty="0">
                <a:latin typeface="Source Sans Pro" panose="020B0503030403020204" pitchFamily="34" charset="0"/>
                <a:ea typeface="Source Sans Pro" panose="020B0503030403020204" pitchFamily="34" charset="0"/>
              </a:rPr>
              <a:t>Devuelve filas de x que tienen una coincidencia en y.  Utilícelo para ver lo que se incluirá en una unión</a:t>
            </a:r>
            <a:r>
              <a:rPr dirty="0">
                <a:latin typeface="+mj-lt"/>
                <a:ea typeface="+mj-ea"/>
                <a:cs typeface="+mj-cs"/>
                <a:sym typeface="Source Sans Pro Regular"/>
              </a:rPr>
              <a:t>.</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anti_join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es-ES" dirty="0">
                <a:latin typeface="Source Sans Pro" panose="020B0503030403020204" pitchFamily="34" charset="0"/>
                <a:ea typeface="Source Sans Pro" panose="020B0503030403020204" pitchFamily="34" charset="0"/>
              </a:rPr>
              <a:t>Devuelve filas de x que no tienen una coincidencia en y. Utilícelo para ver lo que no se incluirá en una unión</a:t>
            </a:r>
            <a:r>
              <a:rPr dirty="0">
                <a:latin typeface="+mj-lt"/>
                <a:ea typeface="+mj-ea"/>
                <a:cs typeface="+mj-cs"/>
                <a:sym typeface="Source Sans Pro Regular"/>
              </a:rPr>
              <a:t>.</a:t>
            </a:r>
          </a:p>
        </p:txBody>
      </p:sp>
      <p:sp>
        <p:nvSpPr>
          <p:cNvPr id="324" name="Line"/>
          <p:cNvSpPr/>
          <p:nvPr/>
        </p:nvSpPr>
        <p:spPr>
          <a:xfrm>
            <a:off x="3723799" y="1183716"/>
            <a:ext cx="3094987" cy="4"/>
          </a:xfrm>
          <a:prstGeom prst="line">
            <a:avLst/>
          </a:prstGeom>
          <a:ln w="12700">
            <a:solidFill>
              <a:srgbClr val="E0E0E0"/>
            </a:solidFill>
            <a:custDash>
              <a:ds d="100000" sp="200000"/>
            </a:custDash>
          </a:ln>
        </p:spPr>
        <p:txBody>
          <a:bodyPr lIns="45718" tIns="45718" rIns="45718" bIns="45718"/>
          <a:lstStyle/>
          <a:p>
            <a:endParaRPr/>
          </a:p>
        </p:txBody>
      </p:sp>
      <p:sp>
        <p:nvSpPr>
          <p:cNvPr id="325" name="Line"/>
          <p:cNvSpPr/>
          <p:nvPr/>
        </p:nvSpPr>
        <p:spPr>
          <a:xfrm>
            <a:off x="10529123" y="1183716"/>
            <a:ext cx="1031493" cy="4"/>
          </a:xfrm>
          <a:prstGeom prst="line">
            <a:avLst/>
          </a:prstGeom>
          <a:ln w="12700">
            <a:solidFill>
              <a:srgbClr val="E0E0E0"/>
            </a:solidFill>
            <a:custDash>
              <a:ds d="100000" sp="200000"/>
            </a:custDash>
          </a:ln>
        </p:spPr>
        <p:txBody>
          <a:bodyPr lIns="45718" tIns="45718" rIns="45718" bIns="45718"/>
          <a:lstStyle/>
          <a:p>
            <a:endParaRPr/>
          </a:p>
        </p:txBody>
      </p:sp>
      <p:sp>
        <p:nvSpPr>
          <p:cNvPr id="326" name="Line"/>
          <p:cNvSpPr/>
          <p:nvPr/>
        </p:nvSpPr>
        <p:spPr>
          <a:xfrm>
            <a:off x="332976" y="1183716"/>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7" name="Line"/>
          <p:cNvSpPr/>
          <p:nvPr/>
        </p:nvSpPr>
        <p:spPr>
          <a:xfrm>
            <a:off x="332976" y="2689242"/>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8" name="Line"/>
          <p:cNvSpPr/>
          <p:nvPr/>
        </p:nvSpPr>
        <p:spPr>
          <a:xfrm>
            <a:off x="3723799" y="2689242"/>
            <a:ext cx="3082287" cy="4"/>
          </a:xfrm>
          <a:prstGeom prst="line">
            <a:avLst/>
          </a:prstGeom>
          <a:ln w="12700">
            <a:solidFill>
              <a:srgbClr val="E0E0E0"/>
            </a:solidFill>
            <a:custDash>
              <a:ds d="100000" sp="200000"/>
            </a:custDash>
          </a:ln>
        </p:spPr>
        <p:txBody>
          <a:bodyPr lIns="45718" tIns="45718" rIns="45718" bIns="45718"/>
          <a:lstStyle/>
          <a:p>
            <a:endParaRPr/>
          </a:p>
        </p:txBody>
      </p:sp>
      <p:grpSp>
        <p:nvGrpSpPr>
          <p:cNvPr id="332" name="Group"/>
          <p:cNvGrpSpPr/>
          <p:nvPr/>
        </p:nvGrpSpPr>
        <p:grpSpPr>
          <a:xfrm>
            <a:off x="3643848" y="8380304"/>
            <a:ext cx="847253" cy="463727"/>
            <a:chOff x="0" y="0"/>
            <a:chExt cx="847252" cy="463726"/>
          </a:xfrm>
        </p:grpSpPr>
        <p:sp>
          <p:nvSpPr>
            <p:cNvPr id="329" name="Line"/>
            <p:cNvSpPr/>
            <p:nvPr/>
          </p:nvSpPr>
          <p:spPr>
            <a:xfrm>
              <a:off x="421821" y="279400"/>
              <a:ext cx="111560" cy="2"/>
            </a:xfrm>
            <a:prstGeom prst="line">
              <a:avLst/>
            </a:prstGeom>
            <a:noFill/>
            <a:ln w="9525" cap="flat">
              <a:solidFill>
                <a:srgbClr val="53585F"/>
              </a:solidFill>
              <a:prstDash val="solid"/>
              <a:miter lim="400000"/>
              <a:tailEnd type="triangle" w="med" len="med"/>
            </a:ln>
            <a:effectLst/>
          </p:spPr>
          <p:txBody>
            <a:bodyPr wrap="square" lIns="45718" tIns="45718" rIns="45718" bIns="45718" numCol="1" anchor="t">
              <a:noAutofit/>
            </a:bodyPr>
            <a:lstStyle/>
            <a:p>
              <a:endParaRPr/>
            </a:p>
          </p:txBody>
        </p:sp>
        <p:graphicFrame>
          <p:nvGraphicFramePr>
            <p:cNvPr id="330" name="Table"/>
            <p:cNvGraphicFramePr/>
            <p:nvPr/>
          </p:nvGraphicFramePr>
          <p:xfrm>
            <a:off x="0" y="0"/>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700" b="0">
                            <a:latin typeface="+mj-lt"/>
                            <a:ea typeface="+mj-ea"/>
                            <a:cs typeface="+mj-cs"/>
                          </a:defRPr>
                        </a:pPr>
                        <a:endParaRPr/>
                      </a:p>
                    </a:txBody>
                    <a:tcPr marL="0" marR="0" marT="0" marB="0" anchor="ctr" horzOverflow="overflow">
                      <a:solidFill>
                        <a:srgbClr val="FFFFFF"/>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solidFill>
                              <a:srgbClr val="DEA037"/>
                            </a:solidFill>
                          </a:rPr>
                          <a:t>1</a:t>
                        </a:r>
                      </a:p>
                    </a:txBody>
                    <a:tcPr marL="0" marR="0" marT="0" marB="0" anchor="ctr" horzOverflow="overflow">
                      <a:solidFill>
                        <a:srgbClr val="FFFFFF"/>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solidFill>
                              <a:srgbClr val="DEA037"/>
                            </a:solidFill>
                          </a:rPr>
                          <a:t>2</a:t>
                        </a:r>
                      </a:p>
                    </a:txBody>
                    <a:tcPr marL="0" marR="0" marT="0" marB="0" anchor="ctr" horzOverflow="overflow">
                      <a:solidFill>
                        <a:srgbClr val="FFFFFF"/>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solidFill>
                              <a:srgbClr val="DEA037"/>
                            </a:solidFill>
                          </a:rPr>
                          <a:t>3</a:t>
                        </a:r>
                      </a:p>
                    </a:txBody>
                    <a:tcPr marL="0" marR="0" marT="0" marB="0" anchor="ctr" horzOverflow="overflow">
                      <a:solidFill>
                        <a:srgbClr val="FFFFFF"/>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1" name="Table"/>
            <p:cNvGraphicFramePr/>
            <p:nvPr/>
          </p:nvGraphicFramePr>
          <p:xfrm>
            <a:off x="504352" y="652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1</a:t>
                        </a:r>
                      </a:p>
                    </a:txBody>
                    <a:tcPr marL="0" marR="0" marT="0" marB="0" anchor="ctr" horzOverflow="overflow">
                      <a:solidFill>
                        <a:srgbClr val="FABF53"/>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2</a:t>
                        </a:r>
                      </a:p>
                    </a:txBody>
                    <a:tcPr marL="0" marR="0" marT="0" marB="0" anchor="ctr" horzOverflow="overflow">
                      <a:solidFill>
                        <a:srgbClr val="FABF53"/>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3</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pSp>
      <p:graphicFrame>
        <p:nvGraphicFramePr>
          <p:cNvPr id="333" name="Table"/>
          <p:cNvGraphicFramePr/>
          <p:nvPr>
            <p:extLst>
              <p:ext uri="{D42A27DB-BD31-4B8C-83A1-F6EECF244321}">
                <p14:modId xmlns:p14="http://schemas.microsoft.com/office/powerpoint/2010/main" val="604066212"/>
              </p:ext>
            </p:extLst>
          </p:nvPr>
        </p:nvGraphicFramePr>
        <p:xfrm>
          <a:off x="4199001" y="9136633"/>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FFFFFF"/>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olidFill>
                            <a:srgbClr val="DEA037"/>
                          </a:solidFill>
                          <a:sym typeface="Source Sans Pro Regular"/>
                        </a:rPr>
                        <a:t>t</a:t>
                      </a:r>
                    </a:p>
                  </a:txBody>
                  <a:tcPr marL="0" marR="0" marT="0" marB="0" anchor="ctr" horzOverflow="overflow">
                    <a:solidFill>
                      <a:srgbClr val="FFFFFF"/>
                    </a:solidFill>
                  </a:tcPr>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olidFill>
                            <a:srgbClr val="DEA037"/>
                          </a:solidFill>
                          <a:sym typeface="Source Sans Pro Regular"/>
                        </a:rPr>
                        <a:t>u</a:t>
                      </a:r>
                    </a:p>
                  </a:txBody>
                  <a:tcPr marL="0" marR="0" marT="0" marB="0" anchor="ctr" horzOverflow="overflow">
                    <a:solidFill>
                      <a:srgbClr val="FFFFFF"/>
                    </a:solidFill>
                  </a:tcPr>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olidFill>
                            <a:srgbClr val="DEA037"/>
                          </a:solidFill>
                          <a:sym typeface="Source Sans Pro Regular"/>
                        </a:rPr>
                        <a:t>v</a:t>
                      </a:r>
                    </a:p>
                  </a:txBody>
                  <a:tcPr marL="0" marR="0" marT="0" marB="0" anchor="ctr" horzOverflow="overflow">
                    <a:solidFill>
                      <a:srgbClr val="FFFFFF"/>
                    </a:solidFill>
                  </a:tcPr>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4" name="Table"/>
          <p:cNvGraphicFramePr/>
          <p:nvPr>
            <p:extLst>
              <p:ext uri="{D42A27DB-BD31-4B8C-83A1-F6EECF244321}">
                <p14:modId xmlns:p14="http://schemas.microsoft.com/office/powerpoint/2010/main" val="672402806"/>
              </p:ext>
            </p:extLst>
          </p:nvPr>
        </p:nvGraphicFramePr>
        <p:xfrm>
          <a:off x="3747639" y="911775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35" name="Line"/>
          <p:cNvSpPr/>
          <p:nvPr/>
        </p:nvSpPr>
        <p:spPr>
          <a:xfrm>
            <a:off x="4115832" y="9339833"/>
            <a:ext cx="111560" cy="3"/>
          </a:xfrm>
          <a:prstGeom prst="line">
            <a:avLst/>
          </a:prstGeom>
          <a:ln>
            <a:solidFill>
              <a:srgbClr val="53585F"/>
            </a:solidFill>
            <a:miter lim="400000"/>
            <a:tailEnd type="triangle"/>
          </a:ln>
        </p:spPr>
        <p:txBody>
          <a:bodyPr lIns="45718" tIns="45718" rIns="45718" bIns="45718"/>
          <a:lstStyle/>
          <a:p>
            <a:endParaRPr/>
          </a:p>
        </p:txBody>
      </p:sp>
      <p:grpSp>
        <p:nvGrpSpPr>
          <p:cNvPr id="344" name="Group"/>
          <p:cNvGrpSpPr/>
          <p:nvPr/>
        </p:nvGrpSpPr>
        <p:grpSpPr>
          <a:xfrm>
            <a:off x="7121297" y="1485628"/>
            <a:ext cx="2439467" cy="1617490"/>
            <a:chOff x="0" y="95250"/>
            <a:chExt cx="2439466" cy="1617488"/>
          </a:xfrm>
        </p:grpSpPr>
        <p:sp>
          <p:nvSpPr>
            <p:cNvPr id="336" name="x"/>
            <p:cNvSpPr/>
            <p:nvPr/>
          </p:nvSpPr>
          <p:spPr>
            <a:xfrm>
              <a:off x="44449" y="9525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37" name="y"/>
            <p:cNvSpPr/>
            <p:nvPr/>
          </p:nvSpPr>
          <p:spPr>
            <a:xfrm>
              <a:off x="741377" y="9525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38" name="Table"/>
            <p:cNvGraphicFramePr/>
            <p:nvPr/>
          </p:nvGraphicFramePr>
          <p:xfrm>
            <a:off x="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9" name="Table"/>
            <p:cNvGraphicFramePr/>
            <p:nvPr/>
          </p:nvGraphicFramePr>
          <p:xfrm>
            <a:off x="691074"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40" name="+"/>
            <p:cNvSpPr/>
            <p:nvPr/>
          </p:nvSpPr>
          <p:spPr>
            <a:xfrm>
              <a:off x="479142" y="4427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41" name="="/>
            <p:cNvSpPr/>
            <p:nvPr/>
          </p:nvSpPr>
          <p:spPr>
            <a:xfrm>
              <a:off x="1169465" y="4427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graphicFrame>
          <p:nvGraphicFramePr>
            <p:cNvPr id="342" name="Table"/>
            <p:cNvGraphicFramePr/>
            <p:nvPr/>
          </p:nvGraphicFramePr>
          <p:xfrm>
            <a:off x="1364382"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43" name="Table"/>
            <p:cNvGraphicFramePr/>
            <p:nvPr/>
          </p:nvGraphicFramePr>
          <p:xfrm>
            <a:off x="169722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graphicFrame>
        <p:nvGraphicFramePr>
          <p:cNvPr id="345" name="Table"/>
          <p:cNvGraphicFramePr/>
          <p:nvPr>
            <p:extLst>
              <p:ext uri="{D42A27DB-BD31-4B8C-83A1-F6EECF244321}">
                <p14:modId xmlns:p14="http://schemas.microsoft.com/office/powerpoint/2010/main" val="279637327"/>
              </p:ext>
            </p:extLst>
          </p:nvPr>
        </p:nvGraphicFramePr>
        <p:xfrm>
          <a:off x="7140688" y="436035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46" name="Table"/>
          <p:cNvGraphicFramePr/>
          <p:nvPr>
            <p:extLst>
              <p:ext uri="{D42A27DB-BD31-4B8C-83A1-F6EECF244321}">
                <p14:modId xmlns:p14="http://schemas.microsoft.com/office/powerpoint/2010/main" val="3230413355"/>
              </p:ext>
            </p:extLst>
          </p:nvPr>
        </p:nvGraphicFramePr>
        <p:xfrm>
          <a:off x="7140688" y="5113636"/>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solidFill>
                      <a:srgbClr val="DEA037"/>
                    </a:solidFill>
                  </a:tcPr>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dirty="0">
                          <a:sym typeface="Source Sans Pro Regular"/>
                        </a:rPr>
                        <a:t>u</a:t>
                      </a:r>
                    </a:p>
                  </a:txBody>
                  <a:tcPr marL="0" marR="0" marT="0" marB="0" anchor="ctr" horzOverflow="overflow">
                    <a:solidFill>
                      <a:srgbClr val="FABF53"/>
                    </a:solidFill>
                  </a:tcPr>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defRPr sz="600">
                          <a:sym typeface="Source Sans Pro Regular"/>
                        </a:defRPr>
                      </a:pPr>
                      <a:r>
                        <a:t>N</a:t>
                      </a:r>
                      <a:r>
                        <a:rPr sz="700"/>
                        <a:t>A</a:t>
                      </a:r>
                    </a:p>
                  </a:txBody>
                  <a:tcPr marL="0" marR="0" marT="0" marB="0" anchor="ctr" horzOverflow="overflow">
                    <a:no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47" name="Table"/>
          <p:cNvGraphicFramePr/>
          <p:nvPr>
            <p:extLst>
              <p:ext uri="{D42A27DB-BD31-4B8C-83A1-F6EECF244321}">
                <p14:modId xmlns:p14="http://schemas.microsoft.com/office/powerpoint/2010/main" val="1837776737"/>
              </p:ext>
            </p:extLst>
          </p:nvPr>
        </p:nvGraphicFramePr>
        <p:xfrm>
          <a:off x="7140688" y="5848417"/>
          <a:ext cx="4572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graphicFrame>
        <p:nvGraphicFramePr>
          <p:cNvPr id="348" name="Table"/>
          <p:cNvGraphicFramePr/>
          <p:nvPr>
            <p:extLst>
              <p:ext uri="{D42A27DB-BD31-4B8C-83A1-F6EECF244321}">
                <p14:modId xmlns:p14="http://schemas.microsoft.com/office/powerpoint/2010/main" val="2946784774"/>
              </p:ext>
            </p:extLst>
          </p:nvPr>
        </p:nvGraphicFramePr>
        <p:xfrm>
          <a:off x="7140688" y="6735292"/>
          <a:ext cx="4572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dirty="0">
                          <a:sym typeface="Source Sans Pro Regular"/>
                        </a:rPr>
                        <a:t>t</a:t>
                      </a:r>
                    </a:p>
                  </a:txBody>
                  <a:tcPr marL="0" marR="0" marT="0" marB="0" anchor="ctr" horzOverflow="overflow"/>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dirty="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49" name="Table"/>
          <p:cNvGraphicFramePr/>
          <p:nvPr>
            <p:extLst>
              <p:ext uri="{D42A27DB-BD31-4B8C-83A1-F6EECF244321}">
                <p14:modId xmlns:p14="http://schemas.microsoft.com/office/powerpoint/2010/main" val="781115766"/>
              </p:ext>
            </p:extLst>
          </p:nvPr>
        </p:nvGraphicFramePr>
        <p:xfrm>
          <a:off x="7140688" y="7876472"/>
          <a:ext cx="622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143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50" name="Table"/>
          <p:cNvGraphicFramePr/>
          <p:nvPr>
            <p:extLst>
              <p:ext uri="{D42A27DB-BD31-4B8C-83A1-F6EECF244321}">
                <p14:modId xmlns:p14="http://schemas.microsoft.com/office/powerpoint/2010/main" val="1589035576"/>
              </p:ext>
            </p:extLst>
          </p:nvPr>
        </p:nvGraphicFramePr>
        <p:xfrm>
          <a:off x="7140688" y="8757877"/>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51" name="Table"/>
          <p:cNvGraphicFramePr/>
          <p:nvPr>
            <p:extLst>
              <p:ext uri="{D42A27DB-BD31-4B8C-83A1-F6EECF244321}">
                <p14:modId xmlns:p14="http://schemas.microsoft.com/office/powerpoint/2010/main" val="2461329131"/>
              </p:ext>
            </p:extLst>
          </p:nvPr>
        </p:nvGraphicFramePr>
        <p:xfrm>
          <a:off x="7140688" y="9508106"/>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A2</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B2</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nvGrpSpPr>
          <p:cNvPr id="359" name="Group"/>
          <p:cNvGrpSpPr/>
          <p:nvPr/>
        </p:nvGrpSpPr>
        <p:grpSpPr>
          <a:xfrm>
            <a:off x="10583035" y="1512067"/>
            <a:ext cx="1649765" cy="1978256"/>
            <a:chOff x="0" y="0"/>
            <a:chExt cx="1649764" cy="1978254"/>
          </a:xfrm>
        </p:grpSpPr>
        <p:sp>
          <p:nvSpPr>
            <p:cNvPr id="352" name="x"/>
            <p:cNvSpPr/>
            <p:nvPr/>
          </p:nvSpPr>
          <p:spPr>
            <a:xfrm>
              <a:off x="376609" y="31805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53" name="y"/>
            <p:cNvSpPr/>
            <p:nvPr/>
          </p:nvSpPr>
          <p:spPr>
            <a:xfrm>
              <a:off x="379763" y="70825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54" name="Table"/>
            <p:cNvGraphicFramePr/>
            <p:nvPr/>
          </p:nvGraphicFramePr>
          <p:xfrm>
            <a:off x="463675" y="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bl>
            </a:graphicData>
          </a:graphic>
        </p:graphicFrame>
        <p:graphicFrame>
          <p:nvGraphicFramePr>
            <p:cNvPr id="355" name="Table"/>
            <p:cNvGraphicFramePr/>
            <p:nvPr/>
          </p:nvGraphicFramePr>
          <p:xfrm>
            <a:off x="467832" y="41909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sp>
          <p:nvSpPr>
            <p:cNvPr id="356" name="+"/>
            <p:cNvSpPr/>
            <p:nvPr/>
          </p:nvSpPr>
          <p:spPr>
            <a:xfrm>
              <a:off x="56167" y="678755"/>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57" name="Line"/>
            <p:cNvSpPr/>
            <p:nvPr/>
          </p:nvSpPr>
          <p:spPr>
            <a:xfrm>
              <a:off x="0" y="877451"/>
              <a:ext cx="880223" cy="3"/>
            </a:xfrm>
            <a:prstGeom prst="line">
              <a:avLst/>
            </a:prstGeom>
            <a:noFill/>
            <a:ln w="25400" cap="flat">
              <a:solidFill>
                <a:srgbClr val="A7AAA9"/>
              </a:solidFill>
              <a:prstDash val="solid"/>
              <a:miter lim="400000"/>
            </a:ln>
            <a:effectLst/>
          </p:spPr>
          <p:txBody>
            <a:bodyPr wrap="square" lIns="45718" tIns="45718" rIns="45718" bIns="45718" numCol="1" anchor="t">
              <a:noAutofit/>
            </a:bodyPr>
            <a:lstStyle/>
            <a:p>
              <a:endParaRPr/>
            </a:p>
          </p:txBody>
        </p:sp>
        <p:graphicFrame>
          <p:nvGraphicFramePr>
            <p:cNvPr id="358" name="Table"/>
            <p:cNvGraphicFramePr/>
            <p:nvPr>
              <p:extLst>
                <p:ext uri="{D42A27DB-BD31-4B8C-83A1-F6EECF244321}">
                  <p14:modId xmlns:p14="http://schemas.microsoft.com/office/powerpoint/2010/main" val="2189886304"/>
                </p:ext>
              </p:extLst>
            </p:nvPr>
          </p:nvGraphicFramePr>
          <p:xfrm>
            <a:off x="328132" y="934929"/>
            <a:ext cx="482600" cy="571499"/>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DF</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3"/>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dirty="0"/>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pSp>
      <p:sp>
        <p:nvSpPr>
          <p:cNvPr id="360" name="Use setequal() to test whether two data sets contain the exact same rows (in any order)."/>
          <p:cNvSpPr txBox="1"/>
          <p:nvPr/>
        </p:nvSpPr>
        <p:spPr>
          <a:xfrm>
            <a:off x="10520143" y="9679502"/>
            <a:ext cx="3073861" cy="4761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es-ES" dirty="0"/>
              <a:t>Utilice </a:t>
            </a:r>
            <a:r>
              <a:rPr lang="es-ES" b="1" dirty="0" err="1"/>
              <a:t>setequal</a:t>
            </a:r>
            <a:r>
              <a:rPr lang="es-ES" b="1" dirty="0"/>
              <a:t>()</a:t>
            </a:r>
            <a:r>
              <a:rPr lang="es-ES" dirty="0"/>
              <a:t> para comprobar si dos conjuntos de datos contienen exactamente las mismas filas (en cualquier orden).</a:t>
            </a:r>
            <a:endParaRPr dirty="0"/>
          </a:p>
        </p:txBody>
      </p:sp>
      <p:sp>
        <p:nvSpPr>
          <p:cNvPr id="361" name="intersect(x, y, …)…"/>
          <p:cNvSpPr txBox="1"/>
          <p:nvPr/>
        </p:nvSpPr>
        <p:spPr>
          <a:xfrm>
            <a:off x="11033359" y="7749365"/>
            <a:ext cx="2529338" cy="17759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intersect(x, y, …)</a:t>
            </a:r>
          </a:p>
          <a:p>
            <a:pPr>
              <a:lnSpc>
                <a:spcPct val="80000"/>
              </a:lnSpc>
              <a:spcBef>
                <a:spcPts val="0"/>
              </a:spcBef>
              <a:defRPr>
                <a:solidFill>
                  <a:srgbClr val="000000"/>
                </a:solidFill>
              </a:defRPr>
            </a:pPr>
            <a:r>
              <a:rPr lang="es-ES" dirty="0"/>
              <a:t>Filas que aparecen tanto en x </a:t>
            </a:r>
          </a:p>
          <a:p>
            <a:pPr>
              <a:lnSpc>
                <a:spcPct val="80000"/>
              </a:lnSpc>
              <a:spcBef>
                <a:spcPts val="0"/>
              </a:spcBef>
              <a:defRPr>
                <a:solidFill>
                  <a:srgbClr val="000000"/>
                </a:solidFill>
              </a:defRPr>
            </a:pPr>
            <a:r>
              <a:rPr lang="es-ES" dirty="0"/>
              <a:t>como en</a:t>
            </a:r>
            <a:r>
              <a:rPr dirty="0"/>
              <a:t> y.</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setdiff</a:t>
            </a:r>
            <a:r>
              <a:rPr dirty="0"/>
              <a:t>(x, y, …)</a:t>
            </a:r>
          </a:p>
          <a:p>
            <a:pPr>
              <a:lnSpc>
                <a:spcPct val="80000"/>
              </a:lnSpc>
              <a:spcBef>
                <a:spcPts val="0"/>
              </a:spcBef>
              <a:defRPr>
                <a:solidFill>
                  <a:srgbClr val="000000"/>
                </a:solidFill>
              </a:defRPr>
            </a:pPr>
            <a:r>
              <a:rPr lang="es-ES" dirty="0"/>
              <a:t>Filas que aparecen en x pero no</a:t>
            </a:r>
          </a:p>
          <a:p>
            <a:pPr>
              <a:lnSpc>
                <a:spcPct val="80000"/>
              </a:lnSpc>
              <a:spcBef>
                <a:spcPts val="0"/>
              </a:spcBef>
              <a:defRPr>
                <a:solidFill>
                  <a:srgbClr val="000000"/>
                </a:solidFill>
              </a:defRPr>
            </a:pPr>
            <a:r>
              <a:rPr lang="es-ES" dirty="0"/>
              <a:t>en</a:t>
            </a:r>
            <a:r>
              <a:rPr dirty="0"/>
              <a:t> y.</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union(x, y, …)</a:t>
            </a:r>
          </a:p>
          <a:p>
            <a:pPr>
              <a:lnSpc>
                <a:spcPct val="80000"/>
              </a:lnSpc>
              <a:spcBef>
                <a:spcPts val="0"/>
              </a:spcBef>
              <a:defRPr>
                <a:solidFill>
                  <a:srgbClr val="000000"/>
                </a:solidFill>
              </a:defRPr>
            </a:pPr>
            <a:r>
              <a:rPr lang="es-ES" dirty="0"/>
              <a:t>Filas que aparecen en x o y. </a:t>
            </a:r>
            <a:br>
              <a:rPr lang="es-ES" dirty="0"/>
            </a:br>
            <a:r>
              <a:rPr lang="es-ES" dirty="0"/>
              <a:t>(Duplicados eliminados)</a:t>
            </a:r>
            <a:r>
              <a:rPr dirty="0"/>
              <a:t>. </a:t>
            </a:r>
            <a:r>
              <a:rPr dirty="0" err="1">
                <a:latin typeface="Source Sans Pro Bold"/>
                <a:ea typeface="Source Sans Pro Bold"/>
                <a:cs typeface="Source Sans Pro Bold"/>
                <a:sym typeface="Source Sans Pro Bold"/>
              </a:rPr>
              <a:t>union_all</a:t>
            </a:r>
            <a:r>
              <a:rPr dirty="0">
                <a:latin typeface="Source Sans Pro Bold"/>
                <a:ea typeface="Source Sans Pro Bold"/>
                <a:cs typeface="Source Sans Pro Bold"/>
                <a:sym typeface="Source Sans Pro Bold"/>
              </a:rPr>
              <a:t>()</a:t>
            </a:r>
            <a:r>
              <a:rPr dirty="0"/>
              <a:t> </a:t>
            </a:r>
            <a:r>
              <a:rPr lang="es-ES" dirty="0"/>
              <a:t>conserva los duplicados</a:t>
            </a:r>
            <a:r>
              <a:rPr dirty="0"/>
              <a:t>.</a:t>
            </a:r>
          </a:p>
        </p:txBody>
      </p:sp>
      <p:graphicFrame>
        <p:nvGraphicFramePr>
          <p:cNvPr id="362" name="Table"/>
          <p:cNvGraphicFramePr/>
          <p:nvPr>
            <p:extLst>
              <p:ext uri="{D42A27DB-BD31-4B8C-83A1-F6EECF244321}">
                <p14:modId xmlns:p14="http://schemas.microsoft.com/office/powerpoint/2010/main" val="1083275329"/>
              </p:ext>
            </p:extLst>
          </p:nvPr>
        </p:nvGraphicFramePr>
        <p:xfrm>
          <a:off x="10541920" y="781779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dirty="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63" name="Table"/>
          <p:cNvGraphicFramePr/>
          <p:nvPr>
            <p:extLst>
              <p:ext uri="{D42A27DB-BD31-4B8C-83A1-F6EECF244321}">
                <p14:modId xmlns:p14="http://schemas.microsoft.com/office/powerpoint/2010/main" val="1896723183"/>
              </p:ext>
            </p:extLst>
          </p:nvPr>
        </p:nvGraphicFramePr>
        <p:xfrm>
          <a:off x="10541920" y="8944030"/>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tc>
                  <a:txBody>
                    <a:bodyPr/>
                    <a:lstStyle/>
                    <a:p>
                      <a:pPr defTabSz="914400"/>
                      <a:r>
                        <a:rPr sz="700" dirty="0">
                          <a:sym typeface="Source Sans Pro Regular"/>
                        </a:rPr>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64" name="Table"/>
          <p:cNvGraphicFramePr/>
          <p:nvPr>
            <p:extLst>
              <p:ext uri="{D42A27DB-BD31-4B8C-83A1-F6EECF244321}">
                <p14:modId xmlns:p14="http://schemas.microsoft.com/office/powerpoint/2010/main" val="4261288394"/>
              </p:ext>
            </p:extLst>
          </p:nvPr>
        </p:nvGraphicFramePr>
        <p:xfrm>
          <a:off x="10541920" y="834736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pic>
        <p:nvPicPr>
          <p:cNvPr id="365" name="Image" descr="Image"/>
          <p:cNvPicPr>
            <a:picLocks noChangeAspect="1"/>
          </p:cNvPicPr>
          <p:nvPr/>
        </p:nvPicPr>
        <p:blipFill>
          <a:blip r:embed="rId4"/>
          <a:stretch>
            <a:fillRect/>
          </a:stretch>
        </p:blipFill>
        <p:spPr>
          <a:xfrm>
            <a:off x="13220194" y="7819452"/>
            <a:ext cx="374548" cy="239295"/>
          </a:xfrm>
          <a:prstGeom prst="rect">
            <a:avLst/>
          </a:prstGeom>
          <a:ln w="12700">
            <a:miter lim="400000"/>
          </a:ln>
        </p:spPr>
      </p:pic>
      <p:pic>
        <p:nvPicPr>
          <p:cNvPr id="366" name="Image" descr="Image"/>
          <p:cNvPicPr>
            <a:picLocks noChangeAspect="1"/>
          </p:cNvPicPr>
          <p:nvPr/>
        </p:nvPicPr>
        <p:blipFill>
          <a:blip r:embed="rId5"/>
          <a:stretch>
            <a:fillRect/>
          </a:stretch>
        </p:blipFill>
        <p:spPr>
          <a:xfrm>
            <a:off x="13220194" y="8368567"/>
            <a:ext cx="374548" cy="239295"/>
          </a:xfrm>
          <a:prstGeom prst="rect">
            <a:avLst/>
          </a:prstGeom>
          <a:ln w="12700">
            <a:miter lim="400000"/>
          </a:ln>
        </p:spPr>
      </p:pic>
      <p:pic>
        <p:nvPicPr>
          <p:cNvPr id="367" name="Image" descr="Image"/>
          <p:cNvPicPr>
            <a:picLocks noChangeAspect="1"/>
          </p:cNvPicPr>
          <p:nvPr/>
        </p:nvPicPr>
        <p:blipFill>
          <a:blip r:embed="rId6"/>
          <a:stretch>
            <a:fillRect/>
          </a:stretch>
        </p:blipFill>
        <p:spPr>
          <a:xfrm>
            <a:off x="13220194" y="8921091"/>
            <a:ext cx="374548" cy="239295"/>
          </a:xfrm>
          <a:prstGeom prst="rect">
            <a:avLst/>
          </a:prstGeom>
          <a:ln w="12700">
            <a:miter lim="400000"/>
          </a:ln>
        </p:spPr>
      </p:pic>
      <p:grpSp>
        <p:nvGrpSpPr>
          <p:cNvPr id="374" name="Group"/>
          <p:cNvGrpSpPr/>
          <p:nvPr/>
        </p:nvGrpSpPr>
        <p:grpSpPr>
          <a:xfrm>
            <a:off x="10835078" y="3876154"/>
            <a:ext cx="1317702" cy="636765"/>
            <a:chOff x="25400" y="25400"/>
            <a:chExt cx="1317700" cy="636763"/>
          </a:xfrm>
        </p:grpSpPr>
        <p:sp>
          <p:nvSpPr>
            <p:cNvPr id="368" name="x"/>
            <p:cNvSpPr txBox="1"/>
            <p:nvPr/>
          </p:nvSpPr>
          <p:spPr>
            <a:xfrm>
              <a:off x="44449" y="471662"/>
              <a:ext cx="127001" cy="190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69" name="y"/>
            <p:cNvSpPr txBox="1"/>
            <p:nvPr/>
          </p:nvSpPr>
          <p:spPr>
            <a:xfrm>
              <a:off x="741377" y="471662"/>
              <a:ext cx="127001" cy="190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70" name="Table"/>
            <p:cNvGraphicFramePr/>
            <p:nvPr/>
          </p:nvGraphicFramePr>
          <p:xfrm>
            <a:off x="25400"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71" name="Table"/>
            <p:cNvGraphicFramePr/>
            <p:nvPr/>
          </p:nvGraphicFramePr>
          <p:xfrm>
            <a:off x="716474"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72" name="+"/>
            <p:cNvSpPr txBox="1"/>
            <p:nvPr/>
          </p:nvSpPr>
          <p:spPr>
            <a:xfrm>
              <a:off x="479142" y="95759"/>
              <a:ext cx="173635" cy="393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sp>
          <p:nvSpPr>
            <p:cNvPr id="373" name="="/>
            <p:cNvSpPr txBox="1"/>
            <p:nvPr/>
          </p:nvSpPr>
          <p:spPr>
            <a:xfrm>
              <a:off x="1169465" y="95759"/>
              <a:ext cx="173635" cy="393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grpSp>
      <p:graphicFrame>
        <p:nvGraphicFramePr>
          <p:cNvPr id="375" name="Table"/>
          <p:cNvGraphicFramePr/>
          <p:nvPr>
            <p:extLst>
              <p:ext uri="{D42A27DB-BD31-4B8C-83A1-F6EECF244321}">
                <p14:modId xmlns:p14="http://schemas.microsoft.com/office/powerpoint/2010/main" val="2770792216"/>
              </p:ext>
            </p:extLst>
          </p:nvPr>
        </p:nvGraphicFramePr>
        <p:xfrm>
          <a:off x="10541920" y="559280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dirty="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76" name="Table"/>
          <p:cNvGraphicFramePr/>
          <p:nvPr>
            <p:extLst>
              <p:ext uri="{D42A27DB-BD31-4B8C-83A1-F6EECF244321}">
                <p14:modId xmlns:p14="http://schemas.microsoft.com/office/powerpoint/2010/main" val="3836134738"/>
              </p:ext>
            </p:extLst>
          </p:nvPr>
        </p:nvGraphicFramePr>
        <p:xfrm>
          <a:off x="10541920" y="4696586"/>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sp>
        <p:nvSpPr>
          <p:cNvPr id="377" name="Line"/>
          <p:cNvSpPr/>
          <p:nvPr/>
        </p:nvSpPr>
        <p:spPr>
          <a:xfrm>
            <a:off x="7120848" y="1183716"/>
            <a:ext cx="3120386" cy="4"/>
          </a:xfrm>
          <a:prstGeom prst="line">
            <a:avLst/>
          </a:prstGeom>
          <a:ln w="12700">
            <a:solidFill>
              <a:srgbClr val="E0E0E0"/>
            </a:solidFill>
            <a:custDash>
              <a:ds d="100000" sp="200000"/>
            </a:custDash>
          </a:ln>
        </p:spPr>
        <p:txBody>
          <a:bodyPr lIns="45718" tIns="45718" rIns="45718" bIns="45718"/>
          <a:lstStyle/>
          <a:p>
            <a:endParaRPr/>
          </a:p>
        </p:txBody>
      </p:sp>
      <p:sp>
        <p:nvSpPr>
          <p:cNvPr id="379" name="Use a &quot;Mutating Join&quot; to join one table to columns from another, matching values with the rows that they correspond to. Each join retains a different combination of values from the tables."/>
          <p:cNvSpPr txBox="1"/>
          <p:nvPr/>
        </p:nvSpPr>
        <p:spPr>
          <a:xfrm>
            <a:off x="7111868" y="3527688"/>
            <a:ext cx="3118746" cy="741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defRPr>
            </a:pPr>
            <a:r>
              <a:rPr lang="es-ES" dirty="0"/>
              <a:t>Utilice una </a:t>
            </a:r>
            <a:r>
              <a:rPr lang="es-ES" b="1" dirty="0"/>
              <a:t>"Unión mutante"</a:t>
            </a:r>
            <a:r>
              <a:rPr lang="es-ES" dirty="0"/>
              <a:t> para unir una tabla a columnas de otra, haciendo coincidir los valores con las filas a las que corresponden. Cada combinación conserva una combinación diferente de valores de las tablas.</a:t>
            </a:r>
            <a:endParaRPr dirty="0"/>
          </a:p>
        </p:txBody>
      </p:sp>
      <p:sp>
        <p:nvSpPr>
          <p:cNvPr id="380" name="RELATIONAL DATA"/>
          <p:cNvSpPr txBox="1"/>
          <p:nvPr/>
        </p:nvSpPr>
        <p:spPr>
          <a:xfrm>
            <a:off x="7111868" y="3293514"/>
            <a:ext cx="1522853"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DATOS RELACIONALES</a:t>
            </a:r>
            <a:endParaRPr dirty="0"/>
          </a:p>
        </p:txBody>
      </p:sp>
      <p:sp>
        <p:nvSpPr>
          <p:cNvPr id="381" name="bind_rows(…, .id = NULL)…"/>
          <p:cNvSpPr txBox="1"/>
          <p:nvPr/>
        </p:nvSpPr>
        <p:spPr>
          <a:xfrm>
            <a:off x="11599895" y="2068888"/>
            <a:ext cx="2090924" cy="11850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bind_rows</a:t>
            </a:r>
            <a:r>
              <a:rPr dirty="0"/>
              <a:t>(</a:t>
            </a:r>
            <a:r>
              <a:rPr dirty="0">
                <a:latin typeface="+mj-lt"/>
                <a:ea typeface="+mj-ea"/>
                <a:cs typeface="+mj-cs"/>
                <a:sym typeface="Source Sans Pro Regular"/>
              </a:rPr>
              <a:t>…, .id = NULL</a:t>
            </a:r>
            <a:r>
              <a:rPr dirty="0"/>
              <a:t>)</a:t>
            </a:r>
          </a:p>
          <a:p>
            <a:pPr>
              <a:lnSpc>
                <a:spcPct val="80000"/>
              </a:lnSpc>
              <a:spcBef>
                <a:spcPts val="0"/>
              </a:spcBef>
              <a:defRPr>
                <a:solidFill>
                  <a:srgbClr val="000000"/>
                </a:solidFill>
              </a:defRPr>
            </a:pPr>
            <a:r>
              <a:rPr lang="es-ES" dirty="0"/>
              <a:t>Devuelve tablas una encima de la otra como una sola tabla. Establezca .id en un nombre de columna para agregar una columna de los nombres de tabla originales (como se muestra en la imagen)</a:t>
            </a:r>
            <a:r>
              <a:rPr dirty="0"/>
              <a:t>.</a:t>
            </a:r>
          </a:p>
        </p:txBody>
      </p:sp>
      <p:sp>
        <p:nvSpPr>
          <p:cNvPr id="382" name="SET OPERATIONS"/>
          <p:cNvSpPr txBox="1"/>
          <p:nvPr/>
        </p:nvSpPr>
        <p:spPr>
          <a:xfrm>
            <a:off x="10520143" y="7521803"/>
            <a:ext cx="1995739"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OPERACIONES DE CONJUNTO</a:t>
            </a:r>
            <a:endParaRPr dirty="0"/>
          </a:p>
        </p:txBody>
      </p:sp>
      <p:sp>
        <p:nvSpPr>
          <p:cNvPr id="383" name="Line"/>
          <p:cNvSpPr/>
          <p:nvPr/>
        </p:nvSpPr>
        <p:spPr>
          <a:xfrm>
            <a:off x="10529123" y="7499835"/>
            <a:ext cx="3126186" cy="4"/>
          </a:xfrm>
          <a:prstGeom prst="line">
            <a:avLst/>
          </a:prstGeom>
          <a:ln w="12700">
            <a:solidFill>
              <a:srgbClr val="E0E0E0"/>
            </a:solidFill>
            <a:custDash>
              <a:ds d="100000" sp="200000"/>
            </a:custDash>
          </a:ln>
        </p:spPr>
        <p:txBody>
          <a:bodyPr lIns="45718" tIns="45718" rIns="45718" bIns="45718"/>
          <a:lstStyle/>
          <a:p>
            <a:endParaRPr/>
          </a:p>
        </p:txBody>
      </p:sp>
      <p:sp>
        <p:nvSpPr>
          <p:cNvPr id="384" name="COLUMN MATCHING FOR JOINS"/>
          <p:cNvSpPr txBox="1"/>
          <p:nvPr/>
        </p:nvSpPr>
        <p:spPr>
          <a:xfrm>
            <a:off x="7111868" y="7598003"/>
            <a:ext cx="3058530"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COINCIDENCIA DE COLUMNAS PARA UNIONES</a:t>
            </a:r>
            <a:endParaRPr dirty="0"/>
          </a:p>
        </p:txBody>
      </p:sp>
      <p:sp>
        <p:nvSpPr>
          <p:cNvPr id="385" name="Use a &quot;Nest Join&quot; to inner join one table to another into a nested data frame."/>
          <p:cNvSpPr txBox="1"/>
          <p:nvPr/>
        </p:nvSpPr>
        <p:spPr>
          <a:xfrm>
            <a:off x="10520143" y="6128957"/>
            <a:ext cx="3119353" cy="45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es-ES" dirty="0"/>
              <a:t>Usar una </a:t>
            </a:r>
            <a:r>
              <a:rPr lang="es-ES" b="1" dirty="0"/>
              <a:t>"unión anidada"</a:t>
            </a:r>
            <a:r>
              <a:rPr lang="es-ES" dirty="0"/>
              <a:t> para unir internamente una tabla con otra en un marco de datos anidado</a:t>
            </a:r>
            <a:r>
              <a:rPr dirty="0"/>
              <a:t>.</a:t>
            </a:r>
          </a:p>
        </p:txBody>
      </p:sp>
      <p:graphicFrame>
        <p:nvGraphicFramePr>
          <p:cNvPr id="386" name="Table"/>
          <p:cNvGraphicFramePr/>
          <p:nvPr>
            <p:extLst>
              <p:ext uri="{D42A27DB-BD31-4B8C-83A1-F6EECF244321}">
                <p14:modId xmlns:p14="http://schemas.microsoft.com/office/powerpoint/2010/main" val="1886646702"/>
              </p:ext>
            </p:extLst>
          </p:nvPr>
        </p:nvGraphicFramePr>
        <p:xfrm>
          <a:off x="10541920" y="6635521"/>
          <a:ext cx="924775"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581875">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dirty="0">
                          <a:sym typeface="Source Sans Pro Regular"/>
                        </a:rPr>
                        <a:t>&lt;</a:t>
                      </a:r>
                      <a:r>
                        <a:rPr sz="700" dirty="0" err="1">
                          <a:sym typeface="Source Sans Pro Regular"/>
                        </a:rPr>
                        <a:t>tibble</a:t>
                      </a:r>
                      <a:r>
                        <a:rPr sz="700" dirty="0">
                          <a:sym typeface="Source Sans Pro Regular"/>
                        </a:rPr>
                        <a:t> [1x2]&gt;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87" name="nest_join(x, y, by = NULL, copy = FALSE, keep = FALSE, name = NULL, …) Join data, nesting matches from y in a single new data frame column."/>
          <p:cNvSpPr txBox="1"/>
          <p:nvPr/>
        </p:nvSpPr>
        <p:spPr>
          <a:xfrm>
            <a:off x="11584374" y="6602501"/>
            <a:ext cx="2090923" cy="889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nest_join</a:t>
            </a:r>
            <a:r>
              <a:rPr dirty="0"/>
              <a:t>(</a:t>
            </a:r>
            <a:r>
              <a:rPr dirty="0">
                <a:latin typeface="+mj-lt"/>
                <a:ea typeface="+mj-ea"/>
                <a:cs typeface="+mj-cs"/>
                <a:sym typeface="Source Sans Pro Regular"/>
              </a:rPr>
              <a:t>x, y, by = NULL, copy = FALSE, keep = FALSE, name = NULL, …</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Unir datos, anidar coincidencias de y en una sola columna de trama de datos nueva</a:t>
            </a:r>
            <a:r>
              <a:rPr dirty="0">
                <a:latin typeface="+mj-lt"/>
                <a:ea typeface="+mj-ea"/>
                <a:cs typeface="+mj-cs"/>
                <a:sym typeface="Source Sans Pro Regular"/>
              </a:rPr>
              <a:t>.</a:t>
            </a:r>
          </a:p>
        </p:txBody>
      </p:sp>
      <p:pic>
        <p:nvPicPr>
          <p:cNvPr id="388" name="Image" descr="Image"/>
          <p:cNvPicPr>
            <a:picLocks noChangeAspect="1"/>
          </p:cNvPicPr>
          <p:nvPr/>
        </p:nvPicPr>
        <p:blipFill>
          <a:blip r:embed="rId7"/>
          <a:stretch>
            <a:fillRect/>
          </a:stretch>
        </p:blipFill>
        <p:spPr>
          <a:xfrm>
            <a:off x="12306300" y="203200"/>
            <a:ext cx="1371600" cy="1584522"/>
          </a:xfrm>
          <a:prstGeom prst="rect">
            <a:avLst/>
          </a:prstGeom>
          <a:ln w="12700">
            <a:miter lim="400000"/>
          </a:ln>
        </p:spPr>
      </p:pic>
      <p:pic>
        <p:nvPicPr>
          <p:cNvPr id="2" name="posit-full-color.png" descr="posit-full-color.png">
            <a:extLst>
              <a:ext uri="{FF2B5EF4-FFF2-40B4-BE49-F238E27FC236}">
                <a16:creationId xmlns:a16="http://schemas.microsoft.com/office/drawing/2014/main" id="{145FDFED-4450-5089-5705-BF7A3FEC9046}"/>
              </a:ext>
            </a:extLst>
          </p:cNvPr>
          <p:cNvPicPr>
            <a:picLocks noChangeAspect="1"/>
          </p:cNvPicPr>
          <p:nvPr/>
        </p:nvPicPr>
        <p:blipFill>
          <a:blip r:embed="rId8"/>
          <a:srcRect/>
          <a:stretch>
            <a:fillRect/>
          </a:stretch>
        </p:blipFill>
        <p:spPr>
          <a:xfrm>
            <a:off x="217442" y="10050579"/>
            <a:ext cx="1719068" cy="544372"/>
          </a:xfrm>
          <a:prstGeom prst="rect">
            <a:avLst/>
          </a:prstGeom>
          <a:ln w="12700">
            <a:miter lim="400000"/>
          </a:ln>
        </p:spPr>
      </p:pic>
      <p:sp>
        <p:nvSpPr>
          <p:cNvPr id="3" name="CC BY SA Posit Software, PBC  •   info@posit.co  •   posit.co  •  Learn more at dplyr.tidyverse.org  •  HTML cheatsheets at pos.it/cheatsheets  •  dplyr  1.1.4  •  Updated:  2024-05">
            <a:extLst>
              <a:ext uri="{FF2B5EF4-FFF2-40B4-BE49-F238E27FC236}">
                <a16:creationId xmlns:a16="http://schemas.microsoft.com/office/drawing/2014/main" id="{AF3F6581-CE21-F3AB-DC60-C793A6070FA4}"/>
              </a:ext>
            </a:extLst>
          </p:cNvPr>
          <p:cNvSpPr txBox="1"/>
          <p:nvPr/>
        </p:nvSpPr>
        <p:spPr>
          <a:xfrm>
            <a:off x="1845572" y="10347903"/>
            <a:ext cx="11830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dirty="0"/>
              <a:t>CC BY SA Posit Software, PBC  •   </a:t>
            </a:r>
            <a:r>
              <a:rPr dirty="0">
                <a:hlinkClick r:id="rId9"/>
              </a:rPr>
              <a:t>info@posit.co</a:t>
            </a:r>
            <a:r>
              <a:rPr dirty="0"/>
              <a:t>  •   </a:t>
            </a:r>
            <a:r>
              <a:rPr dirty="0">
                <a:hlinkClick r:id="rId10"/>
              </a:rPr>
              <a:t>posit.co</a:t>
            </a:r>
            <a:r>
              <a:rPr dirty="0"/>
              <a:t>  •  </a:t>
            </a:r>
            <a:r>
              <a:rPr lang="es-ES" dirty="0"/>
              <a:t>Vea más en</a:t>
            </a:r>
            <a:r>
              <a:rPr dirty="0"/>
              <a:t> </a:t>
            </a:r>
            <a:r>
              <a:rPr b="1" dirty="0">
                <a:hlinkClick r:id="rId11"/>
              </a:rPr>
              <a:t>dplyr.tidyverse.org</a:t>
            </a:r>
            <a:r>
              <a:rPr dirty="0"/>
              <a:t>  •  </a:t>
            </a:r>
            <a:r>
              <a:rPr lang="es-ES" dirty="0"/>
              <a:t>Guía rápida </a:t>
            </a:r>
            <a:r>
              <a:rPr dirty="0"/>
              <a:t>HTML </a:t>
            </a:r>
            <a:r>
              <a:rPr lang="es-ES" dirty="0"/>
              <a:t>en</a:t>
            </a:r>
            <a:r>
              <a:rPr dirty="0"/>
              <a:t> </a:t>
            </a:r>
            <a:r>
              <a:rPr b="1" dirty="0">
                <a:hlinkClick r:id="rId12"/>
              </a:rPr>
              <a:t>pos.it/</a:t>
            </a:r>
            <a:r>
              <a:rPr b="1" dirty="0" err="1">
                <a:hlinkClick r:id="rId12"/>
              </a:rPr>
              <a:t>cheatsheets</a:t>
            </a:r>
            <a:r>
              <a:rPr dirty="0">
                <a:solidFill>
                  <a:srgbClr val="D1D2D3"/>
                </a:solidFill>
              </a:rPr>
              <a:t>  </a:t>
            </a:r>
            <a:r>
              <a:rPr dirty="0"/>
              <a:t>•  </a:t>
            </a:r>
            <a:r>
              <a:rPr dirty="0" err="1"/>
              <a:t>dplyr</a:t>
            </a:r>
            <a:r>
              <a:rPr dirty="0"/>
              <a:t>  1.1.4  •  </a:t>
            </a:r>
            <a:r>
              <a:rPr lang="es-ES" dirty="0"/>
              <a:t>Actualizado</a:t>
            </a:r>
            <a:r>
              <a:rPr dirty="0"/>
              <a:t>:  2024-05</a:t>
            </a:r>
          </a:p>
        </p:txBody>
      </p:sp>
    </p:spTree>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80</TotalTime>
  <Words>3041</Words>
  <Application>Microsoft Office PowerPoint</Application>
  <PresentationFormat>Custom</PresentationFormat>
  <Paragraphs>587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Source Code Pro ExtraLight</vt:lpstr>
      <vt:lpstr>Source Sans Pro</vt:lpstr>
      <vt:lpstr>Source Sans Pro Bold</vt:lpstr>
      <vt:lpstr>Source Sans Pro ExtraLight</vt:lpstr>
      <vt:lpstr>Source Sans Pro Regular</vt:lpstr>
      <vt:lpstr>White</vt:lpstr>
      <vt:lpstr>Transformación de datos con dplyr : : GUÍA RÁPIDA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 with dplyr : : CHEAT SHEET </dc:title>
  <cp:lastModifiedBy>David Díaz Rodríguez</cp:lastModifiedBy>
  <cp:revision>10</cp:revision>
  <dcterms:modified xsi:type="dcterms:W3CDTF">2024-06-06T07:28:54Z</dcterms:modified>
</cp:coreProperties>
</file>