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firstCol>
    <a:lastRow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idx="21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2" y="10090546"/>
            <a:ext cx="376114" cy="388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>
            <a:spLocks noGrp="1"/>
          </p:cNvSpPr>
          <p:nvPr>
            <p:ph type="pic" sz="half" idx="21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 sz="1200" b="1"/>
            </a:lvl1pPr>
            <a:lvl2pPr marL="489857" indent="-146956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>
            <a:lvl1pPr marL="148166" indent="-148166">
              <a:defRPr sz="1200"/>
            </a:lvl1pPr>
            <a:lvl2pPr marL="592666" indent="-148166">
              <a:defRPr sz="1200"/>
            </a:lvl2pPr>
            <a:lvl3pPr marL="1037165" indent="-148165">
              <a:defRPr sz="1200"/>
            </a:lvl3pPr>
            <a:lvl4pPr marL="1481665" indent="-148165">
              <a:defRPr sz="1200"/>
            </a:lvl4pPr>
            <a:lvl5pPr marL="1926165" indent="-148165">
              <a:defRPr sz="1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half" idx="21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"/>
          <p:cNvSpPr>
            <a:spLocks noGrp="1"/>
          </p:cNvSpPr>
          <p:nvPr>
            <p:ph type="pic" sz="quarter" idx="22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23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2" y="10097368"/>
            <a:ext cx="376114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901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345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790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234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679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ensorflow.rstudio.com/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pos.it/cheatsheets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jpeg"/><Relationship Id="rId11" Type="http://schemas.openxmlformats.org/officeDocument/2006/relationships/hyperlink" Target="https://keras.posit.co" TargetMode="External"/><Relationship Id="rId5" Type="http://schemas.openxmlformats.org/officeDocument/2006/relationships/image" Target="../media/image1.jpeg"/><Relationship Id="rId10" Type="http://schemas.openxmlformats.org/officeDocument/2006/relationships/hyperlink" Target="https://posit.co" TargetMode="External"/><Relationship Id="rId4" Type="http://schemas.openxmlformats.org/officeDocument/2006/relationships/hyperlink" Target="https://www.manning.com/books/deep-learning-with-r-second-edition" TargetMode="External"/><Relationship Id="rId9" Type="http://schemas.openxmlformats.org/officeDocument/2006/relationships/hyperlink" Target="mailto:info@posit.c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osit.co" TargetMode="External"/><Relationship Id="rId3" Type="http://schemas.openxmlformats.org/officeDocument/2006/relationships/image" Target="../media/image5.jpeg"/><Relationship Id="rId7" Type="http://schemas.openxmlformats.org/officeDocument/2006/relationships/hyperlink" Target="mailto:info@posit.co" TargetMode="External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hyperlink" Target="https://pos.it/cheatsheet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keras.posit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"/>
          <p:cNvSpPr/>
          <p:nvPr/>
        </p:nvSpPr>
        <p:spPr>
          <a:xfrm>
            <a:off x="241300" y="3772108"/>
            <a:ext cx="3272929" cy="268794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3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20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305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2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3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4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8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9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21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" name="Rectángulo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4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5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6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7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8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9944"/>
                </a:srgbClr>
              </a:gs>
            </a:gsLst>
            <a:lin ang="16200000"/>
          </a:gradFill>
          <a:ln w="12700">
            <a:solidFill>
              <a:srgbClr val="D77A00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/>
            </a:pPr>
            <a:endParaRPr/>
          </a:p>
        </p:txBody>
      </p:sp>
      <p:sp>
        <p:nvSpPr>
          <p:cNvPr id="329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1" name="Basics"/>
          <p:cNvSpPr txBox="1"/>
          <p:nvPr/>
        </p:nvSpPr>
        <p:spPr>
          <a:xfrm>
            <a:off x="282688" y="1268387"/>
            <a:ext cx="17713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lang="es-ES"/>
              <a:t>Introducción</a:t>
            </a:r>
            <a:endParaRPr dirty="0"/>
          </a:p>
        </p:txBody>
      </p:sp>
      <p:sp>
        <p:nvSpPr>
          <p:cNvPr id="332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467502"/>
            <a:ext cx="10898131" cy="803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defTabSz="572516">
              <a:defRPr sz="4704"/>
            </a:pPr>
            <a:r>
              <a:rPr lang="es-ES" sz="4000" dirty="0"/>
              <a:t>Aprendizaje Profundo con</a:t>
            </a:r>
            <a:r>
              <a:rPr sz="4000" dirty="0"/>
              <a:t> Keras3 : : </a:t>
            </a:r>
            <a:r>
              <a:rPr lang="es-ES" sz="2800" b="1" dirty="0"/>
              <a:t>GUÍA RÁPIDA</a:t>
            </a:r>
            <a:r>
              <a:rPr sz="4000" dirty="0"/>
              <a:t> </a:t>
            </a:r>
          </a:p>
        </p:txBody>
      </p:sp>
      <p:sp>
        <p:nvSpPr>
          <p:cNvPr id="334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5" name="Thank you for making a new cheatsheet for R! These cheatsheets have an important job:"/>
          <p:cNvSpPr txBox="1"/>
          <p:nvPr/>
        </p:nvSpPr>
        <p:spPr>
          <a:xfrm>
            <a:off x="323328" y="1615116"/>
            <a:ext cx="3134196" cy="167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</a:defRPr>
            </a:pPr>
            <a:r>
              <a:rPr sz="1100" dirty="0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Keras</a:t>
            </a:r>
            <a:r>
              <a:rPr sz="1100" u="none" dirty="0"/>
              <a:t> </a:t>
            </a:r>
            <a:r>
              <a:rPr lang="es-ES" sz="1100" u="none" dirty="0"/>
              <a:t>es una API de redes neuronales de alto nivel desarrollada con un enfoque en permitir una experimentación rápida. Es compatible con múltiples back-</a:t>
            </a:r>
            <a:r>
              <a:rPr lang="es-ES" sz="1100" u="none" dirty="0" err="1"/>
              <a:t>ends</a:t>
            </a:r>
            <a:r>
              <a:rPr lang="es-ES" sz="1100" u="none" dirty="0"/>
              <a:t>, incluidos </a:t>
            </a:r>
            <a:r>
              <a:rPr lang="es-ES" sz="1100" u="none" dirty="0" err="1"/>
              <a:t>TensorFlow</a:t>
            </a:r>
            <a:r>
              <a:rPr lang="es-ES" sz="1100" u="none" dirty="0"/>
              <a:t>, </a:t>
            </a:r>
            <a:r>
              <a:rPr lang="es-ES" sz="1100" u="none" dirty="0" err="1"/>
              <a:t>Jax</a:t>
            </a:r>
            <a:r>
              <a:rPr lang="es-ES" sz="1100" u="none" dirty="0"/>
              <a:t> y </a:t>
            </a:r>
            <a:r>
              <a:rPr lang="es-ES" sz="1100" u="none" dirty="0" err="1"/>
              <a:t>Torch</a:t>
            </a:r>
            <a:r>
              <a:rPr lang="es-ES" sz="1100" u="none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100" u="none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s-ES" sz="1100" dirty="0"/>
              <a:t>Los </a:t>
            </a:r>
            <a:r>
              <a:rPr lang="es-ES" sz="1100" dirty="0" err="1"/>
              <a:t>backends</a:t>
            </a:r>
            <a:r>
              <a:rPr lang="es-ES" sz="1100" dirty="0"/>
              <a:t> como </a:t>
            </a:r>
            <a:r>
              <a:rPr lang="es-ES" sz="1100" dirty="0" err="1"/>
              <a:t>TensorFlow</a:t>
            </a:r>
            <a:r>
              <a:rPr lang="es-ES" sz="1100" dirty="0"/>
              <a:t> son bibliotecas matemáticas de nivel inferior para crear arquitecturas de redes neuronales profundas. El paquete keras3 R facilita el uso de Keras con cualquier </a:t>
            </a:r>
            <a:r>
              <a:rPr lang="es-ES" sz="1100" dirty="0" err="1"/>
              <a:t>backend</a:t>
            </a:r>
            <a:r>
              <a:rPr lang="es-ES" sz="1100" dirty="0"/>
              <a:t> en R.</a:t>
            </a:r>
            <a:endParaRPr sz="1100" dirty="0"/>
          </a:p>
        </p:txBody>
      </p:sp>
      <p:sp>
        <p:nvSpPr>
          <p:cNvPr id="336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dplyr verb…"/>
          <p:cNvSpPr txBox="1"/>
          <p:nvPr/>
        </p:nvSpPr>
        <p:spPr>
          <a:xfrm>
            <a:off x="5036672" y="1950423"/>
            <a:ext cx="919025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Optimizador</a:t>
            </a:r>
            <a:endParaRPr dirty="0"/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Pérdida</a:t>
            </a:r>
            <a:endParaRPr dirty="0"/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Métricas</a:t>
            </a:r>
            <a:endParaRPr dirty="0"/>
          </a:p>
        </p:txBody>
      </p:sp>
      <p:sp>
        <p:nvSpPr>
          <p:cNvPr id="339" name="Export an R DataFrame…"/>
          <p:cNvSpPr txBox="1"/>
          <p:nvPr/>
        </p:nvSpPr>
        <p:spPr>
          <a:xfrm>
            <a:off x="3603583" y="1878129"/>
            <a:ext cx="95131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Modelo Funcional</a:t>
            </a:r>
            <a:endParaRPr dirty="0"/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Modelo secuencial</a:t>
            </a:r>
            <a:endParaRPr dirty="0"/>
          </a:p>
        </p:txBody>
      </p:sp>
      <p:sp>
        <p:nvSpPr>
          <p:cNvPr id="340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2" name="Import"/>
          <p:cNvSpPr txBox="1"/>
          <p:nvPr/>
        </p:nvSpPr>
        <p:spPr>
          <a:xfrm>
            <a:off x="3603583" y="1553817"/>
            <a:ext cx="91282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rPr lang="es-ES"/>
              <a:t>Definir</a:t>
            </a:r>
            <a:endParaRPr dirty="0"/>
          </a:p>
        </p:txBody>
      </p:sp>
      <p:sp>
        <p:nvSpPr>
          <p:cNvPr id="343" name="Tidy"/>
          <p:cNvSpPr txBox="1"/>
          <p:nvPr/>
        </p:nvSpPr>
        <p:spPr>
          <a:xfrm>
            <a:off x="5049699" y="1563171"/>
            <a:ext cx="87339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rPr lang="es-ES"/>
              <a:t>Compilar</a:t>
            </a:r>
            <a:endParaRPr dirty="0"/>
          </a:p>
        </p:txBody>
      </p:sp>
      <p:sp>
        <p:nvSpPr>
          <p:cNvPr id="344" name="dplyr verb…"/>
          <p:cNvSpPr txBox="1"/>
          <p:nvPr/>
        </p:nvSpPr>
        <p:spPr>
          <a:xfrm>
            <a:off x="6435426" y="1781387"/>
            <a:ext cx="919025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Tamaño del lote</a:t>
            </a:r>
            <a:endParaRPr dirty="0"/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Iteraciones</a:t>
            </a:r>
            <a:endParaRPr dirty="0"/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Set de validación</a:t>
            </a:r>
            <a:endParaRPr dirty="0"/>
          </a:p>
        </p:txBody>
      </p:sp>
      <p:sp>
        <p:nvSpPr>
          <p:cNvPr id="345" name="Tidy"/>
          <p:cNvSpPr txBox="1"/>
          <p:nvPr/>
        </p:nvSpPr>
        <p:spPr>
          <a:xfrm>
            <a:off x="6448452" y="1563414"/>
            <a:ext cx="87339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rPr lang="es-ES" dirty="0"/>
              <a:t>Ajustar</a:t>
            </a:r>
            <a:endParaRPr dirty="0"/>
          </a:p>
        </p:txBody>
      </p:sp>
      <p:sp>
        <p:nvSpPr>
          <p:cNvPr id="346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7" name="dplyr verb…"/>
          <p:cNvSpPr txBox="1"/>
          <p:nvPr/>
        </p:nvSpPr>
        <p:spPr>
          <a:xfrm>
            <a:off x="7834179" y="2035302"/>
            <a:ext cx="9190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Evaluar
</a:t>
            </a:r>
            <a:r>
              <a:rPr lang="es-ES" dirty="0" err="1"/>
              <a:t>Gráficar</a:t>
            </a:r>
            <a:endParaRPr dirty="0"/>
          </a:p>
        </p:txBody>
      </p:sp>
      <p:sp>
        <p:nvSpPr>
          <p:cNvPr id="348" name="Tidy"/>
          <p:cNvSpPr txBox="1"/>
          <p:nvPr/>
        </p:nvSpPr>
        <p:spPr>
          <a:xfrm>
            <a:off x="7847207" y="1563414"/>
            <a:ext cx="87339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rPr lang="es-ES"/>
              <a:t>Evaluar</a:t>
            </a:r>
            <a:endParaRPr dirty="0"/>
          </a:p>
        </p:txBody>
      </p:sp>
      <p:sp>
        <p:nvSpPr>
          <p:cNvPr id="349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0" name="dplyr verb…"/>
          <p:cNvSpPr txBox="1"/>
          <p:nvPr/>
        </p:nvSpPr>
        <p:spPr>
          <a:xfrm>
            <a:off x="9246013" y="2035302"/>
            <a:ext cx="9190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</a:defRPr>
            </a:pPr>
            <a:r>
              <a:rPr lang="es-ES" dirty="0"/>
              <a:t>clases
probabilidad</a:t>
            </a:r>
            <a:endParaRPr dirty="0"/>
          </a:p>
        </p:txBody>
      </p:sp>
      <p:sp>
        <p:nvSpPr>
          <p:cNvPr id="351" name="Tidy"/>
          <p:cNvSpPr txBox="1"/>
          <p:nvPr/>
        </p:nvSpPr>
        <p:spPr>
          <a:xfrm>
            <a:off x="9259040" y="1563414"/>
            <a:ext cx="87339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77A00"/>
                </a:solidFill>
              </a:defRPr>
            </a:lvl1pPr>
          </a:lstStyle>
          <a:p>
            <a:r>
              <a:rPr lang="es-ES"/>
              <a:t>Predecir</a:t>
            </a:r>
            <a:endParaRPr dirty="0"/>
          </a:p>
        </p:txBody>
      </p:sp>
      <p:sp>
        <p:nvSpPr>
          <p:cNvPr id="352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3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s-ES"/>
              <a:t>El paquete keras3 R utiliza la biblioteca Python Keras.  Puede instalar todos los requisitos previos directamente desde R.</a:t>
            </a:r>
            <a:endParaRPr dirty="0"/>
          </a:p>
        </p:txBody>
      </p:sp>
      <p:sp>
        <p:nvSpPr>
          <p:cNvPr id="354" name="ggplot(mpg, aes(hwy, cty)) +…"/>
          <p:cNvSpPr txBox="1"/>
          <p:nvPr/>
        </p:nvSpPr>
        <p:spPr>
          <a:xfrm>
            <a:off x="10408173" y="2223710"/>
            <a:ext cx="3181878" cy="6171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library(keras3)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reticulate::install_python()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install_keras()</a:t>
            </a:r>
          </a:p>
        </p:txBody>
      </p:sp>
      <p:sp>
        <p:nvSpPr>
          <p:cNvPr id="355" name="Thank you for making a new cheatsheet for R! These cheatsheets have an important job:"/>
          <p:cNvSpPr txBox="1"/>
          <p:nvPr/>
        </p:nvSpPr>
        <p:spPr>
          <a:xfrm>
            <a:off x="10366350" y="2881017"/>
            <a:ext cx="3356008" cy="6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s-ES"/>
              <a:t>Esto instala las bibliotecas necesarias en un entorno virtual llamado 'r-keras'.
Detectará automáticamente si hay una GPU disponible.</a:t>
            </a:r>
            <a:endParaRPr dirty="0"/>
          </a:p>
        </p:txBody>
      </p:sp>
      <p:sp>
        <p:nvSpPr>
          <p:cNvPr id="356" name="SUBTITLE"/>
          <p:cNvSpPr txBox="1"/>
          <p:nvPr/>
        </p:nvSpPr>
        <p:spPr>
          <a:xfrm>
            <a:off x="10366350" y="1278233"/>
            <a:ext cx="10772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INSTALACIÓN</a:t>
            </a:r>
            <a:endParaRPr dirty="0"/>
          </a:p>
        </p:txBody>
      </p:sp>
      <p:sp>
        <p:nvSpPr>
          <p:cNvPr id="357" name="ggplot(mpg, aes(hwy, cty)) +…"/>
          <p:cNvSpPr txBox="1"/>
          <p:nvPr/>
        </p:nvSpPr>
        <p:spPr>
          <a:xfrm>
            <a:off x="10327952" y="3970244"/>
            <a:ext cx="3342320" cy="615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capa de entrada: usar imágenes MNIST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mnist</a:t>
            </a:r>
            <a:r>
              <a:rPr dirty="0"/>
              <a:t> &lt;- </a:t>
            </a:r>
            <a:r>
              <a:rPr dirty="0" err="1"/>
              <a:t>dataset_mnist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x_train</a:t>
            </a:r>
            <a:r>
              <a:rPr dirty="0"/>
              <a:t> &lt;- </a:t>
            </a:r>
            <a:r>
              <a:rPr dirty="0" err="1"/>
              <a:t>mnist$train$x</a:t>
            </a:r>
            <a:r>
              <a:rPr dirty="0"/>
              <a:t>;  </a:t>
            </a:r>
            <a:r>
              <a:rPr dirty="0" err="1"/>
              <a:t>y_train</a:t>
            </a:r>
            <a:r>
              <a:rPr dirty="0"/>
              <a:t> &lt;- </a:t>
            </a:r>
            <a:r>
              <a:rPr dirty="0" err="1"/>
              <a:t>mnist$train$y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x_test</a:t>
            </a:r>
            <a:r>
              <a:rPr dirty="0"/>
              <a:t> &lt;- </a:t>
            </a:r>
            <a:r>
              <a:rPr dirty="0" err="1"/>
              <a:t>mnist$test$x</a:t>
            </a:r>
            <a:r>
              <a:rPr dirty="0"/>
              <a:t>;  </a:t>
            </a:r>
            <a:r>
              <a:rPr dirty="0" err="1"/>
              <a:t>y_test</a:t>
            </a:r>
            <a:r>
              <a:rPr dirty="0"/>
              <a:t> &lt;- </a:t>
            </a:r>
            <a:r>
              <a:rPr dirty="0" err="1"/>
              <a:t>mnist$test$y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remodelar y </a:t>
            </a:r>
            <a:r>
              <a:rPr lang="es-ES" dirty="0" err="1"/>
              <a:t>reescalar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x_train</a:t>
            </a:r>
            <a:r>
              <a:rPr dirty="0"/>
              <a:t> &lt;- </a:t>
            </a:r>
            <a:r>
              <a:rPr dirty="0" err="1"/>
              <a:t>array_reshape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c(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), 784))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x_test</a:t>
            </a:r>
            <a:r>
              <a:rPr dirty="0"/>
              <a:t> &lt;- </a:t>
            </a:r>
            <a:r>
              <a:rPr dirty="0" err="1"/>
              <a:t>array_reshape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, c(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), 784))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x_train</a:t>
            </a:r>
            <a:r>
              <a:rPr dirty="0"/>
              <a:t> &lt;- </a:t>
            </a:r>
            <a:r>
              <a:rPr dirty="0" err="1"/>
              <a:t>x_train</a:t>
            </a:r>
            <a:r>
              <a:rPr dirty="0"/>
              <a:t> / 255;  </a:t>
            </a:r>
            <a:r>
              <a:rPr dirty="0" err="1"/>
              <a:t>x_test</a:t>
            </a:r>
            <a:r>
              <a:rPr dirty="0"/>
              <a:t> &lt;- </a:t>
            </a:r>
            <a:r>
              <a:rPr dirty="0" err="1"/>
              <a:t>x_test</a:t>
            </a:r>
            <a:r>
              <a:rPr dirty="0"/>
              <a:t> / 255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y_train</a:t>
            </a:r>
            <a:r>
              <a:rPr dirty="0"/>
              <a:t> &lt;- </a:t>
            </a:r>
            <a:r>
              <a:rPr dirty="0" err="1"/>
              <a:t>to_categorical</a:t>
            </a:r>
            <a:r>
              <a:rPr dirty="0"/>
              <a:t>(</a:t>
            </a:r>
            <a:r>
              <a:rPr dirty="0" err="1"/>
              <a:t>y_train</a:t>
            </a:r>
            <a:r>
              <a:rPr dirty="0"/>
              <a:t>, 10)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y_test</a:t>
            </a:r>
            <a:r>
              <a:rPr dirty="0"/>
              <a:t> &lt;- </a:t>
            </a:r>
            <a:r>
              <a:rPr dirty="0" err="1"/>
              <a:t>to_categorical</a:t>
            </a:r>
            <a:r>
              <a:rPr dirty="0"/>
              <a:t>(</a:t>
            </a:r>
            <a:r>
              <a:rPr dirty="0" err="1"/>
              <a:t>y_test</a:t>
            </a:r>
            <a:r>
              <a:rPr dirty="0"/>
              <a:t>, 10)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definición del modelo y las capas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model &lt;-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err="1"/>
              <a:t>keras_model_sequential</a:t>
            </a:r>
            <a:r>
              <a:rPr dirty="0"/>
              <a:t>(</a:t>
            </a:r>
            <a:r>
              <a:rPr dirty="0" err="1"/>
              <a:t>input_shape</a:t>
            </a:r>
            <a:r>
              <a:rPr dirty="0"/>
              <a:t> = c(28, 28, 1))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model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layer_conv_2d(filters = 32, kernel_size = c(3, 3),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              activation = "</a:t>
            </a:r>
            <a:r>
              <a:rPr dirty="0" err="1"/>
              <a:t>relu</a:t>
            </a:r>
            <a:r>
              <a:rPr dirty="0"/>
              <a:t>")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layer_max_pooling_2d(</a:t>
            </a:r>
            <a:r>
              <a:rPr dirty="0" err="1"/>
              <a:t>pool_size</a:t>
            </a:r>
            <a:r>
              <a:rPr dirty="0"/>
              <a:t> = c(2, 2))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layer_conv_2d(filters = 64, kernel_size = c(3, 3),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              activation = "</a:t>
            </a:r>
            <a:r>
              <a:rPr dirty="0" err="1"/>
              <a:t>relu</a:t>
            </a:r>
            <a:r>
              <a:rPr dirty="0"/>
              <a:t>")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layer_max_pooling_2d(</a:t>
            </a:r>
            <a:r>
              <a:rPr dirty="0" err="1"/>
              <a:t>pool_size</a:t>
            </a:r>
            <a:r>
              <a:rPr dirty="0"/>
              <a:t> = c(2, 2))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err="1"/>
              <a:t>layer_flatten</a:t>
            </a:r>
            <a:r>
              <a:rPr dirty="0"/>
              <a:t>()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err="1"/>
              <a:t>layer_dropout</a:t>
            </a:r>
            <a:r>
              <a:rPr dirty="0"/>
              <a:t>(rate = 0.5) |&gt;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err="1"/>
              <a:t>layer_dense</a:t>
            </a:r>
            <a:r>
              <a:rPr dirty="0"/>
              <a:t>(units = </a:t>
            </a:r>
            <a:r>
              <a:rPr dirty="0" err="1"/>
              <a:t>num_classes</a:t>
            </a:r>
            <a:r>
              <a:rPr dirty="0"/>
              <a:t>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            activation = "</a:t>
            </a:r>
            <a:r>
              <a:rPr dirty="0" err="1"/>
              <a:t>softmax</a:t>
            </a:r>
            <a:r>
              <a:rPr dirty="0"/>
              <a:t>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ver el resumen del modelo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summary(model)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plot(model)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compilar (definir pérdida y optimizador)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model |&gt; compile(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loss = '</a:t>
            </a:r>
            <a:r>
              <a:rPr dirty="0" err="1"/>
              <a:t>categorical_crossentropy</a:t>
            </a:r>
            <a:r>
              <a:rPr dirty="0"/>
              <a:t>',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optimizer = </a:t>
            </a:r>
            <a:r>
              <a:rPr dirty="0" err="1"/>
              <a:t>optimizer_rmsprop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metrics = c('accuracy')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entrenar</a:t>
            </a:r>
            <a:r>
              <a:rPr dirty="0"/>
              <a:t> (</a:t>
            </a:r>
            <a:r>
              <a:rPr lang="es-ES" dirty="0"/>
              <a:t>ajustar</a:t>
            </a:r>
            <a:r>
              <a:rPr dirty="0"/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model |&gt; fit(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epochs = 30, </a:t>
            </a:r>
            <a:r>
              <a:rPr dirty="0" err="1"/>
              <a:t>batch_size</a:t>
            </a:r>
            <a:r>
              <a:rPr dirty="0"/>
              <a:t> = 128,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dirty="0" err="1"/>
              <a:t>validation_split</a:t>
            </a:r>
            <a:r>
              <a:rPr dirty="0"/>
              <a:t> = 0.2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model |&gt; evaluate(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/>
              <a:t>model |&gt; predict(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guardar el modelo completo</a:t>
            </a:r>
            <a:endParaRPr dirty="0"/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save_model</a:t>
            </a:r>
            <a:r>
              <a:rPr dirty="0"/>
              <a:t>(model, "</a:t>
            </a:r>
            <a:r>
              <a:rPr dirty="0" err="1"/>
              <a:t>mnist-classifier.keras</a:t>
            </a:r>
            <a:r>
              <a:rPr dirty="0"/>
              <a:t>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 sz="700" b="1">
                <a:solidFill>
                  <a:srgbClr val="D77A00"/>
                </a:solidFill>
              </a:defRPr>
            </a:pPr>
            <a:r>
              <a:rPr dirty="0"/>
              <a:t># </a:t>
            </a:r>
            <a:r>
              <a:rPr lang="es-ES" dirty="0"/>
              <a:t>implemente para servir inferencia.</a:t>
            </a:r>
            <a:r>
              <a:rPr dirty="0"/>
              <a:t> 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dir.create</a:t>
            </a:r>
            <a:r>
              <a:rPr dirty="0"/>
              <a:t>("serving-</a:t>
            </a:r>
            <a:r>
              <a:rPr dirty="0" err="1"/>
              <a:t>mnist</a:t>
            </a:r>
            <a:r>
              <a:rPr dirty="0"/>
              <a:t>-classifier")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export_savedmodel</a:t>
            </a:r>
            <a:r>
              <a:rPr dirty="0"/>
              <a:t>(</a:t>
            </a:r>
            <a:r>
              <a:rPr dirty="0" err="1"/>
              <a:t>modek</a:t>
            </a:r>
            <a:r>
              <a:rPr dirty="0"/>
              <a:t>, "serving-</a:t>
            </a:r>
            <a:r>
              <a:rPr dirty="0" err="1"/>
              <a:t>mnist</a:t>
            </a:r>
            <a:r>
              <a:rPr dirty="0"/>
              <a:t>-classifier/1")</a:t>
            </a:r>
          </a:p>
          <a:p>
            <a:pPr>
              <a:spcBef>
                <a:spcPts val="0"/>
              </a:spcBef>
              <a:defRPr sz="700">
                <a:solidFill>
                  <a:srgbClr val="000000"/>
                </a:solidFill>
              </a:defRPr>
            </a:pPr>
            <a:r>
              <a:rPr dirty="0" err="1"/>
              <a:t>rsconnect</a:t>
            </a:r>
            <a:r>
              <a:rPr dirty="0"/>
              <a:t>::</a:t>
            </a:r>
            <a:r>
              <a:rPr dirty="0" err="1"/>
              <a:t>deployTFModel</a:t>
            </a:r>
            <a:r>
              <a:rPr dirty="0"/>
              <a:t>("serving-</a:t>
            </a:r>
            <a:r>
              <a:rPr dirty="0" err="1"/>
              <a:t>mnist</a:t>
            </a:r>
            <a:r>
              <a:rPr dirty="0"/>
              <a:t>-classifier")</a:t>
            </a:r>
          </a:p>
        </p:txBody>
      </p:sp>
      <p:sp>
        <p:nvSpPr>
          <p:cNvPr id="358" name="SUBTITLE"/>
          <p:cNvSpPr txBox="1"/>
          <p:nvPr/>
        </p:nvSpPr>
        <p:spPr>
          <a:xfrm>
            <a:off x="280692" y="3789125"/>
            <a:ext cx="16254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DEFINIR UN MODELO</a:t>
            </a:r>
            <a:endParaRPr dirty="0"/>
          </a:p>
        </p:txBody>
      </p:sp>
      <p:sp>
        <p:nvSpPr>
          <p:cNvPr id="359" name="every(.x, .p, …) Do all element pass a test?…"/>
          <p:cNvSpPr txBox="1"/>
          <p:nvPr/>
        </p:nvSpPr>
        <p:spPr>
          <a:xfrm>
            <a:off x="283442" y="4073034"/>
            <a:ext cx="3234829" cy="240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lang="es-ES" dirty="0"/>
              <a:t>API funcional</a:t>
            </a:r>
            <a:r>
              <a:rPr dirty="0"/>
              <a:t>: </a:t>
            </a:r>
            <a:r>
              <a:rPr dirty="0" err="1"/>
              <a:t>keras_input</a:t>
            </a:r>
            <a:r>
              <a:rPr dirty="0"/>
              <a:t>() </a:t>
            </a:r>
            <a:r>
              <a:rPr lang="es-ES" dirty="0"/>
              <a:t>y</a:t>
            </a:r>
            <a:r>
              <a:rPr dirty="0"/>
              <a:t> </a:t>
            </a:r>
            <a:r>
              <a:rPr dirty="0" err="1"/>
              <a:t>keras_model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lang="es-ES" b="0" dirty="0"/>
              <a:t>Definir un Modelo Funcional con entradas y salidas</a:t>
            </a:r>
            <a:r>
              <a:rPr b="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inputs &lt;- </a:t>
            </a:r>
            <a:r>
              <a:rPr b="0" dirty="0" err="1"/>
              <a:t>keras_input</a:t>
            </a:r>
            <a:r>
              <a:rPr b="0" dirty="0"/>
              <a:t>(&lt;input-shape&gt;)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outputs &lt;- inputs |&gt;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  </a:t>
            </a:r>
            <a:r>
              <a:rPr b="0" dirty="0" err="1"/>
              <a:t>layer_dense</a:t>
            </a:r>
            <a:r>
              <a:rPr b="0" dirty="0"/>
              <a:t>() |&gt; layer_...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model &lt;- </a:t>
            </a:r>
            <a:r>
              <a:rPr b="0" dirty="0" err="1"/>
              <a:t>keras_model</a:t>
            </a:r>
            <a:r>
              <a:rPr b="0" dirty="0"/>
              <a:t>(inputs, outputs)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/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lang="es-ES" dirty="0"/>
              <a:t>API secuencial</a:t>
            </a:r>
            <a:r>
              <a:rPr dirty="0"/>
              <a:t>: </a:t>
            </a:r>
            <a:r>
              <a:rPr dirty="0" err="1"/>
              <a:t>keras_model_sequential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lang="es-ES" b="0" dirty="0"/>
              <a:t>Definir un Modelo Secuencial compuesto por una pila lineal de capas</a:t>
            </a: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model &lt;-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  </a:t>
            </a:r>
            <a:r>
              <a:rPr b="0" dirty="0" err="1"/>
              <a:t>keras_model_sequential</a:t>
            </a:r>
            <a:r>
              <a:rPr b="0" dirty="0"/>
              <a:t>(&lt;input-shape&gt;) |&gt;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1"/>
            </a:pPr>
            <a:r>
              <a:rPr b="0" dirty="0"/>
              <a:t>  </a:t>
            </a:r>
            <a:r>
              <a:rPr b="0" dirty="0" err="1"/>
              <a:t>layer_dense</a:t>
            </a:r>
            <a:r>
              <a:rPr b="0" dirty="0"/>
              <a:t>() |&gt; layer_...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lang="es-ES" dirty="0"/>
              <a:t>API de subclases</a:t>
            </a:r>
            <a:r>
              <a:rPr dirty="0"/>
              <a:t>: Model()</a:t>
            </a:r>
            <a:r>
              <a:rPr b="0"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1"/>
            </a:pPr>
            <a:r>
              <a:rPr b="0" dirty="0" err="1"/>
              <a:t>Subclas</a:t>
            </a:r>
            <a:r>
              <a:rPr lang="es-ES" b="0" dirty="0"/>
              <a:t>e</a:t>
            </a:r>
            <a:r>
              <a:rPr b="0" dirty="0"/>
              <a:t> </a:t>
            </a:r>
            <a:r>
              <a:rPr lang="es-ES" b="0" dirty="0"/>
              <a:t>de</a:t>
            </a:r>
            <a:r>
              <a:rPr b="0" dirty="0"/>
              <a:t> </a:t>
            </a:r>
            <a:r>
              <a:rPr lang="es-ES" b="0" dirty="0"/>
              <a:t>la </a:t>
            </a:r>
            <a:r>
              <a:rPr b="0" dirty="0"/>
              <a:t>base </a:t>
            </a:r>
            <a:r>
              <a:rPr lang="es-ES" b="0" dirty="0"/>
              <a:t>clase del Modelo</a:t>
            </a:r>
            <a:endParaRPr b="0" dirty="0"/>
          </a:p>
        </p:txBody>
      </p:sp>
      <p:grpSp>
        <p:nvGrpSpPr>
          <p:cNvPr id="363" name="Agrupar"/>
          <p:cNvGrpSpPr/>
          <p:nvPr/>
        </p:nvGrpSpPr>
        <p:grpSpPr>
          <a:xfrm>
            <a:off x="225269" y="6651083"/>
            <a:ext cx="3274835" cy="633340"/>
            <a:chOff x="0" y="0"/>
            <a:chExt cx="3274834" cy="633338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3274834" cy="6270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FA900">
                    <a:alpha val="1873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every(.x, .p, …) Do all element pass a test?…"/>
            <p:cNvSpPr txBox="1"/>
            <p:nvPr/>
          </p:nvSpPr>
          <p:spPr>
            <a:xfrm>
              <a:off x="41561" y="287897"/>
              <a:ext cx="319866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defRPr sz="1100" b="1"/>
              </a:pPr>
              <a:r>
                <a:rPr dirty="0"/>
                <a:t>compile(</a:t>
              </a:r>
              <a:r>
                <a:rPr b="0" dirty="0"/>
                <a:t>object, optimizer, loss, metrics, ...</a:t>
              </a:r>
              <a:r>
                <a:rPr dirty="0"/>
                <a:t>)</a:t>
              </a:r>
            </a:p>
            <a:p>
              <a:pPr>
                <a:lnSpc>
                  <a:spcPct val="80000"/>
                </a:lnSpc>
                <a:defRPr sz="1100"/>
              </a:pPr>
              <a:r>
                <a:rPr lang="es-ES" dirty="0"/>
                <a:t>Configuración de un modelo de Keras para el entrenamiento</a:t>
              </a:r>
              <a:endParaRPr dirty="0"/>
            </a:p>
          </p:txBody>
        </p:sp>
        <p:sp>
          <p:nvSpPr>
            <p:cNvPr id="362" name="SUBTITLE"/>
            <p:cNvSpPr txBox="1"/>
            <p:nvPr/>
          </p:nvSpPr>
          <p:spPr>
            <a:xfrm>
              <a:off x="41561" y="8816"/>
              <a:ext cx="1910311" cy="239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 lvl="1">
                <a:defRPr b="1"/>
              </a:pPr>
              <a:r>
                <a:rPr lang="es-ES"/>
                <a:t>COMPILAR UN MODELO</a:t>
              </a:r>
              <a:endParaRPr dirty="0"/>
            </a:p>
          </p:txBody>
        </p:sp>
      </p:grpSp>
      <p:sp>
        <p:nvSpPr>
          <p:cNvPr id="364" name="Title"/>
          <p:cNvSpPr txBox="1"/>
          <p:nvPr/>
        </p:nvSpPr>
        <p:spPr>
          <a:xfrm>
            <a:off x="322152" y="3385531"/>
            <a:ext cx="44964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lang="es-ES" dirty="0"/>
              <a:t>Trabajar con Modelos de Keras</a:t>
            </a:r>
            <a:endParaRPr dirty="0"/>
          </a:p>
        </p:txBody>
      </p:sp>
      <p:sp>
        <p:nvSpPr>
          <p:cNvPr id="365" name="Rectangle"/>
          <p:cNvSpPr/>
          <p:nvPr/>
        </p:nvSpPr>
        <p:spPr>
          <a:xfrm>
            <a:off x="3620819" y="5782870"/>
            <a:ext cx="3144509" cy="908853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SUBTITLE"/>
          <p:cNvSpPr txBox="1"/>
          <p:nvPr/>
        </p:nvSpPr>
        <p:spPr>
          <a:xfrm>
            <a:off x="3658592" y="5764243"/>
            <a:ext cx="81913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dirty="0"/>
              <a:t>PRED</a:t>
            </a:r>
            <a:r>
              <a:rPr lang="es-ES" dirty="0"/>
              <a:t>E</a:t>
            </a:r>
            <a:r>
              <a:rPr dirty="0"/>
              <a:t>C</a:t>
            </a:r>
            <a:r>
              <a:rPr lang="es-ES" dirty="0"/>
              <a:t>IR</a:t>
            </a:r>
            <a:endParaRPr dirty="0"/>
          </a:p>
        </p:txBody>
      </p:sp>
      <p:sp>
        <p:nvSpPr>
          <p:cNvPr id="367" name="every(.x, .p, …) Do all element pass a test?…"/>
          <p:cNvSpPr txBox="1"/>
          <p:nvPr/>
        </p:nvSpPr>
        <p:spPr>
          <a:xfrm>
            <a:off x="3656116" y="6011090"/>
            <a:ext cx="3023115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 b="1"/>
            </a:pPr>
            <a:r>
              <a:rPr dirty="0"/>
              <a:t>predict() </a:t>
            </a:r>
            <a:r>
              <a:rPr b="0" dirty="0"/>
              <a:t>Genera</a:t>
            </a:r>
            <a:r>
              <a:rPr lang="es-ES" b="0" dirty="0"/>
              <a:t>r</a:t>
            </a:r>
            <a:r>
              <a:rPr b="0" dirty="0"/>
              <a:t> </a:t>
            </a:r>
            <a:r>
              <a:rPr b="0" dirty="0" err="1"/>
              <a:t>predic</a:t>
            </a:r>
            <a:r>
              <a:rPr lang="es-ES" b="0" dirty="0"/>
              <a:t>c</a:t>
            </a:r>
            <a:r>
              <a:rPr b="0" dirty="0"/>
              <a:t>ion</a:t>
            </a:r>
            <a:r>
              <a:rPr lang="es-ES" b="0" dirty="0"/>
              <a:t>e</a:t>
            </a:r>
            <a:r>
              <a:rPr b="0" dirty="0"/>
              <a:t>s </a:t>
            </a:r>
            <a:r>
              <a:rPr lang="es-ES" b="0" dirty="0"/>
              <a:t>usando</a:t>
            </a:r>
            <a:r>
              <a:rPr b="0" dirty="0"/>
              <a:t> </a:t>
            </a:r>
            <a:r>
              <a:rPr lang="es-ES" b="0" dirty="0"/>
              <a:t>un modelo</a:t>
            </a:r>
            <a:r>
              <a:rPr b="0" dirty="0"/>
              <a:t> </a:t>
            </a:r>
            <a:r>
              <a:rPr b="0" dirty="0" err="1"/>
              <a:t>Kerasl</a:t>
            </a:r>
            <a:endParaRPr b="0" dirty="0"/>
          </a:p>
          <a:p>
            <a:pPr>
              <a:lnSpc>
                <a:spcPct val="80000"/>
              </a:lnSpc>
              <a:defRPr sz="1100" b="1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predict_on_batch</a:t>
            </a:r>
            <a:r>
              <a:rPr dirty="0"/>
              <a:t>() </a:t>
            </a:r>
            <a:r>
              <a:rPr lang="es-ES" b="0" dirty="0"/>
              <a:t>Devuelve predicciones para un solo lote de muestras</a:t>
            </a:r>
            <a:r>
              <a:rPr b="0" dirty="0"/>
              <a:t>.</a:t>
            </a:r>
          </a:p>
        </p:txBody>
      </p:sp>
      <p:sp>
        <p:nvSpPr>
          <p:cNvPr id="368" name="every(.x, .p, …) Do all element pass a test?…"/>
          <p:cNvSpPr txBox="1"/>
          <p:nvPr/>
        </p:nvSpPr>
        <p:spPr>
          <a:xfrm>
            <a:off x="7926320" y="4024557"/>
            <a:ext cx="2322572" cy="581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 sz="1100" b="1"/>
            </a:pPr>
            <a:r>
              <a:rPr dirty="0" err="1"/>
              <a:t>layer_dense</a:t>
            </a:r>
            <a:r>
              <a:rPr dirty="0"/>
              <a:t>() </a:t>
            </a:r>
            <a:r>
              <a:rPr b="0" dirty="0"/>
              <a:t>Ad</a:t>
            </a:r>
            <a:r>
              <a:rPr lang="es-ES" b="0" dirty="0" err="1"/>
              <a:t>ición</a:t>
            </a:r>
            <a:r>
              <a:rPr lang="es-ES" b="0" dirty="0"/>
              <a:t> de una capa densamente conectada a una salida.</a:t>
            </a:r>
            <a:endParaRPr dirty="0"/>
          </a:p>
          <a:p>
            <a:pPr>
              <a:lnSpc>
                <a:spcPct val="80000"/>
              </a:lnSpc>
              <a:defRPr sz="1100" b="1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layer_einsum_dense</a:t>
            </a:r>
            <a:r>
              <a:rPr dirty="0"/>
              <a:t>() </a:t>
            </a:r>
            <a:r>
              <a:rPr b="0" dirty="0"/>
              <a:t>A</a:t>
            </a:r>
            <a:r>
              <a:rPr lang="es-ES" b="0" dirty="0" err="1"/>
              <a:t>dición</a:t>
            </a:r>
            <a:r>
              <a:rPr lang="es-ES" b="0" dirty="0"/>
              <a:t> de una capa densa con dimensionalidad</a:t>
            </a:r>
            <a:r>
              <a:rPr b="0" dirty="0"/>
              <a:t> </a:t>
            </a:r>
            <a:r>
              <a:rPr b="0" dirty="0" err="1"/>
              <a:t>arbitrar</a:t>
            </a:r>
            <a:r>
              <a:rPr lang="es-ES" b="0" dirty="0" err="1"/>
              <a:t>ia</a:t>
            </a:r>
            <a:endParaRPr b="0" dirty="0"/>
          </a:p>
          <a:p>
            <a:pPr>
              <a:lnSpc>
                <a:spcPct val="80000"/>
              </a:lnSpc>
              <a:defRPr sz="1100" b="1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layer_activation</a:t>
            </a:r>
            <a:r>
              <a:rPr dirty="0"/>
              <a:t>() </a:t>
            </a:r>
            <a:r>
              <a:rPr lang="es-ES" b="0" dirty="0"/>
              <a:t>Aplicar una función de activación a una salida.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layer_dropout</a:t>
            </a:r>
            <a:r>
              <a:rPr dirty="0"/>
              <a:t>() </a:t>
            </a:r>
            <a:r>
              <a:rPr lang="es-ES" b="0" dirty="0"/>
              <a:t>Elimina pesos de la entrada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spcBef>
                <a:spcPts val="1200"/>
              </a:spcBef>
              <a:defRPr sz="1100" b="1"/>
            </a:pPr>
            <a:r>
              <a:rPr dirty="0" err="1"/>
              <a:t>layer_reshape</a:t>
            </a:r>
            <a:r>
              <a:rPr dirty="0"/>
              <a:t>() </a:t>
            </a:r>
            <a:r>
              <a:rPr lang="es-ES" b="0" dirty="0"/>
              <a:t>Cambia la forma de una salida a una forma determinada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layer_permute</a:t>
            </a:r>
            <a:r>
              <a:rPr dirty="0"/>
              <a:t>() </a:t>
            </a:r>
            <a:r>
              <a:rPr lang="es-ES" b="0" dirty="0"/>
              <a:t>Permutar las dimensiones de una entrada de acuerdo con un patrón determinado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layer_repeat_vector</a:t>
            </a:r>
            <a:r>
              <a:rPr dirty="0"/>
              <a:t>() </a:t>
            </a:r>
            <a:r>
              <a:rPr lang="es-ES" b="0" dirty="0"/>
              <a:t>Repite la entrada n veces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layer_lambda</a:t>
            </a:r>
            <a:r>
              <a:rPr b="0" dirty="0"/>
              <a:t>(object, f)</a:t>
            </a:r>
            <a:r>
              <a:rPr dirty="0"/>
              <a:t> </a:t>
            </a:r>
            <a:r>
              <a:rPr lang="es-ES" b="0" dirty="0"/>
              <a:t>Envuelve la expresión arbitraria como una capa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layer_activity_regularization</a:t>
            </a:r>
            <a:r>
              <a:rPr dirty="0"/>
              <a:t>() </a:t>
            </a:r>
            <a:r>
              <a:rPr lang="es-ES" b="0" dirty="0"/>
              <a:t>Capa que aplica una actualización a la actividad de entrada basada en la función de coste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layer_masking</a:t>
            </a:r>
            <a:r>
              <a:rPr dirty="0"/>
              <a:t>() </a:t>
            </a:r>
            <a:r>
              <a:rPr lang="es-ES" b="0" dirty="0"/>
              <a:t>Enmascara una secuencia mediante un valor de máscara para omitir periodos de tiempo</a:t>
            </a:r>
            <a:endParaRPr b="0"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layer_flatten</a:t>
            </a:r>
            <a:r>
              <a:rPr dirty="0"/>
              <a:t>() </a:t>
            </a:r>
            <a:r>
              <a:rPr lang="es-ES" b="0" dirty="0"/>
              <a:t>Aplana una entrada</a:t>
            </a:r>
            <a:endParaRPr b="0" dirty="0"/>
          </a:p>
        </p:txBody>
      </p:sp>
      <p:sp>
        <p:nvSpPr>
          <p:cNvPr id="369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1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2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4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6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377" name="Straight Arrow Connector 95"/>
          <p:cNvCxnSpPr>
            <a:stCxn id="376" idx="0"/>
            <a:endCxn id="372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78" name="Straight Arrow Connector 96"/>
          <p:cNvCxnSpPr>
            <a:stCxn id="375" idx="0"/>
            <a:endCxn id="372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79" name="Straight Arrow Connector 97"/>
          <p:cNvCxnSpPr>
            <a:stCxn id="375" idx="0"/>
            <a:endCxn id="373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0" name="Straight Arrow Connector 98"/>
          <p:cNvCxnSpPr>
            <a:stCxn id="375" idx="0"/>
            <a:endCxn id="374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1" name="Straight Arrow Connector 99"/>
          <p:cNvCxnSpPr>
            <a:stCxn id="376" idx="0"/>
            <a:endCxn id="374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82" name="Straight Arrow Connector 100"/>
          <p:cNvCxnSpPr>
            <a:stCxn id="376" idx="0"/>
            <a:endCxn id="373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83" name="Rectangle 117"/>
          <p:cNvSpPr/>
          <p:nvPr/>
        </p:nvSpPr>
        <p:spPr>
          <a:xfrm>
            <a:off x="7599509" y="94584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Rectangle 118"/>
          <p:cNvSpPr/>
          <p:nvPr/>
        </p:nvSpPr>
        <p:spPr>
          <a:xfrm>
            <a:off x="7599509" y="95791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5" name="Rectangle 119"/>
          <p:cNvSpPr/>
          <p:nvPr/>
        </p:nvSpPr>
        <p:spPr>
          <a:xfrm>
            <a:off x="7599509" y="96997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Rectangle 120"/>
          <p:cNvSpPr/>
          <p:nvPr/>
        </p:nvSpPr>
        <p:spPr>
          <a:xfrm>
            <a:off x="7599509" y="98204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7" name="Rectangle 121"/>
          <p:cNvSpPr/>
          <p:nvPr/>
        </p:nvSpPr>
        <p:spPr>
          <a:xfrm>
            <a:off x="7403251" y="95791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8" name="Rectangle 122"/>
          <p:cNvSpPr/>
          <p:nvPr/>
        </p:nvSpPr>
        <p:spPr>
          <a:xfrm>
            <a:off x="7282601" y="95791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9" name="Rectangle 123"/>
          <p:cNvSpPr/>
          <p:nvPr/>
        </p:nvSpPr>
        <p:spPr>
          <a:xfrm>
            <a:off x="7282601" y="96997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0" name="Rectangle 124"/>
          <p:cNvSpPr/>
          <p:nvPr/>
        </p:nvSpPr>
        <p:spPr>
          <a:xfrm>
            <a:off x="7403251" y="96997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1" name="Rectangle 86"/>
          <p:cNvSpPr/>
          <p:nvPr/>
        </p:nvSpPr>
        <p:spPr>
          <a:xfrm>
            <a:off x="7206401" y="54271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2" name="Rectangle 101"/>
          <p:cNvSpPr/>
          <p:nvPr/>
        </p:nvSpPr>
        <p:spPr>
          <a:xfrm>
            <a:off x="7206401" y="55477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3" name="Rectangle 102"/>
          <p:cNvSpPr/>
          <p:nvPr/>
        </p:nvSpPr>
        <p:spPr>
          <a:xfrm>
            <a:off x="7206401" y="56684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4" name="Rectangle 103"/>
          <p:cNvSpPr/>
          <p:nvPr/>
        </p:nvSpPr>
        <p:spPr>
          <a:xfrm>
            <a:off x="7206401" y="57890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5" name="Rectangle 104"/>
          <p:cNvSpPr/>
          <p:nvPr/>
        </p:nvSpPr>
        <p:spPr>
          <a:xfrm>
            <a:off x="7428610" y="55477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6" name="Rectangle 105"/>
          <p:cNvSpPr/>
          <p:nvPr/>
        </p:nvSpPr>
        <p:spPr>
          <a:xfrm>
            <a:off x="7428610" y="56684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397" name="Straight Arrow Connector 106"/>
          <p:cNvCxnSpPr>
            <a:stCxn id="393" idx="0"/>
            <a:endCxn id="396" idx="0"/>
          </p:cNvCxnSpPr>
          <p:nvPr/>
        </p:nvCxnSpPr>
        <p:spPr>
          <a:xfrm>
            <a:off x="7266726" y="57287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398" name="Straight Arrow Connector 107"/>
          <p:cNvCxnSpPr>
            <a:stCxn id="391" idx="0"/>
            <a:endCxn id="395" idx="0"/>
          </p:cNvCxnSpPr>
          <p:nvPr/>
        </p:nvCxnSpPr>
        <p:spPr>
          <a:xfrm>
            <a:off x="7266726" y="54874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399" name="Rectangle 109"/>
          <p:cNvSpPr/>
          <p:nvPr/>
        </p:nvSpPr>
        <p:spPr>
          <a:xfrm>
            <a:off x="7206401" y="60377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0" name="Rectangle 110"/>
          <p:cNvSpPr/>
          <p:nvPr/>
        </p:nvSpPr>
        <p:spPr>
          <a:xfrm>
            <a:off x="7206401" y="61584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Rectangle 111"/>
          <p:cNvSpPr/>
          <p:nvPr/>
        </p:nvSpPr>
        <p:spPr>
          <a:xfrm>
            <a:off x="7206401" y="62790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2" name="Rectangle 112"/>
          <p:cNvSpPr/>
          <p:nvPr/>
        </p:nvSpPr>
        <p:spPr>
          <a:xfrm>
            <a:off x="7206401" y="63997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3" name="Rectangle 113"/>
          <p:cNvSpPr/>
          <p:nvPr/>
        </p:nvSpPr>
        <p:spPr>
          <a:xfrm>
            <a:off x="7549260" y="61584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4" name="Rectangle 114"/>
          <p:cNvSpPr/>
          <p:nvPr/>
        </p:nvSpPr>
        <p:spPr>
          <a:xfrm>
            <a:off x="7428610" y="61584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5" name="Rectangle 115"/>
          <p:cNvSpPr/>
          <p:nvPr/>
        </p:nvSpPr>
        <p:spPr>
          <a:xfrm>
            <a:off x="7428610" y="62790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Rectangle 116"/>
          <p:cNvSpPr/>
          <p:nvPr/>
        </p:nvSpPr>
        <p:spPr>
          <a:xfrm>
            <a:off x="7549260" y="62790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7" name="Rectangle 140"/>
          <p:cNvSpPr/>
          <p:nvPr/>
        </p:nvSpPr>
        <p:spPr>
          <a:xfrm>
            <a:off x="7273080" y="67623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8" name="Rectangle 145"/>
          <p:cNvSpPr/>
          <p:nvPr/>
        </p:nvSpPr>
        <p:spPr>
          <a:xfrm>
            <a:off x="7152430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9" name="Rectangle 146"/>
          <p:cNvSpPr/>
          <p:nvPr/>
        </p:nvSpPr>
        <p:spPr>
          <a:xfrm>
            <a:off x="7152430" y="68830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0" name="Rectangle 147"/>
          <p:cNvSpPr/>
          <p:nvPr/>
        </p:nvSpPr>
        <p:spPr>
          <a:xfrm>
            <a:off x="7273080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1" name="Rectangle 148"/>
          <p:cNvSpPr/>
          <p:nvPr/>
        </p:nvSpPr>
        <p:spPr>
          <a:xfrm>
            <a:off x="7273080" y="70053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2" name="Rectangle 150"/>
          <p:cNvSpPr/>
          <p:nvPr/>
        </p:nvSpPr>
        <p:spPr>
          <a:xfrm>
            <a:off x="7152430" y="70053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3" name="Rectangle 151"/>
          <p:cNvSpPr/>
          <p:nvPr/>
        </p:nvSpPr>
        <p:spPr>
          <a:xfrm>
            <a:off x="7555613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4" name="Rectangle 152"/>
          <p:cNvSpPr/>
          <p:nvPr/>
        </p:nvSpPr>
        <p:spPr>
          <a:xfrm>
            <a:off x="7434963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5" name="Rectangle 153"/>
          <p:cNvSpPr/>
          <p:nvPr/>
        </p:nvSpPr>
        <p:spPr>
          <a:xfrm>
            <a:off x="7434963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6" name="Rectangle 154"/>
          <p:cNvSpPr/>
          <p:nvPr/>
        </p:nvSpPr>
        <p:spPr>
          <a:xfrm>
            <a:off x="7555613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7" name="Rectangle 155"/>
          <p:cNvSpPr/>
          <p:nvPr/>
        </p:nvSpPr>
        <p:spPr>
          <a:xfrm>
            <a:off x="7676263" y="67623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8" name="Rectangle 156"/>
          <p:cNvSpPr/>
          <p:nvPr/>
        </p:nvSpPr>
        <p:spPr>
          <a:xfrm>
            <a:off x="7676263" y="68830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1" name="Rectangle 165"/>
          <p:cNvGrpSpPr/>
          <p:nvPr/>
        </p:nvGrpSpPr>
        <p:grpSpPr>
          <a:xfrm>
            <a:off x="7174022" y="7301755"/>
            <a:ext cx="185409" cy="248841"/>
            <a:chOff x="-523" y="0"/>
            <a:chExt cx="185408" cy="248839"/>
          </a:xfrm>
        </p:grpSpPr>
        <p:sp>
          <p:nvSpPr>
            <p:cNvPr id="419" name="Cuadrado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/>
              </a:pPr>
              <a:endParaRPr/>
            </a:p>
          </p:txBody>
        </p:sp>
        <p:sp>
          <p:nvSpPr>
            <p:cNvPr id="420" name="n"/>
            <p:cNvSpPr txBox="1"/>
            <p:nvPr/>
          </p:nvSpPr>
          <p:spPr>
            <a:xfrm>
              <a:off x="-524" y="0"/>
              <a:ext cx="185410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422" name="Rectangle 167"/>
          <p:cNvSpPr/>
          <p:nvPr/>
        </p:nvSpPr>
        <p:spPr>
          <a:xfrm>
            <a:off x="7368285" y="7365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Rectangle 166"/>
          <p:cNvSpPr/>
          <p:nvPr/>
        </p:nvSpPr>
        <p:spPr>
          <a:xfrm>
            <a:off x="7488935" y="7365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Rectangle 168"/>
          <p:cNvSpPr/>
          <p:nvPr/>
        </p:nvSpPr>
        <p:spPr>
          <a:xfrm>
            <a:off x="7609585" y="7365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7" name="Rectangle 169"/>
          <p:cNvGrpSpPr/>
          <p:nvPr/>
        </p:nvGrpSpPr>
        <p:grpSpPr>
          <a:xfrm>
            <a:off x="7139723" y="7812935"/>
            <a:ext cx="254007" cy="261541"/>
            <a:chOff x="0" y="6349"/>
            <a:chExt cx="254006" cy="261539"/>
          </a:xfrm>
        </p:grpSpPr>
        <p:sp>
          <p:nvSpPr>
            <p:cNvPr id="425" name="Cuadrado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/>
              </a:pPr>
              <a:endParaRPr/>
            </a:p>
          </p:txBody>
        </p:sp>
        <p:sp>
          <p:nvSpPr>
            <p:cNvPr id="426" name="x"/>
            <p:cNvSpPr txBox="1"/>
            <p:nvPr/>
          </p:nvSpPr>
          <p:spPr>
            <a:xfrm>
              <a:off x="34333" y="6349"/>
              <a:ext cx="185340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430" name="Rectangle 170"/>
          <p:cNvGrpSpPr/>
          <p:nvPr/>
        </p:nvGrpSpPr>
        <p:grpSpPr>
          <a:xfrm>
            <a:off x="7458884" y="7812935"/>
            <a:ext cx="305210" cy="261541"/>
            <a:chOff x="-6340" y="6349"/>
            <a:chExt cx="305208" cy="261539"/>
          </a:xfrm>
        </p:grpSpPr>
        <p:sp>
          <p:nvSpPr>
            <p:cNvPr id="428" name="Cuadrado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9" name="f(x)"/>
            <p:cNvSpPr txBox="1"/>
            <p:nvPr/>
          </p:nvSpPr>
          <p:spPr>
            <a:xfrm>
              <a:off x="-6341" y="6349"/>
              <a:ext cx="305210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f(x)</a:t>
              </a:r>
            </a:p>
          </p:txBody>
        </p:sp>
      </p:grpSp>
      <p:grpSp>
        <p:nvGrpSpPr>
          <p:cNvPr id="433" name="Rectangle 173"/>
          <p:cNvGrpSpPr/>
          <p:nvPr/>
        </p:nvGrpSpPr>
        <p:grpSpPr>
          <a:xfrm>
            <a:off x="7479937" y="8411590"/>
            <a:ext cx="263104" cy="261541"/>
            <a:chOff x="-4548" y="6349"/>
            <a:chExt cx="263102" cy="261539"/>
          </a:xfrm>
        </p:grpSpPr>
        <p:sp>
          <p:nvSpPr>
            <p:cNvPr id="431" name="Cuadrado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L2"/>
            <p:cNvSpPr txBox="1"/>
            <p:nvPr/>
          </p:nvSpPr>
          <p:spPr>
            <a:xfrm>
              <a:off x="-4549" y="6349"/>
              <a:ext cx="263104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L2</a:t>
              </a:r>
            </a:p>
          </p:txBody>
        </p:sp>
      </p:grpSp>
      <p:grpSp>
        <p:nvGrpSpPr>
          <p:cNvPr id="436" name="Rectangle 176"/>
          <p:cNvGrpSpPr/>
          <p:nvPr/>
        </p:nvGrpSpPr>
        <p:grpSpPr>
          <a:xfrm>
            <a:off x="7189716" y="8411590"/>
            <a:ext cx="263104" cy="261541"/>
            <a:chOff x="-4548" y="6349"/>
            <a:chExt cx="263102" cy="261539"/>
          </a:xfrm>
        </p:grpSpPr>
        <p:sp>
          <p:nvSpPr>
            <p:cNvPr id="434" name="Cuadrado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5" name="L1"/>
            <p:cNvSpPr txBox="1"/>
            <p:nvPr/>
          </p:nvSpPr>
          <p:spPr>
            <a:xfrm>
              <a:off x="-4549" y="6349"/>
              <a:ext cx="263104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L1</a:t>
              </a:r>
            </a:p>
          </p:txBody>
        </p:sp>
      </p:grpSp>
      <p:sp>
        <p:nvSpPr>
          <p:cNvPr id="437" name="Rectangle 177"/>
          <p:cNvSpPr/>
          <p:nvPr/>
        </p:nvSpPr>
        <p:spPr>
          <a:xfrm>
            <a:off x="7368285" y="90669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8" name="Rectangle 178"/>
          <p:cNvSpPr/>
          <p:nvPr/>
        </p:nvSpPr>
        <p:spPr>
          <a:xfrm>
            <a:off x="7488935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9" name="Rectangle 179"/>
          <p:cNvSpPr/>
          <p:nvPr/>
        </p:nvSpPr>
        <p:spPr>
          <a:xfrm>
            <a:off x="7609585" y="90669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0" name="Rectangle 180"/>
          <p:cNvSpPr/>
          <p:nvPr/>
        </p:nvSpPr>
        <p:spPr>
          <a:xfrm>
            <a:off x="6943150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1" name="Rectangle 181"/>
          <p:cNvSpPr/>
          <p:nvPr/>
        </p:nvSpPr>
        <p:spPr>
          <a:xfrm>
            <a:off x="7063800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2" name="Rectangle 182"/>
          <p:cNvSpPr/>
          <p:nvPr/>
        </p:nvSpPr>
        <p:spPr>
          <a:xfrm>
            <a:off x="7184450" y="90669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3" name="Rectangle 186"/>
          <p:cNvSpPr/>
          <p:nvPr/>
        </p:nvSpPr>
        <p:spPr>
          <a:xfrm>
            <a:off x="7484485" y="50873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4" name="Rectangle 190"/>
          <p:cNvSpPr/>
          <p:nvPr/>
        </p:nvSpPr>
        <p:spPr>
          <a:xfrm>
            <a:off x="7184450" y="50873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5" name="Freeform: Shape 8"/>
          <p:cNvSpPr/>
          <p:nvPr/>
        </p:nvSpPr>
        <p:spPr>
          <a:xfrm>
            <a:off x="7523901" y="51874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6" name="Freeform: Shape 14"/>
          <p:cNvSpPr/>
          <p:nvPr/>
        </p:nvSpPr>
        <p:spPr>
          <a:xfrm>
            <a:off x="7222694" y="51624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7" name="Rectangle 3"/>
          <p:cNvSpPr txBox="1"/>
          <p:nvPr/>
        </p:nvSpPr>
        <p:spPr>
          <a:xfrm>
            <a:off x="10383749" y="2009418"/>
            <a:ext cx="364939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r>
              <a:rPr lang="es-ES" dirty="0"/>
              <a:t>Vea ?keras3::</a:t>
            </a:r>
            <a:r>
              <a:rPr lang="es-ES" dirty="0" err="1"/>
              <a:t>install_keras</a:t>
            </a:r>
            <a:r>
              <a:rPr lang="es-ES" dirty="0"/>
              <a:t> para más detalles y opciones.</a:t>
            </a:r>
            <a:endParaRPr dirty="0"/>
          </a:p>
        </p:txBody>
      </p:sp>
      <p:sp>
        <p:nvSpPr>
          <p:cNvPr id="448" name="SUBTITLE"/>
          <p:cNvSpPr txBox="1"/>
          <p:nvPr/>
        </p:nvSpPr>
        <p:spPr>
          <a:xfrm>
            <a:off x="7152430" y="3789125"/>
            <a:ext cx="16398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 dirty="0"/>
              <a:t>CAPAS PRINCIPALES</a:t>
            </a:r>
            <a:endParaRPr dirty="0"/>
          </a:p>
        </p:txBody>
      </p:sp>
      <p:sp>
        <p:nvSpPr>
          <p:cNvPr id="449" name="SUBTITLE"/>
          <p:cNvSpPr txBox="1"/>
          <p:nvPr/>
        </p:nvSpPr>
        <p:spPr>
          <a:xfrm>
            <a:off x="10327952" y="3488149"/>
            <a:ext cx="3192427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ENTRENAMIENTO DE UN RECONOCEDOR DE IMÁGENES EN DATOS MNIST</a:t>
            </a:r>
            <a:endParaRPr dirty="0"/>
          </a:p>
        </p:txBody>
      </p:sp>
      <p:sp>
        <p:nvSpPr>
          <p:cNvPr id="450" name="Rectangle 133"/>
          <p:cNvSpPr txBox="1"/>
          <p:nvPr/>
        </p:nvSpPr>
        <p:spPr>
          <a:xfrm>
            <a:off x="3479748" y="2744810"/>
            <a:ext cx="167926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3"/>
              </a:rPr>
              <a:t>https://keras.posit.co</a:t>
            </a:r>
            <a:r>
              <a:t> </a:t>
            </a:r>
          </a:p>
        </p:txBody>
      </p:sp>
      <p:sp>
        <p:nvSpPr>
          <p:cNvPr id="451" name="Rectangle 135"/>
          <p:cNvSpPr txBox="1"/>
          <p:nvPr/>
        </p:nvSpPr>
        <p:spPr>
          <a:xfrm>
            <a:off x="3481397" y="2987150"/>
            <a:ext cx="517017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D77A00"/>
                </a:solidFill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4"/>
              </a:rPr>
              <a:t>https://www.manning.com/books/deep-learning-with-r-second-edition</a:t>
            </a:r>
            <a:r>
              <a:t> </a:t>
            </a:r>
          </a:p>
        </p:txBody>
      </p:sp>
      <p:sp>
        <p:nvSpPr>
          <p:cNvPr id="452" name="Figura"/>
          <p:cNvSpPr/>
          <p:nvPr/>
        </p:nvSpPr>
        <p:spPr>
          <a:xfrm>
            <a:off x="8509153" y="2793167"/>
            <a:ext cx="1896019" cy="550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111"/>
                </a:moveTo>
                <a:cubicBezTo>
                  <a:pt x="0" y="1393"/>
                  <a:pt x="285" y="0"/>
                  <a:pt x="636" y="0"/>
                </a:cubicBezTo>
                <a:lnTo>
                  <a:pt x="10237" y="0"/>
                </a:lnTo>
                <a:lnTo>
                  <a:pt x="16914" y="0"/>
                </a:lnTo>
                <a:cubicBezTo>
                  <a:pt x="17265" y="0"/>
                  <a:pt x="17550" y="1393"/>
                  <a:pt x="17550" y="3111"/>
                </a:cubicBezTo>
                <a:lnTo>
                  <a:pt x="17550" y="10890"/>
                </a:lnTo>
                <a:lnTo>
                  <a:pt x="21600" y="21600"/>
                </a:lnTo>
                <a:lnTo>
                  <a:pt x="17550" y="15557"/>
                </a:lnTo>
                <a:lnTo>
                  <a:pt x="17550" y="15557"/>
                </a:lnTo>
                <a:cubicBezTo>
                  <a:pt x="17550" y="17276"/>
                  <a:pt x="17265" y="18669"/>
                  <a:pt x="16914" y="18669"/>
                </a:cubicBezTo>
                <a:lnTo>
                  <a:pt x="636" y="18669"/>
                </a:lnTo>
                <a:cubicBezTo>
                  <a:pt x="285" y="18669"/>
                  <a:pt x="0" y="17276"/>
                  <a:pt x="0" y="15557"/>
                </a:cubicBezTo>
                <a:lnTo>
                  <a:pt x="0" y="15557"/>
                </a:lnTo>
                <a:lnTo>
                  <a:pt x="0" y="10890"/>
                </a:lnTo>
                <a:close/>
              </a:path>
            </a:pathLst>
          </a:custGeom>
          <a:solidFill>
            <a:srgbClr val="D77A0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D77A00"/>
                </a:solidFill>
              </a:defRPr>
            </a:pPr>
            <a:endParaRPr/>
          </a:p>
        </p:txBody>
      </p:sp>
      <p:sp>
        <p:nvSpPr>
          <p:cNvPr id="453" name="The “Hello, World!” of deep learning"/>
          <p:cNvSpPr txBox="1"/>
          <p:nvPr/>
        </p:nvSpPr>
        <p:spPr>
          <a:xfrm>
            <a:off x="8575085" y="2801586"/>
            <a:ext cx="1460058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>
                <a:solidFill>
                  <a:srgbClr val="FFFFFF"/>
                </a:solidFill>
              </a:defRPr>
            </a:lvl1pPr>
          </a:lstStyle>
          <a:p>
            <a:r>
              <a:rPr lang="es-ES"/>
              <a:t>El "¡Hola, mundo!" del aprendizaje profundo</a:t>
            </a:r>
            <a:endParaRPr dirty="0"/>
          </a:p>
        </p:txBody>
      </p:sp>
      <p:pic>
        <p:nvPicPr>
          <p:cNvPr id="45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314" y="3664856"/>
            <a:ext cx="1114089" cy="277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1" name="Group 157"/>
          <p:cNvGrpSpPr/>
          <p:nvPr/>
        </p:nvGrpSpPr>
        <p:grpSpPr>
          <a:xfrm>
            <a:off x="12041158" y="292206"/>
            <a:ext cx="1787792" cy="937921"/>
            <a:chOff x="0" y="0"/>
            <a:chExt cx="1787791" cy="937920"/>
          </a:xfrm>
        </p:grpSpPr>
        <p:grpSp>
          <p:nvGrpSpPr>
            <p:cNvPr id="457" name="Group 158"/>
            <p:cNvGrpSpPr/>
            <p:nvPr/>
          </p:nvGrpSpPr>
          <p:grpSpPr>
            <a:xfrm>
              <a:off x="0" y="33627"/>
              <a:ext cx="687519" cy="904293"/>
              <a:chOff x="0" y="0"/>
              <a:chExt cx="687518" cy="904290"/>
            </a:xfrm>
          </p:grpSpPr>
          <p:pic>
            <p:nvPicPr>
              <p:cNvPr id="455" name="Picture 4" descr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6" name="Rectangle 163"/>
              <p:cNvSpPr/>
              <p:nvPr/>
            </p:nvSpPr>
            <p:spPr>
              <a:xfrm>
                <a:off x="0" y="627294"/>
                <a:ext cx="687518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</a:defRPr>
                </a:lvl1pPr>
              </a:lstStyle>
              <a:p>
                <a:r>
                  <a:rPr dirty="0"/>
                  <a:t>Keras</a:t>
                </a:r>
              </a:p>
            </p:txBody>
          </p:sp>
        </p:grpSp>
        <p:grpSp>
          <p:nvGrpSpPr>
            <p:cNvPr id="460" name="Group 159"/>
            <p:cNvGrpSpPr/>
            <p:nvPr/>
          </p:nvGrpSpPr>
          <p:grpSpPr>
            <a:xfrm>
              <a:off x="605218" y="0"/>
              <a:ext cx="1182573" cy="937835"/>
              <a:chOff x="-101557" y="0"/>
              <a:chExt cx="1182570" cy="937834"/>
            </a:xfrm>
          </p:grpSpPr>
          <p:pic>
            <p:nvPicPr>
              <p:cNvPr id="458" name="Picture 2" descr="Picture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9" name="Rectangle 161"/>
              <p:cNvSpPr/>
              <p:nvPr/>
            </p:nvSpPr>
            <p:spPr>
              <a:xfrm>
                <a:off x="-101557" y="660838"/>
                <a:ext cx="1182570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</a:defRPr>
                </a:pPr>
                <a:r>
                  <a:rPr dirty="0"/>
                  <a:t>Tensor</a:t>
                </a:r>
                <a:r>
                  <a:rPr dirty="0"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  <p:pic>
        <p:nvPicPr>
          <p:cNvPr id="462" name="posit-full-color.png" descr="posit-full-color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82542" y="101521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CC BY SA Posit Software, PBC  •   info@posit.co • posit.co  •  Learn more at keras.posit.co •  HTML cheatsheets at pos.it/cheatsheets  •  keras3  1.0.0  •  Updated:  2024-06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dirty="0">
                <a:hlinkClick r:id="rId9"/>
              </a:rPr>
              <a:t>info@posit.co</a:t>
            </a:r>
            <a:r>
              <a:rPr dirty="0"/>
              <a:t> • </a:t>
            </a:r>
            <a:r>
              <a:rPr dirty="0">
                <a:hlinkClick r:id="rId10"/>
              </a:rPr>
              <a:t>posit.co</a:t>
            </a:r>
            <a:r>
              <a:rPr dirty="0"/>
              <a:t>  •  </a:t>
            </a:r>
            <a:r>
              <a:rPr lang="es-ES" dirty="0"/>
              <a:t>Aprenda más en</a:t>
            </a:r>
            <a:r>
              <a:rPr b="1" dirty="0"/>
              <a:t> </a:t>
            </a:r>
            <a:r>
              <a:rPr b="1" dirty="0">
                <a:hlinkClick r:id="rId11"/>
              </a:rPr>
              <a:t>keras.posit.co</a:t>
            </a:r>
            <a:r>
              <a:rPr dirty="0"/>
              <a:t> •  </a:t>
            </a:r>
            <a:r>
              <a:rPr lang="es-ES" dirty="0"/>
              <a:t>Guía rápida en </a:t>
            </a:r>
            <a:r>
              <a:rPr dirty="0"/>
              <a:t>HTML </a:t>
            </a:r>
            <a:r>
              <a:rPr lang="es-ES" dirty="0"/>
              <a:t>en</a:t>
            </a:r>
            <a:r>
              <a:rPr dirty="0"/>
              <a:t> </a:t>
            </a:r>
            <a:r>
              <a:rPr b="1" dirty="0">
                <a:hlinkClick r:id="rId12"/>
              </a:rPr>
              <a:t>pos.it/</a:t>
            </a:r>
            <a:r>
              <a:rPr b="1" dirty="0" err="1">
                <a:hlinkClick r:id="rId12"/>
              </a:rPr>
              <a:t>cheatsheets</a:t>
            </a:r>
            <a:r>
              <a:rPr dirty="0"/>
              <a:t>  •  keras3  1.0.0  •  </a:t>
            </a:r>
            <a:r>
              <a:rPr lang="es-ES" dirty="0"/>
              <a:t>Actualizado</a:t>
            </a:r>
            <a:r>
              <a:rPr dirty="0"/>
              <a:t>:  2024-06</a:t>
            </a:r>
          </a:p>
        </p:txBody>
      </p:sp>
      <p:sp>
        <p:nvSpPr>
          <p:cNvPr id="464" name="Rectangle"/>
          <p:cNvSpPr/>
          <p:nvPr/>
        </p:nvSpPr>
        <p:spPr>
          <a:xfrm>
            <a:off x="3628894" y="8523718"/>
            <a:ext cx="3150115" cy="143946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5" name="SUBTITLE"/>
          <p:cNvSpPr txBox="1"/>
          <p:nvPr/>
        </p:nvSpPr>
        <p:spPr>
          <a:xfrm>
            <a:off x="3656953" y="8526512"/>
            <a:ext cx="98264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DESPLEGAR</a:t>
            </a:r>
            <a:endParaRPr dirty="0"/>
          </a:p>
        </p:txBody>
      </p:sp>
      <p:sp>
        <p:nvSpPr>
          <p:cNvPr id="466" name="every(.x, .p, …) Do all element pass a test?…"/>
          <p:cNvSpPr txBox="1"/>
          <p:nvPr/>
        </p:nvSpPr>
        <p:spPr>
          <a:xfrm>
            <a:off x="3654917" y="8771684"/>
            <a:ext cx="3098070" cy="1482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/>
            </a:pPr>
            <a:r>
              <a:rPr lang="es-ES" dirty="0"/>
              <a:t>Exporte solo el paso hacia adelante del modelo entrenado para el servicio de inferencia.</a:t>
            </a:r>
            <a:endParaRPr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export_savedmodel</a:t>
            </a:r>
            <a:r>
              <a:rPr dirty="0"/>
              <a:t>(model, "my-saved-model/1")</a:t>
            </a:r>
          </a:p>
          <a:p>
            <a:pPr>
              <a:lnSpc>
                <a:spcPct val="80000"/>
              </a:lnSpc>
              <a:defRPr sz="1100"/>
            </a:pPr>
            <a:r>
              <a:rPr lang="es-ES" dirty="0"/>
              <a:t>Guarda un TF </a:t>
            </a:r>
            <a:r>
              <a:rPr lang="es-ES" dirty="0" err="1"/>
              <a:t>SavedModel</a:t>
            </a:r>
            <a:r>
              <a:rPr lang="es-ES" dirty="0"/>
              <a:t> para la inferencia.</a:t>
            </a:r>
            <a:endParaRPr dirty="0"/>
          </a:p>
          <a:p>
            <a:pPr>
              <a:lnSpc>
                <a:spcPct val="80000"/>
              </a:lnSpc>
              <a:defRPr sz="1100"/>
            </a:pPr>
            <a:endParaRPr dirty="0"/>
          </a:p>
          <a:p>
            <a:pPr>
              <a:lnSpc>
                <a:spcPct val="80000"/>
              </a:lnSpc>
              <a:defRPr sz="1100" b="1"/>
            </a:pPr>
            <a:r>
              <a:rPr dirty="0" err="1"/>
              <a:t>rsconnect</a:t>
            </a:r>
            <a:r>
              <a:rPr dirty="0"/>
              <a:t>::</a:t>
            </a:r>
            <a:r>
              <a:rPr dirty="0" err="1"/>
              <a:t>deployTFModel</a:t>
            </a:r>
            <a:r>
              <a:rPr dirty="0"/>
              <a:t>("my-saved-model")</a:t>
            </a:r>
          </a:p>
          <a:p>
            <a:pPr>
              <a:lnSpc>
                <a:spcPct val="80000"/>
              </a:lnSpc>
              <a:defRPr sz="1100"/>
            </a:pPr>
            <a:r>
              <a:rPr lang="es-ES" dirty="0"/>
              <a:t>Implementa un TF </a:t>
            </a:r>
            <a:r>
              <a:rPr lang="es-ES" dirty="0" err="1"/>
              <a:t>SavedModel</a:t>
            </a:r>
            <a:r>
              <a:rPr lang="es-ES" dirty="0"/>
              <a:t> en </a:t>
            </a:r>
            <a:r>
              <a:rPr lang="es-ES" dirty="0" err="1"/>
              <a:t>Connect</a:t>
            </a:r>
            <a:r>
              <a:rPr lang="es-ES" dirty="0"/>
              <a:t> para la inferencia.</a:t>
            </a:r>
            <a:endParaRPr dirty="0"/>
          </a:p>
        </p:txBody>
      </p:sp>
      <p:grpSp>
        <p:nvGrpSpPr>
          <p:cNvPr id="470" name="Agrupar"/>
          <p:cNvGrpSpPr/>
          <p:nvPr/>
        </p:nvGrpSpPr>
        <p:grpSpPr>
          <a:xfrm>
            <a:off x="237523" y="7475449"/>
            <a:ext cx="3278269" cy="2457904"/>
            <a:chOff x="0" y="0"/>
            <a:chExt cx="3278267" cy="2457902"/>
          </a:xfrm>
        </p:grpSpPr>
        <p:sp>
          <p:nvSpPr>
            <p:cNvPr id="467" name="Rectangle"/>
            <p:cNvSpPr/>
            <p:nvPr/>
          </p:nvSpPr>
          <p:spPr>
            <a:xfrm>
              <a:off x="0" y="0"/>
              <a:ext cx="3275725" cy="241787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FA900">
                    <a:alpha val="1873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8" name="every(.x, .p, …) Do all element pass a test?…"/>
            <p:cNvSpPr txBox="1"/>
            <p:nvPr/>
          </p:nvSpPr>
          <p:spPr>
            <a:xfrm>
              <a:off x="73657" y="279004"/>
              <a:ext cx="3204610" cy="2178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defRPr sz="1100" b="1"/>
              </a:pPr>
              <a:r>
                <a:rPr dirty="0"/>
                <a:t>fit(</a:t>
              </a:r>
              <a:r>
                <a:rPr b="0" dirty="0"/>
                <a:t>object, x = NULL, y = NULL, </a:t>
              </a:r>
              <a:r>
                <a:rPr b="0" dirty="0" err="1"/>
                <a:t>batch_size</a:t>
              </a:r>
              <a:r>
                <a:rPr b="0" dirty="0"/>
                <a:t> = NULL, epochs = 10,   verbose = 1, callbacks = NULL, …</a:t>
              </a:r>
              <a:r>
                <a:rPr dirty="0"/>
                <a:t>)</a:t>
              </a:r>
            </a:p>
            <a:p>
              <a:pPr>
                <a:lnSpc>
                  <a:spcPct val="80000"/>
                </a:lnSpc>
                <a:defRPr sz="1100"/>
              </a:pPr>
              <a:r>
                <a:rPr lang="es-ES" dirty="0"/>
                <a:t>Entrenar un modelo de Keras para un número fijo de iteraciones (</a:t>
              </a:r>
              <a:r>
                <a:rPr lang="es-ES" dirty="0" err="1"/>
                <a:t>epochs</a:t>
              </a:r>
              <a:r>
                <a:rPr lang="es-ES" dirty="0"/>
                <a:t>)</a:t>
              </a:r>
              <a:endParaRPr dirty="0"/>
            </a:p>
            <a:p>
              <a:pPr>
                <a:lnSpc>
                  <a:spcPct val="80000"/>
                </a:lnSpc>
                <a:defRPr sz="1100"/>
              </a:pPr>
              <a:endParaRPr dirty="0"/>
            </a:p>
            <a:p>
              <a:pPr>
                <a:lnSpc>
                  <a:spcPct val="80000"/>
                </a:lnSpc>
                <a:defRPr sz="1100"/>
              </a:pPr>
              <a:r>
                <a:rPr lang="es-ES" dirty="0"/>
                <a:t>Personalizar entrenamiento</a:t>
              </a:r>
              <a:r>
                <a:rPr dirty="0"/>
                <a:t>: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rPr dirty="0"/>
                <a:t>Pro</a:t>
              </a:r>
              <a:r>
                <a:rPr lang="es-ES" dirty="0" err="1"/>
                <a:t>porcionar</a:t>
              </a:r>
              <a:r>
                <a:rPr dirty="0"/>
                <a:t> callbacks </a:t>
              </a:r>
              <a:r>
                <a:rPr lang="es-ES" dirty="0"/>
                <a:t>a</a:t>
              </a:r>
              <a:r>
                <a:rPr dirty="0"/>
                <a:t> </a:t>
              </a:r>
              <a:r>
                <a:rPr b="1" dirty="0"/>
                <a:t>fit()</a:t>
              </a:r>
              <a:r>
                <a:rPr dirty="0"/>
                <a:t>: 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rPr dirty="0" err="1"/>
                <a:t>Defin</a:t>
              </a:r>
              <a:r>
                <a:rPr lang="es-ES" dirty="0"/>
                <a:t>ir</a:t>
              </a:r>
              <a:r>
                <a:rPr dirty="0"/>
                <a:t> </a:t>
              </a:r>
              <a:r>
                <a:rPr b="1" dirty="0"/>
                <a:t>Callback()</a:t>
              </a:r>
              <a:r>
                <a:rPr lang="es-ES" b="1" dirty="0"/>
                <a:t> </a:t>
              </a:r>
              <a:r>
                <a:rPr lang="es-ES" dirty="0"/>
                <a:t>personalizados</a:t>
              </a:r>
              <a:r>
                <a:rPr dirty="0"/>
                <a:t>.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rPr lang="es-ES" dirty="0"/>
                <a:t>Llamar</a:t>
              </a:r>
              <a:r>
                <a:rPr dirty="0"/>
                <a:t> </a:t>
              </a:r>
              <a:r>
                <a:rPr b="1" dirty="0" err="1"/>
                <a:t>train_on_batch</a:t>
              </a:r>
              <a:r>
                <a:rPr b="1" dirty="0"/>
                <a:t>()</a:t>
              </a:r>
              <a:r>
                <a:rPr dirty="0"/>
                <a:t> </a:t>
              </a:r>
              <a:r>
                <a:rPr lang="es-ES" dirty="0"/>
                <a:t>en un bucle de entrenamiento personalizado</a:t>
              </a:r>
              <a:r>
                <a:rPr dirty="0"/>
                <a:t>.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rPr dirty="0" err="1"/>
                <a:t>Subclas</a:t>
              </a:r>
              <a:r>
                <a:rPr lang="es-ES" dirty="0"/>
                <a:t>e de</a:t>
              </a:r>
              <a:r>
                <a:rPr dirty="0"/>
                <a:t> </a:t>
              </a:r>
              <a:r>
                <a:rPr b="1" dirty="0"/>
                <a:t>Model()</a:t>
              </a:r>
              <a:r>
                <a:rPr dirty="0"/>
                <a:t> </a:t>
              </a:r>
              <a:r>
                <a:rPr lang="es-ES" dirty="0"/>
                <a:t>e implemente un método</a:t>
              </a:r>
              <a:r>
                <a:rPr dirty="0"/>
                <a:t> </a:t>
              </a:r>
              <a:r>
                <a:rPr b="1" dirty="0" err="1"/>
                <a:t>train_step</a:t>
              </a:r>
              <a:r>
                <a:rPr dirty="0"/>
                <a:t> </a:t>
              </a:r>
              <a:r>
                <a:rPr lang="es-ES" dirty="0"/>
                <a:t>personalizado</a:t>
              </a:r>
              <a:r>
                <a:rPr dirty="0"/>
                <a:t>.</a:t>
              </a:r>
            </a:p>
            <a:p>
              <a:pPr marL="110289" indent="-110289">
                <a:lnSpc>
                  <a:spcPct val="80000"/>
                </a:lnSpc>
                <a:buSzPct val="100000"/>
                <a:buChar char="-"/>
                <a:defRPr sz="1100"/>
              </a:pPr>
              <a:r>
                <a:rPr lang="es-ES" dirty="0"/>
                <a:t>Escriba un bucle de entrenamiento totalmente personalizado. Actualice los pesos con</a:t>
              </a:r>
              <a:r>
                <a:rPr dirty="0"/>
                <a:t> </a:t>
              </a:r>
              <a:r>
                <a:rPr b="1" dirty="0" err="1"/>
                <a:t>model$optimizer$apply</a:t>
              </a:r>
              <a:r>
                <a:rPr b="1" dirty="0"/>
                <a:t>(gradients, weights)</a:t>
              </a:r>
            </a:p>
          </p:txBody>
        </p:sp>
        <p:sp>
          <p:nvSpPr>
            <p:cNvPr id="469" name="SUBTITLE"/>
            <p:cNvSpPr txBox="1"/>
            <p:nvPr/>
          </p:nvSpPr>
          <p:spPr>
            <a:xfrm>
              <a:off x="44341" y="16513"/>
              <a:ext cx="1895276" cy="244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 lvl="1">
                <a:defRPr b="1"/>
              </a:pPr>
              <a:r>
                <a:rPr lang="es-ES"/>
                <a:t>AJUSTAR UN MODELO</a:t>
              </a:r>
              <a:endParaRPr dirty="0"/>
            </a:p>
          </p:txBody>
        </p:sp>
      </p:grpSp>
      <p:sp>
        <p:nvSpPr>
          <p:cNvPr id="471" name="Rectangle"/>
          <p:cNvSpPr/>
          <p:nvPr/>
        </p:nvSpPr>
        <p:spPr>
          <a:xfrm>
            <a:off x="3626002" y="4977305"/>
            <a:ext cx="3155899" cy="67768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2" name="every(.x, .p, …) Do all element pass a test?…"/>
          <p:cNvSpPr txBox="1"/>
          <p:nvPr/>
        </p:nvSpPr>
        <p:spPr>
          <a:xfrm>
            <a:off x="3656203" y="5336048"/>
            <a:ext cx="3066348" cy="270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1100" b="1"/>
            </a:pPr>
            <a:r>
              <a:rPr dirty="0"/>
              <a:t>evaluate(</a:t>
            </a:r>
            <a:r>
              <a:rPr b="0" dirty="0"/>
              <a:t>object, x = NULL, y = NULL, </a:t>
            </a:r>
            <a:r>
              <a:rPr b="0" dirty="0" err="1"/>
              <a:t>batch_size</a:t>
            </a:r>
            <a:r>
              <a:rPr b="0" dirty="0"/>
              <a:t> = NULL</a:t>
            </a:r>
            <a:r>
              <a:rPr dirty="0"/>
              <a:t>) </a:t>
            </a:r>
            <a:r>
              <a:rPr b="0" dirty="0" err="1"/>
              <a:t>Evalua</a:t>
            </a:r>
            <a:r>
              <a:rPr lang="es-ES" b="0" dirty="0"/>
              <a:t>r</a:t>
            </a:r>
            <a:r>
              <a:rPr b="0" dirty="0"/>
              <a:t> </a:t>
            </a:r>
            <a:r>
              <a:rPr lang="es-ES" b="0" dirty="0"/>
              <a:t>un</a:t>
            </a:r>
            <a:r>
              <a:rPr b="0" dirty="0"/>
              <a:t> </a:t>
            </a:r>
            <a:r>
              <a:rPr lang="es-ES" b="0" dirty="0"/>
              <a:t>modelo Keras</a:t>
            </a:r>
            <a:endParaRPr b="0" dirty="0"/>
          </a:p>
        </p:txBody>
      </p:sp>
      <p:sp>
        <p:nvSpPr>
          <p:cNvPr id="473" name="SUBTITLE"/>
          <p:cNvSpPr txBox="1"/>
          <p:nvPr/>
        </p:nvSpPr>
        <p:spPr>
          <a:xfrm>
            <a:off x="3654084" y="5022700"/>
            <a:ext cx="17520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dirty="0"/>
              <a:t>EVALUA</a:t>
            </a:r>
            <a:r>
              <a:rPr lang="es-ES" dirty="0"/>
              <a:t>R UN</a:t>
            </a:r>
            <a:r>
              <a:rPr dirty="0"/>
              <a:t> MODEL</a:t>
            </a:r>
            <a:r>
              <a:rPr lang="es-ES" dirty="0"/>
              <a:t>O</a:t>
            </a:r>
            <a:endParaRPr dirty="0"/>
          </a:p>
        </p:txBody>
      </p:sp>
      <p:sp>
        <p:nvSpPr>
          <p:cNvPr id="474" name="Rectangle"/>
          <p:cNvSpPr/>
          <p:nvPr/>
        </p:nvSpPr>
        <p:spPr>
          <a:xfrm>
            <a:off x="3624067" y="6822703"/>
            <a:ext cx="3150115" cy="159506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5" name="SUBTITLE"/>
          <p:cNvSpPr txBox="1"/>
          <p:nvPr/>
        </p:nvSpPr>
        <p:spPr>
          <a:xfrm>
            <a:off x="3656115" y="6836173"/>
            <a:ext cx="2693878" cy="28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lang="es-ES"/>
              <a:t>GUARDAR/CARGAR UN MODELO</a:t>
            </a:r>
            <a:endParaRPr dirty="0"/>
          </a:p>
        </p:txBody>
      </p:sp>
      <p:sp>
        <p:nvSpPr>
          <p:cNvPr id="476" name="every(.x, .p, …) Do all element pass a test?…"/>
          <p:cNvSpPr txBox="1"/>
          <p:nvPr/>
        </p:nvSpPr>
        <p:spPr>
          <a:xfrm>
            <a:off x="3656219" y="7134196"/>
            <a:ext cx="3286931" cy="1269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defRPr sz="1100" b="1"/>
            </a:pPr>
            <a:r>
              <a:rPr sz="1050" dirty="0" err="1"/>
              <a:t>save_model</a:t>
            </a:r>
            <a:r>
              <a:rPr sz="1050" dirty="0"/>
              <a:t>(); </a:t>
            </a:r>
            <a:r>
              <a:rPr sz="1050" dirty="0" err="1"/>
              <a:t>load_model</a:t>
            </a:r>
            <a:r>
              <a:rPr sz="1050" dirty="0"/>
              <a:t>() </a:t>
            </a:r>
          </a:p>
          <a:p>
            <a:pPr>
              <a:lnSpc>
                <a:spcPct val="80000"/>
              </a:lnSpc>
              <a:defRPr sz="1100" b="1"/>
            </a:pPr>
            <a:r>
              <a:rPr lang="es-ES" sz="1050" b="0" dirty="0"/>
              <a:t>Guardar</a:t>
            </a:r>
            <a:r>
              <a:rPr sz="1050" b="0" dirty="0"/>
              <a:t>/</a:t>
            </a:r>
            <a:r>
              <a:rPr lang="es-ES" sz="1050" b="0" dirty="0"/>
              <a:t>cargar</a:t>
            </a:r>
            <a:r>
              <a:rPr sz="1050" b="0" dirty="0"/>
              <a:t> model</a:t>
            </a:r>
            <a:r>
              <a:rPr lang="es-ES" sz="1050" b="0" dirty="0"/>
              <a:t>o</a:t>
            </a:r>
            <a:r>
              <a:rPr sz="1050" b="0" dirty="0"/>
              <a:t>s </a:t>
            </a:r>
            <a:r>
              <a:rPr lang="es-ES" sz="1050" b="0" dirty="0"/>
              <a:t>usando</a:t>
            </a:r>
            <a:r>
              <a:rPr sz="1050" b="0" dirty="0"/>
              <a:t> </a:t>
            </a:r>
            <a:r>
              <a:rPr lang="es-ES" sz="1050" b="0" dirty="0"/>
              <a:t>el formato </a:t>
            </a:r>
            <a:r>
              <a:rPr sz="1050" b="0" dirty="0"/>
              <a:t>".keras".</a:t>
            </a:r>
          </a:p>
          <a:p>
            <a:pPr>
              <a:lnSpc>
                <a:spcPct val="80000"/>
              </a:lnSpc>
              <a:defRPr sz="1100" b="1"/>
            </a:pPr>
            <a:endParaRPr sz="1050" b="0" dirty="0"/>
          </a:p>
          <a:p>
            <a:pPr>
              <a:lnSpc>
                <a:spcPct val="80000"/>
              </a:lnSpc>
              <a:defRPr sz="1100" b="1"/>
            </a:pPr>
            <a:r>
              <a:rPr sz="1050" dirty="0" err="1"/>
              <a:t>save_model_weights</a:t>
            </a:r>
            <a:r>
              <a:rPr sz="1050" dirty="0"/>
              <a:t>(); </a:t>
            </a:r>
            <a:r>
              <a:rPr sz="1050" dirty="0" err="1"/>
              <a:t>load_model_weights</a:t>
            </a:r>
            <a:r>
              <a:rPr sz="1050" dirty="0"/>
              <a:t>()</a:t>
            </a:r>
            <a:br>
              <a:rPr sz="1050" dirty="0"/>
            </a:br>
            <a:r>
              <a:rPr lang="es-ES" sz="1050" b="0" dirty="0"/>
              <a:t>Guardar</a:t>
            </a:r>
            <a:r>
              <a:rPr sz="1050" b="0" dirty="0"/>
              <a:t>/</a:t>
            </a:r>
            <a:r>
              <a:rPr lang="es-ES" sz="1050" b="0" dirty="0"/>
              <a:t>cargar</a:t>
            </a:r>
            <a:r>
              <a:rPr sz="1050" b="0" dirty="0"/>
              <a:t> </a:t>
            </a:r>
            <a:r>
              <a:rPr lang="es-ES" sz="1050" b="0" dirty="0"/>
              <a:t>pesos del</a:t>
            </a:r>
            <a:r>
              <a:rPr sz="1050" b="0" dirty="0"/>
              <a:t> </a:t>
            </a:r>
            <a:r>
              <a:rPr lang="es-ES" sz="1050" b="0" dirty="0"/>
              <a:t>modelo hacia/desde</a:t>
            </a:r>
            <a:r>
              <a:rPr sz="1050" b="0" dirty="0"/>
              <a:t> </a:t>
            </a:r>
            <a:r>
              <a:rPr lang="es-ES" sz="1050" b="0" dirty="0"/>
              <a:t>archivos</a:t>
            </a:r>
            <a:r>
              <a:rPr sz="1050" b="0" dirty="0"/>
              <a:t>".h5".</a:t>
            </a:r>
          </a:p>
          <a:p>
            <a:pPr>
              <a:lnSpc>
                <a:spcPct val="80000"/>
              </a:lnSpc>
              <a:defRPr sz="1100" b="1"/>
            </a:pPr>
            <a:endParaRPr sz="1050" b="0" dirty="0"/>
          </a:p>
          <a:p>
            <a:pPr>
              <a:lnSpc>
                <a:spcPct val="80000"/>
              </a:lnSpc>
              <a:defRPr sz="1100" b="1"/>
            </a:pPr>
            <a:r>
              <a:rPr sz="1050" dirty="0" err="1"/>
              <a:t>save_model_config</a:t>
            </a:r>
            <a:r>
              <a:rPr sz="1050" dirty="0"/>
              <a:t>(); </a:t>
            </a:r>
            <a:r>
              <a:rPr sz="1050" dirty="0" err="1"/>
              <a:t>load_model_config</a:t>
            </a:r>
            <a:r>
              <a:rPr sz="1050" dirty="0"/>
              <a:t>()</a:t>
            </a:r>
            <a:br>
              <a:rPr sz="1050" dirty="0"/>
            </a:br>
            <a:r>
              <a:rPr lang="es-ES" sz="1050" b="0" dirty="0"/>
              <a:t>Guardar</a:t>
            </a:r>
            <a:r>
              <a:rPr sz="1050" b="0" dirty="0"/>
              <a:t>/</a:t>
            </a:r>
            <a:r>
              <a:rPr lang="es-ES" sz="1050" b="0" dirty="0"/>
              <a:t>cargar</a:t>
            </a:r>
            <a:r>
              <a:rPr sz="1050" b="0" dirty="0"/>
              <a:t> </a:t>
            </a:r>
            <a:r>
              <a:rPr lang="es-ES" sz="1050" b="0" dirty="0"/>
              <a:t>arquitectura del modelo hacia/desde archivos </a:t>
            </a:r>
            <a:r>
              <a:rPr sz="1050" b="0" dirty="0"/>
              <a:t>".</a:t>
            </a:r>
            <a:r>
              <a:rPr sz="1050" b="0" dirty="0" err="1"/>
              <a:t>json</a:t>
            </a:r>
            <a:r>
              <a:rPr sz="1050" b="0" dirty="0"/>
              <a:t>".</a:t>
            </a:r>
          </a:p>
        </p:txBody>
      </p:sp>
      <p:sp>
        <p:nvSpPr>
          <p:cNvPr id="477" name="Rectangle"/>
          <p:cNvSpPr/>
          <p:nvPr/>
        </p:nvSpPr>
        <p:spPr>
          <a:xfrm>
            <a:off x="3635439" y="3776583"/>
            <a:ext cx="3152429" cy="121035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1873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8" name="SUBTITLE"/>
          <p:cNvSpPr txBox="1"/>
          <p:nvPr/>
        </p:nvSpPr>
        <p:spPr>
          <a:xfrm>
            <a:off x="3654084" y="3784600"/>
            <a:ext cx="2339507" cy="19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lang="es-ES"/>
              <a:t>INSPECCIONAR UN MODELO</a:t>
            </a:r>
            <a:endParaRPr dirty="0"/>
          </a:p>
        </p:txBody>
      </p:sp>
      <p:sp>
        <p:nvSpPr>
          <p:cNvPr id="479" name="every(.x, .p, …) Do all element pass a test?…"/>
          <p:cNvSpPr txBox="1"/>
          <p:nvPr/>
        </p:nvSpPr>
        <p:spPr>
          <a:xfrm>
            <a:off x="3658699" y="3985472"/>
            <a:ext cx="3076229" cy="81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defRPr sz="1100" b="1"/>
            </a:pPr>
            <a:r>
              <a:rPr dirty="0"/>
              <a:t>print(model) </a:t>
            </a:r>
            <a:r>
              <a:rPr lang="en-US" dirty="0"/>
              <a:t> </a:t>
            </a:r>
            <a:r>
              <a:rPr lang="en-US" b="0" dirty="0" err="1"/>
              <a:t>Imprimir</a:t>
            </a:r>
            <a:r>
              <a:rPr lang="en-US" b="0" dirty="0"/>
              <a:t> un </a:t>
            </a:r>
            <a:r>
              <a:rPr lang="en-US" b="0" dirty="0" err="1"/>
              <a:t>resumen</a:t>
            </a:r>
            <a:r>
              <a:rPr lang="en-US" b="0" dirty="0"/>
              <a:t> de un </a:t>
            </a:r>
            <a:r>
              <a:rPr lang="en-US" b="0" dirty="0" err="1"/>
              <a:t>modelo</a:t>
            </a:r>
            <a:r>
              <a:rPr lang="en-US" b="0" dirty="0"/>
              <a:t> Keras</a:t>
            </a:r>
            <a:endParaRPr dirty="0"/>
          </a:p>
          <a:p>
            <a:pPr>
              <a:lnSpc>
                <a:spcPct val="80000"/>
              </a:lnSpc>
              <a:defRPr sz="1100"/>
            </a:pPr>
            <a:endParaRPr b="0" dirty="0"/>
          </a:p>
          <a:p>
            <a:pPr>
              <a:lnSpc>
                <a:spcPct val="80000"/>
              </a:lnSpc>
              <a:defRPr sz="1100" b="1"/>
            </a:pPr>
            <a:r>
              <a:rPr dirty="0"/>
              <a:t>plot(model,  </a:t>
            </a:r>
            <a:r>
              <a:rPr dirty="0" err="1"/>
              <a:t>show_shapes</a:t>
            </a:r>
            <a:r>
              <a:rPr dirty="0"/>
              <a:t> = FALSE, </a:t>
            </a:r>
            <a:r>
              <a:rPr dirty="0" err="1"/>
              <a:t>show_dtype</a:t>
            </a:r>
            <a:r>
              <a:rPr dirty="0"/>
              <a:t> = FALSE, </a:t>
            </a:r>
            <a:r>
              <a:rPr dirty="0" err="1"/>
              <a:t>show_layer_names</a:t>
            </a:r>
            <a:r>
              <a:rPr dirty="0"/>
              <a:t> = FALSE, ...)  </a:t>
            </a:r>
          </a:p>
          <a:p>
            <a:pPr>
              <a:lnSpc>
                <a:spcPct val="80000"/>
              </a:lnSpc>
              <a:defRPr sz="1100" b="1"/>
            </a:pPr>
            <a:r>
              <a:rPr lang="es-ES" b="0" dirty="0"/>
              <a:t>Gráfica un modelo Keras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Agrupar"/>
          <p:cNvGrpSpPr/>
          <p:nvPr/>
        </p:nvGrpSpPr>
        <p:grpSpPr>
          <a:xfrm>
            <a:off x="8383487" y="-2232361"/>
            <a:ext cx="6157893" cy="3553962"/>
            <a:chOff x="0" y="51032"/>
            <a:chExt cx="6157891" cy="3553961"/>
          </a:xfrm>
        </p:grpSpPr>
        <p:grpSp>
          <p:nvGrpSpPr>
            <p:cNvPr id="496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1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F9D40"/>
              </a:solidFill>
              <a:ln w="3175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2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35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F9D40"/>
              </a:solidFill>
              <a:ln w="6350" cap="flat">
                <a:solidFill>
                  <a:srgbClr val="F1A154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CC78"/>
              </a:solidFill>
              <a:ln w="6350" cap="flat">
                <a:solidFill>
                  <a:srgbClr val="F7CE8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7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61" t="-10700" r="50338" b="1107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Rectángulo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896" t="11803" r="50103" b="8819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0" name="Basics"/>
          <p:cNvSpPr txBox="1"/>
          <p:nvPr/>
        </p:nvSpPr>
        <p:spPr>
          <a:xfrm>
            <a:off x="282687" y="504594"/>
            <a:ext cx="157575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lang="es-ES"/>
              <a:t>Más capas</a:t>
            </a:r>
            <a:endParaRPr dirty="0"/>
          </a:p>
        </p:txBody>
      </p:sp>
      <p:sp>
        <p:nvSpPr>
          <p:cNvPr id="501" name="Line"/>
          <p:cNvSpPr/>
          <p:nvPr/>
        </p:nvSpPr>
        <p:spPr>
          <a:xfrm>
            <a:off x="344038" y="453414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2" name="Line"/>
          <p:cNvSpPr/>
          <p:nvPr/>
        </p:nvSpPr>
        <p:spPr>
          <a:xfrm>
            <a:off x="240539" y="455406"/>
            <a:ext cx="6539442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226369" y="90144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226369" y="683798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767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SUBTITLE"/>
          <p:cNvSpPr txBox="1"/>
          <p:nvPr/>
        </p:nvSpPr>
        <p:spPr>
          <a:xfrm>
            <a:off x="250699" y="909481"/>
            <a:ext cx="21704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CAPAS CONVOLUCIONALES</a:t>
            </a:r>
            <a:endParaRPr dirty="0"/>
          </a:p>
        </p:txBody>
      </p:sp>
      <p:sp>
        <p:nvSpPr>
          <p:cNvPr id="506" name="SUBTITLE"/>
          <p:cNvSpPr txBox="1"/>
          <p:nvPr/>
        </p:nvSpPr>
        <p:spPr>
          <a:xfrm>
            <a:off x="255139" y="6863696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CAPAS DE AGRUPACIÓN</a:t>
            </a:r>
            <a:endParaRPr dirty="0"/>
          </a:p>
        </p:txBody>
      </p:sp>
      <p:sp>
        <p:nvSpPr>
          <p:cNvPr id="507" name="every(.x, .p, …) Do all element pass a test?…"/>
          <p:cNvSpPr txBox="1"/>
          <p:nvPr/>
        </p:nvSpPr>
        <p:spPr>
          <a:xfrm>
            <a:off x="1214652" y="1250626"/>
            <a:ext cx="2156361" cy="546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layer_conv_1d() </a:t>
            </a:r>
            <a:r>
              <a:rPr b="0" dirty="0"/>
              <a:t>1D, e.g. </a:t>
            </a:r>
            <a:r>
              <a:rPr b="0" dirty="0" err="1"/>
              <a:t>convolu</a:t>
            </a:r>
            <a:r>
              <a:rPr lang="es-ES" b="0" dirty="0" err="1"/>
              <a:t>ción</a:t>
            </a:r>
            <a:r>
              <a:rPr lang="es-ES" b="0" dirty="0"/>
              <a:t> temporal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s-ES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layer_conv_2d_transpose() </a:t>
            </a:r>
            <a:r>
              <a:rPr b="0" dirty="0" err="1"/>
              <a:t>Transp</a:t>
            </a:r>
            <a:r>
              <a:rPr lang="es-ES" b="0" dirty="0" err="1"/>
              <a:t>uesta</a:t>
            </a:r>
            <a:r>
              <a:rPr b="0" dirty="0"/>
              <a:t> 2D (de</a:t>
            </a:r>
            <a:r>
              <a:rPr lang="es-ES" b="0" dirty="0"/>
              <a:t>s</a:t>
            </a:r>
            <a:r>
              <a:rPr b="0" dirty="0" err="1"/>
              <a:t>convolu</a:t>
            </a:r>
            <a:r>
              <a:rPr lang="es-ES" b="0" dirty="0" err="1"/>
              <a:t>ció</a:t>
            </a:r>
            <a:r>
              <a:rPr b="0" dirty="0"/>
              <a:t>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layer_conv_2d()</a:t>
            </a:r>
            <a:r>
              <a:rPr b="0" dirty="0"/>
              <a:t> 2D, e.g. </a:t>
            </a:r>
            <a:r>
              <a:rPr lang="es-ES" b="0" dirty="0"/>
              <a:t>convolución espacial sobre imágenes</a:t>
            </a: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layer_conv_3d_transpose() </a:t>
            </a:r>
            <a:r>
              <a:rPr b="0" dirty="0" err="1"/>
              <a:t>Transp</a:t>
            </a:r>
            <a:r>
              <a:rPr lang="es-ES" b="0" dirty="0" err="1"/>
              <a:t>uesta</a:t>
            </a:r>
            <a:r>
              <a:rPr b="0" dirty="0"/>
              <a:t> 3D</a:t>
            </a:r>
            <a:endParaRPr lang="es-ES"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layer_conv_3d() </a:t>
            </a:r>
            <a:r>
              <a:rPr b="0" dirty="0"/>
              <a:t>3D, e.g. </a:t>
            </a:r>
            <a:r>
              <a:rPr lang="es-ES" b="0" dirty="0" err="1"/>
              <a:t>concolución</a:t>
            </a:r>
            <a:r>
              <a:rPr lang="es-ES" b="0" dirty="0"/>
              <a:t> espacial sobre volumen</a:t>
            </a: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layer_conv_lstm_2d() </a:t>
            </a:r>
            <a:r>
              <a:rPr b="0" dirty="0"/>
              <a:t>LSTM</a:t>
            </a:r>
            <a:r>
              <a:rPr lang="es-ES" b="0" dirty="0"/>
              <a:t> </a:t>
            </a:r>
            <a:r>
              <a:rPr lang="es-ES" b="0" dirty="0" err="1"/>
              <a:t>concolucional</a:t>
            </a: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layer_separable_conv_2d()</a:t>
            </a:r>
            <a:r>
              <a:rPr lang="es-ES" dirty="0"/>
              <a:t> </a:t>
            </a:r>
            <a:r>
              <a:rPr lang="es-ES" b="0" dirty="0"/>
              <a:t>2D separable en profundidad</a:t>
            </a: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layer_upsampling_1d() layer_upsampling_2d() layer_upsampling_3d() </a:t>
            </a:r>
            <a:r>
              <a:rPr lang="es-ES" b="0" dirty="0"/>
              <a:t>Capa de </a:t>
            </a:r>
            <a:r>
              <a:rPr lang="es-ES" b="0" dirty="0" err="1"/>
              <a:t>sobremuestreo</a:t>
            </a: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b="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dirty="0"/>
              <a:t>Capa de relleno 0</a:t>
            </a:r>
            <a:endParaRPr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layer_cropping_1d()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dirty="0"/>
              <a:t>Capa de recorte</a:t>
            </a:r>
            <a:endParaRPr dirty="0"/>
          </a:p>
        </p:txBody>
      </p:sp>
      <p:sp>
        <p:nvSpPr>
          <p:cNvPr id="508" name="Rectangle 30"/>
          <p:cNvSpPr/>
          <p:nvPr/>
        </p:nvSpPr>
        <p:spPr>
          <a:xfrm>
            <a:off x="460635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angle 31"/>
          <p:cNvSpPr/>
          <p:nvPr/>
        </p:nvSpPr>
        <p:spPr>
          <a:xfrm>
            <a:off x="58128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angle 32"/>
          <p:cNvSpPr/>
          <p:nvPr/>
        </p:nvSpPr>
        <p:spPr>
          <a:xfrm>
            <a:off x="701935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angle 33"/>
          <p:cNvSpPr/>
          <p:nvPr/>
        </p:nvSpPr>
        <p:spPr>
          <a:xfrm>
            <a:off x="822584" y="124110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angle 39"/>
          <p:cNvSpPr/>
          <p:nvPr/>
        </p:nvSpPr>
        <p:spPr>
          <a:xfrm>
            <a:off x="943234" y="124110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angle 40"/>
          <p:cNvSpPr/>
          <p:nvPr/>
        </p:nvSpPr>
        <p:spPr>
          <a:xfrm>
            <a:off x="581285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 41"/>
          <p:cNvSpPr/>
          <p:nvPr/>
        </p:nvSpPr>
        <p:spPr>
          <a:xfrm>
            <a:off x="701935" y="1499077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 42"/>
          <p:cNvSpPr/>
          <p:nvPr/>
        </p:nvSpPr>
        <p:spPr>
          <a:xfrm>
            <a:off x="822584" y="1499077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Isosceles Triangle 2"/>
          <p:cNvSpPr/>
          <p:nvPr/>
        </p:nvSpPr>
        <p:spPr>
          <a:xfrm rot="10800000">
            <a:off x="457532" y="1412880"/>
            <a:ext cx="606352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1" name="Group 7"/>
          <p:cNvGrpSpPr/>
          <p:nvPr/>
        </p:nvGrpSpPr>
        <p:grpSpPr>
          <a:xfrm>
            <a:off x="307473" y="2033647"/>
            <a:ext cx="767762" cy="361951"/>
            <a:chOff x="0" y="0"/>
            <a:chExt cx="767760" cy="361950"/>
          </a:xfrm>
        </p:grpSpPr>
        <p:sp>
          <p:nvSpPr>
            <p:cNvPr id="517" name="Rectangle 34"/>
            <p:cNvSpPr/>
            <p:nvPr/>
          </p:nvSpPr>
          <p:spPr>
            <a:xfrm>
              <a:off x="120649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Rectangle 35"/>
            <p:cNvSpPr/>
            <p:nvPr/>
          </p:nvSpPr>
          <p:spPr>
            <a:xfrm>
              <a:off x="-1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Rectangle 36"/>
            <p:cNvSpPr/>
            <p:nvPr/>
          </p:nvSpPr>
          <p:spPr>
            <a:xfrm>
              <a:off x="-1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Rectangle 37"/>
            <p:cNvSpPr/>
            <p:nvPr/>
          </p:nvSpPr>
          <p:spPr>
            <a:xfrm>
              <a:off x="120649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Rectangle 45"/>
            <p:cNvSpPr/>
            <p:nvPr/>
          </p:nvSpPr>
          <p:spPr>
            <a:xfrm>
              <a:off x="241300" y="-1"/>
              <a:ext cx="120650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Rectangle 46"/>
            <p:cNvSpPr/>
            <p:nvPr/>
          </p:nvSpPr>
          <p:spPr>
            <a:xfrm>
              <a:off x="241300" y="12065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Rectangle 47"/>
            <p:cNvSpPr/>
            <p:nvPr/>
          </p:nvSpPr>
          <p:spPr>
            <a:xfrm>
              <a:off x="-1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Rectangle 48"/>
            <p:cNvSpPr/>
            <p:nvPr/>
          </p:nvSpPr>
          <p:spPr>
            <a:xfrm>
              <a:off x="120649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Rectangle 49"/>
            <p:cNvSpPr/>
            <p:nvPr/>
          </p:nvSpPr>
          <p:spPr>
            <a:xfrm>
              <a:off x="241300" y="24130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Rectangle 50"/>
            <p:cNvSpPr/>
            <p:nvPr/>
          </p:nvSpPr>
          <p:spPr>
            <a:xfrm>
              <a:off x="526460" y="60325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Rectangle 51"/>
            <p:cNvSpPr/>
            <p:nvPr/>
          </p:nvSpPr>
          <p:spPr>
            <a:xfrm>
              <a:off x="647110" y="6032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Rectangle 52"/>
            <p:cNvSpPr/>
            <p:nvPr/>
          </p:nvSpPr>
          <p:spPr>
            <a:xfrm>
              <a:off x="52646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Rectangle 53"/>
            <p:cNvSpPr/>
            <p:nvPr/>
          </p:nvSpPr>
          <p:spPr>
            <a:xfrm>
              <a:off x="64711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Isosceles Triangle 54"/>
            <p:cNvSpPr/>
            <p:nvPr/>
          </p:nvSpPr>
          <p:spPr>
            <a:xfrm rot="5400000">
              <a:off x="307469" y="162590"/>
              <a:ext cx="279535" cy="45722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32" name="Isosceles Triangle 68"/>
          <p:cNvSpPr/>
          <p:nvPr/>
        </p:nvSpPr>
        <p:spPr>
          <a:xfrm rot="5400000">
            <a:off x="614944" y="3174859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37" name="Cube 3"/>
          <p:cNvGrpSpPr/>
          <p:nvPr/>
        </p:nvGrpSpPr>
        <p:grpSpPr>
          <a:xfrm>
            <a:off x="252980" y="3236975"/>
            <a:ext cx="150059" cy="139624"/>
            <a:chOff x="0" y="0"/>
            <a:chExt cx="150058" cy="139622"/>
          </a:xfrm>
        </p:grpSpPr>
        <p:sp>
          <p:nvSpPr>
            <p:cNvPr id="53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2" name="Cube 70"/>
          <p:cNvGrpSpPr/>
          <p:nvPr/>
        </p:nvGrpSpPr>
        <p:grpSpPr>
          <a:xfrm>
            <a:off x="368826" y="3236975"/>
            <a:ext cx="150059" cy="139624"/>
            <a:chOff x="0" y="0"/>
            <a:chExt cx="150058" cy="139622"/>
          </a:xfrm>
        </p:grpSpPr>
        <p:sp>
          <p:nvSpPr>
            <p:cNvPr id="53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7" name="Cube 71"/>
          <p:cNvGrpSpPr/>
          <p:nvPr/>
        </p:nvGrpSpPr>
        <p:grpSpPr>
          <a:xfrm>
            <a:off x="483638" y="3236975"/>
            <a:ext cx="150059" cy="139624"/>
            <a:chOff x="0" y="0"/>
            <a:chExt cx="150058" cy="139622"/>
          </a:xfrm>
        </p:grpSpPr>
        <p:sp>
          <p:nvSpPr>
            <p:cNvPr id="54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2" name="Cube 72"/>
          <p:cNvGrpSpPr/>
          <p:nvPr/>
        </p:nvGrpSpPr>
        <p:grpSpPr>
          <a:xfrm>
            <a:off x="252980" y="3128154"/>
            <a:ext cx="150059" cy="139624"/>
            <a:chOff x="0" y="0"/>
            <a:chExt cx="150058" cy="139622"/>
          </a:xfrm>
        </p:grpSpPr>
        <p:sp>
          <p:nvSpPr>
            <p:cNvPr id="54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7" name="Cube 80"/>
          <p:cNvGrpSpPr/>
          <p:nvPr/>
        </p:nvGrpSpPr>
        <p:grpSpPr>
          <a:xfrm>
            <a:off x="368826" y="3128154"/>
            <a:ext cx="150059" cy="139624"/>
            <a:chOff x="0" y="0"/>
            <a:chExt cx="150058" cy="139622"/>
          </a:xfrm>
        </p:grpSpPr>
        <p:sp>
          <p:nvSpPr>
            <p:cNvPr id="55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2" name="Cube 81"/>
          <p:cNvGrpSpPr/>
          <p:nvPr/>
        </p:nvGrpSpPr>
        <p:grpSpPr>
          <a:xfrm>
            <a:off x="483638" y="3128154"/>
            <a:ext cx="150059" cy="139624"/>
            <a:chOff x="0" y="0"/>
            <a:chExt cx="150058" cy="139622"/>
          </a:xfrm>
        </p:grpSpPr>
        <p:sp>
          <p:nvSpPr>
            <p:cNvPr id="55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7" name="Cube 83"/>
          <p:cNvGrpSpPr/>
          <p:nvPr/>
        </p:nvGrpSpPr>
        <p:grpSpPr>
          <a:xfrm>
            <a:off x="252980" y="3021715"/>
            <a:ext cx="150059" cy="139624"/>
            <a:chOff x="0" y="0"/>
            <a:chExt cx="150058" cy="139622"/>
          </a:xfrm>
        </p:grpSpPr>
        <p:sp>
          <p:nvSpPr>
            <p:cNvPr id="56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2" name="Cube 84"/>
          <p:cNvGrpSpPr/>
          <p:nvPr/>
        </p:nvGrpSpPr>
        <p:grpSpPr>
          <a:xfrm>
            <a:off x="368826" y="3021715"/>
            <a:ext cx="150059" cy="139624"/>
            <a:chOff x="0" y="0"/>
            <a:chExt cx="150058" cy="139622"/>
          </a:xfrm>
        </p:grpSpPr>
        <p:sp>
          <p:nvSpPr>
            <p:cNvPr id="56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7" name="Cube 85"/>
          <p:cNvGrpSpPr/>
          <p:nvPr/>
        </p:nvGrpSpPr>
        <p:grpSpPr>
          <a:xfrm>
            <a:off x="483638" y="3021715"/>
            <a:ext cx="150059" cy="139624"/>
            <a:chOff x="0" y="0"/>
            <a:chExt cx="150058" cy="139622"/>
          </a:xfrm>
        </p:grpSpPr>
        <p:sp>
          <p:nvSpPr>
            <p:cNvPr id="57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2" name="Cube 88"/>
          <p:cNvGrpSpPr/>
          <p:nvPr/>
        </p:nvGrpSpPr>
        <p:grpSpPr>
          <a:xfrm>
            <a:off x="840469" y="3169926"/>
            <a:ext cx="150059" cy="139624"/>
            <a:chOff x="0" y="0"/>
            <a:chExt cx="150058" cy="139622"/>
          </a:xfrm>
        </p:grpSpPr>
        <p:sp>
          <p:nvSpPr>
            <p:cNvPr id="57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7" name="Cube 89"/>
          <p:cNvGrpSpPr/>
          <p:nvPr/>
        </p:nvGrpSpPr>
        <p:grpSpPr>
          <a:xfrm>
            <a:off x="956314" y="3169926"/>
            <a:ext cx="150059" cy="139624"/>
            <a:chOff x="0" y="0"/>
            <a:chExt cx="150058" cy="139622"/>
          </a:xfrm>
        </p:grpSpPr>
        <p:sp>
          <p:nvSpPr>
            <p:cNvPr id="58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2" name="Cube 90"/>
          <p:cNvGrpSpPr/>
          <p:nvPr/>
        </p:nvGrpSpPr>
        <p:grpSpPr>
          <a:xfrm>
            <a:off x="840469" y="3063487"/>
            <a:ext cx="150059" cy="139624"/>
            <a:chOff x="0" y="0"/>
            <a:chExt cx="150058" cy="139622"/>
          </a:xfrm>
        </p:grpSpPr>
        <p:sp>
          <p:nvSpPr>
            <p:cNvPr id="588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8AA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7" name="Cube 91"/>
          <p:cNvGrpSpPr/>
          <p:nvPr/>
        </p:nvGrpSpPr>
        <p:grpSpPr>
          <a:xfrm>
            <a:off x="956314" y="3063487"/>
            <a:ext cx="150059" cy="139624"/>
            <a:chOff x="0" y="0"/>
            <a:chExt cx="150058" cy="139622"/>
          </a:xfrm>
        </p:grpSpPr>
        <p:sp>
          <p:nvSpPr>
            <p:cNvPr id="593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0D1D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" name="Figura"/>
            <p:cNvSpPr/>
            <p:nvPr/>
          </p:nvSpPr>
          <p:spPr>
            <a:xfrm>
              <a:off x="115151" y="0"/>
              <a:ext cx="34907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Figura"/>
            <p:cNvSpPr/>
            <p:nvPr/>
          </p:nvSpPr>
          <p:spPr>
            <a:xfrm>
              <a:off x="-1" y="0"/>
              <a:ext cx="150060" cy="3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16575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Figura"/>
            <p:cNvSpPr/>
            <p:nvPr/>
          </p:nvSpPr>
          <p:spPr>
            <a:xfrm>
              <a:off x="-1" y="0"/>
              <a:ext cx="150060" cy="13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025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575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575" y="5400"/>
                  </a:lnTo>
                  <a:lnTo>
                    <a:pt x="21600" y="0"/>
                  </a:lnTo>
                  <a:moveTo>
                    <a:pt x="16575" y="5400"/>
                  </a:moveTo>
                  <a:lnTo>
                    <a:pt x="16575" y="2160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98" name="Rectangle 93"/>
          <p:cNvSpPr/>
          <p:nvPr/>
        </p:nvSpPr>
        <p:spPr>
          <a:xfrm>
            <a:off x="877618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9" name="Rectangle 94"/>
          <p:cNvSpPr/>
          <p:nvPr/>
        </p:nvSpPr>
        <p:spPr>
          <a:xfrm>
            <a:off x="756967" y="447973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0" name="Rectangle 95"/>
          <p:cNvSpPr/>
          <p:nvPr/>
        </p:nvSpPr>
        <p:spPr>
          <a:xfrm>
            <a:off x="756967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1" name="Rectangle 96"/>
          <p:cNvSpPr/>
          <p:nvPr/>
        </p:nvSpPr>
        <p:spPr>
          <a:xfrm>
            <a:off x="877618" y="4600384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2" name="Rectangle 97"/>
          <p:cNvSpPr/>
          <p:nvPr/>
        </p:nvSpPr>
        <p:spPr>
          <a:xfrm>
            <a:off x="998268" y="44797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3" name="Rectangle 98"/>
          <p:cNvSpPr/>
          <p:nvPr/>
        </p:nvSpPr>
        <p:spPr>
          <a:xfrm>
            <a:off x="998268" y="460038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4" name="Rectangle 99"/>
          <p:cNvSpPr/>
          <p:nvPr/>
        </p:nvSpPr>
        <p:spPr>
          <a:xfrm>
            <a:off x="756967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5" name="Rectangle 100"/>
          <p:cNvSpPr/>
          <p:nvPr/>
        </p:nvSpPr>
        <p:spPr>
          <a:xfrm>
            <a:off x="87761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6" name="Rectangle 101"/>
          <p:cNvSpPr/>
          <p:nvPr/>
        </p:nvSpPr>
        <p:spPr>
          <a:xfrm>
            <a:off x="998268" y="472103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7" name="Rectangle 102"/>
          <p:cNvSpPr/>
          <p:nvPr/>
        </p:nvSpPr>
        <p:spPr>
          <a:xfrm>
            <a:off x="364367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8" name="Rectangle 103"/>
          <p:cNvSpPr/>
          <p:nvPr/>
        </p:nvSpPr>
        <p:spPr>
          <a:xfrm>
            <a:off x="485018" y="45400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9" name="Rectangle 104"/>
          <p:cNvSpPr/>
          <p:nvPr/>
        </p:nvSpPr>
        <p:spPr>
          <a:xfrm>
            <a:off x="364367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Rectangle 105"/>
          <p:cNvSpPr/>
          <p:nvPr/>
        </p:nvSpPr>
        <p:spPr>
          <a:xfrm>
            <a:off x="485018" y="4660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Isosceles Triangle 106"/>
          <p:cNvSpPr/>
          <p:nvPr/>
        </p:nvSpPr>
        <p:spPr>
          <a:xfrm rot="5400000">
            <a:off x="552258" y="464232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Rectangle 123"/>
          <p:cNvSpPr/>
          <p:nvPr/>
        </p:nvSpPr>
        <p:spPr>
          <a:xfrm>
            <a:off x="42812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Rectangle 124"/>
          <p:cNvSpPr/>
          <p:nvPr/>
        </p:nvSpPr>
        <p:spPr>
          <a:xfrm>
            <a:off x="307473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4" name="Rectangle 125"/>
          <p:cNvSpPr/>
          <p:nvPr/>
        </p:nvSpPr>
        <p:spPr>
          <a:xfrm>
            <a:off x="307473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5" name="Rectangle 126"/>
          <p:cNvSpPr/>
          <p:nvPr/>
        </p:nvSpPr>
        <p:spPr>
          <a:xfrm>
            <a:off x="42812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6" name="Rectangle 128"/>
          <p:cNvSpPr/>
          <p:nvPr/>
        </p:nvSpPr>
        <p:spPr>
          <a:xfrm>
            <a:off x="548774" y="60468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7" name="Rectangle 129"/>
          <p:cNvSpPr/>
          <p:nvPr/>
        </p:nvSpPr>
        <p:spPr>
          <a:xfrm>
            <a:off x="548774" y="616752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8" name="Rectangle 132"/>
          <p:cNvSpPr/>
          <p:nvPr/>
        </p:nvSpPr>
        <p:spPr>
          <a:xfrm>
            <a:off x="307473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9" name="Rectangle 133"/>
          <p:cNvSpPr/>
          <p:nvPr/>
        </p:nvSpPr>
        <p:spPr>
          <a:xfrm>
            <a:off x="42812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0" name="Rectangle 135"/>
          <p:cNvSpPr/>
          <p:nvPr/>
        </p:nvSpPr>
        <p:spPr>
          <a:xfrm>
            <a:off x="548774" y="6288171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1" name="Rectangle 136"/>
          <p:cNvSpPr/>
          <p:nvPr/>
        </p:nvSpPr>
        <p:spPr>
          <a:xfrm>
            <a:off x="83393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2" name="Rectangle 137"/>
          <p:cNvSpPr/>
          <p:nvPr/>
        </p:nvSpPr>
        <p:spPr>
          <a:xfrm>
            <a:off x="954585" y="61071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3" name="Rectangle 138"/>
          <p:cNvSpPr/>
          <p:nvPr/>
        </p:nvSpPr>
        <p:spPr>
          <a:xfrm>
            <a:off x="83393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4" name="Rectangle 139"/>
          <p:cNvSpPr/>
          <p:nvPr/>
        </p:nvSpPr>
        <p:spPr>
          <a:xfrm>
            <a:off x="954585" y="622784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sosceles Triangle 140"/>
          <p:cNvSpPr/>
          <p:nvPr/>
        </p:nvSpPr>
        <p:spPr>
          <a:xfrm rot="5400000">
            <a:off x="614944" y="6209463"/>
            <a:ext cx="279535" cy="45720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6" name="Rectangle 141"/>
          <p:cNvSpPr/>
          <p:nvPr/>
        </p:nvSpPr>
        <p:spPr>
          <a:xfrm>
            <a:off x="877618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7" name="Rectangle 142"/>
          <p:cNvSpPr/>
          <p:nvPr/>
        </p:nvSpPr>
        <p:spPr>
          <a:xfrm>
            <a:off x="756967" y="531843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8" name="Rectangle 143"/>
          <p:cNvSpPr/>
          <p:nvPr/>
        </p:nvSpPr>
        <p:spPr>
          <a:xfrm>
            <a:off x="756967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9" name="Rectangle 144"/>
          <p:cNvSpPr/>
          <p:nvPr/>
        </p:nvSpPr>
        <p:spPr>
          <a:xfrm>
            <a:off x="877618" y="5439083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0" name="Rectangle 145"/>
          <p:cNvSpPr/>
          <p:nvPr/>
        </p:nvSpPr>
        <p:spPr>
          <a:xfrm>
            <a:off x="998268" y="53184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Rectangle 146"/>
          <p:cNvSpPr/>
          <p:nvPr/>
        </p:nvSpPr>
        <p:spPr>
          <a:xfrm>
            <a:off x="998268" y="543908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Rectangle 147"/>
          <p:cNvSpPr/>
          <p:nvPr/>
        </p:nvSpPr>
        <p:spPr>
          <a:xfrm>
            <a:off x="756967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Rectangle 148"/>
          <p:cNvSpPr/>
          <p:nvPr/>
        </p:nvSpPr>
        <p:spPr>
          <a:xfrm>
            <a:off x="87761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Rectangle 149"/>
          <p:cNvSpPr/>
          <p:nvPr/>
        </p:nvSpPr>
        <p:spPr>
          <a:xfrm>
            <a:off x="998268" y="5559733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5" name="Rectangle 150"/>
          <p:cNvSpPr/>
          <p:nvPr/>
        </p:nvSpPr>
        <p:spPr>
          <a:xfrm>
            <a:off x="364367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6" name="Rectangle 151"/>
          <p:cNvSpPr/>
          <p:nvPr/>
        </p:nvSpPr>
        <p:spPr>
          <a:xfrm>
            <a:off x="485018" y="537875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7" name="Rectangle 152"/>
          <p:cNvSpPr/>
          <p:nvPr/>
        </p:nvSpPr>
        <p:spPr>
          <a:xfrm>
            <a:off x="364367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8" name="Rectangle 153"/>
          <p:cNvSpPr/>
          <p:nvPr/>
        </p:nvSpPr>
        <p:spPr>
          <a:xfrm>
            <a:off x="485018" y="549940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9" name="Isosceles Triangle 154"/>
          <p:cNvSpPr/>
          <p:nvPr/>
        </p:nvSpPr>
        <p:spPr>
          <a:xfrm rot="5400000">
            <a:off x="552258" y="5481023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0" name="every(.x, .p, …) Do all element pass a test?…"/>
          <p:cNvSpPr txBox="1"/>
          <p:nvPr/>
        </p:nvSpPr>
        <p:spPr>
          <a:xfrm>
            <a:off x="973352" y="7155501"/>
            <a:ext cx="2468348" cy="272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Agrupación máxima de 1D a 3D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1100" b="1" dirty="0"/>
          </a:p>
          <a:p>
            <a:pPr>
              <a:lnSpc>
                <a:spcPct val="80000"/>
              </a:lnSpc>
              <a:spcBef>
                <a:spcPts val="600"/>
              </a:spcBef>
              <a:defRPr b="1"/>
            </a:pPr>
            <a:r>
              <a:rPr sz="1100" dirty="0"/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sz="1100" dirty="0"/>
              <a:t>A</a:t>
            </a:r>
            <a:r>
              <a:rPr lang="es-ES" sz="1100" dirty="0" err="1"/>
              <a:t>grupación</a:t>
            </a:r>
            <a:r>
              <a:rPr lang="es-ES" sz="1100" dirty="0"/>
              <a:t> media de 1D a 3D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Agrupación máxima global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sz="1100" b="1" dirty="0"/>
          </a:p>
          <a:p>
            <a:pPr>
              <a:lnSpc>
                <a:spcPct val="80000"/>
              </a:lnSpc>
              <a:spcBef>
                <a:spcPts val="600"/>
              </a:spcBef>
              <a:defRPr b="1"/>
            </a:pPr>
            <a:r>
              <a:rPr sz="1100" dirty="0"/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/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Agrupación media global</a:t>
            </a:r>
            <a:endParaRPr sz="1100" dirty="0"/>
          </a:p>
        </p:txBody>
      </p:sp>
      <p:sp>
        <p:nvSpPr>
          <p:cNvPr id="641" name="Rectangle 158"/>
          <p:cNvSpPr/>
          <p:nvPr/>
        </p:nvSpPr>
        <p:spPr>
          <a:xfrm>
            <a:off x="754559" y="7268325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2" name="Rectangle 160"/>
          <p:cNvSpPr/>
          <p:nvPr/>
        </p:nvSpPr>
        <p:spPr>
          <a:xfrm>
            <a:off x="260609" y="7208000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3" name="Rectangle 161"/>
          <p:cNvSpPr/>
          <p:nvPr/>
        </p:nvSpPr>
        <p:spPr>
          <a:xfrm>
            <a:off x="381259" y="7208000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4" name="Rectangle 162"/>
          <p:cNvSpPr/>
          <p:nvPr/>
        </p:nvSpPr>
        <p:spPr>
          <a:xfrm>
            <a:off x="260609" y="7328650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Rectangle 163"/>
          <p:cNvSpPr/>
          <p:nvPr/>
        </p:nvSpPr>
        <p:spPr>
          <a:xfrm>
            <a:off x="381259" y="7328650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Isosceles Triangle 164"/>
          <p:cNvSpPr/>
          <p:nvPr/>
        </p:nvSpPr>
        <p:spPr>
          <a:xfrm rot="5400000">
            <a:off x="475244" y="7324907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 165"/>
          <p:cNvSpPr/>
          <p:nvPr/>
        </p:nvSpPr>
        <p:spPr>
          <a:xfrm>
            <a:off x="754559" y="805647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 166"/>
          <p:cNvSpPr/>
          <p:nvPr/>
        </p:nvSpPr>
        <p:spPr>
          <a:xfrm>
            <a:off x="260609" y="7996152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 167"/>
          <p:cNvSpPr/>
          <p:nvPr/>
        </p:nvSpPr>
        <p:spPr>
          <a:xfrm>
            <a:off x="381259" y="7996152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 168"/>
          <p:cNvSpPr/>
          <p:nvPr/>
        </p:nvSpPr>
        <p:spPr>
          <a:xfrm>
            <a:off x="260609" y="8116802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Rectangle 169"/>
          <p:cNvSpPr/>
          <p:nvPr/>
        </p:nvSpPr>
        <p:spPr>
          <a:xfrm>
            <a:off x="381259" y="8116802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Isosceles Triangle 170"/>
          <p:cNvSpPr/>
          <p:nvPr/>
        </p:nvSpPr>
        <p:spPr>
          <a:xfrm rot="5400000">
            <a:off x="475244" y="8113059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Rectangle 171"/>
          <p:cNvSpPr/>
          <p:nvPr/>
        </p:nvSpPr>
        <p:spPr>
          <a:xfrm>
            <a:off x="754559" y="8667553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Rectangle 172"/>
          <p:cNvSpPr/>
          <p:nvPr/>
        </p:nvSpPr>
        <p:spPr>
          <a:xfrm>
            <a:off x="260609" y="8486578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Rectangle 173"/>
          <p:cNvSpPr/>
          <p:nvPr/>
        </p:nvSpPr>
        <p:spPr>
          <a:xfrm>
            <a:off x="381259" y="8486578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Rectangle 174"/>
          <p:cNvSpPr/>
          <p:nvPr/>
        </p:nvSpPr>
        <p:spPr>
          <a:xfrm>
            <a:off x="260609" y="8607228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Rectangle 175"/>
          <p:cNvSpPr/>
          <p:nvPr/>
        </p:nvSpPr>
        <p:spPr>
          <a:xfrm>
            <a:off x="381259" y="8607228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Isosceles Triangle 176"/>
          <p:cNvSpPr/>
          <p:nvPr/>
        </p:nvSpPr>
        <p:spPr>
          <a:xfrm rot="5400000">
            <a:off x="475244" y="8724135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Rectangle 177"/>
          <p:cNvSpPr/>
          <p:nvPr/>
        </p:nvSpPr>
        <p:spPr>
          <a:xfrm>
            <a:off x="260609" y="8777223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Rectangle 178"/>
          <p:cNvSpPr/>
          <p:nvPr/>
        </p:nvSpPr>
        <p:spPr>
          <a:xfrm>
            <a:off x="381259" y="877722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 179"/>
          <p:cNvSpPr/>
          <p:nvPr/>
        </p:nvSpPr>
        <p:spPr>
          <a:xfrm>
            <a:off x="260609" y="8897873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 180"/>
          <p:cNvSpPr/>
          <p:nvPr/>
        </p:nvSpPr>
        <p:spPr>
          <a:xfrm>
            <a:off x="381259" y="8897873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 181"/>
          <p:cNvSpPr/>
          <p:nvPr/>
        </p:nvSpPr>
        <p:spPr>
          <a:xfrm>
            <a:off x="754559" y="9478546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Rectangle 182"/>
          <p:cNvSpPr/>
          <p:nvPr/>
        </p:nvSpPr>
        <p:spPr>
          <a:xfrm>
            <a:off x="260609" y="9297571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5" name="Rectangle 183"/>
          <p:cNvSpPr/>
          <p:nvPr/>
        </p:nvSpPr>
        <p:spPr>
          <a:xfrm>
            <a:off x="381259" y="9297571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Rectangle 184"/>
          <p:cNvSpPr/>
          <p:nvPr/>
        </p:nvSpPr>
        <p:spPr>
          <a:xfrm>
            <a:off x="260609" y="9418221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7" name="Rectangle 185"/>
          <p:cNvSpPr/>
          <p:nvPr/>
        </p:nvSpPr>
        <p:spPr>
          <a:xfrm>
            <a:off x="381259" y="9418221"/>
            <a:ext cx="120651" cy="120651"/>
          </a:xfrm>
          <a:prstGeom prst="rect">
            <a:avLst/>
          </a:prstGeom>
          <a:solidFill>
            <a:srgbClr val="024C90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Isosceles Triangle 186"/>
          <p:cNvSpPr/>
          <p:nvPr/>
        </p:nvSpPr>
        <p:spPr>
          <a:xfrm rot="5400000">
            <a:off x="475244" y="9535128"/>
            <a:ext cx="279535" cy="45721"/>
          </a:xfrm>
          <a:prstGeom prst="triangle">
            <a:avLst/>
          </a:prstGeom>
          <a:solidFill>
            <a:srgbClr val="DF8A2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9" name="Rectangle 188"/>
          <p:cNvSpPr/>
          <p:nvPr/>
        </p:nvSpPr>
        <p:spPr>
          <a:xfrm>
            <a:off x="260609" y="9588217"/>
            <a:ext cx="120651" cy="120651"/>
          </a:xfrm>
          <a:prstGeom prst="rect">
            <a:avLst/>
          </a:prstGeom>
          <a:solidFill>
            <a:srgbClr val="C1E1FE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Rectangle 189"/>
          <p:cNvSpPr/>
          <p:nvPr/>
        </p:nvSpPr>
        <p:spPr>
          <a:xfrm>
            <a:off x="381259" y="958821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1" name="Rectangle 190"/>
          <p:cNvSpPr/>
          <p:nvPr/>
        </p:nvSpPr>
        <p:spPr>
          <a:xfrm>
            <a:off x="260609" y="9708867"/>
            <a:ext cx="120651" cy="120651"/>
          </a:xfrm>
          <a:prstGeom prst="rect">
            <a:avLst/>
          </a:prstGeom>
          <a:solidFill>
            <a:srgbClr val="45A4FC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 191"/>
          <p:cNvSpPr/>
          <p:nvPr/>
        </p:nvSpPr>
        <p:spPr>
          <a:xfrm>
            <a:off x="381259" y="9708867"/>
            <a:ext cx="120651" cy="120651"/>
          </a:xfrm>
          <a:prstGeom prst="rect">
            <a:avLst/>
          </a:prstGeom>
          <a:solidFill>
            <a:srgbClr val="83C2FD"/>
          </a:solidFill>
          <a:ln w="12700">
            <a:solidFill>
              <a:srgbClr val="FFFFFF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Basics"/>
          <p:cNvSpPr txBox="1"/>
          <p:nvPr/>
        </p:nvSpPr>
        <p:spPr>
          <a:xfrm>
            <a:off x="7040394" y="504594"/>
            <a:ext cx="26257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lang="es-ES"/>
              <a:t>Preprocesamiento</a:t>
            </a:r>
            <a:endParaRPr dirty="0"/>
          </a:p>
        </p:txBody>
      </p:sp>
      <p:sp>
        <p:nvSpPr>
          <p:cNvPr id="674" name="Line"/>
          <p:cNvSpPr/>
          <p:nvPr/>
        </p:nvSpPr>
        <p:spPr>
          <a:xfrm>
            <a:off x="7012361" y="455406"/>
            <a:ext cx="2577784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3554410" y="8650223"/>
            <a:ext cx="3225801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SUBTITLE"/>
          <p:cNvSpPr txBox="1"/>
          <p:nvPr/>
        </p:nvSpPr>
        <p:spPr>
          <a:xfrm>
            <a:off x="3568270" y="8683661"/>
            <a:ext cx="300723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PREPROCESAMIENTO DE SECUENCIAS</a:t>
            </a:r>
            <a:endParaRPr dirty="0"/>
          </a:p>
        </p:txBody>
      </p:sp>
      <p:sp>
        <p:nvSpPr>
          <p:cNvPr id="677" name="every(.x, .p, …) Do all element pass a test?…"/>
          <p:cNvSpPr txBox="1"/>
          <p:nvPr/>
        </p:nvSpPr>
        <p:spPr>
          <a:xfrm>
            <a:off x="3573294" y="8899470"/>
            <a:ext cx="3165276" cy="148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 err="1"/>
              <a:t>timeseries_dataset_from_array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Genere un conjunto de datos TF de ventanas deslizantes a lo largo de una serie temporal proporcionada como matriz.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 err="1"/>
              <a:t>audio_dataset_from_directory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sz="1100" dirty="0"/>
              <a:t>G</a:t>
            </a:r>
            <a:r>
              <a:rPr lang="es-ES" sz="1100" dirty="0" err="1"/>
              <a:t>enere</a:t>
            </a:r>
            <a:r>
              <a:rPr lang="es-ES" sz="1100" dirty="0"/>
              <a:t> un conjunto de datos TF a partir de archivos de audio.</a:t>
            </a: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sz="1100" b="1"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sz="1100" dirty="0" err="1"/>
              <a:t>pad_sequences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Secuencias de relleno de la misma longitud</a:t>
            </a:r>
            <a:endParaRPr sz="1100" dirty="0"/>
          </a:p>
        </p:txBody>
      </p:sp>
      <p:grpSp>
        <p:nvGrpSpPr>
          <p:cNvPr id="681" name="Agrupar"/>
          <p:cNvGrpSpPr/>
          <p:nvPr/>
        </p:nvGrpSpPr>
        <p:grpSpPr>
          <a:xfrm>
            <a:off x="7023596" y="896033"/>
            <a:ext cx="3361126" cy="1248135"/>
            <a:chOff x="0" y="0"/>
            <a:chExt cx="3361125" cy="1248134"/>
          </a:xfrm>
        </p:grpSpPr>
        <p:sp>
          <p:nvSpPr>
            <p:cNvPr id="678" name="Rectangle"/>
            <p:cNvSpPr/>
            <p:nvPr/>
          </p:nvSpPr>
          <p:spPr>
            <a:xfrm>
              <a:off x="0" y="0"/>
              <a:ext cx="3361125" cy="1013779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83A9D2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SUBTITLE"/>
            <p:cNvSpPr txBox="1"/>
            <p:nvPr/>
          </p:nvSpPr>
          <p:spPr>
            <a:xfrm>
              <a:off x="13891" y="10322"/>
              <a:ext cx="2628624" cy="25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 lvl="1">
                <a:defRPr b="1"/>
              </a:pPr>
              <a:r>
                <a:rPr lang="es-ES"/>
                <a:t>PREPROCESAMIENTO DE TEXTO</a:t>
              </a:r>
              <a:endParaRPr dirty="0"/>
            </a:p>
          </p:txBody>
        </p:sp>
        <p:sp>
          <p:nvSpPr>
            <p:cNvPr id="680" name="every(.x, .p, …) Do all element pass a test?…"/>
            <p:cNvSpPr txBox="1"/>
            <p:nvPr/>
          </p:nvSpPr>
          <p:spPr>
            <a:xfrm>
              <a:off x="21287" y="288116"/>
              <a:ext cx="3339438" cy="960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1200"/>
                </a:spcBef>
                <a:defRPr b="1"/>
              </a:pPr>
              <a:r>
                <a:rPr dirty="0" err="1"/>
                <a:t>text_dataset_from_directory</a:t>
              </a:r>
              <a:r>
                <a:rPr dirty="0"/>
                <a:t>()</a:t>
              </a:r>
              <a:br>
                <a:rPr dirty="0"/>
              </a:br>
              <a:r>
                <a:rPr b="0" dirty="0"/>
                <a:t>G</a:t>
              </a:r>
              <a:r>
                <a:rPr lang="es-ES" b="0" dirty="0" err="1"/>
                <a:t>enerar</a:t>
              </a:r>
              <a:r>
                <a:rPr lang="es-ES" b="0" dirty="0"/>
                <a:t> un conjunto de datos TF a partir de archivos de texto en un directorio</a:t>
              </a:r>
              <a:r>
                <a:rPr b="0" dirty="0"/>
                <a:t>.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 b="1"/>
              </a:pPr>
              <a:r>
                <a:rPr dirty="0" err="1"/>
                <a:t>layer_text_vectorization</a:t>
              </a:r>
              <a:r>
                <a:rPr dirty="0"/>
                <a:t>(), </a:t>
              </a:r>
              <a:br>
                <a:rPr dirty="0"/>
              </a:br>
              <a:r>
                <a:rPr dirty="0" err="1"/>
                <a:t>get_vocabulary</a:t>
              </a:r>
              <a:r>
                <a:rPr dirty="0"/>
                <a:t>(), </a:t>
              </a:r>
              <a:r>
                <a:rPr dirty="0" err="1"/>
                <a:t>set_vocabulary</a:t>
              </a:r>
              <a:r>
                <a:rPr dirty="0"/>
                <a:t>() </a:t>
              </a:r>
              <a:br>
                <a:rPr b="0" dirty="0"/>
              </a:br>
              <a:r>
                <a:rPr lang="es-ES" b="0" dirty="0"/>
                <a:t>Asigne textos a secuencias enteras.</a:t>
              </a:r>
              <a:endParaRPr dirty="0"/>
            </a:p>
          </p:txBody>
        </p:sp>
      </p:grpSp>
      <p:sp>
        <p:nvSpPr>
          <p:cNvPr id="682" name="Rectangle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every(.x, .p, …) Do all element pass a test?…"/>
          <p:cNvSpPr txBox="1"/>
          <p:nvPr/>
        </p:nvSpPr>
        <p:spPr>
          <a:xfrm>
            <a:off x="10669962" y="2305260"/>
            <a:ext cx="3023115" cy="5837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/>
            </a:pPr>
            <a:r>
              <a:rPr dirty="0"/>
              <a:t>application_mobilenet_v3_large()</a:t>
            </a:r>
            <a:br>
              <a:rPr dirty="0"/>
            </a:br>
            <a:r>
              <a:rPr dirty="0"/>
              <a:t>application_mobilenet_v3_small()</a:t>
            </a:r>
            <a:br>
              <a:rPr dirty="0"/>
            </a:br>
            <a:r>
              <a:rPr b="0" dirty="0"/>
              <a:t>MobileNetV3  Model, </a:t>
            </a:r>
            <a:r>
              <a:rPr lang="es-ES" b="0" dirty="0" err="1"/>
              <a:t>pre-entrenado</a:t>
            </a:r>
            <a:r>
              <a:rPr lang="es-ES" b="0" dirty="0"/>
              <a:t> en</a:t>
            </a:r>
            <a:r>
              <a:rPr b="0" dirty="0"/>
              <a:t> ImageNet</a:t>
            </a:r>
            <a:br>
              <a:rPr b="0" dirty="0"/>
            </a:br>
            <a:endParaRPr b="0" dirty="0"/>
          </a:p>
          <a:p>
            <a:pPr>
              <a:lnSpc>
                <a:spcPct val="80000"/>
              </a:lnSpc>
              <a:defRPr b="1"/>
            </a:pPr>
            <a:r>
              <a:rPr dirty="0"/>
              <a:t>application_efficientnet_v2s()</a:t>
            </a:r>
          </a:p>
          <a:p>
            <a:pPr>
              <a:lnSpc>
                <a:spcPct val="80000"/>
              </a:lnSpc>
              <a:defRPr b="1"/>
            </a:pPr>
            <a:r>
              <a:rPr dirty="0"/>
              <a:t>application_efficientnet_v2m()</a:t>
            </a:r>
          </a:p>
          <a:p>
            <a:pPr>
              <a:lnSpc>
                <a:spcPct val="80000"/>
              </a:lnSpc>
              <a:defRPr b="1"/>
            </a:pPr>
            <a:r>
              <a:rPr dirty="0"/>
              <a:t>application_efficientnet_v2l()</a:t>
            </a:r>
          </a:p>
          <a:p>
            <a:pPr>
              <a:lnSpc>
                <a:spcPct val="80000"/>
              </a:lnSpc>
            </a:pPr>
            <a:r>
              <a:rPr dirty="0"/>
              <a:t>EfficientNetV2 Model, pre-</a:t>
            </a:r>
            <a:r>
              <a:rPr lang="es-ES" dirty="0"/>
              <a:t>entrenado</a:t>
            </a:r>
            <a:r>
              <a:rPr dirty="0"/>
              <a:t> on ImageNet</a:t>
            </a:r>
            <a:endParaRPr b="1" dirty="0"/>
          </a:p>
          <a:p>
            <a:pPr>
              <a:lnSpc>
                <a:spcPct val="80000"/>
              </a:lnSpc>
              <a:defRPr b="1"/>
            </a:pPr>
            <a:endParaRPr b="1" dirty="0"/>
          </a:p>
          <a:p>
            <a:pPr>
              <a:lnSpc>
                <a:spcPct val="80000"/>
              </a:lnSpc>
              <a:defRPr b="1"/>
            </a:pPr>
            <a:r>
              <a:rPr dirty="0"/>
              <a:t>application_inception_resnet_v2()</a:t>
            </a:r>
          </a:p>
          <a:p>
            <a:pPr>
              <a:lnSpc>
                <a:spcPct val="80000"/>
              </a:lnSpc>
              <a:defRPr b="1"/>
            </a:pPr>
            <a:r>
              <a:rPr dirty="0"/>
              <a:t>application_inception_v3()</a:t>
            </a:r>
          </a:p>
          <a:p>
            <a:pPr>
              <a:lnSpc>
                <a:spcPct val="80000"/>
              </a:lnSpc>
            </a:pPr>
            <a:r>
              <a:rPr dirty="0"/>
              <a:t>Inception-</a:t>
            </a:r>
            <a:r>
              <a:rPr dirty="0" err="1"/>
              <a:t>ResNet</a:t>
            </a:r>
            <a:r>
              <a:rPr dirty="0"/>
              <a:t> v2 </a:t>
            </a:r>
            <a:r>
              <a:rPr lang="es-ES" dirty="0"/>
              <a:t>y</a:t>
            </a:r>
            <a:r>
              <a:rPr dirty="0"/>
              <a:t> v3 model</a:t>
            </a:r>
            <a:r>
              <a:rPr lang="es-ES" dirty="0"/>
              <a:t>os</a:t>
            </a:r>
            <a:r>
              <a:rPr dirty="0"/>
              <a:t>, </a:t>
            </a:r>
            <a:r>
              <a:rPr lang="es-ES" dirty="0"/>
              <a:t>con pesos entrenados en</a:t>
            </a:r>
            <a:r>
              <a:rPr dirty="0"/>
              <a:t> ImageNet</a:t>
            </a:r>
            <a:endParaRPr b="1" dirty="0"/>
          </a:p>
          <a:p>
            <a:pPr>
              <a:lnSpc>
                <a:spcPct val="80000"/>
              </a:lnSpc>
              <a:defRPr b="1"/>
            </a:pPr>
            <a:endParaRPr b="1" dirty="0"/>
          </a:p>
          <a:p>
            <a:pPr>
              <a:lnSpc>
                <a:spcPct val="80000"/>
              </a:lnSpc>
              <a:defRPr b="1"/>
            </a:pPr>
            <a:r>
              <a:rPr dirty="0"/>
              <a:t>application_vgg16(); application_vgg19() </a:t>
            </a:r>
          </a:p>
          <a:p>
            <a:pPr>
              <a:lnSpc>
                <a:spcPct val="80000"/>
              </a:lnSpc>
            </a:pPr>
            <a:r>
              <a:rPr dirty="0"/>
              <a:t>VGG16 </a:t>
            </a:r>
            <a:r>
              <a:rPr lang="es-ES" dirty="0"/>
              <a:t>y</a:t>
            </a:r>
            <a:r>
              <a:rPr dirty="0"/>
              <a:t> VGG19 model</a:t>
            </a:r>
            <a:r>
              <a:rPr lang="es-ES" dirty="0"/>
              <a:t>o</a:t>
            </a:r>
            <a:r>
              <a:rPr dirty="0"/>
              <a:t>s</a:t>
            </a:r>
            <a:endParaRPr b="1" dirty="0"/>
          </a:p>
          <a:p>
            <a:pPr>
              <a:lnSpc>
                <a:spcPct val="80000"/>
              </a:lnSpc>
            </a:pPr>
            <a:endParaRPr b="1" dirty="0"/>
          </a:p>
          <a:p>
            <a:pPr>
              <a:lnSpc>
                <a:spcPct val="80000"/>
              </a:lnSpc>
              <a:defRPr b="1"/>
            </a:pPr>
            <a:r>
              <a:rPr dirty="0"/>
              <a:t>application_resnet50() </a:t>
            </a:r>
            <a:r>
              <a:rPr b="0" dirty="0"/>
              <a:t>ResNet50 model</a:t>
            </a:r>
            <a:r>
              <a:rPr lang="es-ES" b="0" dirty="0"/>
              <a:t>o</a:t>
            </a:r>
            <a:endParaRPr b="0" dirty="0"/>
          </a:p>
          <a:p>
            <a:pPr>
              <a:lnSpc>
                <a:spcPct val="80000"/>
              </a:lnSpc>
              <a:defRPr b="1"/>
            </a:pPr>
            <a:endParaRPr b="0"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application_nasnet_large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application_nasnet_mobile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dirty="0" err="1"/>
              <a:t>NASNet</a:t>
            </a:r>
            <a:r>
              <a:rPr dirty="0"/>
              <a:t> </a:t>
            </a:r>
            <a:r>
              <a:rPr lang="es-ES" dirty="0"/>
              <a:t>arquitectura de modelo</a:t>
            </a:r>
            <a:endParaRPr b="1" dirty="0"/>
          </a:p>
          <a:p>
            <a:pPr>
              <a:lnSpc>
                <a:spcPct val="80000"/>
              </a:lnSpc>
              <a:defRPr b="1"/>
            </a:pPr>
            <a:endParaRPr b="1" dirty="0"/>
          </a:p>
          <a:p>
            <a:pPr>
              <a:lnSpc>
                <a:spcPct val="80000"/>
              </a:lnSpc>
              <a:defRPr b="1"/>
            </a:pPr>
            <a:endParaRPr b="1" dirty="0"/>
          </a:p>
          <a:p>
            <a:pPr>
              <a:lnSpc>
                <a:spcPct val="80000"/>
              </a:lnSpc>
            </a:pPr>
            <a:r>
              <a:rPr u="sng" dirty="0">
                <a:solidFill>
                  <a:srgbClr val="D77A00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ImageNet</a:t>
            </a:r>
            <a:r>
              <a:rPr dirty="0"/>
              <a:t> </a:t>
            </a:r>
            <a:r>
              <a:rPr lang="es-ES" dirty="0"/>
              <a:t>es una gran base de datos de imágenes con etiquetas, ampliamente utilizada para el aprendizaje profundo</a:t>
            </a:r>
            <a:endParaRPr b="1" dirty="0"/>
          </a:p>
          <a:p>
            <a:pPr>
              <a:lnSpc>
                <a:spcPct val="80000"/>
              </a:lnSpc>
              <a:defRPr b="1"/>
            </a:pPr>
            <a:endParaRPr b="1"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application_preprocess_inputs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dirty="0" err="1"/>
              <a:t>application_decode_predictions</a:t>
            </a:r>
            <a:r>
              <a:rPr dirty="0"/>
              <a:t>()</a:t>
            </a:r>
          </a:p>
          <a:p>
            <a:pPr>
              <a:lnSpc>
                <a:spcPct val="80000"/>
              </a:lnSpc>
            </a:pPr>
            <a:r>
              <a:rPr lang="es-ES" dirty="0"/>
              <a:t>Preprocesa un tensor que codifica un lote de imágenes para una aplicación y descodifica las predicciones de una aplicación</a:t>
            </a:r>
            <a:endParaRPr dirty="0"/>
          </a:p>
        </p:txBody>
      </p:sp>
      <p:sp>
        <p:nvSpPr>
          <p:cNvPr id="684" name="Thank you for making a new cheatsheet for R! These cheatsheets have an important job:"/>
          <p:cNvSpPr txBox="1"/>
          <p:nvPr/>
        </p:nvSpPr>
        <p:spPr>
          <a:xfrm>
            <a:off x="10683036" y="1640703"/>
            <a:ext cx="308624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sz="1100"/>
              <a:t>Las aplicaciones de Keras son modelos de aprendizaje profundo que están disponibles con pesos previamente entrenados. Estos modelos se pueden utilizar para la predicción, la extracción de características y el ajuste preciso.</a:t>
            </a:r>
            <a:endParaRPr sz="1100" dirty="0"/>
          </a:p>
        </p:txBody>
      </p:sp>
      <p:sp>
        <p:nvSpPr>
          <p:cNvPr id="685" name="Rectangle"/>
          <p:cNvSpPr/>
          <p:nvPr/>
        </p:nvSpPr>
        <p:spPr>
          <a:xfrm>
            <a:off x="10655189" y="8538987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A900">
                  <a:alpha val="2003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Thank you for making a new cheatsheet for R! These cheatsheets have an important job:"/>
          <p:cNvSpPr txBox="1"/>
          <p:nvPr/>
        </p:nvSpPr>
        <p:spPr>
          <a:xfrm>
            <a:off x="10683036" y="8315907"/>
            <a:ext cx="3060843" cy="214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s-ES" dirty="0"/>
              <a:t>Un </a:t>
            </a:r>
            <a:r>
              <a:rPr lang="es-ES" dirty="0" err="1"/>
              <a:t>callback</a:t>
            </a:r>
            <a:r>
              <a:rPr lang="es-ES" dirty="0"/>
              <a:t> es un conjunto de funciones que se aplicarán en determinadas etapas del procedimiento de entrenamiento. Puede usar </a:t>
            </a:r>
            <a:r>
              <a:rPr lang="es-ES" dirty="0" err="1"/>
              <a:t>callbacks</a:t>
            </a:r>
            <a:r>
              <a:rPr lang="es-ES" dirty="0"/>
              <a:t> para obtener una vista de los estados internos y las estadísticas del modelo durante el entrenamiento.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callback_early_stopping</a:t>
            </a:r>
            <a:r>
              <a:rPr dirty="0"/>
              <a:t>() </a:t>
            </a:r>
            <a:r>
              <a:rPr lang="es-ES" b="0" dirty="0"/>
              <a:t>Detener el entrenamiento cuando una cantidad supervisada a dejado de mejorar</a:t>
            </a:r>
            <a:endParaRPr b="0"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callback_learning_rate_scheduler</a:t>
            </a:r>
            <a:r>
              <a:rPr dirty="0"/>
              <a:t>() </a:t>
            </a:r>
            <a:r>
              <a:rPr lang="es-ES" b="0" dirty="0"/>
              <a:t>Agenda de tasa de aprendizaje</a:t>
            </a:r>
            <a:endParaRPr b="0" dirty="0"/>
          </a:p>
          <a:p>
            <a:pPr>
              <a:lnSpc>
                <a:spcPct val="80000"/>
              </a:lnSpc>
              <a:defRPr b="1"/>
            </a:pPr>
            <a:r>
              <a:rPr dirty="0" err="1"/>
              <a:t>callback_tensorboard</a:t>
            </a:r>
            <a:r>
              <a:rPr dirty="0"/>
              <a:t>() </a:t>
            </a:r>
            <a:r>
              <a:rPr b="0" dirty="0" err="1"/>
              <a:t>TensorBoard</a:t>
            </a:r>
            <a:r>
              <a:rPr b="0" dirty="0"/>
              <a:t> </a:t>
            </a:r>
            <a:r>
              <a:rPr lang="es-ES" b="0" dirty="0"/>
              <a:t>visualizaciones básicas</a:t>
            </a:r>
            <a:endParaRPr b="0" dirty="0"/>
          </a:p>
        </p:txBody>
      </p:sp>
      <p:sp>
        <p:nvSpPr>
          <p:cNvPr id="687" name="Basics"/>
          <p:cNvSpPr txBox="1"/>
          <p:nvPr/>
        </p:nvSpPr>
        <p:spPr>
          <a:xfrm>
            <a:off x="10664356" y="1254414"/>
            <a:ext cx="292868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lang="es-ES" dirty="0"/>
              <a:t>Modelos entrenados</a:t>
            </a:r>
            <a:endParaRPr dirty="0"/>
          </a:p>
        </p:txBody>
      </p:sp>
      <p:sp>
        <p:nvSpPr>
          <p:cNvPr id="688" name="Basics"/>
          <p:cNvSpPr txBox="1"/>
          <p:nvPr/>
        </p:nvSpPr>
        <p:spPr>
          <a:xfrm>
            <a:off x="10664356" y="8082048"/>
            <a:ext cx="1139736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sz="2000" dirty="0"/>
              <a:t>Callbacks</a:t>
            </a:r>
          </a:p>
        </p:txBody>
      </p:sp>
      <p:pic>
        <p:nvPicPr>
          <p:cNvPr id="68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673" y="6442274"/>
            <a:ext cx="1184832" cy="163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1521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Rectangle"/>
          <p:cNvSpPr/>
          <p:nvPr/>
        </p:nvSpPr>
        <p:spPr>
          <a:xfrm>
            <a:off x="7021193" y="3328693"/>
            <a:ext cx="33659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SUBTITLE"/>
          <p:cNvSpPr txBox="1"/>
          <p:nvPr/>
        </p:nvSpPr>
        <p:spPr>
          <a:xfrm>
            <a:off x="7054312" y="3396425"/>
            <a:ext cx="3486688" cy="21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lang="es-ES"/>
              <a:t>PREPROCESAMIENTO DE CARACTERÍSTICAS CATEGÓRICAS</a:t>
            </a:r>
            <a:endParaRPr dirty="0"/>
          </a:p>
        </p:txBody>
      </p:sp>
      <p:sp>
        <p:nvSpPr>
          <p:cNvPr id="701" name="every(.x, .p, …) Do all element pass a test?…"/>
          <p:cNvSpPr txBox="1"/>
          <p:nvPr/>
        </p:nvSpPr>
        <p:spPr>
          <a:xfrm>
            <a:off x="7049775" y="3697294"/>
            <a:ext cx="3351046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layer_category_encoding</a:t>
            </a:r>
            <a:r>
              <a:rPr sz="1100" dirty="0"/>
              <a:t>()</a:t>
            </a:r>
            <a:br>
              <a:rPr sz="1100" dirty="0"/>
            </a:br>
            <a:r>
              <a:rPr lang="es-ES" sz="1100" b="0" dirty="0"/>
              <a:t>Codificar características enteras</a:t>
            </a:r>
            <a:endParaRPr sz="1100" b="0" dirty="0"/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layer_hashing</a:t>
            </a:r>
            <a:r>
              <a:rPr sz="1100" dirty="0"/>
              <a:t>()</a:t>
            </a:r>
            <a:br>
              <a:rPr sz="1100" b="0" dirty="0"/>
            </a:br>
            <a:r>
              <a:rPr lang="es-ES" sz="1100" b="0" dirty="0"/>
              <a:t>Características categóricas de hash y </a:t>
            </a:r>
            <a:r>
              <a:rPr lang="es-ES" sz="1100" b="0" dirty="0" err="1"/>
              <a:t>bin</a:t>
            </a:r>
            <a:endParaRPr sz="1100" b="0" dirty="0"/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layer_hashed_crossing</a:t>
            </a:r>
            <a:r>
              <a:rPr sz="1100" dirty="0"/>
              <a:t>()</a:t>
            </a:r>
            <a:br>
              <a:rPr sz="1100" dirty="0"/>
            </a:br>
            <a:r>
              <a:rPr lang="es-ES" sz="1100" b="0" dirty="0"/>
              <a:t>Cruce de características usando el </a:t>
            </a:r>
            <a:r>
              <a:rPr lang="en-US" sz="1100" b="0" dirty="0"/>
              <a:t>“</a:t>
            </a:r>
            <a:r>
              <a:rPr lang="en-US" sz="1100" b="0" dirty="0" err="1"/>
              <a:t>truco</a:t>
            </a:r>
            <a:r>
              <a:rPr lang="en-US" sz="1100" b="0" dirty="0"/>
              <a:t> de hashing”</a:t>
            </a:r>
            <a:endParaRPr sz="1100" b="0" dirty="0"/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layer_string_lookup</a:t>
            </a:r>
            <a:r>
              <a:rPr sz="1100" dirty="0"/>
              <a:t>()</a:t>
            </a:r>
            <a:br>
              <a:rPr sz="1100" b="0" dirty="0"/>
            </a:br>
            <a:r>
              <a:rPr lang="es-ES" sz="1100" b="0" dirty="0"/>
              <a:t>Asigne cadenas a índices (posiblemente codificados</a:t>
            </a:r>
            <a:r>
              <a:rPr lang="en-US" sz="1100" b="0" dirty="0"/>
              <a:t>)</a:t>
            </a:r>
            <a:endParaRPr sz="1100" b="0" dirty="0"/>
          </a:p>
          <a:p>
            <a:pPr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layer_integer_lookup</a:t>
            </a:r>
            <a:r>
              <a:rPr sz="1100" dirty="0"/>
              <a:t>()</a:t>
            </a:r>
            <a:br>
              <a:rPr sz="1100" b="0" dirty="0"/>
            </a:br>
            <a:r>
              <a:rPr lang="en-US" sz="1100" b="0" dirty="0" err="1"/>
              <a:t>Asigne</a:t>
            </a:r>
            <a:r>
              <a:rPr lang="en-US" sz="1100" b="0" dirty="0"/>
              <a:t> </a:t>
            </a:r>
            <a:r>
              <a:rPr lang="en-US" sz="1100" b="0" dirty="0" err="1"/>
              <a:t>enteros</a:t>
            </a:r>
            <a:r>
              <a:rPr lang="en-US" sz="1100" b="0" dirty="0"/>
              <a:t> a </a:t>
            </a:r>
            <a:r>
              <a:rPr lang="es-ES" sz="1100" b="0" dirty="0"/>
              <a:t>índices </a:t>
            </a:r>
            <a:r>
              <a:rPr lang="en-US" sz="1100" b="0" dirty="0"/>
              <a:t>(</a:t>
            </a:r>
            <a:r>
              <a:rPr lang="en-US" sz="1100" b="0" dirty="0" err="1"/>
              <a:t>posiblemente</a:t>
            </a:r>
            <a:r>
              <a:rPr lang="en-US" sz="1100" b="0" dirty="0"/>
              <a:t> </a:t>
            </a:r>
            <a:r>
              <a:rPr lang="es-ES" sz="1100" b="0" dirty="0"/>
              <a:t>codificados)</a:t>
            </a:r>
            <a:endParaRPr sz="1100" b="0" dirty="0"/>
          </a:p>
        </p:txBody>
      </p:sp>
      <p:sp>
        <p:nvSpPr>
          <p:cNvPr id="702" name="Rectangle"/>
          <p:cNvSpPr/>
          <p:nvPr/>
        </p:nvSpPr>
        <p:spPr>
          <a:xfrm>
            <a:off x="7023100" y="2231331"/>
            <a:ext cx="33659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SUBTITLE"/>
          <p:cNvSpPr txBox="1"/>
          <p:nvPr/>
        </p:nvSpPr>
        <p:spPr>
          <a:xfrm>
            <a:off x="7049819" y="2239991"/>
            <a:ext cx="3337090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CARACTERÍSTICAS NUMÉRICAS PREPROCESAMIENTO</a:t>
            </a:r>
            <a:endParaRPr dirty="0"/>
          </a:p>
        </p:txBody>
      </p:sp>
      <p:sp>
        <p:nvSpPr>
          <p:cNvPr id="704" name="every(.x, .p, …) Do all element pass a test?…"/>
          <p:cNvSpPr txBox="1"/>
          <p:nvPr/>
        </p:nvSpPr>
        <p:spPr>
          <a:xfrm>
            <a:off x="7056376" y="2630404"/>
            <a:ext cx="3331594" cy="720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layer_normalization</a:t>
            </a:r>
            <a:r>
              <a:rPr sz="1100" dirty="0"/>
              <a:t>()</a:t>
            </a:r>
            <a:br>
              <a:rPr sz="1100" b="0" dirty="0"/>
            </a:br>
            <a:r>
              <a:rPr sz="1100" b="0" dirty="0"/>
              <a:t>N</a:t>
            </a:r>
            <a:r>
              <a:rPr lang="es-ES" sz="1100" b="0" dirty="0" err="1"/>
              <a:t>ormaliza</a:t>
            </a:r>
            <a:r>
              <a:rPr lang="es-ES" sz="1100" b="0" dirty="0"/>
              <a:t> las características continuas</a:t>
            </a:r>
            <a:r>
              <a:rPr sz="1100" b="0" dirty="0"/>
              <a:t>.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defRPr b="1"/>
            </a:pPr>
            <a:r>
              <a:rPr sz="1100" dirty="0" err="1"/>
              <a:t>layer_discretization</a:t>
            </a:r>
            <a:r>
              <a:rPr sz="1100" dirty="0"/>
              <a:t>()</a:t>
            </a:r>
            <a:br>
              <a:rPr sz="1100" b="0" dirty="0"/>
            </a:br>
            <a:r>
              <a:rPr lang="es-ES" sz="1100" b="0" dirty="0"/>
              <a:t>Agrupa características continuas por rangos</a:t>
            </a:r>
            <a:endParaRPr sz="1100" b="0" dirty="0"/>
          </a:p>
        </p:txBody>
      </p:sp>
      <p:sp>
        <p:nvSpPr>
          <p:cNvPr id="705" name="Rectangle"/>
          <p:cNvSpPr/>
          <p:nvPr/>
        </p:nvSpPr>
        <p:spPr>
          <a:xfrm>
            <a:off x="3545901" y="901444"/>
            <a:ext cx="322800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SUBTITLE"/>
          <p:cNvSpPr txBox="1"/>
          <p:nvPr/>
        </p:nvSpPr>
        <p:spPr>
          <a:xfrm>
            <a:off x="3546850" y="909902"/>
            <a:ext cx="28212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/>
            </a:pPr>
            <a:r>
              <a:rPr lang="es-ES"/>
              <a:t>PREPROCESAMIENTO DE IMÁGENES</a:t>
            </a:r>
            <a:endParaRPr dirty="0"/>
          </a:p>
        </p:txBody>
      </p:sp>
      <p:sp>
        <p:nvSpPr>
          <p:cNvPr id="707" name="every(.x, .p, …) Do all element pass a test?…"/>
          <p:cNvSpPr txBox="1"/>
          <p:nvPr/>
        </p:nvSpPr>
        <p:spPr>
          <a:xfrm>
            <a:off x="3573294" y="1230237"/>
            <a:ext cx="3184158" cy="72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 b="1" i="1"/>
            </a:pPr>
            <a:r>
              <a:rPr lang="es-ES" sz="1100" dirty="0"/>
              <a:t>Cargar imágenes</a:t>
            </a:r>
            <a:endParaRPr sz="1100" dirty="0"/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image_dataset_from_directory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</a:pPr>
            <a:r>
              <a:rPr lang="es-ES" sz="1100" dirty="0"/>
              <a:t>Cree un conjunto de datos TF a partir de archivos de imagen en un directorio.</a:t>
            </a:r>
            <a:endParaRPr sz="1100" dirty="0"/>
          </a:p>
          <a:p>
            <a:pPr>
              <a:lnSpc>
                <a:spcPct val="80000"/>
              </a:lnSpc>
            </a:pPr>
            <a:endParaRPr sz="1100" dirty="0"/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image_load</a:t>
            </a:r>
            <a:r>
              <a:rPr sz="1100" dirty="0"/>
              <a:t>(), </a:t>
            </a:r>
            <a:r>
              <a:rPr sz="1100" dirty="0" err="1"/>
              <a:t>image_from_array</a:t>
            </a:r>
            <a:r>
              <a:rPr sz="1100" dirty="0"/>
              <a:t>(), </a:t>
            </a:r>
            <a:r>
              <a:rPr sz="1100" dirty="0" err="1"/>
              <a:t>image_to_array</a:t>
            </a:r>
            <a:r>
              <a:rPr sz="1100" dirty="0"/>
              <a:t>(), </a:t>
            </a:r>
            <a:r>
              <a:rPr sz="1100" dirty="0" err="1"/>
              <a:t>image_array_save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</a:pPr>
            <a:r>
              <a:rPr lang="es-ES" sz="1100" dirty="0"/>
              <a:t>Trabajar con instancias de imagen PIL</a:t>
            </a:r>
            <a:endParaRPr sz="1100" dirty="0"/>
          </a:p>
          <a:p>
            <a:pPr>
              <a:lnSpc>
                <a:spcPct val="80000"/>
              </a:lnSpc>
            </a:pPr>
            <a:endParaRPr sz="1100" dirty="0"/>
          </a:p>
          <a:p>
            <a:pPr>
              <a:lnSpc>
                <a:spcPct val="80000"/>
              </a:lnSpc>
              <a:defRPr b="1" i="1"/>
            </a:pPr>
            <a:r>
              <a:rPr lang="es-ES" sz="1100" dirty="0"/>
              <a:t>Transformar imágenes</a:t>
            </a:r>
            <a:endParaRPr sz="1100" dirty="0"/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op_image_crop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op_image_extract_patches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op_image_pad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op_image_resize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op_image_affine_transform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op_image_map_coordinates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op_image_rgb_to_grayscale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</a:pPr>
            <a:r>
              <a:rPr lang="es-ES" sz="1100" dirty="0"/>
              <a:t>Operaciones que transforman tensores de imagen de forma determinista.</a:t>
            </a:r>
            <a:endParaRPr sz="1100" dirty="0"/>
          </a:p>
          <a:p>
            <a:pPr>
              <a:lnSpc>
                <a:spcPct val="80000"/>
              </a:lnSpc>
            </a:pPr>
            <a:endParaRPr sz="1100" dirty="0"/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image_smart_resize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</a:pPr>
            <a:r>
              <a:rPr lang="es-ES" sz="1100" dirty="0"/>
              <a:t>Cambiar el tamaño de las imágenes sin distorsión de la relación de aspecto</a:t>
            </a:r>
            <a:r>
              <a:rPr sz="1100" dirty="0"/>
              <a:t>.</a:t>
            </a:r>
          </a:p>
          <a:p>
            <a:pPr>
              <a:lnSpc>
                <a:spcPct val="80000"/>
              </a:lnSpc>
            </a:pPr>
            <a:endParaRPr sz="1100" dirty="0"/>
          </a:p>
          <a:p>
            <a:pPr>
              <a:lnSpc>
                <a:spcPct val="80000"/>
              </a:lnSpc>
              <a:defRPr b="1" i="1"/>
            </a:pPr>
            <a:r>
              <a:rPr lang="es-ES" sz="1100" dirty="0"/>
              <a:t>Capas de imagen</a:t>
            </a:r>
            <a:endParaRPr sz="1100" dirty="0"/>
          </a:p>
          <a:p>
            <a:pPr>
              <a:lnSpc>
                <a:spcPct val="80000"/>
              </a:lnSpc>
            </a:pPr>
            <a:r>
              <a:rPr lang="es-ES" sz="1100" dirty="0"/>
              <a:t>Capas de preprocesamiento de imágenes integradas. Tenga en cuenta que cualquier función de operación de imagen también se puede usar como una capa en un modelo o en </a:t>
            </a:r>
            <a:r>
              <a:rPr lang="es-ES" sz="1100" dirty="0" err="1"/>
              <a:t>layer_lambda</a:t>
            </a:r>
            <a:r>
              <a:rPr lang="es-ES" sz="1100" dirty="0"/>
              <a:t>().</a:t>
            </a:r>
            <a:endParaRPr sz="1100" b="1" dirty="0"/>
          </a:p>
          <a:p>
            <a:pPr>
              <a:lnSpc>
                <a:spcPct val="80000"/>
              </a:lnSpc>
            </a:pPr>
            <a:endParaRPr sz="1100" b="1" dirty="0"/>
          </a:p>
          <a:p>
            <a:pPr>
              <a:lnSpc>
                <a:spcPct val="80000"/>
              </a:lnSpc>
              <a:defRPr b="1" i="1"/>
            </a:pPr>
            <a:r>
              <a:rPr lang="es-ES" sz="1100" dirty="0"/>
              <a:t>Capas de preprocesamiento de imágenes</a:t>
            </a:r>
            <a:endParaRPr sz="1100" dirty="0"/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layer_resizing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layer_rescaling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layer_center_crop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</a:pPr>
            <a:endParaRPr sz="1100" dirty="0"/>
          </a:p>
          <a:p>
            <a:pPr>
              <a:lnSpc>
                <a:spcPct val="80000"/>
              </a:lnSpc>
              <a:defRPr b="1" i="1"/>
            </a:pPr>
            <a:r>
              <a:rPr lang="es-ES" sz="1100" dirty="0"/>
              <a:t>Capas de aumento de imágenes</a:t>
            </a:r>
            <a:endParaRPr sz="1100" dirty="0"/>
          </a:p>
          <a:p>
            <a:pPr>
              <a:lnSpc>
                <a:spcPct val="80000"/>
              </a:lnSpc>
            </a:pPr>
            <a:r>
              <a:rPr lang="es-ES" sz="1100" dirty="0"/>
              <a:t>Capas de preprocesamiento que aumentan aleatoriamente las entradas de imagen durante el entrenamiento.</a:t>
            </a:r>
            <a:endParaRPr sz="1100" dirty="0"/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layer_random_crop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layer_random_flip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layer_random_translation</a:t>
            </a:r>
            <a:r>
              <a:rPr sz="1100" dirty="0"/>
              <a:t>()</a:t>
            </a:r>
          </a:p>
          <a:p>
            <a:pPr lvl="1">
              <a:lnSpc>
                <a:spcPct val="80000"/>
              </a:lnSpc>
              <a:defRPr b="1"/>
            </a:pPr>
            <a:r>
              <a:rPr sz="1100" dirty="0" err="1"/>
              <a:t>layer_random_rotation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layer_random_zoom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layer_random_contrast</a:t>
            </a:r>
            <a:r>
              <a:rPr sz="1100" dirty="0"/>
              <a:t>()</a:t>
            </a:r>
          </a:p>
          <a:p>
            <a:pPr>
              <a:lnSpc>
                <a:spcPct val="80000"/>
              </a:lnSpc>
              <a:defRPr b="1"/>
            </a:pPr>
            <a:r>
              <a:rPr sz="1100" dirty="0" err="1"/>
              <a:t>layer_random_brightness</a:t>
            </a:r>
            <a:r>
              <a:rPr sz="1100" dirty="0"/>
              <a:t>()</a:t>
            </a:r>
          </a:p>
        </p:txBody>
      </p:sp>
      <p:sp>
        <p:nvSpPr>
          <p:cNvPr id="708" name="Basics"/>
          <p:cNvSpPr txBox="1"/>
          <p:nvPr/>
        </p:nvSpPr>
        <p:spPr>
          <a:xfrm>
            <a:off x="3573294" y="504594"/>
            <a:ext cx="26257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D77A00"/>
                </a:solidFill>
              </a:defRPr>
            </a:pPr>
            <a:r>
              <a:rPr lang="es-ES"/>
              <a:t>Preprocesamiento</a:t>
            </a:r>
            <a:endParaRPr dirty="0"/>
          </a:p>
        </p:txBody>
      </p:sp>
      <p:sp>
        <p:nvSpPr>
          <p:cNvPr id="709" name="Rectangle"/>
          <p:cNvSpPr/>
          <p:nvPr/>
        </p:nvSpPr>
        <p:spPr>
          <a:xfrm>
            <a:off x="7020979" y="5826828"/>
            <a:ext cx="3365930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83A9D2"/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0" name="SUBTITLE"/>
          <p:cNvSpPr txBox="1"/>
          <p:nvPr/>
        </p:nvSpPr>
        <p:spPr>
          <a:xfrm>
            <a:off x="7034891" y="5832072"/>
            <a:ext cx="1793978" cy="21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/>
          <a:lstStyle/>
          <a:p>
            <a:pPr lvl="1">
              <a:defRPr b="1"/>
            </a:pPr>
            <a:r>
              <a:rPr lang="es-ES"/>
              <a:t>DATOS TABULARES</a:t>
            </a:r>
            <a:endParaRPr dirty="0"/>
          </a:p>
        </p:txBody>
      </p:sp>
      <p:sp>
        <p:nvSpPr>
          <p:cNvPr id="711" name="every(.x, .p, …) Do all element pass a test?…"/>
          <p:cNvSpPr txBox="1"/>
          <p:nvPr/>
        </p:nvSpPr>
        <p:spPr>
          <a:xfrm>
            <a:off x="7046379" y="6025275"/>
            <a:ext cx="3486688" cy="430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dirty="0"/>
              <a:t>Utilidad integral para el preprocesamiento y la codificación de datos estructurados. Defina un espacio de entidades a partir de una lista de columnas de tabla (entidades).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feature_space</a:t>
            </a:r>
            <a:r>
              <a:rPr dirty="0"/>
              <a:t> &lt;-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  </a:t>
            </a:r>
            <a:r>
              <a:rPr dirty="0" err="1"/>
              <a:t>layer_feature_space</a:t>
            </a:r>
            <a:r>
              <a:rPr dirty="0"/>
              <a:t>(features = list(&lt;features&gt;))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dirty="0"/>
              <a:t>Adaptar el espacio de entidades a un </a:t>
            </a:r>
            <a:r>
              <a:rPr lang="es-ES" dirty="0" err="1"/>
              <a:t>dataset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/>
              <a:t>adapt(</a:t>
            </a:r>
            <a:r>
              <a:rPr dirty="0" err="1"/>
              <a:t>feature_space</a:t>
            </a:r>
            <a:r>
              <a:rPr dirty="0"/>
              <a:t>, dataset)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dirty="0"/>
              <a:t>Utilice la capa de preprocesamiento de </a:t>
            </a:r>
            <a:r>
              <a:rPr lang="es-ES" dirty="0" err="1"/>
              <a:t>feature_space</a:t>
            </a:r>
            <a:r>
              <a:rPr lang="es-ES" dirty="0"/>
              <a:t> adaptada como una capa en un modelo de Keras o en la canalización de entrada de datos con</a:t>
            </a:r>
            <a:r>
              <a:rPr dirty="0"/>
              <a:t> </a:t>
            </a:r>
            <a:r>
              <a:rPr b="1" dirty="0" err="1"/>
              <a:t>tfdatasets</a:t>
            </a:r>
            <a:r>
              <a:rPr b="1" dirty="0"/>
              <a:t>::</a:t>
            </a:r>
            <a:r>
              <a:rPr b="1" dirty="0" err="1"/>
              <a:t>dataset_map</a:t>
            </a:r>
            <a:r>
              <a:rPr b="1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b="1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s-ES" dirty="0"/>
              <a:t>Características disponibles: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feature_float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feature_float_rescaled</a:t>
            </a:r>
            <a:r>
              <a:rPr dirty="0"/>
              <a:t>() </a:t>
            </a:r>
            <a:r>
              <a:rPr dirty="0" err="1"/>
              <a:t>feature_float_normalized</a:t>
            </a:r>
            <a:r>
              <a:rPr dirty="0"/>
              <a:t>() </a:t>
            </a:r>
            <a:r>
              <a:rPr dirty="0" err="1"/>
              <a:t>feature_float_discretized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br>
              <a:rPr dirty="0"/>
            </a:br>
            <a:r>
              <a:rPr dirty="0" err="1"/>
              <a:t>feature_integer_categorical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feature_integer_hashed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br>
              <a:rPr dirty="0"/>
            </a:br>
            <a:r>
              <a:rPr dirty="0" err="1"/>
              <a:t>feature_string_categorical</a:t>
            </a:r>
            <a:r>
              <a:rPr dirty="0"/>
              <a:t>() </a:t>
            </a:r>
            <a:r>
              <a:rPr dirty="0" err="1"/>
              <a:t>feature_string_hashed</a:t>
            </a:r>
            <a:r>
              <a:rPr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br>
              <a:rPr dirty="0"/>
            </a:br>
            <a:r>
              <a:rPr dirty="0" err="1"/>
              <a:t>feature_cross</a:t>
            </a:r>
            <a:r>
              <a:rPr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/>
            </a:pPr>
            <a:r>
              <a:rPr dirty="0" err="1"/>
              <a:t>feature_custom</a:t>
            </a:r>
            <a:r>
              <a:rPr dirty="0"/>
              <a:t>()</a:t>
            </a:r>
          </a:p>
        </p:txBody>
      </p:sp>
      <p:grpSp>
        <p:nvGrpSpPr>
          <p:cNvPr id="2" name="Group 157">
            <a:extLst>
              <a:ext uri="{FF2B5EF4-FFF2-40B4-BE49-F238E27FC236}">
                <a16:creationId xmlns:a16="http://schemas.microsoft.com/office/drawing/2014/main" id="{183E4521-DFD4-D083-5DFF-5A29407E2906}"/>
              </a:ext>
            </a:extLst>
          </p:cNvPr>
          <p:cNvGrpSpPr/>
          <p:nvPr/>
        </p:nvGrpSpPr>
        <p:grpSpPr>
          <a:xfrm>
            <a:off x="12041158" y="292206"/>
            <a:ext cx="1787792" cy="937921"/>
            <a:chOff x="0" y="0"/>
            <a:chExt cx="1787791" cy="937920"/>
          </a:xfrm>
        </p:grpSpPr>
        <p:grpSp>
          <p:nvGrpSpPr>
            <p:cNvPr id="3" name="Group 158">
              <a:extLst>
                <a:ext uri="{FF2B5EF4-FFF2-40B4-BE49-F238E27FC236}">
                  <a16:creationId xmlns:a16="http://schemas.microsoft.com/office/drawing/2014/main" id="{BBEF4233-5DDB-FC22-EBA6-66B55D5CE8B4}"/>
                </a:ext>
              </a:extLst>
            </p:cNvPr>
            <p:cNvGrpSpPr/>
            <p:nvPr/>
          </p:nvGrpSpPr>
          <p:grpSpPr>
            <a:xfrm>
              <a:off x="0" y="33627"/>
              <a:ext cx="687519" cy="904293"/>
              <a:chOff x="0" y="0"/>
              <a:chExt cx="687518" cy="904290"/>
            </a:xfrm>
          </p:grpSpPr>
          <p:pic>
            <p:nvPicPr>
              <p:cNvPr id="7" name="Picture 4" descr="Picture 4">
                <a:extLst>
                  <a:ext uri="{FF2B5EF4-FFF2-40B4-BE49-F238E27FC236}">
                    <a16:creationId xmlns:a16="http://schemas.microsoft.com/office/drawing/2014/main" id="{6CEF2701-9305-3865-B51B-1381129E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" name="Rectangle 163">
                <a:extLst>
                  <a:ext uri="{FF2B5EF4-FFF2-40B4-BE49-F238E27FC236}">
                    <a16:creationId xmlns:a16="http://schemas.microsoft.com/office/drawing/2014/main" id="{BE0E9859-95A7-3EA9-C8FF-28436D0D1BEE}"/>
                  </a:ext>
                </a:extLst>
              </p:cNvPr>
              <p:cNvSpPr/>
              <p:nvPr/>
            </p:nvSpPr>
            <p:spPr>
              <a:xfrm>
                <a:off x="0" y="627294"/>
                <a:ext cx="687518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</a:defRPr>
                </a:lvl1pPr>
              </a:lstStyle>
              <a:p>
                <a:r>
                  <a:rPr dirty="0"/>
                  <a:t>Keras</a:t>
                </a:r>
              </a:p>
            </p:txBody>
          </p:sp>
        </p:grpSp>
        <p:grpSp>
          <p:nvGrpSpPr>
            <p:cNvPr id="4" name="Group 159">
              <a:extLst>
                <a:ext uri="{FF2B5EF4-FFF2-40B4-BE49-F238E27FC236}">
                  <a16:creationId xmlns:a16="http://schemas.microsoft.com/office/drawing/2014/main" id="{95604DEE-2CD4-E3BF-8DBF-B11FDB881AE8}"/>
                </a:ext>
              </a:extLst>
            </p:cNvPr>
            <p:cNvGrpSpPr/>
            <p:nvPr/>
          </p:nvGrpSpPr>
          <p:grpSpPr>
            <a:xfrm>
              <a:off x="605218" y="0"/>
              <a:ext cx="1182573" cy="937835"/>
              <a:chOff x="-101557" y="0"/>
              <a:chExt cx="1182570" cy="937834"/>
            </a:xfrm>
          </p:grpSpPr>
          <p:pic>
            <p:nvPicPr>
              <p:cNvPr id="5" name="Picture 2" descr="Picture 2">
                <a:extLst>
                  <a:ext uri="{FF2B5EF4-FFF2-40B4-BE49-F238E27FC236}">
                    <a16:creationId xmlns:a16="http://schemas.microsoft.com/office/drawing/2014/main" id="{3F96D77E-FAFC-F641-DE2A-E873BC79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" name="Rectangle 161">
                <a:extLst>
                  <a:ext uri="{FF2B5EF4-FFF2-40B4-BE49-F238E27FC236}">
                    <a16:creationId xmlns:a16="http://schemas.microsoft.com/office/drawing/2014/main" id="{72313AC2-712A-C66B-3FFC-7CC17C82E542}"/>
                  </a:ext>
                </a:extLst>
              </p:cNvPr>
              <p:cNvSpPr/>
              <p:nvPr/>
            </p:nvSpPr>
            <p:spPr>
              <a:xfrm>
                <a:off x="-101557" y="660838"/>
                <a:ext cx="1182570" cy="27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</a:defRPr>
                </a:pPr>
                <a:r>
                  <a:rPr dirty="0"/>
                  <a:t>Tensor</a:t>
                </a:r>
                <a:r>
                  <a:rPr dirty="0"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  <p:sp>
        <p:nvSpPr>
          <p:cNvPr id="9" name="CC BY SA Posit Software, PBC  •   info@posit.co • posit.co  •  Learn more at keras.posit.co •  HTML cheatsheets at pos.it/cheatsheets  •  keras3  1.0.0  •  Updated:  2024-06">
            <a:extLst>
              <a:ext uri="{FF2B5EF4-FFF2-40B4-BE49-F238E27FC236}">
                <a16:creationId xmlns:a16="http://schemas.microsoft.com/office/drawing/2014/main" id="{54802BBE-13D9-C677-925B-F543DFE0C7A9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dirty="0">
                <a:hlinkClick r:id="rId7"/>
              </a:rPr>
              <a:t>info@posit.co</a:t>
            </a:r>
            <a:r>
              <a:rPr dirty="0"/>
              <a:t> • </a:t>
            </a:r>
            <a:r>
              <a:rPr dirty="0">
                <a:hlinkClick r:id="rId8"/>
              </a:rPr>
              <a:t>posit.co</a:t>
            </a:r>
            <a:r>
              <a:rPr dirty="0"/>
              <a:t>  •  </a:t>
            </a:r>
            <a:r>
              <a:rPr lang="es-ES" dirty="0"/>
              <a:t>Aprenda más en</a:t>
            </a:r>
            <a:r>
              <a:rPr b="1" dirty="0"/>
              <a:t> </a:t>
            </a:r>
            <a:r>
              <a:rPr b="1" dirty="0">
                <a:hlinkClick r:id="rId9"/>
              </a:rPr>
              <a:t>keras.posit.co</a:t>
            </a:r>
            <a:r>
              <a:rPr dirty="0"/>
              <a:t> •  </a:t>
            </a:r>
            <a:r>
              <a:rPr lang="es-ES" dirty="0"/>
              <a:t>Guía rápida en </a:t>
            </a:r>
            <a:r>
              <a:rPr dirty="0"/>
              <a:t>HTML </a:t>
            </a:r>
            <a:r>
              <a:rPr lang="es-ES" dirty="0"/>
              <a:t>en</a:t>
            </a:r>
            <a:r>
              <a:rPr dirty="0"/>
              <a:t> </a:t>
            </a:r>
            <a:r>
              <a:rPr b="1" dirty="0">
                <a:hlinkClick r:id="rId10"/>
              </a:rPr>
              <a:t>pos.it/</a:t>
            </a:r>
            <a:r>
              <a:rPr b="1" dirty="0" err="1">
                <a:hlinkClick r:id="rId10"/>
              </a:rPr>
              <a:t>cheatsheets</a:t>
            </a:r>
            <a:r>
              <a:rPr dirty="0"/>
              <a:t>  •  keras3  1.0.0  •  </a:t>
            </a:r>
            <a:r>
              <a:rPr lang="es-ES" dirty="0"/>
              <a:t>Actualizado</a:t>
            </a:r>
            <a:r>
              <a:rPr dirty="0"/>
              <a:t>:  2024-06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2601</Words>
  <Application>Microsoft Office PowerPoint</Application>
  <PresentationFormat>Custom</PresentationFormat>
  <Paragraphs>329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Avenir Book</vt:lpstr>
      <vt:lpstr>Helvetica</vt:lpstr>
      <vt:lpstr>White</vt:lpstr>
      <vt:lpstr>Aprendizaje Profundo con Keras3 : : GUÍA RÁPIDA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4</cp:revision>
  <dcterms:modified xsi:type="dcterms:W3CDTF">2024-06-10T09:47:54Z</dcterms:modified>
</cp:coreProperties>
</file>