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eativecommons.org/licenses/by/4.0/" TargetMode="External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://www.fontsquirrel.com/fonts/source-sans-pro" TargetMode="External"/><Relationship Id="rId7" Type="http://schemas.openxmlformats.org/officeDocument/2006/relationships/hyperlink" Target="http://fortawesome.github.io/Font-Awesome/get-started/" TargetMode="External"/><Relationship Id="rId8" Type="http://schemas.openxmlformats.org/officeDocument/2006/relationships/hyperlink" Target="http://fortawesome.github.io/Font-Awesome/cheatsheet/" TargetMode="External"/><Relationship Id="rId9" Type="http://schemas.openxmlformats.org/officeDocument/2006/relationships/hyperlink" Target="http://www.rstudio.com/resources/cheatsheets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www.fontsquirrel.com/fonts/source-sans-pro" TargetMode="External"/><Relationship Id="rId6" Type="http://schemas.openxmlformats.org/officeDocument/2006/relationships/hyperlink" Target="http://fortawesome.github.io/Font-Awesome/get-started/" TargetMode="External"/><Relationship Id="rId7" Type="http://schemas.openxmlformats.org/officeDocument/2006/relationships/hyperlink" Target="http://fortawesome.github.io/Font-Awesome/cheatsheet/" TargetMode="External"/><Relationship Id="rId8" Type="http://schemas.openxmlformats.org/officeDocument/2006/relationships/hyperlink" Target="http://creativecommons.org/licenses/by/4.0/" TargetMode="External"/><Relationship Id="rId9" Type="http://schemas.openxmlformats.org/officeDocument/2006/relationships/hyperlink" Target="http://www.rstudio.com/resources/cheatsheet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3649591" y="330190"/>
            <a:ext cx="10060108" cy="10033736"/>
          </a:xfrm>
          <a:prstGeom prst="roundRect">
            <a:avLst>
              <a:gd name="adj" fmla="val 1316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0" name="Copyright…"/>
          <p:cNvSpPr/>
          <p:nvPr/>
        </p:nvSpPr>
        <p:spPr>
          <a:xfrm>
            <a:off x="3714602" y="8985839"/>
            <a:ext cx="3259957" cy="1285718"/>
          </a:xfrm>
          <a:prstGeom prst="roundRect">
            <a:avLst>
              <a:gd name="adj" fmla="val 5770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b="1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 u="sng">
                <a:hlinkClick r:id="rId2" invalidUrl="" action="" tgtFrame="" tooltip="" history="1" highlightClick="0" endSnd="0"/>
              </a:rPr>
              <a:t>http://creativecommons.org/licenses/by/4.0/</a:t>
            </a:r>
          </a:p>
        </p:txBody>
      </p:sp>
      <p:sp>
        <p:nvSpPr>
          <p:cNvPr id="121" name="Rounded Rectangle"/>
          <p:cNvSpPr/>
          <p:nvPr/>
        </p:nvSpPr>
        <p:spPr>
          <a:xfrm>
            <a:off x="260259" y="2232051"/>
            <a:ext cx="3268912" cy="8139270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2" name="Thank you for making a new cheatsheet for R! These cheatsheets have an important job:…"/>
          <p:cNvSpPr txBox="1"/>
          <p:nvPr/>
        </p:nvSpPr>
        <p:spPr>
          <a:xfrm>
            <a:off x="318237" y="2428910"/>
            <a:ext cx="3135956" cy="823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r>
              <a:t> for making a new cheatsheet for R! These cheatsheets have an important job: </a:t>
            </a:r>
          </a:p>
          <a:p>
            <a:pPr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Cheatsheets make it easy for R users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look up useful information.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Remember that the best cheatsheets are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visual</a:t>
            </a:r>
            <a:r>
              <a:t>—not written—documents. Whenever possible use visual elements to make it easier for readers to find the information they need.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a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layout</a:t>
            </a:r>
            <a:r>
              <a:t> that flows from top to bottom and left to right to make it easy to zero in on specific topics.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5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6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r>
              <a:t> to explain concepts quickly and concisely.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visual elements to make the sheet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t>.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5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6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7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8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9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visual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emphasis</a:t>
            </a:r>
            <a:r>
              <a:t> (like color, size, and font weight) to make important information easy to find.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</p:txBody>
      </p:sp>
      <p:sp>
        <p:nvSpPr>
          <p:cNvPr id="123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4" name="Four Column…"/>
          <p:cNvSpPr txBox="1"/>
          <p:nvPr>
            <p:ph type="title"/>
          </p:nvPr>
        </p:nvSpPr>
        <p:spPr>
          <a:xfrm>
            <a:off x="277225" y="273049"/>
            <a:ext cx="3217980" cy="1168079"/>
          </a:xfrm>
          <a:prstGeom prst="rect">
            <a:avLst/>
          </a:prstGeom>
        </p:spPr>
        <p:txBody>
          <a:bodyPr/>
          <a:lstStyle/>
          <a:p>
            <a:pPr defTabSz="280415">
              <a:lnSpc>
                <a:spcPct val="80000"/>
              </a:lnSpc>
              <a:defRPr sz="4224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167"/>
              <a:t>Four Column</a:t>
            </a:r>
          </a:p>
          <a:p>
            <a:pPr defTabSz="280415">
              <a:lnSpc>
                <a:spcPct val="90000"/>
              </a:lnSpc>
              <a:def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layout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280415">
              <a:lnSpc>
                <a:spcPct val="90000"/>
              </a:lnSpc>
              <a:defRPr sz="1968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125" name="Basics"/>
          <p:cNvSpPr/>
          <p:nvPr/>
        </p:nvSpPr>
        <p:spPr>
          <a:xfrm>
            <a:off x="256414" y="20706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Basics</a:t>
            </a:r>
          </a:p>
        </p:txBody>
      </p:sp>
      <p:sp>
        <p:nvSpPr>
          <p:cNvPr id="126" name="RStudio® is a trademark of RStudio, Inc.  •  CC BY Your Name •  Your@email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CC BY </a:t>
            </a:r>
            <a:r>
              <a:t>Your Name •  Your@email.com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127" name="Learn more at web page or vignette  •  package  version  •  Updated: 3/15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t>•  package  version  •  Updated: 3/15</a:t>
            </a:r>
          </a:p>
        </p:txBody>
      </p:sp>
      <p:sp>
        <p:nvSpPr>
          <p:cNvPr id="128" name="Your…"/>
          <p:cNvSpPr/>
          <p:nvPr/>
        </p:nvSpPr>
        <p:spPr>
          <a:xfrm>
            <a:off x="1240411" y="1440939"/>
            <a:ext cx="1291607" cy="528269"/>
          </a:xfrm>
          <a:prstGeom prst="roundRect">
            <a:avLst>
              <a:gd name="adj" fmla="val 3606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</a:t>
            </a:r>
            <a:r>
              <a:t> </a:t>
            </a:r>
          </a:p>
          <a:p>
            <a:pPr>
              <a:lnSpc>
                <a:spcPct val="70000"/>
              </a:lnSpc>
              <a:defRPr b="1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LOGO</a:t>
            </a:r>
          </a:p>
        </p:txBody>
      </p:sp>
      <p:sp>
        <p:nvSpPr>
          <p:cNvPr id="129" name="Rounded Rectangle"/>
          <p:cNvSpPr/>
          <p:nvPr/>
        </p:nvSpPr>
        <p:spPr>
          <a:xfrm>
            <a:off x="3711500" y="4905547"/>
            <a:ext cx="3263901" cy="3971456"/>
          </a:xfrm>
          <a:prstGeom prst="roundRect">
            <a:avLst>
              <a:gd name="adj" fmla="val 14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0" name="Useful elements"/>
          <p:cNvSpPr/>
          <p:nvPr/>
        </p:nvSpPr>
        <p:spPr>
          <a:xfrm>
            <a:off x="3714282" y="4849638"/>
            <a:ext cx="3263901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Useful elements</a:t>
            </a:r>
          </a:p>
        </p:txBody>
      </p:sp>
      <p:sp>
        <p:nvSpPr>
          <p:cNvPr id="131" name="Title  - Group sections with titles, subtitles, and subsubtitles to create a visual hierarchy"/>
          <p:cNvSpPr/>
          <p:nvPr/>
        </p:nvSpPr>
        <p:spPr>
          <a:xfrm>
            <a:off x="3658404" y="272447"/>
            <a:ext cx="1004248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Title</a:t>
            </a:r>
            <a:r>
              <a:t> 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sections with titles, subtitles, and subsubtitles to create a visual hierarchy</a:t>
            </a:r>
          </a:p>
        </p:txBody>
      </p:sp>
      <p:sp>
        <p:nvSpPr>
          <p:cNvPr id="132" name="Rounded Rectangle"/>
          <p:cNvSpPr/>
          <p:nvPr/>
        </p:nvSpPr>
        <p:spPr>
          <a:xfrm>
            <a:off x="3711500" y="758261"/>
            <a:ext cx="3263901" cy="3933356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3" name="Layout suggestions"/>
          <p:cNvSpPr/>
          <p:nvPr/>
        </p:nvSpPr>
        <p:spPr>
          <a:xfrm>
            <a:off x="3708552" y="679450"/>
            <a:ext cx="3263901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Layout suggestions</a:t>
            </a:r>
          </a:p>
        </p:txBody>
      </p:sp>
      <p:sp>
        <p:nvSpPr>
          <p:cNvPr id="134" name="Rounded Rectangle"/>
          <p:cNvSpPr/>
          <p:nvPr/>
        </p:nvSpPr>
        <p:spPr>
          <a:xfrm>
            <a:off x="7046645" y="726416"/>
            <a:ext cx="6579483" cy="8139270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5" name="Subtitle"/>
          <p:cNvSpPr/>
          <p:nvPr/>
        </p:nvSpPr>
        <p:spPr>
          <a:xfrm>
            <a:off x="7063899" y="679450"/>
            <a:ext cx="6562919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Subtitle</a:t>
            </a:r>
          </a:p>
        </p:txBody>
      </p:sp>
      <p:sp>
        <p:nvSpPr>
          <p:cNvPr id="136" name="Rounded Rectangle"/>
          <p:cNvSpPr/>
          <p:nvPr/>
        </p:nvSpPr>
        <p:spPr>
          <a:xfrm>
            <a:off x="7063899" y="9088749"/>
            <a:ext cx="6562229" cy="1162062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7" name="Fonts"/>
          <p:cNvSpPr/>
          <p:nvPr/>
        </p:nvSpPr>
        <p:spPr>
          <a:xfrm>
            <a:off x="7063899" y="8948580"/>
            <a:ext cx="6561119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Fonts</a:t>
            </a:r>
          </a:p>
        </p:txBody>
      </p:sp>
      <p:sp>
        <p:nvSpPr>
          <p:cNvPr id="138" name="Rectangle"/>
          <p:cNvSpPr/>
          <p:nvPr/>
        </p:nvSpPr>
        <p:spPr>
          <a:xfrm>
            <a:off x="7093608" y="3358151"/>
            <a:ext cx="42271" cy="46441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9" name="Example code"/>
          <p:cNvSpPr txBox="1"/>
          <p:nvPr/>
        </p:nvSpPr>
        <p:spPr>
          <a:xfrm>
            <a:off x="7067998" y="9236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 code</a:t>
            </a:r>
          </a:p>
        </p:txBody>
      </p:sp>
      <p:sp>
        <p:nvSpPr>
          <p:cNvPr id="140" name="Color Scheme"/>
          <p:cNvSpPr txBox="1"/>
          <p:nvPr/>
        </p:nvSpPr>
        <p:spPr>
          <a:xfrm>
            <a:off x="10396737" y="925145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Color Scheme</a:t>
            </a:r>
          </a:p>
        </p:txBody>
      </p:sp>
      <p:sp>
        <p:nvSpPr>
          <p:cNvPr id="141" name="Keynote tips"/>
          <p:cNvSpPr txBox="1"/>
          <p:nvPr/>
        </p:nvSpPr>
        <p:spPr>
          <a:xfrm>
            <a:off x="10396510" y="6150709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Keynote tips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715783" y="6703803"/>
            <a:ext cx="2404981" cy="584201"/>
            <a:chOff x="25400" y="25400"/>
            <a:chExt cx="2404980" cy="584199"/>
          </a:xfrm>
        </p:grpSpPr>
        <p:sp>
          <p:nvSpPr>
            <p:cNvPr id="142" name="Triangle"/>
            <p:cNvSpPr/>
            <p:nvPr/>
          </p:nvSpPr>
          <p:spPr>
            <a:xfrm rot="5400000">
              <a:off x="910142" y="-591368"/>
              <a:ext cx="566803" cy="180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chemeClr val="accent1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5" name="Group"/>
            <p:cNvGrpSpPr/>
            <p:nvPr/>
          </p:nvGrpSpPr>
          <p:grpSpPr>
            <a:xfrm>
              <a:off x="25400" y="25400"/>
              <a:ext cx="2404981" cy="584200"/>
              <a:chOff x="25400" y="25400"/>
              <a:chExt cx="2404980" cy="584199"/>
            </a:xfrm>
          </p:grpSpPr>
          <p:graphicFrame>
            <p:nvGraphicFramePr>
              <p:cNvPr id="143" name="Table"/>
              <p:cNvGraphicFramePr/>
              <p:nvPr/>
            </p:nvGraphicFramePr>
            <p:xfrm>
              <a:off x="25400" y="25400"/>
              <a:ext cx="241919" cy="584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81337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  <p:graphicFrame>
            <p:nvGraphicFramePr>
              <p:cNvPr id="144" name="Table"/>
              <p:cNvGraphicFramePr/>
              <p:nvPr/>
            </p:nvGraphicFramePr>
            <p:xfrm>
              <a:off x="2188462" y="254000"/>
              <a:ext cx="241919" cy="127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81337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46" name="Triangle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ummary…"/>
            <p:cNvSpPr txBox="1"/>
            <p:nvPr/>
          </p:nvSpPr>
          <p:spPr>
            <a:xfrm>
              <a:off x="320604" y="32908"/>
              <a:ext cx="900250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60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summary</a:t>
              </a:r>
              <a:endParaRPr b="1"/>
            </a:p>
            <a:p>
              <a:pPr>
                <a:lnSpc>
                  <a:spcPct val="60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function</a:t>
              </a:r>
            </a:p>
          </p:txBody>
        </p:sp>
      </p:grpSp>
      <p:sp>
        <p:nvSpPr>
          <p:cNvPr id="149" name="dplyr::bind_rows(y, z)…"/>
          <p:cNvSpPr txBox="1"/>
          <p:nvPr/>
        </p:nvSpPr>
        <p:spPr>
          <a:xfrm>
            <a:off x="783599" y="9649647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150" name="j + geom_area()…"/>
          <p:cNvSpPr txBox="1"/>
          <p:nvPr/>
        </p:nvSpPr>
        <p:spPr>
          <a:xfrm>
            <a:off x="1186008" y="7932303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</a:p>
          <a:p>
            <a:pPr algn="l">
              <a:lnSpc>
                <a:spcPct val="80000"/>
              </a:lnSpc>
              <a:spcBef>
                <a:spcPts val="1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</a:p>
          <a:p>
            <a:pPr algn="l">
              <a:lnSpc>
                <a:spcPct val="80000"/>
              </a:lnSpc>
              <a:spcBef>
                <a:spcPts val="14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661737" y="7928516"/>
            <a:ext cx="449505" cy="453669"/>
            <a:chOff x="0" y="0"/>
            <a:chExt cx="449503" cy="453667"/>
          </a:xfrm>
        </p:grpSpPr>
        <p:sp>
          <p:nvSpPr>
            <p:cNvPr id="151" name="Square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152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3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170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61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2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3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4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5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6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7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8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69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172" name="Shape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73" name="Square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661737" y="8434499"/>
            <a:ext cx="447696" cy="448872"/>
            <a:chOff x="0" y="0"/>
            <a:chExt cx="447694" cy="448871"/>
          </a:xfrm>
        </p:grpSpPr>
        <p:sp>
          <p:nvSpPr>
            <p:cNvPr id="175" name="Square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5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176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7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8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79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80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81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82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194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85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86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89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0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1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2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3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196" name="Square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pic>
        <p:nvPicPr>
          <p:cNvPr id="199" name="ggplot2-cheatsheet.png" descr="ggplot2-cheatshee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176" y="4893204"/>
            <a:ext cx="1370977" cy="105939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572686" y="4991775"/>
            <a:ext cx="1247567" cy="968018"/>
            <a:chOff x="0" y="0"/>
            <a:chExt cx="1247566" cy="968016"/>
          </a:xfrm>
        </p:grpSpPr>
        <p:sp>
          <p:nvSpPr>
            <p:cNvPr id="200" name="Line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01" name="Triangle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929386" y="4893204"/>
            <a:ext cx="1375981" cy="1059391"/>
            <a:chOff x="0" y="0"/>
            <a:chExt cx="1375980" cy="1059390"/>
          </a:xfrm>
        </p:grpSpPr>
        <p:pic>
          <p:nvPicPr>
            <p:cNvPr id="203" name="ggplot2-cheatsheet.png" descr="ggplot2-cheatsheet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04" name="Rectangle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5" name="ggplot2-cheatsheet.png" descr="ggplot2-cheatsheet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Rectangle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7" name="ggplot2-cheatsheet.png" descr="ggplot2-cheatsheet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Rectangle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9" name="ggplot2-cheatsheet.png" descr="ggplot2-cheatsheet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1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494925" y="5026176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 make my cheatsheets in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12" name="Keynote"/>
          <p:cNvSpPr txBox="1"/>
          <p:nvPr/>
        </p:nvSpPr>
        <p:spPr>
          <a:xfrm>
            <a:off x="10385573" y="4739368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Keynote</a:t>
            </a:r>
          </a:p>
        </p:txBody>
      </p:sp>
      <p:sp>
        <p:nvSpPr>
          <p:cNvPr id="213" name="This template uses several fonts: Helvetica Neue, Menlo, Source Sans pro, which you can acquire for free here,  http://www.fontsquirrel.com/fonts/source-sans-pro, and Font Awesome, which you can acquire here, http://fortawesome.github.io/Font-Awesome/get-started/"/>
          <p:cNvSpPr txBox="1"/>
          <p:nvPr/>
        </p:nvSpPr>
        <p:spPr>
          <a:xfrm>
            <a:off x="7147569" y="9187732"/>
            <a:ext cx="6410262" cy="65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which you can acquire for free here,  </a:t>
            </a:r>
            <a:r>
              <a:rPr u="sng">
                <a:hlinkClick r:id="rId6" invalidUrl="" action="" tgtFrame="" tooltip="" history="1" highlightClick="0" endSnd="0"/>
              </a:rPr>
              <a:t>http://www.fontsquirrel.com/fonts/source-sans-pro</a:t>
            </a:r>
            <a:r>
              <a:t>, and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which you can acquire here, </a:t>
            </a:r>
            <a:r>
              <a:rPr u="sng">
                <a:hlinkClick r:id="rId7" invalidUrl="" action="" tgtFrame="" tooltip="" history="1" highlightClick="0" endSnd="0"/>
              </a:rPr>
              <a:t>http://fortawesome.github.io/Font-Awesome/get-started/</a:t>
            </a:r>
          </a:p>
        </p:txBody>
      </p:sp>
      <p:sp>
        <p:nvSpPr>
          <p:cNvPr id="214" name="Tables"/>
          <p:cNvSpPr txBox="1"/>
          <p:nvPr/>
        </p:nvSpPr>
        <p:spPr>
          <a:xfrm>
            <a:off x="3669336" y="775188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Tables</a:t>
            </a:r>
          </a:p>
        </p:txBody>
      </p:sp>
      <p:sp>
        <p:nvSpPr>
          <p:cNvPr id="215" name="icons"/>
          <p:cNvSpPr txBox="1"/>
          <p:nvPr/>
        </p:nvSpPr>
        <p:spPr>
          <a:xfrm>
            <a:off x="3661301" y="509342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icons</a:t>
            </a:r>
          </a:p>
        </p:txBody>
      </p:sp>
      <p:sp>
        <p:nvSpPr>
          <p:cNvPr id="216" name="Mock tables"/>
          <p:cNvSpPr txBox="1"/>
          <p:nvPr/>
        </p:nvSpPr>
        <p:spPr>
          <a:xfrm>
            <a:off x="3686617" y="5867515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Mock tables</a:t>
            </a:r>
          </a:p>
        </p:txBody>
      </p:sp>
      <p:sp>
        <p:nvSpPr>
          <p:cNvPr id="217" name="    "/>
          <p:cNvSpPr txBox="1"/>
          <p:nvPr/>
        </p:nvSpPr>
        <p:spPr>
          <a:xfrm>
            <a:off x="3696875" y="5288250"/>
            <a:ext cx="2015956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218" name="Mock graphs"/>
          <p:cNvSpPr txBox="1"/>
          <p:nvPr/>
        </p:nvSpPr>
        <p:spPr>
          <a:xfrm>
            <a:off x="3666120" y="6882562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Mock graphs</a:t>
            </a:r>
          </a:p>
        </p:txBody>
      </p:sp>
      <p:sp>
        <p:nvSpPr>
          <p:cNvPr id="219" name="Use headers, outlines, and/or backgrounds to separate or group together sections.…"/>
          <p:cNvSpPr txBox="1"/>
          <p:nvPr/>
        </p:nvSpPr>
        <p:spPr>
          <a:xfrm>
            <a:off x="3775472" y="943264"/>
            <a:ext cx="3135956" cy="367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headers, outlines,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titles, subtitles, and subsubtitles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 that will help users navigate the page.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Try several different layouts.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numbers or arrows to link sections if the order/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flow</a:t>
            </a:r>
            <a:r>
              <a:t> is confusing.</a:t>
            </a:r>
          </a:p>
        </p:txBody>
      </p:sp>
      <p:sp>
        <p:nvSpPr>
          <p:cNvPr id="220" name="Section 1"/>
          <p:cNvSpPr/>
          <p:nvPr/>
        </p:nvSpPr>
        <p:spPr>
          <a:xfrm>
            <a:off x="4043972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1</a:t>
            </a:r>
          </a:p>
        </p:txBody>
      </p:sp>
      <p:sp>
        <p:nvSpPr>
          <p:cNvPr id="221" name="Rounded Rectangle"/>
          <p:cNvSpPr/>
          <p:nvPr/>
        </p:nvSpPr>
        <p:spPr>
          <a:xfrm>
            <a:off x="4936033" y="1478438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2" name="Section 2"/>
          <p:cNvSpPr/>
          <p:nvPr/>
        </p:nvSpPr>
        <p:spPr>
          <a:xfrm>
            <a:off x="4931116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2</a:t>
            </a:r>
          </a:p>
        </p:txBody>
      </p:sp>
      <p:sp>
        <p:nvSpPr>
          <p:cNvPr id="223" name="Rounded Rectangle"/>
          <p:cNvSpPr/>
          <p:nvPr/>
        </p:nvSpPr>
        <p:spPr>
          <a:xfrm>
            <a:off x="5823177" y="1478438"/>
            <a:ext cx="824668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224" name="Section 3"/>
          <p:cNvSpPr/>
          <p:nvPr/>
        </p:nvSpPr>
        <p:spPr>
          <a:xfrm>
            <a:off x="5818260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3</a:t>
            </a:r>
          </a:p>
        </p:txBody>
      </p:sp>
      <p:sp>
        <p:nvSpPr>
          <p:cNvPr id="225" name="Title"/>
          <p:cNvSpPr/>
          <p:nvPr/>
        </p:nvSpPr>
        <p:spPr>
          <a:xfrm>
            <a:off x="3949613" y="2825503"/>
            <a:ext cx="2746951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Title</a:t>
            </a:r>
          </a:p>
        </p:txBody>
      </p:sp>
      <p:sp>
        <p:nvSpPr>
          <p:cNvPr id="226" name="Subtitle"/>
          <p:cNvSpPr/>
          <p:nvPr/>
        </p:nvSpPr>
        <p:spPr>
          <a:xfrm>
            <a:off x="4221695" y="3237501"/>
            <a:ext cx="2202786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Subtitle</a:t>
            </a:r>
          </a:p>
        </p:txBody>
      </p:sp>
      <p:sp>
        <p:nvSpPr>
          <p:cNvPr id="227" name="Subsubtitle"/>
          <p:cNvSpPr txBox="1"/>
          <p:nvPr/>
        </p:nvSpPr>
        <p:spPr>
          <a:xfrm>
            <a:off x="3703056" y="3524713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Subsubtitle</a:t>
            </a:r>
          </a:p>
        </p:txBody>
      </p:sp>
      <p:sp>
        <p:nvSpPr>
          <p:cNvPr id="228" name="To use a font awesome icon, copy and paste one from here http://fortawesome.github.io/Font-Awesome/cheatsheet/. Then set the text font to font awesome."/>
          <p:cNvSpPr txBox="1"/>
          <p:nvPr/>
        </p:nvSpPr>
        <p:spPr>
          <a:xfrm>
            <a:off x="7147569" y="9817811"/>
            <a:ext cx="6410262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use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 </a:t>
            </a:r>
            <a:r>
              <a:t>icon, copy and paste one from here </a:t>
            </a:r>
            <a:r>
              <a:rPr u="sng">
                <a:hlinkClick r:id="rId8" invalidUrl="" action="" tgtFrame="" tooltip="" history="1" highlightClick="0" endSnd="0"/>
              </a:rPr>
              <a:t>http://fortawesome.github.io/Font-Awesome/cheatsheet/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These are just font awesome characters"/>
          <p:cNvSpPr txBox="1"/>
          <p:nvPr/>
        </p:nvSpPr>
        <p:spPr>
          <a:xfrm>
            <a:off x="5677336" y="5305722"/>
            <a:ext cx="1291607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4751891" y="6158924"/>
            <a:ext cx="2051111" cy="711201"/>
            <a:chOff x="-114299" y="25400"/>
            <a:chExt cx="2051109" cy="711200"/>
          </a:xfrm>
        </p:grpSpPr>
        <p:grpSp>
          <p:nvGrpSpPr>
            <p:cNvPr id="232" name="Group"/>
            <p:cNvGrpSpPr/>
            <p:nvPr/>
          </p:nvGrpSpPr>
          <p:grpSpPr>
            <a:xfrm>
              <a:off x="-114300" y="25400"/>
              <a:ext cx="2051110" cy="711200"/>
              <a:chOff x="-114300" y="25400"/>
              <a:chExt cx="2051109" cy="711200"/>
            </a:xfrm>
          </p:grpSpPr>
          <p:graphicFrame>
            <p:nvGraphicFramePr>
              <p:cNvPr id="230" name="Table"/>
              <p:cNvGraphicFramePr/>
              <p:nvPr/>
            </p:nvGraphicFramePr>
            <p:xfrm>
              <a:off x="-114300" y="25400"/>
              <a:ext cx="997696" cy="3048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47032"/>
                    <a:gridCol w="247032"/>
                    <a:gridCol w="247032"/>
                    <a:gridCol w="24703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6AAA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549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31" name="Table"/>
              <p:cNvGraphicFramePr/>
              <p:nvPr/>
            </p:nvGraphicFramePr>
            <p:xfrm>
              <a:off x="1212664" y="25400"/>
              <a:ext cx="724146" cy="711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8519"/>
                    <a:gridCol w="238519"/>
                    <a:gridCol w="238519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6AAA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36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wind</a:t>
                          </a: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36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wind</a:t>
                          </a: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wwindind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wwindind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Allison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1005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Allison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1013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Arlene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1010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Arthur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1010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33" name="Line"/>
            <p:cNvSpPr/>
            <p:nvPr/>
          </p:nvSpPr>
          <p:spPr>
            <a:xfrm>
              <a:off x="933201" y="20906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819927" y="6102762"/>
            <a:ext cx="735185" cy="769395"/>
            <a:chOff x="299157" y="0"/>
            <a:chExt cx="735183" cy="769393"/>
          </a:xfrm>
        </p:grpSpPr>
        <p:graphicFrame>
          <p:nvGraphicFramePr>
            <p:cNvPr id="235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3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6237967" y="7221055"/>
            <a:ext cx="444501" cy="444501"/>
            <a:chOff x="0" y="0"/>
            <a:chExt cx="444500" cy="444500"/>
          </a:xfrm>
        </p:grpSpPr>
        <p:sp>
          <p:nvSpPr>
            <p:cNvPr id="24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24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4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25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2" name="Shape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5679614" y="7217434"/>
            <a:ext cx="447696" cy="451743"/>
            <a:chOff x="0" y="0"/>
            <a:chExt cx="447694" cy="451741"/>
          </a:xfrm>
        </p:grpSpPr>
        <p:sp>
          <p:nvSpPr>
            <p:cNvPr id="256" name="Square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6" name="Group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257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61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62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64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65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275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66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7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8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69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70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71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72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73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74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277" name="Rectangle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Rectangle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Rectangle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Square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5122860" y="7217434"/>
            <a:ext cx="447695" cy="451743"/>
            <a:chOff x="0" y="0"/>
            <a:chExt cx="447694" cy="451741"/>
          </a:xfrm>
        </p:grpSpPr>
        <p:sp>
          <p:nvSpPr>
            <p:cNvPr id="283" name="Square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3" name="Group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284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85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86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87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88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89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90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91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92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302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93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94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95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96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97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98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99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00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01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304" name="Rectangle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635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Rectangle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Rectangle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chemeClr val="accent1">
                <a:hueOff val="47394"/>
                <a:satOff val="-25753"/>
                <a:lumOff val="-7544"/>
              </a:schemeClr>
            </a:solidFill>
            <a:ln w="635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chemeClr val="accent1">
                <a:hueOff val="273561"/>
                <a:satOff val="2937"/>
                <a:lumOff val="-22233"/>
              </a:schemeClr>
            </a:solidFill>
            <a:ln w="6350" cap="flat">
              <a:solidFill>
                <a:schemeClr val="accent1">
                  <a:hueOff val="273561"/>
                  <a:satOff val="2937"/>
                  <a:lumOff val="-22233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Square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4009349" y="7218870"/>
            <a:ext cx="447696" cy="448872"/>
            <a:chOff x="0" y="0"/>
            <a:chExt cx="447694" cy="448871"/>
          </a:xfrm>
        </p:grpSpPr>
        <p:sp>
          <p:nvSpPr>
            <p:cNvPr id="310" name="Square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30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11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12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13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14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15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16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17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18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19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329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20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21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22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23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24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25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26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27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28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331" name="Square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4566105" y="7218870"/>
            <a:ext cx="447695" cy="448872"/>
            <a:chOff x="0" y="0"/>
            <a:chExt cx="447694" cy="448871"/>
          </a:xfrm>
        </p:grpSpPr>
        <p:sp>
          <p:nvSpPr>
            <p:cNvPr id="333" name="Square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3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34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35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36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37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38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39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40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41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342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352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43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4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5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6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7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8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49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50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351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354" name="Square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aphicFrame>
        <p:nvGraphicFramePr>
          <p:cNvPr id="357" name="Table"/>
          <p:cNvGraphicFramePr/>
          <p:nvPr/>
        </p:nvGraphicFramePr>
        <p:xfrm>
          <a:off x="3809906" y="8042526"/>
          <a:ext cx="3070920" cy="774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65" name="Group"/>
          <p:cNvGrpSpPr/>
          <p:nvPr/>
        </p:nvGrpSpPr>
        <p:grpSpPr>
          <a:xfrm>
            <a:off x="10592068" y="1948056"/>
            <a:ext cx="837369" cy="2766039"/>
            <a:chOff x="0" y="0"/>
            <a:chExt cx="837367" cy="2766038"/>
          </a:xfrm>
        </p:grpSpPr>
        <p:sp>
          <p:nvSpPr>
            <p:cNvPr id="358" name="Rectangle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59" name="Rectangle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60" name="Rectangle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61" name="Rectangle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62" name="Rectangle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63" name="Rectangle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A9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64" name="Rectangle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4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</p:grpSp>
      <p:sp>
        <p:nvSpPr>
          <p:cNvPr id="366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473931" y="6421993"/>
            <a:ext cx="3135956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t> by holding down shift and then selecting each. Click on a selected element before letting go of shift to unselect it.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Select them all , then click Arrange &gt; Group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select them all then Right Click &gt; Align objects or Right Click &gt; Distribute objects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Click on a table, then visit Format &gt;Table &gt; Row and Column Size to make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grpSp>
        <p:nvGrpSpPr>
          <p:cNvPr id="374" name="Group"/>
          <p:cNvGrpSpPr/>
          <p:nvPr/>
        </p:nvGrpSpPr>
        <p:grpSpPr>
          <a:xfrm>
            <a:off x="10592068" y="1953211"/>
            <a:ext cx="837369" cy="2766039"/>
            <a:chOff x="0" y="0"/>
            <a:chExt cx="837367" cy="2766038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68" name="Rectangle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97B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69" name="Rectangle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407A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70" name="Rectangle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71" name="Rectangle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72" name="Rectangle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373" name="Rectangle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7E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</p:grpSp>
      <p:sp>
        <p:nvSpPr>
          <p:cNvPr id="375" name="Please use the following color scheme when designing new cheatsheets to be distributed through http://www.rstudio.com/resources/cheatsheets/"/>
          <p:cNvSpPr txBox="1"/>
          <p:nvPr/>
        </p:nvSpPr>
        <p:spPr>
          <a:xfrm>
            <a:off x="10513211" y="1108791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Please use the following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color scheme </a:t>
            </a:r>
            <a:r>
              <a:t>when designing new cheatsheets to be distributed through </a:t>
            </a:r>
            <a:r>
              <a:rPr u="sng">
                <a:hlinkClick r:id="rId9" invalidUrl="" action="" tgtFrame="" tooltip="" history="1" highlightClick="0" endSnd="0"/>
              </a:rPr>
              <a:t>http://www.rstudio.com/resources/cheatsheets/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11510023" y="1959561"/>
            <a:ext cx="2088966" cy="2218355"/>
            <a:chOff x="0" y="-6350"/>
            <a:chExt cx="2088964" cy="2218353"/>
          </a:xfrm>
        </p:grpSpPr>
        <p:sp>
          <p:nvSpPr>
            <p:cNvPr id="376" name="Greys - Programming topics"/>
            <p:cNvSpPr txBox="1"/>
            <p:nvPr/>
          </p:nvSpPr>
          <p:spPr>
            <a:xfrm>
              <a:off x="0" y="-6351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Greys</a:t>
              </a:r>
              <a:r>
                <a:t> - Programming topics</a:t>
              </a:r>
            </a:p>
          </p:txBody>
        </p:sp>
        <p:sp>
          <p:nvSpPr>
            <p:cNvPr id="377" name="Purples - Reporting topics (knitr, R Markdown, etc.)"/>
            <p:cNvSpPr txBox="1"/>
            <p:nvPr/>
          </p:nvSpPr>
          <p:spPr>
            <a:xfrm>
              <a:off x="0" y="318047"/>
              <a:ext cx="2088965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Purples</a:t>
              </a:r>
              <a:r>
                <a:t> - Reporting topics (knitr, R Markdown, etc.)</a:t>
              </a:r>
            </a:p>
          </p:txBody>
        </p:sp>
        <p:sp>
          <p:nvSpPr>
            <p:cNvPr id="378" name="Blues - Shiny or RStudio related"/>
            <p:cNvSpPr txBox="1"/>
            <p:nvPr/>
          </p:nvSpPr>
          <p:spPr>
            <a:xfrm>
              <a:off x="0" y="814675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Blues</a:t>
              </a:r>
              <a:r>
                <a:t> - Shiny or RStudio related</a:t>
              </a:r>
            </a:p>
          </p:txBody>
        </p:sp>
        <p:sp>
          <p:nvSpPr>
            <p:cNvPr id="379" name="Greens - Data Visualization"/>
            <p:cNvSpPr txBox="1"/>
            <p:nvPr/>
          </p:nvSpPr>
          <p:spPr>
            <a:xfrm>
              <a:off x="0" y="1180639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Greens</a:t>
              </a:r>
              <a:r>
                <a:t> - Data Visualization</a:t>
              </a:r>
            </a:p>
          </p:txBody>
        </p:sp>
        <p:sp>
          <p:nvSpPr>
            <p:cNvPr id="380" name="Warm Colors - Data Manipulation and modeling topics"/>
            <p:cNvSpPr txBox="1"/>
            <p:nvPr/>
          </p:nvSpPr>
          <p:spPr>
            <a:xfrm>
              <a:off x="0" y="1569463"/>
              <a:ext cx="2088965" cy="64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Warm Colors</a:t>
              </a:r>
              <a:r>
                <a:t> - Data Manipulation and modeling topics</a:t>
              </a:r>
            </a:p>
          </p:txBody>
        </p:sp>
      </p:grpSp>
      <p:sp>
        <p:nvSpPr>
          <p:cNvPr id="382" name="dplyr::lead…"/>
          <p:cNvSpPr txBox="1"/>
          <p:nvPr/>
        </p:nvSpPr>
        <p:spPr>
          <a:xfrm>
            <a:off x="7512696" y="1593818"/>
            <a:ext cx="2391663" cy="449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dense_rank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with no gaps.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min_rank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get min rank.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percent_rank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rescaled to [0, 1].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row_number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got to first value.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rgbClr val="D77A00"/>
                </a:solidFill>
              </a:rPr>
              <a:t>dplyr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ntile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Bin vector into n buckets.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between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values between a and b?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cume_dist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distribution.</a:t>
            </a:r>
          </a:p>
        </p:txBody>
      </p:sp>
      <p:sp>
        <p:nvSpPr>
          <p:cNvPr id="383" name="Code snippets"/>
          <p:cNvSpPr txBox="1"/>
          <p:nvPr/>
        </p:nvSpPr>
        <p:spPr>
          <a:xfrm>
            <a:off x="7062709" y="6481550"/>
            <a:ext cx="326083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Code snippets</a:t>
            </a:r>
          </a:p>
        </p:txBody>
      </p:sp>
      <p:sp>
        <p:nvSpPr>
          <p:cNvPr id="384" name="ggplot(mpg, aes(hwy, cty)) +…"/>
          <p:cNvSpPr txBox="1"/>
          <p:nvPr/>
        </p:nvSpPr>
        <p:spPr>
          <a:xfrm>
            <a:off x="7184849" y="6810095"/>
            <a:ext cx="302505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coord_cartesian()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scale_color_gradient() +</a:t>
            </a:r>
          </a:p>
          <a:p>
            <a:pPr algn="l">
              <a:lnSpc>
                <a:spcPct val="12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theme_bw()</a:t>
            </a:r>
          </a:p>
        </p:txBody>
      </p:sp>
      <p:sp>
        <p:nvSpPr>
          <p:cNvPr id="385" name="explaining code"/>
          <p:cNvSpPr/>
          <p:nvPr/>
        </p:nvSpPr>
        <p:spPr>
          <a:xfrm>
            <a:off x="9297268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explaining code</a:t>
            </a:r>
          </a:p>
        </p:txBody>
      </p:sp>
      <p:sp>
        <p:nvSpPr>
          <p:cNvPr id="386" name="can be…"/>
          <p:cNvSpPr/>
          <p:nvPr/>
        </p:nvSpPr>
        <p:spPr>
          <a:xfrm>
            <a:off x="8310129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can be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useful for</a:t>
            </a:r>
          </a:p>
        </p:txBody>
      </p:sp>
      <p:sp>
        <p:nvSpPr>
          <p:cNvPr id="387" name="Word balloons"/>
          <p:cNvSpPr/>
          <p:nvPr/>
        </p:nvSpPr>
        <p:spPr>
          <a:xfrm>
            <a:off x="7322990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Word balloons</a:t>
            </a:r>
          </a:p>
        </p:txBody>
      </p:sp>
      <p:sp>
        <p:nvSpPr>
          <p:cNvPr id="388" name="Where possible, use code that works when run."/>
          <p:cNvSpPr txBox="1"/>
          <p:nvPr/>
        </p:nvSpPr>
        <p:spPr>
          <a:xfrm>
            <a:off x="7134070" y="1200820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when run.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ounded Rectangle"/>
          <p:cNvSpPr/>
          <p:nvPr/>
        </p:nvSpPr>
        <p:spPr>
          <a:xfrm>
            <a:off x="263086" y="1901745"/>
            <a:ext cx="4386486" cy="8467049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91" name="Basics"/>
          <p:cNvSpPr/>
          <p:nvPr/>
        </p:nvSpPr>
        <p:spPr>
          <a:xfrm>
            <a:off x="260934" y="1901745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Basics</a:t>
            </a:r>
          </a:p>
        </p:txBody>
      </p:sp>
      <p:sp>
        <p:nvSpPr>
          <p:cNvPr id="392" name="Three Column…"/>
          <p:cNvSpPr txBox="1"/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defTabSz="280415">
              <a:lnSpc>
                <a:spcPct val="80000"/>
              </a:lnSpc>
              <a:defRPr sz="4224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167"/>
              <a:t>Three Column</a:t>
            </a:r>
          </a:p>
          <a:p>
            <a:pPr defTabSz="280415">
              <a:lnSpc>
                <a:spcPct val="90000"/>
              </a:lnSpc>
              <a:def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layout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defTabSz="280415">
              <a:lnSpc>
                <a:spcPct val="90000"/>
              </a:lnSpc>
              <a:defRPr sz="1968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93" name="Your…"/>
          <p:cNvSpPr/>
          <p:nvPr/>
        </p:nvSpPr>
        <p:spPr>
          <a:xfrm>
            <a:off x="1826816" y="1377023"/>
            <a:ext cx="1291608" cy="487312"/>
          </a:xfrm>
          <a:prstGeom prst="roundRect">
            <a:avLst>
              <a:gd name="adj" fmla="val 39092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</a:t>
            </a:r>
            <a:r>
              <a:t> </a:t>
            </a:r>
          </a:p>
          <a:p>
            <a:pPr>
              <a:lnSpc>
                <a:spcPct val="70000"/>
              </a:lnSpc>
              <a:defRPr b="1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LOGO</a:t>
            </a:r>
          </a:p>
        </p:txBody>
      </p:sp>
      <p:sp>
        <p:nvSpPr>
          <p:cNvPr id="394" name="RStudio® is a trademark of RStudio, Inc.  •  CC BY Your Name •  Your@email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Your Name •  Your@email.com  •  844-448-1212 • </a:t>
            </a:r>
            <a:r>
              <a:rPr u="sng">
                <a:hlinkClick r:id="rId3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395" name="Learn more at web page or vignette  •  package  version  •  Updated: 3/15"/>
          <p:cNvSpPr txBox="1"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t>•  package  version  •  Updated: 3/15</a:t>
            </a:r>
          </a:p>
        </p:txBody>
      </p:sp>
      <p:sp>
        <p:nvSpPr>
          <p:cNvPr id="396" name="Rounded Rectangle"/>
          <p:cNvSpPr/>
          <p:nvPr/>
        </p:nvSpPr>
        <p:spPr>
          <a:xfrm>
            <a:off x="4790962" y="1901745"/>
            <a:ext cx="8915401" cy="2949848"/>
          </a:xfrm>
          <a:prstGeom prst="roundRect">
            <a:avLst>
              <a:gd name="adj" fmla="val 2147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97" name="Code and Color"/>
          <p:cNvSpPr/>
          <p:nvPr/>
        </p:nvSpPr>
        <p:spPr>
          <a:xfrm>
            <a:off x="4791666" y="1901745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Code and Color</a:t>
            </a:r>
          </a:p>
        </p:txBody>
      </p:sp>
      <p:sp>
        <p:nvSpPr>
          <p:cNvPr id="398" name="Useful Elements"/>
          <p:cNvSpPr/>
          <p:nvPr/>
        </p:nvSpPr>
        <p:spPr>
          <a:xfrm>
            <a:off x="4797133" y="4962676"/>
            <a:ext cx="4388434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Useful Elements</a:t>
            </a:r>
          </a:p>
        </p:txBody>
      </p:sp>
      <p:sp>
        <p:nvSpPr>
          <p:cNvPr id="399" name="Logistics"/>
          <p:cNvSpPr/>
          <p:nvPr/>
        </p:nvSpPr>
        <p:spPr>
          <a:xfrm>
            <a:off x="9307324" y="4962676"/>
            <a:ext cx="43942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Logistics</a:t>
            </a:r>
          </a:p>
        </p:txBody>
      </p:sp>
      <p:sp>
        <p:nvSpPr>
          <p:cNvPr id="400" name="Layout Suggestions"/>
          <p:cNvSpPr/>
          <p:nvPr/>
        </p:nvSpPr>
        <p:spPr>
          <a:xfrm>
            <a:off x="4791666" y="247047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Layout Suggestions</a:t>
            </a:r>
          </a:p>
        </p:txBody>
      </p:sp>
      <p:sp>
        <p:nvSpPr>
          <p:cNvPr id="401" name="Thank you for making a new cheatsheet for R! These cheatsheets have an important job:…"/>
          <p:cNvSpPr txBox="1"/>
          <p:nvPr/>
        </p:nvSpPr>
        <p:spPr>
          <a:xfrm>
            <a:off x="305537" y="2276510"/>
            <a:ext cx="4301585" cy="6325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r>
              <a:t> for making a new cheatsheet for R! These cheatsheets have an important job: </a:t>
            </a:r>
          </a:p>
          <a:p>
            <a:pPr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Cheatsheets make it easy for R users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look up useful information.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Remember that the best cheatsheets are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visual</a:t>
            </a:r>
            <a:r>
              <a:t>—not written—documents. Whenever possible use visual elements to make it easier for readers to find the information they need.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a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 layout</a:t>
            </a:r>
            <a:r>
              <a:t> that flows and makes it easy to zero in on specific topics.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r>
              <a:t> to explain concepts quickly and concisely.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visual elements to make the sheet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t>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5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6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7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visual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emphasis</a:t>
            </a:r>
            <a:r>
              <a:t> (like color, size, and font weight) to make important information easy to find.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1302189" y="6020072"/>
            <a:ext cx="2404981" cy="584201"/>
            <a:chOff x="25400" y="25400"/>
            <a:chExt cx="2404980" cy="584199"/>
          </a:xfrm>
        </p:grpSpPr>
        <p:sp>
          <p:nvSpPr>
            <p:cNvPr id="402" name="Triangle"/>
            <p:cNvSpPr/>
            <p:nvPr/>
          </p:nvSpPr>
          <p:spPr>
            <a:xfrm rot="5400000">
              <a:off x="910142" y="-591368"/>
              <a:ext cx="566803" cy="180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chemeClr val="accent1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05" name="Group"/>
            <p:cNvGrpSpPr/>
            <p:nvPr/>
          </p:nvGrpSpPr>
          <p:grpSpPr>
            <a:xfrm>
              <a:off x="25400" y="25400"/>
              <a:ext cx="2404981" cy="584200"/>
              <a:chOff x="25400" y="25400"/>
              <a:chExt cx="2404980" cy="584199"/>
            </a:xfrm>
          </p:grpSpPr>
          <p:graphicFrame>
            <p:nvGraphicFramePr>
              <p:cNvPr id="403" name="Table"/>
              <p:cNvGraphicFramePr/>
              <p:nvPr/>
            </p:nvGraphicFramePr>
            <p:xfrm>
              <a:off x="25400" y="25400"/>
              <a:ext cx="241919" cy="584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81337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  <p:graphicFrame>
            <p:nvGraphicFramePr>
              <p:cNvPr id="404" name="Table"/>
              <p:cNvGraphicFramePr/>
              <p:nvPr/>
            </p:nvGraphicFramePr>
            <p:xfrm>
              <a:off x="2188462" y="254000"/>
              <a:ext cx="241919" cy="127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81337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406" name="Triangle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summary…"/>
            <p:cNvSpPr txBox="1"/>
            <p:nvPr/>
          </p:nvSpPr>
          <p:spPr>
            <a:xfrm>
              <a:off x="320604" y="32908"/>
              <a:ext cx="900250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60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summary</a:t>
              </a:r>
              <a:endParaRPr b="1"/>
            </a:p>
            <a:p>
              <a:pPr>
                <a:lnSpc>
                  <a:spcPct val="60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function</a:t>
              </a:r>
            </a:p>
          </p:txBody>
        </p:sp>
      </p:grpSp>
      <p:sp>
        <p:nvSpPr>
          <p:cNvPr id="409" name="dplyr::bind_rows(y, z)…"/>
          <p:cNvSpPr txBox="1"/>
          <p:nvPr/>
        </p:nvSpPr>
        <p:spPr>
          <a:xfrm>
            <a:off x="1354021" y="8489661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410" name="j + geom_area()…"/>
          <p:cNvSpPr txBox="1"/>
          <p:nvPr/>
        </p:nvSpPr>
        <p:spPr>
          <a:xfrm>
            <a:off x="1712645" y="7083478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</a:p>
          <a:p>
            <a:pPr algn="l">
              <a:lnSpc>
                <a:spcPct val="80000"/>
              </a:lnSpc>
              <a:spcBef>
                <a:spcPts val="13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80000"/>
              </a:lnSpc>
              <a:spcBef>
                <a:spcPts val="300"/>
              </a:spcBef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</a:p>
          <a:p>
            <a:pPr algn="l">
              <a:lnSpc>
                <a:spcPct val="80000"/>
              </a:lnSpc>
              <a:spcBef>
                <a:spcPts val="1400"/>
              </a:spcBef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434" name="Group"/>
          <p:cNvGrpSpPr/>
          <p:nvPr/>
        </p:nvGrpSpPr>
        <p:grpSpPr>
          <a:xfrm>
            <a:off x="1188374" y="7079691"/>
            <a:ext cx="449505" cy="453669"/>
            <a:chOff x="0" y="0"/>
            <a:chExt cx="449503" cy="453667"/>
          </a:xfrm>
        </p:grpSpPr>
        <p:sp>
          <p:nvSpPr>
            <p:cNvPr id="411" name="Square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1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412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430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21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2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3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4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5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6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7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8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29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432" name="Shape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33" name="Square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58" name="Group"/>
          <p:cNvGrpSpPr/>
          <p:nvPr/>
        </p:nvGrpSpPr>
        <p:grpSpPr>
          <a:xfrm>
            <a:off x="1188374" y="7585674"/>
            <a:ext cx="447696" cy="448872"/>
            <a:chOff x="0" y="0"/>
            <a:chExt cx="447694" cy="448871"/>
          </a:xfrm>
        </p:grpSpPr>
        <p:sp>
          <p:nvSpPr>
            <p:cNvPr id="435" name="Square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55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436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41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42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43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454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45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46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47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48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49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0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1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2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453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456" name="Square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pic>
        <p:nvPicPr>
          <p:cNvPr id="459" name="ggplot2-cheatsheet.png" descr="ggplot2-cheatshee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8528" y="4478065"/>
            <a:ext cx="1370976" cy="105939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grpSp>
        <p:nvGrpSpPr>
          <p:cNvPr id="462" name="Group"/>
          <p:cNvGrpSpPr/>
          <p:nvPr/>
        </p:nvGrpSpPr>
        <p:grpSpPr>
          <a:xfrm>
            <a:off x="1163037" y="4576636"/>
            <a:ext cx="1247567" cy="968018"/>
            <a:chOff x="0" y="0"/>
            <a:chExt cx="1247566" cy="968016"/>
          </a:xfrm>
        </p:grpSpPr>
        <p:sp>
          <p:nvSpPr>
            <p:cNvPr id="460" name="Line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61" name="Triangle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2519737" y="4478065"/>
            <a:ext cx="1375981" cy="1059391"/>
            <a:chOff x="0" y="0"/>
            <a:chExt cx="1375980" cy="1059390"/>
          </a:xfrm>
        </p:grpSpPr>
        <p:pic>
          <p:nvPicPr>
            <p:cNvPr id="463" name="ggplot2-cheatsheet.png" descr="ggplot2-cheatsheet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464" name="Rectangle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65" name="ggplot2-cheatsheet.png" descr="ggplot2-cheatsheet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6" name="Rectangle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67" name="ggplot2-cheatsheet.png" descr="ggplot2-cheatsheet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8" name="Rectangle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69" name="ggplot2-cheatsheet.png" descr="ggplot2-cheatsheet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1" name="This template uses several fonts: Helvetica Neue, Menlo, Source Sans pro, which you can acquire for free here,  http://www.fontsquirrel.com/fonts/source-sans-pro, and Font Awesome, which you can acquire here, http://fortawesome.github.io/Font-Awesome/get-started/"/>
          <p:cNvSpPr txBox="1"/>
          <p:nvPr/>
        </p:nvSpPr>
        <p:spPr>
          <a:xfrm>
            <a:off x="9307324" y="5592427"/>
            <a:ext cx="4394201" cy="993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which you can acquire for free here,  </a:t>
            </a:r>
            <a:r>
              <a:rPr u="sng">
                <a:hlinkClick r:id="rId5" invalidUrl="" action="" tgtFrame="" tooltip="" history="1" highlightClick="0" endSnd="0"/>
              </a:rPr>
              <a:t>http://www.fontsquirrel.com/fonts/source-sans-pro</a:t>
            </a:r>
            <a:r>
              <a:t>, and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which you can acquire here, </a:t>
            </a:r>
            <a:r>
              <a:rPr u="sng">
                <a:hlinkClick r:id="rId6" invalidUrl="" action="" tgtFrame="" tooltip="" history="1" highlightClick="0" endSnd="0"/>
              </a:rPr>
              <a:t>http://fortawesome.github.io/Font-Awesome/get-started/</a:t>
            </a:r>
          </a:p>
        </p:txBody>
      </p:sp>
      <p:sp>
        <p:nvSpPr>
          <p:cNvPr id="472" name="To use a font awesome icon, copy and paste one from here http://fortawesome.github.io/Font-Awesome/cheatsheet/. Then set the text font to font awesome."/>
          <p:cNvSpPr txBox="1"/>
          <p:nvPr/>
        </p:nvSpPr>
        <p:spPr>
          <a:xfrm>
            <a:off x="9307324" y="6573689"/>
            <a:ext cx="4394201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use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 </a:t>
            </a:r>
            <a:r>
              <a:t>icon, copy and paste one from here </a:t>
            </a:r>
            <a:r>
              <a:rPr u="sng">
                <a:hlinkClick r:id="rId7" invalidUrl="" action="" tgtFrame="" tooltip="" history="1" highlightClick="0" endSnd="0"/>
              </a:rPr>
              <a:t>http://fortawesome.github.io/Font-Awesome/cheatsheet/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473" name="Copyright…"/>
          <p:cNvSpPr/>
          <p:nvPr/>
        </p:nvSpPr>
        <p:spPr>
          <a:xfrm>
            <a:off x="324783" y="9118200"/>
            <a:ext cx="4261263" cy="1168078"/>
          </a:xfrm>
          <a:prstGeom prst="roundRect">
            <a:avLst>
              <a:gd name="adj" fmla="val 635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b="1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Copyright</a:t>
            </a: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Each cheatsheet should be licensed under the creative commons license.</a:t>
            </a:r>
          </a:p>
          <a:p>
            <a:pPr lvl="1" indent="0" algn="l">
              <a:lnSpc>
                <a:spcPct val="80000"/>
              </a:lnSpc>
              <a:def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 u="sng">
                <a:hlinkClick r:id="rId8" invalidUrl="" action="" tgtFrame="" tooltip="" history="1" highlightClick="0" endSnd="0"/>
              </a:rPr>
              <a:t>http://creativecommons.org/licenses/by/4.0/</a:t>
            </a:r>
          </a:p>
        </p:txBody>
      </p:sp>
      <p:sp>
        <p:nvSpPr>
          <p:cNvPr id="474" name="Use headers, outlines, and/or backgrounds to separate or group together sections."/>
          <p:cNvSpPr txBox="1"/>
          <p:nvPr/>
        </p:nvSpPr>
        <p:spPr>
          <a:xfrm>
            <a:off x="4880566" y="596816"/>
            <a:ext cx="277419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headers, outlines,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475" name="Create a visual hierarchy. Help users navigate the page with titles, subtitles, and subsubtitles"/>
          <p:cNvSpPr txBox="1"/>
          <p:nvPr/>
        </p:nvSpPr>
        <p:spPr>
          <a:xfrm>
            <a:off x="7892705" y="59588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Help users navigate the page with titles, subtitles, and subsubtitles</a:t>
            </a:r>
          </a:p>
        </p:txBody>
      </p:sp>
      <p:sp>
        <p:nvSpPr>
          <p:cNvPr id="476" name="Fit sections to content. Try several different layouts.…"/>
          <p:cNvSpPr txBox="1"/>
          <p:nvPr/>
        </p:nvSpPr>
        <p:spPr>
          <a:xfrm>
            <a:off x="11083583" y="596900"/>
            <a:ext cx="2537610" cy="106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Try several different layouts.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numbers or arrows to link sections if the order/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flow</a:t>
            </a:r>
            <a:r>
              <a:t> is confusing.</a:t>
            </a:r>
          </a:p>
        </p:txBody>
      </p:sp>
      <p:sp>
        <p:nvSpPr>
          <p:cNvPr id="477" name="Section 1"/>
          <p:cNvSpPr/>
          <p:nvPr/>
        </p:nvSpPr>
        <p:spPr>
          <a:xfrm>
            <a:off x="4956987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1</a:t>
            </a:r>
          </a:p>
        </p:txBody>
      </p:sp>
      <p:sp>
        <p:nvSpPr>
          <p:cNvPr id="478" name="Rounded Rectangle"/>
          <p:cNvSpPr/>
          <p:nvPr/>
        </p:nvSpPr>
        <p:spPr>
          <a:xfrm>
            <a:off x="5849048" y="1134206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79" name="Section 2"/>
          <p:cNvSpPr/>
          <p:nvPr/>
        </p:nvSpPr>
        <p:spPr>
          <a:xfrm>
            <a:off x="5844131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2</a:t>
            </a:r>
          </a:p>
        </p:txBody>
      </p:sp>
      <p:sp>
        <p:nvSpPr>
          <p:cNvPr id="480" name="Rounded Rectangle"/>
          <p:cNvSpPr/>
          <p:nvPr/>
        </p:nvSpPr>
        <p:spPr>
          <a:xfrm>
            <a:off x="6736191" y="1134206"/>
            <a:ext cx="824669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481" name="Section 3"/>
          <p:cNvSpPr/>
          <p:nvPr/>
        </p:nvSpPr>
        <p:spPr>
          <a:xfrm>
            <a:off x="6731275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Section 3</a:t>
            </a:r>
          </a:p>
        </p:txBody>
      </p:sp>
      <p:sp>
        <p:nvSpPr>
          <p:cNvPr id="482" name="Title"/>
          <p:cNvSpPr/>
          <p:nvPr/>
        </p:nvSpPr>
        <p:spPr>
          <a:xfrm>
            <a:off x="8022104" y="1042383"/>
            <a:ext cx="274695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000"/>
              <a:t>Title</a:t>
            </a:r>
          </a:p>
        </p:txBody>
      </p:sp>
      <p:sp>
        <p:nvSpPr>
          <p:cNvPr id="483" name="Subtitle"/>
          <p:cNvSpPr/>
          <p:nvPr/>
        </p:nvSpPr>
        <p:spPr>
          <a:xfrm>
            <a:off x="8294186" y="1416282"/>
            <a:ext cx="2202787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Subtitle</a:t>
            </a:r>
          </a:p>
        </p:txBody>
      </p:sp>
      <p:sp>
        <p:nvSpPr>
          <p:cNvPr id="484" name="Subsubtitle"/>
          <p:cNvSpPr txBox="1"/>
          <p:nvPr/>
        </p:nvSpPr>
        <p:spPr>
          <a:xfrm>
            <a:off x="7775548" y="1652694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Subsubtitle</a:t>
            </a:r>
          </a:p>
        </p:txBody>
      </p:sp>
      <p:sp>
        <p:nvSpPr>
          <p:cNvPr id="485" name="Keynote tips"/>
          <p:cNvSpPr txBox="1"/>
          <p:nvPr/>
        </p:nvSpPr>
        <p:spPr>
          <a:xfrm>
            <a:off x="9884669" y="8294581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Keynote tips</a:t>
            </a:r>
          </a:p>
        </p:txBody>
      </p:sp>
      <p:sp>
        <p:nvSpPr>
          <p:cNvPr id="486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9359344" y="8507031"/>
            <a:ext cx="4301586" cy="18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t> by holding down shift and then selecting each. Click on a selected element before letting go of shift to unselect it.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Select them all , then click Arrange &gt; Group</a:t>
            </a:r>
          </a:p>
          <a:p>
            <a:pPr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select them all then Right Click &gt; Align objects or Right Click &gt; Distribute objects</a:t>
            </a:r>
          </a:p>
          <a:p>
            <a:pPr marL="11430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Click on a table, then visit Format &gt;Table &gt; Row and Column Size to make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487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9351116" y="7482289"/>
            <a:ext cx="430661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 make my cheatsheets in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488" name="Keynote"/>
          <p:cNvSpPr txBox="1"/>
          <p:nvPr/>
        </p:nvSpPr>
        <p:spPr>
          <a:xfrm>
            <a:off x="9874009" y="724945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Keynote</a:t>
            </a:r>
          </a:p>
        </p:txBody>
      </p:sp>
      <p:sp>
        <p:nvSpPr>
          <p:cNvPr id="489" name="Fonts"/>
          <p:cNvSpPr txBox="1"/>
          <p:nvPr/>
        </p:nvSpPr>
        <p:spPr>
          <a:xfrm>
            <a:off x="9874009" y="534779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Fonts</a:t>
            </a:r>
          </a:p>
        </p:txBody>
      </p:sp>
      <p:sp>
        <p:nvSpPr>
          <p:cNvPr id="490" name="Tables"/>
          <p:cNvSpPr txBox="1"/>
          <p:nvPr/>
        </p:nvSpPr>
        <p:spPr>
          <a:xfrm>
            <a:off x="5354559" y="812561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Tables</a:t>
            </a:r>
          </a:p>
        </p:txBody>
      </p:sp>
      <p:sp>
        <p:nvSpPr>
          <p:cNvPr id="491" name="icons"/>
          <p:cNvSpPr txBox="1"/>
          <p:nvPr/>
        </p:nvSpPr>
        <p:spPr>
          <a:xfrm>
            <a:off x="5346524" y="546715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icons</a:t>
            </a:r>
          </a:p>
        </p:txBody>
      </p:sp>
      <p:sp>
        <p:nvSpPr>
          <p:cNvPr id="492" name="Mock tables"/>
          <p:cNvSpPr txBox="1"/>
          <p:nvPr/>
        </p:nvSpPr>
        <p:spPr>
          <a:xfrm>
            <a:off x="5371840" y="6241250"/>
            <a:ext cx="326083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Mock tables</a:t>
            </a:r>
          </a:p>
        </p:txBody>
      </p:sp>
      <p:sp>
        <p:nvSpPr>
          <p:cNvPr id="493" name="    "/>
          <p:cNvSpPr txBox="1"/>
          <p:nvPr/>
        </p:nvSpPr>
        <p:spPr>
          <a:xfrm>
            <a:off x="5382098" y="5661984"/>
            <a:ext cx="2015956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494" name="Mock graphs"/>
          <p:cNvSpPr txBox="1"/>
          <p:nvPr/>
        </p:nvSpPr>
        <p:spPr>
          <a:xfrm>
            <a:off x="5351342" y="725629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Mock graphs</a:t>
            </a:r>
          </a:p>
        </p:txBody>
      </p:sp>
      <p:sp>
        <p:nvSpPr>
          <p:cNvPr id="495" name="These are just font awesome characters"/>
          <p:cNvSpPr txBox="1"/>
          <p:nvPr/>
        </p:nvSpPr>
        <p:spPr>
          <a:xfrm>
            <a:off x="7362558" y="5679457"/>
            <a:ext cx="1291607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500" name="Group"/>
          <p:cNvGrpSpPr/>
          <p:nvPr/>
        </p:nvGrpSpPr>
        <p:grpSpPr>
          <a:xfrm>
            <a:off x="6437114" y="6532659"/>
            <a:ext cx="2051110" cy="711201"/>
            <a:chOff x="-114299" y="25400"/>
            <a:chExt cx="2051109" cy="711200"/>
          </a:xfrm>
        </p:grpSpPr>
        <p:grpSp>
          <p:nvGrpSpPr>
            <p:cNvPr id="498" name="Group"/>
            <p:cNvGrpSpPr/>
            <p:nvPr/>
          </p:nvGrpSpPr>
          <p:grpSpPr>
            <a:xfrm>
              <a:off x="-114300" y="25400"/>
              <a:ext cx="2051110" cy="711200"/>
              <a:chOff x="-114300" y="25400"/>
              <a:chExt cx="2051109" cy="711200"/>
            </a:xfrm>
          </p:grpSpPr>
          <p:graphicFrame>
            <p:nvGraphicFramePr>
              <p:cNvPr id="496" name="Table"/>
              <p:cNvGraphicFramePr/>
              <p:nvPr/>
            </p:nvGraphicFramePr>
            <p:xfrm>
              <a:off x="-114300" y="25400"/>
              <a:ext cx="997696" cy="3048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47032"/>
                    <a:gridCol w="247032"/>
                    <a:gridCol w="247032"/>
                    <a:gridCol w="247032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6AAA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5493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97" name="Table"/>
              <p:cNvGraphicFramePr/>
              <p:nvPr/>
            </p:nvGraphicFramePr>
            <p:xfrm>
              <a:off x="1212664" y="25400"/>
              <a:ext cx="724146" cy="711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8519"/>
                    <a:gridCol w="238519"/>
                    <a:gridCol w="238519"/>
                  </a:tblGrid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6AAA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36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wind</a:t>
                          </a: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3600">
                              <a:solidFill>
                                <a:srgbClr val="FFFFFF"/>
                              </a:solidFill>
                              <a:sym typeface="Helvetica"/>
                            </a:rPr>
                            <a:t>wind</a:t>
                          </a: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wwindind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wwindind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9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/>
                            <a:t>wind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8D6FF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Allison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1005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Allison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1013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8AAD6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Arlene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1010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defTabSz="914400"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Arthur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1010</a:t>
                          </a: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499" name="Line"/>
            <p:cNvSpPr/>
            <p:nvPr/>
          </p:nvSpPr>
          <p:spPr>
            <a:xfrm>
              <a:off x="933201" y="20906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5505150" y="6476496"/>
            <a:ext cx="735185" cy="769395"/>
            <a:chOff x="299157" y="0"/>
            <a:chExt cx="735183" cy="769393"/>
          </a:xfrm>
        </p:grpSpPr>
        <p:graphicFrame>
          <p:nvGraphicFramePr>
            <p:cNvPr id="501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68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502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21" name="Group"/>
          <p:cNvGrpSpPr/>
          <p:nvPr/>
        </p:nvGrpSpPr>
        <p:grpSpPr>
          <a:xfrm>
            <a:off x="7923190" y="7594789"/>
            <a:ext cx="444501" cy="444501"/>
            <a:chOff x="0" y="0"/>
            <a:chExt cx="444500" cy="444500"/>
          </a:xfrm>
        </p:grpSpPr>
        <p:sp>
          <p:nvSpPr>
            <p:cNvPr id="507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16" name="Group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508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9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0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1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2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13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14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15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517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518" name="Shape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519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520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pSp>
        <p:nvGrpSpPr>
          <p:cNvPr id="548" name="Group"/>
          <p:cNvGrpSpPr/>
          <p:nvPr/>
        </p:nvGrpSpPr>
        <p:grpSpPr>
          <a:xfrm>
            <a:off x="7364837" y="7591169"/>
            <a:ext cx="447696" cy="451742"/>
            <a:chOff x="0" y="0"/>
            <a:chExt cx="447694" cy="451741"/>
          </a:xfrm>
        </p:grpSpPr>
        <p:sp>
          <p:nvSpPr>
            <p:cNvPr id="522" name="Square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42" name="Group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523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24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25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26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27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28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29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30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31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541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532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33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34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35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36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37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38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39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40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543" name="Rectangle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Rectangle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Rectangle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Rectangle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6808082" y="7591169"/>
            <a:ext cx="447696" cy="451742"/>
            <a:chOff x="0" y="0"/>
            <a:chExt cx="447694" cy="451741"/>
          </a:xfrm>
        </p:grpSpPr>
        <p:sp>
          <p:nvSpPr>
            <p:cNvPr id="549" name="Square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69" name="Group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550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51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52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53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54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55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56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57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58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568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559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0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1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2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3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4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5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6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67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570" name="Rectangle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635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1" name="Rectangle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2" name="Rectangle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chemeClr val="accent1">
                <a:hueOff val="47394"/>
                <a:satOff val="-25753"/>
                <a:lumOff val="-7544"/>
              </a:schemeClr>
            </a:solidFill>
            <a:ln w="635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Rectangle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chemeClr val="accent1">
                <a:hueOff val="273561"/>
                <a:satOff val="2937"/>
                <a:lumOff val="-22233"/>
              </a:schemeClr>
            </a:solidFill>
            <a:ln w="6350" cap="flat">
              <a:solidFill>
                <a:schemeClr val="accent1">
                  <a:hueOff val="273561"/>
                  <a:satOff val="2937"/>
                  <a:lumOff val="-22233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5694572" y="7592604"/>
            <a:ext cx="447696" cy="448873"/>
            <a:chOff x="0" y="0"/>
            <a:chExt cx="447694" cy="448871"/>
          </a:xfrm>
        </p:grpSpPr>
        <p:sp>
          <p:nvSpPr>
            <p:cNvPr id="576" name="Square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96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577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78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79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80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81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82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83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84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585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595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586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87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88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89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90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91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92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93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594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597" name="Square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22" name="Group"/>
          <p:cNvGrpSpPr/>
          <p:nvPr/>
        </p:nvGrpSpPr>
        <p:grpSpPr>
          <a:xfrm>
            <a:off x="6251327" y="7592604"/>
            <a:ext cx="447696" cy="448873"/>
            <a:chOff x="0" y="0"/>
            <a:chExt cx="447694" cy="448871"/>
          </a:xfrm>
        </p:grpSpPr>
        <p:sp>
          <p:nvSpPr>
            <p:cNvPr id="599" name="Square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19" name="Group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600" name="Line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602" name="Line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603" name="Line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604" name="Line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605" name="Line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606" name="Line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607" name="Line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618" name="Group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609" name="Line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10" name="Line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11" name="Line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12" name="Line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13" name="Line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14" name="Line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15" name="Line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16" name="Line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617" name="Line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620" name="Square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graphicFrame>
        <p:nvGraphicFramePr>
          <p:cNvPr id="623" name="Table"/>
          <p:cNvGraphicFramePr/>
          <p:nvPr/>
        </p:nvGraphicFramePr>
        <p:xfrm>
          <a:off x="5495129" y="8416260"/>
          <a:ext cx="3070920" cy="774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24" name="Example code"/>
          <p:cNvSpPr txBox="1"/>
          <p:nvPr/>
        </p:nvSpPr>
        <p:spPr>
          <a:xfrm>
            <a:off x="4764949" y="20135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Example code</a:t>
            </a:r>
          </a:p>
        </p:txBody>
      </p:sp>
      <p:sp>
        <p:nvSpPr>
          <p:cNvPr id="625" name="dplyr::lead…"/>
          <p:cNvSpPr txBox="1"/>
          <p:nvPr/>
        </p:nvSpPr>
        <p:spPr>
          <a:xfrm>
            <a:off x="5733022" y="2487712"/>
            <a:ext cx="2391663" cy="112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dplyr::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</a:p>
        </p:txBody>
      </p:sp>
      <p:sp>
        <p:nvSpPr>
          <p:cNvPr id="626" name="ggplot(mpg, aes(hwy, cty)) +…"/>
          <p:cNvSpPr txBox="1"/>
          <p:nvPr/>
        </p:nvSpPr>
        <p:spPr>
          <a:xfrm>
            <a:off x="5009591" y="3574600"/>
            <a:ext cx="3025059" cy="1188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 +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coord_cartesian() +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scale_color_gradient() +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theme_bw()</a:t>
            </a:r>
          </a:p>
        </p:txBody>
      </p:sp>
      <p:sp>
        <p:nvSpPr>
          <p:cNvPr id="627" name="explaining code"/>
          <p:cNvSpPr/>
          <p:nvPr/>
        </p:nvSpPr>
        <p:spPr>
          <a:xfrm>
            <a:off x="7929456" y="4305699"/>
            <a:ext cx="1067991" cy="448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14" y="0"/>
                </a:moveTo>
                <a:cubicBezTo>
                  <a:pt x="4482" y="0"/>
                  <a:pt x="3805" y="1612"/>
                  <a:pt x="3805" y="3590"/>
                </a:cubicBezTo>
                <a:lnTo>
                  <a:pt x="3805" y="8651"/>
                </a:lnTo>
                <a:lnTo>
                  <a:pt x="0" y="11192"/>
                </a:lnTo>
                <a:lnTo>
                  <a:pt x="3805" y="13464"/>
                </a:lnTo>
                <a:lnTo>
                  <a:pt x="3805" y="18010"/>
                </a:lnTo>
                <a:cubicBezTo>
                  <a:pt x="3805" y="19988"/>
                  <a:pt x="4482" y="21600"/>
                  <a:pt x="5314" y="21600"/>
                </a:cubicBezTo>
                <a:lnTo>
                  <a:pt x="20099" y="21600"/>
                </a:lnTo>
                <a:cubicBezTo>
                  <a:pt x="20931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31" y="0"/>
                  <a:pt x="20099" y="0"/>
                </a:cubicBezTo>
                <a:lnTo>
                  <a:pt x="5314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explaining code</a:t>
            </a:r>
          </a:p>
        </p:txBody>
      </p:sp>
      <p:sp>
        <p:nvSpPr>
          <p:cNvPr id="628" name="can be…"/>
          <p:cNvSpPr/>
          <p:nvPr/>
        </p:nvSpPr>
        <p:spPr>
          <a:xfrm>
            <a:off x="7955253" y="3821853"/>
            <a:ext cx="1042194" cy="448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11" y="0"/>
                </a:moveTo>
                <a:cubicBezTo>
                  <a:pt x="4058" y="0"/>
                  <a:pt x="3364" y="1612"/>
                  <a:pt x="3364" y="3590"/>
                </a:cubicBezTo>
                <a:lnTo>
                  <a:pt x="3364" y="9454"/>
                </a:lnTo>
                <a:lnTo>
                  <a:pt x="0" y="12299"/>
                </a:lnTo>
                <a:lnTo>
                  <a:pt x="3364" y="14266"/>
                </a:lnTo>
                <a:lnTo>
                  <a:pt x="3364" y="18010"/>
                </a:lnTo>
                <a:cubicBezTo>
                  <a:pt x="3364" y="19988"/>
                  <a:pt x="4058" y="21600"/>
                  <a:pt x="4911" y="21600"/>
                </a:cubicBezTo>
                <a:lnTo>
                  <a:pt x="20062" y="21600"/>
                </a:lnTo>
                <a:cubicBezTo>
                  <a:pt x="20914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14" y="0"/>
                  <a:pt x="20062" y="0"/>
                </a:cubicBezTo>
                <a:lnTo>
                  <a:pt x="4911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can be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useful for</a:t>
            </a:r>
          </a:p>
        </p:txBody>
      </p:sp>
      <p:sp>
        <p:nvSpPr>
          <p:cNvPr id="629" name="Word balloons"/>
          <p:cNvSpPr/>
          <p:nvPr/>
        </p:nvSpPr>
        <p:spPr>
          <a:xfrm>
            <a:off x="7935009" y="3338014"/>
            <a:ext cx="1056482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Word balloons</a:t>
            </a:r>
          </a:p>
        </p:txBody>
      </p:sp>
      <p:sp>
        <p:nvSpPr>
          <p:cNvPr id="630" name="Where possible, use code that works when run."/>
          <p:cNvSpPr txBox="1"/>
          <p:nvPr/>
        </p:nvSpPr>
        <p:spPr>
          <a:xfrm>
            <a:off x="5415255" y="2288793"/>
            <a:ext cx="313595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when run.</a:t>
            </a:r>
          </a:p>
        </p:txBody>
      </p:sp>
      <p:sp>
        <p:nvSpPr>
          <p:cNvPr id="631" name="Color Scheme"/>
          <p:cNvSpPr txBox="1"/>
          <p:nvPr/>
        </p:nvSpPr>
        <p:spPr>
          <a:xfrm>
            <a:off x="9298591" y="2288793"/>
            <a:ext cx="439079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Color Scheme</a:t>
            </a:r>
          </a:p>
        </p:txBody>
      </p:sp>
      <p:sp>
        <p:nvSpPr>
          <p:cNvPr id="632" name="Rectangle"/>
          <p:cNvSpPr/>
          <p:nvPr/>
        </p:nvSpPr>
        <p:spPr>
          <a:xfrm>
            <a:off x="9403467" y="3177159"/>
            <a:ext cx="837368" cy="2032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633" name="Rectangle"/>
          <p:cNvSpPr/>
          <p:nvPr/>
        </p:nvSpPr>
        <p:spPr>
          <a:xfrm>
            <a:off x="9403467" y="3403912"/>
            <a:ext cx="837368" cy="203201"/>
          </a:xfrm>
          <a:prstGeom prst="rect">
            <a:avLst/>
          </a:prstGeom>
          <a:solidFill>
            <a:srgbClr val="797BA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634" name="Rectangle"/>
          <p:cNvSpPr/>
          <p:nvPr/>
        </p:nvSpPr>
        <p:spPr>
          <a:xfrm>
            <a:off x="9403467" y="3630665"/>
            <a:ext cx="837368" cy="203201"/>
          </a:xfrm>
          <a:prstGeom prst="rect">
            <a:avLst/>
          </a:prstGeom>
          <a:solidFill>
            <a:srgbClr val="407AA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635" name="Rectangle"/>
          <p:cNvSpPr/>
          <p:nvPr/>
        </p:nvSpPr>
        <p:spPr>
          <a:xfrm>
            <a:off x="9403467" y="3857418"/>
            <a:ext cx="837368" cy="203201"/>
          </a:xfrm>
          <a:prstGeom prst="rect">
            <a:avLst/>
          </a:prstGeom>
          <a:solidFill>
            <a:srgbClr val="78A7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636" name="Rectangle"/>
          <p:cNvSpPr/>
          <p:nvPr/>
        </p:nvSpPr>
        <p:spPr>
          <a:xfrm>
            <a:off x="9403467" y="4084172"/>
            <a:ext cx="837368" cy="2032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637" name="Rectangle"/>
          <p:cNvSpPr/>
          <p:nvPr/>
        </p:nvSpPr>
        <p:spPr>
          <a:xfrm>
            <a:off x="9403467" y="4310924"/>
            <a:ext cx="837368" cy="20320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9403467" y="4537678"/>
            <a:ext cx="837368" cy="2032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639" name="Please use the following color scheme when designing new cheatsheets to be distributed through http://www.rstudio.com/resources/cheatsheets/"/>
          <p:cNvSpPr txBox="1"/>
          <p:nvPr/>
        </p:nvSpPr>
        <p:spPr>
          <a:xfrm>
            <a:off x="9324609" y="2481963"/>
            <a:ext cx="438648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Please use the following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color scheme </a:t>
            </a:r>
            <a:r>
              <a:t>when designing new cheatsheets to be distributed through </a:t>
            </a:r>
            <a:r>
              <a:rPr u="sng">
                <a:hlinkClick r:id="rId9" invalidUrl="" action="" tgtFrame="" tooltip="" history="1" highlightClick="0" endSnd="0"/>
              </a:rPr>
              <a:t>http://www.rstudio.com/resources/cheatsheets/</a:t>
            </a:r>
          </a:p>
        </p:txBody>
      </p:sp>
      <p:sp>
        <p:nvSpPr>
          <p:cNvPr id="640" name="Greys - Programming topics"/>
          <p:cNvSpPr txBox="1"/>
          <p:nvPr/>
        </p:nvSpPr>
        <p:spPr>
          <a:xfrm>
            <a:off x="10321421" y="3120009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Greys</a:t>
            </a:r>
            <a:r>
              <a:t> - Programming topics</a:t>
            </a:r>
          </a:p>
        </p:txBody>
      </p:sp>
      <p:sp>
        <p:nvSpPr>
          <p:cNvPr id="641" name="Purples - Reporting topics (knitr, R Markdown, etc.)"/>
          <p:cNvSpPr txBox="1"/>
          <p:nvPr/>
        </p:nvSpPr>
        <p:spPr>
          <a:xfrm>
            <a:off x="10321421" y="3352331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Purples</a:t>
            </a:r>
            <a:r>
              <a:t> - Reporting topics (knitr, R Markdown, etc.)</a:t>
            </a:r>
          </a:p>
        </p:txBody>
      </p:sp>
      <p:sp>
        <p:nvSpPr>
          <p:cNvPr id="642" name="Blues - Shiny or RStudio related"/>
          <p:cNvSpPr txBox="1"/>
          <p:nvPr/>
        </p:nvSpPr>
        <p:spPr>
          <a:xfrm>
            <a:off x="10321421" y="3585435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Blues</a:t>
            </a:r>
            <a:r>
              <a:t> - Shiny or RStudio related</a:t>
            </a:r>
          </a:p>
        </p:txBody>
      </p:sp>
      <p:sp>
        <p:nvSpPr>
          <p:cNvPr id="643" name="Greens - Data Visualization"/>
          <p:cNvSpPr txBox="1"/>
          <p:nvPr/>
        </p:nvSpPr>
        <p:spPr>
          <a:xfrm>
            <a:off x="10321421" y="3798998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Greens</a:t>
            </a:r>
            <a:r>
              <a:t> - Data Visualization</a:t>
            </a:r>
          </a:p>
        </p:txBody>
      </p:sp>
      <p:sp>
        <p:nvSpPr>
          <p:cNvPr id="644" name="Warm Colors - Data Manipulation and modeling topics"/>
          <p:cNvSpPr txBox="1"/>
          <p:nvPr/>
        </p:nvSpPr>
        <p:spPr>
          <a:xfrm>
            <a:off x="10321421" y="4032247"/>
            <a:ext cx="27816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Warm Colors</a:t>
            </a:r>
            <a:r>
              <a:t> - Data Manipulation and modeling topics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