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www.fontsquirrel.com/fonts/source-sans-pro" TargetMode="External"/><Relationship Id="rId6" Type="http://schemas.openxmlformats.org/officeDocument/2006/relationships/hyperlink" Target="http://fortawesome.github.io/Font-Awesome/get-started/" TargetMode="External"/><Relationship Id="rId7" Type="http://schemas.openxmlformats.org/officeDocument/2006/relationships/hyperlink" Target="http://fortawesome.github.io/Font-Awesome/cheatsheet/" TargetMode="External"/><Relationship Id="rId8" Type="http://schemas.openxmlformats.org/officeDocument/2006/relationships/hyperlink" Target="http://www.rstudio.com/resources/cheatsheets/" TargetMode="External"/><Relationship Id="rId9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://rstudio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://rstudio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http://rstudio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10449631" y="5840119"/>
            <a:ext cx="3268912" cy="4531202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260259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1" name="Rounded Rectangle"/>
          <p:cNvSpPr/>
          <p:nvPr/>
        </p:nvSpPr>
        <p:spPr>
          <a:xfrm>
            <a:off x="366113" y="8733168"/>
            <a:ext cx="3037759" cy="1557208"/>
          </a:xfrm>
          <a:prstGeom prst="roundRect">
            <a:avLst>
              <a:gd name="adj" fmla="val 30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2" name="Rounded Rectangle"/>
          <p:cNvSpPr/>
          <p:nvPr/>
        </p:nvSpPr>
        <p:spPr>
          <a:xfrm>
            <a:off x="10446733" y="259295"/>
            <a:ext cx="3268912" cy="5282078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3" name="Rounded Rectangle"/>
          <p:cNvSpPr/>
          <p:nvPr/>
        </p:nvSpPr>
        <p:spPr>
          <a:xfrm>
            <a:off x="3641576" y="330190"/>
            <a:ext cx="6660890" cy="10046436"/>
          </a:xfrm>
          <a:prstGeom prst="roundRect">
            <a:avLst>
              <a:gd name="adj" fmla="val 1312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Rounded Rectangle"/>
          <p:cNvSpPr/>
          <p:nvPr/>
        </p:nvSpPr>
        <p:spPr>
          <a:xfrm>
            <a:off x="10522819" y="5995938"/>
            <a:ext cx="3122537" cy="4277506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5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6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27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128" name="Read functions"/>
          <p:cNvSpPr/>
          <p:nvPr/>
        </p:nvSpPr>
        <p:spPr>
          <a:xfrm>
            <a:off x="3641576" y="272447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Read functions</a:t>
            </a:r>
          </a:p>
        </p:txBody>
      </p:sp>
      <p:sp>
        <p:nvSpPr>
          <p:cNvPr id="129" name="Rounded Rectangle"/>
          <p:cNvSpPr/>
          <p:nvPr/>
        </p:nvSpPr>
        <p:spPr>
          <a:xfrm>
            <a:off x="3711500" y="664231"/>
            <a:ext cx="6516007" cy="9626145"/>
          </a:xfrm>
          <a:prstGeom prst="roundRect">
            <a:avLst>
              <a:gd name="adj" fmla="val 6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0" name="Rounded Rectangle"/>
          <p:cNvSpPr/>
          <p:nvPr/>
        </p:nvSpPr>
        <p:spPr>
          <a:xfrm>
            <a:off x="10516292" y="660294"/>
            <a:ext cx="3122536" cy="4787442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1" name="Parsing data types"/>
          <p:cNvSpPr/>
          <p:nvPr/>
        </p:nvSpPr>
        <p:spPr>
          <a:xfrm>
            <a:off x="10437290" y="272447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Parsing data types</a:t>
            </a:r>
          </a:p>
        </p:txBody>
      </p:sp>
      <p:sp>
        <p:nvSpPr>
          <p:cNvPr id="132" name="Tidy Data…"/>
          <p:cNvSpPr txBox="1"/>
          <p:nvPr>
            <p:ph type="title"/>
          </p:nvPr>
        </p:nvSpPr>
        <p:spPr>
          <a:xfrm>
            <a:off x="277225" y="273049"/>
            <a:ext cx="3217980" cy="1023262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sp>
        <p:nvSpPr>
          <p:cNvPr id="133" name="Rounded Rectangle"/>
          <p:cNvSpPr/>
          <p:nvPr/>
        </p:nvSpPr>
        <p:spPr>
          <a:xfrm>
            <a:off x="366113" y="359128"/>
            <a:ext cx="3037759" cy="1557208"/>
          </a:xfrm>
          <a:prstGeom prst="roundRect">
            <a:avLst>
              <a:gd name="adj" fmla="val 30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34" name="Group" descr="Group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246" y="1495250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’s tidyverse is built around tidy data organized into tibbles, an enhanced version of a data frame.…"/>
          <p:cNvSpPr txBox="1"/>
          <p:nvPr/>
        </p:nvSpPr>
        <p:spPr>
          <a:xfrm>
            <a:off x="254000" y="2024034"/>
            <a:ext cx="3187700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14300"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R’s</a:t>
            </a:r>
            <a:r>
              <a:rPr b="1"/>
              <a:t> </a:t>
            </a:r>
            <a:r>
              <a:rPr b="1"/>
              <a:t>tidyverse</a:t>
            </a:r>
            <a:r>
              <a:t> is built around </a:t>
            </a:r>
            <a:r>
              <a:rPr b="1"/>
              <a:t>tidy data</a:t>
            </a:r>
            <a:r>
              <a:t> organized into </a:t>
            </a:r>
            <a:r>
              <a:rPr b="1"/>
              <a:t>tibbles</a:t>
            </a:r>
            <a:r>
              <a:t>, an enhanced version of a data frame. </a:t>
            </a:r>
          </a:p>
          <a:p>
            <a:pPr marL="228600" indent="-114300" algn="l">
              <a:spcBef>
                <a:spcPts val="500"/>
              </a:spcBef>
              <a:buClr>
                <a:srgbClr val="FF7E79"/>
              </a:buClr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front side of this sheet shows how to read tabular data into R with </a:t>
            </a:r>
            <a:r>
              <a:rPr b="1"/>
              <a:t>readr</a:t>
            </a:r>
            <a:r>
              <a:t>. </a:t>
            </a:r>
          </a:p>
          <a:p>
            <a:pPr marL="228600" indent="-114300" algn="l">
              <a:spcBef>
                <a:spcPts val="300"/>
              </a:spcBef>
              <a:buClr>
                <a:srgbClr val="FF7E79"/>
              </a:buClr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reverse side shows how to create tibbles with </a:t>
            </a:r>
            <a:r>
              <a:rPr b="1"/>
              <a:t>tibble</a:t>
            </a:r>
            <a:r>
              <a:t> and to layout tidy data with </a:t>
            </a:r>
            <a:r>
              <a:rPr b="1"/>
              <a:t>tidyr</a:t>
            </a:r>
            <a:r>
              <a:t>. </a:t>
            </a:r>
          </a:p>
        </p:txBody>
      </p:sp>
      <p:sp>
        <p:nvSpPr>
          <p:cNvPr id="136" name="Data Import…"/>
          <p:cNvSpPr txBox="1"/>
          <p:nvPr/>
        </p:nvSpPr>
        <p:spPr>
          <a:xfrm>
            <a:off x="277225" y="234949"/>
            <a:ext cx="3217980" cy="124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z="4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Data Import</a:t>
            </a:r>
          </a:p>
          <a:p>
            <a:pPr>
              <a:lnSpc>
                <a:spcPct val="90000"/>
              </a:lnSpc>
              <a:defRPr sz="190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readr, tibble, and tidyr </a:t>
            </a:r>
            <a:r>
              <a:t>Cheat Sheet </a:t>
            </a:r>
          </a:p>
        </p:txBody>
      </p:sp>
      <p:sp>
        <p:nvSpPr>
          <p:cNvPr id="137" name="Line"/>
          <p:cNvSpPr/>
          <p:nvPr/>
        </p:nvSpPr>
        <p:spPr>
          <a:xfrm>
            <a:off x="238928" y="3847674"/>
            <a:ext cx="331157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38" name="readr read functions:…"/>
          <p:cNvSpPr txBox="1"/>
          <p:nvPr/>
        </p:nvSpPr>
        <p:spPr>
          <a:xfrm>
            <a:off x="254000" y="3918970"/>
            <a:ext cx="3263900" cy="254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algn="l"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readr read functions: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are ~10x faster than base R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display progress bars for long jobs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 tibbles (see back)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do not convert strings to factors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do not add row names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do not modify column names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are more reproducible across computers than base R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display which data type each column has been parsed to:</a:t>
            </a:r>
          </a:p>
        </p:txBody>
      </p:sp>
      <p:sp>
        <p:nvSpPr>
          <p:cNvPr id="139" name="readr write functions:…"/>
          <p:cNvSpPr txBox="1"/>
          <p:nvPr/>
        </p:nvSpPr>
        <p:spPr>
          <a:xfrm>
            <a:off x="260325" y="7537955"/>
            <a:ext cx="3268780" cy="1193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algn="l"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readr write functions: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encode strings in UTF-8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 dates and date times in ISO8601</a:t>
            </a:r>
          </a:p>
          <a:p>
            <a:pPr marL="342900" indent="-228600" algn="l"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do not append row names</a:t>
            </a:r>
          </a:p>
        </p:txBody>
      </p:sp>
      <p:sp>
        <p:nvSpPr>
          <p:cNvPr id="140" name="Other types of data…"/>
          <p:cNvSpPr txBox="1"/>
          <p:nvPr/>
        </p:nvSpPr>
        <p:spPr>
          <a:xfrm>
            <a:off x="380960" y="8652872"/>
            <a:ext cx="3008066" cy="1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types of data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Try one of the following packages to import other types of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haven 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SPSS, Stata, and SAS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readxl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excel files (.xls and .xlsx)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DBI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databases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jsonlite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json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xml2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XML</a:t>
            </a:r>
          </a:p>
        </p:txBody>
      </p:sp>
      <p:sp>
        <p:nvSpPr>
          <p:cNvPr id="141" name="## Parsed with column specification:…"/>
          <p:cNvSpPr txBox="1"/>
          <p:nvPr/>
        </p:nvSpPr>
        <p:spPr>
          <a:xfrm>
            <a:off x="10642127" y="6642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earn = col_double(),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age = col_integer()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142" name="read_file(file, locale = default_locale())…"/>
          <p:cNvSpPr txBox="1"/>
          <p:nvPr/>
        </p:nvSpPr>
        <p:spPr>
          <a:xfrm>
            <a:off x="3727877" y="8399002"/>
            <a:ext cx="3287929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single string.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raw vector.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locale = default_locale(), na = character(),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its own string.</a:t>
            </a:r>
          </a:p>
        </p:txBody>
      </p:sp>
      <p:sp>
        <p:nvSpPr>
          <p:cNvPr id="143" name="Skip lines…"/>
          <p:cNvSpPr txBox="1"/>
          <p:nvPr/>
        </p:nvSpPr>
        <p:spPr>
          <a:xfrm>
            <a:off x="8556456" y="5636665"/>
            <a:ext cx="1540078" cy="239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 lines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skip = 1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in a subset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n_max = 2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Missing Values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na = c("4", "5", ".")</a:t>
            </a:r>
            <a:r>
              <a:t>)</a:t>
            </a:r>
          </a:p>
        </p:txBody>
      </p:sp>
      <p:sp>
        <p:nvSpPr>
          <p:cNvPr id="144" name="write_csv(x, path, na = &quot;NA&quot;, append = FALSE, col_names = !append)…"/>
          <p:cNvSpPr txBox="1"/>
          <p:nvPr/>
        </p:nvSpPr>
        <p:spPr>
          <a:xfrm>
            <a:off x="10516292" y="6210589"/>
            <a:ext cx="3122828" cy="408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write_csv(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comma delimited file.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delim = " ",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file with any delimiter.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write_excel_csv(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a CSV for excel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append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String to file.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String vector to file, one element per line.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write_rds(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compress = c("none", "gz", "bz2", "xz"),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Object to RDS file.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write_tsv(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tab delimited files.</a:t>
            </a:r>
          </a:p>
        </p:txBody>
      </p:sp>
      <p:sp>
        <p:nvSpPr>
          <p:cNvPr id="145" name="Handling errors…"/>
          <p:cNvSpPr txBox="1"/>
          <p:nvPr/>
        </p:nvSpPr>
        <p:spPr>
          <a:xfrm>
            <a:off x="10517265" y="1549641"/>
            <a:ext cx="3109122" cy="388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Handling errors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1.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problems()</a:t>
            </a:r>
            <a:r>
              <a:t> to diagnose problems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2. Use a col_ function to fix problems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3. Else, read in as character vectors then parse with a parse_* function.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4. Or use type_convert to parse the whole df.</a:t>
            </a:r>
          </a:p>
        </p:txBody>
      </p:sp>
      <p:sp>
        <p:nvSpPr>
          <p:cNvPr id="146" name="e.g., here, the earn column has been parsed to a double (numeric)"/>
          <p:cNvSpPr txBox="1"/>
          <p:nvPr/>
        </p:nvSpPr>
        <p:spPr>
          <a:xfrm>
            <a:off x="10877475" y="1569908"/>
            <a:ext cx="2413225" cy="5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e.g., here, the earn column has been parsed to a double (numeric)</a:t>
            </a:r>
          </a:p>
        </p:txBody>
      </p:sp>
      <p:sp>
        <p:nvSpPr>
          <p:cNvPr id="147" name="Write functions"/>
          <p:cNvSpPr/>
          <p:nvPr/>
        </p:nvSpPr>
        <p:spPr>
          <a:xfrm>
            <a:off x="10433490" y="5608091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Write functions</a:t>
            </a:r>
          </a:p>
        </p:txBody>
      </p:sp>
      <p:sp>
        <p:nvSpPr>
          <p:cNvPr id="148" name="Save x as path with:"/>
          <p:cNvSpPr txBox="1"/>
          <p:nvPr/>
        </p:nvSpPr>
        <p:spPr>
          <a:xfrm>
            <a:off x="10522819" y="5975820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Save </a:t>
            </a:r>
            <a:r>
              <a:rPr b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t> as </a:t>
            </a:r>
            <a:r>
              <a:rPr b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path</a:t>
            </a:r>
            <a:r>
              <a:t> with:</a:t>
            </a:r>
          </a:p>
        </p:txBody>
      </p:sp>
      <p:sp>
        <p:nvSpPr>
          <p:cNvPr id="149" name="read_lines_raw(file, skip = 0, n_max = -1L, progress = interactive())…"/>
          <p:cNvSpPr txBox="1"/>
          <p:nvPr/>
        </p:nvSpPr>
        <p:spPr>
          <a:xfrm>
            <a:off x="6985648" y="8399002"/>
            <a:ext cx="3287929" cy="189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a raw vector.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Apache style log files.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read_rds(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path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RDS files</a:t>
            </a:r>
          </a:p>
        </p:txBody>
      </p:sp>
      <p:sp>
        <p:nvSpPr>
          <p:cNvPr id="150" name="Read non-tabular data"/>
          <p:cNvSpPr txBox="1"/>
          <p:nvPr/>
        </p:nvSpPr>
        <p:spPr>
          <a:xfrm>
            <a:off x="6115397" y="8101745"/>
            <a:ext cx="1870149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Read non-tabular data</a:t>
            </a:r>
          </a:p>
        </p:txBody>
      </p:sp>
      <p:sp>
        <p:nvSpPr>
          <p:cNvPr id="151" name="Line"/>
          <p:cNvSpPr/>
          <p:nvPr/>
        </p:nvSpPr>
        <p:spPr>
          <a:xfrm>
            <a:off x="3707471" y="8105719"/>
            <a:ext cx="6516029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52" name="Read tabular data to tibbles"/>
          <p:cNvSpPr txBox="1"/>
          <p:nvPr/>
        </p:nvSpPr>
        <p:spPr>
          <a:xfrm>
            <a:off x="5814176" y="615810"/>
            <a:ext cx="2290290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Read tabular data to tibbles</a:t>
            </a:r>
          </a:p>
        </p:txBody>
      </p:sp>
      <p:sp>
        <p:nvSpPr>
          <p:cNvPr id="153" name="read_csv()…"/>
          <p:cNvSpPr txBox="1"/>
          <p:nvPr/>
        </p:nvSpPr>
        <p:spPr>
          <a:xfrm>
            <a:off x="5922001" y="1911047"/>
            <a:ext cx="4136630" cy="351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read_csv()</a:t>
            </a:r>
          </a:p>
          <a:p>
            <a:pPr marL="2286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comma delimited files.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read_csv2()</a:t>
            </a:r>
          </a:p>
          <a:p>
            <a:pPr marL="2286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Semi-colon delimited files.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read_csv2("file2.csv")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delim, quote = "\"", escape_backslash = FALSE, escape_double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Reads files with any delimiter.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read_delim("file.txt", delim = "|")</a:t>
            </a:r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read_tsv()</a:t>
            </a:r>
          </a:p>
          <a:p>
            <a:pPr marL="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tab delimited files. Also </a:t>
            </a:r>
            <a:r>
              <a:rPr b="1"/>
              <a:t>read_fwf(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col_positions</a:t>
            </a:r>
            <a:r>
              <a:rPr b="1"/>
              <a:t>)</a:t>
            </a:r>
            <a:r>
              <a:t> and</a:t>
            </a:r>
            <a:r>
              <a:rPr b="1"/>
              <a:t> read_table().</a:t>
            </a:r>
            <a:endParaRPr b="1"/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read_tsv("file.tsv")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4030306" y="1840133"/>
            <a:ext cx="580008" cy="759292"/>
            <a:chOff x="0" y="0"/>
            <a:chExt cx="580007" cy="759291"/>
          </a:xfrm>
        </p:grpSpPr>
        <p:grpSp>
          <p:nvGrpSpPr>
            <p:cNvPr id="156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4" name="pasted-image.png" descr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5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7" name="a, b, 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a, b, 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1, 2, 3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4, 5, NA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4030306" y="2659922"/>
            <a:ext cx="580008" cy="759292"/>
            <a:chOff x="0" y="0"/>
            <a:chExt cx="580007" cy="759291"/>
          </a:xfrm>
        </p:grpSpPr>
        <p:grpSp>
          <p:nvGrpSpPr>
            <p:cNvPr id="161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9" name="pasted-image.png" descr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0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2" name="a; b; 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a; b; 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1; 2; 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4; 5; NA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4030306" y="3479711"/>
            <a:ext cx="580008" cy="759292"/>
            <a:chOff x="0" y="0"/>
            <a:chExt cx="580007" cy="759291"/>
          </a:xfrm>
        </p:grpSpPr>
        <p:grpSp>
          <p:nvGrpSpPr>
            <p:cNvPr id="166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4" name="pasted-image.png" descr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5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7" name="a|b|c…"/>
            <p:cNvSpPr txBox="1"/>
            <p:nvPr/>
          </p:nvSpPr>
          <p:spPr>
            <a:xfrm>
              <a:off x="25400" y="76110"/>
              <a:ext cx="4782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a|b|c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1|2|3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4|5|NA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4030306" y="4299499"/>
            <a:ext cx="580008" cy="759293"/>
            <a:chOff x="0" y="0"/>
            <a:chExt cx="580007" cy="759291"/>
          </a:xfrm>
        </p:grpSpPr>
        <p:grpSp>
          <p:nvGrpSpPr>
            <p:cNvPr id="171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9" name="pasted-image.png" descr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0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72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  b  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1  2  3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  5  NA</a:t>
              </a:r>
            </a:p>
          </p:txBody>
        </p:sp>
      </p:grpSp>
      <p:sp>
        <p:nvSpPr>
          <p:cNvPr id="174" name="Rounded Rectangle"/>
          <p:cNvSpPr/>
          <p:nvPr/>
        </p:nvSpPr>
        <p:spPr>
          <a:xfrm>
            <a:off x="4014539" y="940034"/>
            <a:ext cx="5940922" cy="858156"/>
          </a:xfrm>
          <a:prstGeom prst="roundRect">
            <a:avLst>
              <a:gd name="adj" fmla="val 4708"/>
            </a:avLst>
          </a:prstGeom>
          <a:solidFill>
            <a:srgbClr val="FF4D41">
              <a:alpha val="20000"/>
            </a:srgbClr>
          </a:solidFill>
          <a:ln>
            <a:solidFill>
              <a:srgbClr val="FF7E79"/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75" name="These functions share the common arguments:…"/>
          <p:cNvSpPr txBox="1"/>
          <p:nvPr/>
        </p:nvSpPr>
        <p:spPr>
          <a:xfrm>
            <a:off x="4051905" y="921195"/>
            <a:ext cx="5749693" cy="87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These functions share the common arguments: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7756838" y="6534752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4043743" y="6598252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8" name="Table"/>
          <p:cNvGraphicFramePr/>
          <p:nvPr/>
        </p:nvGraphicFramePr>
        <p:xfrm>
          <a:off x="4050093" y="729586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9" name="Table"/>
          <p:cNvGraphicFramePr/>
          <p:nvPr/>
        </p:nvGraphicFramePr>
        <p:xfrm>
          <a:off x="7763188" y="728995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0" name="Table"/>
          <p:cNvGraphicFramePr/>
          <p:nvPr/>
        </p:nvGraphicFramePr>
        <p:xfrm>
          <a:off x="7756838" y="572399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1" name="Table"/>
          <p:cNvGraphicFramePr/>
          <p:nvPr/>
        </p:nvGraphicFramePr>
        <p:xfrm>
          <a:off x="5176289" y="197847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2" name="Line"/>
          <p:cNvSpPr/>
          <p:nvPr/>
        </p:nvSpPr>
        <p:spPr>
          <a:xfrm>
            <a:off x="4708571" y="2276929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5176289" y="279826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4" name="Line"/>
          <p:cNvSpPr/>
          <p:nvPr/>
        </p:nvSpPr>
        <p:spPr>
          <a:xfrm>
            <a:off x="4708571" y="309671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5" name="Table"/>
          <p:cNvGraphicFramePr/>
          <p:nvPr/>
        </p:nvGraphicFramePr>
        <p:xfrm>
          <a:off x="5176289" y="361805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6" name="Line"/>
          <p:cNvSpPr/>
          <p:nvPr/>
        </p:nvSpPr>
        <p:spPr>
          <a:xfrm>
            <a:off x="4708571" y="391650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7" name="Table"/>
          <p:cNvGraphicFramePr/>
          <p:nvPr/>
        </p:nvGraphicFramePr>
        <p:xfrm>
          <a:off x="5176289" y="443784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8" name="Line"/>
          <p:cNvSpPr/>
          <p:nvPr/>
        </p:nvSpPr>
        <p:spPr>
          <a:xfrm>
            <a:off x="4708571" y="473629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9" name="Useful arguments"/>
          <p:cNvSpPr txBox="1"/>
          <p:nvPr/>
        </p:nvSpPr>
        <p:spPr>
          <a:xfrm>
            <a:off x="6231726" y="5323040"/>
            <a:ext cx="1506548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Useful arguments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4049007" y="5684765"/>
            <a:ext cx="580009" cy="759293"/>
            <a:chOff x="0" y="0"/>
            <a:chExt cx="580007" cy="759291"/>
          </a:xfrm>
        </p:grpSpPr>
        <p:grpSp>
          <p:nvGrpSpPr>
            <p:cNvPr id="19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0" name="pasted-image.png" descr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93" name="a, b, 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a, b, 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1, 2, 3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4, 5, NA</a:t>
              </a:r>
            </a:p>
          </p:txBody>
        </p:sp>
      </p:grpSp>
      <p:sp>
        <p:nvSpPr>
          <p:cNvPr id="195" name="Example file…"/>
          <p:cNvSpPr txBox="1"/>
          <p:nvPr/>
        </p:nvSpPr>
        <p:spPr>
          <a:xfrm>
            <a:off x="4739476" y="5636665"/>
            <a:ext cx="2900551" cy="239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Example file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write_csv (path = "file.csv",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 = read_csv("a,b,c\n1,2,3\n4,5,NA"))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header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Provide header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col_names = c("x", "y", "z")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Expand a table…"/>
          <p:cNvSpPr txBox="1"/>
          <p:nvPr/>
        </p:nvSpPr>
        <p:spPr>
          <a:xfrm>
            <a:off x="302788" y="474301"/>
            <a:ext cx="3287928" cy="376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table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fill = list()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Adds missing combinations of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crossing(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tibble with all possible combinations of values. Also </a:t>
            </a:r>
            <a:r>
              <a:rPr b="1"/>
              <a:t>crossing_()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expand(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Expands table to include all possible combinations of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tibble with one row for each distinct, observed combination of values. Also </a:t>
            </a:r>
            <a:r>
              <a:rPr b="1"/>
              <a:t>nesting_()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vector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full_seq(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period, tol = 1e-06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sequence to include skipped values.</a:t>
            </a:r>
          </a:p>
        </p:txBody>
      </p:sp>
      <p:sp>
        <p:nvSpPr>
          <p:cNvPr id="911" name="Handle missing values…"/>
          <p:cNvSpPr txBox="1"/>
          <p:nvPr/>
        </p:nvSpPr>
        <p:spPr>
          <a:xfrm>
            <a:off x="302788" y="4525602"/>
            <a:ext cx="3287928" cy="17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Handle missing values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with previous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912" name="Reshape table…"/>
          <p:cNvSpPr txBox="1"/>
          <p:nvPr/>
        </p:nvSpPr>
        <p:spPr>
          <a:xfrm>
            <a:off x="302788" y="6506802"/>
            <a:ext cx="3287928" cy="17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Reshape table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..., na.rm = FALSE, convert = FALSE, factor_key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Gathers multiple columns into a key column - value column pair.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fill = NA, convert = FALSE, drop = TRUE, 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Spreads key column - value column pair across multiple columns.</a:t>
            </a:r>
          </a:p>
        </p:txBody>
      </p:sp>
      <p:sp>
        <p:nvSpPr>
          <p:cNvPr id="913" name="Split and combine cells…"/>
          <p:cNvSpPr txBox="1"/>
          <p:nvPr/>
        </p:nvSpPr>
        <p:spPr>
          <a:xfrm>
            <a:off x="4074688" y="499702"/>
            <a:ext cx="3287928" cy="2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Split and combine cells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sep = "[^[:alnum:]]+", remove = TRUE, convert = FALSE, 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 one column into several.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 each cell in a column into several rows. Also </a:t>
            </a:r>
            <a:r>
              <a:rPr b="1"/>
              <a:t>separate_rows_()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Combine several columns into one.</a:t>
            </a:r>
          </a:p>
        </p:txBody>
      </p:sp>
      <p:sp>
        <p:nvSpPr>
          <p:cNvPr id="914" name="Nest data frames within cells…"/>
          <p:cNvSpPr txBox="1"/>
          <p:nvPr/>
        </p:nvSpPr>
        <p:spPr>
          <a:xfrm>
            <a:off x="4074688" y="3458802"/>
            <a:ext cx="3287928" cy="2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Nest data frames within cells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.key =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For grouped data, moves groups into cells as data frames.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.drop = NA, .id = NULL, .sep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Unnests a nested data frame.</a:t>
            </a:r>
          </a:p>
        </p:txBody>
      </p:sp>
      <p:sp>
        <p:nvSpPr>
          <p:cNvPr id="915" name="You can create list columns with functions in the tibble and dplyr packages, as well as tidyr’s nest() and unnest()."/>
          <p:cNvSpPr txBox="1"/>
          <p:nvPr/>
        </p:nvSpPr>
        <p:spPr>
          <a:xfrm>
            <a:off x="-263891" y="8734917"/>
            <a:ext cx="3167783" cy="1090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You can create list columns with functions in the </a:t>
            </a:r>
            <a:r>
              <a:rPr b="1"/>
              <a:t>tibble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dplyr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packages, as well as </a:t>
            </a:r>
            <a:r>
              <a:rPr b="1"/>
              <a:t>tidyr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’s nest() and unnest().</a:t>
            </a:r>
          </a:p>
        </p:txBody>
      </p:sp>
      <p:sp>
        <p:nvSpPr>
          <p:cNvPr id="916" name="tibble::tibble(…)…"/>
          <p:cNvSpPr txBox="1"/>
          <p:nvPr/>
        </p:nvSpPr>
        <p:spPr>
          <a:xfrm>
            <a:off x="7846588" y="106002"/>
            <a:ext cx="3720671" cy="2835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Saves list input as list columns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tibble(max = c(3, 4, 5), seq = list(1:3, 1:4, 1:5))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Determines when list column is needed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tribble( ~max, ~seq,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           3,    1:3,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           4,    1:4,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           5,    1:5)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Converts multi-level list to tibble with list columns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enframe(list("3" = 1:3, "4" = 1:4, "5" = 1:5), "max", "seq")</a:t>
            </a:r>
          </a:p>
        </p:txBody>
      </p:sp>
      <p:sp>
        <p:nvSpPr>
          <p:cNvPr id="917" name="dplyr::summarise(.data, …)…"/>
          <p:cNvSpPr txBox="1"/>
          <p:nvPr/>
        </p:nvSpPr>
        <p:spPr>
          <a:xfrm>
            <a:off x="9014988" y="2988902"/>
            <a:ext cx="3720671" cy="2835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summarise(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.data,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Returns list column when result is wrapped with list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mtcars %&gt;%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group_by(cyl) %&gt;%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mutate(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.data,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Returns list column when result returns list. Also </a:t>
            </a:r>
            <a:r>
              <a:rPr b="1"/>
              <a:t>transmute()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mtcars %&gt;%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</p:txBody>
      </p:sp>
      <p:sp>
        <p:nvSpPr>
          <p:cNvPr id="918" name="Line"/>
          <p:cNvSpPr/>
          <p:nvPr/>
        </p:nvSpPr>
        <p:spPr>
          <a:xfrm flipV="1">
            <a:off x="10394876" y="4706091"/>
            <a:ext cx="1" cy="169224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9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0" y="5588000"/>
            <a:ext cx="1455786" cy="1455786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col_guess()…"/>
          <p:cNvSpPr txBox="1"/>
          <p:nvPr/>
        </p:nvSpPr>
        <p:spPr>
          <a:xfrm>
            <a:off x="7749645" y="8454320"/>
            <a:ext cx="3797654" cy="165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numCol="2" spcCol="189882" anchor="ctr"/>
          <a:lstStyle/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</p:txBody>
      </p:sp>
      <p:sp>
        <p:nvSpPr>
          <p:cNvPr id="921" name="col_guess()…"/>
          <p:cNvSpPr txBox="1"/>
          <p:nvPr/>
        </p:nvSpPr>
        <p:spPr>
          <a:xfrm>
            <a:off x="4290763" y="5719091"/>
            <a:ext cx="2538685" cy="165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</p:txBody>
      </p:sp>
      <p:sp>
        <p:nvSpPr>
          <p:cNvPr id="922" name="col_integer()…"/>
          <p:cNvSpPr txBox="1"/>
          <p:nvPr/>
        </p:nvSpPr>
        <p:spPr>
          <a:xfrm>
            <a:off x="6103591" y="5613400"/>
            <a:ext cx="1585018" cy="1455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</p:txBody>
      </p:sp>
      <p:sp>
        <p:nvSpPr>
          <p:cNvPr id="923" name="col_guess()…"/>
          <p:cNvSpPr txBox="1"/>
          <p:nvPr/>
        </p:nvSpPr>
        <p:spPr>
          <a:xfrm>
            <a:off x="9886233" y="5871802"/>
            <a:ext cx="2538685" cy="376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1270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Rounded Rectangle"/>
          <p:cNvSpPr/>
          <p:nvPr/>
        </p:nvSpPr>
        <p:spPr>
          <a:xfrm>
            <a:off x="260259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26" name="Rounded Rectangle"/>
          <p:cNvSpPr/>
          <p:nvPr/>
        </p:nvSpPr>
        <p:spPr>
          <a:xfrm>
            <a:off x="10446733" y="4987097"/>
            <a:ext cx="3268912" cy="5384224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27" name="Rounded Rectangle"/>
          <p:cNvSpPr/>
          <p:nvPr/>
        </p:nvSpPr>
        <p:spPr>
          <a:xfrm>
            <a:off x="3641576" y="4934757"/>
            <a:ext cx="6660890" cy="3049013"/>
          </a:xfrm>
          <a:prstGeom prst="roundRect">
            <a:avLst>
              <a:gd name="adj" fmla="val 2867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28" name="Rounded Rectangle"/>
          <p:cNvSpPr/>
          <p:nvPr/>
        </p:nvSpPr>
        <p:spPr>
          <a:xfrm>
            <a:off x="3641576" y="330190"/>
            <a:ext cx="10065440" cy="4478455"/>
          </a:xfrm>
          <a:prstGeom prst="roundRect">
            <a:avLst>
              <a:gd name="adj" fmla="val 1952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29" name="Rounded Rectangle"/>
          <p:cNvSpPr/>
          <p:nvPr/>
        </p:nvSpPr>
        <p:spPr>
          <a:xfrm>
            <a:off x="3711500" y="5268798"/>
            <a:ext cx="6516007" cy="2615875"/>
          </a:xfrm>
          <a:prstGeom prst="roundRect">
            <a:avLst>
              <a:gd name="adj" fmla="val 15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30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31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932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933" name="1. Make List Columns"/>
          <p:cNvSpPr/>
          <p:nvPr/>
        </p:nvSpPr>
        <p:spPr>
          <a:xfrm>
            <a:off x="3641576" y="272447"/>
            <a:ext cx="10078140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1. Make List Columns</a:t>
            </a:r>
          </a:p>
        </p:txBody>
      </p:sp>
      <p:sp>
        <p:nvSpPr>
          <p:cNvPr id="934" name="Rounded Rectangle"/>
          <p:cNvSpPr/>
          <p:nvPr/>
        </p:nvSpPr>
        <p:spPr>
          <a:xfrm>
            <a:off x="3711500" y="664231"/>
            <a:ext cx="9925593" cy="4052786"/>
          </a:xfrm>
          <a:prstGeom prst="roundRect">
            <a:avLst>
              <a:gd name="adj" fmla="val 9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35" name="Rounded Rectangle"/>
          <p:cNvSpPr/>
          <p:nvPr/>
        </p:nvSpPr>
        <p:spPr>
          <a:xfrm>
            <a:off x="10503592" y="5253678"/>
            <a:ext cx="3122536" cy="5019766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36" name="2. Work with List Columns"/>
          <p:cNvSpPr/>
          <p:nvPr/>
        </p:nvSpPr>
        <p:spPr>
          <a:xfrm>
            <a:off x="3641576" y="4865831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2. Work with List Columns</a:t>
            </a:r>
          </a:p>
        </p:txBody>
      </p:sp>
      <p:sp>
        <p:nvSpPr>
          <p:cNvPr id="937" name="Rounded Rectangle"/>
          <p:cNvSpPr/>
          <p:nvPr/>
        </p:nvSpPr>
        <p:spPr>
          <a:xfrm>
            <a:off x="3641576" y="8104126"/>
            <a:ext cx="6660890" cy="2273301"/>
          </a:xfrm>
          <a:prstGeom prst="roundRect">
            <a:avLst>
              <a:gd name="adj" fmla="val 3845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38" name="3. Simplify List Columns"/>
          <p:cNvSpPr/>
          <p:nvPr/>
        </p:nvSpPr>
        <p:spPr>
          <a:xfrm>
            <a:off x="3641576" y="8046383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3. Simplify List Columns</a:t>
            </a:r>
          </a:p>
        </p:txBody>
      </p:sp>
      <p:sp>
        <p:nvSpPr>
          <p:cNvPr id="939" name="Split and Combine Cells"/>
          <p:cNvSpPr/>
          <p:nvPr/>
        </p:nvSpPr>
        <p:spPr>
          <a:xfrm>
            <a:off x="10437290" y="4864100"/>
            <a:ext cx="3275796" cy="320380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Split and Combine Cells</a:t>
            </a:r>
          </a:p>
        </p:txBody>
      </p:sp>
      <p:sp>
        <p:nvSpPr>
          <p:cNvPr id="940" name="Rounded Rectangle"/>
          <p:cNvSpPr/>
          <p:nvPr/>
        </p:nvSpPr>
        <p:spPr>
          <a:xfrm>
            <a:off x="3714505" y="8447547"/>
            <a:ext cx="6516007" cy="1854201"/>
          </a:xfrm>
          <a:prstGeom prst="roundRect">
            <a:avLst>
              <a:gd name="adj" fmla="val 21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41" name="Line"/>
          <p:cNvSpPr/>
          <p:nvPr/>
        </p:nvSpPr>
        <p:spPr>
          <a:xfrm>
            <a:off x="10501558" y="6576735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42" name="Line"/>
          <p:cNvSpPr/>
          <p:nvPr/>
        </p:nvSpPr>
        <p:spPr>
          <a:xfrm>
            <a:off x="10504456" y="7679208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43" name="Nested Data"/>
          <p:cNvSpPr/>
          <p:nvPr/>
        </p:nvSpPr>
        <p:spPr>
          <a:xfrm>
            <a:off x="256817" y="272447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Nested Data</a:t>
            </a:r>
          </a:p>
        </p:txBody>
      </p:sp>
      <p:sp>
        <p:nvSpPr>
          <p:cNvPr id="944" name="Rounded Rectangle"/>
          <p:cNvSpPr/>
          <p:nvPr/>
        </p:nvSpPr>
        <p:spPr>
          <a:xfrm>
            <a:off x="333446" y="660294"/>
            <a:ext cx="3122537" cy="9613150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45" name="Nested data is an extension of tidy data that uses list columns."/>
          <p:cNvSpPr txBox="1"/>
          <p:nvPr/>
        </p:nvSpPr>
        <p:spPr>
          <a:xfrm>
            <a:off x="375573" y="701744"/>
            <a:ext cx="2987483" cy="54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Nested data is an extension of tidy data that uses list columns.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RStudio_Hex_tidyr.png" descr="RStudio_Hex_tid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828" y="9353836"/>
            <a:ext cx="762001" cy="883444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Rounded Rectangle"/>
          <p:cNvSpPr/>
          <p:nvPr/>
        </p:nvSpPr>
        <p:spPr>
          <a:xfrm>
            <a:off x="260259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2600">
              <a:alpha val="25141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49" name="Rounded Rectangle"/>
          <p:cNvSpPr/>
          <p:nvPr/>
        </p:nvSpPr>
        <p:spPr>
          <a:xfrm>
            <a:off x="366113" y="359128"/>
            <a:ext cx="3037759" cy="1285718"/>
          </a:xfrm>
          <a:prstGeom prst="roundRect">
            <a:avLst>
              <a:gd name="adj" fmla="val 36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50" name="Tidy Data…"/>
          <p:cNvSpPr txBox="1"/>
          <p:nvPr/>
        </p:nvSpPr>
        <p:spPr>
          <a:xfrm>
            <a:off x="277225" y="273049"/>
            <a:ext cx="3217980" cy="1023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350520">
              <a:lnSpc>
                <a:spcPct val="80000"/>
              </a:lnSpc>
              <a:defRPr sz="528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4D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pic>
        <p:nvPicPr>
          <p:cNvPr id="951" name="RStudio_Hex_tidyr.png" descr="RStudio_Hex_tidy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520" y="9363913"/>
            <a:ext cx="744618" cy="863290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Rounded Rectangle"/>
          <p:cNvSpPr/>
          <p:nvPr/>
        </p:nvSpPr>
        <p:spPr>
          <a:xfrm>
            <a:off x="10446733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2600">
              <a:alpha val="25141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53" name="Rounded Rectangle"/>
          <p:cNvSpPr/>
          <p:nvPr/>
        </p:nvSpPr>
        <p:spPr>
          <a:xfrm>
            <a:off x="3641576" y="4934757"/>
            <a:ext cx="6660890" cy="3049013"/>
          </a:xfrm>
          <a:prstGeom prst="roundRect">
            <a:avLst>
              <a:gd name="adj" fmla="val 2867"/>
            </a:avLst>
          </a:prstGeom>
          <a:solidFill>
            <a:srgbClr val="FF2600">
              <a:alpha val="25141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54" name="Rounded Rectangle"/>
          <p:cNvSpPr/>
          <p:nvPr/>
        </p:nvSpPr>
        <p:spPr>
          <a:xfrm>
            <a:off x="3641576" y="330190"/>
            <a:ext cx="6660890" cy="4478455"/>
          </a:xfrm>
          <a:prstGeom prst="roundRect">
            <a:avLst>
              <a:gd name="adj" fmla="val 1952"/>
            </a:avLst>
          </a:prstGeom>
          <a:solidFill>
            <a:srgbClr val="FF2600">
              <a:alpha val="25141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55" name="Rounded Rectangle"/>
          <p:cNvSpPr/>
          <p:nvPr/>
        </p:nvSpPr>
        <p:spPr>
          <a:xfrm>
            <a:off x="3711500" y="5268798"/>
            <a:ext cx="6516007" cy="2615875"/>
          </a:xfrm>
          <a:prstGeom prst="roundRect">
            <a:avLst>
              <a:gd name="adj" fmla="val 15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56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57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5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958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959" name="Reshape Data - change the layout of values in a table"/>
          <p:cNvSpPr/>
          <p:nvPr/>
        </p:nvSpPr>
        <p:spPr>
          <a:xfrm>
            <a:off x="3641576" y="272447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4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Reshape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- change the layout of values in a table</a:t>
            </a:r>
          </a:p>
        </p:txBody>
      </p:sp>
      <p:sp>
        <p:nvSpPr>
          <p:cNvPr id="960" name="Rounded Rectangle"/>
          <p:cNvSpPr/>
          <p:nvPr/>
        </p:nvSpPr>
        <p:spPr>
          <a:xfrm>
            <a:off x="3711500" y="664231"/>
            <a:ext cx="6516007" cy="4052786"/>
          </a:xfrm>
          <a:prstGeom prst="roundRect">
            <a:avLst>
              <a:gd name="adj" fmla="val 9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61" name="Rounded Rectangle"/>
          <p:cNvSpPr/>
          <p:nvPr/>
        </p:nvSpPr>
        <p:spPr>
          <a:xfrm>
            <a:off x="10503592" y="660294"/>
            <a:ext cx="3122536" cy="9613150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62" name="Expand tables - quickly create tables with  combinations of values"/>
          <p:cNvSpPr/>
          <p:nvPr/>
        </p:nvSpPr>
        <p:spPr>
          <a:xfrm>
            <a:off x="3641576" y="4865831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4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Expand tables </a:t>
            </a:r>
            <a:r>
              <a:t>- quickly create tables with  combinations of values</a:t>
            </a:r>
          </a:p>
        </p:txBody>
      </p:sp>
      <p:sp>
        <p:nvSpPr>
          <p:cNvPr id="963" name="Rounded Rectangle"/>
          <p:cNvSpPr/>
          <p:nvPr/>
        </p:nvSpPr>
        <p:spPr>
          <a:xfrm>
            <a:off x="3641576" y="8104126"/>
            <a:ext cx="6660890" cy="2273301"/>
          </a:xfrm>
          <a:prstGeom prst="roundRect">
            <a:avLst>
              <a:gd name="adj" fmla="val 3845"/>
            </a:avLst>
          </a:prstGeom>
          <a:solidFill>
            <a:srgbClr val="FF2600">
              <a:alpha val="25141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64" name="Handle Missing Values"/>
          <p:cNvSpPr/>
          <p:nvPr/>
        </p:nvSpPr>
        <p:spPr>
          <a:xfrm>
            <a:off x="3641576" y="8046383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4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Handle Missing Values</a:t>
            </a:r>
          </a:p>
        </p:txBody>
      </p:sp>
      <p:sp>
        <p:nvSpPr>
          <p:cNvPr id="965" name="Split and Combine Cells"/>
          <p:cNvSpPr/>
          <p:nvPr/>
        </p:nvSpPr>
        <p:spPr>
          <a:xfrm>
            <a:off x="10437290" y="272447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FF4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Split and Combine Cells</a:t>
            </a:r>
          </a:p>
        </p:txBody>
      </p:sp>
      <p:sp>
        <p:nvSpPr>
          <p:cNvPr id="966" name="complete(data, ..., fill = list())…"/>
          <p:cNvSpPr txBox="1"/>
          <p:nvPr/>
        </p:nvSpPr>
        <p:spPr>
          <a:xfrm>
            <a:off x="3772203" y="5330972"/>
            <a:ext cx="3037759" cy="252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fill = list()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Adds missing combinations of values in … to data. </a:t>
            </a:r>
            <a:r>
              <a:rPr i="1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crossing(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Creates tibble with all possible combinations of values in .… Also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crossing_()</a:t>
            </a:r>
            <a:r>
              <a:t>. </a:t>
            </a:r>
            <a:r>
              <a:rPr i="1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crossing(level = c("A", "B", "C"), id = 1:3)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expand(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tibble with all possible combinations of values in … columns of data.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FF4D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967" name="unite(data, col, ..., sep = &quot;_&quot;, remove = TRUE)…"/>
          <p:cNvSpPr txBox="1"/>
          <p:nvPr/>
        </p:nvSpPr>
        <p:spPr>
          <a:xfrm>
            <a:off x="10587448" y="7688861"/>
            <a:ext cx="2987483" cy="94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2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968" name="Rounded Rectangle"/>
          <p:cNvSpPr/>
          <p:nvPr/>
        </p:nvSpPr>
        <p:spPr>
          <a:xfrm>
            <a:off x="3714505" y="8447547"/>
            <a:ext cx="6516007" cy="1854201"/>
          </a:xfrm>
          <a:prstGeom prst="roundRect">
            <a:avLst>
              <a:gd name="adj" fmla="val 21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969" name="drop_na(data, ...)…"/>
          <p:cNvSpPr txBox="1"/>
          <p:nvPr/>
        </p:nvSpPr>
        <p:spPr>
          <a:xfrm>
            <a:off x="3733985" y="8402611"/>
            <a:ext cx="1606339" cy="71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 in … columns.</a:t>
            </a:r>
          </a:p>
        </p:txBody>
      </p:sp>
      <p:sp>
        <p:nvSpPr>
          <p:cNvPr id="970" name="fill(data, ..., .direction = c(&quot;down&quot;, &quot;up&quot;))…"/>
          <p:cNvSpPr txBox="1"/>
          <p:nvPr/>
        </p:nvSpPr>
        <p:spPr>
          <a:xfrm>
            <a:off x="5597264" y="84064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in … columns with most recent non-NA values.</a:t>
            </a:r>
          </a:p>
        </p:txBody>
      </p:sp>
      <p:sp>
        <p:nvSpPr>
          <p:cNvPr id="971" name="replace_na(data,…"/>
          <p:cNvSpPr txBox="1"/>
          <p:nvPr/>
        </p:nvSpPr>
        <p:spPr>
          <a:xfrm>
            <a:off x="8436806" y="84064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972" name="gather(data, key, value, ..., na.rm = FALSE,…"/>
          <p:cNvSpPr txBox="1"/>
          <p:nvPr/>
        </p:nvSpPr>
        <p:spPr>
          <a:xfrm>
            <a:off x="3731181" y="1060880"/>
            <a:ext cx="3122537" cy="148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..., na.rm = FALSE,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7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convert = FALSE, factor_key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Gather moves column names into a key column, gathering the column values into a single value column.</a:t>
            </a:r>
          </a:p>
        </p:txBody>
      </p:sp>
      <p:sp>
        <p:nvSpPr>
          <p:cNvPr id="973" name="spread(data, key, value, fill = NA, convert = FALSE,…"/>
          <p:cNvSpPr txBox="1"/>
          <p:nvPr/>
        </p:nvSpPr>
        <p:spPr>
          <a:xfrm>
            <a:off x="6932937" y="1060880"/>
            <a:ext cx="3287928" cy="128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fill = NA, convert = FALSE,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7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drop = TRUE, 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Spread moves the unique values of a key column into the column names, spreading the values of a value column across the new columns that result.</a:t>
            </a:r>
          </a:p>
        </p:txBody>
      </p:sp>
      <p:sp>
        <p:nvSpPr>
          <p:cNvPr id="974" name="Use gather() and spread() to reorganize the values of a table into a new layout. Each uses the idea of a key column: value column pair."/>
          <p:cNvSpPr txBox="1"/>
          <p:nvPr/>
        </p:nvSpPr>
        <p:spPr>
          <a:xfrm>
            <a:off x="3772203" y="689631"/>
            <a:ext cx="64255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gather()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spread()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reorganize the values of a table into a new layout. Each uses the idea of a key column: value column pair.</a:t>
            </a:r>
          </a:p>
        </p:txBody>
      </p:sp>
      <p:sp>
        <p:nvSpPr>
          <p:cNvPr id="975" name="gather(table4a, `1999`, `2000`,…"/>
          <p:cNvSpPr txBox="1"/>
          <p:nvPr/>
        </p:nvSpPr>
        <p:spPr>
          <a:xfrm>
            <a:off x="4148768" y="4183310"/>
            <a:ext cx="2287363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gather(table4a, `1999`, `2000`,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key = "year", value = "cases")</a:t>
            </a:r>
          </a:p>
        </p:txBody>
      </p:sp>
      <p:sp>
        <p:nvSpPr>
          <p:cNvPr id="976" name="spread(table2, type, count)"/>
          <p:cNvSpPr txBox="1"/>
          <p:nvPr/>
        </p:nvSpPr>
        <p:spPr>
          <a:xfrm>
            <a:off x="7679946" y="4374495"/>
            <a:ext cx="1920910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spread(table2, type, count)</a:t>
            </a:r>
          </a:p>
        </p:txBody>
      </p:sp>
      <p:sp>
        <p:nvSpPr>
          <p:cNvPr id="977" name="Use these functions to split or combine cells into individual, isolated values."/>
          <p:cNvSpPr txBox="1"/>
          <p:nvPr/>
        </p:nvSpPr>
        <p:spPr>
          <a:xfrm>
            <a:off x="10571119" y="692305"/>
            <a:ext cx="2987483" cy="54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these functions to split or combine cells into individual, isolated values.</a:t>
            </a:r>
          </a:p>
        </p:txBody>
      </p:sp>
      <p:grpSp>
        <p:nvGrpSpPr>
          <p:cNvPr id="982" name="Group"/>
          <p:cNvGrpSpPr/>
          <p:nvPr/>
        </p:nvGrpSpPr>
        <p:grpSpPr>
          <a:xfrm>
            <a:off x="10560573" y="2207116"/>
            <a:ext cx="2780686" cy="1770354"/>
            <a:chOff x="25400" y="0"/>
            <a:chExt cx="2780684" cy="1770352"/>
          </a:xfrm>
        </p:grpSpPr>
        <p:graphicFrame>
          <p:nvGraphicFramePr>
            <p:cNvPr id="978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979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80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81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983" name="separate(data, col, into,  sep = &quot;[^[:alnum:]]+&quot;, remove = TRUE, convert = FALSE,…"/>
          <p:cNvSpPr txBox="1"/>
          <p:nvPr/>
        </p:nvSpPr>
        <p:spPr>
          <a:xfrm>
            <a:off x="10562310" y="11377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 sep = "[^[:alnum:]]+", remove = TRUE, convert = FALSE,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11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columns.</a:t>
            </a:r>
          </a:p>
        </p:txBody>
      </p:sp>
      <p:sp>
        <p:nvSpPr>
          <p:cNvPr id="984" name="separate_rows(data, ..., sep = &quot;[^[:alnum:].]+&quot;, convert = FALSE)…"/>
          <p:cNvSpPr txBox="1"/>
          <p:nvPr/>
        </p:nvSpPr>
        <p:spPr>
          <a:xfrm>
            <a:off x="10503592" y="39740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2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rows. Also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grpSp>
        <p:nvGrpSpPr>
          <p:cNvPr id="989" name="Group"/>
          <p:cNvGrpSpPr/>
          <p:nvPr/>
        </p:nvGrpSpPr>
        <p:grpSpPr>
          <a:xfrm>
            <a:off x="10911009" y="8485159"/>
            <a:ext cx="2754610" cy="1786401"/>
            <a:chOff x="25400" y="0"/>
            <a:chExt cx="2754608" cy="1786400"/>
          </a:xfrm>
        </p:grpSpPr>
        <p:graphicFrame>
          <p:nvGraphicFramePr>
            <p:cNvPr id="985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986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987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88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990" name="separate_rows(table3, rate,…"/>
          <p:cNvSpPr txBox="1"/>
          <p:nvPr/>
        </p:nvSpPr>
        <p:spPr>
          <a:xfrm>
            <a:off x="11072655" y="3414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separate_rows(table3, rate,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into = c("cases", "pop"))</a:t>
            </a:r>
          </a:p>
        </p:txBody>
      </p:sp>
      <p:sp>
        <p:nvSpPr>
          <p:cNvPr id="991" name="separate_rows(table3, rate)"/>
          <p:cNvSpPr txBox="1"/>
          <p:nvPr/>
        </p:nvSpPr>
        <p:spPr>
          <a:xfrm>
            <a:off x="11072655" y="7196651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992" name="unite(table5, century, year,…"/>
          <p:cNvSpPr txBox="1"/>
          <p:nvPr/>
        </p:nvSpPr>
        <p:spPr>
          <a:xfrm>
            <a:off x="11110670" y="9649647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unite(table5, century, year,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 = "year", sep = "")</a:t>
            </a:r>
          </a:p>
        </p:txBody>
      </p:sp>
      <p:sp>
        <p:nvSpPr>
          <p:cNvPr id="993" name="Line"/>
          <p:cNvSpPr/>
          <p:nvPr/>
        </p:nvSpPr>
        <p:spPr>
          <a:xfrm>
            <a:off x="10497928" y="4083711"/>
            <a:ext cx="3133864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94" name="Line"/>
          <p:cNvSpPr/>
          <p:nvPr/>
        </p:nvSpPr>
        <p:spPr>
          <a:xfrm>
            <a:off x="10504456" y="7679208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95" name="nesting(x)…"/>
          <p:cNvSpPr txBox="1"/>
          <p:nvPr/>
        </p:nvSpPr>
        <p:spPr>
          <a:xfrm>
            <a:off x="7074230" y="5334531"/>
            <a:ext cx="3037759" cy="284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Helper to contain </a:t>
            </a:r>
            <a:r>
              <a:rPr b="1"/>
              <a:t>expand()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complete()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all </a:t>
            </a:r>
            <a:r>
              <a:rPr i="1"/>
              <a:t>actual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combinations in the data. Also </a:t>
            </a:r>
            <a:r>
              <a:rPr b="1"/>
              <a:t>nesting_()</a:t>
            </a:r>
            <a:r>
              <a:t>.</a:t>
            </a:r>
          </a:p>
          <a:p>
            <a:pPr algn="l" defTabSz="566674">
              <a:lnSpc>
                <a:spcPct val="90000"/>
              </a:lnSpc>
              <a:defRPr sz="1164">
                <a:solidFill>
                  <a:srgbClr val="FF4D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nesting(cyl, gear), carb)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 defTabSz="566674">
              <a:lnSpc>
                <a:spcPct val="90000"/>
              </a:lnSpc>
              <a:spcBef>
                <a:spcPts val="900"/>
              </a:spcBef>
              <a:defRPr sz="1164">
                <a:solidFill>
                  <a:srgbClr val="FF4D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nesting(cyl, gear), carb)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defTabSz="566674">
              <a:lnSpc>
                <a:spcPct val="90000"/>
              </a:lnSpc>
              <a:spcBef>
                <a:spcPts val="900"/>
              </a:spcBef>
              <a:defRPr b="1" sz="1358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vector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full_seq(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period, tol = 1e-06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Expand a sequence to include skipped values.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full_seq(c(1, 2, 4, 5, 10), 1)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grpSp>
        <p:nvGrpSpPr>
          <p:cNvPr id="1000" name="Group"/>
          <p:cNvGrpSpPr/>
          <p:nvPr/>
        </p:nvGrpSpPr>
        <p:grpSpPr>
          <a:xfrm>
            <a:off x="3955253" y="8987649"/>
            <a:ext cx="1528626" cy="848639"/>
            <a:chOff x="25400" y="0"/>
            <a:chExt cx="1528624" cy="848638"/>
          </a:xfrm>
        </p:grpSpPr>
        <p:graphicFrame>
          <p:nvGraphicFramePr>
            <p:cNvPr id="996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997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998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99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6146543" y="8990175"/>
            <a:ext cx="1503436" cy="846113"/>
            <a:chOff x="25400" y="0"/>
            <a:chExt cx="1503434" cy="846112"/>
          </a:xfrm>
        </p:grpSpPr>
        <p:graphicFrame>
          <p:nvGraphicFramePr>
            <p:cNvPr id="1001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002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03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04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10" name="Group"/>
          <p:cNvGrpSpPr/>
          <p:nvPr/>
        </p:nvGrpSpPr>
        <p:grpSpPr>
          <a:xfrm>
            <a:off x="8623617" y="8990175"/>
            <a:ext cx="1502862" cy="846113"/>
            <a:chOff x="25400" y="0"/>
            <a:chExt cx="1502860" cy="846112"/>
          </a:xfrm>
        </p:grpSpPr>
        <p:graphicFrame>
          <p:nvGraphicFramePr>
            <p:cNvPr id="1006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007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08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09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011" name="drop_na(x, x2)"/>
          <p:cNvSpPr txBox="1"/>
          <p:nvPr/>
        </p:nvSpPr>
        <p:spPr>
          <a:xfrm>
            <a:off x="3973045" y="99772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1012" name="fill(x, x2)"/>
          <p:cNvSpPr txBox="1"/>
          <p:nvPr/>
        </p:nvSpPr>
        <p:spPr>
          <a:xfrm>
            <a:off x="6369379" y="99772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1013" name="replace_na(x,list(x2 = 2), x2)"/>
          <p:cNvSpPr txBox="1"/>
          <p:nvPr/>
        </p:nvSpPr>
        <p:spPr>
          <a:xfrm>
            <a:off x="8245929" y="9977268"/>
            <a:ext cx="197525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replace_na(x,list(x2 = 2), x2)</a:t>
            </a:r>
          </a:p>
        </p:txBody>
      </p:sp>
      <p:grpSp>
        <p:nvGrpSpPr>
          <p:cNvPr id="1021" name="Group"/>
          <p:cNvGrpSpPr/>
          <p:nvPr/>
        </p:nvGrpSpPr>
        <p:grpSpPr>
          <a:xfrm>
            <a:off x="3923271" y="2143775"/>
            <a:ext cx="3392851" cy="1776496"/>
            <a:chOff x="25400" y="0"/>
            <a:chExt cx="3392849" cy="1776494"/>
          </a:xfrm>
        </p:grpSpPr>
        <p:sp>
          <p:nvSpPr>
            <p:cNvPr id="1014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1015" name="key"/>
            <p:cNvSpPr txBox="1"/>
            <p:nvPr/>
          </p:nvSpPr>
          <p:spPr>
            <a:xfrm>
              <a:off x="2030207" y="1180515"/>
              <a:ext cx="305357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1020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101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1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18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1019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1029" name="Group"/>
          <p:cNvGrpSpPr/>
          <p:nvPr/>
        </p:nvGrpSpPr>
        <p:grpSpPr>
          <a:xfrm>
            <a:off x="7013505" y="2143775"/>
            <a:ext cx="3535666" cy="2321904"/>
            <a:chOff x="25400" y="0"/>
            <a:chExt cx="3535665" cy="2321903"/>
          </a:xfrm>
        </p:grpSpPr>
        <p:sp>
          <p:nvSpPr>
            <p:cNvPr id="1022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1023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1028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1024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25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1026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1027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1034" name="Group"/>
          <p:cNvGrpSpPr/>
          <p:nvPr/>
        </p:nvGrpSpPr>
        <p:grpSpPr>
          <a:xfrm>
            <a:off x="10655411" y="5144699"/>
            <a:ext cx="2884807" cy="1780844"/>
            <a:chOff x="25400" y="0"/>
            <a:chExt cx="2884805" cy="1780842"/>
          </a:xfrm>
        </p:grpSpPr>
        <p:graphicFrame>
          <p:nvGraphicFramePr>
            <p:cNvPr id="1030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31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2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1033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1035" name="Tidy Data…"/>
          <p:cNvSpPr txBox="1"/>
          <p:nvPr>
            <p:ph type="title"/>
          </p:nvPr>
        </p:nvSpPr>
        <p:spPr>
          <a:xfrm>
            <a:off x="277225" y="273049"/>
            <a:ext cx="3217980" cy="1023262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rgbClr val="FF4D4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4D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sp>
        <p:nvSpPr>
          <p:cNvPr id="1036" name="In general:…"/>
          <p:cNvSpPr txBox="1"/>
          <p:nvPr/>
        </p:nvSpPr>
        <p:spPr>
          <a:xfrm>
            <a:off x="308091" y="3561751"/>
            <a:ext cx="3135957" cy="2210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7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 general:</a:t>
            </a:r>
          </a:p>
          <a:p>
            <a:pPr algn="l">
              <a:lnSpc>
                <a:spcPct val="9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i="1"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t> is a quantity, quality, or property that you can measure.</a:t>
            </a:r>
          </a:p>
          <a:p>
            <a:pPr algn="l">
              <a:lnSpc>
                <a:spcPct val="9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i="1"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value</a:t>
            </a:r>
            <a:r>
              <a:t> is the state of a variable when you measure it. </a:t>
            </a:r>
          </a:p>
          <a:p>
            <a:pPr algn="l">
              <a:lnSpc>
                <a:spcPct val="9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i="1"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t> is a set of measurements made under similar conditions (you usually make all of the measurements in an observation at the same time and on the same object).</a:t>
            </a:r>
          </a:p>
        </p:txBody>
      </p:sp>
      <p:pic>
        <p:nvPicPr>
          <p:cNvPr id="1037" name="Group" descr="Group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56246" y="1241250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Each observation is saved in its own row"/>
          <p:cNvSpPr txBox="1"/>
          <p:nvPr/>
        </p:nvSpPr>
        <p:spPr>
          <a:xfrm>
            <a:off x="2045708" y="3028207"/>
            <a:ext cx="1398441" cy="50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Each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t> is saved in its own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row</a:t>
            </a:r>
          </a:p>
        </p:txBody>
      </p:sp>
      <p:grpSp>
        <p:nvGrpSpPr>
          <p:cNvPr id="1044" name="Group"/>
          <p:cNvGrpSpPr/>
          <p:nvPr/>
        </p:nvGrpSpPr>
        <p:grpSpPr>
          <a:xfrm>
            <a:off x="2319582" y="2322085"/>
            <a:ext cx="719021" cy="717131"/>
            <a:chOff x="19288" y="21178"/>
            <a:chExt cx="719019" cy="717130"/>
          </a:xfrm>
        </p:grpSpPr>
        <p:sp>
          <p:nvSpPr>
            <p:cNvPr id="103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04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04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045" name="Each variable is saved in its own column"/>
          <p:cNvSpPr txBox="1"/>
          <p:nvPr/>
        </p:nvSpPr>
        <p:spPr>
          <a:xfrm>
            <a:off x="309249" y="2968388"/>
            <a:ext cx="1620562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Each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t> is saved in its own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column</a:t>
            </a:r>
          </a:p>
        </p:txBody>
      </p:sp>
      <p:grpSp>
        <p:nvGrpSpPr>
          <p:cNvPr id="1051" name="Group"/>
          <p:cNvGrpSpPr/>
          <p:nvPr/>
        </p:nvGrpSpPr>
        <p:grpSpPr>
          <a:xfrm>
            <a:off x="755570" y="2316963"/>
            <a:ext cx="718100" cy="754073"/>
            <a:chOff x="119271" y="16056"/>
            <a:chExt cx="718098" cy="754072"/>
          </a:xfrm>
        </p:grpSpPr>
        <p:sp>
          <p:nvSpPr>
            <p:cNvPr id="104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04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04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2" name="&amp;"/>
          <p:cNvSpPr txBox="1"/>
          <p:nvPr/>
        </p:nvSpPr>
        <p:spPr>
          <a:xfrm>
            <a:off x="1655162" y="2448697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FF4D41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053" name="Tidy data is a way to organize tabular data. Many functions in R become easier to use when your data is tidy. A table is tidy if:"/>
          <p:cNvSpPr txBox="1"/>
          <p:nvPr/>
        </p:nvSpPr>
        <p:spPr>
          <a:xfrm>
            <a:off x="316123" y="1666295"/>
            <a:ext cx="3135956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 data</a:t>
            </a:r>
            <a:r>
              <a:t> is a way to organize tabular data. Many functions in R become easier to use when your data is tidy. A table is tidy if:</a:t>
            </a:r>
          </a:p>
        </p:txBody>
      </p:sp>
      <p:sp>
        <p:nvSpPr>
          <p:cNvPr id="1054" name=""/>
          <p:cNvSpPr txBox="1"/>
          <p:nvPr/>
        </p:nvSpPr>
        <p:spPr>
          <a:xfrm>
            <a:off x="295988" y="3838422"/>
            <a:ext cx="463835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4D4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055" name=""/>
          <p:cNvSpPr txBox="1"/>
          <p:nvPr/>
        </p:nvSpPr>
        <p:spPr>
          <a:xfrm>
            <a:off x="295988" y="4327715"/>
            <a:ext cx="46383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4D4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056" name=""/>
          <p:cNvSpPr txBox="1"/>
          <p:nvPr/>
        </p:nvSpPr>
        <p:spPr>
          <a:xfrm>
            <a:off x="295988" y="4803179"/>
            <a:ext cx="463835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4D4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057" name="Tidy data complements R’s data structures because it:…"/>
          <p:cNvSpPr txBox="1"/>
          <p:nvPr/>
        </p:nvSpPr>
        <p:spPr>
          <a:xfrm>
            <a:off x="331730" y="5845449"/>
            <a:ext cx="3135956" cy="332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complements R’s data structures because it:</a:t>
            </a:r>
          </a:p>
          <a:p>
            <a:pPr marL="228600" indent="-228600" algn="l">
              <a:lnSpc>
                <a:spcPct val="90000"/>
              </a:lnSpc>
              <a:spcBef>
                <a:spcPts val="5200"/>
              </a:spcBef>
              <a:buClr>
                <a:srgbClr val="FF4D41"/>
              </a:buClr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isolates a variable’s values in a column vector, where they are easy to access as a group.</a:t>
            </a:r>
          </a:p>
          <a:p>
            <a:pPr marL="228600" indent="-228600" algn="l">
              <a:lnSpc>
                <a:spcPct val="90000"/>
              </a:lnSpc>
              <a:spcBef>
                <a:spcPts val="3700"/>
              </a:spcBef>
              <a:buClr>
                <a:srgbClr val="FF4D41"/>
              </a:buClr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ensures that vectorized functions and operations will preserve observations.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other format works as intuitively with R.</a:t>
            </a:r>
          </a:p>
        </p:txBody>
      </p:sp>
      <p:grpSp>
        <p:nvGrpSpPr>
          <p:cNvPr id="1066" name="Group"/>
          <p:cNvGrpSpPr/>
          <p:nvPr/>
        </p:nvGrpSpPr>
        <p:grpSpPr>
          <a:xfrm>
            <a:off x="1197488" y="7856269"/>
            <a:ext cx="1376293" cy="1106379"/>
            <a:chOff x="7741" y="0"/>
            <a:chExt cx="1376292" cy="1106378"/>
          </a:xfrm>
        </p:grpSpPr>
        <p:graphicFrame>
          <p:nvGraphicFramePr>
            <p:cNvPr id="1058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1059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1060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061" name="A * B"/>
            <p:cNvSpPr txBox="1"/>
            <p:nvPr/>
          </p:nvSpPr>
          <p:spPr>
            <a:xfrm>
              <a:off x="7741" y="768637"/>
              <a:ext cx="695295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</a:t>
              </a:r>
            </a:p>
          </p:txBody>
        </p:sp>
        <p:sp>
          <p:nvSpPr>
            <p:cNvPr id="1062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063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3" name="Group"/>
          <p:cNvGrpSpPr/>
          <p:nvPr/>
        </p:nvGrpSpPr>
        <p:grpSpPr>
          <a:xfrm>
            <a:off x="1521629" y="6689428"/>
            <a:ext cx="718100" cy="788489"/>
            <a:chOff x="20209" y="0"/>
            <a:chExt cx="718098" cy="788488"/>
          </a:xfrm>
        </p:grpSpPr>
        <p:grpSp>
          <p:nvGrpSpPr>
            <p:cNvPr id="1069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1067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1068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1070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1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4" name="The tidyr package makes it easy to create tidy tables and to tidy untidy tables. Tidyr functions are compassable with magrittr::%&gt;%,  they takes an object and return a new, modified copy."/>
          <p:cNvSpPr txBox="1"/>
          <p:nvPr/>
        </p:nvSpPr>
        <p:spPr>
          <a:xfrm>
            <a:off x="1132366" y="9201255"/>
            <a:ext cx="2360720" cy="115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 b="1"/>
              <a:t>tidyr</a:t>
            </a:r>
            <a:r>
              <a:t> package makes it easy to create tidy tables and to tidy untidy tables. Tidyr functions are compassable with </a:t>
            </a:r>
            <a:r>
              <a:rPr b="1"/>
              <a:t>magrittr::%&gt;%</a:t>
            </a:r>
            <a:r>
              <a:t>,  they takes an object and return a new, modified copy.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ounded Rectangle"/>
          <p:cNvSpPr/>
          <p:nvPr/>
        </p:nvSpPr>
        <p:spPr>
          <a:xfrm>
            <a:off x="3649591" y="3301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D77C7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77" name="Copyright…"/>
          <p:cNvSpPr/>
          <p:nvPr/>
        </p:nvSpPr>
        <p:spPr>
          <a:xfrm>
            <a:off x="3714602" y="8985839"/>
            <a:ext cx="3259957" cy="1285718"/>
          </a:xfrm>
          <a:prstGeom prst="roundRect">
            <a:avLst>
              <a:gd name="adj" fmla="val 5770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b="1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 u="sng">
                <a:hlinkClick r:id="rId2" invalidUrl="" action="" tgtFrame="" tooltip="" history="1" highlightClick="0" endSnd="0"/>
              </a:rPr>
              <a:t>http://creativecommons.org/licenses/by/4.0/</a:t>
            </a:r>
          </a:p>
        </p:txBody>
      </p:sp>
      <p:sp>
        <p:nvSpPr>
          <p:cNvPr id="1078" name="Rounded Rectangle"/>
          <p:cNvSpPr/>
          <p:nvPr/>
        </p:nvSpPr>
        <p:spPr>
          <a:xfrm>
            <a:off x="260259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79" name="Thank you for making a new cheatsheet for R! These cheatsheets have an important job:…"/>
          <p:cNvSpPr txBox="1"/>
          <p:nvPr/>
        </p:nvSpPr>
        <p:spPr>
          <a:xfrm>
            <a:off x="280069" y="1703215"/>
            <a:ext cx="3135956" cy="823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r>
              <a:t> for making a new cheatsheet for R! These cheatsheets have an important job: </a:t>
            </a:r>
          </a:p>
          <a:p>
            <a:pPr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Cheatsheets make it easy for R users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look up useful information.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Remember that the best cheatsheets are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visual</a:t>
            </a:r>
            <a:r>
              <a:t>—not written—documents. Whenever possible use visual elements to make it easier for readers to find the information they need.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a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layout</a:t>
            </a:r>
            <a:r>
              <a:t> that flows from top to bottom and left to right to make it easy to zero in on specific topics.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5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6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r>
              <a:t> to explain concepts quickly and concisely.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visual elements to make the sheet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5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6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7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8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9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visual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emphasis</a:t>
            </a:r>
            <a:r>
              <a:t> (like color, size, and font weight) to make important information easy to find.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sp>
        <p:nvSpPr>
          <p:cNvPr id="1080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81" name="Rounded Rectangle"/>
          <p:cNvSpPr/>
          <p:nvPr/>
        </p:nvSpPr>
        <p:spPr>
          <a:xfrm>
            <a:off x="366113" y="359128"/>
            <a:ext cx="3037759" cy="1285718"/>
          </a:xfrm>
          <a:prstGeom prst="roundRect">
            <a:avLst>
              <a:gd name="adj" fmla="val 36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82" name="Tidy Data…"/>
          <p:cNvSpPr txBox="1"/>
          <p:nvPr>
            <p:ph type="title"/>
          </p:nvPr>
        </p:nvSpPr>
        <p:spPr>
          <a:xfrm>
            <a:off x="277225" y="273049"/>
            <a:ext cx="3217980" cy="1023262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083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084" name="Learn more at web page or vignette  •  package  version  •  Updated: 3/15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t>•  package  version  •  Updated: 3/15</a:t>
            </a:r>
          </a:p>
        </p:txBody>
      </p:sp>
      <p:sp>
        <p:nvSpPr>
          <p:cNvPr id="1085" name="Rounded Rectangle"/>
          <p:cNvSpPr/>
          <p:nvPr/>
        </p:nvSpPr>
        <p:spPr>
          <a:xfrm>
            <a:off x="3711500" y="4905547"/>
            <a:ext cx="3263901" cy="3971456"/>
          </a:xfrm>
          <a:prstGeom prst="roundRect">
            <a:avLst>
              <a:gd name="adj" fmla="val 14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86" name="Useful elements"/>
          <p:cNvSpPr/>
          <p:nvPr/>
        </p:nvSpPr>
        <p:spPr>
          <a:xfrm>
            <a:off x="3714282" y="4849638"/>
            <a:ext cx="3263901" cy="248841"/>
          </a:xfrm>
          <a:prstGeom prst="roundRect">
            <a:avLst>
              <a:gd name="adj" fmla="val 25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Useful elements</a:t>
            </a:r>
          </a:p>
        </p:txBody>
      </p:sp>
      <p:sp>
        <p:nvSpPr>
          <p:cNvPr id="1087" name="Title  - Group sections with titles, subtitles, and subsubtitles to create a visual hierarchy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Title</a:t>
            </a: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sections with titles, subtitles, and subsubtitles to create a visual hierarchy</a:t>
            </a:r>
          </a:p>
        </p:txBody>
      </p:sp>
      <p:sp>
        <p:nvSpPr>
          <p:cNvPr id="1088" name="Rounded Rectangle"/>
          <p:cNvSpPr/>
          <p:nvPr/>
        </p:nvSpPr>
        <p:spPr>
          <a:xfrm>
            <a:off x="3711500" y="758261"/>
            <a:ext cx="3263901" cy="393335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89" name="Layout suggestions"/>
          <p:cNvSpPr/>
          <p:nvPr/>
        </p:nvSpPr>
        <p:spPr>
          <a:xfrm>
            <a:off x="3708552" y="679450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Layout suggestions</a:t>
            </a:r>
          </a:p>
        </p:txBody>
      </p:sp>
      <p:sp>
        <p:nvSpPr>
          <p:cNvPr id="1090" name="Rounded Rectangle"/>
          <p:cNvSpPr/>
          <p:nvPr/>
        </p:nvSpPr>
        <p:spPr>
          <a:xfrm>
            <a:off x="7046645" y="726416"/>
            <a:ext cx="6579483" cy="8139270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91" name="Subtitle"/>
          <p:cNvSpPr/>
          <p:nvPr/>
        </p:nvSpPr>
        <p:spPr>
          <a:xfrm>
            <a:off x="7063899" y="679450"/>
            <a:ext cx="6562919" cy="248842"/>
          </a:xfrm>
          <a:prstGeom prst="roundRect">
            <a:avLst>
              <a:gd name="adj" fmla="val 25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Subtitle</a:t>
            </a:r>
          </a:p>
        </p:txBody>
      </p:sp>
      <p:sp>
        <p:nvSpPr>
          <p:cNvPr id="1092" name="Rounded Rectangle"/>
          <p:cNvSpPr/>
          <p:nvPr/>
        </p:nvSpPr>
        <p:spPr>
          <a:xfrm>
            <a:off x="7063899" y="9088749"/>
            <a:ext cx="6562229" cy="1162062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93" name="Fonts"/>
          <p:cNvSpPr/>
          <p:nvPr/>
        </p:nvSpPr>
        <p:spPr>
          <a:xfrm>
            <a:off x="7063899" y="8948580"/>
            <a:ext cx="6561119" cy="248841"/>
          </a:xfrm>
          <a:prstGeom prst="roundRect">
            <a:avLst>
              <a:gd name="adj" fmla="val 25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Fonts</a:t>
            </a:r>
          </a:p>
        </p:txBody>
      </p:sp>
      <p:sp>
        <p:nvSpPr>
          <p:cNvPr id="1094" name="Rectangle"/>
          <p:cNvSpPr/>
          <p:nvPr/>
        </p:nvSpPr>
        <p:spPr>
          <a:xfrm>
            <a:off x="7093608" y="3358151"/>
            <a:ext cx="42271" cy="46441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095" name="Example code"/>
          <p:cNvSpPr txBox="1"/>
          <p:nvPr/>
        </p:nvSpPr>
        <p:spPr>
          <a:xfrm>
            <a:off x="7067998" y="9236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code</a:t>
            </a:r>
          </a:p>
        </p:txBody>
      </p:sp>
      <p:sp>
        <p:nvSpPr>
          <p:cNvPr id="1096" name="Color Scheme"/>
          <p:cNvSpPr txBox="1"/>
          <p:nvPr/>
        </p:nvSpPr>
        <p:spPr>
          <a:xfrm>
            <a:off x="10396737" y="92514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Color Scheme</a:t>
            </a:r>
          </a:p>
        </p:txBody>
      </p:sp>
      <p:sp>
        <p:nvSpPr>
          <p:cNvPr id="1097" name="Keynote tips"/>
          <p:cNvSpPr txBox="1"/>
          <p:nvPr/>
        </p:nvSpPr>
        <p:spPr>
          <a:xfrm>
            <a:off x="10396510" y="6150709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Keynote tips</a:t>
            </a:r>
          </a:p>
        </p:txBody>
      </p:sp>
      <p:sp>
        <p:nvSpPr>
          <p:cNvPr id="1098" name="dplyr::bind_rows(y, z)…"/>
          <p:cNvSpPr txBox="1"/>
          <p:nvPr/>
        </p:nvSpPr>
        <p:spPr>
          <a:xfrm>
            <a:off x="783599" y="9649647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1099" name="j + geom_area()…"/>
          <p:cNvSpPr txBox="1"/>
          <p:nvPr/>
        </p:nvSpPr>
        <p:spPr>
          <a:xfrm>
            <a:off x="1168103" y="7404500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</a:p>
          <a:p>
            <a:pPr algn="l">
              <a:lnSpc>
                <a:spcPct val="80000"/>
              </a:lnSpc>
              <a:spcBef>
                <a:spcPts val="1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</a:p>
          <a:p>
            <a:pPr algn="l">
              <a:lnSpc>
                <a:spcPct val="80000"/>
              </a:lnSpc>
              <a:spcBef>
                <a:spcPts val="14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sp>
        <p:nvSpPr>
          <p:cNvPr id="110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494925" y="5026176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 make my cheatsheets in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101" name="Keynote"/>
          <p:cNvSpPr txBox="1"/>
          <p:nvPr/>
        </p:nvSpPr>
        <p:spPr>
          <a:xfrm>
            <a:off x="10385573" y="4739368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Keynote</a:t>
            </a:r>
          </a:p>
        </p:txBody>
      </p:sp>
      <p:sp>
        <p:nvSpPr>
          <p:cNvPr id="1102" name="This template uses several fonts: Helvetica Neue, Menlo, Source Sans pro, which you can acquire for free here,  http://www.fontsquirrel.com/fonts/source-sans-pro, and Font Awesome, which you can acquire here, http://fortawesome.github.io/Font-Awesome/get-started/"/>
          <p:cNvSpPr txBox="1"/>
          <p:nvPr/>
        </p:nvSpPr>
        <p:spPr>
          <a:xfrm>
            <a:off x="7147569" y="9187732"/>
            <a:ext cx="6410262" cy="65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which you can acquire for free here,  </a:t>
            </a:r>
            <a:r>
              <a:rPr u="sng">
                <a:hlinkClick r:id="rId5" invalidUrl="" action="" tgtFrame="" tooltip="" history="1" highlightClick="0" endSnd="0"/>
              </a:rPr>
              <a:t>http://www.fontsquirrel.com/fonts/source-sans-pro</a:t>
            </a:r>
            <a:r>
              <a:t>, and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which you can acquire here, </a:t>
            </a:r>
            <a:r>
              <a:rPr u="sng">
                <a:hlinkClick r:id="rId6" invalidUrl="" action="" tgtFrame="" tooltip="" history="1" highlightClick="0" endSnd="0"/>
              </a:rPr>
              <a:t>http://fortawesome.github.io/Font-Awesome/get-started/</a:t>
            </a:r>
          </a:p>
        </p:txBody>
      </p:sp>
      <p:sp>
        <p:nvSpPr>
          <p:cNvPr id="1103" name="Tables"/>
          <p:cNvSpPr txBox="1"/>
          <p:nvPr/>
        </p:nvSpPr>
        <p:spPr>
          <a:xfrm>
            <a:off x="3669336" y="775188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1104" name="icons"/>
          <p:cNvSpPr txBox="1"/>
          <p:nvPr/>
        </p:nvSpPr>
        <p:spPr>
          <a:xfrm>
            <a:off x="3661301" y="509342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icons</a:t>
            </a:r>
          </a:p>
        </p:txBody>
      </p:sp>
      <p:sp>
        <p:nvSpPr>
          <p:cNvPr id="1105" name="Mock tables"/>
          <p:cNvSpPr txBox="1"/>
          <p:nvPr/>
        </p:nvSpPr>
        <p:spPr>
          <a:xfrm>
            <a:off x="3686617" y="5867515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Mock tables</a:t>
            </a:r>
          </a:p>
        </p:txBody>
      </p:sp>
      <p:sp>
        <p:nvSpPr>
          <p:cNvPr id="1106" name="    "/>
          <p:cNvSpPr txBox="1"/>
          <p:nvPr/>
        </p:nvSpPr>
        <p:spPr>
          <a:xfrm>
            <a:off x="3696875" y="5288250"/>
            <a:ext cx="2015956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7E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1107" name="Mock graphs"/>
          <p:cNvSpPr txBox="1"/>
          <p:nvPr/>
        </p:nvSpPr>
        <p:spPr>
          <a:xfrm>
            <a:off x="3666120" y="6882562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Mock graphs</a:t>
            </a:r>
          </a:p>
        </p:txBody>
      </p:sp>
      <p:sp>
        <p:nvSpPr>
          <p:cNvPr id="1108" name="Use headers, outlines, and/or backgrounds to separate or group together sections.…"/>
          <p:cNvSpPr txBox="1"/>
          <p:nvPr/>
        </p:nvSpPr>
        <p:spPr>
          <a:xfrm>
            <a:off x="3775472" y="943264"/>
            <a:ext cx="3135956" cy="367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headers, outlines,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titles, subtitles, and subsubtitles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 that will help users navigate the page.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Try several different layouts.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numbers or arrows to link sections if the order/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flow</a:t>
            </a:r>
            <a:r>
              <a:t> is confusing.</a:t>
            </a:r>
          </a:p>
        </p:txBody>
      </p:sp>
      <p:sp>
        <p:nvSpPr>
          <p:cNvPr id="1109" name="Section 1"/>
          <p:cNvSpPr/>
          <p:nvPr/>
        </p:nvSpPr>
        <p:spPr>
          <a:xfrm>
            <a:off x="4043972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1</a:t>
            </a:r>
          </a:p>
        </p:txBody>
      </p:sp>
      <p:sp>
        <p:nvSpPr>
          <p:cNvPr id="1110" name="Rounded Rectangle"/>
          <p:cNvSpPr/>
          <p:nvPr/>
        </p:nvSpPr>
        <p:spPr>
          <a:xfrm>
            <a:off x="4936033" y="1478438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11" name="Section 2"/>
          <p:cNvSpPr/>
          <p:nvPr/>
        </p:nvSpPr>
        <p:spPr>
          <a:xfrm>
            <a:off x="4931116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2</a:t>
            </a:r>
          </a:p>
        </p:txBody>
      </p:sp>
      <p:sp>
        <p:nvSpPr>
          <p:cNvPr id="1112" name="Rounded Rectangle"/>
          <p:cNvSpPr/>
          <p:nvPr/>
        </p:nvSpPr>
        <p:spPr>
          <a:xfrm>
            <a:off x="5823177" y="1478438"/>
            <a:ext cx="824668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13" name="Section 3"/>
          <p:cNvSpPr/>
          <p:nvPr/>
        </p:nvSpPr>
        <p:spPr>
          <a:xfrm>
            <a:off x="5818260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3</a:t>
            </a:r>
          </a:p>
        </p:txBody>
      </p:sp>
      <p:sp>
        <p:nvSpPr>
          <p:cNvPr id="1114" name="Title"/>
          <p:cNvSpPr/>
          <p:nvPr/>
        </p:nvSpPr>
        <p:spPr>
          <a:xfrm>
            <a:off x="3949613" y="2825503"/>
            <a:ext cx="2746951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Title</a:t>
            </a:r>
          </a:p>
        </p:txBody>
      </p:sp>
      <p:sp>
        <p:nvSpPr>
          <p:cNvPr id="1115" name="Subtitle"/>
          <p:cNvSpPr/>
          <p:nvPr/>
        </p:nvSpPr>
        <p:spPr>
          <a:xfrm>
            <a:off x="4221695" y="3237501"/>
            <a:ext cx="2202786" cy="248842"/>
          </a:xfrm>
          <a:prstGeom prst="roundRect">
            <a:avLst>
              <a:gd name="adj" fmla="val 25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Subtitle</a:t>
            </a:r>
          </a:p>
        </p:txBody>
      </p:sp>
      <p:sp>
        <p:nvSpPr>
          <p:cNvPr id="1116" name="Subsubtitle"/>
          <p:cNvSpPr txBox="1"/>
          <p:nvPr/>
        </p:nvSpPr>
        <p:spPr>
          <a:xfrm>
            <a:off x="3703056" y="352471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FF7E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Subsubtitle</a:t>
            </a:r>
          </a:p>
        </p:txBody>
      </p:sp>
      <p:sp>
        <p:nvSpPr>
          <p:cNvPr id="1117" name="To use a font awesome icon, copy and paste one from here http://fortawesome.github.io/Font-Awesome/cheatsheet/. Then set the text font to font awesome."/>
          <p:cNvSpPr txBox="1"/>
          <p:nvPr/>
        </p:nvSpPr>
        <p:spPr>
          <a:xfrm>
            <a:off x="7147569" y="9817811"/>
            <a:ext cx="6410262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use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 </a:t>
            </a:r>
            <a:r>
              <a:t>icon, copy and paste one from here </a:t>
            </a:r>
            <a:r>
              <a:rPr u="sng">
                <a:hlinkClick r:id="rId7" invalidUrl="" action="" tgtFrame="" tooltip="" history="1" highlightClick="0" endSnd="0"/>
              </a:rPr>
              <a:t>http://fortawesome.github.io/Font-Awesome/cheatsheet/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1118" name="These are just font awesome characters"/>
          <p:cNvSpPr txBox="1"/>
          <p:nvPr/>
        </p:nvSpPr>
        <p:spPr>
          <a:xfrm>
            <a:off x="5677336" y="5305722"/>
            <a:ext cx="129160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1123" name="Group"/>
          <p:cNvGrpSpPr/>
          <p:nvPr/>
        </p:nvGrpSpPr>
        <p:grpSpPr>
          <a:xfrm>
            <a:off x="4751891" y="6158924"/>
            <a:ext cx="2051111" cy="711201"/>
            <a:chOff x="-114299" y="25400"/>
            <a:chExt cx="2051109" cy="711200"/>
          </a:xfrm>
        </p:grpSpPr>
        <p:grpSp>
          <p:nvGrpSpPr>
            <p:cNvPr id="1121" name="Group"/>
            <p:cNvGrpSpPr/>
            <p:nvPr/>
          </p:nvGrpSpPr>
          <p:grpSpPr>
            <a:xfrm>
              <a:off x="-114300" y="25400"/>
              <a:ext cx="2051110" cy="711200"/>
              <a:chOff x="-114300" y="25400"/>
              <a:chExt cx="2051109" cy="711200"/>
            </a:xfrm>
          </p:grpSpPr>
          <p:graphicFrame>
            <p:nvGraphicFramePr>
              <p:cNvPr id="1119" name="Table"/>
              <p:cNvGraphicFramePr/>
              <p:nvPr/>
            </p:nvGraphicFramePr>
            <p:xfrm>
              <a:off x="-114300" y="25400"/>
              <a:ext cx="997696" cy="3048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47032"/>
                    <a:gridCol w="247032"/>
                    <a:gridCol w="247032"/>
                    <a:gridCol w="24703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4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20" name="Table"/>
              <p:cNvGraphicFramePr/>
              <p:nvPr/>
            </p:nvGraphicFramePr>
            <p:xfrm>
              <a:off x="1212664" y="25400"/>
              <a:ext cx="724146" cy="711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8519"/>
                    <a:gridCol w="238519"/>
                    <a:gridCol w="238519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1005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1013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Arlene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Arthur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122" name="Line"/>
            <p:cNvSpPr/>
            <p:nvPr/>
          </p:nvSpPr>
          <p:spPr>
            <a:xfrm>
              <a:off x="933201" y="20906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129" name="Group"/>
          <p:cNvGrpSpPr/>
          <p:nvPr/>
        </p:nvGrpSpPr>
        <p:grpSpPr>
          <a:xfrm>
            <a:off x="3819927" y="6102762"/>
            <a:ext cx="735185" cy="769395"/>
            <a:chOff x="299157" y="0"/>
            <a:chExt cx="735183" cy="769393"/>
          </a:xfrm>
        </p:grpSpPr>
        <p:graphicFrame>
          <p:nvGraphicFramePr>
            <p:cNvPr id="1124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12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144" name="Group"/>
          <p:cNvGrpSpPr/>
          <p:nvPr/>
        </p:nvGrpSpPr>
        <p:grpSpPr>
          <a:xfrm>
            <a:off x="6237967" y="7221055"/>
            <a:ext cx="444501" cy="444501"/>
            <a:chOff x="0" y="0"/>
            <a:chExt cx="444500" cy="444500"/>
          </a:xfrm>
        </p:grpSpPr>
        <p:sp>
          <p:nvSpPr>
            <p:cNvPr id="113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39" name="Group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113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3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3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3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114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141" name="Shape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14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14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1171" name="Group"/>
          <p:cNvGrpSpPr/>
          <p:nvPr/>
        </p:nvGrpSpPr>
        <p:grpSpPr>
          <a:xfrm>
            <a:off x="5679614" y="7217434"/>
            <a:ext cx="447696" cy="451743"/>
            <a:chOff x="0" y="0"/>
            <a:chExt cx="447694" cy="451741"/>
          </a:xfrm>
        </p:grpSpPr>
        <p:sp>
          <p:nvSpPr>
            <p:cNvPr id="1145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65" name="Group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146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47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48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49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50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51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52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53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54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164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155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56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57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58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59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60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61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62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63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1166" name="Rectangle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Rectangle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8" name="Rectangle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9" name="Rectangle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0" name="Square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98" name="Group"/>
          <p:cNvGrpSpPr/>
          <p:nvPr/>
        </p:nvGrpSpPr>
        <p:grpSpPr>
          <a:xfrm>
            <a:off x="5122860" y="7217434"/>
            <a:ext cx="447695" cy="451743"/>
            <a:chOff x="0" y="0"/>
            <a:chExt cx="447694" cy="451741"/>
          </a:xfrm>
        </p:grpSpPr>
        <p:sp>
          <p:nvSpPr>
            <p:cNvPr id="1172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92" name="Group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173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74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75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76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77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78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79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80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181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191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182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3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4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5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6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7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8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89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190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1193" name="Rectangle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635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4" name="Rectangle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5" name="Rectangle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635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Rectangle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chemeClr val="accent1">
                <a:hueOff val="273561"/>
                <a:satOff val="2937"/>
                <a:lumOff val="-22233"/>
              </a:schemeClr>
            </a:solidFill>
            <a:ln w="6350" cap="flat">
              <a:solidFill>
                <a:schemeClr val="accent1">
                  <a:hueOff val="273561"/>
                  <a:satOff val="2937"/>
                  <a:lumOff val="-22233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7" name="Square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21" name="Group"/>
          <p:cNvGrpSpPr/>
          <p:nvPr/>
        </p:nvGrpSpPr>
        <p:grpSpPr>
          <a:xfrm>
            <a:off x="4009349" y="7218870"/>
            <a:ext cx="447696" cy="448872"/>
            <a:chOff x="0" y="0"/>
            <a:chExt cx="447694" cy="448871"/>
          </a:xfrm>
        </p:grpSpPr>
        <p:sp>
          <p:nvSpPr>
            <p:cNvPr id="1199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19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1200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1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2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3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4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5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6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7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08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218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209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0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1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2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3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4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5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6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17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1220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45" name="Group"/>
          <p:cNvGrpSpPr/>
          <p:nvPr/>
        </p:nvGrpSpPr>
        <p:grpSpPr>
          <a:xfrm>
            <a:off x="4566105" y="7218870"/>
            <a:ext cx="447695" cy="448872"/>
            <a:chOff x="0" y="0"/>
            <a:chExt cx="447694" cy="448871"/>
          </a:xfrm>
        </p:grpSpPr>
        <p:sp>
          <p:nvSpPr>
            <p:cNvPr id="1222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42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1223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24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25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26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27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28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29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30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31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241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232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3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4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5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6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7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8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39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240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1243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aphicFrame>
        <p:nvGraphicFramePr>
          <p:cNvPr id="1246" name="Table"/>
          <p:cNvGraphicFramePr/>
          <p:nvPr/>
        </p:nvGraphicFramePr>
        <p:xfrm>
          <a:off x="3809906" y="8042526"/>
          <a:ext cx="3070920" cy="774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254" name="Group"/>
          <p:cNvGrpSpPr/>
          <p:nvPr/>
        </p:nvGrpSpPr>
        <p:grpSpPr>
          <a:xfrm>
            <a:off x="10592068" y="1948056"/>
            <a:ext cx="837369" cy="2766039"/>
            <a:chOff x="0" y="0"/>
            <a:chExt cx="837367" cy="2766038"/>
          </a:xfrm>
        </p:grpSpPr>
        <p:sp>
          <p:nvSpPr>
            <p:cNvPr id="1247" name="Rectangle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48" name="Rectangle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49" name="Rectangle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0" name="Rectangle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1" name="Rectangle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2" name="Rectangle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3" name="Rectangle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4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</p:grpSp>
      <p:sp>
        <p:nvSpPr>
          <p:cNvPr id="125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473931" y="6421993"/>
            <a:ext cx="3135956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t> by holding down shift and then selecting each. Click on a selected element before letting go of shift to unselect it.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Select them all , then click Arrange &gt; Group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select them all then Right Click &gt; Align objects or Right Click &gt; Distribute objects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Click on a table, then visit Format &gt;Table &gt; Row and Column Size to make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grpSp>
        <p:nvGrpSpPr>
          <p:cNvPr id="1263" name="Group"/>
          <p:cNvGrpSpPr/>
          <p:nvPr/>
        </p:nvGrpSpPr>
        <p:grpSpPr>
          <a:xfrm>
            <a:off x="10592068" y="1953211"/>
            <a:ext cx="837369" cy="2766039"/>
            <a:chOff x="0" y="0"/>
            <a:chExt cx="837367" cy="2766038"/>
          </a:xfrm>
        </p:grpSpPr>
        <p:sp>
          <p:nvSpPr>
            <p:cNvPr id="1256" name="Rectangle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7" name="Rectangle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97B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8" name="Rectangle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407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59" name="Rectangle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60" name="Rectangle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61" name="Rectangle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1262" name="Rectangle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</p:grpSp>
      <p:sp>
        <p:nvSpPr>
          <p:cNvPr id="1264" name="Please use the following color scheme when designing new cheatsheets to be distributed through http://www.rstudio.com/resources/cheatsheets/"/>
          <p:cNvSpPr txBox="1"/>
          <p:nvPr/>
        </p:nvSpPr>
        <p:spPr>
          <a:xfrm>
            <a:off x="10513211" y="1108791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Please use the following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color scheme </a:t>
            </a:r>
            <a:r>
              <a:t>when designing new cheatsheets to be distributed through </a:t>
            </a:r>
            <a:r>
              <a:rPr u="sng">
                <a:hlinkClick r:id="rId8" invalidUrl="" action="" tgtFrame="" tooltip="" history="1" highlightClick="0" endSnd="0"/>
              </a:rPr>
              <a:t>http://www.rstudio.com/resources/cheatsheets/</a:t>
            </a:r>
          </a:p>
        </p:txBody>
      </p:sp>
      <p:grpSp>
        <p:nvGrpSpPr>
          <p:cNvPr id="1270" name="Group"/>
          <p:cNvGrpSpPr/>
          <p:nvPr/>
        </p:nvGrpSpPr>
        <p:grpSpPr>
          <a:xfrm>
            <a:off x="11510023" y="1959561"/>
            <a:ext cx="2088966" cy="2218355"/>
            <a:chOff x="0" y="-6350"/>
            <a:chExt cx="2088964" cy="2218353"/>
          </a:xfrm>
        </p:grpSpPr>
        <p:sp>
          <p:nvSpPr>
            <p:cNvPr id="1265" name="Greys - Programming topics"/>
            <p:cNvSpPr txBox="1"/>
            <p:nvPr/>
          </p:nvSpPr>
          <p:spPr>
            <a:xfrm>
              <a:off x="0" y="-6351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Greys</a:t>
              </a:r>
              <a:r>
                <a:t> - Programming topics</a:t>
              </a:r>
            </a:p>
          </p:txBody>
        </p:sp>
        <p:sp>
          <p:nvSpPr>
            <p:cNvPr id="1266" name="Purples - Reporting topics (knitr, R Markdown, etc.)"/>
            <p:cNvSpPr txBox="1"/>
            <p:nvPr/>
          </p:nvSpPr>
          <p:spPr>
            <a:xfrm>
              <a:off x="0" y="318047"/>
              <a:ext cx="2088965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Purples</a:t>
              </a:r>
              <a:r>
                <a:t> - Reporting topics (knitr, R Markdown, etc.)</a:t>
              </a:r>
            </a:p>
          </p:txBody>
        </p:sp>
        <p:sp>
          <p:nvSpPr>
            <p:cNvPr id="1267" name="Blues - Shiny or RStudio related"/>
            <p:cNvSpPr txBox="1"/>
            <p:nvPr/>
          </p:nvSpPr>
          <p:spPr>
            <a:xfrm>
              <a:off x="0" y="814675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Blues</a:t>
              </a:r>
              <a:r>
                <a:t> - Shiny or RStudio related</a:t>
              </a:r>
            </a:p>
          </p:txBody>
        </p:sp>
        <p:sp>
          <p:nvSpPr>
            <p:cNvPr id="1268" name="Greens - Data Visualization"/>
            <p:cNvSpPr txBox="1"/>
            <p:nvPr/>
          </p:nvSpPr>
          <p:spPr>
            <a:xfrm>
              <a:off x="0" y="1180639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Greens</a:t>
              </a:r>
              <a:r>
                <a:t> - Data Visualization</a:t>
              </a:r>
            </a:p>
          </p:txBody>
        </p:sp>
        <p:sp>
          <p:nvSpPr>
            <p:cNvPr id="1269" name="Warm Colors - Data Manipulation and modeling topics"/>
            <p:cNvSpPr txBox="1"/>
            <p:nvPr/>
          </p:nvSpPr>
          <p:spPr>
            <a:xfrm>
              <a:off x="0" y="1569463"/>
              <a:ext cx="2088965" cy="64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Warm Colors</a:t>
              </a:r>
              <a:r>
                <a:t> - Data Manipulation and modeling topics</a:t>
              </a:r>
            </a:p>
          </p:txBody>
        </p:sp>
      </p:grpSp>
      <p:sp>
        <p:nvSpPr>
          <p:cNvPr id="1271" name="dplyr::lead…"/>
          <p:cNvSpPr txBox="1"/>
          <p:nvPr/>
        </p:nvSpPr>
        <p:spPr>
          <a:xfrm>
            <a:off x="7512696" y="1593818"/>
            <a:ext cx="2391663" cy="449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D77A00"/>
                </a:solidFill>
              </a:rPr>
              <a:t>dplyr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1272" name="Code snippets"/>
          <p:cNvSpPr txBox="1"/>
          <p:nvPr/>
        </p:nvSpPr>
        <p:spPr>
          <a:xfrm>
            <a:off x="7062709" y="6481550"/>
            <a:ext cx="326083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Code snippets</a:t>
            </a:r>
          </a:p>
        </p:txBody>
      </p:sp>
      <p:sp>
        <p:nvSpPr>
          <p:cNvPr id="1273" name="ggplot(mpg, aes(hwy, cty)) +…"/>
          <p:cNvSpPr txBox="1"/>
          <p:nvPr/>
        </p:nvSpPr>
        <p:spPr>
          <a:xfrm>
            <a:off x="7184849" y="6810095"/>
            <a:ext cx="302505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coord_cartesian()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scale_color_gradient()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theme_bw()</a:t>
            </a:r>
          </a:p>
        </p:txBody>
      </p:sp>
      <p:sp>
        <p:nvSpPr>
          <p:cNvPr id="1274" name="explaining code"/>
          <p:cNvSpPr/>
          <p:nvPr/>
        </p:nvSpPr>
        <p:spPr>
          <a:xfrm>
            <a:off x="9297268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explaining code</a:t>
            </a:r>
          </a:p>
        </p:txBody>
      </p:sp>
      <p:sp>
        <p:nvSpPr>
          <p:cNvPr id="1275" name="can be…"/>
          <p:cNvSpPr/>
          <p:nvPr/>
        </p:nvSpPr>
        <p:spPr>
          <a:xfrm>
            <a:off x="8310129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can be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useful for</a:t>
            </a:r>
          </a:p>
        </p:txBody>
      </p:sp>
      <p:sp>
        <p:nvSpPr>
          <p:cNvPr id="1276" name="Word balloons"/>
          <p:cNvSpPr/>
          <p:nvPr/>
        </p:nvSpPr>
        <p:spPr>
          <a:xfrm>
            <a:off x="7322990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Word balloons</a:t>
            </a:r>
          </a:p>
        </p:txBody>
      </p:sp>
      <p:sp>
        <p:nvSpPr>
          <p:cNvPr id="1277" name="Where possible, use code that works when run."/>
          <p:cNvSpPr txBox="1"/>
          <p:nvPr/>
        </p:nvSpPr>
        <p:spPr>
          <a:xfrm>
            <a:off x="7134070" y="1200820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when run.</a:t>
            </a:r>
          </a:p>
        </p:txBody>
      </p:sp>
      <p:pic>
        <p:nvPicPr>
          <p:cNvPr id="1278" name="Group" descr="Group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56246" y="1241250"/>
            <a:ext cx="1057493" cy="371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unded Rectangle"/>
          <p:cNvSpPr/>
          <p:nvPr/>
        </p:nvSpPr>
        <p:spPr>
          <a:xfrm>
            <a:off x="260259" y="259295"/>
            <a:ext cx="3268912" cy="5358278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98" name="Rounded Rectangle"/>
          <p:cNvSpPr/>
          <p:nvPr/>
        </p:nvSpPr>
        <p:spPr>
          <a:xfrm>
            <a:off x="366113" y="3627768"/>
            <a:ext cx="3037759" cy="1900108"/>
          </a:xfrm>
          <a:prstGeom prst="roundRect">
            <a:avLst>
              <a:gd name="adj" fmla="val 24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99" name="Other types of data…"/>
          <p:cNvSpPr txBox="1"/>
          <p:nvPr/>
        </p:nvSpPr>
        <p:spPr>
          <a:xfrm>
            <a:off x="406360" y="3598272"/>
            <a:ext cx="3008066" cy="1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types of data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Try one of the following packages to import other types of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haven 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SPSS, Stata, and SAS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readxl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excel files (.xls and .xlsx)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DBI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databases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jsonlite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json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xml2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XML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httr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Web APIs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rvest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HTML (Web Scraping)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264888" y="5682050"/>
            <a:ext cx="3275796" cy="4699730"/>
            <a:chOff x="12700" y="63500"/>
            <a:chExt cx="3275795" cy="4699729"/>
          </a:xfrm>
        </p:grpSpPr>
        <p:sp>
          <p:nvSpPr>
            <p:cNvPr id="200" name="Rounded Rectangle"/>
            <p:cNvSpPr/>
            <p:nvPr/>
          </p:nvSpPr>
          <p:spPr>
            <a:xfrm>
              <a:off x="16141" y="232028"/>
              <a:ext cx="3268912" cy="4531202"/>
            </a:xfrm>
            <a:prstGeom prst="roundRect">
              <a:avLst>
                <a:gd name="adj" fmla="val 1194"/>
              </a:avLst>
            </a:prstGeom>
            <a:solidFill>
              <a:srgbClr val="FF4D41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01" name="Rounded Rectangle"/>
            <p:cNvSpPr/>
            <p:nvPr/>
          </p:nvSpPr>
          <p:spPr>
            <a:xfrm>
              <a:off x="89329" y="464046"/>
              <a:ext cx="3122537" cy="4201306"/>
            </a:xfrm>
            <a:prstGeom prst="roundRect">
              <a:avLst>
                <a:gd name="adj" fmla="val 125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02" name="write_csv(x, path, na = &quot;NA&quot;, append = FALSE, col_names = !append)…"/>
            <p:cNvSpPr txBox="1"/>
            <p:nvPr/>
          </p:nvSpPr>
          <p:spPr>
            <a:xfrm>
              <a:off x="82801" y="665998"/>
              <a:ext cx="3122829" cy="4081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228600" indent="-114300" algn="l">
                <a:lnSpc>
                  <a:spcPct val="9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write_csv(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na = "NA", append = FALSE, col_names = !append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Tibble/df to comma delimited file.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write_delim(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delim = " ", na = "NA", append = FALSE, col_names = !append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Tibble/df to file with any delimiter.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write_excel_csv(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na = "NA", append = FALSE, col_names = !append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Tibble/df to a CSV for excel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write_file(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append = FALSE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String to file.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write_lines(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na = "NA", append = FALSE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String vector to file, one element per line.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write_rds(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compress = c("none", "gz", "bz2", "xz"), ...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Object to RDS file.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write_tsv(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path, na = "NA", append = FALSE, col_names = !append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300"/>
                </a:spcBef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Tibble/df to tab delimited files.</a:t>
              </a:r>
            </a:p>
          </p:txBody>
        </p:sp>
        <p:sp>
          <p:nvSpPr>
            <p:cNvPr id="203" name="Write functions"/>
            <p:cNvSpPr/>
            <p:nvPr/>
          </p:nvSpPr>
          <p:spPr>
            <a:xfrm>
              <a:off x="12700" y="63500"/>
              <a:ext cx="3275796" cy="320380"/>
            </a:xfrm>
            <a:prstGeom prst="roundRect">
              <a:avLst>
                <a:gd name="adj" fmla="val 20098"/>
              </a:avLst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000"/>
                <a:t>Write functions</a:t>
              </a:r>
            </a:p>
          </p:txBody>
        </p:sp>
        <p:sp>
          <p:nvSpPr>
            <p:cNvPr id="204" name="Save x, an R object, to path, a file path, with:"/>
            <p:cNvSpPr txBox="1"/>
            <p:nvPr/>
          </p:nvSpPr>
          <p:spPr>
            <a:xfrm>
              <a:off x="89329" y="431229"/>
              <a:ext cx="312253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Save </a:t>
              </a:r>
              <a:r>
                <a:rPr b="1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r>
                <a:t>, an R object, to </a:t>
              </a:r>
              <a:r>
                <a:rPr b="1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path</a:t>
              </a:r>
              <a:r>
                <a:t>, a file path, with:</a:t>
              </a:r>
            </a:p>
          </p:txBody>
        </p:sp>
      </p:grpSp>
      <p:sp>
        <p:nvSpPr>
          <p:cNvPr id="206" name="Rounded Rectangle"/>
          <p:cNvSpPr/>
          <p:nvPr/>
        </p:nvSpPr>
        <p:spPr>
          <a:xfrm>
            <a:off x="10446733" y="259295"/>
            <a:ext cx="3268912" cy="1012263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07" name="Rounded Rectangle"/>
          <p:cNvSpPr/>
          <p:nvPr/>
        </p:nvSpPr>
        <p:spPr>
          <a:xfrm>
            <a:off x="3641576" y="330190"/>
            <a:ext cx="6660890" cy="10046436"/>
          </a:xfrm>
          <a:prstGeom prst="roundRect">
            <a:avLst>
              <a:gd name="adj" fmla="val 1312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08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09" name="Read functions"/>
          <p:cNvSpPr/>
          <p:nvPr/>
        </p:nvSpPr>
        <p:spPr>
          <a:xfrm>
            <a:off x="3641576" y="272447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Read functions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3711500" y="664231"/>
            <a:ext cx="6516007" cy="9626145"/>
          </a:xfrm>
          <a:prstGeom prst="roundRect">
            <a:avLst>
              <a:gd name="adj" fmla="val 6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1" name="Rounded Rectangle"/>
          <p:cNvSpPr/>
          <p:nvPr/>
        </p:nvSpPr>
        <p:spPr>
          <a:xfrm>
            <a:off x="10516292" y="660294"/>
            <a:ext cx="3122536" cy="9626601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2" name="Parsing data types"/>
          <p:cNvSpPr/>
          <p:nvPr/>
        </p:nvSpPr>
        <p:spPr>
          <a:xfrm>
            <a:off x="10437290" y="272447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Parsing data types</a:t>
            </a:r>
          </a:p>
        </p:txBody>
      </p:sp>
      <p:sp>
        <p:nvSpPr>
          <p:cNvPr id="213" name="Tidy Data…"/>
          <p:cNvSpPr txBox="1"/>
          <p:nvPr>
            <p:ph type="title"/>
          </p:nvPr>
        </p:nvSpPr>
        <p:spPr>
          <a:xfrm>
            <a:off x="277225" y="273049"/>
            <a:ext cx="3217980" cy="1023262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366113" y="359128"/>
            <a:ext cx="3037759" cy="1557208"/>
          </a:xfrm>
          <a:prstGeom prst="roundRect">
            <a:avLst>
              <a:gd name="adj" fmla="val 30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215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246" y="1482550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’s tidyverse is built around tidy data stored in  tibbles, an enhanced version of a data frame.…"/>
          <p:cNvSpPr txBox="1"/>
          <p:nvPr/>
        </p:nvSpPr>
        <p:spPr>
          <a:xfrm>
            <a:off x="254000" y="1985934"/>
            <a:ext cx="324483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14300"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R’s</a:t>
            </a:r>
            <a:r>
              <a:rPr b="1"/>
              <a:t> </a:t>
            </a:r>
            <a:r>
              <a:rPr b="1"/>
              <a:t>tidyverse</a:t>
            </a:r>
            <a:r>
              <a:t> is built around </a:t>
            </a:r>
            <a:r>
              <a:rPr b="1"/>
              <a:t>tidy data</a:t>
            </a:r>
            <a:r>
              <a:t> stored in  </a:t>
            </a:r>
            <a:r>
              <a:rPr b="1"/>
              <a:t>tibbles</a:t>
            </a:r>
            <a:r>
              <a:t>, an enhanced version of a data frame. </a:t>
            </a:r>
          </a:p>
          <a:p>
            <a:pPr marL="114300" algn="l">
              <a:spcBef>
                <a:spcPts val="500"/>
              </a:spcBef>
              <a:buClr>
                <a:srgbClr val="FF7E79"/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front side of this sheet shows how to read text files into R with </a:t>
            </a:r>
            <a:r>
              <a:rPr b="1"/>
              <a:t>readr</a:t>
            </a:r>
            <a:r>
              <a:t>.</a:t>
            </a:r>
          </a:p>
          <a:p>
            <a:pPr marL="114300" algn="l">
              <a:spcBef>
                <a:spcPts val="300"/>
              </a:spcBef>
              <a:buClr>
                <a:srgbClr val="FF7E79"/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reverse side shows how to create tibbles with </a:t>
            </a:r>
            <a:r>
              <a:rPr b="1"/>
              <a:t>tibble</a:t>
            </a:r>
            <a:r>
              <a:t> and to layout tidy data with </a:t>
            </a:r>
            <a:r>
              <a:rPr b="1"/>
              <a:t>tidyr</a:t>
            </a:r>
            <a:r>
              <a:t>. </a:t>
            </a:r>
          </a:p>
        </p:txBody>
      </p:sp>
      <p:sp>
        <p:nvSpPr>
          <p:cNvPr id="217" name="Data Import…"/>
          <p:cNvSpPr txBox="1"/>
          <p:nvPr/>
        </p:nvSpPr>
        <p:spPr>
          <a:xfrm>
            <a:off x="277225" y="234949"/>
            <a:ext cx="3217980" cy="124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z="4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Data Import</a:t>
            </a:r>
          </a:p>
          <a:p>
            <a:pPr>
              <a:lnSpc>
                <a:spcPct val="90000"/>
              </a:lnSpc>
              <a:defRPr sz="190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with readr, tibble, and tidyr </a:t>
            </a:r>
            <a:r>
              <a:t>Cheat Sheet </a:t>
            </a:r>
          </a:p>
        </p:txBody>
      </p:sp>
      <p:sp>
        <p:nvSpPr>
          <p:cNvPr id="218" name="Line"/>
          <p:cNvSpPr/>
          <p:nvPr/>
        </p:nvSpPr>
        <p:spPr>
          <a:xfrm>
            <a:off x="238928" y="3631774"/>
            <a:ext cx="331157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19" name="## Parsed with column specification:…"/>
          <p:cNvSpPr txBox="1"/>
          <p:nvPr/>
        </p:nvSpPr>
        <p:spPr>
          <a:xfrm>
            <a:off x="10642127" y="17310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20" name="read_file(file, locale = default_locale())…"/>
          <p:cNvSpPr txBox="1"/>
          <p:nvPr/>
        </p:nvSpPr>
        <p:spPr>
          <a:xfrm>
            <a:off x="3727877" y="8589502"/>
            <a:ext cx="3287929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single string.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raw vector.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locale = default_locale(), na = character(),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its own string.</a:t>
            </a:r>
          </a:p>
        </p:txBody>
      </p:sp>
      <p:sp>
        <p:nvSpPr>
          <p:cNvPr id="221" name="Skip lines…"/>
          <p:cNvSpPr txBox="1"/>
          <p:nvPr/>
        </p:nvSpPr>
        <p:spPr>
          <a:xfrm>
            <a:off x="8556456" y="6017665"/>
            <a:ext cx="1540078" cy="239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 lines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skip = 1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in a subset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n_max = 1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Missing Values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na = c("4", "5", ".")</a:t>
            </a:r>
            <a:r>
              <a:t>)</a:t>
            </a:r>
          </a:p>
        </p:txBody>
      </p:sp>
      <p:sp>
        <p:nvSpPr>
          <p:cNvPr id="222" name="1. Use problems() to diagnose problems…"/>
          <p:cNvSpPr txBox="1"/>
          <p:nvPr/>
        </p:nvSpPr>
        <p:spPr>
          <a:xfrm>
            <a:off x="10491865" y="2661034"/>
            <a:ext cx="3198022" cy="774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1.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problems()</a:t>
            </a:r>
            <a:r>
              <a:t> to diagnose problems</a:t>
            </a:r>
          </a:p>
          <a:p>
            <a:pPr marL="228600" indent="-114300" algn="l">
              <a:lnSpc>
                <a:spcPct val="90000"/>
              </a:lnSpc>
              <a:spcBef>
                <a:spcPts val="1000"/>
              </a:spcBef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 &lt;- read_csv("file.csv"); problems(x)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2. Use a col_ function to guide parsing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- the default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41300" algn="l">
              <a:lnSpc>
                <a:spcPct val="80000"/>
              </a:lnSpc>
              <a:spcBef>
                <a:spcPts val="30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 sz="1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 </a:t>
            </a:r>
            <a:r>
              <a:rPr b="0"/>
              <a:t>and </a:t>
            </a:r>
            <a:r>
              <a:t>col_time(</a:t>
            </a:r>
            <a:r>
              <a:rPr b="0" sz="1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 &lt;- read_csv("file.csv", col_types = cols(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A = col_double(),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B = col_logical(),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C = col_factor()</a:t>
            </a:r>
          </a:p>
          <a:p>
            <a:pPr marL="228600" indent="-114300" algn="l">
              <a:lnSpc>
                <a:spcPct val="90000"/>
              </a:lnSpc>
              <a:spcBef>
                <a:spcPts val="1000"/>
              </a:spcBef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))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3. Else, read in as character vectors then parse with a parse_ function.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parse_guess(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parse_character(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parse_datetime(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format = "",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Also </a:t>
            </a:r>
            <a:r>
              <a:rPr b="1"/>
              <a:t>parse_date()</a:t>
            </a:r>
            <a:r>
              <a:t> and </a:t>
            </a:r>
            <a:r>
              <a:rPr b="1"/>
              <a:t>parse_time()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parse_double(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parse_factor(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levels, ordered = FALSE,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parse_integer(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parse_logical(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parse_number(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228600" indent="-114300" algn="l">
              <a:lnSpc>
                <a:spcPct val="90000"/>
              </a:lnSpc>
              <a:spcBef>
                <a:spcPts val="1000"/>
              </a:spcBef>
              <a:defRPr b="1"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x$A &lt;- parse_number(x$A)</a:t>
            </a:r>
          </a:p>
        </p:txBody>
      </p:sp>
      <p:sp>
        <p:nvSpPr>
          <p:cNvPr id="223" name="read_lines_raw(file, skip = 0, n_max = -1L, progress = interactive())…"/>
          <p:cNvSpPr txBox="1"/>
          <p:nvPr/>
        </p:nvSpPr>
        <p:spPr>
          <a:xfrm>
            <a:off x="6985648" y="8475202"/>
            <a:ext cx="3287929" cy="189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a raw vector.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Apache style log files.</a:t>
            </a:r>
          </a:p>
        </p:txBody>
      </p:sp>
      <p:sp>
        <p:nvSpPr>
          <p:cNvPr id="224" name="Read non-tabular data"/>
          <p:cNvSpPr txBox="1"/>
          <p:nvPr/>
        </p:nvSpPr>
        <p:spPr>
          <a:xfrm>
            <a:off x="6115397" y="8355745"/>
            <a:ext cx="1870149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Read non-tabular data</a:t>
            </a:r>
          </a:p>
        </p:txBody>
      </p:sp>
      <p:sp>
        <p:nvSpPr>
          <p:cNvPr id="225" name="Line"/>
          <p:cNvSpPr/>
          <p:nvPr/>
        </p:nvSpPr>
        <p:spPr>
          <a:xfrm>
            <a:off x="3707471" y="8385119"/>
            <a:ext cx="6516029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26" name="Read tabular data to tibbles"/>
          <p:cNvSpPr txBox="1"/>
          <p:nvPr/>
        </p:nvSpPr>
        <p:spPr>
          <a:xfrm>
            <a:off x="5814176" y="615810"/>
            <a:ext cx="2290290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Read tabular data to tibbles</a:t>
            </a:r>
          </a:p>
        </p:txBody>
      </p:sp>
      <p:sp>
        <p:nvSpPr>
          <p:cNvPr id="227" name="read_csv()…"/>
          <p:cNvSpPr txBox="1"/>
          <p:nvPr/>
        </p:nvSpPr>
        <p:spPr>
          <a:xfrm>
            <a:off x="5922001" y="1796747"/>
            <a:ext cx="4136630" cy="4027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read_csv()</a:t>
            </a:r>
          </a:p>
          <a:p>
            <a:pPr marL="2286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comma delimited files.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read_csv2()</a:t>
            </a:r>
          </a:p>
          <a:p>
            <a:pPr marL="2286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Semi-colon delimited files.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read_csv2("file2.csv")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delim, quote = "\"", escape_backslash = FALSE, escape_double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Reads files with any delimiter.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read_delim("file.txt", delim = "|")</a:t>
            </a:r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read_fwf(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col_positions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fixed width files. </a:t>
            </a:r>
            <a:endParaRPr b="1"/>
          </a:p>
          <a:p>
            <a:pPr marL="114300" algn="l">
              <a:lnSpc>
                <a:spcPct val="90000"/>
              </a:lnSpc>
              <a:spcBef>
                <a:spcPts val="10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read_fwf("file.fwf", col_positions = c(1, 3, 5))</a:t>
            </a:r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read_tsv()</a:t>
            </a:r>
          </a:p>
          <a:p>
            <a:pPr marL="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tab delimited files. Also</a:t>
            </a:r>
            <a:r>
              <a:rPr b="1"/>
              <a:t> read_table().</a:t>
            </a:r>
            <a:endParaRPr b="1"/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read_tsv("file.tsv")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4030306" y="1840133"/>
            <a:ext cx="580008" cy="759292"/>
            <a:chOff x="0" y="0"/>
            <a:chExt cx="580007" cy="759291"/>
          </a:xfrm>
        </p:grpSpPr>
        <p:grpSp>
          <p:nvGrpSpPr>
            <p:cNvPr id="23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28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2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3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a,b,c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1,2,3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4,5,NA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4030306" y="2659922"/>
            <a:ext cx="580008" cy="759292"/>
            <a:chOff x="0" y="0"/>
            <a:chExt cx="580007" cy="759291"/>
          </a:xfrm>
        </p:grpSpPr>
        <p:grpSp>
          <p:nvGrpSpPr>
            <p:cNvPr id="23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3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36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a;b;c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1;2;3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4;5;NA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4030306" y="3479711"/>
            <a:ext cx="580008" cy="759292"/>
            <a:chOff x="0" y="0"/>
            <a:chExt cx="580007" cy="759291"/>
          </a:xfrm>
        </p:grpSpPr>
        <p:grpSp>
          <p:nvGrpSpPr>
            <p:cNvPr id="24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8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41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a|b|c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1|2|3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4|5|NA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4030306" y="4299499"/>
            <a:ext cx="580008" cy="759293"/>
            <a:chOff x="0" y="0"/>
            <a:chExt cx="580007" cy="759291"/>
          </a:xfrm>
        </p:grpSpPr>
        <p:grpSp>
          <p:nvGrpSpPr>
            <p:cNvPr id="24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3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46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  b  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1  2  3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  5  NA</a:t>
              </a:r>
            </a:p>
          </p:txBody>
        </p:sp>
      </p:grpSp>
      <p:sp>
        <p:nvSpPr>
          <p:cNvPr id="248" name="Rounded Rectangle"/>
          <p:cNvSpPr/>
          <p:nvPr/>
        </p:nvSpPr>
        <p:spPr>
          <a:xfrm>
            <a:off x="4014539" y="940034"/>
            <a:ext cx="5940922" cy="858156"/>
          </a:xfrm>
          <a:prstGeom prst="roundRect">
            <a:avLst>
              <a:gd name="adj" fmla="val 4708"/>
            </a:avLst>
          </a:prstGeom>
          <a:solidFill>
            <a:srgbClr val="FF4D41">
              <a:alpha val="20000"/>
            </a:srgbClr>
          </a:solidFill>
          <a:ln>
            <a:solidFill>
              <a:srgbClr val="FF7E79"/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9" name="These functions share the common arguments:…"/>
          <p:cNvSpPr txBox="1"/>
          <p:nvPr/>
        </p:nvSpPr>
        <p:spPr>
          <a:xfrm>
            <a:off x="4051905" y="921195"/>
            <a:ext cx="5749693" cy="87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These functions share the common arguments: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graphicFrame>
        <p:nvGraphicFramePr>
          <p:cNvPr id="250" name="Table"/>
          <p:cNvGraphicFramePr/>
          <p:nvPr/>
        </p:nvGraphicFramePr>
        <p:xfrm>
          <a:off x="7756838" y="6814152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1" name="Table"/>
          <p:cNvGraphicFramePr/>
          <p:nvPr/>
        </p:nvGraphicFramePr>
        <p:xfrm>
          <a:off x="4043743" y="6877652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2" name="Table"/>
          <p:cNvGraphicFramePr/>
          <p:nvPr/>
        </p:nvGraphicFramePr>
        <p:xfrm>
          <a:off x="4050093" y="757526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3" name="Table"/>
          <p:cNvGraphicFramePr/>
          <p:nvPr/>
        </p:nvGraphicFramePr>
        <p:xfrm>
          <a:off x="7763188" y="748045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7756838" y="610499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5" name="Table"/>
          <p:cNvGraphicFramePr/>
          <p:nvPr/>
        </p:nvGraphicFramePr>
        <p:xfrm>
          <a:off x="5176289" y="188957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56" name="Line"/>
          <p:cNvSpPr/>
          <p:nvPr/>
        </p:nvSpPr>
        <p:spPr>
          <a:xfrm>
            <a:off x="4708571" y="2188029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57" name="Table"/>
          <p:cNvGraphicFramePr/>
          <p:nvPr/>
        </p:nvGraphicFramePr>
        <p:xfrm>
          <a:off x="5176289" y="270936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58" name="Line"/>
          <p:cNvSpPr/>
          <p:nvPr/>
        </p:nvSpPr>
        <p:spPr>
          <a:xfrm>
            <a:off x="4708571" y="300781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59" name="Table"/>
          <p:cNvGraphicFramePr/>
          <p:nvPr/>
        </p:nvGraphicFramePr>
        <p:xfrm>
          <a:off x="5176289" y="352915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0" name="Line"/>
          <p:cNvSpPr/>
          <p:nvPr/>
        </p:nvSpPr>
        <p:spPr>
          <a:xfrm>
            <a:off x="4708571" y="382760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1" name="Table"/>
          <p:cNvGraphicFramePr/>
          <p:nvPr/>
        </p:nvGraphicFramePr>
        <p:xfrm>
          <a:off x="5176289" y="434894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2" name="Line"/>
          <p:cNvSpPr/>
          <p:nvPr/>
        </p:nvSpPr>
        <p:spPr>
          <a:xfrm>
            <a:off x="4708571" y="464739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" name="Useful arguments"/>
          <p:cNvSpPr txBox="1"/>
          <p:nvPr/>
        </p:nvSpPr>
        <p:spPr>
          <a:xfrm>
            <a:off x="6231726" y="5665940"/>
            <a:ext cx="1506548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Useful arguments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4049007" y="5964165"/>
            <a:ext cx="580009" cy="759293"/>
            <a:chOff x="0" y="0"/>
            <a:chExt cx="580007" cy="759291"/>
          </a:xfrm>
        </p:grpSpPr>
        <p:grpSp>
          <p:nvGrpSpPr>
            <p:cNvPr id="266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64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65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67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a,b,c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1,2,3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4,5,NA</a:t>
              </a:r>
            </a:p>
          </p:txBody>
        </p:sp>
      </p:grpSp>
      <p:sp>
        <p:nvSpPr>
          <p:cNvPr id="269" name="Example file…"/>
          <p:cNvSpPr txBox="1"/>
          <p:nvPr/>
        </p:nvSpPr>
        <p:spPr>
          <a:xfrm>
            <a:off x="4739476" y="5941465"/>
            <a:ext cx="2900551" cy="239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Example file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write_csv (path = "file.csv",</a:t>
            </a:r>
          </a:p>
          <a:p>
            <a:pPr marL="114300" indent="-114300" algn="l">
              <a:lnSpc>
                <a:spcPct val="90000"/>
              </a:lnSpc>
              <a:spcBef>
                <a:spcPts val="1500"/>
              </a:spcBef>
              <a:defRPr i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 = read_csv("a,b,c\n1,2,3\n4,5,NA"))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header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15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Provide header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70" name="Line"/>
          <p:cNvSpPr/>
          <p:nvPr/>
        </p:nvSpPr>
        <p:spPr>
          <a:xfrm>
            <a:off x="223852" y="1908963"/>
            <a:ext cx="331157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271" name="RStudio_Hex_tidyr.png" descr="RStudio_Hex_tidy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210" y="3002605"/>
            <a:ext cx="465709" cy="539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2714" y="2423063"/>
            <a:ext cx="533401" cy="599715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adr functions guess the types of each column and convert types when appropriate (but will NOT convert strings to factors automatically).…"/>
          <p:cNvSpPr txBox="1"/>
          <p:nvPr/>
        </p:nvSpPr>
        <p:spPr>
          <a:xfrm>
            <a:off x="10522819" y="615844"/>
            <a:ext cx="3122537" cy="1099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9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readr functions guess the types of each column and convert types when appropriate (but will NOT convert strings to factors automatically).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74" name="earn is a double (numeric)"/>
          <p:cNvSpPr/>
          <p:nvPr/>
        </p:nvSpPr>
        <p:spPr>
          <a:xfrm>
            <a:off x="11031267" y="2472797"/>
            <a:ext cx="1714898" cy="301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62" y="0"/>
                </a:moveTo>
                <a:lnTo>
                  <a:pt x="10143" y="5350"/>
                </a:lnTo>
                <a:lnTo>
                  <a:pt x="1220" y="5350"/>
                </a:lnTo>
                <a:cubicBezTo>
                  <a:pt x="547" y="5350"/>
                  <a:pt x="0" y="8464"/>
                  <a:pt x="0" y="12294"/>
                </a:cubicBezTo>
                <a:lnTo>
                  <a:pt x="0" y="14656"/>
                </a:lnTo>
                <a:cubicBezTo>
                  <a:pt x="0" y="18486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8486"/>
                  <a:pt x="21600" y="14656"/>
                </a:cubicBezTo>
                <a:lnTo>
                  <a:pt x="21600" y="12294"/>
                </a:lnTo>
                <a:cubicBezTo>
                  <a:pt x="21600" y="8464"/>
                  <a:pt x="21058" y="5350"/>
                  <a:pt x="20385" y="5350"/>
                </a:cubicBezTo>
                <a:lnTo>
                  <a:pt x="11647" y="5350"/>
                </a:lnTo>
                <a:lnTo>
                  <a:pt x="11062" y="0"/>
                </a:ln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b="1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75" name="sex is a character"/>
          <p:cNvSpPr/>
          <p:nvPr/>
        </p:nvSpPr>
        <p:spPr>
          <a:xfrm>
            <a:off x="12727430" y="2351750"/>
            <a:ext cx="759222" cy="42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902" y="6354"/>
                </a:lnTo>
                <a:cubicBezTo>
                  <a:pt x="2900" y="6432"/>
                  <a:pt x="2879" y="6499"/>
                  <a:pt x="2879" y="6577"/>
                </a:cubicBezTo>
                <a:lnTo>
                  <a:pt x="2879" y="16667"/>
                </a:lnTo>
                <a:cubicBezTo>
                  <a:pt x="2879" y="19399"/>
                  <a:pt x="4115" y="21600"/>
                  <a:pt x="5634" y="21600"/>
                </a:cubicBezTo>
                <a:lnTo>
                  <a:pt x="18856" y="21600"/>
                </a:lnTo>
                <a:cubicBezTo>
                  <a:pt x="20376" y="21600"/>
                  <a:pt x="21600" y="19399"/>
                  <a:pt x="21600" y="16667"/>
                </a:cubicBezTo>
                <a:lnTo>
                  <a:pt x="21600" y="6577"/>
                </a:lnTo>
                <a:cubicBezTo>
                  <a:pt x="21600" y="3846"/>
                  <a:pt x="20376" y="1624"/>
                  <a:pt x="18856" y="1624"/>
                </a:cubicBezTo>
                <a:lnTo>
                  <a:pt x="10162" y="1624"/>
                </a:lnTo>
                <a:lnTo>
                  <a:pt x="0" y="0"/>
                </a:ln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b="1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76" name="age is an integer"/>
          <p:cNvSpPr/>
          <p:nvPr/>
        </p:nvSpPr>
        <p:spPr>
          <a:xfrm>
            <a:off x="12705998" y="19483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b="1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77" name="RStudio® is a trademark of RStudio, Inc.  •  CC BY  RStudio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CC BY </a:t>
            </a:r>
            <a:r>
              <a:t> RStudio </a:t>
            </a:r>
            <a:r>
              <a:rPr u="sng"/>
              <a:t>info@rstudio.com</a:t>
            </a:r>
            <a:r>
              <a:t>  •  844-448-1212 • </a:t>
            </a:r>
            <a:r>
              <a:rPr u="sng">
                <a:hlinkClick r:id="rId7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278" name="Learn more at browseVignettes(package = c(&quot;readr&quot;, &quot;tibble&quot;, &quot;tidyr&quot;))  •  readr 1.1.0 •  tibble 1.2.12 •  tidyr  0.6.0  •  Updated: 2017-01"/>
          <p:cNvSpPr txBox="1"/>
          <p:nvPr/>
        </p:nvSpPr>
        <p:spPr>
          <a:xfrm>
            <a:off x="7248475" y="10340910"/>
            <a:ext cx="651600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c("readr", "tibble", "tidyr"))  </a:t>
            </a:r>
            <a:r>
              <a:t>•  readr 1.1.0 •  tibble 1.2.12 •  tidyr  0.6.0  •  Updated: 2017-01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ounded Rectangle"/>
          <p:cNvSpPr/>
          <p:nvPr/>
        </p:nvSpPr>
        <p:spPr>
          <a:xfrm>
            <a:off x="251953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1" name="Rounded Rectangle"/>
          <p:cNvSpPr/>
          <p:nvPr/>
        </p:nvSpPr>
        <p:spPr>
          <a:xfrm>
            <a:off x="321511" y="660294"/>
            <a:ext cx="3122537" cy="9613150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2" name="Rounded Rectangle"/>
          <p:cNvSpPr/>
          <p:nvPr/>
        </p:nvSpPr>
        <p:spPr>
          <a:xfrm>
            <a:off x="3638389" y="259295"/>
            <a:ext cx="10077256" cy="10112026"/>
          </a:xfrm>
          <a:prstGeom prst="roundRect">
            <a:avLst>
              <a:gd name="adj" fmla="val 387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3" name="Rounded Rectangle"/>
          <p:cNvSpPr/>
          <p:nvPr/>
        </p:nvSpPr>
        <p:spPr>
          <a:xfrm>
            <a:off x="3720610" y="2478387"/>
            <a:ext cx="6579507" cy="4179785"/>
          </a:xfrm>
          <a:prstGeom prst="roundRect">
            <a:avLst>
              <a:gd name="adj" fmla="val 96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4" name="gather(data, key, value, ..., na.rm = FALSE,…"/>
          <p:cNvSpPr txBox="1"/>
          <p:nvPr/>
        </p:nvSpPr>
        <p:spPr>
          <a:xfrm>
            <a:off x="3740292" y="30147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..., na.rm = FALSE,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7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convert = FALSE, factor_key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Gather moves column names into a key column, gathering the column values into a single value column.</a:t>
            </a:r>
          </a:p>
        </p:txBody>
      </p:sp>
      <p:sp>
        <p:nvSpPr>
          <p:cNvPr id="285" name="spread(data, key, value, fill = NA, convert = FALSE,…"/>
          <p:cNvSpPr txBox="1"/>
          <p:nvPr/>
        </p:nvSpPr>
        <p:spPr>
          <a:xfrm>
            <a:off x="6942047" y="3014736"/>
            <a:ext cx="3287928" cy="128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fill = NA, convert = FALSE,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7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drop = TRUE, 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Spread moves the unique values of a key column into the column names, spreading the values of a value column across the new columns that result.</a:t>
            </a:r>
          </a:p>
        </p:txBody>
      </p:sp>
      <p:sp>
        <p:nvSpPr>
          <p:cNvPr id="286" name="Use gather() and spread() to reorganize the values of a table into a new layout. Each uses the idea of a key column: value column pair."/>
          <p:cNvSpPr txBox="1"/>
          <p:nvPr/>
        </p:nvSpPr>
        <p:spPr>
          <a:xfrm>
            <a:off x="3781314" y="2643487"/>
            <a:ext cx="64255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gather()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spread()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reorganize the values of a table into a new layout. Each uses the idea of a key column: value column pair.</a:t>
            </a:r>
          </a:p>
        </p:txBody>
      </p:sp>
      <p:sp>
        <p:nvSpPr>
          <p:cNvPr id="287" name="gather(table4a, `1999`, `2000`,…"/>
          <p:cNvSpPr txBox="1"/>
          <p:nvPr/>
        </p:nvSpPr>
        <p:spPr>
          <a:xfrm>
            <a:off x="4157879" y="61371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gather(table4a, `1999`, `2000`,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key = "year", value = "cases")</a:t>
            </a:r>
          </a:p>
        </p:txBody>
      </p:sp>
      <p:sp>
        <p:nvSpPr>
          <p:cNvPr id="288" name="spread(table2, type, count)"/>
          <p:cNvSpPr txBox="1"/>
          <p:nvPr/>
        </p:nvSpPr>
        <p:spPr>
          <a:xfrm>
            <a:off x="7689057" y="63283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3932382" y="4097631"/>
            <a:ext cx="3392850" cy="1776495"/>
            <a:chOff x="25400" y="0"/>
            <a:chExt cx="3392849" cy="1776494"/>
          </a:xfrm>
        </p:grpSpPr>
        <p:sp>
          <p:nvSpPr>
            <p:cNvPr id="289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90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95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291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2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93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94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04" name="Group"/>
          <p:cNvGrpSpPr/>
          <p:nvPr/>
        </p:nvGrpSpPr>
        <p:grpSpPr>
          <a:xfrm>
            <a:off x="7022615" y="4097631"/>
            <a:ext cx="3535667" cy="2321904"/>
            <a:chOff x="25400" y="0"/>
            <a:chExt cx="3535665" cy="2321903"/>
          </a:xfrm>
        </p:grpSpPr>
        <p:sp>
          <p:nvSpPr>
            <p:cNvPr id="297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98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03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299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0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301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02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05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06" name="Rounded Rectangle"/>
          <p:cNvSpPr/>
          <p:nvPr/>
        </p:nvSpPr>
        <p:spPr>
          <a:xfrm>
            <a:off x="10452792" y="660294"/>
            <a:ext cx="3173336" cy="9613150"/>
          </a:xfrm>
          <a:prstGeom prst="roundRect">
            <a:avLst>
              <a:gd name="adj" fmla="val 1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07" name="Split and Combine Cells"/>
          <p:cNvSpPr/>
          <p:nvPr/>
        </p:nvSpPr>
        <p:spPr>
          <a:xfrm>
            <a:off x="10437290" y="653447"/>
            <a:ext cx="3275796" cy="294981"/>
          </a:xfrm>
          <a:prstGeom prst="roundRect">
            <a:avLst>
              <a:gd name="adj" fmla="val 21829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Split and Combine Cells</a:t>
            </a:r>
          </a:p>
        </p:txBody>
      </p:sp>
      <p:sp>
        <p:nvSpPr>
          <p:cNvPr id="308" name="unite(data, col, ..., sep = &quot;_&quot;, remove = TRUE)…"/>
          <p:cNvSpPr txBox="1"/>
          <p:nvPr/>
        </p:nvSpPr>
        <p:spPr>
          <a:xfrm>
            <a:off x="10587448" y="7802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3714505" y="6809020"/>
            <a:ext cx="6579507" cy="2070328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10" name="drop_na(data, ...)…"/>
          <p:cNvSpPr txBox="1"/>
          <p:nvPr/>
        </p:nvSpPr>
        <p:spPr>
          <a:xfrm>
            <a:off x="3784785" y="7005611"/>
            <a:ext cx="1606339" cy="71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 in … columns.</a:t>
            </a:r>
          </a:p>
        </p:txBody>
      </p:sp>
      <p:sp>
        <p:nvSpPr>
          <p:cNvPr id="311" name="fill(data, ..., .direction = c(&quot;down&quot;, &quot;up&quot;))…"/>
          <p:cNvSpPr txBox="1"/>
          <p:nvPr/>
        </p:nvSpPr>
        <p:spPr>
          <a:xfrm>
            <a:off x="5648064" y="70094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in … columns with most recent non-NA values.</a:t>
            </a:r>
          </a:p>
        </p:txBody>
      </p:sp>
      <p:sp>
        <p:nvSpPr>
          <p:cNvPr id="312" name="replace_na(data,…"/>
          <p:cNvSpPr txBox="1"/>
          <p:nvPr/>
        </p:nvSpPr>
        <p:spPr>
          <a:xfrm>
            <a:off x="8487606" y="70094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313" name="Use these functions to split or combine cells into individual, isolated values."/>
          <p:cNvSpPr txBox="1"/>
          <p:nvPr/>
        </p:nvSpPr>
        <p:spPr>
          <a:xfrm>
            <a:off x="10571119" y="1009805"/>
            <a:ext cx="2987483" cy="54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these functions to split or combine cells into individual, isolated values.</a:t>
            </a:r>
          </a:p>
        </p:txBody>
      </p:sp>
      <p:grpSp>
        <p:nvGrpSpPr>
          <p:cNvPr id="318" name="Group"/>
          <p:cNvGrpSpPr/>
          <p:nvPr/>
        </p:nvGrpSpPr>
        <p:grpSpPr>
          <a:xfrm>
            <a:off x="10535173" y="2524616"/>
            <a:ext cx="2780686" cy="1770354"/>
            <a:chOff x="25400" y="0"/>
            <a:chExt cx="2780684" cy="1770352"/>
          </a:xfrm>
        </p:grpSpPr>
        <p:graphicFrame>
          <p:nvGraphicFramePr>
            <p:cNvPr id="31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319" name="separate(data, col, into,  sep = &quot;[^[:alnum:]]+&quot;, remove = TRUE, convert = FALSE,…"/>
          <p:cNvSpPr txBox="1"/>
          <p:nvPr/>
        </p:nvSpPr>
        <p:spPr>
          <a:xfrm>
            <a:off x="10562310" y="1455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 sep = "[^[:alnum:]]+", remove = TRUE, convert = FALSE,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11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columns.</a:t>
            </a:r>
          </a:p>
        </p:txBody>
      </p:sp>
      <p:sp>
        <p:nvSpPr>
          <p:cNvPr id="320" name="separate_rows(data, ..., sep = &quot;[^[:alnum:].]+&quot;, convert = FALSE)…"/>
          <p:cNvSpPr txBox="1"/>
          <p:nvPr/>
        </p:nvSpPr>
        <p:spPr>
          <a:xfrm>
            <a:off x="10503592" y="42026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rows. Also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0911009" y="8510559"/>
            <a:ext cx="2754610" cy="1786401"/>
            <a:chOff x="25400" y="0"/>
            <a:chExt cx="2754608" cy="1786400"/>
          </a:xfrm>
        </p:grpSpPr>
        <p:graphicFrame>
          <p:nvGraphicFramePr>
            <p:cNvPr id="321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2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23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4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326" name="separate(table3, rate,…"/>
          <p:cNvSpPr txBox="1"/>
          <p:nvPr/>
        </p:nvSpPr>
        <p:spPr>
          <a:xfrm>
            <a:off x="11034555" y="37257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separate(table3, rate,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into = c("cases", "pop"))</a:t>
            </a:r>
          </a:p>
        </p:txBody>
      </p:sp>
      <p:sp>
        <p:nvSpPr>
          <p:cNvPr id="327" name="separate_rows(table3, rate)"/>
          <p:cNvSpPr txBox="1"/>
          <p:nvPr/>
        </p:nvSpPr>
        <p:spPr>
          <a:xfrm>
            <a:off x="11043686" y="73856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328" name="unite(table5, century, year,…"/>
          <p:cNvSpPr txBox="1"/>
          <p:nvPr/>
        </p:nvSpPr>
        <p:spPr>
          <a:xfrm>
            <a:off x="11090772" y="96981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unite(table5, century, year,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 = "year", sep = "")</a:t>
            </a:r>
          </a:p>
        </p:txBody>
      </p:sp>
      <p:sp>
        <p:nvSpPr>
          <p:cNvPr id="329" name="Line"/>
          <p:cNvSpPr/>
          <p:nvPr/>
        </p:nvSpPr>
        <p:spPr>
          <a:xfrm>
            <a:off x="10447128" y="4375811"/>
            <a:ext cx="3184664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30" name="Line"/>
          <p:cNvSpPr/>
          <p:nvPr/>
        </p:nvSpPr>
        <p:spPr>
          <a:xfrm>
            <a:off x="10453656" y="7768108"/>
            <a:ext cx="31846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31" name="Tidy Data with tidyr"/>
          <p:cNvSpPr/>
          <p:nvPr/>
        </p:nvSpPr>
        <p:spPr>
          <a:xfrm>
            <a:off x="3641576" y="268431"/>
            <a:ext cx="1008358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Tidy Data with tidyr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4006053" y="7590649"/>
            <a:ext cx="1528626" cy="848639"/>
            <a:chOff x="25400" y="0"/>
            <a:chExt cx="1528624" cy="848638"/>
          </a:xfrm>
        </p:grpSpPr>
        <p:graphicFrame>
          <p:nvGraphicFramePr>
            <p:cNvPr id="332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33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6197343" y="7593175"/>
            <a:ext cx="1503436" cy="846113"/>
            <a:chOff x="25400" y="0"/>
            <a:chExt cx="1503434" cy="846112"/>
          </a:xfrm>
        </p:grpSpPr>
        <p:graphicFrame>
          <p:nvGraphicFramePr>
            <p:cNvPr id="337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38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9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8674417" y="7593175"/>
            <a:ext cx="1502862" cy="846113"/>
            <a:chOff x="25400" y="0"/>
            <a:chExt cx="1502860" cy="846112"/>
          </a:xfrm>
        </p:grpSpPr>
        <p:graphicFrame>
          <p:nvGraphicFramePr>
            <p:cNvPr id="342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3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4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5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47" name="drop_na(x, x2)"/>
          <p:cNvSpPr txBox="1"/>
          <p:nvPr/>
        </p:nvSpPr>
        <p:spPr>
          <a:xfrm>
            <a:off x="4023845" y="85548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48" name="fill(x, x2)"/>
          <p:cNvSpPr txBox="1"/>
          <p:nvPr/>
        </p:nvSpPr>
        <p:spPr>
          <a:xfrm>
            <a:off x="6420179" y="85548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49" name="replace_na(x,list(x2 = 2), x2)"/>
          <p:cNvSpPr txBox="1"/>
          <p:nvPr/>
        </p:nvSpPr>
        <p:spPr>
          <a:xfrm>
            <a:off x="8296729" y="8554868"/>
            <a:ext cx="197525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replace_na(x,list(x2 = 2), x2)</a:t>
            </a:r>
          </a:p>
        </p:txBody>
      </p:sp>
      <p:grpSp>
        <p:nvGrpSpPr>
          <p:cNvPr id="354" name="Group"/>
          <p:cNvGrpSpPr/>
          <p:nvPr/>
        </p:nvGrpSpPr>
        <p:grpSpPr>
          <a:xfrm>
            <a:off x="10655411" y="5335199"/>
            <a:ext cx="2884807" cy="1780844"/>
            <a:chOff x="25400" y="0"/>
            <a:chExt cx="2884805" cy="1780842"/>
          </a:xfrm>
        </p:grpSpPr>
        <p:graphicFrame>
          <p:nvGraphicFramePr>
            <p:cNvPr id="350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2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53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55" name="Control the default appearance with options:…"/>
          <p:cNvSpPr txBox="1"/>
          <p:nvPr/>
        </p:nvSpPr>
        <p:spPr>
          <a:xfrm>
            <a:off x="275681" y="5416880"/>
            <a:ext cx="3164582" cy="145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42900" indent="-2286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Control the default appearance with options: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2" marL="152400" indent="304800" algn="l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options(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342900" indent="-228600" algn="l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View entire data set with </a:t>
            </a:r>
            <a:r>
              <a:rPr b="1"/>
              <a:t>View(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title</a:t>
            </a:r>
            <a:r>
              <a:rPr b="1"/>
              <a:t>)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or </a:t>
            </a:r>
            <a:r>
              <a:rPr b="1"/>
              <a:t>glimpse(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width = NULL, …</a:t>
            </a:r>
            <a:r>
              <a:rPr b="1"/>
              <a:t>)</a:t>
            </a:r>
            <a:endParaRPr b="1"/>
          </a:p>
          <a:p>
            <a:pPr marL="342900" indent="-228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Revert to data frame with </a:t>
            </a:r>
            <a:r>
              <a:rPr b="1"/>
              <a:t>as.data.frame()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(required for some older packages)</a:t>
            </a:r>
          </a:p>
        </p:txBody>
      </p:sp>
      <p:sp>
        <p:nvSpPr>
          <p:cNvPr id="356" name="Tibbles - an enhanced data frame"/>
          <p:cNvSpPr/>
          <p:nvPr/>
        </p:nvSpPr>
        <p:spPr>
          <a:xfrm>
            <a:off x="242509" y="272447"/>
            <a:ext cx="3275797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Tibbles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an enhanced data frame</a:t>
            </a:r>
          </a:p>
        </p:txBody>
      </p:sp>
      <p:sp>
        <p:nvSpPr>
          <p:cNvPr id="357" name="Line"/>
          <p:cNvSpPr/>
          <p:nvPr/>
        </p:nvSpPr>
        <p:spPr>
          <a:xfrm>
            <a:off x="322376" y="6942608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58" name="Handle Missing Values"/>
          <p:cNvSpPr/>
          <p:nvPr/>
        </p:nvSpPr>
        <p:spPr>
          <a:xfrm>
            <a:off x="3705076" y="6738283"/>
            <a:ext cx="6602392" cy="294981"/>
          </a:xfrm>
          <a:prstGeom prst="roundRect">
            <a:avLst>
              <a:gd name="adj" fmla="val 21829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Handle Missing Values</a:t>
            </a:r>
          </a:p>
        </p:txBody>
      </p:sp>
      <p:sp>
        <p:nvSpPr>
          <p:cNvPr id="359" name="Reshape Data - change the layout of values in a table"/>
          <p:cNvSpPr/>
          <p:nvPr/>
        </p:nvSpPr>
        <p:spPr>
          <a:xfrm>
            <a:off x="3714186" y="2277102"/>
            <a:ext cx="6604001" cy="294981"/>
          </a:xfrm>
          <a:prstGeom prst="roundRect">
            <a:avLst>
              <a:gd name="adj" fmla="val 21829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1800"/>
              <a:t>Reshape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change the layout of values in a table</a:t>
            </a:r>
          </a:p>
        </p:txBody>
      </p:sp>
      <p:sp>
        <p:nvSpPr>
          <p:cNvPr id="360" name="Tidy data is a way to organize tabular data. It provides a consistent data structure across packages."/>
          <p:cNvSpPr txBox="1"/>
          <p:nvPr/>
        </p:nvSpPr>
        <p:spPr>
          <a:xfrm>
            <a:off x="3724169" y="557098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8827644" y="781096"/>
            <a:ext cx="1376293" cy="992164"/>
            <a:chOff x="7741" y="-209262"/>
            <a:chExt cx="1376292" cy="992163"/>
          </a:xfrm>
        </p:grpSpPr>
        <p:graphicFrame>
          <p:nvGraphicFramePr>
            <p:cNvPr id="361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62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63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64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15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65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66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7430108" y="1005685"/>
            <a:ext cx="718100" cy="788489"/>
            <a:chOff x="20209" y="0"/>
            <a:chExt cx="718098" cy="788488"/>
          </a:xfrm>
        </p:grpSpPr>
        <p:grpSp>
          <p:nvGrpSpPr>
            <p:cNvPr id="372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70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73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7" name="Each observation, or case,  is in its own row"/>
          <p:cNvSpPr txBox="1"/>
          <p:nvPr/>
        </p:nvSpPr>
        <p:spPr>
          <a:xfrm>
            <a:off x="5294073" y="16605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5724256" y="1033612"/>
            <a:ext cx="719021" cy="717131"/>
            <a:chOff x="19288" y="21178"/>
            <a:chExt cx="719019" cy="717130"/>
          </a:xfrm>
        </p:grpSpPr>
        <p:sp>
          <p:nvSpPr>
            <p:cNvPr id="378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79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80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4" name="Each variable is in its own column"/>
          <p:cNvSpPr txBox="1"/>
          <p:nvPr/>
        </p:nvSpPr>
        <p:spPr>
          <a:xfrm>
            <a:off x="3713923" y="16799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90" name="Group"/>
          <p:cNvGrpSpPr/>
          <p:nvPr/>
        </p:nvGrpSpPr>
        <p:grpSpPr>
          <a:xfrm>
            <a:off x="4160244" y="1028489"/>
            <a:ext cx="718100" cy="754074"/>
            <a:chOff x="119271" y="16056"/>
            <a:chExt cx="718098" cy="754072"/>
          </a:xfrm>
        </p:grpSpPr>
        <p:sp>
          <p:nvSpPr>
            <p:cNvPr id="385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86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87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91" name="&amp;"/>
          <p:cNvSpPr txBox="1"/>
          <p:nvPr/>
        </p:nvSpPr>
        <p:spPr>
          <a:xfrm>
            <a:off x="5059835" y="11602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FF7E79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92" name="Learn more at browseVignettes(package = c(&quot;readr&quot;, &quot;tibble&quot;, &quot;tidyr&quot;))  •  readr 1.1.0 •  tibble 1.2.12 •  tidyr  0.6.0  •  Updated: 2017-01"/>
          <p:cNvSpPr txBox="1"/>
          <p:nvPr/>
        </p:nvSpPr>
        <p:spPr>
          <a:xfrm>
            <a:off x="7248475" y="10340910"/>
            <a:ext cx="651600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c("readr", "tibble", "tidyr"))  </a:t>
            </a:r>
            <a:r>
              <a:t>•  readr 1.1.0 •  tibble 1.2.12 •  tidyr  0.6.0  •  Updated: 2017-01</a:t>
            </a:r>
          </a:p>
        </p:txBody>
      </p:sp>
      <p:sp>
        <p:nvSpPr>
          <p:cNvPr id="393" name="The tibble package provides a new S3 class for storing tabular data, the tibble. Tibbles inherit the data frame class, but improve two behaviors:…"/>
          <p:cNvSpPr txBox="1"/>
          <p:nvPr/>
        </p:nvSpPr>
        <p:spPr>
          <a:xfrm>
            <a:off x="239414" y="682749"/>
            <a:ext cx="3173337" cy="1912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7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</a:t>
            </a:r>
            <a:r>
              <a:rPr b="1"/>
              <a:t>tibble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package provides a new S3 class for storing tabular data, the tibble. Tibbles inherit the data frame class, but improve two behaviors: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66700" indent="-76200" algn="l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Display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 When you print a tibble, R provides a concise view of the data that fits on one screen.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66700" indent="-76200" algn="l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Subsetting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[ always returns a new tibble, [[ and $ always return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66700" indent="-76200" algn="l">
              <a:lnSpc>
                <a:spcPct val="90000"/>
              </a:lnSpc>
              <a:buSzPct val="100000"/>
              <a:buChar char="•"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No partial matching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You must use full column names when subsetting</a:t>
            </a:r>
          </a:p>
        </p:txBody>
      </p:sp>
      <p:sp>
        <p:nvSpPr>
          <p:cNvPr id="394" name="as_tibble(x, …) Convert data frame to tibble.…"/>
          <p:cNvSpPr txBox="1"/>
          <p:nvPr/>
        </p:nvSpPr>
        <p:spPr>
          <a:xfrm>
            <a:off x="306399" y="9149399"/>
            <a:ext cx="3133864" cy="134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6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rgbClr val="FF7E79"/>
                </a:solidFill>
              </a:rPr>
              <a:t>Convert data frame to tibble.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28600" indent="-114300" algn="l">
              <a:lnSpc>
                <a:spcPct val="90000"/>
              </a:lnSpc>
              <a:spcBef>
                <a:spcPts val="6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rgbClr val="FF7E79"/>
                </a:solidFill>
              </a:rPr>
              <a:t>Converts named vector to a tibble with a names column and a values column.</a:t>
            </a:r>
            <a:endParaRPr>
              <a:solidFill>
                <a:srgbClr val="FF7E79"/>
              </a:solidFill>
            </a:endParaRP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rgbClr val="FF7E79"/>
                </a:solidFill>
              </a:rPr>
              <a:t>Test whether x is a tibble.</a:t>
            </a:r>
          </a:p>
        </p:txBody>
      </p:sp>
      <p:sp>
        <p:nvSpPr>
          <p:cNvPr id="395" name="data frame display"/>
          <p:cNvSpPr txBox="1"/>
          <p:nvPr/>
        </p:nvSpPr>
        <p:spPr>
          <a:xfrm>
            <a:off x="1903761" y="51682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200">
                <a:solidFill>
                  <a:srgbClr val="FF7E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96" name="tibble display"/>
          <p:cNvSpPr txBox="1"/>
          <p:nvPr/>
        </p:nvSpPr>
        <p:spPr>
          <a:xfrm>
            <a:off x="2065534" y="38860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200">
                <a:solidFill>
                  <a:srgbClr val="FF7E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sp>
        <p:nvSpPr>
          <p:cNvPr id="397" name="Construct a tibble in two ways"/>
          <p:cNvSpPr txBox="1"/>
          <p:nvPr/>
        </p:nvSpPr>
        <p:spPr>
          <a:xfrm>
            <a:off x="679033" y="6899594"/>
            <a:ext cx="2414751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400">
                <a:solidFill>
                  <a:srgbClr val="FF7E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Construct a tibble in two ways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308627" y="7163097"/>
            <a:ext cx="3082562" cy="2181488"/>
            <a:chOff x="0" y="15753"/>
            <a:chExt cx="3082560" cy="2181486"/>
          </a:xfrm>
        </p:grpSpPr>
        <p:sp>
          <p:nvSpPr>
            <p:cNvPr id="398" name="Rounded Rectangle"/>
            <p:cNvSpPr/>
            <p:nvPr/>
          </p:nvSpPr>
          <p:spPr>
            <a:xfrm>
              <a:off x="65743" y="44823"/>
              <a:ext cx="3016818" cy="1980148"/>
            </a:xfrm>
            <a:prstGeom prst="roundRect">
              <a:avLst>
                <a:gd name="adj" fmla="val 5409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tibble(…)…"/>
            <p:cNvSpPr txBox="1"/>
            <p:nvPr/>
          </p:nvSpPr>
          <p:spPr>
            <a:xfrm>
              <a:off x="0" y="15753"/>
              <a:ext cx="1855113" cy="21814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 algn="l">
                <a:lnSpc>
                  <a:spcPct val="9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 algn="l">
                <a:lnSpc>
                  <a:spcPct val="9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Construct by columns.</a:t>
              </a:r>
            </a:p>
            <a:p>
              <a:pPr marL="228600" indent="-114300" algn="l">
                <a:lnSpc>
                  <a:spcPct val="9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tibble</a:t>
              </a:r>
              <a:r>
                <a:t>(x = 1:3, </a:t>
              </a:r>
            </a:p>
            <a:p>
              <a:pPr marL="228600" indent="-114300" algn="l">
                <a:lnSpc>
                  <a:spcPct val="90000"/>
                </a:lnSpc>
                <a:spcBef>
                  <a:spcPts val="600"/>
                </a:spcBef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         y = c("a", "b", "c"))</a:t>
              </a:r>
            </a:p>
            <a:p>
              <a:pPr marL="228600" indent="-114300" algn="l">
                <a:lnSpc>
                  <a:spcPct val="9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 algn="l">
                <a:lnSpc>
                  <a:spcPct val="9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Construct by rows.</a:t>
              </a:r>
            </a:p>
            <a:p>
              <a:pPr marL="228600" indent="-114300" algn="l">
                <a:lnSpc>
                  <a:spcPct val="9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tribble</a:t>
              </a:r>
              <a:r>
                <a:t>(</a:t>
              </a:r>
            </a:p>
            <a:p>
              <a:pPr indent="114300" algn="l">
                <a:lnSpc>
                  <a:spcPct val="8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~x,  ~y,</a:t>
              </a:r>
            </a:p>
            <a:p>
              <a:pPr indent="114300" algn="l">
                <a:lnSpc>
                  <a:spcPct val="8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1,    "a",</a:t>
              </a:r>
            </a:p>
            <a:p>
              <a:pPr indent="114300" algn="l">
                <a:lnSpc>
                  <a:spcPct val="8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2,    "b",</a:t>
              </a:r>
            </a:p>
            <a:p>
              <a:pPr indent="114300" algn="l">
                <a:lnSpc>
                  <a:spcPct val="8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3,    "c")</a:t>
              </a:r>
            </a:p>
          </p:txBody>
        </p:sp>
        <p:sp>
          <p:nvSpPr>
            <p:cNvPr id="400" name="A tibble: 3 × 2…"/>
            <p:cNvSpPr/>
            <p:nvPr/>
          </p:nvSpPr>
          <p:spPr>
            <a:xfrm>
              <a:off x="1767262" y="886618"/>
              <a:ext cx="1189359" cy="10331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defRPr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 algn="l">
                <a:defRPr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 algn="l">
                <a:defRPr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&lt;dbl&gt;</a:t>
              </a:r>
            </a:p>
            <a:p>
              <a:pPr algn="l">
                <a:defRPr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 algn="l">
                <a:defRPr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 algn="l">
                <a:defRPr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401" name="Both make…"/>
            <p:cNvSpPr/>
            <p:nvPr/>
          </p:nvSpPr>
          <p:spPr>
            <a:xfrm>
              <a:off x="1858704" y="168175"/>
              <a:ext cx="1006476" cy="63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" y="0"/>
                  </a:moveTo>
                  <a:cubicBezTo>
                    <a:pt x="932" y="0"/>
                    <a:pt x="0" y="1470"/>
                    <a:pt x="0" y="3278"/>
                  </a:cubicBezTo>
                  <a:lnTo>
                    <a:pt x="0" y="14467"/>
                  </a:lnTo>
                  <a:cubicBezTo>
                    <a:pt x="0" y="16275"/>
                    <a:pt x="932" y="17745"/>
                    <a:pt x="2078" y="17745"/>
                  </a:cubicBezTo>
                  <a:lnTo>
                    <a:pt x="9471" y="17745"/>
                  </a:lnTo>
                  <a:lnTo>
                    <a:pt x="10698" y="21600"/>
                  </a:lnTo>
                  <a:lnTo>
                    <a:pt x="12001" y="17745"/>
                  </a:lnTo>
                  <a:lnTo>
                    <a:pt x="19522" y="17745"/>
                  </a:lnTo>
                  <a:cubicBezTo>
                    <a:pt x="20668" y="17745"/>
                    <a:pt x="21600" y="16275"/>
                    <a:pt x="21600" y="14467"/>
                  </a:cubicBezTo>
                  <a:lnTo>
                    <a:pt x="21600" y="3278"/>
                  </a:lnTo>
                  <a:cubicBezTo>
                    <a:pt x="21600" y="1470"/>
                    <a:pt x="20668" y="0"/>
                    <a:pt x="19522" y="0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FF7E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11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Both make</a:t>
              </a:r>
            </a:p>
            <a:p>
              <a:pPr>
                <a:defRPr b="1" sz="11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this tibble</a:t>
              </a:r>
            </a:p>
          </p:txBody>
        </p:sp>
      </p:grpSp>
      <p:graphicFrame>
        <p:nvGraphicFramePr>
          <p:cNvPr id="403" name="Table"/>
          <p:cNvGraphicFramePr/>
          <p:nvPr/>
        </p:nvGraphicFramePr>
        <p:xfrm>
          <a:off x="441516" y="32589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" name="Shape"/>
          <p:cNvSpPr/>
          <p:nvPr/>
        </p:nvSpPr>
        <p:spPr>
          <a:xfrm>
            <a:off x="453830" y="26054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graphicFrame>
        <p:nvGraphicFramePr>
          <p:cNvPr id="405" name="Table"/>
          <p:cNvGraphicFramePr/>
          <p:nvPr/>
        </p:nvGraphicFramePr>
        <p:xfrm>
          <a:off x="446776" y="32560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06" name="Shape"/>
          <p:cNvSpPr/>
          <p:nvPr/>
        </p:nvSpPr>
        <p:spPr>
          <a:xfrm>
            <a:off x="1033797" y="41573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graphicFrame>
        <p:nvGraphicFramePr>
          <p:cNvPr id="407" name="Table"/>
          <p:cNvGraphicFramePr/>
          <p:nvPr/>
        </p:nvGraphicFramePr>
        <p:xfrm>
          <a:off x="1030596" y="41902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08" name="# A tibble: 234 × 6…"/>
          <p:cNvSpPr/>
          <p:nvPr/>
        </p:nvSpPr>
        <p:spPr>
          <a:xfrm>
            <a:off x="1843517" y="26067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409" name="156 1999   6   auto(l4)…"/>
          <p:cNvSpPr/>
          <p:nvPr/>
        </p:nvSpPr>
        <p:spPr>
          <a:xfrm>
            <a:off x="1843517" y="41579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 algn="l">
              <a:defRPr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 algn="l">
              <a:defRPr sz="550"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410" name="A large table to display"/>
          <p:cNvSpPr txBox="1"/>
          <p:nvPr/>
        </p:nvSpPr>
        <p:spPr>
          <a:xfrm>
            <a:off x="421245" y="49594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defRPr sz="1200">
                <a:solidFill>
                  <a:srgbClr val="FF7E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411" name="RStudio® is a trademark of RStudio, Inc.  •  CC BY  RStudio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 RStudio </a:t>
            </a:r>
            <a:r>
              <a:rPr u="sng"/>
              <a:t>info@rstudio.com</a:t>
            </a:r>
            <a:r>
              <a:t>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412" name="A table is tidy if:"/>
          <p:cNvSpPr txBox="1"/>
          <p:nvPr/>
        </p:nvSpPr>
        <p:spPr>
          <a:xfrm>
            <a:off x="3755637" y="7346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413" name="Tidy data:"/>
          <p:cNvSpPr txBox="1"/>
          <p:nvPr/>
        </p:nvSpPr>
        <p:spPr>
          <a:xfrm>
            <a:off x="7164828" y="7374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414" name="Line"/>
          <p:cNvSpPr/>
          <p:nvPr/>
        </p:nvSpPr>
        <p:spPr>
          <a:xfrm flipV="1">
            <a:off x="6985000" y="1060956"/>
            <a:ext cx="1" cy="962907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415" name="Makes variables easy to access as vectors"/>
          <p:cNvSpPr txBox="1"/>
          <p:nvPr/>
        </p:nvSpPr>
        <p:spPr>
          <a:xfrm>
            <a:off x="7177528" y="17243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416" name="Preserves cases during vectorized operations"/>
          <p:cNvSpPr txBox="1"/>
          <p:nvPr/>
        </p:nvSpPr>
        <p:spPr>
          <a:xfrm>
            <a:off x="8760745" y="17012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3714505" y="90188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18" name="Expand Tables - quickly create tables with  combinations of values"/>
          <p:cNvSpPr/>
          <p:nvPr/>
        </p:nvSpPr>
        <p:spPr>
          <a:xfrm>
            <a:off x="3705076" y="8948083"/>
            <a:ext cx="6602392" cy="294981"/>
          </a:xfrm>
          <a:prstGeom prst="roundRect">
            <a:avLst>
              <a:gd name="adj" fmla="val 21829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Expand Tables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quickly create tables with  combinations of values</a:t>
            </a:r>
          </a:p>
        </p:txBody>
      </p:sp>
      <p:sp>
        <p:nvSpPr>
          <p:cNvPr id="419" name="complete(data, ..., fill = list())…"/>
          <p:cNvSpPr txBox="1"/>
          <p:nvPr/>
        </p:nvSpPr>
        <p:spPr>
          <a:xfrm>
            <a:off x="3746954" y="91757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fill = list()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Adds to the data missing combinations of the values of the variables listed in …  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420" name="expand(data, ...)…"/>
          <p:cNvSpPr txBox="1"/>
          <p:nvPr/>
        </p:nvSpPr>
        <p:spPr>
          <a:xfrm>
            <a:off x="6944986" y="9175774"/>
            <a:ext cx="3291759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expand(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new tibble with all possible combinations of the values of the variables listed in …  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ounded Rectangle"/>
          <p:cNvSpPr/>
          <p:nvPr/>
        </p:nvSpPr>
        <p:spPr>
          <a:xfrm>
            <a:off x="260259" y="259295"/>
            <a:ext cx="3268912" cy="5358278"/>
          </a:xfrm>
          <a:prstGeom prst="roundRect">
            <a:avLst>
              <a:gd name="adj" fmla="val 1194"/>
            </a:avLst>
          </a:prstGeom>
          <a:solidFill>
            <a:srgbClr val="407AAA">
              <a:alpha val="301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23" name="R’s tidyverse is built around tidy data stored in  tibbles, an enhanced version of a data frame.…"/>
          <p:cNvSpPr txBox="1"/>
          <p:nvPr/>
        </p:nvSpPr>
        <p:spPr>
          <a:xfrm>
            <a:off x="254000" y="1985934"/>
            <a:ext cx="324483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14300"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R’s</a:t>
            </a:r>
            <a:r>
              <a:rPr b="1"/>
              <a:t> </a:t>
            </a:r>
            <a:r>
              <a:rPr b="1"/>
              <a:t>tidyverse</a:t>
            </a:r>
            <a:r>
              <a:t> is built around </a:t>
            </a:r>
            <a:r>
              <a:rPr b="1"/>
              <a:t>tidy data</a:t>
            </a:r>
            <a:r>
              <a:t> stored in  </a:t>
            </a:r>
            <a:r>
              <a:rPr b="1"/>
              <a:t>tibbles</a:t>
            </a:r>
            <a:r>
              <a:t>, an enhanced version of a data frame. </a:t>
            </a:r>
          </a:p>
          <a:p>
            <a:pPr marL="114300" algn="l">
              <a:spcBef>
                <a:spcPts val="500"/>
              </a:spcBef>
              <a:buClr>
                <a:srgbClr val="FF7E79"/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front side of this sheet shows how to read text files into R with </a:t>
            </a:r>
            <a:r>
              <a:rPr b="1"/>
              <a:t>readr</a:t>
            </a:r>
            <a:r>
              <a:t>.</a:t>
            </a:r>
          </a:p>
          <a:p>
            <a:pPr marL="114300" algn="l">
              <a:spcBef>
                <a:spcPts val="300"/>
              </a:spcBef>
              <a:buClr>
                <a:srgbClr val="FF7E79"/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reverse side shows how to create tibbles with </a:t>
            </a:r>
            <a:r>
              <a:rPr b="1"/>
              <a:t>tibble</a:t>
            </a:r>
            <a:r>
              <a:t> and to layout tidy data with </a:t>
            </a:r>
            <a:r>
              <a:rPr b="1"/>
              <a:t>tidyr</a:t>
            </a:r>
            <a:r>
              <a:t>. </a:t>
            </a:r>
          </a:p>
        </p:txBody>
      </p:sp>
      <p:pic>
        <p:nvPicPr>
          <p:cNvPr id="424" name="RStudio_Hex_tidyr.png" descr="RStudio_Hex_tid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114" y="3000175"/>
            <a:ext cx="469901" cy="544790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Rounded Rectangle"/>
          <p:cNvSpPr/>
          <p:nvPr/>
        </p:nvSpPr>
        <p:spPr>
          <a:xfrm>
            <a:off x="366113" y="3627768"/>
            <a:ext cx="3037759" cy="1900108"/>
          </a:xfrm>
          <a:prstGeom prst="roundRect">
            <a:avLst>
              <a:gd name="adj" fmla="val 24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26" name="Other types of data…"/>
          <p:cNvSpPr txBox="1"/>
          <p:nvPr/>
        </p:nvSpPr>
        <p:spPr>
          <a:xfrm>
            <a:off x="406360" y="3598272"/>
            <a:ext cx="3008066" cy="1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1" sz="1200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types of data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Try one of the following packages to import other types of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haven 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SPSS, Stata, and SAS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readxl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excel files (.xls and .xlsx)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DBI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databases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jsonlite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json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xml2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XML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httr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Web APIs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rvest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HTML (Web Scraping)</a:t>
            </a:r>
          </a:p>
        </p:txBody>
      </p:sp>
      <p:sp>
        <p:nvSpPr>
          <p:cNvPr id="427" name="Rounded Rectangle"/>
          <p:cNvSpPr/>
          <p:nvPr/>
        </p:nvSpPr>
        <p:spPr>
          <a:xfrm>
            <a:off x="268330" y="5850578"/>
            <a:ext cx="3268912" cy="4531202"/>
          </a:xfrm>
          <a:prstGeom prst="roundRect">
            <a:avLst>
              <a:gd name="adj" fmla="val 1194"/>
            </a:avLst>
          </a:prstGeom>
          <a:solidFill>
            <a:srgbClr val="407AAA">
              <a:alpha val="301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28" name="Rounded Rectangle"/>
          <p:cNvSpPr/>
          <p:nvPr/>
        </p:nvSpPr>
        <p:spPr>
          <a:xfrm>
            <a:off x="341517" y="6082597"/>
            <a:ext cx="3122537" cy="4201306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29" name="write_csv(x, path, na = &quot;NA&quot;, append = FALSE, col_names = !append)…"/>
          <p:cNvSpPr txBox="1"/>
          <p:nvPr/>
        </p:nvSpPr>
        <p:spPr>
          <a:xfrm>
            <a:off x="334990" y="6284548"/>
            <a:ext cx="3122828" cy="408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write_csv(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comma delimited file.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delim = " ",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file with any delimiter.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write_excel_csv(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a CSV for excel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append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String to file.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String vector to file, one element per line.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write_rds(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compress = c("none", "gz", "bz2", "xz"),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Object to RDS file.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write_tsv(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Tibble/df to tab delimited files.</a:t>
            </a:r>
          </a:p>
        </p:txBody>
      </p:sp>
      <p:sp>
        <p:nvSpPr>
          <p:cNvPr id="430" name="Write functions"/>
          <p:cNvSpPr/>
          <p:nvPr/>
        </p:nvSpPr>
        <p:spPr>
          <a:xfrm>
            <a:off x="264888" y="5682050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407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Write functions</a:t>
            </a:r>
          </a:p>
        </p:txBody>
      </p:sp>
      <p:sp>
        <p:nvSpPr>
          <p:cNvPr id="431" name="Save x, an R object, to path, a file path, with:"/>
          <p:cNvSpPr txBox="1"/>
          <p:nvPr/>
        </p:nvSpPr>
        <p:spPr>
          <a:xfrm>
            <a:off x="341517" y="60497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Save </a:t>
            </a:r>
            <a:r>
              <a:rPr b="1">
                <a:solidFill>
                  <a:srgbClr val="3DAA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t>, an R object, to </a:t>
            </a:r>
            <a:r>
              <a:rPr b="1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path</a:t>
            </a:r>
            <a:r>
              <a:t>, a file path, with:</a:t>
            </a:r>
          </a:p>
        </p:txBody>
      </p:sp>
      <p:sp>
        <p:nvSpPr>
          <p:cNvPr id="432" name="Rounded Rectangle"/>
          <p:cNvSpPr/>
          <p:nvPr/>
        </p:nvSpPr>
        <p:spPr>
          <a:xfrm>
            <a:off x="10446733" y="259295"/>
            <a:ext cx="3268912" cy="10122636"/>
          </a:xfrm>
          <a:prstGeom prst="roundRect">
            <a:avLst>
              <a:gd name="adj" fmla="val 1194"/>
            </a:avLst>
          </a:prstGeom>
          <a:solidFill>
            <a:srgbClr val="407AAA">
              <a:alpha val="301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33" name="Rounded Rectangle"/>
          <p:cNvSpPr/>
          <p:nvPr/>
        </p:nvSpPr>
        <p:spPr>
          <a:xfrm>
            <a:off x="3641576" y="330190"/>
            <a:ext cx="6660890" cy="10046436"/>
          </a:xfrm>
          <a:prstGeom prst="roundRect">
            <a:avLst>
              <a:gd name="adj" fmla="val 1312"/>
            </a:avLst>
          </a:prstGeom>
          <a:solidFill>
            <a:srgbClr val="407AAA">
              <a:alpha val="301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34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35" name="Read functions"/>
          <p:cNvSpPr/>
          <p:nvPr/>
        </p:nvSpPr>
        <p:spPr>
          <a:xfrm>
            <a:off x="3641576" y="272447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407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Read functions</a:t>
            </a:r>
          </a:p>
        </p:txBody>
      </p:sp>
      <p:sp>
        <p:nvSpPr>
          <p:cNvPr id="436" name="Rounded Rectangle"/>
          <p:cNvSpPr/>
          <p:nvPr/>
        </p:nvSpPr>
        <p:spPr>
          <a:xfrm>
            <a:off x="3711500" y="664231"/>
            <a:ext cx="6516007" cy="9626145"/>
          </a:xfrm>
          <a:prstGeom prst="roundRect">
            <a:avLst>
              <a:gd name="adj" fmla="val 6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37" name="Rounded Rectangle"/>
          <p:cNvSpPr/>
          <p:nvPr/>
        </p:nvSpPr>
        <p:spPr>
          <a:xfrm>
            <a:off x="10516292" y="660294"/>
            <a:ext cx="3122536" cy="9626601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38" name="Parsing data types"/>
          <p:cNvSpPr/>
          <p:nvPr/>
        </p:nvSpPr>
        <p:spPr>
          <a:xfrm>
            <a:off x="10437290" y="272447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407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Parsing data types</a:t>
            </a:r>
          </a:p>
        </p:txBody>
      </p:sp>
      <p:sp>
        <p:nvSpPr>
          <p:cNvPr id="439" name="Tidy Data…"/>
          <p:cNvSpPr txBox="1"/>
          <p:nvPr>
            <p:ph type="title"/>
          </p:nvPr>
        </p:nvSpPr>
        <p:spPr>
          <a:xfrm>
            <a:off x="277225" y="273049"/>
            <a:ext cx="3217980" cy="1023262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sp>
        <p:nvSpPr>
          <p:cNvPr id="440" name="Rounded Rectangle"/>
          <p:cNvSpPr/>
          <p:nvPr/>
        </p:nvSpPr>
        <p:spPr>
          <a:xfrm>
            <a:off x="366113" y="359128"/>
            <a:ext cx="3037759" cy="1557208"/>
          </a:xfrm>
          <a:prstGeom prst="roundRect">
            <a:avLst>
              <a:gd name="adj" fmla="val 30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441" name="Group" descr="Grou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246" y="1482550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Data Import…"/>
          <p:cNvSpPr txBox="1"/>
          <p:nvPr/>
        </p:nvSpPr>
        <p:spPr>
          <a:xfrm>
            <a:off x="277225" y="234949"/>
            <a:ext cx="3217980" cy="124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z="4300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Data Import</a:t>
            </a:r>
          </a:p>
          <a:p>
            <a:pPr>
              <a:lnSpc>
                <a:spcPct val="90000"/>
              </a:lnSpc>
              <a:defRPr sz="1900">
                <a:solidFill>
                  <a:srgbClr val="407AA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with readr, tibble, and tidyr </a:t>
            </a:r>
            <a:r>
              <a:t>Cheat Sheet </a:t>
            </a:r>
          </a:p>
        </p:txBody>
      </p:sp>
      <p:sp>
        <p:nvSpPr>
          <p:cNvPr id="443" name="Line"/>
          <p:cNvSpPr/>
          <p:nvPr/>
        </p:nvSpPr>
        <p:spPr>
          <a:xfrm>
            <a:off x="238928" y="3631774"/>
            <a:ext cx="331157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444" name="## Parsed with column specification:…"/>
          <p:cNvSpPr txBox="1"/>
          <p:nvPr/>
        </p:nvSpPr>
        <p:spPr>
          <a:xfrm>
            <a:off x="10642127" y="17310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445" name="read_file(file, locale = default_locale())…"/>
          <p:cNvSpPr txBox="1"/>
          <p:nvPr/>
        </p:nvSpPr>
        <p:spPr>
          <a:xfrm>
            <a:off x="3727877" y="8589502"/>
            <a:ext cx="3287929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single string.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raw vector.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locale = default_locale(), na = character(),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its own string.</a:t>
            </a:r>
          </a:p>
        </p:txBody>
      </p:sp>
      <p:sp>
        <p:nvSpPr>
          <p:cNvPr id="446" name="Skip lines…"/>
          <p:cNvSpPr txBox="1"/>
          <p:nvPr/>
        </p:nvSpPr>
        <p:spPr>
          <a:xfrm>
            <a:off x="8556456" y="6017665"/>
            <a:ext cx="1540078" cy="239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 lines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skip = 1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in a subset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n_max = 2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Missing Values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na = c("4", "5", ".")</a:t>
            </a:r>
            <a:r>
              <a:t>)</a:t>
            </a:r>
          </a:p>
        </p:txBody>
      </p:sp>
      <p:sp>
        <p:nvSpPr>
          <p:cNvPr id="447" name="1. Use problems() to diagnose problems…"/>
          <p:cNvSpPr txBox="1"/>
          <p:nvPr/>
        </p:nvSpPr>
        <p:spPr>
          <a:xfrm>
            <a:off x="10491865" y="2661034"/>
            <a:ext cx="3198022" cy="774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1.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problems()</a:t>
            </a:r>
            <a:r>
              <a:t> to diagnose problems</a:t>
            </a:r>
          </a:p>
          <a:p>
            <a:pPr marL="228600" indent="-114300" algn="l">
              <a:lnSpc>
                <a:spcPct val="90000"/>
              </a:lnSpc>
              <a:spcBef>
                <a:spcPts val="1000"/>
              </a:spcBef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 &lt;- read_csv("file.csv"); problems(x)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2. Use a col_ function to guide parsing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</a:t>
            </a:r>
            <a:r>
              <a:rPr b="0">
                <a:solidFill>
                  <a:srgbClr val="007DD6"/>
                </a:solidFill>
              </a:rPr>
              <a:t> - the default</a:t>
            </a:r>
            <a:endParaRPr b="0">
              <a:solidFill>
                <a:schemeClr val="accent1"/>
              </a:solidFill>
            </a:endParaRP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41300" algn="l">
              <a:lnSpc>
                <a:spcPct val="80000"/>
              </a:lnSpc>
              <a:spcBef>
                <a:spcPts val="30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 sz="1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 </a:t>
            </a:r>
            <a:r>
              <a:rPr b="0"/>
              <a:t>and </a:t>
            </a:r>
            <a:r>
              <a:t>col_time(</a:t>
            </a:r>
            <a:r>
              <a:rPr b="0" sz="1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368300" indent="-1270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 &lt;- read_csv("file.csv", col_types = cols(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A = col_double(),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B = col_logical(),</a:t>
            </a:r>
          </a:p>
          <a:p>
            <a:pPr marL="228600" indent="-114300" algn="l">
              <a:lnSpc>
                <a:spcPct val="90000"/>
              </a:lnSpc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C = col_factor()</a:t>
            </a:r>
          </a:p>
          <a:p>
            <a:pPr marL="228600" indent="-114300" algn="l">
              <a:lnSpc>
                <a:spcPct val="90000"/>
              </a:lnSpc>
              <a:spcBef>
                <a:spcPts val="1000"/>
              </a:spcBef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))</a:t>
            </a:r>
          </a:p>
          <a:p>
            <a:pPr marL="1143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3. Else, read in as character vectors then parse with a parse_ function.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parse_guess(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parse_character(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parse_datetime(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format = "",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Also </a:t>
            </a:r>
            <a:r>
              <a:rPr b="1"/>
              <a:t>parse_date()</a:t>
            </a:r>
            <a:r>
              <a:t> and </a:t>
            </a:r>
            <a:r>
              <a:rPr b="1"/>
              <a:t>parse_time()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parse_double(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parse_factor(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levels, ordered = FALSE,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parse_integer(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parse_logical(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68300" indent="-1270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parse_number(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228600" indent="-114300" algn="l">
              <a:lnSpc>
                <a:spcPct val="90000"/>
              </a:lnSpc>
              <a:spcBef>
                <a:spcPts val="1000"/>
              </a:spcBef>
              <a:defRPr b="1"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x$A &lt;- parse_number(x$A)</a:t>
            </a:r>
          </a:p>
        </p:txBody>
      </p:sp>
      <p:sp>
        <p:nvSpPr>
          <p:cNvPr id="448" name="read_lines_raw(file, skip = 0, n_max = -1L, progress = interactive())…"/>
          <p:cNvSpPr txBox="1"/>
          <p:nvPr/>
        </p:nvSpPr>
        <p:spPr>
          <a:xfrm>
            <a:off x="6985648" y="8475202"/>
            <a:ext cx="3287929" cy="189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a raw vector.</a:t>
            </a:r>
          </a:p>
          <a:p>
            <a:pPr marL="2286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 algn="l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Apache style log files.</a:t>
            </a:r>
          </a:p>
        </p:txBody>
      </p:sp>
      <p:sp>
        <p:nvSpPr>
          <p:cNvPr id="449" name="Read non-tabular data"/>
          <p:cNvSpPr txBox="1"/>
          <p:nvPr/>
        </p:nvSpPr>
        <p:spPr>
          <a:xfrm>
            <a:off x="6115397" y="8355745"/>
            <a:ext cx="1870149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Read non-tabular data</a:t>
            </a:r>
          </a:p>
        </p:txBody>
      </p:sp>
      <p:sp>
        <p:nvSpPr>
          <p:cNvPr id="450" name="Line"/>
          <p:cNvSpPr/>
          <p:nvPr/>
        </p:nvSpPr>
        <p:spPr>
          <a:xfrm>
            <a:off x="3707471" y="8385119"/>
            <a:ext cx="6516029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451" name="Read tabular data to tibbles"/>
          <p:cNvSpPr txBox="1"/>
          <p:nvPr/>
        </p:nvSpPr>
        <p:spPr>
          <a:xfrm>
            <a:off x="5814176" y="615810"/>
            <a:ext cx="2290290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Read tabular data to tibbles</a:t>
            </a:r>
          </a:p>
        </p:txBody>
      </p:sp>
      <p:sp>
        <p:nvSpPr>
          <p:cNvPr id="452" name="read_csv()…"/>
          <p:cNvSpPr txBox="1"/>
          <p:nvPr/>
        </p:nvSpPr>
        <p:spPr>
          <a:xfrm>
            <a:off x="5922001" y="1796747"/>
            <a:ext cx="4136630" cy="4027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read_csv()</a:t>
            </a:r>
          </a:p>
          <a:p>
            <a:pPr marL="2286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comma delimited files.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read_csv2()</a:t>
            </a:r>
          </a:p>
          <a:p>
            <a:pPr marL="2286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Semi-colon delimited files.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read_csv2("file2.csv")</a:t>
            </a:r>
          </a:p>
          <a:p>
            <a:pPr marL="2286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delim, quote = "\"", escape_backslash = FALSE, escape_double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Reads files with any delimiter.</a:t>
            </a:r>
          </a:p>
          <a:p>
            <a:pPr marL="228600" indent="-114300" algn="l">
              <a:lnSpc>
                <a:spcPct val="90000"/>
              </a:lnSpc>
              <a:spcBef>
                <a:spcPts val="21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read_delim("file.txt", delim = "|")</a:t>
            </a:r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read_fwf(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col_positions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fixed width files. </a:t>
            </a:r>
            <a:endParaRPr b="1"/>
          </a:p>
          <a:p>
            <a:pPr marL="114300" algn="l">
              <a:lnSpc>
                <a:spcPct val="90000"/>
              </a:lnSpc>
              <a:spcBef>
                <a:spcPts val="10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read_fwf("file.fwf", col_positions = c(1, 3, 5))</a:t>
            </a:r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read_tsv()</a:t>
            </a:r>
          </a:p>
          <a:p>
            <a:pPr marL="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Reads tab delimited files. Also</a:t>
            </a:r>
            <a:r>
              <a:rPr b="1"/>
              <a:t> read_table().</a:t>
            </a:r>
            <a:endParaRPr b="1"/>
          </a:p>
          <a:p>
            <a:pPr marL="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read_tsv("file.tsv")</a:t>
            </a:r>
          </a:p>
        </p:txBody>
      </p:sp>
      <p:grpSp>
        <p:nvGrpSpPr>
          <p:cNvPr id="457" name="Group"/>
          <p:cNvGrpSpPr/>
          <p:nvPr/>
        </p:nvGrpSpPr>
        <p:grpSpPr>
          <a:xfrm>
            <a:off x="4030306" y="1840133"/>
            <a:ext cx="580008" cy="759292"/>
            <a:chOff x="0" y="0"/>
            <a:chExt cx="580007" cy="759291"/>
          </a:xfrm>
        </p:grpSpPr>
        <p:grpSp>
          <p:nvGrpSpPr>
            <p:cNvPr id="45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453" name="pasted-image.png" descr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45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56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a,b,c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1,2,3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4,5,NA</a:t>
              </a:r>
            </a:p>
          </p:txBody>
        </p:sp>
      </p:grpSp>
      <p:grpSp>
        <p:nvGrpSpPr>
          <p:cNvPr id="462" name="Group"/>
          <p:cNvGrpSpPr/>
          <p:nvPr/>
        </p:nvGrpSpPr>
        <p:grpSpPr>
          <a:xfrm>
            <a:off x="4030306" y="2659922"/>
            <a:ext cx="580008" cy="759292"/>
            <a:chOff x="0" y="0"/>
            <a:chExt cx="580007" cy="759291"/>
          </a:xfrm>
        </p:grpSpPr>
        <p:grpSp>
          <p:nvGrpSpPr>
            <p:cNvPr id="46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458" name="pasted-image.png" descr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45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61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a;b;c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1;2;3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4;5;NA</a:t>
              </a:r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4030306" y="3479711"/>
            <a:ext cx="580008" cy="759292"/>
            <a:chOff x="0" y="0"/>
            <a:chExt cx="580007" cy="759291"/>
          </a:xfrm>
        </p:grpSpPr>
        <p:grpSp>
          <p:nvGrpSpPr>
            <p:cNvPr id="46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463" name="pasted-image.png" descr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46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66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a|b|c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1|2|3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4|5|NA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4030306" y="4299499"/>
            <a:ext cx="580008" cy="759293"/>
            <a:chOff x="0" y="0"/>
            <a:chExt cx="580007" cy="759291"/>
          </a:xfrm>
        </p:grpSpPr>
        <p:grpSp>
          <p:nvGrpSpPr>
            <p:cNvPr id="47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468" name="pasted-image.png" descr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46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71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  b  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1  2  3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  5  NA</a:t>
              </a:r>
            </a:p>
          </p:txBody>
        </p:sp>
      </p:grpSp>
      <p:sp>
        <p:nvSpPr>
          <p:cNvPr id="473" name="Rounded Rectangle"/>
          <p:cNvSpPr/>
          <p:nvPr/>
        </p:nvSpPr>
        <p:spPr>
          <a:xfrm>
            <a:off x="4014539" y="940034"/>
            <a:ext cx="5940922" cy="858156"/>
          </a:xfrm>
          <a:prstGeom prst="roundRect">
            <a:avLst>
              <a:gd name="adj" fmla="val 4708"/>
            </a:avLst>
          </a:prstGeom>
          <a:solidFill>
            <a:srgbClr val="407AAA">
              <a:alpha val="30000"/>
            </a:srgbClr>
          </a:solidFill>
          <a:ln>
            <a:solidFill>
              <a:srgbClr val="407AAA"/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74" name="These functions share the common arguments:…"/>
          <p:cNvSpPr txBox="1"/>
          <p:nvPr/>
        </p:nvSpPr>
        <p:spPr>
          <a:xfrm>
            <a:off x="4051905" y="921195"/>
            <a:ext cx="5749693" cy="87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These functions share the common arguments: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graphicFrame>
        <p:nvGraphicFramePr>
          <p:cNvPr id="475" name="Table"/>
          <p:cNvGraphicFramePr/>
          <p:nvPr/>
        </p:nvGraphicFramePr>
        <p:xfrm>
          <a:off x="7756838" y="6814152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4043743" y="6877652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4050093" y="757526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7763188" y="748045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7756838" y="610499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5176289" y="188957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481" name="Line"/>
          <p:cNvSpPr/>
          <p:nvPr/>
        </p:nvSpPr>
        <p:spPr>
          <a:xfrm>
            <a:off x="4708571" y="2188029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82" name="Table"/>
          <p:cNvGraphicFramePr/>
          <p:nvPr/>
        </p:nvGraphicFramePr>
        <p:xfrm>
          <a:off x="5176289" y="270936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483" name="Line"/>
          <p:cNvSpPr/>
          <p:nvPr/>
        </p:nvSpPr>
        <p:spPr>
          <a:xfrm>
            <a:off x="4708571" y="300781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84" name="Table"/>
          <p:cNvGraphicFramePr/>
          <p:nvPr/>
        </p:nvGraphicFramePr>
        <p:xfrm>
          <a:off x="5176289" y="352915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485" name="Line"/>
          <p:cNvSpPr/>
          <p:nvPr/>
        </p:nvSpPr>
        <p:spPr>
          <a:xfrm>
            <a:off x="4708571" y="382760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86" name="Table"/>
          <p:cNvGraphicFramePr/>
          <p:nvPr/>
        </p:nvGraphicFramePr>
        <p:xfrm>
          <a:off x="5176289" y="434894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487" name="Line"/>
          <p:cNvSpPr/>
          <p:nvPr/>
        </p:nvSpPr>
        <p:spPr>
          <a:xfrm>
            <a:off x="4708571" y="464739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" name="Useful arguments"/>
          <p:cNvSpPr txBox="1"/>
          <p:nvPr/>
        </p:nvSpPr>
        <p:spPr>
          <a:xfrm>
            <a:off x="6231726" y="5665940"/>
            <a:ext cx="1506548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Useful arguments</a:t>
            </a:r>
          </a:p>
        </p:txBody>
      </p:sp>
      <p:grpSp>
        <p:nvGrpSpPr>
          <p:cNvPr id="493" name="Group"/>
          <p:cNvGrpSpPr/>
          <p:nvPr/>
        </p:nvGrpSpPr>
        <p:grpSpPr>
          <a:xfrm>
            <a:off x="4049007" y="5964165"/>
            <a:ext cx="580009" cy="759293"/>
            <a:chOff x="0" y="0"/>
            <a:chExt cx="580007" cy="759291"/>
          </a:xfrm>
        </p:grpSpPr>
        <p:grpSp>
          <p:nvGrpSpPr>
            <p:cNvPr id="491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489" name="pasted-image.png" descr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490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92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a,b,c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1,2,3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i="1" sz="11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4,5,NA</a:t>
              </a:r>
            </a:p>
          </p:txBody>
        </p:sp>
      </p:grpSp>
      <p:sp>
        <p:nvSpPr>
          <p:cNvPr id="494" name="Example file…"/>
          <p:cNvSpPr txBox="1"/>
          <p:nvPr/>
        </p:nvSpPr>
        <p:spPr>
          <a:xfrm>
            <a:off x="4739476" y="5941465"/>
            <a:ext cx="2900551" cy="239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Example file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write_csv (path = "file.csv",</a:t>
            </a:r>
          </a:p>
          <a:p>
            <a:pPr marL="114300" indent="-114300" algn="l">
              <a:lnSpc>
                <a:spcPct val="90000"/>
              </a:lnSpc>
              <a:spcBef>
                <a:spcPts val="1500"/>
              </a:spcBef>
              <a:defRPr i="1" sz="13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 = read_csv("a,b,c\n1,2,3\n4,5,NA"))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header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 </a:t>
            </a:r>
          </a:p>
          <a:p>
            <a:pPr marL="114300" indent="-114300" algn="l">
              <a:lnSpc>
                <a:spcPct val="90000"/>
              </a:lnSpc>
              <a:spcBef>
                <a:spcPts val="15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Provide header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read_csv("file.csv",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495" name="Line"/>
          <p:cNvSpPr/>
          <p:nvPr/>
        </p:nvSpPr>
        <p:spPr>
          <a:xfrm>
            <a:off x="223852" y="1908963"/>
            <a:ext cx="331157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496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2714" y="2423063"/>
            <a:ext cx="533401" cy="599715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readr functions guess the types of each column and convert types when appropriate (but will NOT convert strings to factors automatically).…"/>
          <p:cNvSpPr txBox="1"/>
          <p:nvPr/>
        </p:nvSpPr>
        <p:spPr>
          <a:xfrm>
            <a:off x="10522819" y="615844"/>
            <a:ext cx="3122537" cy="1099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9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readr functions guess the types of each column and convert types when appropriate (but will NOT convert strings to factors automatically).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498" name="earn is a double (numeric)"/>
          <p:cNvSpPr/>
          <p:nvPr/>
        </p:nvSpPr>
        <p:spPr>
          <a:xfrm>
            <a:off x="11107467" y="2472797"/>
            <a:ext cx="1676798" cy="301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3" y="0"/>
                </a:moveTo>
                <a:lnTo>
                  <a:pt x="10051" y="5350"/>
                </a:lnTo>
                <a:lnTo>
                  <a:pt x="1247" y="5350"/>
                </a:lnTo>
                <a:cubicBezTo>
                  <a:pt x="559" y="5350"/>
                  <a:pt x="0" y="8464"/>
                  <a:pt x="0" y="12294"/>
                </a:cubicBezTo>
                <a:lnTo>
                  <a:pt x="0" y="14656"/>
                </a:lnTo>
                <a:cubicBezTo>
                  <a:pt x="0" y="18486"/>
                  <a:pt x="559" y="21600"/>
                  <a:pt x="1247" y="21600"/>
                </a:cubicBezTo>
                <a:lnTo>
                  <a:pt x="20358" y="21600"/>
                </a:lnTo>
                <a:cubicBezTo>
                  <a:pt x="21046" y="21600"/>
                  <a:pt x="21600" y="18486"/>
                  <a:pt x="21600" y="14656"/>
                </a:cubicBezTo>
                <a:lnTo>
                  <a:pt x="21600" y="12294"/>
                </a:lnTo>
                <a:cubicBezTo>
                  <a:pt x="21600" y="8464"/>
                  <a:pt x="21046" y="5350"/>
                  <a:pt x="20358" y="5350"/>
                </a:cubicBezTo>
                <a:lnTo>
                  <a:pt x="11569" y="5350"/>
                </a:lnTo>
                <a:lnTo>
                  <a:pt x="10823" y="0"/>
                </a:lnTo>
                <a:close/>
              </a:path>
            </a:pathLst>
          </a:custGeom>
          <a:solidFill>
            <a:srgbClr val="407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b="1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499" name="sex is a character"/>
          <p:cNvSpPr/>
          <p:nvPr/>
        </p:nvSpPr>
        <p:spPr>
          <a:xfrm>
            <a:off x="12727430" y="2351750"/>
            <a:ext cx="759222" cy="42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902" y="6354"/>
                </a:lnTo>
                <a:cubicBezTo>
                  <a:pt x="2900" y="6432"/>
                  <a:pt x="2879" y="6499"/>
                  <a:pt x="2879" y="6577"/>
                </a:cubicBezTo>
                <a:lnTo>
                  <a:pt x="2879" y="16667"/>
                </a:lnTo>
                <a:cubicBezTo>
                  <a:pt x="2879" y="19399"/>
                  <a:pt x="4115" y="21600"/>
                  <a:pt x="5634" y="21600"/>
                </a:cubicBezTo>
                <a:lnTo>
                  <a:pt x="18856" y="21600"/>
                </a:lnTo>
                <a:cubicBezTo>
                  <a:pt x="20376" y="21600"/>
                  <a:pt x="21600" y="19399"/>
                  <a:pt x="21600" y="16667"/>
                </a:cubicBezTo>
                <a:lnTo>
                  <a:pt x="21600" y="6577"/>
                </a:lnTo>
                <a:cubicBezTo>
                  <a:pt x="21600" y="3846"/>
                  <a:pt x="20376" y="1624"/>
                  <a:pt x="18856" y="1624"/>
                </a:cubicBezTo>
                <a:lnTo>
                  <a:pt x="10162" y="1624"/>
                </a:lnTo>
                <a:lnTo>
                  <a:pt x="0" y="0"/>
                </a:lnTo>
                <a:close/>
              </a:path>
            </a:pathLst>
          </a:custGeom>
          <a:solidFill>
            <a:srgbClr val="407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b="1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500" name="age is an integer"/>
          <p:cNvSpPr/>
          <p:nvPr/>
        </p:nvSpPr>
        <p:spPr>
          <a:xfrm>
            <a:off x="12705998" y="19483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rgbClr val="407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b="1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501" name="RStudio® is a trademark of RStudio, Inc.  •  CC BY  RStudio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CC BY </a:t>
            </a:r>
            <a:r>
              <a:t> RStudio </a:t>
            </a:r>
            <a:r>
              <a:rPr u="sng"/>
              <a:t>info@rstudio.com</a:t>
            </a:r>
            <a:r>
              <a:t>  •  844-448-1212 • </a:t>
            </a:r>
            <a:r>
              <a:rPr u="sng">
                <a:hlinkClick r:id="rId7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502" name="Learn more at browseVignettes(package = c(&quot;readr&quot;, &quot;tibble&quot;, &quot;tidyr&quot;))  •  readr 1.1.0 •  tibble 1.2.12 •  tidyr  0.6.0  •  Updated: 2016-12"/>
          <p:cNvSpPr txBox="1"/>
          <p:nvPr/>
        </p:nvSpPr>
        <p:spPr>
          <a:xfrm>
            <a:off x="7248475" y="10340910"/>
            <a:ext cx="651600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c("readr", "tibble", "tidyr"))  </a:t>
            </a:r>
            <a:r>
              <a:t>•  readr 1.1.0 •  tibble 1.2.12 •  tidyr  0.6.0  •  Updated: 2016-12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Rounded Rectangle"/>
          <p:cNvSpPr/>
          <p:nvPr/>
        </p:nvSpPr>
        <p:spPr>
          <a:xfrm>
            <a:off x="3638389" y="360895"/>
            <a:ext cx="10077256" cy="10035826"/>
          </a:xfrm>
          <a:prstGeom prst="roundRect">
            <a:avLst>
              <a:gd name="adj" fmla="val 389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05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06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507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508" name="Rounded Rectangle"/>
          <p:cNvSpPr/>
          <p:nvPr/>
        </p:nvSpPr>
        <p:spPr>
          <a:xfrm>
            <a:off x="10503592" y="660294"/>
            <a:ext cx="3122536" cy="9613150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09" name="unite(data, col, ..., sep = &quot;_&quot;, remove = TRUE)…"/>
          <p:cNvSpPr txBox="1"/>
          <p:nvPr/>
        </p:nvSpPr>
        <p:spPr>
          <a:xfrm>
            <a:off x="10587448" y="7688861"/>
            <a:ext cx="2987483" cy="94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2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510" name="Rounded Rectangle"/>
          <p:cNvSpPr/>
          <p:nvPr/>
        </p:nvSpPr>
        <p:spPr>
          <a:xfrm>
            <a:off x="3714505" y="8082113"/>
            <a:ext cx="6592207" cy="2219635"/>
          </a:xfrm>
          <a:prstGeom prst="roundRect">
            <a:avLst>
              <a:gd name="adj" fmla="val 181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11" name="drop_na(data, ...)…"/>
          <p:cNvSpPr txBox="1"/>
          <p:nvPr/>
        </p:nvSpPr>
        <p:spPr>
          <a:xfrm>
            <a:off x="3733985" y="8402611"/>
            <a:ext cx="1606339" cy="71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 in … columns.</a:t>
            </a:r>
          </a:p>
        </p:txBody>
      </p:sp>
      <p:sp>
        <p:nvSpPr>
          <p:cNvPr id="512" name="fill(data, ..., .direction = c(&quot;down&quot;, &quot;up&quot;))…"/>
          <p:cNvSpPr txBox="1"/>
          <p:nvPr/>
        </p:nvSpPr>
        <p:spPr>
          <a:xfrm>
            <a:off x="5597264" y="84064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in … columns with most recent non-NA values.</a:t>
            </a:r>
          </a:p>
        </p:txBody>
      </p:sp>
      <p:sp>
        <p:nvSpPr>
          <p:cNvPr id="513" name="replace_na(data,…"/>
          <p:cNvSpPr txBox="1"/>
          <p:nvPr/>
        </p:nvSpPr>
        <p:spPr>
          <a:xfrm>
            <a:off x="8436806" y="84064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514" name="Use these functions to split or combine cells into individual, isolated values."/>
          <p:cNvSpPr txBox="1"/>
          <p:nvPr/>
        </p:nvSpPr>
        <p:spPr>
          <a:xfrm>
            <a:off x="10571119" y="692305"/>
            <a:ext cx="2987483" cy="54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these functions to split or combine cells into individual, isolated values.</a:t>
            </a:r>
          </a:p>
        </p:txBody>
      </p:sp>
      <p:grpSp>
        <p:nvGrpSpPr>
          <p:cNvPr id="519" name="Group"/>
          <p:cNvGrpSpPr/>
          <p:nvPr/>
        </p:nvGrpSpPr>
        <p:grpSpPr>
          <a:xfrm>
            <a:off x="10560573" y="2207116"/>
            <a:ext cx="2780686" cy="1770354"/>
            <a:chOff x="25400" y="0"/>
            <a:chExt cx="2780684" cy="1770352"/>
          </a:xfrm>
        </p:grpSpPr>
        <p:graphicFrame>
          <p:nvGraphicFramePr>
            <p:cNvPr id="515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516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17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8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520" name="separate(data, col, into,  sep = &quot;[^[:alnum:]]+&quot;, remove = TRUE, convert = FALSE,…"/>
          <p:cNvSpPr txBox="1"/>
          <p:nvPr/>
        </p:nvSpPr>
        <p:spPr>
          <a:xfrm>
            <a:off x="10562310" y="11377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 sep = "[^[:alnum:]]+", remove = TRUE, convert = FALSE,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11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columns.</a:t>
            </a:r>
          </a:p>
        </p:txBody>
      </p:sp>
      <p:sp>
        <p:nvSpPr>
          <p:cNvPr id="521" name="separate_rows(data, ..., sep = &quot;[^[:alnum:].]+&quot;, convert = FALSE)…"/>
          <p:cNvSpPr txBox="1"/>
          <p:nvPr/>
        </p:nvSpPr>
        <p:spPr>
          <a:xfrm>
            <a:off x="10503592" y="39740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2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rows. Also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10911009" y="8485159"/>
            <a:ext cx="2754610" cy="1786401"/>
            <a:chOff x="25400" y="0"/>
            <a:chExt cx="2754608" cy="1786400"/>
          </a:xfrm>
        </p:grpSpPr>
        <p:graphicFrame>
          <p:nvGraphicFramePr>
            <p:cNvPr id="522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523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524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5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527" name="separate_rows(table3, rate,…"/>
          <p:cNvSpPr txBox="1"/>
          <p:nvPr/>
        </p:nvSpPr>
        <p:spPr>
          <a:xfrm>
            <a:off x="11072655" y="3414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separate_rows(table3, rate,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into = c("cases", "pop"))</a:t>
            </a:r>
          </a:p>
        </p:txBody>
      </p:sp>
      <p:sp>
        <p:nvSpPr>
          <p:cNvPr id="528" name="separate_rows(table3, rate)"/>
          <p:cNvSpPr txBox="1"/>
          <p:nvPr/>
        </p:nvSpPr>
        <p:spPr>
          <a:xfrm>
            <a:off x="11072655" y="7196651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529" name="unite(table5, century, year,…"/>
          <p:cNvSpPr txBox="1"/>
          <p:nvPr/>
        </p:nvSpPr>
        <p:spPr>
          <a:xfrm>
            <a:off x="11110670" y="9649647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unite(table5, century, year,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 = "year", sep = "")</a:t>
            </a:r>
          </a:p>
        </p:txBody>
      </p:sp>
      <p:sp>
        <p:nvSpPr>
          <p:cNvPr id="530" name="Line"/>
          <p:cNvSpPr/>
          <p:nvPr/>
        </p:nvSpPr>
        <p:spPr>
          <a:xfrm>
            <a:off x="10497928" y="4083711"/>
            <a:ext cx="3133864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1" name="Line"/>
          <p:cNvSpPr/>
          <p:nvPr/>
        </p:nvSpPr>
        <p:spPr>
          <a:xfrm>
            <a:off x="10504456" y="7679208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2" name="Rounded Rectangle"/>
          <p:cNvSpPr/>
          <p:nvPr/>
        </p:nvSpPr>
        <p:spPr>
          <a:xfrm>
            <a:off x="3711500" y="684098"/>
            <a:ext cx="6592207" cy="2784624"/>
          </a:xfrm>
          <a:prstGeom prst="roundRect">
            <a:avLst>
              <a:gd name="adj" fmla="val 144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33" name="Tidy Data with tidyr"/>
          <p:cNvSpPr/>
          <p:nvPr/>
        </p:nvSpPr>
        <p:spPr>
          <a:xfrm>
            <a:off x="3628876" y="281131"/>
            <a:ext cx="100821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Tidy Data with tidyr</a:t>
            </a:r>
          </a:p>
        </p:txBody>
      </p:sp>
      <p:grpSp>
        <p:nvGrpSpPr>
          <p:cNvPr id="538" name="Group"/>
          <p:cNvGrpSpPr/>
          <p:nvPr/>
        </p:nvGrpSpPr>
        <p:grpSpPr>
          <a:xfrm>
            <a:off x="3955253" y="8987649"/>
            <a:ext cx="1528626" cy="848639"/>
            <a:chOff x="25400" y="0"/>
            <a:chExt cx="1528624" cy="848638"/>
          </a:xfrm>
        </p:grpSpPr>
        <p:graphicFrame>
          <p:nvGraphicFramePr>
            <p:cNvPr id="534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35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53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6146543" y="8990175"/>
            <a:ext cx="1503436" cy="846113"/>
            <a:chOff x="25400" y="0"/>
            <a:chExt cx="1503434" cy="846112"/>
          </a:xfrm>
        </p:grpSpPr>
        <p:graphicFrame>
          <p:nvGraphicFramePr>
            <p:cNvPr id="539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40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54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48" name="Group"/>
          <p:cNvGrpSpPr/>
          <p:nvPr/>
        </p:nvGrpSpPr>
        <p:grpSpPr>
          <a:xfrm>
            <a:off x="8623617" y="8990175"/>
            <a:ext cx="1502862" cy="846113"/>
            <a:chOff x="25400" y="0"/>
            <a:chExt cx="1502860" cy="846112"/>
          </a:xfrm>
        </p:grpSpPr>
        <p:graphicFrame>
          <p:nvGraphicFramePr>
            <p:cNvPr id="544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45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54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49" name="drop_na(x, x2)"/>
          <p:cNvSpPr txBox="1"/>
          <p:nvPr/>
        </p:nvSpPr>
        <p:spPr>
          <a:xfrm>
            <a:off x="3973045" y="99772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550" name="fill(x, x2)"/>
          <p:cNvSpPr txBox="1"/>
          <p:nvPr/>
        </p:nvSpPr>
        <p:spPr>
          <a:xfrm>
            <a:off x="6369379" y="99772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551" name="replace_na(x,list(x2 = 2), x2)"/>
          <p:cNvSpPr txBox="1"/>
          <p:nvPr/>
        </p:nvSpPr>
        <p:spPr>
          <a:xfrm>
            <a:off x="8245929" y="9977268"/>
            <a:ext cx="197525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replace_na(x,list(x2 = 2), x2)</a:t>
            </a:r>
          </a:p>
        </p:txBody>
      </p:sp>
      <p:grpSp>
        <p:nvGrpSpPr>
          <p:cNvPr id="556" name="Group"/>
          <p:cNvGrpSpPr/>
          <p:nvPr/>
        </p:nvGrpSpPr>
        <p:grpSpPr>
          <a:xfrm>
            <a:off x="10655411" y="5144699"/>
            <a:ext cx="2884807" cy="1780844"/>
            <a:chOff x="25400" y="0"/>
            <a:chExt cx="2884805" cy="1780842"/>
          </a:xfrm>
        </p:grpSpPr>
        <p:graphicFrame>
          <p:nvGraphicFramePr>
            <p:cNvPr id="552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53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54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555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557" name="Rounded Rectangle"/>
          <p:cNvSpPr/>
          <p:nvPr/>
        </p:nvSpPr>
        <p:spPr>
          <a:xfrm>
            <a:off x="251953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58" name="Rounded Rectangle"/>
          <p:cNvSpPr/>
          <p:nvPr/>
        </p:nvSpPr>
        <p:spPr>
          <a:xfrm>
            <a:off x="321511" y="660294"/>
            <a:ext cx="3122537" cy="9613150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59" name="Tibbles - an enhanced data frame"/>
          <p:cNvSpPr/>
          <p:nvPr/>
        </p:nvSpPr>
        <p:spPr>
          <a:xfrm>
            <a:off x="242509" y="272447"/>
            <a:ext cx="3275797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Tibbles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an enhanced data frame</a:t>
            </a:r>
          </a:p>
        </p:txBody>
      </p:sp>
      <p:sp>
        <p:nvSpPr>
          <p:cNvPr id="560" name="Line"/>
          <p:cNvSpPr/>
          <p:nvPr/>
        </p:nvSpPr>
        <p:spPr>
          <a:xfrm>
            <a:off x="315848" y="4083711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1" name="Line"/>
          <p:cNvSpPr/>
          <p:nvPr/>
        </p:nvSpPr>
        <p:spPr>
          <a:xfrm>
            <a:off x="322376" y="7679208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2" name="Split and Combine Cells"/>
          <p:cNvSpPr txBox="1"/>
          <p:nvPr/>
        </p:nvSpPr>
        <p:spPr>
          <a:xfrm>
            <a:off x="7306371" y="1079746"/>
            <a:ext cx="1969895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Split and Combine Cells</a:t>
            </a:r>
          </a:p>
        </p:txBody>
      </p:sp>
      <p:grpSp>
        <p:nvGrpSpPr>
          <p:cNvPr id="586" name="Group"/>
          <p:cNvGrpSpPr/>
          <p:nvPr/>
        </p:nvGrpSpPr>
        <p:grpSpPr>
          <a:xfrm>
            <a:off x="3720610" y="3551309"/>
            <a:ext cx="6837672" cy="4453063"/>
            <a:chOff x="0" y="0"/>
            <a:chExt cx="6837670" cy="4453062"/>
          </a:xfrm>
        </p:grpSpPr>
        <p:sp>
          <p:nvSpPr>
            <p:cNvPr id="563" name="Rounded Rectangle"/>
            <p:cNvSpPr/>
            <p:nvPr/>
          </p:nvSpPr>
          <p:spPr>
            <a:xfrm>
              <a:off x="0" y="0"/>
              <a:ext cx="6592207" cy="4453063"/>
            </a:xfrm>
            <a:prstGeom prst="roundRect">
              <a:avLst>
                <a:gd name="adj" fmla="val 90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64" name="gather(data, key, value, ..., na.rm = FALSE,…"/>
            <p:cNvSpPr txBox="1"/>
            <p:nvPr/>
          </p:nvSpPr>
          <p:spPr>
            <a:xfrm>
              <a:off x="19681" y="746126"/>
              <a:ext cx="3122537" cy="1481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114300" indent="-114300" algn="l">
                <a:lnSpc>
                  <a:spcPct val="90000"/>
                </a:lnSpc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gather(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data, key, value, ..., na.rm = FALSE, </a:t>
              </a:r>
              <a:endParaRPr sz="120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4300" indent="-114300" algn="l">
                <a:lnSpc>
                  <a:spcPct val="90000"/>
                </a:lnSpc>
                <a:spcBef>
                  <a:spcPts val="7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convert = FALSE, factor_key = FALSE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Gather moves column names into a key column, gathering the column values into a single value column.</a:t>
              </a:r>
            </a:p>
          </p:txBody>
        </p:sp>
        <p:sp>
          <p:nvSpPr>
            <p:cNvPr id="565" name="spread(data, key, value, fill = NA, convert = FALSE,…"/>
            <p:cNvSpPr txBox="1"/>
            <p:nvPr/>
          </p:nvSpPr>
          <p:spPr>
            <a:xfrm>
              <a:off x="3221437" y="746126"/>
              <a:ext cx="3287928" cy="1286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114300" indent="-114300" algn="l">
                <a:lnSpc>
                  <a:spcPct val="90000"/>
                </a:lnSpc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spread(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data, key, value, fill = NA, convert = FALSE, </a:t>
              </a:r>
              <a:endParaRPr sz="120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4300" indent="-114300" algn="l">
                <a:lnSpc>
                  <a:spcPct val="90000"/>
                </a:lnSpc>
                <a:spcBef>
                  <a:spcPts val="7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drop = TRUE, sep = NULL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Spread moves the unique values of a key column into the column names, spreading the values of a value column across the new columns that result.</a:t>
              </a:r>
            </a:p>
          </p:txBody>
        </p:sp>
        <p:sp>
          <p:nvSpPr>
            <p:cNvPr id="566" name="Use gather() and spread() to reorganize the values of a table into a new layout. Each uses the idea of a key column: value column pair."/>
            <p:cNvSpPr txBox="1"/>
            <p:nvPr/>
          </p:nvSpPr>
          <p:spPr>
            <a:xfrm>
              <a:off x="60703" y="374877"/>
              <a:ext cx="642559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b="1"/>
                <a:t>gather()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b="1"/>
                <a:t>spread()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reorganize the values of a table into a new layout. Each uses the idea of a key column: value column pair.</a:t>
              </a:r>
            </a:p>
          </p:txBody>
        </p:sp>
        <p:sp>
          <p:nvSpPr>
            <p:cNvPr id="567" name="gather(table4a, `1999`, `2000`,…"/>
            <p:cNvSpPr txBox="1"/>
            <p:nvPr/>
          </p:nvSpPr>
          <p:spPr>
            <a:xfrm>
              <a:off x="437268" y="3868556"/>
              <a:ext cx="2287363" cy="524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 algn="l">
                <a:lnSpc>
                  <a:spcPct val="90000"/>
                </a:lnSpc>
                <a:defRPr i="1" sz="13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gather(table4a, `1999`, `2000`, </a:t>
              </a:r>
            </a:p>
            <a:p>
              <a:pPr marL="114300" indent="-114300" algn="l">
                <a:lnSpc>
                  <a:spcPct val="90000"/>
                </a:lnSpc>
                <a:defRPr i="1" sz="13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key = "year", value = "cases")</a:t>
              </a:r>
            </a:p>
          </p:txBody>
        </p:sp>
        <p:sp>
          <p:nvSpPr>
            <p:cNvPr id="568" name="spread(table2, type, count)"/>
            <p:cNvSpPr txBox="1"/>
            <p:nvPr/>
          </p:nvSpPr>
          <p:spPr>
            <a:xfrm>
              <a:off x="3968446" y="4059741"/>
              <a:ext cx="1920910" cy="333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l">
                <a:lnSpc>
                  <a:spcPct val="90000"/>
                </a:lnSpc>
                <a:defRPr i="1" sz="13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spread(table2, type, count)</a:t>
              </a:r>
            </a:p>
          </p:txBody>
        </p:sp>
        <p:grpSp>
          <p:nvGrpSpPr>
            <p:cNvPr id="576" name="Group"/>
            <p:cNvGrpSpPr/>
            <p:nvPr/>
          </p:nvGrpSpPr>
          <p:grpSpPr>
            <a:xfrm>
              <a:off x="211771" y="1829022"/>
              <a:ext cx="3392851" cy="1776495"/>
              <a:chOff x="25400" y="0"/>
              <a:chExt cx="3392849" cy="1776494"/>
            </a:xfrm>
          </p:grpSpPr>
          <p:sp>
            <p:nvSpPr>
              <p:cNvPr id="569" name="value"/>
              <p:cNvSpPr txBox="1"/>
              <p:nvPr/>
            </p:nvSpPr>
            <p:spPr>
              <a:xfrm>
                <a:off x="2305571" y="1181264"/>
                <a:ext cx="40708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chemeClr val="accen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value</a:t>
                </a:r>
              </a:p>
            </p:txBody>
          </p:sp>
          <p:sp>
            <p:nvSpPr>
              <p:cNvPr id="570" name="key"/>
              <p:cNvSpPr txBox="1"/>
              <p:nvPr/>
            </p:nvSpPr>
            <p:spPr>
              <a:xfrm>
                <a:off x="2030207" y="1180515"/>
                <a:ext cx="30535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chemeClr val="accen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key</a:t>
                </a:r>
              </a:p>
            </p:txBody>
          </p:sp>
          <p:grpSp>
            <p:nvGrpSpPr>
              <p:cNvPr id="575" name="Group"/>
              <p:cNvGrpSpPr/>
              <p:nvPr/>
            </p:nvGrpSpPr>
            <p:grpSpPr>
              <a:xfrm>
                <a:off x="25400" y="0"/>
                <a:ext cx="3392850" cy="1776495"/>
                <a:chOff x="25400" y="0"/>
                <a:chExt cx="3392849" cy="1776494"/>
              </a:xfrm>
            </p:grpSpPr>
            <p:graphicFrame>
              <p:nvGraphicFramePr>
                <p:cNvPr id="571" name="Table"/>
                <p:cNvGraphicFramePr/>
                <p:nvPr/>
              </p:nvGraphicFramePr>
              <p:xfrm>
                <a:off x="25400" y="252494"/>
                <a:ext cx="1188951" cy="15240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{33BA23B1-9221-436E-865A-0063620EA4FD}</a:tableStyleId>
                    </a:tblPr>
                    <a:tblGrid>
                      <a:gridCol w="438740"/>
                      <a:gridCol w="320702"/>
                      <a:gridCol w="330674"/>
                    </a:tblGrid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country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407AAA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0.7K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37K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80K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212K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213K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72" name="Line"/>
                <p:cNvSpPr/>
                <p:nvPr/>
              </p:nvSpPr>
              <p:spPr>
                <a:xfrm flipV="1">
                  <a:off x="1233003" y="506224"/>
                  <a:ext cx="22850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stealth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73" name="table4a"/>
                <p:cNvSpPr txBox="1"/>
                <p:nvPr/>
              </p:nvSpPr>
              <p:spPr>
                <a:xfrm>
                  <a:off x="311037" y="0"/>
                  <a:ext cx="518844" cy="274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>
                  <a:lvl1pPr>
                    <a:defRPr sz="1000">
                      <a:solidFill>
                        <a:srgbClr val="A6AAA9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table4a</a:t>
                  </a:r>
                </a:p>
              </p:txBody>
            </p:sp>
            <p:graphicFrame>
              <p:nvGraphicFramePr>
                <p:cNvPr id="574" name="Table"/>
                <p:cNvGraphicFramePr/>
                <p:nvPr/>
              </p:nvGraphicFramePr>
              <p:xfrm>
                <a:off x="1585836" y="252494"/>
                <a:ext cx="1832414" cy="15240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{33BA23B1-9221-436E-865A-0063620EA4FD}</a:tableStyleId>
                    </a:tblPr>
                    <a:tblGrid>
                      <a:gridCol w="439005"/>
                      <a:gridCol w="311625"/>
                      <a:gridCol w="349725"/>
                    </a:tblGrid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country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year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97979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0.7K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37K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212K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80K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213K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84" name="Group"/>
            <p:cNvGrpSpPr/>
            <p:nvPr/>
          </p:nvGrpSpPr>
          <p:grpSpPr>
            <a:xfrm>
              <a:off x="3302005" y="1829022"/>
              <a:ext cx="3535666" cy="2321904"/>
              <a:chOff x="25400" y="0"/>
              <a:chExt cx="3535665" cy="2321903"/>
            </a:xfrm>
          </p:grpSpPr>
          <p:sp>
            <p:nvSpPr>
              <p:cNvPr id="577" name="value"/>
              <p:cNvSpPr txBox="1"/>
              <p:nvPr/>
            </p:nvSpPr>
            <p:spPr>
              <a:xfrm>
                <a:off x="1090561" y="2042180"/>
                <a:ext cx="407084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chemeClr val="accen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value</a:t>
                </a:r>
              </a:p>
            </p:txBody>
          </p:sp>
          <p:sp>
            <p:nvSpPr>
              <p:cNvPr id="578" name="key"/>
              <p:cNvSpPr txBox="1"/>
              <p:nvPr/>
            </p:nvSpPr>
            <p:spPr>
              <a:xfrm>
                <a:off x="781474" y="2047662"/>
                <a:ext cx="30535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chemeClr val="accen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key</a:t>
                </a:r>
              </a:p>
            </p:txBody>
          </p:sp>
          <p:grpSp>
            <p:nvGrpSpPr>
              <p:cNvPr id="583" name="Group"/>
              <p:cNvGrpSpPr/>
              <p:nvPr/>
            </p:nvGrpSpPr>
            <p:grpSpPr>
              <a:xfrm>
                <a:off x="25400" y="0"/>
                <a:ext cx="3535666" cy="1776495"/>
                <a:chOff x="25400" y="0"/>
                <a:chExt cx="3535665" cy="1776494"/>
              </a:xfrm>
            </p:grpSpPr>
            <p:graphicFrame>
              <p:nvGraphicFramePr>
                <p:cNvPr id="579" name="Table"/>
                <p:cNvGraphicFramePr/>
                <p:nvPr/>
              </p:nvGraphicFramePr>
              <p:xfrm>
                <a:off x="1728652" y="252494"/>
                <a:ext cx="1832414" cy="15240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{33BA23B1-9221-436E-865A-0063620EA4FD}</a:tableStyleId>
                    </a:tblPr>
                    <a:tblGrid>
                      <a:gridCol w="442228"/>
                      <a:gridCol w="304800"/>
                      <a:gridCol w="368300"/>
                      <a:gridCol w="340628"/>
                    </a:tblGrid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country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year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407AAA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0.7K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19M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20M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37K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172M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80K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174M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212K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1T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39700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ctr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213K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A8D3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1T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80" name="table2"/>
                <p:cNvSpPr txBox="1"/>
                <p:nvPr/>
              </p:nvSpPr>
              <p:spPr>
                <a:xfrm>
                  <a:off x="517713" y="0"/>
                  <a:ext cx="454836" cy="274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>
                  <a:lvl1pPr>
                    <a:defRPr sz="1000">
                      <a:solidFill>
                        <a:srgbClr val="A6AAA9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table2</a:t>
                  </a:r>
                </a:p>
              </p:txBody>
            </p:sp>
            <p:sp>
              <p:nvSpPr>
                <p:cNvPr id="581" name="Line"/>
                <p:cNvSpPr/>
                <p:nvPr/>
              </p:nvSpPr>
              <p:spPr>
                <a:xfrm flipV="1">
                  <a:off x="1522502" y="531894"/>
                  <a:ext cx="16500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stealth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graphicFrame>
              <p:nvGraphicFramePr>
                <p:cNvPr id="582" name="Table"/>
                <p:cNvGraphicFramePr/>
                <p:nvPr/>
              </p:nvGraphicFramePr>
              <p:xfrm>
                <a:off x="25400" y="252494"/>
                <a:ext cx="1188951" cy="15240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{33BA23B1-9221-436E-865A-0063620EA4FD}</a:tableStyleId>
                    </a:tblPr>
                    <a:tblGrid>
                      <a:gridCol w="439785"/>
                      <a:gridCol w="300153"/>
                      <a:gridCol w="342440"/>
                      <a:gridCol w="380305"/>
                    </a:tblGrid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country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spcBef>
                                <a:spcPts val="10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baseline="75000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year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type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9797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800">
                                <a:solidFill>
                                  <a:srgbClr val="FFFFFF"/>
                                </a:solidFill>
                                <a:sym typeface="Helvetica"/>
                              </a:rPr>
                              <a:t>count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979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0.7K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19M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2K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A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20M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37K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172M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80K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B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174M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212K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1999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1T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cases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AD6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213K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A8D379"/>
                          </a:solidFill>
                        </a:tcPr>
                      </a:tc>
                    </a:tr>
                    <a:tr h="141653"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C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2000</a:t>
                            </a:r>
                          </a:p>
                        </a:txBody>
                        <a:tcPr marL="0" marR="0" marT="0" marB="0" anchor="t" anchorCtr="0" horzOverflow="overflow"/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solidFill>
                                  <a:srgbClr val="FFFFFF"/>
                                </a:solidFill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pop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407AA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baseline="25000" sz="8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rPr>
                              <a:t>1T</a:t>
                            </a:r>
                          </a:p>
                        </a:txBody>
                        <a:tcPr marL="0" marR="0" marT="0" marB="0" anchor="t" anchorCtr="0" horzOverflow="overflow">
                          <a:solidFill>
                            <a:srgbClr val="78A6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585" name="Reshape Data (change the layout of values in a table)"/>
            <p:cNvSpPr txBox="1"/>
            <p:nvPr/>
          </p:nvSpPr>
          <p:spPr>
            <a:xfrm>
              <a:off x="939309" y="10552"/>
              <a:ext cx="4627801" cy="363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300"/>
                </a:spcBef>
                <a:defRPr b="1" sz="16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Reshape Data</a:t>
              </a:r>
              <a:r>
                <a:t> </a:t>
              </a:r>
              <a:r>
                <a:rPr b="0"/>
                <a:t>(change the layout of values in a table)</a:t>
              </a:r>
            </a:p>
          </p:txBody>
        </p:sp>
      </p:grpSp>
      <p:sp>
        <p:nvSpPr>
          <p:cNvPr id="587" name="Handle Missing Values"/>
          <p:cNvSpPr txBox="1"/>
          <p:nvPr/>
        </p:nvSpPr>
        <p:spPr>
          <a:xfrm>
            <a:off x="5925449" y="8079020"/>
            <a:ext cx="2096742" cy="363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80000"/>
              </a:lnSpc>
              <a:spcBef>
                <a:spcPts val="300"/>
              </a:spcBef>
              <a:defRPr b="1" sz="16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Handle Missing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Rounded Rectangle"/>
          <p:cNvSpPr/>
          <p:nvPr/>
        </p:nvSpPr>
        <p:spPr>
          <a:xfrm>
            <a:off x="260259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590" name="RStudio_Hex_tidyr.png" descr="RStudio_Hex_tid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520" y="9363913"/>
            <a:ext cx="744618" cy="863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RStudio_Hex_tidyr.png" descr="RStudio_Hex_tidy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828" y="9353836"/>
            <a:ext cx="762001" cy="883444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Rounded Rectangle"/>
          <p:cNvSpPr/>
          <p:nvPr/>
        </p:nvSpPr>
        <p:spPr>
          <a:xfrm>
            <a:off x="10446733" y="259295"/>
            <a:ext cx="3268912" cy="10112026"/>
          </a:xfrm>
          <a:prstGeom prst="roundRect">
            <a:avLst>
              <a:gd name="adj" fmla="val 1194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93" name="Rounded Rectangle"/>
          <p:cNvSpPr/>
          <p:nvPr/>
        </p:nvSpPr>
        <p:spPr>
          <a:xfrm>
            <a:off x="3641576" y="4934757"/>
            <a:ext cx="6660890" cy="3049013"/>
          </a:xfrm>
          <a:prstGeom prst="roundRect">
            <a:avLst>
              <a:gd name="adj" fmla="val 2867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94" name="Rounded Rectangle"/>
          <p:cNvSpPr/>
          <p:nvPr/>
        </p:nvSpPr>
        <p:spPr>
          <a:xfrm>
            <a:off x="3641576" y="330190"/>
            <a:ext cx="6660890" cy="4478455"/>
          </a:xfrm>
          <a:prstGeom prst="roundRect">
            <a:avLst>
              <a:gd name="adj" fmla="val 1952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95" name="Rounded Rectangle"/>
          <p:cNvSpPr/>
          <p:nvPr/>
        </p:nvSpPr>
        <p:spPr>
          <a:xfrm>
            <a:off x="3711500" y="5268798"/>
            <a:ext cx="6516007" cy="2615875"/>
          </a:xfrm>
          <a:prstGeom prst="roundRect">
            <a:avLst>
              <a:gd name="adj" fmla="val 15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96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97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598" name="Reshape Data - change the layout of values in a table"/>
          <p:cNvSpPr/>
          <p:nvPr/>
        </p:nvSpPr>
        <p:spPr>
          <a:xfrm>
            <a:off x="3641576" y="272447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Reshape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- change the layout of values in a table</a:t>
            </a:r>
          </a:p>
        </p:txBody>
      </p:sp>
      <p:sp>
        <p:nvSpPr>
          <p:cNvPr id="599" name="Rounded Rectangle"/>
          <p:cNvSpPr/>
          <p:nvPr/>
        </p:nvSpPr>
        <p:spPr>
          <a:xfrm>
            <a:off x="3711500" y="664231"/>
            <a:ext cx="6516007" cy="4052786"/>
          </a:xfrm>
          <a:prstGeom prst="roundRect">
            <a:avLst>
              <a:gd name="adj" fmla="val 9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00" name="Rounded Rectangle"/>
          <p:cNvSpPr/>
          <p:nvPr/>
        </p:nvSpPr>
        <p:spPr>
          <a:xfrm>
            <a:off x="10503592" y="660294"/>
            <a:ext cx="3122536" cy="9613150"/>
          </a:xfrm>
          <a:prstGeom prst="roundRect">
            <a:avLst>
              <a:gd name="adj" fmla="val 12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01" name="Expand tables - quickly create tables with  combinations of values"/>
          <p:cNvSpPr/>
          <p:nvPr/>
        </p:nvSpPr>
        <p:spPr>
          <a:xfrm>
            <a:off x="3641576" y="4865831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Expand tables </a:t>
            </a:r>
            <a:r>
              <a:t>- quickly create tables with  combinations of values</a:t>
            </a:r>
          </a:p>
        </p:txBody>
      </p:sp>
      <p:sp>
        <p:nvSpPr>
          <p:cNvPr id="602" name="Rounded Rectangle"/>
          <p:cNvSpPr/>
          <p:nvPr/>
        </p:nvSpPr>
        <p:spPr>
          <a:xfrm>
            <a:off x="3641576" y="8104126"/>
            <a:ext cx="6660890" cy="2273301"/>
          </a:xfrm>
          <a:prstGeom prst="roundRect">
            <a:avLst>
              <a:gd name="adj" fmla="val 3845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03" name="Handle Missing Values"/>
          <p:cNvSpPr/>
          <p:nvPr/>
        </p:nvSpPr>
        <p:spPr>
          <a:xfrm>
            <a:off x="3641576" y="8046383"/>
            <a:ext cx="6665892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Handle Missing Values</a:t>
            </a:r>
          </a:p>
        </p:txBody>
      </p:sp>
      <p:sp>
        <p:nvSpPr>
          <p:cNvPr id="604" name="Split and Combine Cells"/>
          <p:cNvSpPr/>
          <p:nvPr/>
        </p:nvSpPr>
        <p:spPr>
          <a:xfrm>
            <a:off x="10437290" y="272447"/>
            <a:ext cx="3275796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Split and Combine Cells</a:t>
            </a:r>
          </a:p>
        </p:txBody>
      </p:sp>
      <p:sp>
        <p:nvSpPr>
          <p:cNvPr id="605" name="complete(data, ..., fill = list())…"/>
          <p:cNvSpPr txBox="1"/>
          <p:nvPr/>
        </p:nvSpPr>
        <p:spPr>
          <a:xfrm>
            <a:off x="3772203" y="5330972"/>
            <a:ext cx="3037759" cy="252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fill = list()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Adds missing combinations of values in … to data. </a:t>
            </a: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crossing(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Creates tibble with all possible combinations of values in .… Also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crossing_()</a:t>
            </a:r>
            <a:r>
              <a:t>. </a:t>
            </a: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crossing(level = c("A", "B", "C"), id = 1:3)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expand(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tibble with all possible combinations of values in … columns of data.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606" name="unite(data, col, ..., sep = &quot;_&quot;, remove = TRUE)…"/>
          <p:cNvSpPr txBox="1"/>
          <p:nvPr/>
        </p:nvSpPr>
        <p:spPr>
          <a:xfrm>
            <a:off x="10587448" y="7688861"/>
            <a:ext cx="2987483" cy="94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2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607" name="Rounded Rectangle"/>
          <p:cNvSpPr/>
          <p:nvPr/>
        </p:nvSpPr>
        <p:spPr>
          <a:xfrm>
            <a:off x="3714505" y="8447547"/>
            <a:ext cx="6516007" cy="1854201"/>
          </a:xfrm>
          <a:prstGeom prst="roundRect">
            <a:avLst>
              <a:gd name="adj" fmla="val 21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08" name="drop_na(data, ...)…"/>
          <p:cNvSpPr txBox="1"/>
          <p:nvPr/>
        </p:nvSpPr>
        <p:spPr>
          <a:xfrm>
            <a:off x="3733985" y="8402611"/>
            <a:ext cx="1606339" cy="71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 in … columns.</a:t>
            </a:r>
          </a:p>
        </p:txBody>
      </p:sp>
      <p:sp>
        <p:nvSpPr>
          <p:cNvPr id="609" name="fill(data, ..., .direction = c(&quot;down&quot;, &quot;up&quot;))…"/>
          <p:cNvSpPr txBox="1"/>
          <p:nvPr/>
        </p:nvSpPr>
        <p:spPr>
          <a:xfrm>
            <a:off x="5597264" y="84064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in … columns with most recent non-NA values.</a:t>
            </a:r>
          </a:p>
        </p:txBody>
      </p:sp>
      <p:sp>
        <p:nvSpPr>
          <p:cNvPr id="610" name="replace_na(data,…"/>
          <p:cNvSpPr txBox="1"/>
          <p:nvPr/>
        </p:nvSpPr>
        <p:spPr>
          <a:xfrm>
            <a:off x="8436806" y="84064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611" name="gather(data, key, value, ..., na.rm = FALSE,…"/>
          <p:cNvSpPr txBox="1"/>
          <p:nvPr/>
        </p:nvSpPr>
        <p:spPr>
          <a:xfrm>
            <a:off x="3731181" y="1060880"/>
            <a:ext cx="3122537" cy="148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..., na.rm = FALSE,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7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convert = FALSE, factor_key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Gather moves column names into a key column, gathering the column values into a single value column.</a:t>
            </a:r>
          </a:p>
        </p:txBody>
      </p:sp>
      <p:sp>
        <p:nvSpPr>
          <p:cNvPr id="612" name="spread(data, key, value, fill = NA, convert = FALSE,…"/>
          <p:cNvSpPr txBox="1"/>
          <p:nvPr/>
        </p:nvSpPr>
        <p:spPr>
          <a:xfrm>
            <a:off x="6932937" y="1060880"/>
            <a:ext cx="3287928" cy="128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fill = NA, convert = FALSE,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7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drop = TRUE, 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Spread moves the unique values of a key column into the column names, spreading the values of a value column across the new columns that result.</a:t>
            </a:r>
          </a:p>
        </p:txBody>
      </p:sp>
      <p:sp>
        <p:nvSpPr>
          <p:cNvPr id="613" name="Use gather() and spread() to reorganize the values of a table into a new layout. Each uses the idea of a key column: value column pair."/>
          <p:cNvSpPr txBox="1"/>
          <p:nvPr/>
        </p:nvSpPr>
        <p:spPr>
          <a:xfrm>
            <a:off x="3772203" y="689631"/>
            <a:ext cx="64255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gather()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spread()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reorganize the values of a table into a new layout. Each uses the idea of a key column: value column pair.</a:t>
            </a:r>
          </a:p>
        </p:txBody>
      </p:sp>
      <p:sp>
        <p:nvSpPr>
          <p:cNvPr id="614" name="gather(table4a, `1999`, `2000`,…"/>
          <p:cNvSpPr txBox="1"/>
          <p:nvPr/>
        </p:nvSpPr>
        <p:spPr>
          <a:xfrm>
            <a:off x="4148768" y="4183310"/>
            <a:ext cx="2287363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gather(table4a, `1999`, `2000`,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key = "year", value = "cases")</a:t>
            </a:r>
          </a:p>
        </p:txBody>
      </p:sp>
      <p:sp>
        <p:nvSpPr>
          <p:cNvPr id="615" name="spread(table2, type, count)"/>
          <p:cNvSpPr txBox="1"/>
          <p:nvPr/>
        </p:nvSpPr>
        <p:spPr>
          <a:xfrm>
            <a:off x="7679946" y="4374495"/>
            <a:ext cx="1920910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spread(table2, type, count)</a:t>
            </a:r>
          </a:p>
        </p:txBody>
      </p:sp>
      <p:sp>
        <p:nvSpPr>
          <p:cNvPr id="616" name="Use these functions to split or combine cells into individual, isolated values."/>
          <p:cNvSpPr txBox="1"/>
          <p:nvPr/>
        </p:nvSpPr>
        <p:spPr>
          <a:xfrm>
            <a:off x="10571119" y="692305"/>
            <a:ext cx="2987483" cy="54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these functions to split or combine cells into individual, isolated values.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10560573" y="2207116"/>
            <a:ext cx="2780686" cy="1770354"/>
            <a:chOff x="25400" y="0"/>
            <a:chExt cx="2780684" cy="1770352"/>
          </a:xfrm>
        </p:grpSpPr>
        <p:graphicFrame>
          <p:nvGraphicFramePr>
            <p:cNvPr id="617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618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9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0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622" name="separate(data, col, into,  sep = &quot;[^[:alnum:]]+&quot;, remove = TRUE, convert = FALSE,…"/>
          <p:cNvSpPr txBox="1"/>
          <p:nvPr/>
        </p:nvSpPr>
        <p:spPr>
          <a:xfrm>
            <a:off x="10562310" y="11377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 sep = "[^[:alnum:]]+", remove = TRUE, convert = FALSE, </a:t>
            </a:r>
            <a:endParaRPr sz="1164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90000"/>
              </a:lnSpc>
              <a:spcBef>
                <a:spcPts val="11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64">
                <a:latin typeface="Source Sans Pro Light"/>
                <a:ea typeface="Source Sans Pro Light"/>
                <a:cs typeface="Source Sans Pro Light"/>
                <a:sym typeface="Source Sans Pro Light"/>
              </a:rPr>
              <a:t>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columns.</a:t>
            </a:r>
          </a:p>
        </p:txBody>
      </p:sp>
      <p:sp>
        <p:nvSpPr>
          <p:cNvPr id="623" name="separate_rows(data, ..., sep = &quot;[^[:alnum:].]+&quot;, convert = FALSE)…"/>
          <p:cNvSpPr txBox="1"/>
          <p:nvPr/>
        </p:nvSpPr>
        <p:spPr>
          <a:xfrm>
            <a:off x="10503592" y="39740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2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Separate each cell in a column to make several rows. Also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grpSp>
        <p:nvGrpSpPr>
          <p:cNvPr id="628" name="Group"/>
          <p:cNvGrpSpPr/>
          <p:nvPr/>
        </p:nvGrpSpPr>
        <p:grpSpPr>
          <a:xfrm>
            <a:off x="10911009" y="8485159"/>
            <a:ext cx="2754610" cy="1786401"/>
            <a:chOff x="25400" y="0"/>
            <a:chExt cx="2754608" cy="1786400"/>
          </a:xfrm>
        </p:grpSpPr>
        <p:graphicFrame>
          <p:nvGraphicFramePr>
            <p:cNvPr id="624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25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626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7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629" name="separate_rows(table3, rate,…"/>
          <p:cNvSpPr txBox="1"/>
          <p:nvPr/>
        </p:nvSpPr>
        <p:spPr>
          <a:xfrm>
            <a:off x="11072655" y="3414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separate_rows(table3, rate,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into = c("cases", "pop"))</a:t>
            </a:r>
          </a:p>
        </p:txBody>
      </p:sp>
      <p:sp>
        <p:nvSpPr>
          <p:cNvPr id="630" name="separate_rows(table3, rate)"/>
          <p:cNvSpPr txBox="1"/>
          <p:nvPr/>
        </p:nvSpPr>
        <p:spPr>
          <a:xfrm>
            <a:off x="11072655" y="7196651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631" name="unite(table5, century, year,…"/>
          <p:cNvSpPr txBox="1"/>
          <p:nvPr/>
        </p:nvSpPr>
        <p:spPr>
          <a:xfrm>
            <a:off x="11110670" y="9649647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unite(table5, century, year, </a:t>
            </a:r>
          </a:p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 = "year", sep = "")</a:t>
            </a:r>
          </a:p>
        </p:txBody>
      </p:sp>
      <p:sp>
        <p:nvSpPr>
          <p:cNvPr id="632" name="Line"/>
          <p:cNvSpPr/>
          <p:nvPr/>
        </p:nvSpPr>
        <p:spPr>
          <a:xfrm>
            <a:off x="10497928" y="4083711"/>
            <a:ext cx="3133864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633" name="Line"/>
          <p:cNvSpPr/>
          <p:nvPr/>
        </p:nvSpPr>
        <p:spPr>
          <a:xfrm>
            <a:off x="10504456" y="7679208"/>
            <a:ext cx="3133863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634" name="nesting(x)…"/>
          <p:cNvSpPr txBox="1"/>
          <p:nvPr/>
        </p:nvSpPr>
        <p:spPr>
          <a:xfrm>
            <a:off x="7074230" y="5334531"/>
            <a:ext cx="3037759" cy="284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Helper to contain </a:t>
            </a:r>
            <a:r>
              <a:rPr b="1"/>
              <a:t>expand()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complete()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all </a:t>
            </a:r>
            <a:r>
              <a:rPr i="1"/>
              <a:t>actual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combinations in the data. Also </a:t>
            </a:r>
            <a:r>
              <a:rPr b="1"/>
              <a:t>nesting_()</a:t>
            </a:r>
            <a:r>
              <a:t>.</a:t>
            </a:r>
          </a:p>
          <a:p>
            <a:pPr algn="l" defTabSz="566674">
              <a:lnSpc>
                <a:spcPct val="90000"/>
              </a:lnSpc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complete(mtcars, nesting(cyl, gear), carb)</a:t>
            </a:r>
            <a:endParaRPr i="1">
              <a:solidFill>
                <a:srgbClr val="FF7E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 defTabSz="566674">
              <a:lnSpc>
                <a:spcPct val="90000"/>
              </a:lnSpc>
              <a:spcBef>
                <a:spcPts val="9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i="1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expand(mtcars, nesting(cyl, gear), carb)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defTabSz="566674">
              <a:lnSpc>
                <a:spcPct val="90000"/>
              </a:lnSpc>
              <a:spcBef>
                <a:spcPts val="900"/>
              </a:spcBef>
              <a:defRPr b="1" sz="1358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vector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full_seq(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period, tol = 1e-06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Expand a sequence to include skipped values.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full_seq(c(1, 2, 4, 5, 10), 1)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grpSp>
        <p:nvGrpSpPr>
          <p:cNvPr id="639" name="Group"/>
          <p:cNvGrpSpPr/>
          <p:nvPr/>
        </p:nvGrpSpPr>
        <p:grpSpPr>
          <a:xfrm>
            <a:off x="3955253" y="8987649"/>
            <a:ext cx="1528626" cy="848639"/>
            <a:chOff x="25400" y="0"/>
            <a:chExt cx="1528624" cy="848638"/>
          </a:xfrm>
        </p:grpSpPr>
        <p:graphicFrame>
          <p:nvGraphicFramePr>
            <p:cNvPr id="635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636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637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8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6146543" y="8990175"/>
            <a:ext cx="1503436" cy="846113"/>
            <a:chOff x="25400" y="0"/>
            <a:chExt cx="1503434" cy="846112"/>
          </a:xfrm>
        </p:grpSpPr>
        <p:graphicFrame>
          <p:nvGraphicFramePr>
            <p:cNvPr id="640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641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2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43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8623617" y="8990175"/>
            <a:ext cx="1502862" cy="846113"/>
            <a:chOff x="25400" y="0"/>
            <a:chExt cx="1502860" cy="846112"/>
          </a:xfrm>
        </p:grpSpPr>
        <p:graphicFrame>
          <p:nvGraphicFramePr>
            <p:cNvPr id="645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646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48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50" name="drop_na(x, x2)"/>
          <p:cNvSpPr txBox="1"/>
          <p:nvPr/>
        </p:nvSpPr>
        <p:spPr>
          <a:xfrm>
            <a:off x="3973045" y="99772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651" name="fill(x, x2)"/>
          <p:cNvSpPr txBox="1"/>
          <p:nvPr/>
        </p:nvSpPr>
        <p:spPr>
          <a:xfrm>
            <a:off x="6369379" y="99772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algn="l" defTabSz="572516">
              <a:lnSpc>
                <a:spcPct val="90000"/>
              </a:lnSpc>
              <a:defRPr i="1" sz="1274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652" name="replace_na(x,list(x2 = 2), x2)"/>
          <p:cNvSpPr txBox="1"/>
          <p:nvPr/>
        </p:nvSpPr>
        <p:spPr>
          <a:xfrm>
            <a:off x="8245929" y="9977268"/>
            <a:ext cx="197525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replace_na(x,list(x2 = 2), x2)</a:t>
            </a:r>
          </a:p>
        </p:txBody>
      </p:sp>
      <p:grpSp>
        <p:nvGrpSpPr>
          <p:cNvPr id="660" name="Group"/>
          <p:cNvGrpSpPr/>
          <p:nvPr/>
        </p:nvGrpSpPr>
        <p:grpSpPr>
          <a:xfrm>
            <a:off x="3923271" y="2143775"/>
            <a:ext cx="3392851" cy="1776496"/>
            <a:chOff x="25400" y="0"/>
            <a:chExt cx="3392849" cy="1776494"/>
          </a:xfrm>
        </p:grpSpPr>
        <p:sp>
          <p:nvSpPr>
            <p:cNvPr id="6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654" name="key"/>
            <p:cNvSpPr txBox="1"/>
            <p:nvPr/>
          </p:nvSpPr>
          <p:spPr>
            <a:xfrm>
              <a:off x="2030207" y="1180515"/>
              <a:ext cx="305357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659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655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56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57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6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668" name="Group"/>
          <p:cNvGrpSpPr/>
          <p:nvPr/>
        </p:nvGrpSpPr>
        <p:grpSpPr>
          <a:xfrm>
            <a:off x="7013505" y="2143775"/>
            <a:ext cx="3535666" cy="2321904"/>
            <a:chOff x="25400" y="0"/>
            <a:chExt cx="3535665" cy="2321903"/>
          </a:xfrm>
        </p:grpSpPr>
        <p:sp>
          <p:nvSpPr>
            <p:cNvPr id="6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6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667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6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6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673" name="Group"/>
          <p:cNvGrpSpPr/>
          <p:nvPr/>
        </p:nvGrpSpPr>
        <p:grpSpPr>
          <a:xfrm>
            <a:off x="10655411" y="5144699"/>
            <a:ext cx="2884807" cy="1780844"/>
            <a:chOff x="25400" y="0"/>
            <a:chExt cx="2884805" cy="1780842"/>
          </a:xfrm>
        </p:grpSpPr>
        <p:graphicFrame>
          <p:nvGraphicFramePr>
            <p:cNvPr id="669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70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1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672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chemeClr val="accent2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674" name="Tidy Data…"/>
          <p:cNvSpPr txBox="1"/>
          <p:nvPr>
            <p:ph type="title"/>
          </p:nvPr>
        </p:nvSpPr>
        <p:spPr>
          <a:xfrm>
            <a:off x="277225" y="273049"/>
            <a:ext cx="3217980" cy="1023262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sp>
        <p:nvSpPr>
          <p:cNvPr id="675" name="In general:…"/>
          <p:cNvSpPr txBox="1"/>
          <p:nvPr/>
        </p:nvSpPr>
        <p:spPr>
          <a:xfrm>
            <a:off x="308091" y="3561751"/>
            <a:ext cx="3135957" cy="2210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7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 general:</a:t>
            </a:r>
          </a:p>
          <a:p>
            <a:pPr algn="l">
              <a:lnSpc>
                <a:spcPct val="9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i="1"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t> is a quantity, quality, or property that you can measure.</a:t>
            </a:r>
          </a:p>
          <a:p>
            <a:pPr algn="l">
              <a:lnSpc>
                <a:spcPct val="9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i="1"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value</a:t>
            </a:r>
            <a:r>
              <a:t> is the state of a variable when you measure it. </a:t>
            </a:r>
          </a:p>
          <a:p>
            <a:pPr algn="l">
              <a:lnSpc>
                <a:spcPct val="9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i="1"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t> or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case</a:t>
            </a:r>
            <a:r>
              <a:t> is a set of measurements made under similar conditions (you usually make all of the measurements in an observation at the same time and on the same object).</a:t>
            </a:r>
          </a:p>
        </p:txBody>
      </p:sp>
      <p:sp>
        <p:nvSpPr>
          <p:cNvPr id="676" name="Rounded Rectangle"/>
          <p:cNvSpPr/>
          <p:nvPr/>
        </p:nvSpPr>
        <p:spPr>
          <a:xfrm>
            <a:off x="366113" y="359128"/>
            <a:ext cx="3037759" cy="1285718"/>
          </a:xfrm>
          <a:prstGeom prst="roundRect">
            <a:avLst>
              <a:gd name="adj" fmla="val 36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677" name="Group" descr="Group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246" y="1241250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678" name="Each observation is saved in its own row"/>
          <p:cNvSpPr txBox="1"/>
          <p:nvPr/>
        </p:nvSpPr>
        <p:spPr>
          <a:xfrm>
            <a:off x="2045708" y="3028207"/>
            <a:ext cx="1398441" cy="50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Each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t> is saved in its own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row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2319582" y="2322085"/>
            <a:ext cx="719021" cy="717131"/>
            <a:chOff x="19288" y="21178"/>
            <a:chExt cx="719019" cy="717130"/>
          </a:xfrm>
        </p:grpSpPr>
        <p:sp>
          <p:nvSpPr>
            <p:cNvPr id="67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68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68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85" name="Each variable is saved in its own column"/>
          <p:cNvSpPr txBox="1"/>
          <p:nvPr/>
        </p:nvSpPr>
        <p:spPr>
          <a:xfrm>
            <a:off x="309249" y="2968388"/>
            <a:ext cx="1620562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Each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t> is saved in its own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column</a:t>
            </a:r>
          </a:p>
        </p:txBody>
      </p:sp>
      <p:grpSp>
        <p:nvGrpSpPr>
          <p:cNvPr id="691" name="Group"/>
          <p:cNvGrpSpPr/>
          <p:nvPr/>
        </p:nvGrpSpPr>
        <p:grpSpPr>
          <a:xfrm>
            <a:off x="755570" y="2316963"/>
            <a:ext cx="718100" cy="754073"/>
            <a:chOff x="119271" y="16056"/>
            <a:chExt cx="718098" cy="754072"/>
          </a:xfrm>
        </p:grpSpPr>
        <p:sp>
          <p:nvSpPr>
            <p:cNvPr id="68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68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68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692" name="&amp;"/>
          <p:cNvSpPr txBox="1"/>
          <p:nvPr/>
        </p:nvSpPr>
        <p:spPr>
          <a:xfrm>
            <a:off x="1655162" y="2448697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FF7E79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693" name="Tidy data is a way to organize tabular data. Many functions in R become easier to use when your data is tidy. A table is tidy if:"/>
          <p:cNvSpPr txBox="1"/>
          <p:nvPr/>
        </p:nvSpPr>
        <p:spPr>
          <a:xfrm>
            <a:off x="316123" y="1666295"/>
            <a:ext cx="3135956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 data</a:t>
            </a:r>
            <a:r>
              <a:t> is a way to organize tabular data. Many functions in R become easier to use when your data is tidy. A table is tidy if:</a:t>
            </a:r>
          </a:p>
        </p:txBody>
      </p:sp>
      <p:sp>
        <p:nvSpPr>
          <p:cNvPr id="694" name=""/>
          <p:cNvSpPr txBox="1"/>
          <p:nvPr/>
        </p:nvSpPr>
        <p:spPr>
          <a:xfrm>
            <a:off x="295988" y="3838422"/>
            <a:ext cx="463835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7E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695" name=""/>
          <p:cNvSpPr txBox="1"/>
          <p:nvPr/>
        </p:nvSpPr>
        <p:spPr>
          <a:xfrm>
            <a:off x="295988" y="4327715"/>
            <a:ext cx="46383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7E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696" name=""/>
          <p:cNvSpPr txBox="1"/>
          <p:nvPr/>
        </p:nvSpPr>
        <p:spPr>
          <a:xfrm>
            <a:off x="295988" y="4803179"/>
            <a:ext cx="463835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FF7E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697" name="Tidy data complements R’s data structures because it:…"/>
          <p:cNvSpPr txBox="1"/>
          <p:nvPr/>
        </p:nvSpPr>
        <p:spPr>
          <a:xfrm>
            <a:off x="331730" y="5845449"/>
            <a:ext cx="3135956" cy="332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complements R’s data structures because it:</a:t>
            </a:r>
          </a:p>
          <a:p>
            <a:pPr marL="228600" indent="-228600" algn="l">
              <a:lnSpc>
                <a:spcPct val="90000"/>
              </a:lnSpc>
              <a:spcBef>
                <a:spcPts val="5200"/>
              </a:spcBef>
              <a:buClr>
                <a:srgbClr val="FF7E79"/>
              </a:buClr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isolates a variable’s values in a column vector, where they are easy to access as a group.</a:t>
            </a:r>
          </a:p>
          <a:p>
            <a:pPr marL="228600" indent="-228600" algn="l">
              <a:lnSpc>
                <a:spcPct val="90000"/>
              </a:lnSpc>
              <a:spcBef>
                <a:spcPts val="3700"/>
              </a:spcBef>
              <a:buClr>
                <a:srgbClr val="FF7E79"/>
              </a:buClr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ensures that vectorized functions and operations will preserve observations.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other format works as intuitively with R.</a:t>
            </a:r>
          </a:p>
        </p:txBody>
      </p:sp>
      <p:grpSp>
        <p:nvGrpSpPr>
          <p:cNvPr id="706" name="Group"/>
          <p:cNvGrpSpPr/>
          <p:nvPr/>
        </p:nvGrpSpPr>
        <p:grpSpPr>
          <a:xfrm>
            <a:off x="1197488" y="7856269"/>
            <a:ext cx="1376293" cy="1106379"/>
            <a:chOff x="7741" y="0"/>
            <a:chExt cx="1376292" cy="1106378"/>
          </a:xfrm>
        </p:grpSpPr>
        <p:graphicFrame>
          <p:nvGraphicFramePr>
            <p:cNvPr id="698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699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700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701" name="A * B"/>
            <p:cNvSpPr txBox="1"/>
            <p:nvPr/>
          </p:nvSpPr>
          <p:spPr>
            <a:xfrm>
              <a:off x="7741" y="768637"/>
              <a:ext cx="695295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</a:t>
              </a:r>
            </a:p>
          </p:txBody>
        </p:sp>
        <p:sp>
          <p:nvSpPr>
            <p:cNvPr id="702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703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3" name="Group"/>
          <p:cNvGrpSpPr/>
          <p:nvPr/>
        </p:nvGrpSpPr>
        <p:grpSpPr>
          <a:xfrm>
            <a:off x="1521629" y="6689428"/>
            <a:ext cx="718100" cy="788489"/>
            <a:chOff x="20209" y="0"/>
            <a:chExt cx="718098" cy="788488"/>
          </a:xfrm>
        </p:grpSpPr>
        <p:grpSp>
          <p:nvGrpSpPr>
            <p:cNvPr id="709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707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708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68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710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4" name="The tidyr package makes it easy to create tidy tables and to tidy untidy tables. Tidyr functions are compassable with magrittr::%&gt;%,  they takes an object and return a new, modified copy."/>
          <p:cNvSpPr txBox="1"/>
          <p:nvPr/>
        </p:nvSpPr>
        <p:spPr>
          <a:xfrm>
            <a:off x="1132366" y="9201255"/>
            <a:ext cx="2360720" cy="115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 b="1"/>
              <a:t>tidyr</a:t>
            </a:r>
            <a:r>
              <a:t> package makes it easy to create tidy tables and to tidy untidy tables. Tidyr functions are compassable with </a:t>
            </a:r>
            <a:r>
              <a:rPr b="1"/>
              <a:t>magrittr::%&gt;%</a:t>
            </a:r>
            <a:r>
              <a:t>,  they takes an object and return a new, modified copy.</a:t>
            </a:r>
          </a:p>
        </p:txBody>
      </p:sp>
      <p:sp>
        <p:nvSpPr>
          <p:cNvPr id="715" name="Tidy Data…"/>
          <p:cNvSpPr txBox="1"/>
          <p:nvPr/>
        </p:nvSpPr>
        <p:spPr>
          <a:xfrm>
            <a:off x="277225" y="273049"/>
            <a:ext cx="3217980" cy="1023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350520">
              <a:lnSpc>
                <a:spcPct val="80000"/>
              </a:lnSpc>
              <a:defRPr sz="528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960"/>
              <a:t>Tidy Data</a:t>
            </a:r>
          </a:p>
          <a:p>
            <a:pPr defTabSz="350520">
              <a:lnSpc>
                <a:spcPct val="90000"/>
              </a:lnSpc>
              <a:defRPr sz="2460">
                <a:solidFill>
                  <a:srgbClr val="FF7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tidyr </a:t>
            </a:r>
            <a:r>
              <a:t>Cheat Sheet </a:t>
            </a:r>
          </a:p>
        </p:txBody>
      </p:sp>
      <p:sp>
        <p:nvSpPr>
          <p:cNvPr id="716" name="RStudio® is a trademark of RStudio, Inc.  •  CC BY  RStudio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CC BY </a:t>
            </a:r>
            <a:r>
              <a:t> RStudio </a:t>
            </a:r>
            <a:r>
              <a:rPr u="sng"/>
              <a:t>info@rstudio.com</a:t>
            </a:r>
            <a:r>
              <a:t>  •  844-448-1212 • </a:t>
            </a:r>
            <a:r>
              <a:rPr u="sng">
                <a:hlinkClick r:id="rId6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Rounded Rectangle"/>
          <p:cNvSpPr/>
          <p:nvPr/>
        </p:nvSpPr>
        <p:spPr>
          <a:xfrm>
            <a:off x="4791672" y="330190"/>
            <a:ext cx="8915344" cy="10046436"/>
          </a:xfrm>
          <a:prstGeom prst="roundRect">
            <a:avLst>
              <a:gd name="adj" fmla="val 980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19" name="Rounded Rectangle"/>
          <p:cNvSpPr/>
          <p:nvPr/>
        </p:nvSpPr>
        <p:spPr>
          <a:xfrm>
            <a:off x="4886250" y="4124906"/>
            <a:ext cx="8763001" cy="1978912"/>
          </a:xfrm>
          <a:prstGeom prst="roundRect">
            <a:avLst>
              <a:gd name="adj" fmla="val 203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20" name="Rounded Rectangle"/>
          <p:cNvSpPr/>
          <p:nvPr/>
        </p:nvSpPr>
        <p:spPr>
          <a:xfrm>
            <a:off x="260259" y="259295"/>
            <a:ext cx="4422775" cy="10112026"/>
          </a:xfrm>
          <a:prstGeom prst="roundRect">
            <a:avLst>
              <a:gd name="adj" fmla="val 882"/>
            </a:avLst>
          </a:prstGeom>
          <a:solidFill>
            <a:srgbClr val="FF4D41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21" name="Rounded Rectangle"/>
          <p:cNvSpPr/>
          <p:nvPr/>
        </p:nvSpPr>
        <p:spPr>
          <a:xfrm>
            <a:off x="11080331" y="810178"/>
            <a:ext cx="2565720" cy="3220659"/>
          </a:xfrm>
          <a:prstGeom prst="roundRect">
            <a:avLst>
              <a:gd name="adj" fmla="val 15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22" name="Rounded Rectangle"/>
          <p:cNvSpPr/>
          <p:nvPr/>
        </p:nvSpPr>
        <p:spPr>
          <a:xfrm>
            <a:off x="8190228" y="810178"/>
            <a:ext cx="2781620" cy="3220659"/>
          </a:xfrm>
          <a:prstGeom prst="roundRect">
            <a:avLst>
              <a:gd name="adj" fmla="val 14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23" name="Rounded Rectangle"/>
          <p:cNvSpPr/>
          <p:nvPr/>
        </p:nvSpPr>
        <p:spPr>
          <a:xfrm>
            <a:off x="4879900" y="6183198"/>
            <a:ext cx="8763001" cy="2589721"/>
          </a:xfrm>
          <a:prstGeom prst="roundRect">
            <a:avLst>
              <a:gd name="adj" fmla="val 155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24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725" name="List Column Workflow"/>
          <p:cNvSpPr/>
          <p:nvPr/>
        </p:nvSpPr>
        <p:spPr>
          <a:xfrm>
            <a:off x="4791672" y="272447"/>
            <a:ext cx="8928044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List Column Workflow</a:t>
            </a:r>
          </a:p>
        </p:txBody>
      </p:sp>
      <p:sp>
        <p:nvSpPr>
          <p:cNvPr id="726" name="Rounded Rectangle"/>
          <p:cNvSpPr/>
          <p:nvPr/>
        </p:nvSpPr>
        <p:spPr>
          <a:xfrm>
            <a:off x="4874295" y="810568"/>
            <a:ext cx="3207451" cy="3225801"/>
          </a:xfrm>
          <a:prstGeom prst="roundRect">
            <a:avLst>
              <a:gd name="adj" fmla="val 125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27" name="Rounded Rectangle"/>
          <p:cNvSpPr/>
          <p:nvPr/>
        </p:nvSpPr>
        <p:spPr>
          <a:xfrm>
            <a:off x="4882905" y="8853503"/>
            <a:ext cx="8763001" cy="1422846"/>
          </a:xfrm>
          <a:prstGeom prst="roundRect">
            <a:avLst>
              <a:gd name="adj" fmla="val 282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28" name="Nested Data"/>
          <p:cNvSpPr/>
          <p:nvPr/>
        </p:nvSpPr>
        <p:spPr>
          <a:xfrm>
            <a:off x="256817" y="272447"/>
            <a:ext cx="4432301" cy="320381"/>
          </a:xfrm>
          <a:prstGeom prst="roundRect">
            <a:avLst>
              <a:gd name="adj" fmla="val 20098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Nested Data</a:t>
            </a:r>
          </a:p>
        </p:txBody>
      </p:sp>
      <p:sp>
        <p:nvSpPr>
          <p:cNvPr id="729" name="Rounded Rectangle"/>
          <p:cNvSpPr/>
          <p:nvPr/>
        </p:nvSpPr>
        <p:spPr>
          <a:xfrm>
            <a:off x="346146" y="660294"/>
            <a:ext cx="4238301" cy="9613150"/>
          </a:xfrm>
          <a:prstGeom prst="roundRect">
            <a:avLst>
              <a:gd name="adj" fmla="val 92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30" name="A nested data frame stores individual tables within the cells of a larger, organizing table."/>
          <p:cNvSpPr txBox="1"/>
          <p:nvPr/>
        </p:nvSpPr>
        <p:spPr>
          <a:xfrm>
            <a:off x="426373" y="6763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 </a:t>
            </a:r>
            <a:r>
              <a:rPr b="1"/>
              <a:t>nested data frame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stores individual tables within the cells of a larger, organizing table. </a:t>
            </a:r>
          </a:p>
        </p:txBody>
      </p:sp>
      <p:sp>
        <p:nvSpPr>
          <p:cNvPr id="731" name="Use a nested data frame to:…"/>
          <p:cNvSpPr txBox="1"/>
          <p:nvPr/>
        </p:nvSpPr>
        <p:spPr>
          <a:xfrm>
            <a:off x="418216" y="34643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5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a nested data frame to:</a:t>
            </a:r>
          </a:p>
          <a:p>
            <a:pPr marL="114300" indent="-114300" algn="l">
              <a:lnSpc>
                <a:spcPct val="90000"/>
              </a:lnSpc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preserve relationships</a:t>
            </a:r>
          </a:p>
          <a:p>
            <a: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between observations and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subsets of data</a:t>
            </a:r>
          </a:p>
          <a:p>
            <a:pPr marL="114300" indent="-114300" algn="l">
              <a:lnSpc>
                <a:spcPct val="90000"/>
              </a:lnSpc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manipulate many sub-tables </a:t>
            </a:r>
          </a:p>
          <a:p>
            <a: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at once with the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purrr</a:t>
            </a:r>
            <a:r>
              <a:t> functions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map()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map2()</a:t>
            </a:r>
            <a:r>
              <a:t>, or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pmap()</a:t>
            </a:r>
            <a:r>
              <a:t>.</a:t>
            </a:r>
          </a:p>
        </p:txBody>
      </p:sp>
      <p:sp>
        <p:nvSpPr>
          <p:cNvPr id="732" name="Nested data frames use a list column, a list that is stored as a column vector of a data frame. A typical workflow for list columns:"/>
          <p:cNvSpPr txBox="1"/>
          <p:nvPr/>
        </p:nvSpPr>
        <p:spPr>
          <a:xfrm>
            <a:off x="4939727" y="605694"/>
            <a:ext cx="869414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Nested data frames use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 </a:t>
            </a:r>
            <a:r>
              <a:rPr b="1"/>
              <a:t>list column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 list that is stored as a column vector of a data frame. A typical </a:t>
            </a:r>
            <a:r>
              <a:rPr b="1"/>
              <a:t>workflow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list columns:</a:t>
            </a:r>
          </a:p>
        </p:txBody>
      </p:sp>
      <p:sp>
        <p:nvSpPr>
          <p:cNvPr id="733" name="Use a two step process to create a nested data frame:…"/>
          <p:cNvSpPr txBox="1"/>
          <p:nvPr/>
        </p:nvSpPr>
        <p:spPr>
          <a:xfrm>
            <a:off x="400973" y="4952586"/>
            <a:ext cx="4283539" cy="74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 two step process to create a nested data frame: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39700" indent="-139700" algn="l">
              <a:lnSpc>
                <a:spcPct val="90000"/>
              </a:lnSpc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Group the data frame into groups with </a:t>
            </a:r>
            <a:r>
              <a:rPr b="1"/>
              <a:t>dplyr::group_by()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39700" indent="-139700" algn="l">
              <a:lnSpc>
                <a:spcPct val="90000"/>
              </a:lnSpc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nest()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create a nested data frame with one row per group</a:t>
            </a:r>
          </a:p>
        </p:txBody>
      </p:sp>
      <p:sp>
        <p:nvSpPr>
          <p:cNvPr id="734" name="Line"/>
          <p:cNvSpPr/>
          <p:nvPr/>
        </p:nvSpPr>
        <p:spPr>
          <a:xfrm>
            <a:off x="345889" y="4793903"/>
            <a:ext cx="4238815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grpSp>
        <p:nvGrpSpPr>
          <p:cNvPr id="746" name="Group"/>
          <p:cNvGrpSpPr/>
          <p:nvPr/>
        </p:nvGrpSpPr>
        <p:grpSpPr>
          <a:xfrm>
            <a:off x="435565" y="5503617"/>
            <a:ext cx="6488073" cy="2455771"/>
            <a:chOff x="25400" y="25400"/>
            <a:chExt cx="6488071" cy="2455769"/>
          </a:xfrm>
        </p:grpSpPr>
        <p:sp>
          <p:nvSpPr>
            <p:cNvPr id="73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rgbClr val="78AAD6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736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3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rgbClr val="78A64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rgbClr val="A8D37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73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0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1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2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3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4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47" name="n_iris &lt;- iris %&gt;% group_by(Species) %&gt;% nest()"/>
          <p:cNvSpPr txBox="1"/>
          <p:nvPr/>
        </p:nvSpPr>
        <p:spPr>
          <a:xfrm>
            <a:off x="404978" y="75370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748" name="nest(data, ..., .key = data)…"/>
          <p:cNvSpPr txBox="1"/>
          <p:nvPr/>
        </p:nvSpPr>
        <p:spPr>
          <a:xfrm>
            <a:off x="404978" y="7900619"/>
            <a:ext cx="3875911" cy="50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.key =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For grouped data, moves groups into cells as data frames.</a:t>
            </a:r>
          </a:p>
        </p:txBody>
      </p:sp>
      <p:sp>
        <p:nvSpPr>
          <p:cNvPr id="749" name="Unnest a nested data frame with unnest():"/>
          <p:cNvSpPr txBox="1"/>
          <p:nvPr/>
        </p:nvSpPr>
        <p:spPr>
          <a:xfrm>
            <a:off x="400973" y="87414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Unnest a nested data frame with </a:t>
            </a:r>
            <a:r>
              <a:rPr b="1"/>
              <a:t>unnest()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</a:p>
        </p:txBody>
      </p:sp>
      <p:grpSp>
        <p:nvGrpSpPr>
          <p:cNvPr id="753" name="Group"/>
          <p:cNvGrpSpPr/>
          <p:nvPr/>
        </p:nvGrpSpPr>
        <p:grpSpPr>
          <a:xfrm>
            <a:off x="2235970" y="8677961"/>
            <a:ext cx="4327673" cy="1524794"/>
            <a:chOff x="25400" y="25400"/>
            <a:chExt cx="4327671" cy="1524793"/>
          </a:xfrm>
        </p:grpSpPr>
        <p:graphicFrame>
          <p:nvGraphicFramePr>
            <p:cNvPr id="750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1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752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54" name="n_iris %&gt;% unnest()"/>
          <p:cNvSpPr txBox="1"/>
          <p:nvPr/>
        </p:nvSpPr>
        <p:spPr>
          <a:xfrm>
            <a:off x="404978" y="91128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755" name="Line"/>
          <p:cNvSpPr/>
          <p:nvPr/>
        </p:nvSpPr>
        <p:spPr>
          <a:xfrm>
            <a:off x="345889" y="8511409"/>
            <a:ext cx="4251515" cy="1"/>
          </a:xfrm>
          <a:prstGeom prst="line">
            <a:avLst/>
          </a:prstGeom>
          <a:ln w="25400">
            <a:solidFill>
              <a:srgbClr val="FF4D41">
                <a:alpha val="2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756" name="unnest(data, ..., .drop = NA, .id=NULL, .sep=NULL)…"/>
          <p:cNvSpPr txBox="1"/>
          <p:nvPr/>
        </p:nvSpPr>
        <p:spPr>
          <a:xfrm>
            <a:off x="404978" y="97464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unnest(</a:t>
            </a:r>
            <a:r>
              <a:rPr sz="115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 sz="115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.drop = NA, .id=NULL, .sep=NULL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Unnests a nested data frame.</a:t>
            </a:r>
          </a:p>
        </p:txBody>
      </p:sp>
      <p:sp>
        <p:nvSpPr>
          <p:cNvPr id="757" name="Use map(), map2(), and pmap() to apply a function that returns a result element-wise to the cells of a list column.…"/>
          <p:cNvSpPr txBox="1"/>
          <p:nvPr/>
        </p:nvSpPr>
        <p:spPr>
          <a:xfrm>
            <a:off x="4883561" y="6365264"/>
            <a:ext cx="8755679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map()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map2()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b="1"/>
              <a:t>pmap()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apply a function that returns a result element-wise to the cells of a list column.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walk()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walk2()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b="1"/>
              <a:t>pwalk()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work the same way, but return a side effect. Each of these is in the </a:t>
            </a:r>
            <a:r>
              <a:rPr b="1"/>
              <a:t>purrr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package.</a:t>
            </a:r>
          </a:p>
        </p:txBody>
      </p:sp>
      <p:grpSp>
        <p:nvGrpSpPr>
          <p:cNvPr id="762" name="Group"/>
          <p:cNvGrpSpPr/>
          <p:nvPr/>
        </p:nvGrpSpPr>
        <p:grpSpPr>
          <a:xfrm>
            <a:off x="4977827" y="730383"/>
            <a:ext cx="1342089" cy="718741"/>
            <a:chOff x="0" y="0"/>
            <a:chExt cx="1342088" cy="718740"/>
          </a:xfrm>
        </p:grpSpPr>
        <p:grpSp>
          <p:nvGrpSpPr>
            <p:cNvPr id="760" name="Group"/>
            <p:cNvGrpSpPr/>
            <p:nvPr/>
          </p:nvGrpSpPr>
          <p:grpSpPr>
            <a:xfrm>
              <a:off x="0" y="0"/>
              <a:ext cx="396887" cy="718741"/>
              <a:chOff x="0" y="-43180"/>
              <a:chExt cx="396886" cy="718740"/>
            </a:xfrm>
          </p:grpSpPr>
          <p:sp>
            <p:nvSpPr>
              <p:cNvPr id="758" name="Rounded Rectangle"/>
              <p:cNvSpPr/>
              <p:nvPr/>
            </p:nvSpPr>
            <p:spPr>
              <a:xfrm>
                <a:off x="0" y="117747"/>
                <a:ext cx="396887" cy="396887"/>
              </a:xfrm>
              <a:prstGeom prst="roundRect">
                <a:avLst>
                  <a:gd name="adj" fmla="val 15000"/>
                </a:avLst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noAutofit/>
              </a:bodyPr>
              <a:lstStyle/>
              <a:p>
                <a:pPr>
                  <a:defRPr sz="3700">
                    <a:solidFill>
                      <a:srgbClr val="FFFFFF"/>
                    </a:solidFill>
                    <a:latin typeface="ChunkFive"/>
                    <a:ea typeface="ChunkFive"/>
                    <a:cs typeface="ChunkFive"/>
                    <a:sym typeface="ChunkFive"/>
                  </a:defRPr>
                </a:pPr>
              </a:p>
            </p:txBody>
          </p:sp>
          <p:sp>
            <p:nvSpPr>
              <p:cNvPr id="759" name="1"/>
              <p:cNvSpPr txBox="1"/>
              <p:nvPr/>
            </p:nvSpPr>
            <p:spPr>
              <a:xfrm>
                <a:off x="14078" y="-43181"/>
                <a:ext cx="368730" cy="71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aseline="8333" sz="3600">
                    <a:solidFill>
                      <a:srgbClr val="FFFFF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761" name="Make a list column"/>
            <p:cNvSpPr txBox="1"/>
            <p:nvPr/>
          </p:nvSpPr>
          <p:spPr>
            <a:xfrm>
              <a:off x="438946" y="123825"/>
              <a:ext cx="903143" cy="471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Make</a:t>
              </a:r>
              <a:r>
                <a:t> a list column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11181125" y="730383"/>
            <a:ext cx="1452328" cy="718741"/>
            <a:chOff x="0" y="0"/>
            <a:chExt cx="1452327" cy="718740"/>
          </a:xfrm>
        </p:grpSpPr>
        <p:grpSp>
          <p:nvGrpSpPr>
            <p:cNvPr id="765" name="Group"/>
            <p:cNvGrpSpPr/>
            <p:nvPr/>
          </p:nvGrpSpPr>
          <p:grpSpPr>
            <a:xfrm>
              <a:off x="0" y="0"/>
              <a:ext cx="396887" cy="718741"/>
              <a:chOff x="0" y="-43180"/>
              <a:chExt cx="396886" cy="718740"/>
            </a:xfrm>
          </p:grpSpPr>
          <p:sp>
            <p:nvSpPr>
              <p:cNvPr id="763" name="Rounded Rectangle"/>
              <p:cNvSpPr/>
              <p:nvPr/>
            </p:nvSpPr>
            <p:spPr>
              <a:xfrm>
                <a:off x="0" y="117747"/>
                <a:ext cx="396887" cy="396887"/>
              </a:xfrm>
              <a:prstGeom prst="roundRect">
                <a:avLst>
                  <a:gd name="adj" fmla="val 15000"/>
                </a:avLst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noAutofit/>
              </a:bodyPr>
              <a:lstStyle/>
              <a:p>
                <a:pPr>
                  <a:defRPr sz="3700">
                    <a:solidFill>
                      <a:srgbClr val="FFFFFF"/>
                    </a:solidFill>
                    <a:latin typeface="ChunkFive"/>
                    <a:ea typeface="ChunkFive"/>
                    <a:cs typeface="ChunkFive"/>
                    <a:sym typeface="ChunkFive"/>
                  </a:defRPr>
                </a:pPr>
              </a:p>
            </p:txBody>
          </p:sp>
          <p:sp>
            <p:nvSpPr>
              <p:cNvPr id="764" name="3"/>
              <p:cNvSpPr txBox="1"/>
              <p:nvPr/>
            </p:nvSpPr>
            <p:spPr>
              <a:xfrm>
                <a:off x="14078" y="-43181"/>
                <a:ext cx="368730" cy="71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aseline="8333" sz="3600">
                    <a:solidFill>
                      <a:srgbClr val="FFFFF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766" name="Simplify the list column"/>
            <p:cNvSpPr txBox="1"/>
            <p:nvPr/>
          </p:nvSpPr>
          <p:spPr>
            <a:xfrm>
              <a:off x="438946" y="123824"/>
              <a:ext cx="1013382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Simplify</a:t>
              </a:r>
              <a:r>
                <a:t> the list column</a:t>
              </a:r>
            </a:p>
          </p:txBody>
        </p:sp>
      </p:grpSp>
      <p:grpSp>
        <p:nvGrpSpPr>
          <p:cNvPr id="772" name="Group"/>
          <p:cNvGrpSpPr/>
          <p:nvPr/>
        </p:nvGrpSpPr>
        <p:grpSpPr>
          <a:xfrm>
            <a:off x="8277134" y="730383"/>
            <a:ext cx="1426687" cy="718741"/>
            <a:chOff x="0" y="0"/>
            <a:chExt cx="1426686" cy="718740"/>
          </a:xfrm>
        </p:grpSpPr>
        <p:grpSp>
          <p:nvGrpSpPr>
            <p:cNvPr id="770" name="Group"/>
            <p:cNvGrpSpPr/>
            <p:nvPr/>
          </p:nvGrpSpPr>
          <p:grpSpPr>
            <a:xfrm>
              <a:off x="0" y="0"/>
              <a:ext cx="396887" cy="718741"/>
              <a:chOff x="0" y="-43180"/>
              <a:chExt cx="396886" cy="718740"/>
            </a:xfrm>
          </p:grpSpPr>
          <p:sp>
            <p:nvSpPr>
              <p:cNvPr id="768" name="Rounded Rectangle"/>
              <p:cNvSpPr/>
              <p:nvPr/>
            </p:nvSpPr>
            <p:spPr>
              <a:xfrm>
                <a:off x="0" y="117747"/>
                <a:ext cx="396887" cy="396887"/>
              </a:xfrm>
              <a:prstGeom prst="roundRect">
                <a:avLst>
                  <a:gd name="adj" fmla="val 15000"/>
                </a:avLst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noAutofit/>
              </a:bodyPr>
              <a:lstStyle/>
              <a:p>
                <a:pPr>
                  <a:defRPr sz="3700">
                    <a:solidFill>
                      <a:srgbClr val="FFFFFF"/>
                    </a:solidFill>
                    <a:latin typeface="ChunkFive"/>
                    <a:ea typeface="ChunkFive"/>
                    <a:cs typeface="ChunkFive"/>
                    <a:sym typeface="ChunkFive"/>
                  </a:defRPr>
                </a:pPr>
              </a:p>
            </p:txBody>
          </p:sp>
          <p:sp>
            <p:nvSpPr>
              <p:cNvPr id="769" name="2"/>
              <p:cNvSpPr txBox="1"/>
              <p:nvPr/>
            </p:nvSpPr>
            <p:spPr>
              <a:xfrm>
                <a:off x="14078" y="-43181"/>
                <a:ext cx="368730" cy="71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aseline="8333" sz="3600">
                    <a:solidFill>
                      <a:srgbClr val="FFFFF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771" name="Work with…"/>
            <p:cNvSpPr txBox="1"/>
            <p:nvPr/>
          </p:nvSpPr>
          <p:spPr>
            <a:xfrm>
              <a:off x="438946" y="123824"/>
              <a:ext cx="987741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defRPr b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Work with</a:t>
              </a:r>
            </a:p>
            <a:p>
              <a:pPr algn="l">
                <a:lnSpc>
                  <a:spcPct val="90000"/>
                </a:lnSpc>
                <a:defRPr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list columns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4977826" y="1239563"/>
            <a:ext cx="5340099" cy="2176371"/>
            <a:chOff x="1173374" y="304800"/>
            <a:chExt cx="5340097" cy="2176369"/>
          </a:xfrm>
        </p:grpSpPr>
        <p:sp>
          <p:nvSpPr>
            <p:cNvPr id="773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rgbClr val="78AAD6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774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75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rgbClr val="78A64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rgbClr val="A8D37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777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78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79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80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1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83" name="Line"/>
          <p:cNvSpPr/>
          <p:nvPr/>
        </p:nvSpPr>
        <p:spPr>
          <a:xfrm>
            <a:off x="7961554" y="21705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97" name="Group"/>
          <p:cNvGrpSpPr/>
          <p:nvPr/>
        </p:nvGrpSpPr>
        <p:grpSpPr>
          <a:xfrm>
            <a:off x="530571" y="642741"/>
            <a:ext cx="5042487" cy="3757502"/>
            <a:chOff x="25400" y="0"/>
            <a:chExt cx="5042485" cy="3757501"/>
          </a:xfrm>
        </p:grpSpPr>
        <p:graphicFrame>
          <p:nvGraphicFramePr>
            <p:cNvPr id="784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5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786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7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8D379">
                <a:alpha val="252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788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A64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789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0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1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792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793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794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795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796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7E7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809" name="Group"/>
          <p:cNvGrpSpPr/>
          <p:nvPr/>
        </p:nvGrpSpPr>
        <p:grpSpPr>
          <a:xfrm>
            <a:off x="8443380" y="1245698"/>
            <a:ext cx="2418014" cy="2220242"/>
            <a:chOff x="25400" y="0"/>
            <a:chExt cx="2418012" cy="2220241"/>
          </a:xfrm>
        </p:grpSpPr>
        <p:graphicFrame>
          <p:nvGraphicFramePr>
            <p:cNvPr id="798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08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799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rgbClr val="78AAD6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00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rgbClr val="78A64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01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rgbClr val="A8D3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802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rgbClr val="A8D379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03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rgbClr val="78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9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805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Call:</a:t>
                </a:r>
              </a:p>
              <a:p>
                <a:pPr algn="l">
                  <a:lnSpc>
                    <a:spcPct val="80000"/>
                  </a:lnSpc>
                  <a:spcBef>
                    <a:spcPts val="400"/>
                  </a:spcBef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lm(S.L ~ ., df)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Coefs: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(Int)  S.W  P.L  P.W  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06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Call:</a:t>
                </a:r>
              </a:p>
              <a:p>
                <a:pPr algn="l">
                  <a:lnSpc>
                    <a:spcPct val="80000"/>
                  </a:lnSpc>
                  <a:spcBef>
                    <a:spcPts val="400"/>
                  </a:spcBef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lm(S.L ~ ., df)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Coefs: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(Int)  S.W  P.L  P.W  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07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Call:</a:t>
                </a:r>
              </a:p>
              <a:p>
                <a:pPr algn="l">
                  <a:lnSpc>
                    <a:spcPct val="80000"/>
                  </a:lnSpc>
                  <a:spcBef>
                    <a:spcPts val="400"/>
                  </a:spcBef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lm(S.L ~ ., df)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Coefs: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(Int)  S.W  P.L  P.W  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810" name="Table"/>
          <p:cNvGraphicFramePr/>
          <p:nvPr/>
        </p:nvGraphicFramePr>
        <p:xfrm>
          <a:off x="11494248" y="19419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642"/>
                    </a:solidFill>
                  </a:tcPr>
                </a:tc>
              </a:tr>
            </a:tbl>
          </a:graphicData>
        </a:graphic>
      </p:graphicFrame>
      <p:sp>
        <p:nvSpPr>
          <p:cNvPr id="811" name="Line"/>
          <p:cNvSpPr/>
          <p:nvPr/>
        </p:nvSpPr>
        <p:spPr>
          <a:xfrm>
            <a:off x="10857420" y="21705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2" name="n_iris &lt;- iris %&gt;%…"/>
          <p:cNvSpPr txBox="1"/>
          <p:nvPr/>
        </p:nvSpPr>
        <p:spPr>
          <a:xfrm>
            <a:off x="5575126" y="30534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&lt;- iris %&gt;% 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13" name="mod_fun &lt;- function(df)…"/>
          <p:cNvSpPr txBox="1"/>
          <p:nvPr/>
        </p:nvSpPr>
        <p:spPr>
          <a:xfrm>
            <a:off x="8277134" y="30534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mod_fun &lt;- function(df) </a:t>
            </a:r>
          </a:p>
          <a:p>
            <a:pPr marL="114300" indent="-114300" algn="l">
              <a:lnSpc>
                <a:spcPct val="90000"/>
              </a:lnSpc>
              <a:spcBef>
                <a:spcPts val="1000"/>
              </a:spcBef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lm(Sepal.Length ~ ., data = df)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&lt;- n_iris %&gt;%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814" name="b_fun &lt;- function(mod)…"/>
          <p:cNvSpPr txBox="1"/>
          <p:nvPr/>
        </p:nvSpPr>
        <p:spPr>
          <a:xfrm>
            <a:off x="11282419" y="30534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algn="l" defTabSz="578358">
              <a:lnSpc>
                <a:spcPct val="90000"/>
              </a:lnSpc>
              <a:defRPr i="1" sz="1188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b_fun &lt;- function(mod) </a:t>
            </a:r>
          </a:p>
          <a:p>
            <a:pPr marL="113156" indent="-113156" algn="l" defTabSz="578358">
              <a:lnSpc>
                <a:spcPct val="90000"/>
              </a:lnSpc>
              <a:spcBef>
                <a:spcPts val="900"/>
              </a:spcBef>
              <a:defRPr i="1" sz="1188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coefficients(mod)[[1]]</a:t>
            </a:r>
          </a:p>
          <a:p>
            <a:pPr marL="113156" indent="-113156" algn="l" defTabSz="578358">
              <a:lnSpc>
                <a:spcPct val="90000"/>
              </a:lnSpc>
              <a:defRPr i="1" sz="1188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13156" indent="-113156" algn="l" defTabSz="578358">
              <a:lnSpc>
                <a:spcPct val="90000"/>
              </a:lnSpc>
              <a:defRPr i="1" sz="1188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815" name="You can create list columns with functions in the tibble and dplyr packages, as well as tidyr’s nest()"/>
          <p:cNvSpPr txBox="1"/>
          <p:nvPr/>
        </p:nvSpPr>
        <p:spPr>
          <a:xfrm>
            <a:off x="4889911" y="4279283"/>
            <a:ext cx="8718866" cy="30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You can create list columns with functions in the </a:t>
            </a:r>
            <a:r>
              <a:rPr b="1"/>
              <a:t>tibble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dplyr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packages, as well as </a:t>
            </a:r>
            <a:r>
              <a:rPr b="1"/>
              <a:t>tidyr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’s nest()</a:t>
            </a:r>
          </a:p>
        </p:txBody>
      </p:sp>
      <p:sp>
        <p:nvSpPr>
          <p:cNvPr id="816" name="tibble::tibble(…)…"/>
          <p:cNvSpPr txBox="1"/>
          <p:nvPr/>
        </p:nvSpPr>
        <p:spPr>
          <a:xfrm>
            <a:off x="7288193" y="44855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Saves list input as list columns</a:t>
            </a:r>
          </a:p>
          <a:p>
            <a:pPr marL="114300" indent="-114300" algn="l">
              <a:lnSpc>
                <a:spcPct val="90000"/>
              </a:lnSpc>
              <a:spcBef>
                <a:spcPts val="20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tibble(max = c(3, 4, 5), seq = list(1:3, 1:4, 1:5))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name="name", value="value"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Converts multi-level list to tibble with list cols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enframe(list('3'=1:3, '4'=1:4, '5'=1:5), 'max', 'seq')</a:t>
            </a:r>
          </a:p>
        </p:txBody>
      </p:sp>
      <p:sp>
        <p:nvSpPr>
          <p:cNvPr id="817" name="tibble::tribble(…)…"/>
          <p:cNvSpPr txBox="1"/>
          <p:nvPr/>
        </p:nvSpPr>
        <p:spPr>
          <a:xfrm>
            <a:off x="4934483" y="4485561"/>
            <a:ext cx="228006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Makes list column when needed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tribble( 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~max, ~seq,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3,    1:3,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4,    1:4,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5,    1:5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</p:txBody>
      </p:sp>
      <p:graphicFrame>
        <p:nvGraphicFramePr>
          <p:cNvPr id="818" name="Table"/>
          <p:cNvGraphicFramePr/>
          <p:nvPr/>
        </p:nvGraphicFramePr>
        <p:xfrm>
          <a:off x="6188721" y="52212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19" name="dplyr::mutate(.data, …) Also transmute()…"/>
          <p:cNvSpPr txBox="1"/>
          <p:nvPr/>
        </p:nvSpPr>
        <p:spPr>
          <a:xfrm>
            <a:off x="10528300" y="4510961"/>
            <a:ext cx="3072970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mutate(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.data,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Also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transmute()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Returns list col when result returns list.</a:t>
            </a:r>
          </a:p>
          <a:p>
            <a:pPr marL="114300" indent="-114300" algn="l">
              <a:lnSpc>
                <a:spcPct val="90000"/>
              </a:lnSpc>
              <a:spcBef>
                <a:spcPts val="20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summarise(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.data,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mtcars %&gt;%  group_by(cyl) %&gt;%</a:t>
            </a:r>
          </a:p>
          <a:p>
            <a:pPr marL="114300" indent="-114300" algn="l">
              <a:lnSpc>
                <a:spcPct val="90000"/>
              </a:lnSpc>
              <a:spcBef>
                <a:spcPts val="20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833" name="Group"/>
          <p:cNvGrpSpPr/>
          <p:nvPr/>
        </p:nvGrpSpPr>
        <p:grpSpPr>
          <a:xfrm>
            <a:off x="7826833" y="8075162"/>
            <a:ext cx="6564046" cy="1630439"/>
            <a:chOff x="0" y="0"/>
            <a:chExt cx="6564044" cy="1630437"/>
          </a:xfrm>
        </p:grpSpPr>
        <p:grpSp>
          <p:nvGrpSpPr>
            <p:cNvPr id="824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820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21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22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 algn="l">
                  <a:lnSpc>
                    <a:spcPct val="9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823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29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825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826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27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28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30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1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8068764" y="7412720"/>
            <a:ext cx="6322115" cy="1625779"/>
            <a:chOff x="0" y="0"/>
            <a:chExt cx="6322113" cy="1625778"/>
          </a:xfrm>
        </p:grpSpPr>
        <p:graphicFrame>
          <p:nvGraphicFramePr>
            <p:cNvPr id="834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38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835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 algn="l">
                  <a:lnSpc>
                    <a:spcPct val="9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836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37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42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839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840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41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43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8123165" y="6781807"/>
            <a:ext cx="6267714" cy="1625383"/>
            <a:chOff x="0" y="0"/>
            <a:chExt cx="6267712" cy="1625381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846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 algn="l">
                  <a:lnSpc>
                    <a:spcPct val="9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847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51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849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850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52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53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56" name="purrr::map_lgl(.x, .f, ...)…"/>
          <p:cNvSpPr txBox="1"/>
          <p:nvPr/>
        </p:nvSpPr>
        <p:spPr>
          <a:xfrm>
            <a:off x="7132752" y="8973998"/>
            <a:ext cx="3207451" cy="137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map_lgl(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 logical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map_int(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an integer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857" name="1. Make a list column"/>
          <p:cNvSpPr txBox="1"/>
          <p:nvPr/>
        </p:nvSpPr>
        <p:spPr>
          <a:xfrm>
            <a:off x="8401505" y="4080449"/>
            <a:ext cx="1744622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1. Make a list column</a:t>
            </a:r>
          </a:p>
        </p:txBody>
      </p:sp>
      <p:sp>
        <p:nvSpPr>
          <p:cNvPr id="858" name="2. Work with list columns"/>
          <p:cNvSpPr txBox="1"/>
          <p:nvPr/>
        </p:nvSpPr>
        <p:spPr>
          <a:xfrm>
            <a:off x="8245092" y="6144600"/>
            <a:ext cx="2084043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2. Work with list columns</a:t>
            </a:r>
          </a:p>
        </p:txBody>
      </p:sp>
      <p:sp>
        <p:nvSpPr>
          <p:cNvPr id="859" name="purrr::map(.x, .f, ...)…"/>
          <p:cNvSpPr txBox="1"/>
          <p:nvPr/>
        </p:nvSpPr>
        <p:spPr>
          <a:xfrm>
            <a:off x="4962175" y="65588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 as .f(.x)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map2(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.y,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 and .y as .f(.x, .y)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pmap(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.l,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vectors saved in .l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%&gt;% 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860" name="3. Simplify the list column (into a regular column)"/>
          <p:cNvSpPr txBox="1"/>
          <p:nvPr/>
        </p:nvSpPr>
        <p:spPr>
          <a:xfrm>
            <a:off x="7333614" y="8796626"/>
            <a:ext cx="3878578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861" name="Use the purrr functions map_lgl(), map_int(), map_dbl(), and map_chr() (as well as tidyr’s unnest() to reduce a list column into a regular column."/>
          <p:cNvSpPr txBox="1"/>
          <p:nvPr/>
        </p:nvSpPr>
        <p:spPr>
          <a:xfrm>
            <a:off x="4967322" y="9097837"/>
            <a:ext cx="2137343" cy="95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54990">
              <a:lnSpc>
                <a:spcPct val="90000"/>
              </a:lnSpc>
              <a:spcBef>
                <a:spcPts val="200"/>
              </a:spcBef>
              <a:defRPr sz="114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the purrr functions </a:t>
            </a:r>
            <a:r>
              <a:rPr b="1"/>
              <a:t>map_lgl()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map_int()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map_dbl()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b="1"/>
              <a:t>map_chr()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(as well as tidyr’s </a:t>
            </a:r>
            <a:r>
              <a:rPr b="1"/>
              <a:t>unnest()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to reduce a list column into a regular column.</a:t>
            </a:r>
          </a:p>
        </p:txBody>
      </p:sp>
      <p:sp>
        <p:nvSpPr>
          <p:cNvPr id="862" name="purrr::map_dbl(.x, .f, ...)…"/>
          <p:cNvSpPr txBox="1"/>
          <p:nvPr/>
        </p:nvSpPr>
        <p:spPr>
          <a:xfrm>
            <a:off x="10406390" y="8938170"/>
            <a:ext cx="3392990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map_dbl(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 double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7E79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map_chr(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 character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7E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863" name="RStudio® is a trademark of RStudio, Inc.  •  CC BY  RStudio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 RStudio </a:t>
            </a:r>
            <a:r>
              <a:rPr u="sng"/>
              <a:t>info@rstudio.com</a:t>
            </a:r>
            <a:r>
              <a:t>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read_*(file, col_names = TRUE, col_types = NULL, locale = default_locale(), na = c(&quot;&quot;, &quot;NA&quot;), quoted_na = TRUE, comment = &quot;&quot;, trim_ws = TRUE, skip = 0, n_max = Inf, guess_max = min(1000, n_max), progress = interactive())…"/>
          <p:cNvSpPr txBox="1"/>
          <p:nvPr/>
        </p:nvSpPr>
        <p:spPr>
          <a:xfrm>
            <a:off x="314528" y="694983"/>
            <a:ext cx="3287928" cy="8143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Comma delimited files.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read_csv()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Comma delimited files.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read_csv2()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Semi-colon delimited files.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delim, quote = "\"", escape_backslash = FALSE, escape_double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Files with any delimiter.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read_fwf(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col_positions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Fixed width files, columns begin at fixed positions.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read_table()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Fixed with files, columns separated by white space.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read_tsv()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Tab delimited files.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single string.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a file into a raw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locale = default_locale(), na = character(),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its own string.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each line into a raw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Apache style log files.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read_rds(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path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RDS files</a:t>
            </a:r>
          </a:p>
        </p:txBody>
      </p:sp>
      <p:sp>
        <p:nvSpPr>
          <p:cNvPr id="866" name="## Parsed with column specification:…"/>
          <p:cNvSpPr txBox="1"/>
          <p:nvPr/>
        </p:nvSpPr>
        <p:spPr>
          <a:xfrm>
            <a:off x="312959" y="9023050"/>
            <a:ext cx="3444576" cy="1188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##   earn = col_double(),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##   age = col_integer()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867" name="Inline text…"/>
          <p:cNvSpPr txBox="1"/>
          <p:nvPr/>
        </p:nvSpPr>
        <p:spPr>
          <a:xfrm>
            <a:off x="4241470" y="1134348"/>
            <a:ext cx="2413224" cy="8526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Inline text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"a, b, c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1, 2, 3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4, 5, 6"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 lines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"a, b, c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1, 2, 3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4, 5, 6", skip = 1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header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"a, b, c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1, 2, 3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4, 5, 6", col_names = FALSE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Provide header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"a, b, c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1, 2, 3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4, 5, 6", col_names = c("x", "y", "z")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Missing Values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"a, b, c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1, 2, .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., ., 6", na = "."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 in a subset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read_csv(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"a, b, c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1, 2, 3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4, 5, 6", n_max = 2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i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</p:txBody>
      </p:sp>
      <p:sp>
        <p:nvSpPr>
          <p:cNvPr id="868" name="readr functions:…"/>
          <p:cNvSpPr txBox="1"/>
          <p:nvPr/>
        </p:nvSpPr>
        <p:spPr>
          <a:xfrm>
            <a:off x="6528598" y="515645"/>
            <a:ext cx="3642522" cy="2016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readr functions: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are ~10x faster than base R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 progress bar for long jobs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return tibbles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 not convert strings to factors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 not add row names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 not modify column names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are more reproducible across computers than base R</a:t>
            </a:r>
          </a:p>
        </p:txBody>
      </p:sp>
      <p:sp>
        <p:nvSpPr>
          <p:cNvPr id="869" name="parse_guess(x, na = c(&quot;&quot;, &quot;NA&quot;), locale = default_locale())…"/>
          <p:cNvSpPr txBox="1"/>
          <p:nvPr/>
        </p:nvSpPr>
        <p:spPr>
          <a:xfrm>
            <a:off x="7132279" y="2522481"/>
            <a:ext cx="2986607" cy="806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parse_guess(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Guesses type to parse character vector to.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parse_character(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Character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parse_date(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format = "",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Date vector. Number of days since 1970-01-01.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parse_datetime(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format = "",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Date-time vector. Number of seconds since midnight 1970-01-01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parse_double(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Double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parse_factor(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levels, ordered = FALSE, na = c("", "NA"),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Factor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parse_integer(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Integer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parse_logical(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Logical vector.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parse_number(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Numeric vector. Ignores non-numeric characters before and after number.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parse_time(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format = "", na = c("", "NA"), locale = default_locale()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Time vector. Number of seconds since midnight.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Explain Locales: lang, encoding, grouping_mark, decimal_mark, 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See guess_encoding()</a:t>
            </a:r>
          </a:p>
        </p:txBody>
      </p:sp>
      <p:sp>
        <p:nvSpPr>
          <p:cNvPr id="870" name="Handling errors…"/>
          <p:cNvSpPr txBox="1"/>
          <p:nvPr/>
        </p:nvSpPr>
        <p:spPr>
          <a:xfrm>
            <a:off x="10232811" y="19456"/>
            <a:ext cx="3642522" cy="463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Handling errors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1.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problems()</a:t>
            </a:r>
            <a:r>
              <a:t> to diagnose problems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2. Use a col_ function to fix problems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col_guess()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col_character()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col_datetime(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col_double()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col_euro_double()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col_factor(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levels, ordered = FALSE</a:t>
            </a:r>
            <a:r>
              <a:t>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col_integer()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col_logical()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col_number()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col_numeric()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col_skip()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col_time(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format = ""</a:t>
            </a:r>
            <a:r>
              <a:t>)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3. Else, read in as character vectors then parse with a parse function.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4. Or use type_convert to parse the whole df.</a:t>
            </a:r>
          </a:p>
        </p:txBody>
      </p:sp>
      <p:sp>
        <p:nvSpPr>
          <p:cNvPr id="871" name="write_csv(x, path, na = &quot;NA&quot;, append = FALSE, col_names = !append)…"/>
          <p:cNvSpPr txBox="1"/>
          <p:nvPr/>
        </p:nvSpPr>
        <p:spPr>
          <a:xfrm>
            <a:off x="10596472" y="4579521"/>
            <a:ext cx="3287928" cy="394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write_csv(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Comma delimited file.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write_delim(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delim = " ",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File with any delimiter.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write_excel_csv(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CSV for excel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write_file(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append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String to file.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write_lines(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Character vector to file, one element per line.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write_rds(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compress = c("none", "gz", "bz2", "xz"),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RDS file.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write_tsv(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path, na = "NA", append = FALSE, col_names = !append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Tab delimited files.</a:t>
            </a:r>
          </a:p>
        </p:txBody>
      </p:sp>
      <p:sp>
        <p:nvSpPr>
          <p:cNvPr id="872" name="readr write functions:…"/>
          <p:cNvSpPr txBox="1"/>
          <p:nvPr/>
        </p:nvSpPr>
        <p:spPr>
          <a:xfrm>
            <a:off x="4265993" y="9760427"/>
            <a:ext cx="3642522" cy="86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readr write functions: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always encode strings in UTF-8</a:t>
            </a:r>
          </a:p>
          <a:p>
            <a:pPr marL="2286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save dates and date times in ISO8601</a:t>
            </a:r>
          </a:p>
        </p:txBody>
      </p:sp>
      <p:sp>
        <p:nvSpPr>
          <p:cNvPr id="873" name="Other types of data…"/>
          <p:cNvSpPr txBox="1"/>
          <p:nvPr/>
        </p:nvSpPr>
        <p:spPr>
          <a:xfrm>
            <a:off x="10722209" y="8923597"/>
            <a:ext cx="2663727" cy="1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types of data</a:t>
            </a: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Try one of the following packages to import other types of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haven 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SPSS, Stata, and SAS files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readxl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excel files (.xls and .xlsx)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DBI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databases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jsonlite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json</a:t>
            </a:r>
          </a:p>
          <a:p>
            <a:pPr marL="431800" indent="-228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xml2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ctangle"/>
          <p:cNvSpPr/>
          <p:nvPr/>
        </p:nvSpPr>
        <p:spPr>
          <a:xfrm>
            <a:off x="12020029" y="7034586"/>
            <a:ext cx="1504187" cy="967298"/>
          </a:xfrm>
          <a:prstGeom prst="rect">
            <a:avLst/>
          </a:prstGeom>
          <a:solidFill>
            <a:srgbClr val="FFFFFF">
              <a:alpha val="418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76" name="Expand a table…"/>
          <p:cNvSpPr txBox="1"/>
          <p:nvPr/>
        </p:nvSpPr>
        <p:spPr>
          <a:xfrm>
            <a:off x="302788" y="474301"/>
            <a:ext cx="3287928" cy="376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table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fill = list()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Adds missing combinations of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crossing(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tibble with all possible combinations of values. Also </a:t>
            </a:r>
            <a:r>
              <a:rPr b="1"/>
              <a:t>crossing_()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expand(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Expands table to include all possible combinations of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tibble with one row for each distinct, observed combination of values. Also </a:t>
            </a:r>
            <a:r>
              <a:rPr b="1"/>
              <a:t>nesting_()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vector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full_seq(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period, tol = 1e-06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sequence to include skipped values.</a:t>
            </a:r>
          </a:p>
        </p:txBody>
      </p:sp>
      <p:sp>
        <p:nvSpPr>
          <p:cNvPr id="877" name="Handle missing values…"/>
          <p:cNvSpPr txBox="1"/>
          <p:nvPr/>
        </p:nvSpPr>
        <p:spPr>
          <a:xfrm>
            <a:off x="302788" y="4525602"/>
            <a:ext cx="3287928" cy="17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Handle missing values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with previous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878" name="Reshape table…"/>
          <p:cNvSpPr txBox="1"/>
          <p:nvPr/>
        </p:nvSpPr>
        <p:spPr>
          <a:xfrm>
            <a:off x="302788" y="6506802"/>
            <a:ext cx="3287928" cy="17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Reshape table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..., na.rm = FALSE, convert = FALSE, factor_key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Gathers multiple columns into a key column - value column pair.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fill = NA, convert = FALSE, drop = TRUE, 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Spreads key column - value column pair across multiple columns.</a:t>
            </a:r>
          </a:p>
        </p:txBody>
      </p:sp>
      <p:sp>
        <p:nvSpPr>
          <p:cNvPr id="879" name="Split and combine cells…"/>
          <p:cNvSpPr txBox="1"/>
          <p:nvPr/>
        </p:nvSpPr>
        <p:spPr>
          <a:xfrm>
            <a:off x="4074688" y="499702"/>
            <a:ext cx="3287928" cy="2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Split and combine cells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sep = "[^[:alnum:]]+", remove = TRUE, convert = FALSE, 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 one column into several.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 each cell in a column into several rows. Also </a:t>
            </a:r>
            <a:r>
              <a:rPr b="1"/>
              <a:t>separate_rows_()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Combine several columns into one.</a:t>
            </a:r>
          </a:p>
        </p:txBody>
      </p:sp>
      <p:sp>
        <p:nvSpPr>
          <p:cNvPr id="880" name="Nest data frames within cells…"/>
          <p:cNvSpPr txBox="1"/>
          <p:nvPr/>
        </p:nvSpPr>
        <p:spPr>
          <a:xfrm>
            <a:off x="4074688" y="3458802"/>
            <a:ext cx="3287928" cy="2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Nest data frames within cells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.key =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For grouped data, moves groups into cells as data frames.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.drop = NA, .id = NULL, .sep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Unnests a nested data frame.</a:t>
            </a:r>
          </a:p>
        </p:txBody>
      </p:sp>
      <p:sp>
        <p:nvSpPr>
          <p:cNvPr id="881" name="Tidy data complements R’s vectorized operations. R will automatically preserve observations as you manipulate variables. No other format works as intuitively with R."/>
          <p:cNvSpPr txBox="1"/>
          <p:nvPr/>
        </p:nvSpPr>
        <p:spPr>
          <a:xfrm>
            <a:off x="8843493" y="7035148"/>
            <a:ext cx="3167783" cy="109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78358">
              <a:lnSpc>
                <a:spcPct val="90000"/>
              </a:lnSpc>
              <a:spcBef>
                <a:spcPts val="200"/>
              </a:spcBef>
              <a:defRPr sz="1386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Tidy data complements R’s </a:t>
            </a:r>
            <a:r>
              <a:rPr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vectorized operations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 R will automatically preserve observations as you manipulate variables. No other format works as intuitively with R.</a:t>
            </a:r>
          </a:p>
        </p:txBody>
      </p:sp>
      <p:graphicFrame>
        <p:nvGraphicFramePr>
          <p:cNvPr id="882" name="Table"/>
          <p:cNvGraphicFramePr/>
          <p:nvPr/>
        </p:nvGraphicFramePr>
        <p:xfrm>
          <a:off x="13227573" y="7073248"/>
          <a:ext cx="265391" cy="712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C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883" name="Table"/>
          <p:cNvGraphicFramePr/>
          <p:nvPr/>
        </p:nvGraphicFramePr>
        <p:xfrm>
          <a:off x="12594676" y="7073248"/>
          <a:ext cx="265391" cy="712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884" name="Table"/>
          <p:cNvGraphicFramePr/>
          <p:nvPr/>
        </p:nvGraphicFramePr>
        <p:xfrm>
          <a:off x="12134329" y="7070093"/>
          <a:ext cx="265391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885" name="A * B"/>
          <p:cNvSpPr txBox="1"/>
          <p:nvPr/>
        </p:nvSpPr>
        <p:spPr>
          <a:xfrm>
            <a:off x="12116671" y="7771893"/>
            <a:ext cx="695295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* B</a:t>
            </a:r>
          </a:p>
        </p:txBody>
      </p:sp>
      <p:sp>
        <p:nvSpPr>
          <p:cNvPr id="886" name="*"/>
          <p:cNvSpPr txBox="1"/>
          <p:nvPr/>
        </p:nvSpPr>
        <p:spPr>
          <a:xfrm>
            <a:off x="12360537" y="7003256"/>
            <a:ext cx="236533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887" name="Arrow"/>
          <p:cNvSpPr/>
          <p:nvPr/>
        </p:nvSpPr>
        <p:spPr>
          <a:xfrm>
            <a:off x="12158527" y="7608731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88" name="Arrow"/>
          <p:cNvSpPr/>
          <p:nvPr/>
        </p:nvSpPr>
        <p:spPr>
          <a:xfrm>
            <a:off x="12158527" y="7457911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89" name="Arrow"/>
          <p:cNvSpPr/>
          <p:nvPr/>
        </p:nvSpPr>
        <p:spPr>
          <a:xfrm>
            <a:off x="12158527" y="7307091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90" name="Tidy data is a way to organize tabular data. Many functions in R become easier to use when your data is tidy. A table is tidy if:"/>
          <p:cNvSpPr txBox="1"/>
          <p:nvPr/>
        </p:nvSpPr>
        <p:spPr>
          <a:xfrm>
            <a:off x="9355632" y="492424"/>
            <a:ext cx="3135956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 data</a:t>
            </a:r>
            <a:r>
              <a:t> is a way to organize tabular data. Many functions in R become easier to use when your data is tidy. A table is tidy if:</a:t>
            </a:r>
          </a:p>
        </p:txBody>
      </p:sp>
      <p:sp>
        <p:nvSpPr>
          <p:cNvPr id="891" name="Tidy data complement’s R’s data structures because it:…"/>
          <p:cNvSpPr txBox="1"/>
          <p:nvPr/>
        </p:nvSpPr>
        <p:spPr>
          <a:xfrm>
            <a:off x="8652335" y="1249186"/>
            <a:ext cx="3135956" cy="2414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complement’s R’s data structures because it: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isolates all of a variable’s values in a column vector, where they are easy to access as a group.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ensures that R’s vectorized functions and operation will preserve observations across columns.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other format works as intuitively with R.</a:t>
            </a:r>
          </a:p>
        </p:txBody>
      </p:sp>
      <p:sp>
        <p:nvSpPr>
          <p:cNvPr id="892" name="Tidy data complements visualization because it aligns with the grammar of graphics:…"/>
          <p:cNvSpPr txBox="1"/>
          <p:nvPr/>
        </p:nvSpPr>
        <p:spPr>
          <a:xfrm>
            <a:off x="9355632" y="3989767"/>
            <a:ext cx="3135956" cy="271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complements visualization because it aligns with the grammar of graphics: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row can be visualized with a mark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column can be mapped to an aesthetic property of the mark.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facilitates scientific discovery because, if a natural law exists between variables, it will be present between the values of the variable that occur in the same observation (row). As a result, laws can be observed as patterns when tidy data is visualized.</a:t>
            </a:r>
          </a:p>
        </p:txBody>
      </p:sp>
      <p:grpSp>
        <p:nvGrpSpPr>
          <p:cNvPr id="900" name="Group"/>
          <p:cNvGrpSpPr/>
          <p:nvPr/>
        </p:nvGrpSpPr>
        <p:grpSpPr>
          <a:xfrm>
            <a:off x="4097837" y="6499842"/>
            <a:ext cx="5045662" cy="2877650"/>
            <a:chOff x="25400" y="25400"/>
            <a:chExt cx="5045660" cy="2877649"/>
          </a:xfrm>
        </p:grpSpPr>
        <p:graphicFrame>
          <p:nvGraphicFramePr>
            <p:cNvPr id="893" name="Table"/>
            <p:cNvGraphicFramePr/>
            <p:nvPr/>
          </p:nvGraphicFramePr>
          <p:xfrm>
            <a:off x="25400" y="1174694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4" name="Shape"/>
            <p:cNvSpPr/>
            <p:nvPr/>
          </p:nvSpPr>
          <p:spPr>
            <a:xfrm>
              <a:off x="660400" y="31242"/>
              <a:ext cx="3231278" cy="141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" y="19622"/>
                  </a:moveTo>
                  <a:lnTo>
                    <a:pt x="9267" y="0"/>
                  </a:lnTo>
                  <a:lnTo>
                    <a:pt x="21600" y="12703"/>
                  </a:lnTo>
                  <a:lnTo>
                    <a:pt x="6048" y="21600"/>
                  </a:lnTo>
                  <a:lnTo>
                    <a:pt x="0" y="21450"/>
                  </a:lnTo>
                  <a:lnTo>
                    <a:pt x="16" y="1962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895" name="Table"/>
            <p:cNvGraphicFramePr/>
            <p:nvPr/>
          </p:nvGraphicFramePr>
          <p:xfrm>
            <a:off x="2045550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6" name="Shape"/>
            <p:cNvSpPr/>
            <p:nvPr/>
          </p:nvSpPr>
          <p:spPr>
            <a:xfrm>
              <a:off x="656765" y="1035309"/>
              <a:ext cx="138749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85"/>
                  </a:moveTo>
                  <a:lnTo>
                    <a:pt x="21600" y="0"/>
                  </a:lnTo>
                  <a:lnTo>
                    <a:pt x="21561" y="21600"/>
                  </a:lnTo>
                  <a:lnTo>
                    <a:pt x="60" y="14181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8D379">
                <a:alpha val="252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897" name="Shape"/>
            <p:cNvSpPr/>
            <p:nvPr/>
          </p:nvSpPr>
          <p:spPr>
            <a:xfrm>
              <a:off x="665744" y="1598484"/>
              <a:ext cx="3221864" cy="130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6"/>
                  </a:moveTo>
                  <a:lnTo>
                    <a:pt x="6009" y="0"/>
                  </a:lnTo>
                  <a:lnTo>
                    <a:pt x="21600" y="7623"/>
                  </a:lnTo>
                  <a:lnTo>
                    <a:pt x="9309" y="21600"/>
                  </a:lnTo>
                  <a:lnTo>
                    <a:pt x="19" y="216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78A64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898" name="Table"/>
            <p:cNvGraphicFramePr/>
            <p:nvPr/>
          </p:nvGraphicFramePr>
          <p:xfrm>
            <a:off x="2039200" y="103499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99" name="Table"/>
            <p:cNvGraphicFramePr/>
            <p:nvPr/>
          </p:nvGraphicFramePr>
          <p:xfrm>
            <a:off x="2045550" y="206904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908" name="Group"/>
          <p:cNvGrpSpPr/>
          <p:nvPr/>
        </p:nvGrpSpPr>
        <p:grpSpPr>
          <a:xfrm>
            <a:off x="4097837" y="5597968"/>
            <a:ext cx="5045662" cy="2673296"/>
            <a:chOff x="25400" y="25400"/>
            <a:chExt cx="5045660" cy="2673294"/>
          </a:xfrm>
        </p:grpSpPr>
        <p:sp>
          <p:nvSpPr>
            <p:cNvPr id="901" name="Line"/>
            <p:cNvSpPr/>
            <p:nvPr/>
          </p:nvSpPr>
          <p:spPr>
            <a:xfrm>
              <a:off x="1564855" y="85369"/>
              <a:ext cx="500826" cy="129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012" y="21599"/>
                  </a:lnTo>
                  <a:lnTo>
                    <a:pt x="10206" y="0"/>
                  </a:lnTo>
                  <a:lnTo>
                    <a:pt x="21600" y="14"/>
                  </a:lnTo>
                </a:path>
              </a:pathLst>
            </a:custGeom>
            <a:noFill/>
            <a:ln w="25400" cap="flat">
              <a:solidFill>
                <a:srgbClr val="78AA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1564855" y="1116653"/>
              <a:ext cx="507729" cy="39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541" y="21473"/>
                  </a:lnTo>
                  <a:lnTo>
                    <a:pt x="13489" y="0"/>
                  </a:lnTo>
                  <a:lnTo>
                    <a:pt x="21600" y="171"/>
                  </a:lnTo>
                </a:path>
              </a:pathLst>
            </a:custGeom>
            <a:noFill/>
            <a:ln w="25400" cap="flat">
              <a:solidFill>
                <a:srgbClr val="A8D37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03" name="Line"/>
            <p:cNvSpPr/>
            <p:nvPr/>
          </p:nvSpPr>
          <p:spPr>
            <a:xfrm flipH="1" rot="10800000">
              <a:off x="1561365" y="1661819"/>
              <a:ext cx="503411" cy="48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657" y="21496"/>
                  </a:lnTo>
                  <a:lnTo>
                    <a:pt x="13605" y="0"/>
                  </a:lnTo>
                  <a:lnTo>
                    <a:pt x="21600" y="119"/>
                  </a:lnTo>
                </a:path>
              </a:pathLst>
            </a:custGeom>
            <a:noFill/>
            <a:ln w="25400" cap="flat">
              <a:solidFill>
                <a:srgbClr val="78A64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904" name="Table"/>
            <p:cNvGraphicFramePr/>
            <p:nvPr/>
          </p:nvGraphicFramePr>
          <p:xfrm>
            <a:off x="25400" y="1174694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905" name="Table"/>
            <p:cNvGraphicFramePr/>
            <p:nvPr/>
          </p:nvGraphicFramePr>
          <p:xfrm>
            <a:off x="2045550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906" name="Table"/>
            <p:cNvGraphicFramePr/>
            <p:nvPr/>
          </p:nvGraphicFramePr>
          <p:xfrm>
            <a:off x="2039200" y="103499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907" name="Table"/>
            <p:cNvGraphicFramePr/>
            <p:nvPr/>
          </p:nvGraphicFramePr>
          <p:xfrm>
            <a:off x="2045550" y="206904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