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1035" name="Group"/>
          <p:cNvGrpSpPr/>
          <p:nvPr/>
        </p:nvGrpSpPr>
        <p:grpSpPr>
          <a:xfrm>
            <a:off x="3658404" y="247047"/>
            <a:ext cx="10051295" cy="10116879"/>
            <a:chOff x="0" y="0"/>
            <a:chExt cx="10051294" cy="10116878"/>
          </a:xfrm>
        </p:grpSpPr>
        <p:sp>
          <p:nvSpPr>
            <p:cNvPr id="120" name="Rounded Rectangle"/>
            <p:cNvSpPr/>
            <p:nvPr/>
          </p:nvSpPr>
          <p:spPr>
            <a:xfrm>
              <a:off x="8813" y="83143"/>
              <a:ext cx="10042482" cy="10033736"/>
            </a:xfrm>
            <a:prstGeom prst="roundRect">
              <a:avLst>
                <a:gd name="adj" fmla="val 1316"/>
              </a:avLst>
            </a:prstGeom>
            <a:solidFill>
              <a:schemeClr val="accent2">
                <a:hueOff val="-2473792"/>
                <a:satOff val="-50209"/>
                <a:lumOff val="23543"/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21" name="Geoms  - Use a geom function to represent data points, use the geom’s aesthetic properties to represent variables. Each function returns a layer."/>
            <p:cNvSpPr/>
            <p:nvPr/>
          </p:nvSpPr>
          <p:spPr>
            <a:xfrm>
              <a:off x="0" y="0"/>
              <a:ext cx="10042481" cy="320380"/>
            </a:xfrm>
            <a:prstGeom prst="roundRect">
              <a:avLst>
                <a:gd name="adj" fmla="val 20098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000"/>
                <a:t>Geoms</a:t>
              </a:r>
              <a:r>
                <a:t> 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- </a:t>
              </a: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 a geom function to represent data points, use the geom’s aesthetic properties to represent variables. Each function returns a layer.</a:t>
              </a:r>
            </a:p>
          </p:txBody>
        </p:sp>
        <p:grpSp>
          <p:nvGrpSpPr>
            <p:cNvPr id="294" name="Group"/>
            <p:cNvGrpSpPr/>
            <p:nvPr/>
          </p:nvGrpSpPr>
          <p:grpSpPr>
            <a:xfrm>
              <a:off x="3446292" y="8701532"/>
              <a:ext cx="6546832" cy="1355629"/>
              <a:chOff x="0" y="0"/>
              <a:chExt cx="6546830" cy="1355628"/>
            </a:xfrm>
          </p:grpSpPr>
          <p:sp>
            <p:nvSpPr>
              <p:cNvPr id="122" name="Rounded Rectangle"/>
              <p:cNvSpPr/>
              <p:nvPr/>
            </p:nvSpPr>
            <p:spPr>
              <a:xfrm>
                <a:off x="6330" y="140168"/>
                <a:ext cx="6540501" cy="1162063"/>
              </a:xfrm>
              <a:prstGeom prst="roundRect">
                <a:avLst>
                  <a:gd name="adj" fmla="val 335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sp>
            <p:nvSpPr>
              <p:cNvPr id="123" name="Three Variables"/>
              <p:cNvSpPr/>
              <p:nvPr/>
            </p:nvSpPr>
            <p:spPr>
              <a:xfrm>
                <a:off x="11393" y="0"/>
                <a:ext cx="6534328" cy="248841"/>
              </a:xfrm>
              <a:prstGeom prst="roundRect">
                <a:avLst>
                  <a:gd name="adj" fmla="val 25876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1" indent="0"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 b="1"/>
                  <a:t>Three Variables</a:t>
                </a:r>
              </a:p>
            </p:txBody>
          </p:sp>
          <p:sp>
            <p:nvSpPr>
              <p:cNvPr id="124" name="Text"/>
              <p:cNvSpPr txBox="1"/>
              <p:nvPr/>
            </p:nvSpPr>
            <p:spPr>
              <a:xfrm>
                <a:off x="0" y="215808"/>
                <a:ext cx="6540500" cy="2869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  <p:sp>
            <p:nvSpPr>
              <p:cNvPr id="125" name="l + geom_contour(aes(z = z))…"/>
              <p:cNvSpPr txBox="1"/>
              <p:nvPr/>
            </p:nvSpPr>
            <p:spPr>
              <a:xfrm>
                <a:off x="575104" y="798601"/>
                <a:ext cx="2650189" cy="4950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l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geom_contour(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aes(z = z)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z, alpha, colour, group, linetype, size, weight</a:t>
                </a:r>
              </a:p>
            </p:txBody>
          </p:sp>
          <p:sp>
            <p:nvSpPr>
              <p:cNvPr id="126" name="seals$z &lt;- with(seals, sqrt(delta_long^2 + delta_lat^2))…"/>
              <p:cNvSpPr txBox="1"/>
              <p:nvPr/>
            </p:nvSpPr>
            <p:spPr>
              <a:xfrm>
                <a:off x="65097" y="110994"/>
                <a:ext cx="3291947" cy="6871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seals$z &lt;- with(seals, sqrt(delta_long^2 + delta_lat^2))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l &lt;- ggplot(seals, aes(long, lat))</a:t>
                </a:r>
              </a:p>
            </p:txBody>
          </p:sp>
          <p:sp>
            <p:nvSpPr>
              <p:cNvPr id="127" name="l + geom_raster(aes(fill = z), hjust=0.5,…"/>
              <p:cNvSpPr txBox="1"/>
              <p:nvPr/>
            </p:nvSpPr>
            <p:spPr>
              <a:xfrm>
                <a:off x="3894455" y="267477"/>
                <a:ext cx="2650189" cy="10881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l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geom_raster(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aes(fill = z),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hjust=0.5, 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vjust=0.5, interpolate=FALSE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fill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l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geom_tile(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aes(fill = z)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linetype, size, width</a:t>
                </a:r>
              </a:p>
            </p:txBody>
          </p:sp>
          <p:grpSp>
            <p:nvGrpSpPr>
              <p:cNvPr id="152" name="Group"/>
              <p:cNvGrpSpPr/>
              <p:nvPr/>
            </p:nvGrpSpPr>
            <p:grpSpPr>
              <a:xfrm>
                <a:off x="62211" y="812796"/>
                <a:ext cx="447696" cy="451437"/>
                <a:chOff x="0" y="0"/>
                <a:chExt cx="447694" cy="451435"/>
              </a:xfrm>
            </p:grpSpPr>
            <p:grpSp>
              <p:nvGrpSpPr>
                <p:cNvPr id="147" name="Group"/>
                <p:cNvGrpSpPr/>
                <p:nvPr/>
              </p:nvGrpSpPr>
              <p:grpSpPr>
                <a:xfrm>
                  <a:off x="0" y="2564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128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0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2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3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5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46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137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8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9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0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1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2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3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4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48" name="Shape"/>
                <p:cNvSpPr/>
                <p:nvPr/>
              </p:nvSpPr>
              <p:spPr>
                <a:xfrm>
                  <a:off x="78726" y="175441"/>
                  <a:ext cx="227167" cy="1880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6" h="20683" fill="norm" stroke="1" extrusionOk="0">
                      <a:moveTo>
                        <a:pt x="3136" y="562"/>
                      </a:moveTo>
                      <a:cubicBezTo>
                        <a:pt x="1704" y="1404"/>
                        <a:pt x="563" y="2878"/>
                        <a:pt x="163" y="4749"/>
                      </a:cubicBezTo>
                      <a:cubicBezTo>
                        <a:pt x="-298" y="6901"/>
                        <a:pt x="319" y="9093"/>
                        <a:pt x="801" y="11230"/>
                      </a:cubicBezTo>
                      <a:cubicBezTo>
                        <a:pt x="1540" y="14511"/>
                        <a:pt x="2150" y="18139"/>
                        <a:pt x="4570" y="19825"/>
                      </a:cubicBezTo>
                      <a:cubicBezTo>
                        <a:pt x="6842" y="21409"/>
                        <a:pt x="9556" y="20430"/>
                        <a:pt x="12122" y="19825"/>
                      </a:cubicBezTo>
                      <a:cubicBezTo>
                        <a:pt x="14914" y="19168"/>
                        <a:pt x="18064" y="18450"/>
                        <a:pt x="18779" y="15217"/>
                      </a:cubicBezTo>
                      <a:cubicBezTo>
                        <a:pt x="19217" y="13239"/>
                        <a:pt x="18304" y="11151"/>
                        <a:pt x="18779" y="9183"/>
                      </a:cubicBezTo>
                      <a:cubicBezTo>
                        <a:pt x="19297" y="7040"/>
                        <a:pt x="21302" y="5079"/>
                        <a:pt x="20161" y="3148"/>
                      </a:cubicBezTo>
                      <a:cubicBezTo>
                        <a:pt x="19093" y="1342"/>
                        <a:pt x="16690" y="2217"/>
                        <a:pt x="15605" y="4725"/>
                      </a:cubicBezTo>
                      <a:cubicBezTo>
                        <a:pt x="14953" y="6233"/>
                        <a:pt x="14731" y="8010"/>
                        <a:pt x="13826" y="9319"/>
                      </a:cubicBezTo>
                      <a:cubicBezTo>
                        <a:pt x="12657" y="11010"/>
                        <a:pt x="10645" y="11462"/>
                        <a:pt x="9359" y="10046"/>
                      </a:cubicBezTo>
                      <a:cubicBezTo>
                        <a:pt x="8576" y="9185"/>
                        <a:pt x="8373" y="7853"/>
                        <a:pt x="8264" y="6573"/>
                      </a:cubicBezTo>
                      <a:cubicBezTo>
                        <a:pt x="8113" y="4797"/>
                        <a:pt x="8055" y="2931"/>
                        <a:pt x="7193" y="1480"/>
                      </a:cubicBezTo>
                      <a:cubicBezTo>
                        <a:pt x="6837" y="881"/>
                        <a:pt x="6359" y="398"/>
                        <a:pt x="5783" y="164"/>
                      </a:cubicBezTo>
                      <a:cubicBezTo>
                        <a:pt x="4908" y="-191"/>
                        <a:pt x="3969" y="73"/>
                        <a:pt x="3136" y="562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49" name="Shape"/>
                <p:cNvSpPr/>
                <p:nvPr/>
              </p:nvSpPr>
              <p:spPr>
                <a:xfrm>
                  <a:off x="31104" y="87221"/>
                  <a:ext cx="382836" cy="3234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1" h="19951" fill="norm" stroke="1" extrusionOk="0">
                      <a:moveTo>
                        <a:pt x="3429" y="1833"/>
                      </a:moveTo>
                      <a:cubicBezTo>
                        <a:pt x="2343" y="2716"/>
                        <a:pt x="995" y="3144"/>
                        <a:pt x="355" y="4611"/>
                      </a:cubicBezTo>
                      <a:cubicBezTo>
                        <a:pt x="-474" y="6513"/>
                        <a:pt x="335" y="8744"/>
                        <a:pt x="908" y="10829"/>
                      </a:cubicBezTo>
                      <a:cubicBezTo>
                        <a:pt x="1739" y="13848"/>
                        <a:pt x="2091" y="17394"/>
                        <a:pt x="4175" y="19075"/>
                      </a:cubicBezTo>
                      <a:cubicBezTo>
                        <a:pt x="6107" y="20632"/>
                        <a:pt x="8506" y="19780"/>
                        <a:pt x="10722" y="19075"/>
                      </a:cubicBezTo>
                      <a:cubicBezTo>
                        <a:pt x="13097" y="18319"/>
                        <a:pt x="15620" y="17331"/>
                        <a:pt x="16492" y="14654"/>
                      </a:cubicBezTo>
                      <a:cubicBezTo>
                        <a:pt x="17181" y="12538"/>
                        <a:pt x="16411" y="10001"/>
                        <a:pt x="17552" y="8108"/>
                      </a:cubicBezTo>
                      <a:cubicBezTo>
                        <a:pt x="18318" y="6837"/>
                        <a:pt x="19819" y="6103"/>
                        <a:pt x="20502" y="4759"/>
                      </a:cubicBezTo>
                      <a:cubicBezTo>
                        <a:pt x="21126" y="3533"/>
                        <a:pt x="21054" y="2194"/>
                        <a:pt x="20166" y="1104"/>
                      </a:cubicBezTo>
                      <a:cubicBezTo>
                        <a:pt x="18480" y="-968"/>
                        <a:pt x="15646" y="189"/>
                        <a:pt x="13439" y="2020"/>
                      </a:cubicBezTo>
                      <a:cubicBezTo>
                        <a:pt x="11939" y="3265"/>
                        <a:pt x="10477" y="4809"/>
                        <a:pt x="10459" y="6888"/>
                      </a:cubicBezTo>
                      <a:cubicBezTo>
                        <a:pt x="10453" y="7559"/>
                        <a:pt x="10546" y="8325"/>
                        <a:pt x="10051" y="8681"/>
                      </a:cubicBezTo>
                      <a:cubicBezTo>
                        <a:pt x="8923" y="9493"/>
                        <a:pt x="8160" y="7161"/>
                        <a:pt x="8643" y="4814"/>
                      </a:cubicBezTo>
                      <a:cubicBezTo>
                        <a:pt x="9128" y="2458"/>
                        <a:pt x="7728" y="159"/>
                        <a:pt x="5932" y="210"/>
                      </a:cubicBezTo>
                      <a:cubicBezTo>
                        <a:pt x="4967" y="237"/>
                        <a:pt x="4242" y="1173"/>
                        <a:pt x="3429" y="1833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" name="Shape"/>
                <p:cNvSpPr/>
                <p:nvPr/>
              </p:nvSpPr>
              <p:spPr>
                <a:xfrm>
                  <a:off x="15101" y="16747"/>
                  <a:ext cx="427601" cy="4194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42" h="20340" fill="norm" stroke="1" extrusionOk="0">
                      <a:moveTo>
                        <a:pt x="2913" y="1780"/>
                      </a:moveTo>
                      <a:cubicBezTo>
                        <a:pt x="1996" y="2569"/>
                        <a:pt x="1027" y="3205"/>
                        <a:pt x="494" y="4479"/>
                      </a:cubicBezTo>
                      <a:cubicBezTo>
                        <a:pt x="-337" y="6463"/>
                        <a:pt x="56" y="8829"/>
                        <a:pt x="410" y="11038"/>
                      </a:cubicBezTo>
                      <a:cubicBezTo>
                        <a:pt x="929" y="14267"/>
                        <a:pt x="1459" y="17864"/>
                        <a:pt x="3653" y="19523"/>
                      </a:cubicBezTo>
                      <a:cubicBezTo>
                        <a:pt x="5611" y="21004"/>
                        <a:pt x="7947" y="20138"/>
                        <a:pt x="10151" y="19523"/>
                      </a:cubicBezTo>
                      <a:cubicBezTo>
                        <a:pt x="12589" y="18843"/>
                        <a:pt x="15216" y="18042"/>
                        <a:pt x="16334" y="15436"/>
                      </a:cubicBezTo>
                      <a:cubicBezTo>
                        <a:pt x="16954" y="13991"/>
                        <a:pt x="16874" y="12298"/>
                        <a:pt x="17504" y="10873"/>
                      </a:cubicBezTo>
                      <a:cubicBezTo>
                        <a:pt x="18150" y="9410"/>
                        <a:pt x="19477" y="8358"/>
                        <a:pt x="20077" y="6870"/>
                      </a:cubicBezTo>
                      <a:cubicBezTo>
                        <a:pt x="21263" y="3927"/>
                        <a:pt x="19421" y="762"/>
                        <a:pt x="16559" y="823"/>
                      </a:cubicBezTo>
                      <a:cubicBezTo>
                        <a:pt x="15228" y="851"/>
                        <a:pt x="14145" y="1795"/>
                        <a:pt x="12848" y="1973"/>
                      </a:cubicBezTo>
                      <a:cubicBezTo>
                        <a:pt x="10236" y="2331"/>
                        <a:pt x="7995" y="-596"/>
                        <a:pt x="5396" y="110"/>
                      </a:cubicBezTo>
                      <a:cubicBezTo>
                        <a:pt x="4458" y="365"/>
                        <a:pt x="3690" y="1112"/>
                        <a:pt x="2913" y="1780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1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53" name="Line"/>
              <p:cNvSpPr/>
              <p:nvPr/>
            </p:nvSpPr>
            <p:spPr>
              <a:xfrm>
                <a:off x="3401901" y="1030261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3401901" y="809713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3401901" y="1250808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401901" y="919987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3401901" y="1140535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3401901" y="1085398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3401901" y="1195671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3401901" y="975124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>
                <a:off x="3401901" y="864850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71" name="Group"/>
              <p:cNvGrpSpPr/>
              <p:nvPr/>
            </p:nvGrpSpPr>
            <p:grpSpPr>
              <a:xfrm rot="16200000">
                <a:off x="3403253" y="814285"/>
                <a:ext cx="434806" cy="428396"/>
                <a:chOff x="0" y="0"/>
                <a:chExt cx="434804" cy="428395"/>
              </a:xfrm>
            </p:grpSpPr>
            <p:sp>
              <p:nvSpPr>
                <p:cNvPr id="162" name="Line"/>
                <p:cNvSpPr/>
                <p:nvPr/>
              </p:nvSpPr>
              <p:spPr>
                <a:xfrm>
                  <a:off x="0" y="214197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" name="Line"/>
                <p:cNvSpPr/>
                <p:nvPr/>
              </p:nvSpPr>
              <p:spPr>
                <a:xfrm>
                  <a:off x="0" y="-1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4" name="Line"/>
                <p:cNvSpPr/>
                <p:nvPr/>
              </p:nvSpPr>
              <p:spPr>
                <a:xfrm>
                  <a:off x="0" y="428395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5" name="Line"/>
                <p:cNvSpPr/>
                <p:nvPr/>
              </p:nvSpPr>
              <p:spPr>
                <a:xfrm>
                  <a:off x="0" y="107098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" name="Line"/>
                <p:cNvSpPr/>
                <p:nvPr/>
              </p:nvSpPr>
              <p:spPr>
                <a:xfrm>
                  <a:off x="0" y="321296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7" name="Line"/>
                <p:cNvSpPr/>
                <p:nvPr/>
              </p:nvSpPr>
              <p:spPr>
                <a:xfrm>
                  <a:off x="0" y="267747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8" name="Line"/>
                <p:cNvSpPr/>
                <p:nvPr/>
              </p:nvSpPr>
              <p:spPr>
                <a:xfrm>
                  <a:off x="0" y="374845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" name="Line"/>
                <p:cNvSpPr/>
                <p:nvPr/>
              </p:nvSpPr>
              <p:spPr>
                <a:xfrm>
                  <a:off x="0" y="160648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0" name="Line"/>
                <p:cNvSpPr/>
                <p:nvPr/>
              </p:nvSpPr>
              <p:spPr>
                <a:xfrm>
                  <a:off x="0" y="53549"/>
                  <a:ext cx="43480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191" name="Group"/>
              <p:cNvGrpSpPr/>
              <p:nvPr/>
            </p:nvGrpSpPr>
            <p:grpSpPr>
              <a:xfrm>
                <a:off x="3400324" y="265291"/>
                <a:ext cx="447696" cy="448872"/>
                <a:chOff x="0" y="0"/>
                <a:chExt cx="447694" cy="448871"/>
              </a:xfrm>
            </p:grpSpPr>
            <p:sp>
              <p:nvSpPr>
                <p:cNvPr id="172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4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5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7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8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90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181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2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3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4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5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6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7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8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89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92" name="Square"/>
              <p:cNvSpPr/>
              <p:nvPr/>
            </p:nvSpPr>
            <p:spPr>
              <a:xfrm>
                <a:off x="3403499" y="802639"/>
                <a:ext cx="444501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3" name="Square"/>
              <p:cNvSpPr/>
              <p:nvPr/>
            </p:nvSpPr>
            <p:spPr>
              <a:xfrm>
                <a:off x="3403499" y="267477"/>
                <a:ext cx="444501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43" name="Group"/>
              <p:cNvGrpSpPr/>
              <p:nvPr/>
            </p:nvGrpSpPr>
            <p:grpSpPr>
              <a:xfrm>
                <a:off x="3400783" y="270174"/>
                <a:ext cx="444501" cy="444501"/>
                <a:chOff x="0" y="0"/>
                <a:chExt cx="444500" cy="444500"/>
              </a:xfrm>
            </p:grpSpPr>
            <p:sp>
              <p:nvSpPr>
                <p:cNvPr id="194" name="Square"/>
                <p:cNvSpPr/>
                <p:nvPr/>
              </p:nvSpPr>
              <p:spPr>
                <a:xfrm>
                  <a:off x="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" name="Square"/>
                <p:cNvSpPr/>
                <p:nvPr/>
              </p:nvSpPr>
              <p:spPr>
                <a:xfrm>
                  <a:off x="63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" name="Square"/>
                <p:cNvSpPr/>
                <p:nvPr/>
              </p:nvSpPr>
              <p:spPr>
                <a:xfrm>
                  <a:off x="127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7" name="Square"/>
                <p:cNvSpPr/>
                <p:nvPr/>
              </p:nvSpPr>
              <p:spPr>
                <a:xfrm>
                  <a:off x="190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8" name="Square"/>
                <p:cNvSpPr/>
                <p:nvPr/>
              </p:nvSpPr>
              <p:spPr>
                <a:xfrm>
                  <a:off x="254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9" name="Square"/>
                <p:cNvSpPr/>
                <p:nvPr/>
              </p:nvSpPr>
              <p:spPr>
                <a:xfrm>
                  <a:off x="317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0" name="Square"/>
                <p:cNvSpPr/>
                <p:nvPr/>
              </p:nvSpPr>
              <p:spPr>
                <a:xfrm>
                  <a:off x="381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" name="Square"/>
                <p:cNvSpPr/>
                <p:nvPr/>
              </p:nvSpPr>
              <p:spPr>
                <a:xfrm>
                  <a:off x="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2" name="Square"/>
                <p:cNvSpPr/>
                <p:nvPr/>
              </p:nvSpPr>
              <p:spPr>
                <a:xfrm>
                  <a:off x="63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3" name="Square"/>
                <p:cNvSpPr/>
                <p:nvPr/>
              </p:nvSpPr>
              <p:spPr>
                <a:xfrm>
                  <a:off x="127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" name="Square"/>
                <p:cNvSpPr/>
                <p:nvPr/>
              </p:nvSpPr>
              <p:spPr>
                <a:xfrm>
                  <a:off x="190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" name="Square"/>
                <p:cNvSpPr/>
                <p:nvPr/>
              </p:nvSpPr>
              <p:spPr>
                <a:xfrm>
                  <a:off x="254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" name="Square"/>
                <p:cNvSpPr/>
                <p:nvPr/>
              </p:nvSpPr>
              <p:spPr>
                <a:xfrm>
                  <a:off x="317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7" name="Square"/>
                <p:cNvSpPr/>
                <p:nvPr/>
              </p:nvSpPr>
              <p:spPr>
                <a:xfrm>
                  <a:off x="381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" name="Square"/>
                <p:cNvSpPr/>
                <p:nvPr/>
              </p:nvSpPr>
              <p:spPr>
                <a:xfrm>
                  <a:off x="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" name="Square"/>
                <p:cNvSpPr/>
                <p:nvPr/>
              </p:nvSpPr>
              <p:spPr>
                <a:xfrm>
                  <a:off x="63500" y="1270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0" name="Square"/>
                <p:cNvSpPr/>
                <p:nvPr/>
              </p:nvSpPr>
              <p:spPr>
                <a:xfrm>
                  <a:off x="1270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1" name="Square"/>
                <p:cNvSpPr/>
                <p:nvPr/>
              </p:nvSpPr>
              <p:spPr>
                <a:xfrm>
                  <a:off x="1905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2" name="Square"/>
                <p:cNvSpPr/>
                <p:nvPr/>
              </p:nvSpPr>
              <p:spPr>
                <a:xfrm>
                  <a:off x="2540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" name="Square"/>
                <p:cNvSpPr/>
                <p:nvPr/>
              </p:nvSpPr>
              <p:spPr>
                <a:xfrm>
                  <a:off x="3175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" name="Square"/>
                <p:cNvSpPr/>
                <p:nvPr/>
              </p:nvSpPr>
              <p:spPr>
                <a:xfrm>
                  <a:off x="3810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5" name="Square"/>
                <p:cNvSpPr/>
                <p:nvPr/>
              </p:nvSpPr>
              <p:spPr>
                <a:xfrm>
                  <a:off x="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6" name="Square"/>
                <p:cNvSpPr/>
                <p:nvPr/>
              </p:nvSpPr>
              <p:spPr>
                <a:xfrm>
                  <a:off x="63500" y="190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7" name="Square"/>
                <p:cNvSpPr/>
                <p:nvPr/>
              </p:nvSpPr>
              <p:spPr>
                <a:xfrm>
                  <a:off x="127000" y="190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8" name="Square"/>
                <p:cNvSpPr/>
                <p:nvPr/>
              </p:nvSpPr>
              <p:spPr>
                <a:xfrm>
                  <a:off x="1905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9" name="Square"/>
                <p:cNvSpPr/>
                <p:nvPr/>
              </p:nvSpPr>
              <p:spPr>
                <a:xfrm>
                  <a:off x="2540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0" name="Square"/>
                <p:cNvSpPr/>
                <p:nvPr/>
              </p:nvSpPr>
              <p:spPr>
                <a:xfrm>
                  <a:off x="317500" y="190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1" name="Square"/>
                <p:cNvSpPr/>
                <p:nvPr/>
              </p:nvSpPr>
              <p:spPr>
                <a:xfrm>
                  <a:off x="3810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2" name="Square"/>
                <p:cNvSpPr/>
                <p:nvPr/>
              </p:nvSpPr>
              <p:spPr>
                <a:xfrm>
                  <a:off x="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3" name="Square"/>
                <p:cNvSpPr/>
                <p:nvPr/>
              </p:nvSpPr>
              <p:spPr>
                <a:xfrm>
                  <a:off x="63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4" name="Square"/>
                <p:cNvSpPr/>
                <p:nvPr/>
              </p:nvSpPr>
              <p:spPr>
                <a:xfrm>
                  <a:off x="127000" y="2540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5" name="Square"/>
                <p:cNvSpPr/>
                <p:nvPr/>
              </p:nvSpPr>
              <p:spPr>
                <a:xfrm>
                  <a:off x="190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6" name="Square"/>
                <p:cNvSpPr/>
                <p:nvPr/>
              </p:nvSpPr>
              <p:spPr>
                <a:xfrm>
                  <a:off x="2540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7" name="Square"/>
                <p:cNvSpPr/>
                <p:nvPr/>
              </p:nvSpPr>
              <p:spPr>
                <a:xfrm>
                  <a:off x="317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8" name="Square"/>
                <p:cNvSpPr/>
                <p:nvPr/>
              </p:nvSpPr>
              <p:spPr>
                <a:xfrm>
                  <a:off x="3810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9" name="Square"/>
                <p:cNvSpPr/>
                <p:nvPr/>
              </p:nvSpPr>
              <p:spPr>
                <a:xfrm>
                  <a:off x="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0" name="Square"/>
                <p:cNvSpPr/>
                <p:nvPr/>
              </p:nvSpPr>
              <p:spPr>
                <a:xfrm>
                  <a:off x="635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1" name="Square"/>
                <p:cNvSpPr/>
                <p:nvPr/>
              </p:nvSpPr>
              <p:spPr>
                <a:xfrm>
                  <a:off x="127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2" name="Square"/>
                <p:cNvSpPr/>
                <p:nvPr/>
              </p:nvSpPr>
              <p:spPr>
                <a:xfrm>
                  <a:off x="190500" y="317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3" name="Square"/>
                <p:cNvSpPr/>
                <p:nvPr/>
              </p:nvSpPr>
              <p:spPr>
                <a:xfrm>
                  <a:off x="254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4" name="Square"/>
                <p:cNvSpPr/>
                <p:nvPr/>
              </p:nvSpPr>
              <p:spPr>
                <a:xfrm>
                  <a:off x="3175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5" name="Square"/>
                <p:cNvSpPr/>
                <p:nvPr/>
              </p:nvSpPr>
              <p:spPr>
                <a:xfrm>
                  <a:off x="381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6" name="Square"/>
                <p:cNvSpPr/>
                <p:nvPr/>
              </p:nvSpPr>
              <p:spPr>
                <a:xfrm>
                  <a:off x="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7" name="Square"/>
                <p:cNvSpPr/>
                <p:nvPr/>
              </p:nvSpPr>
              <p:spPr>
                <a:xfrm>
                  <a:off x="63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8" name="Square"/>
                <p:cNvSpPr/>
                <p:nvPr/>
              </p:nvSpPr>
              <p:spPr>
                <a:xfrm>
                  <a:off x="127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9" name="Square"/>
                <p:cNvSpPr/>
                <p:nvPr/>
              </p:nvSpPr>
              <p:spPr>
                <a:xfrm>
                  <a:off x="190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0" name="Square"/>
                <p:cNvSpPr/>
                <p:nvPr/>
              </p:nvSpPr>
              <p:spPr>
                <a:xfrm>
                  <a:off x="254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1" name="Square"/>
                <p:cNvSpPr/>
                <p:nvPr/>
              </p:nvSpPr>
              <p:spPr>
                <a:xfrm>
                  <a:off x="317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2" name="Square"/>
                <p:cNvSpPr/>
                <p:nvPr/>
              </p:nvSpPr>
              <p:spPr>
                <a:xfrm>
                  <a:off x="381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93" name="Group"/>
              <p:cNvGrpSpPr/>
              <p:nvPr/>
            </p:nvGrpSpPr>
            <p:grpSpPr>
              <a:xfrm>
                <a:off x="3403499" y="804721"/>
                <a:ext cx="444501" cy="444501"/>
                <a:chOff x="0" y="0"/>
                <a:chExt cx="444500" cy="444500"/>
              </a:xfrm>
            </p:grpSpPr>
            <p:sp>
              <p:nvSpPr>
                <p:cNvPr id="244" name="Square"/>
                <p:cNvSpPr/>
                <p:nvPr/>
              </p:nvSpPr>
              <p:spPr>
                <a:xfrm>
                  <a:off x="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5" name="Square"/>
                <p:cNvSpPr/>
                <p:nvPr/>
              </p:nvSpPr>
              <p:spPr>
                <a:xfrm>
                  <a:off x="63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6" name="Square"/>
                <p:cNvSpPr/>
                <p:nvPr/>
              </p:nvSpPr>
              <p:spPr>
                <a:xfrm>
                  <a:off x="127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7" name="Square"/>
                <p:cNvSpPr/>
                <p:nvPr/>
              </p:nvSpPr>
              <p:spPr>
                <a:xfrm>
                  <a:off x="190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8" name="Square"/>
                <p:cNvSpPr/>
                <p:nvPr/>
              </p:nvSpPr>
              <p:spPr>
                <a:xfrm>
                  <a:off x="254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9" name="Square"/>
                <p:cNvSpPr/>
                <p:nvPr/>
              </p:nvSpPr>
              <p:spPr>
                <a:xfrm>
                  <a:off x="3175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0" name="Square"/>
                <p:cNvSpPr/>
                <p:nvPr/>
              </p:nvSpPr>
              <p:spPr>
                <a:xfrm>
                  <a:off x="381000" y="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1" name="Square"/>
                <p:cNvSpPr/>
                <p:nvPr/>
              </p:nvSpPr>
              <p:spPr>
                <a:xfrm>
                  <a:off x="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2" name="Square"/>
                <p:cNvSpPr/>
                <p:nvPr/>
              </p:nvSpPr>
              <p:spPr>
                <a:xfrm>
                  <a:off x="63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3" name="Square"/>
                <p:cNvSpPr/>
                <p:nvPr/>
              </p:nvSpPr>
              <p:spPr>
                <a:xfrm>
                  <a:off x="127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4" name="Square"/>
                <p:cNvSpPr/>
                <p:nvPr/>
              </p:nvSpPr>
              <p:spPr>
                <a:xfrm>
                  <a:off x="190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5" name="Square"/>
                <p:cNvSpPr/>
                <p:nvPr/>
              </p:nvSpPr>
              <p:spPr>
                <a:xfrm>
                  <a:off x="254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6" name="Square"/>
                <p:cNvSpPr/>
                <p:nvPr/>
              </p:nvSpPr>
              <p:spPr>
                <a:xfrm>
                  <a:off x="3175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7" name="Square"/>
                <p:cNvSpPr/>
                <p:nvPr/>
              </p:nvSpPr>
              <p:spPr>
                <a:xfrm>
                  <a:off x="381000" y="63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" name="Square"/>
                <p:cNvSpPr/>
                <p:nvPr/>
              </p:nvSpPr>
              <p:spPr>
                <a:xfrm>
                  <a:off x="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9" name="Square"/>
                <p:cNvSpPr/>
                <p:nvPr/>
              </p:nvSpPr>
              <p:spPr>
                <a:xfrm>
                  <a:off x="63500" y="1270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0" name="Square"/>
                <p:cNvSpPr/>
                <p:nvPr/>
              </p:nvSpPr>
              <p:spPr>
                <a:xfrm>
                  <a:off x="127000" y="1270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1" name="Square"/>
                <p:cNvSpPr/>
                <p:nvPr/>
              </p:nvSpPr>
              <p:spPr>
                <a:xfrm>
                  <a:off x="1905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2" name="Square"/>
                <p:cNvSpPr/>
                <p:nvPr/>
              </p:nvSpPr>
              <p:spPr>
                <a:xfrm>
                  <a:off x="2540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3" name="Square"/>
                <p:cNvSpPr/>
                <p:nvPr/>
              </p:nvSpPr>
              <p:spPr>
                <a:xfrm>
                  <a:off x="3175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4" name="Square"/>
                <p:cNvSpPr/>
                <p:nvPr/>
              </p:nvSpPr>
              <p:spPr>
                <a:xfrm>
                  <a:off x="381000" y="127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5" name="Square"/>
                <p:cNvSpPr/>
                <p:nvPr/>
              </p:nvSpPr>
              <p:spPr>
                <a:xfrm>
                  <a:off x="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6" name="Square"/>
                <p:cNvSpPr/>
                <p:nvPr/>
              </p:nvSpPr>
              <p:spPr>
                <a:xfrm>
                  <a:off x="63500" y="190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7" name="Square"/>
                <p:cNvSpPr/>
                <p:nvPr/>
              </p:nvSpPr>
              <p:spPr>
                <a:xfrm>
                  <a:off x="127000" y="190500"/>
                  <a:ext cx="63500" cy="635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8" name="Square"/>
                <p:cNvSpPr/>
                <p:nvPr/>
              </p:nvSpPr>
              <p:spPr>
                <a:xfrm>
                  <a:off x="1905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9" name="Square"/>
                <p:cNvSpPr/>
                <p:nvPr/>
              </p:nvSpPr>
              <p:spPr>
                <a:xfrm>
                  <a:off x="2540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0" name="Square"/>
                <p:cNvSpPr/>
                <p:nvPr/>
              </p:nvSpPr>
              <p:spPr>
                <a:xfrm>
                  <a:off x="3175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1" name="Square"/>
                <p:cNvSpPr/>
                <p:nvPr/>
              </p:nvSpPr>
              <p:spPr>
                <a:xfrm>
                  <a:off x="381000" y="190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2" name="Square"/>
                <p:cNvSpPr/>
                <p:nvPr/>
              </p:nvSpPr>
              <p:spPr>
                <a:xfrm>
                  <a:off x="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3" name="Square"/>
                <p:cNvSpPr/>
                <p:nvPr/>
              </p:nvSpPr>
              <p:spPr>
                <a:xfrm>
                  <a:off x="63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4" name="Square"/>
                <p:cNvSpPr/>
                <p:nvPr/>
              </p:nvSpPr>
              <p:spPr>
                <a:xfrm>
                  <a:off x="1270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5" name="Square"/>
                <p:cNvSpPr/>
                <p:nvPr/>
              </p:nvSpPr>
              <p:spPr>
                <a:xfrm>
                  <a:off x="190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6" name="Square"/>
                <p:cNvSpPr/>
                <p:nvPr/>
              </p:nvSpPr>
              <p:spPr>
                <a:xfrm>
                  <a:off x="2540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7" name="Square"/>
                <p:cNvSpPr/>
                <p:nvPr/>
              </p:nvSpPr>
              <p:spPr>
                <a:xfrm>
                  <a:off x="3175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8" name="Square"/>
                <p:cNvSpPr/>
                <p:nvPr/>
              </p:nvSpPr>
              <p:spPr>
                <a:xfrm>
                  <a:off x="381000" y="254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9" name="Square"/>
                <p:cNvSpPr/>
                <p:nvPr/>
              </p:nvSpPr>
              <p:spPr>
                <a:xfrm>
                  <a:off x="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0" name="Square"/>
                <p:cNvSpPr/>
                <p:nvPr/>
              </p:nvSpPr>
              <p:spPr>
                <a:xfrm>
                  <a:off x="635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1" name="Square"/>
                <p:cNvSpPr/>
                <p:nvPr/>
              </p:nvSpPr>
              <p:spPr>
                <a:xfrm>
                  <a:off x="127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2" name="Square"/>
                <p:cNvSpPr/>
                <p:nvPr/>
              </p:nvSpPr>
              <p:spPr>
                <a:xfrm>
                  <a:off x="1905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3" name="Square"/>
                <p:cNvSpPr/>
                <p:nvPr/>
              </p:nvSpPr>
              <p:spPr>
                <a:xfrm>
                  <a:off x="254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4" name="Square"/>
                <p:cNvSpPr/>
                <p:nvPr/>
              </p:nvSpPr>
              <p:spPr>
                <a:xfrm>
                  <a:off x="3175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5" name="Square"/>
                <p:cNvSpPr/>
                <p:nvPr/>
              </p:nvSpPr>
              <p:spPr>
                <a:xfrm>
                  <a:off x="381000" y="3175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6" name="Square"/>
                <p:cNvSpPr/>
                <p:nvPr/>
              </p:nvSpPr>
              <p:spPr>
                <a:xfrm>
                  <a:off x="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7" name="Square"/>
                <p:cNvSpPr/>
                <p:nvPr/>
              </p:nvSpPr>
              <p:spPr>
                <a:xfrm>
                  <a:off x="63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8" name="Square"/>
                <p:cNvSpPr/>
                <p:nvPr/>
              </p:nvSpPr>
              <p:spPr>
                <a:xfrm>
                  <a:off x="127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9" name="Square"/>
                <p:cNvSpPr/>
                <p:nvPr/>
              </p:nvSpPr>
              <p:spPr>
                <a:xfrm>
                  <a:off x="190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0" name="Square"/>
                <p:cNvSpPr/>
                <p:nvPr/>
              </p:nvSpPr>
              <p:spPr>
                <a:xfrm>
                  <a:off x="254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1" name="Square"/>
                <p:cNvSpPr/>
                <p:nvPr/>
              </p:nvSpPr>
              <p:spPr>
                <a:xfrm>
                  <a:off x="3175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2" name="Square"/>
                <p:cNvSpPr/>
                <p:nvPr/>
              </p:nvSpPr>
              <p:spPr>
                <a:xfrm>
                  <a:off x="381000" y="381000"/>
                  <a:ext cx="63500" cy="63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034" name="Group"/>
            <p:cNvGrpSpPr/>
            <p:nvPr/>
          </p:nvGrpSpPr>
          <p:grpSpPr>
            <a:xfrm>
              <a:off x="3420643" y="407002"/>
              <a:ext cx="6594934" cy="8255044"/>
              <a:chOff x="0" y="0"/>
              <a:chExt cx="6594932" cy="8255042"/>
            </a:xfrm>
          </p:grpSpPr>
          <p:sp>
            <p:nvSpPr>
              <p:cNvPr id="295" name="Rounded Rectangle"/>
              <p:cNvSpPr/>
              <p:nvPr/>
            </p:nvSpPr>
            <p:spPr>
              <a:xfrm>
                <a:off x="6579" y="3476"/>
                <a:ext cx="6540501" cy="8208159"/>
              </a:xfrm>
              <a:prstGeom prst="roundRect">
                <a:avLst>
                  <a:gd name="adj" fmla="val 59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</a:p>
            </p:txBody>
          </p:sp>
          <p:sp>
            <p:nvSpPr>
              <p:cNvPr id="296" name="Two Variables"/>
              <p:cNvSpPr/>
              <p:nvPr/>
            </p:nvSpPr>
            <p:spPr>
              <a:xfrm>
                <a:off x="13441" y="0"/>
                <a:ext cx="6534328" cy="248841"/>
              </a:xfrm>
              <a:prstGeom prst="roundRect">
                <a:avLst>
                  <a:gd name="adj" fmla="val 25876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1" indent="0"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 b="1"/>
                  <a:t>Two Variables</a:t>
                </a:r>
              </a:p>
            </p:txBody>
          </p:sp>
          <p:sp>
            <p:nvSpPr>
              <p:cNvPr id="297" name="Text"/>
              <p:cNvSpPr txBox="1"/>
              <p:nvPr/>
            </p:nvSpPr>
            <p:spPr>
              <a:xfrm>
                <a:off x="2047" y="215808"/>
                <a:ext cx="6540501" cy="2869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  <p:sp>
            <p:nvSpPr>
              <p:cNvPr id="298" name="Discrete X, Discrete Y"/>
              <p:cNvSpPr txBox="1"/>
              <p:nvPr/>
            </p:nvSpPr>
            <p:spPr>
              <a:xfrm>
                <a:off x="0" y="7201547"/>
                <a:ext cx="3240496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Discrete X, Discrete Y</a:t>
                </a:r>
              </a:p>
            </p:txBody>
          </p:sp>
          <p:sp>
            <p:nvSpPr>
              <p:cNvPr id="299" name="g &lt;- ggplot(diamonds, aes(cut, color))"/>
              <p:cNvSpPr txBox="1"/>
              <p:nvPr/>
            </p:nvSpPr>
            <p:spPr>
              <a:xfrm>
                <a:off x="28339" y="7371847"/>
                <a:ext cx="324148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 &lt;- ggplot(diamonds, aes(cut, color))</a:t>
                </a:r>
              </a:p>
            </p:txBody>
          </p:sp>
          <p:sp>
            <p:nvSpPr>
              <p:cNvPr id="300" name="g + geom_count()…"/>
              <p:cNvSpPr txBox="1"/>
              <p:nvPr/>
            </p:nvSpPr>
            <p:spPr>
              <a:xfrm>
                <a:off x="577704" y="7646622"/>
                <a:ext cx="2718362" cy="482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geom_count()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shape, size, stroke</a:t>
                </a:r>
              </a:p>
            </p:txBody>
          </p:sp>
          <p:sp>
            <p:nvSpPr>
              <p:cNvPr id="301" name="Discrete X, Continuous Y"/>
              <p:cNvSpPr txBox="1"/>
              <p:nvPr/>
            </p:nvSpPr>
            <p:spPr>
              <a:xfrm>
                <a:off x="2738" y="4503682"/>
                <a:ext cx="323804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Discrete X, Continuous Y</a:t>
                </a:r>
              </a:p>
            </p:txBody>
          </p:sp>
          <p:sp>
            <p:nvSpPr>
              <p:cNvPr id="302" name="f &lt;- ggplot(mpg, aes(class, hwy))"/>
              <p:cNvSpPr txBox="1"/>
              <p:nvPr/>
            </p:nvSpPr>
            <p:spPr>
              <a:xfrm>
                <a:off x="6203" y="4661283"/>
                <a:ext cx="3238501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f &lt;- ggplot(mpg, aes(class, hwy))</a:t>
                </a:r>
              </a:p>
            </p:txBody>
          </p:sp>
          <p:sp>
            <p:nvSpPr>
              <p:cNvPr id="303" name="f + geom_col()…"/>
              <p:cNvSpPr txBox="1"/>
              <p:nvPr/>
            </p:nvSpPr>
            <p:spPr>
              <a:xfrm>
                <a:off x="569892" y="5011282"/>
                <a:ext cx="2722309" cy="2052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f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geom_col()</a:t>
                </a:r>
              </a:p>
              <a:p>
                <a:pPr algn="l">
                  <a:lnSpc>
                    <a:spcPct val="80000"/>
                  </a:lnSpc>
                  <a:spcBef>
                    <a:spcPts val="1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group,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f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geom_boxplot()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lower, middle, upper, ymax, ymin, alpha, color, fill, group, linetype, shape, size, weight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f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geom_dotplot(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binaxis = "y", 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stackdir = "center"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group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f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geom_violin(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scale = "area"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pc="-11"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group, linetype, size, weight</a:t>
                </a:r>
              </a:p>
            </p:txBody>
          </p:sp>
          <p:sp>
            <p:nvSpPr>
              <p:cNvPr id="304" name="Continuous X, Continuous Y"/>
              <p:cNvSpPr txBox="1"/>
              <p:nvPr/>
            </p:nvSpPr>
            <p:spPr>
              <a:xfrm>
                <a:off x="14747" y="215808"/>
                <a:ext cx="323850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Continuous X, Continuous Y</a:t>
                </a:r>
              </a:p>
            </p:txBody>
          </p:sp>
          <p:sp>
            <p:nvSpPr>
              <p:cNvPr id="305" name="e &lt;- ggplot(mpg, aes(cty, hwy))"/>
              <p:cNvSpPr txBox="1"/>
              <p:nvPr/>
            </p:nvSpPr>
            <p:spPr>
              <a:xfrm>
                <a:off x="14747" y="373409"/>
                <a:ext cx="3238041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e &lt;- ggplot(mpg, aes(cty, hwy))</a:t>
                </a:r>
              </a:p>
            </p:txBody>
          </p:sp>
          <p:sp>
            <p:nvSpPr>
              <p:cNvPr id="306" name="e + geom_label(aes(label = cty), nudge_x = 1,…"/>
              <p:cNvSpPr txBox="1"/>
              <p:nvPr/>
            </p:nvSpPr>
            <p:spPr>
              <a:xfrm>
                <a:off x="570745" y="672170"/>
                <a:ext cx="2720604" cy="3760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marL="98552" indent="-98552" algn="l" defTabSz="566674">
                  <a:lnSpc>
                    <a:spcPct val="80000"/>
                  </a:lnSpc>
                  <a:spcBef>
                    <a:spcPts val="1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geom_label(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aes(label = cty), nudge_x = 1, 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marL="98552"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nudge_y = 1, check_overlap = TRUE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label, alpha, angle, color, family, fontface, hjust, lineheight, size, vjust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geom_jitter(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height = 2, width = 2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shape,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geom_point()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4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shape, size, stroke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geom_quantile()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3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group, linetype, size, weight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geom_rug(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sides = "bl"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3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geom_smooth(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method = lm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200"/>
                  </a:spcBef>
                  <a:defRPr spc="-21"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group, linetype, size, weight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marL="98552" indent="-98552"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geom_text(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aes(label = cty), nudge_x = 1,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marL="98552" algn="l" defTabSz="566674">
                  <a:lnSpc>
                    <a:spcPct val="80000"/>
                  </a:lnSpc>
                  <a:spcBef>
                    <a:spcPts val="1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nudge_y = 1, check_overlap = TRUE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label, alpha, angle, color, family, fontface, hjust, lineheight, size, vjust</a:t>
                </a:r>
              </a:p>
            </p:txBody>
          </p:sp>
          <p:sp>
            <p:nvSpPr>
              <p:cNvPr id="307" name="Line"/>
              <p:cNvSpPr/>
              <p:nvPr/>
            </p:nvSpPr>
            <p:spPr>
              <a:xfrm>
                <a:off x="64938" y="5523855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08" name="Line"/>
              <p:cNvSpPr/>
              <p:nvPr/>
            </p:nvSpPr>
            <p:spPr>
              <a:xfrm>
                <a:off x="64938" y="5964950"/>
                <a:ext cx="447696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346" name="Group"/>
              <p:cNvGrpSpPr/>
              <p:nvPr/>
            </p:nvGrpSpPr>
            <p:grpSpPr>
              <a:xfrm>
                <a:off x="60354" y="1696856"/>
                <a:ext cx="449700" cy="448872"/>
                <a:chOff x="0" y="0"/>
                <a:chExt cx="449698" cy="448871"/>
              </a:xfrm>
            </p:grpSpPr>
            <p:grpSp>
              <p:nvGrpSpPr>
                <p:cNvPr id="328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309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0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1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2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3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4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5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6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17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327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318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19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0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1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2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3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4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5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326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329" name="Square"/>
                <p:cNvSpPr/>
                <p:nvPr/>
              </p:nvSpPr>
              <p:spPr>
                <a:xfrm>
                  <a:off x="5198" y="3175"/>
                  <a:ext cx="444501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0" name="Circle"/>
                <p:cNvSpPr/>
                <p:nvPr/>
              </p:nvSpPr>
              <p:spPr>
                <a:xfrm>
                  <a:off x="45008" y="370702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1" name="Circle"/>
                <p:cNvSpPr/>
                <p:nvPr/>
              </p:nvSpPr>
              <p:spPr>
                <a:xfrm>
                  <a:off x="216326" y="154059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2" name="Circle"/>
                <p:cNvSpPr/>
                <p:nvPr/>
              </p:nvSpPr>
              <p:spPr>
                <a:xfrm>
                  <a:off x="108546" y="31556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3" name="Circle"/>
                <p:cNvSpPr/>
                <p:nvPr/>
              </p:nvSpPr>
              <p:spPr>
                <a:xfrm>
                  <a:off x="153279" y="21613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4" name="Circle"/>
                <p:cNvSpPr/>
                <p:nvPr/>
              </p:nvSpPr>
              <p:spPr>
                <a:xfrm>
                  <a:off x="216326" y="32163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5" name="Circle"/>
                <p:cNvSpPr/>
                <p:nvPr/>
              </p:nvSpPr>
              <p:spPr>
                <a:xfrm>
                  <a:off x="216326" y="260428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6" name="Circle"/>
                <p:cNvSpPr/>
                <p:nvPr/>
              </p:nvSpPr>
              <p:spPr>
                <a:xfrm>
                  <a:off x="216326" y="213610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7" name="Circle"/>
                <p:cNvSpPr/>
                <p:nvPr/>
              </p:nvSpPr>
              <p:spPr>
                <a:xfrm>
                  <a:off x="270433" y="26762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8" name="Circle"/>
                <p:cNvSpPr/>
                <p:nvPr/>
              </p:nvSpPr>
              <p:spPr>
                <a:xfrm>
                  <a:off x="266673" y="213610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9" name="Circle"/>
                <p:cNvSpPr/>
                <p:nvPr/>
              </p:nvSpPr>
              <p:spPr>
                <a:xfrm>
                  <a:off x="266673" y="157831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0" name="Circle"/>
                <p:cNvSpPr/>
                <p:nvPr/>
              </p:nvSpPr>
              <p:spPr>
                <a:xfrm>
                  <a:off x="321233" y="10269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1" name="Circle"/>
                <p:cNvSpPr/>
                <p:nvPr/>
              </p:nvSpPr>
              <p:spPr>
                <a:xfrm>
                  <a:off x="376058" y="10269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2" name="Circle"/>
                <p:cNvSpPr/>
                <p:nvPr/>
              </p:nvSpPr>
              <p:spPr>
                <a:xfrm>
                  <a:off x="317520" y="153609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3" name="Circle"/>
                <p:cNvSpPr/>
                <p:nvPr/>
              </p:nvSpPr>
              <p:spPr>
                <a:xfrm>
                  <a:off x="377711" y="4812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4" name="Circle"/>
                <p:cNvSpPr/>
                <p:nvPr/>
              </p:nvSpPr>
              <p:spPr>
                <a:xfrm>
                  <a:off x="268780" y="5388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5" name="Circle"/>
                <p:cNvSpPr/>
                <p:nvPr/>
              </p:nvSpPr>
              <p:spPr>
                <a:xfrm>
                  <a:off x="160494" y="31773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99" name="Group"/>
              <p:cNvGrpSpPr/>
              <p:nvPr/>
            </p:nvGrpSpPr>
            <p:grpSpPr>
              <a:xfrm>
                <a:off x="65533" y="1194416"/>
                <a:ext cx="447695" cy="447353"/>
                <a:chOff x="0" y="0"/>
                <a:chExt cx="447694" cy="447352"/>
              </a:xfrm>
            </p:grpSpPr>
            <p:sp>
              <p:nvSpPr>
                <p:cNvPr id="347" name="Line"/>
                <p:cNvSpPr/>
                <p:nvPr/>
              </p:nvSpPr>
              <p:spPr>
                <a:xfrm>
                  <a:off x="0" y="22526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8" name="Line"/>
                <p:cNvSpPr/>
                <p:nvPr/>
              </p:nvSpPr>
              <p:spPr>
                <a:xfrm>
                  <a:off x="0" y="471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9" name="Line"/>
                <p:cNvSpPr/>
                <p:nvPr/>
              </p:nvSpPr>
              <p:spPr>
                <a:xfrm>
                  <a:off x="0" y="44581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0" name="Line"/>
                <p:cNvSpPr/>
                <p:nvPr/>
              </p:nvSpPr>
              <p:spPr>
                <a:xfrm>
                  <a:off x="0" y="11499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1" name="Line"/>
                <p:cNvSpPr/>
                <p:nvPr/>
              </p:nvSpPr>
              <p:spPr>
                <a:xfrm>
                  <a:off x="0" y="335539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2" name="Line"/>
                <p:cNvSpPr/>
                <p:nvPr/>
              </p:nvSpPr>
              <p:spPr>
                <a:xfrm>
                  <a:off x="0" y="280402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3" name="Line"/>
                <p:cNvSpPr/>
                <p:nvPr/>
              </p:nvSpPr>
              <p:spPr>
                <a:xfrm>
                  <a:off x="0" y="39067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4" name="Line"/>
                <p:cNvSpPr/>
                <p:nvPr/>
              </p:nvSpPr>
              <p:spPr>
                <a:xfrm>
                  <a:off x="0" y="17012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5" name="Line"/>
                <p:cNvSpPr/>
                <p:nvPr/>
              </p:nvSpPr>
              <p:spPr>
                <a:xfrm>
                  <a:off x="0" y="5985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365" name="Group"/>
                <p:cNvGrpSpPr/>
                <p:nvPr/>
              </p:nvGrpSpPr>
              <p:grpSpPr>
                <a:xfrm rot="16200000">
                  <a:off x="4375" y="9148"/>
                  <a:ext cx="441459" cy="434951"/>
                  <a:chOff x="0" y="0"/>
                  <a:chExt cx="441457" cy="434949"/>
                </a:xfrm>
              </p:grpSpPr>
              <p:sp>
                <p:nvSpPr>
                  <p:cNvPr id="356" name="Line"/>
                  <p:cNvSpPr/>
                  <p:nvPr/>
                </p:nvSpPr>
                <p:spPr>
                  <a:xfrm>
                    <a:off x="0" y="217474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57" name="Line"/>
                  <p:cNvSpPr/>
                  <p:nvPr/>
                </p:nvSpPr>
                <p:spPr>
                  <a:xfrm>
                    <a:off x="0" y="0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58" name="Line"/>
                  <p:cNvSpPr/>
                  <p:nvPr/>
                </p:nvSpPr>
                <p:spPr>
                  <a:xfrm>
                    <a:off x="0" y="434949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59" name="Line"/>
                  <p:cNvSpPr/>
                  <p:nvPr/>
                </p:nvSpPr>
                <p:spPr>
                  <a:xfrm>
                    <a:off x="0" y="108737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60" name="Line"/>
                  <p:cNvSpPr/>
                  <p:nvPr/>
                </p:nvSpPr>
                <p:spPr>
                  <a:xfrm>
                    <a:off x="0" y="326212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61" name="Line"/>
                  <p:cNvSpPr/>
                  <p:nvPr/>
                </p:nvSpPr>
                <p:spPr>
                  <a:xfrm>
                    <a:off x="0" y="271843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62" name="Line"/>
                  <p:cNvSpPr/>
                  <p:nvPr/>
                </p:nvSpPr>
                <p:spPr>
                  <a:xfrm>
                    <a:off x="0" y="380581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63" name="Line"/>
                  <p:cNvSpPr/>
                  <p:nvPr/>
                </p:nvSpPr>
                <p:spPr>
                  <a:xfrm>
                    <a:off x="0" y="163106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364" name="Line"/>
                  <p:cNvSpPr/>
                  <p:nvPr/>
                </p:nvSpPr>
                <p:spPr>
                  <a:xfrm>
                    <a:off x="0" y="54368"/>
                    <a:ext cx="441458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  <p:sp>
              <p:nvSpPr>
                <p:cNvPr id="366" name="Square"/>
                <p:cNvSpPr/>
                <p:nvPr/>
              </p:nvSpPr>
              <p:spPr>
                <a:xfrm>
                  <a:off x="20" y="0"/>
                  <a:ext cx="444501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7" name="Circle"/>
                <p:cNvSpPr/>
                <p:nvPr/>
              </p:nvSpPr>
              <p:spPr>
                <a:xfrm>
                  <a:off x="34189" y="34344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8" name="Circle"/>
                <p:cNvSpPr/>
                <p:nvPr/>
              </p:nvSpPr>
              <p:spPr>
                <a:xfrm>
                  <a:off x="243606" y="139501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9" name="Circle"/>
                <p:cNvSpPr/>
                <p:nvPr/>
              </p:nvSpPr>
              <p:spPr>
                <a:xfrm>
                  <a:off x="110426" y="33910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0" name="Circle"/>
                <p:cNvSpPr/>
                <p:nvPr/>
              </p:nvSpPr>
              <p:spPr>
                <a:xfrm>
                  <a:off x="142459" y="18887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1" name="Circle"/>
                <p:cNvSpPr/>
                <p:nvPr/>
              </p:nvSpPr>
              <p:spPr>
                <a:xfrm>
                  <a:off x="218206" y="30707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2" name="Circle"/>
                <p:cNvSpPr/>
                <p:nvPr/>
              </p:nvSpPr>
              <p:spPr>
                <a:xfrm>
                  <a:off x="230906" y="271270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3" name="Circle"/>
                <p:cNvSpPr/>
                <p:nvPr/>
              </p:nvSpPr>
              <p:spPr>
                <a:xfrm>
                  <a:off x="230906" y="224452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4" name="Circle"/>
                <p:cNvSpPr/>
                <p:nvPr/>
              </p:nvSpPr>
              <p:spPr>
                <a:xfrm>
                  <a:off x="246914" y="26576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5" name="Circle"/>
                <p:cNvSpPr/>
                <p:nvPr/>
              </p:nvSpPr>
              <p:spPr>
                <a:xfrm>
                  <a:off x="268554" y="186352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6" name="Circle"/>
                <p:cNvSpPr/>
                <p:nvPr/>
              </p:nvSpPr>
              <p:spPr>
                <a:xfrm>
                  <a:off x="255854" y="16867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7" name="Circle"/>
                <p:cNvSpPr/>
                <p:nvPr/>
              </p:nvSpPr>
              <p:spPr>
                <a:xfrm>
                  <a:off x="310414" y="12623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8" name="Circle"/>
                <p:cNvSpPr/>
                <p:nvPr/>
              </p:nvSpPr>
              <p:spPr>
                <a:xfrm>
                  <a:off x="352538" y="8813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9" name="Circle"/>
                <p:cNvSpPr/>
                <p:nvPr/>
              </p:nvSpPr>
              <p:spPr>
                <a:xfrm>
                  <a:off x="294000" y="139051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0" name="Circle"/>
                <p:cNvSpPr/>
                <p:nvPr/>
              </p:nvSpPr>
              <p:spPr>
                <a:xfrm>
                  <a:off x="392292" y="2086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1" name="Circle"/>
                <p:cNvSpPr/>
                <p:nvPr/>
              </p:nvSpPr>
              <p:spPr>
                <a:xfrm>
                  <a:off x="283360" y="7742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2" name="Circle"/>
                <p:cNvSpPr/>
                <p:nvPr/>
              </p:nvSpPr>
              <p:spPr>
                <a:xfrm>
                  <a:off x="149674" y="30317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3" name="Circle"/>
                <p:cNvSpPr/>
                <p:nvPr/>
              </p:nvSpPr>
              <p:spPr>
                <a:xfrm>
                  <a:off x="52530" y="367505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4" name="Circle"/>
                <p:cNvSpPr/>
                <p:nvPr/>
              </p:nvSpPr>
              <p:spPr>
                <a:xfrm>
                  <a:off x="236548" y="17626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5" name="Circle"/>
                <p:cNvSpPr/>
                <p:nvPr/>
              </p:nvSpPr>
              <p:spPr>
                <a:xfrm>
                  <a:off x="103368" y="325068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6" name="Circle"/>
                <p:cNvSpPr/>
                <p:nvPr/>
              </p:nvSpPr>
              <p:spPr>
                <a:xfrm>
                  <a:off x="148101" y="22563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7" name="Circle"/>
                <p:cNvSpPr/>
                <p:nvPr/>
              </p:nvSpPr>
              <p:spPr>
                <a:xfrm>
                  <a:off x="211148" y="331139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8" name="Circle"/>
                <p:cNvSpPr/>
                <p:nvPr/>
              </p:nvSpPr>
              <p:spPr>
                <a:xfrm>
                  <a:off x="198448" y="257232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9" name="Circle"/>
                <p:cNvSpPr/>
                <p:nvPr/>
              </p:nvSpPr>
              <p:spPr>
                <a:xfrm>
                  <a:off x="223848" y="23581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0" name="Circle"/>
                <p:cNvSpPr/>
                <p:nvPr/>
              </p:nvSpPr>
              <p:spPr>
                <a:xfrm>
                  <a:off x="290655" y="26442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1" name="Circle"/>
                <p:cNvSpPr/>
                <p:nvPr/>
              </p:nvSpPr>
              <p:spPr>
                <a:xfrm>
                  <a:off x="261495" y="22311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2" name="Circle"/>
                <p:cNvSpPr/>
                <p:nvPr/>
              </p:nvSpPr>
              <p:spPr>
                <a:xfrm>
                  <a:off x="261495" y="167334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3" name="Circle"/>
                <p:cNvSpPr/>
                <p:nvPr/>
              </p:nvSpPr>
              <p:spPr>
                <a:xfrm>
                  <a:off x="290655" y="11219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4" name="Circle"/>
                <p:cNvSpPr/>
                <p:nvPr/>
              </p:nvSpPr>
              <p:spPr>
                <a:xfrm>
                  <a:off x="396280" y="12489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5" name="Circle"/>
                <p:cNvSpPr/>
                <p:nvPr/>
              </p:nvSpPr>
              <p:spPr>
                <a:xfrm>
                  <a:off x="312342" y="163112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6" name="Circle"/>
                <p:cNvSpPr/>
                <p:nvPr/>
              </p:nvSpPr>
              <p:spPr>
                <a:xfrm>
                  <a:off x="385233" y="4492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7" name="Circle"/>
                <p:cNvSpPr/>
                <p:nvPr/>
              </p:nvSpPr>
              <p:spPr>
                <a:xfrm>
                  <a:off x="263602" y="63388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8" name="Circle"/>
                <p:cNvSpPr/>
                <p:nvPr/>
              </p:nvSpPr>
              <p:spPr>
                <a:xfrm>
                  <a:off x="168016" y="35263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24" name="Group"/>
              <p:cNvGrpSpPr/>
              <p:nvPr/>
            </p:nvGrpSpPr>
            <p:grpSpPr>
              <a:xfrm>
                <a:off x="62275" y="2204363"/>
                <a:ext cx="452042" cy="448872"/>
                <a:chOff x="0" y="0"/>
                <a:chExt cx="452040" cy="448871"/>
              </a:xfrm>
            </p:grpSpPr>
            <p:grpSp>
              <p:nvGrpSpPr>
                <p:cNvPr id="419" name="Group"/>
                <p:cNvGrpSpPr/>
                <p:nvPr/>
              </p:nvGrpSpPr>
              <p:grpSpPr>
                <a:xfrm>
                  <a:off x="3257" y="0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400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1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2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3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4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5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6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7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08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418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409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0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1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2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3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4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5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6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17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420" name="Line"/>
                <p:cNvSpPr/>
                <p:nvPr/>
              </p:nvSpPr>
              <p:spPr>
                <a:xfrm flipV="1">
                  <a:off x="6673" y="128376"/>
                  <a:ext cx="441513" cy="232115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1" name="Line"/>
                <p:cNvSpPr/>
                <p:nvPr/>
              </p:nvSpPr>
              <p:spPr>
                <a:xfrm flipV="1">
                  <a:off x="9537" y="192888"/>
                  <a:ext cx="442504" cy="202112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2" name="Line"/>
                <p:cNvSpPr/>
                <p:nvPr/>
              </p:nvSpPr>
              <p:spPr>
                <a:xfrm flipV="1">
                  <a:off x="-1" y="50374"/>
                  <a:ext cx="450774" cy="276008"/>
                </a:xfrm>
                <a:prstGeom prst="line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3" name="Square"/>
                <p:cNvSpPr/>
                <p:nvPr/>
              </p:nvSpPr>
              <p:spPr>
                <a:xfrm>
                  <a:off x="3277" y="919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425" name="Line"/>
              <p:cNvSpPr/>
              <p:nvPr/>
            </p:nvSpPr>
            <p:spPr>
              <a:xfrm>
                <a:off x="59968" y="2738280"/>
                <a:ext cx="8252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479" name="Group"/>
              <p:cNvGrpSpPr/>
              <p:nvPr/>
            </p:nvGrpSpPr>
            <p:grpSpPr>
              <a:xfrm>
                <a:off x="14559" y="2704101"/>
                <a:ext cx="498669" cy="464410"/>
                <a:chOff x="0" y="0"/>
                <a:chExt cx="498668" cy="464408"/>
              </a:xfrm>
            </p:grpSpPr>
            <p:grpSp>
              <p:nvGrpSpPr>
                <p:cNvPr id="445" name="Group"/>
                <p:cNvGrpSpPr/>
                <p:nvPr/>
              </p:nvGrpSpPr>
              <p:grpSpPr>
                <a:xfrm>
                  <a:off x="50973" y="9747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426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27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28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29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30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31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32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33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34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444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435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36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37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38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39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40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41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42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43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446" name="Square"/>
                <p:cNvSpPr/>
                <p:nvPr/>
              </p:nvSpPr>
              <p:spPr>
                <a:xfrm>
                  <a:off x="50993" y="10943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47" name="Line"/>
                <p:cNvSpPr/>
                <p:nvPr/>
              </p:nvSpPr>
              <p:spPr>
                <a:xfrm>
                  <a:off x="45408" y="101541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8" name="Line"/>
                <p:cNvSpPr/>
                <p:nvPr/>
              </p:nvSpPr>
              <p:spPr>
                <a:xfrm>
                  <a:off x="45408" y="55160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9" name="Line"/>
                <p:cNvSpPr/>
                <p:nvPr/>
              </p:nvSpPr>
              <p:spPr>
                <a:xfrm>
                  <a:off x="45408" y="78345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0" name="Line"/>
                <p:cNvSpPr/>
                <p:nvPr/>
              </p:nvSpPr>
              <p:spPr>
                <a:xfrm>
                  <a:off x="45408" y="61510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1" name="Line"/>
                <p:cNvSpPr/>
                <p:nvPr/>
              </p:nvSpPr>
              <p:spPr>
                <a:xfrm>
                  <a:off x="45408" y="141415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2" name="Line"/>
                <p:cNvSpPr/>
                <p:nvPr/>
              </p:nvSpPr>
              <p:spPr>
                <a:xfrm>
                  <a:off x="45408" y="238507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3" name="Line"/>
                <p:cNvSpPr/>
                <p:nvPr/>
              </p:nvSpPr>
              <p:spPr>
                <a:xfrm>
                  <a:off x="45408" y="270484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4" name="Line"/>
                <p:cNvSpPr/>
                <p:nvPr/>
              </p:nvSpPr>
              <p:spPr>
                <a:xfrm>
                  <a:off x="45408" y="292718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5" name="Line"/>
                <p:cNvSpPr/>
                <p:nvPr/>
              </p:nvSpPr>
              <p:spPr>
                <a:xfrm>
                  <a:off x="45408" y="332338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45408" y="308370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>
                  <a:off x="45408" y="311768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>
                  <a:off x="45408" y="250534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9" name="Line"/>
                <p:cNvSpPr/>
                <p:nvPr/>
              </p:nvSpPr>
              <p:spPr>
                <a:xfrm>
                  <a:off x="45408" y="188930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60" name="Line"/>
                <p:cNvSpPr/>
                <p:nvPr/>
              </p:nvSpPr>
              <p:spPr>
                <a:xfrm>
                  <a:off x="45408" y="229707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61" name="Line"/>
                <p:cNvSpPr/>
                <p:nvPr/>
              </p:nvSpPr>
              <p:spPr>
                <a:xfrm>
                  <a:off x="45408" y="356707"/>
                  <a:ext cx="8252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62" name="Rectangle"/>
                <p:cNvSpPr/>
                <p:nvPr/>
              </p:nvSpPr>
              <p:spPr>
                <a:xfrm>
                  <a:off x="0" y="0"/>
                  <a:ext cx="42270" cy="46440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478" name="Group"/>
                <p:cNvGrpSpPr/>
                <p:nvPr/>
              </p:nvGrpSpPr>
              <p:grpSpPr>
                <a:xfrm rot="16200000">
                  <a:off x="284157" y="273141"/>
                  <a:ext cx="82521" cy="285313"/>
                  <a:chOff x="0" y="0"/>
                  <a:chExt cx="82519" cy="285312"/>
                </a:xfrm>
              </p:grpSpPr>
              <p:sp>
                <p:nvSpPr>
                  <p:cNvPr id="463" name="Line"/>
                  <p:cNvSpPr/>
                  <p:nvPr/>
                </p:nvSpPr>
                <p:spPr>
                  <a:xfrm>
                    <a:off x="0" y="178074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4" name="Line"/>
                  <p:cNvSpPr/>
                  <p:nvPr/>
                </p:nvSpPr>
                <p:spPr>
                  <a:xfrm>
                    <a:off x="0" y="245438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5" name="Line"/>
                  <p:cNvSpPr/>
                  <p:nvPr/>
                </p:nvSpPr>
                <p:spPr>
                  <a:xfrm>
                    <a:off x="0" y="199056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6" name="Line"/>
                  <p:cNvSpPr/>
                  <p:nvPr/>
                </p:nvSpPr>
                <p:spPr>
                  <a:xfrm>
                    <a:off x="0" y="222242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7" name="Line"/>
                  <p:cNvSpPr/>
                  <p:nvPr/>
                </p:nvSpPr>
                <p:spPr>
                  <a:xfrm>
                    <a:off x="0" y="205406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8" name="Line"/>
                  <p:cNvSpPr/>
                  <p:nvPr/>
                </p:nvSpPr>
                <p:spPr>
                  <a:xfrm>
                    <a:off x="0" y="285312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69" name="Line"/>
                  <p:cNvSpPr/>
                  <p:nvPr/>
                </p:nvSpPr>
                <p:spPr>
                  <a:xfrm>
                    <a:off x="0" y="0"/>
                    <a:ext cx="82520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0" name="Line"/>
                  <p:cNvSpPr/>
                  <p:nvPr/>
                </p:nvSpPr>
                <p:spPr>
                  <a:xfrm>
                    <a:off x="0" y="31976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1" name="Line"/>
                  <p:cNvSpPr/>
                  <p:nvPr/>
                </p:nvSpPr>
                <p:spPr>
                  <a:xfrm>
                    <a:off x="0" y="54211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2" name="Line"/>
                  <p:cNvSpPr/>
                  <p:nvPr/>
                </p:nvSpPr>
                <p:spPr>
                  <a:xfrm>
                    <a:off x="0" y="93830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3" name="Line"/>
                  <p:cNvSpPr/>
                  <p:nvPr/>
                </p:nvSpPr>
                <p:spPr>
                  <a:xfrm>
                    <a:off x="0" y="69862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4" name="Line"/>
                  <p:cNvSpPr/>
                  <p:nvPr/>
                </p:nvSpPr>
                <p:spPr>
                  <a:xfrm>
                    <a:off x="0" y="73261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5" name="Line"/>
                  <p:cNvSpPr/>
                  <p:nvPr/>
                </p:nvSpPr>
                <p:spPr>
                  <a:xfrm>
                    <a:off x="0" y="151727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6" name="Line"/>
                  <p:cNvSpPr/>
                  <p:nvPr/>
                </p:nvSpPr>
                <p:spPr>
                  <a:xfrm>
                    <a:off x="0" y="191722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77" name="Line"/>
                  <p:cNvSpPr/>
                  <p:nvPr/>
                </p:nvSpPr>
                <p:spPr>
                  <a:xfrm>
                    <a:off x="0" y="118199"/>
                    <a:ext cx="82520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grpSp>
            <p:nvGrpSpPr>
              <p:cNvPr id="503" name="Group"/>
              <p:cNvGrpSpPr/>
              <p:nvPr/>
            </p:nvGrpSpPr>
            <p:grpSpPr>
              <a:xfrm>
                <a:off x="65533" y="3220297"/>
                <a:ext cx="447777" cy="450207"/>
                <a:chOff x="0" y="0"/>
                <a:chExt cx="447775" cy="450206"/>
              </a:xfrm>
            </p:grpSpPr>
            <p:grpSp>
              <p:nvGrpSpPr>
                <p:cNvPr id="499" name="Group"/>
                <p:cNvGrpSpPr/>
                <p:nvPr/>
              </p:nvGrpSpPr>
              <p:grpSpPr>
                <a:xfrm>
                  <a:off x="0" y="1335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480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1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2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3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4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5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6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7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488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498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489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0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1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2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3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4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5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6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497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500" name="Shape"/>
                <p:cNvSpPr/>
                <p:nvPr/>
              </p:nvSpPr>
              <p:spPr>
                <a:xfrm>
                  <a:off x="2764" y="25662"/>
                  <a:ext cx="445012" cy="3454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09" fill="norm" stroke="1" extrusionOk="0">
                      <a:moveTo>
                        <a:pt x="0" y="13823"/>
                      </a:moveTo>
                      <a:cubicBezTo>
                        <a:pt x="1565" y="14711"/>
                        <a:pt x="3363" y="14645"/>
                        <a:pt x="4885" y="13644"/>
                      </a:cubicBezTo>
                      <a:cubicBezTo>
                        <a:pt x="7470" y="11944"/>
                        <a:pt x="8521" y="8157"/>
                        <a:pt x="10407" y="5389"/>
                      </a:cubicBezTo>
                      <a:cubicBezTo>
                        <a:pt x="11808" y="3332"/>
                        <a:pt x="13610" y="1881"/>
                        <a:pt x="15554" y="1001"/>
                      </a:cubicBezTo>
                      <a:cubicBezTo>
                        <a:pt x="17412" y="159"/>
                        <a:pt x="19418" y="-170"/>
                        <a:pt x="21442" y="84"/>
                      </a:cubicBezTo>
                      <a:lnTo>
                        <a:pt x="21600" y="15172"/>
                      </a:lnTo>
                      <a:cubicBezTo>
                        <a:pt x="20059" y="13765"/>
                        <a:pt x="18101" y="13317"/>
                        <a:pt x="16270" y="13951"/>
                      </a:cubicBezTo>
                      <a:cubicBezTo>
                        <a:pt x="14211" y="14666"/>
                        <a:pt x="12635" y="16633"/>
                        <a:pt x="10859" y="18117"/>
                      </a:cubicBezTo>
                      <a:cubicBezTo>
                        <a:pt x="9226" y="19481"/>
                        <a:pt x="7405" y="20442"/>
                        <a:pt x="5489" y="20933"/>
                      </a:cubicBezTo>
                      <a:cubicBezTo>
                        <a:pt x="3719" y="21387"/>
                        <a:pt x="1900" y="21430"/>
                        <a:pt x="118" y="21062"/>
                      </a:cubicBezTo>
                      <a:lnTo>
                        <a:pt x="0" y="13823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01" name="Line"/>
                <p:cNvSpPr/>
                <p:nvPr/>
              </p:nvSpPr>
              <p:spPr>
                <a:xfrm>
                  <a:off x="2578" y="142555"/>
                  <a:ext cx="443683" cy="1734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052" fill="norm" stroke="1" extrusionOk="0">
                      <a:moveTo>
                        <a:pt x="0" y="17478"/>
                      </a:moveTo>
                      <a:cubicBezTo>
                        <a:pt x="1778" y="20400"/>
                        <a:pt x="4076" y="20868"/>
                        <a:pt x="6038" y="18707"/>
                      </a:cubicBezTo>
                      <a:cubicBezTo>
                        <a:pt x="7975" y="16572"/>
                        <a:pt x="9237" y="12233"/>
                        <a:pt x="10800" y="8811"/>
                      </a:cubicBezTo>
                      <a:cubicBezTo>
                        <a:pt x="13720" y="2418"/>
                        <a:pt x="17645" y="-732"/>
                        <a:pt x="21600" y="144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02" name="Square"/>
                <p:cNvSpPr/>
                <p:nvPr/>
              </p:nvSpPr>
              <p:spPr>
                <a:xfrm>
                  <a:off x="20" y="0"/>
                  <a:ext cx="444501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528" name="Group"/>
              <p:cNvGrpSpPr/>
              <p:nvPr/>
            </p:nvGrpSpPr>
            <p:grpSpPr>
              <a:xfrm>
                <a:off x="29460" y="3711827"/>
                <a:ext cx="520885" cy="488120"/>
                <a:chOff x="0" y="0"/>
                <a:chExt cx="520884" cy="488119"/>
              </a:xfrm>
            </p:grpSpPr>
            <p:grpSp>
              <p:nvGrpSpPr>
                <p:cNvPr id="523" name="Group"/>
                <p:cNvGrpSpPr/>
                <p:nvPr/>
              </p:nvGrpSpPr>
              <p:grpSpPr>
                <a:xfrm>
                  <a:off x="33648" y="15056"/>
                  <a:ext cx="447696" cy="448873"/>
                  <a:chOff x="0" y="0"/>
                  <a:chExt cx="447694" cy="448871"/>
                </a:xfrm>
              </p:grpSpPr>
              <p:sp>
                <p:nvSpPr>
                  <p:cNvPr id="504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05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06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07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08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09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10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11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12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522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513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4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5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6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7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8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19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20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21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524" name="Square"/>
                <p:cNvSpPr/>
                <p:nvPr/>
              </p:nvSpPr>
              <p:spPr>
                <a:xfrm>
                  <a:off x="36093" y="18231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5" name="A"/>
                <p:cNvSpPr txBox="1"/>
                <p:nvPr/>
              </p:nvSpPr>
              <p:spPr>
                <a:xfrm>
                  <a:off x="-1" y="142337"/>
                  <a:ext cx="250244" cy="3047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>
                  <a:lvl1pPr>
                    <a:defRPr b="1"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526" name="B"/>
                <p:cNvSpPr txBox="1"/>
                <p:nvPr/>
              </p:nvSpPr>
              <p:spPr>
                <a:xfrm>
                  <a:off x="131069" y="183331"/>
                  <a:ext cx="240433" cy="3047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>
                  <a:lvl1pPr>
                    <a:defRPr b="1"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527" name="C"/>
                <p:cNvSpPr txBox="1"/>
                <p:nvPr/>
              </p:nvSpPr>
              <p:spPr>
                <a:xfrm>
                  <a:off x="270642" y="0"/>
                  <a:ext cx="250243" cy="3047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>
                  <a:lvl1pPr>
                    <a:defRPr b="1"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grpSp>
            <p:nvGrpSpPr>
              <p:cNvPr id="554" name="Group"/>
              <p:cNvGrpSpPr/>
              <p:nvPr/>
            </p:nvGrpSpPr>
            <p:grpSpPr>
              <a:xfrm>
                <a:off x="66516" y="5012533"/>
                <a:ext cx="447695" cy="448872"/>
                <a:chOff x="0" y="0"/>
                <a:chExt cx="447694" cy="448871"/>
              </a:xfrm>
            </p:grpSpPr>
            <p:grpSp>
              <p:nvGrpSpPr>
                <p:cNvPr id="548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529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0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1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2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3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4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5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6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37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547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538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39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0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1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2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3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4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5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46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549" name="Rectangle"/>
                <p:cNvSpPr/>
                <p:nvPr/>
              </p:nvSpPr>
              <p:spPr>
                <a:xfrm>
                  <a:off x="18825" y="387521"/>
                  <a:ext cx="76201" cy="57151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0" name="Rectangle"/>
                <p:cNvSpPr/>
                <p:nvPr/>
              </p:nvSpPr>
              <p:spPr>
                <a:xfrm>
                  <a:off x="131473" y="346109"/>
                  <a:ext cx="76201" cy="98563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1" name="Rectangle"/>
                <p:cNvSpPr/>
                <p:nvPr/>
              </p:nvSpPr>
              <p:spPr>
                <a:xfrm>
                  <a:off x="244120" y="262435"/>
                  <a:ext cx="76201" cy="182237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2" name="Rectangle"/>
                <p:cNvSpPr/>
                <p:nvPr/>
              </p:nvSpPr>
              <p:spPr>
                <a:xfrm>
                  <a:off x="356768" y="119038"/>
                  <a:ext cx="76201" cy="325634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3" name="Square"/>
                <p:cNvSpPr/>
                <p:nvPr/>
              </p:nvSpPr>
              <p:spPr>
                <a:xfrm>
                  <a:off x="1597" y="589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582" name="Group"/>
              <p:cNvGrpSpPr/>
              <p:nvPr/>
            </p:nvGrpSpPr>
            <p:grpSpPr>
              <a:xfrm>
                <a:off x="64938" y="5512331"/>
                <a:ext cx="447696" cy="450907"/>
                <a:chOff x="0" y="0"/>
                <a:chExt cx="447694" cy="450905"/>
              </a:xfrm>
            </p:grpSpPr>
            <p:sp>
              <p:nvSpPr>
                <p:cNvPr id="555" name="Line"/>
                <p:cNvSpPr/>
                <p:nvPr/>
              </p:nvSpPr>
              <p:spPr>
                <a:xfrm>
                  <a:off x="0" y="23207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56" name="Line"/>
                <p:cNvSpPr/>
                <p:nvPr/>
              </p:nvSpPr>
              <p:spPr>
                <a:xfrm>
                  <a:off x="0" y="12179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57" name="Line"/>
                <p:cNvSpPr/>
                <p:nvPr/>
              </p:nvSpPr>
              <p:spPr>
                <a:xfrm>
                  <a:off x="0" y="34234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58" name="Line"/>
                <p:cNvSpPr/>
                <p:nvPr/>
              </p:nvSpPr>
              <p:spPr>
                <a:xfrm>
                  <a:off x="0" y="28720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59" name="Line"/>
                <p:cNvSpPr/>
                <p:nvPr/>
              </p:nvSpPr>
              <p:spPr>
                <a:xfrm>
                  <a:off x="0" y="397482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0" name="Line"/>
                <p:cNvSpPr/>
                <p:nvPr/>
              </p:nvSpPr>
              <p:spPr>
                <a:xfrm>
                  <a:off x="0" y="17693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1" name="Line"/>
                <p:cNvSpPr/>
                <p:nvPr/>
              </p:nvSpPr>
              <p:spPr>
                <a:xfrm>
                  <a:off x="0" y="6666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571" name="Group"/>
                <p:cNvGrpSpPr/>
                <p:nvPr/>
              </p:nvGrpSpPr>
              <p:grpSpPr>
                <a:xfrm rot="16200000">
                  <a:off x="1256" y="3299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56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6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7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  <p:sp>
              <p:nvSpPr>
                <p:cNvPr id="572" name="Square"/>
                <p:cNvSpPr/>
                <p:nvPr/>
              </p:nvSpPr>
              <p:spPr>
                <a:xfrm>
                  <a:off x="3175" y="6405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3" name="Rectangle"/>
                <p:cNvSpPr/>
                <p:nvPr/>
              </p:nvSpPr>
              <p:spPr>
                <a:xfrm>
                  <a:off x="114840" y="163280"/>
                  <a:ext cx="78991" cy="19911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4" name="Line"/>
                <p:cNvSpPr/>
                <p:nvPr/>
              </p:nvSpPr>
              <p:spPr>
                <a:xfrm>
                  <a:off x="117060" y="304257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5" name="Line"/>
                <p:cNvSpPr/>
                <p:nvPr/>
              </p:nvSpPr>
              <p:spPr>
                <a:xfrm flipV="1">
                  <a:off x="152926" y="358856"/>
                  <a:ext cx="1" cy="6932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6" name="Line"/>
                <p:cNvSpPr/>
                <p:nvPr/>
              </p:nvSpPr>
              <p:spPr>
                <a:xfrm flipV="1">
                  <a:off x="152926" y="56570"/>
                  <a:ext cx="1" cy="104913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7" name="Rectangle"/>
                <p:cNvSpPr/>
                <p:nvPr/>
              </p:nvSpPr>
              <p:spPr>
                <a:xfrm>
                  <a:off x="273570" y="202332"/>
                  <a:ext cx="78991" cy="8947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8" name="Line"/>
                <p:cNvSpPr/>
                <p:nvPr/>
              </p:nvSpPr>
              <p:spPr>
                <a:xfrm>
                  <a:off x="275790" y="256894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79" name="Line"/>
                <p:cNvSpPr/>
                <p:nvPr/>
              </p:nvSpPr>
              <p:spPr>
                <a:xfrm flipV="1">
                  <a:off x="311655" y="286093"/>
                  <a:ext cx="1" cy="51062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80" name="Line"/>
                <p:cNvSpPr/>
                <p:nvPr/>
              </p:nvSpPr>
              <p:spPr>
                <a:xfrm flipV="1">
                  <a:off x="311655" y="151957"/>
                  <a:ext cx="1" cy="51063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81" name="Circle"/>
                <p:cNvSpPr/>
                <p:nvPr/>
              </p:nvSpPr>
              <p:spPr>
                <a:xfrm>
                  <a:off x="300235" y="89600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630" name="Group"/>
              <p:cNvGrpSpPr/>
              <p:nvPr/>
            </p:nvGrpSpPr>
            <p:grpSpPr>
              <a:xfrm>
                <a:off x="62895" y="6023989"/>
                <a:ext cx="449719" cy="449780"/>
                <a:chOff x="0" y="0"/>
                <a:chExt cx="449718" cy="449779"/>
              </a:xfrm>
            </p:grpSpPr>
            <p:grpSp>
              <p:nvGrpSpPr>
                <p:cNvPr id="602" name="Group"/>
                <p:cNvGrpSpPr/>
                <p:nvPr/>
              </p:nvGrpSpPr>
              <p:grpSpPr>
                <a:xfrm>
                  <a:off x="0" y="908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583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4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5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6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7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8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89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90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591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601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592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3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4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5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6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7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8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599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00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603" name="Square"/>
                <p:cNvSpPr/>
                <p:nvPr/>
              </p:nvSpPr>
              <p:spPr>
                <a:xfrm>
                  <a:off x="5218" y="0"/>
                  <a:ext cx="444501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629" name="Group"/>
                <p:cNvGrpSpPr/>
                <p:nvPr/>
              </p:nvGrpSpPr>
              <p:grpSpPr>
                <a:xfrm>
                  <a:off x="153316" y="49240"/>
                  <a:ext cx="152401" cy="350656"/>
                  <a:chOff x="12700" y="0"/>
                  <a:chExt cx="152400" cy="350655"/>
                </a:xfrm>
              </p:grpSpPr>
              <p:sp>
                <p:nvSpPr>
                  <p:cNvPr id="604" name="Circle"/>
                  <p:cNvSpPr/>
                  <p:nvPr/>
                </p:nvSpPr>
                <p:spPr>
                  <a:xfrm>
                    <a:off x="25400" y="1474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5" name="Circle"/>
                  <p:cNvSpPr/>
                  <p:nvPr/>
                </p:nvSpPr>
                <p:spPr>
                  <a:xfrm>
                    <a:off x="50800" y="1474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6" name="Circle"/>
                  <p:cNvSpPr/>
                  <p:nvPr/>
                </p:nvSpPr>
                <p:spPr>
                  <a:xfrm>
                    <a:off x="76200" y="1474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7" name="Circle"/>
                  <p:cNvSpPr/>
                  <p:nvPr/>
                </p:nvSpPr>
                <p:spPr>
                  <a:xfrm>
                    <a:off x="101600" y="1474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8" name="Circle"/>
                  <p:cNvSpPr/>
                  <p:nvPr/>
                </p:nvSpPr>
                <p:spPr>
                  <a:xfrm>
                    <a:off x="127000" y="1474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9" name="Circle"/>
                  <p:cNvSpPr/>
                  <p:nvPr/>
                </p:nvSpPr>
                <p:spPr>
                  <a:xfrm>
                    <a:off x="127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0" name="Circle"/>
                  <p:cNvSpPr/>
                  <p:nvPr/>
                </p:nvSpPr>
                <p:spPr>
                  <a:xfrm>
                    <a:off x="381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1" name="Circle"/>
                  <p:cNvSpPr/>
                  <p:nvPr/>
                </p:nvSpPr>
                <p:spPr>
                  <a:xfrm>
                    <a:off x="635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2" name="Circle"/>
                  <p:cNvSpPr/>
                  <p:nvPr/>
                </p:nvSpPr>
                <p:spPr>
                  <a:xfrm>
                    <a:off x="889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3" name="Circle"/>
                  <p:cNvSpPr/>
                  <p:nvPr/>
                </p:nvSpPr>
                <p:spPr>
                  <a:xfrm>
                    <a:off x="1143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4" name="Circle"/>
                  <p:cNvSpPr/>
                  <p:nvPr/>
                </p:nvSpPr>
                <p:spPr>
                  <a:xfrm>
                    <a:off x="139700" y="180974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5" name="Circle"/>
                  <p:cNvSpPr/>
                  <p:nvPr/>
                </p:nvSpPr>
                <p:spPr>
                  <a:xfrm>
                    <a:off x="63500" y="1143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6" name="Circle"/>
                  <p:cNvSpPr/>
                  <p:nvPr/>
                </p:nvSpPr>
                <p:spPr>
                  <a:xfrm>
                    <a:off x="88900" y="1143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7" name="Circle"/>
                  <p:cNvSpPr/>
                  <p:nvPr/>
                </p:nvSpPr>
                <p:spPr>
                  <a:xfrm>
                    <a:off x="50800" y="2490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8" name="Circle"/>
                  <p:cNvSpPr/>
                  <p:nvPr/>
                </p:nvSpPr>
                <p:spPr>
                  <a:xfrm>
                    <a:off x="76200" y="2490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9" name="Circle"/>
                  <p:cNvSpPr/>
                  <p:nvPr/>
                </p:nvSpPr>
                <p:spPr>
                  <a:xfrm>
                    <a:off x="101600" y="2490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0" name="Circle"/>
                  <p:cNvSpPr/>
                  <p:nvPr/>
                </p:nvSpPr>
                <p:spPr>
                  <a:xfrm>
                    <a:off x="63500" y="2159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1" name="Circle"/>
                  <p:cNvSpPr/>
                  <p:nvPr/>
                </p:nvSpPr>
                <p:spPr>
                  <a:xfrm>
                    <a:off x="88900" y="2159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2" name="Circle"/>
                  <p:cNvSpPr/>
                  <p:nvPr/>
                </p:nvSpPr>
                <p:spPr>
                  <a:xfrm>
                    <a:off x="76200" y="2871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3" name="Circle"/>
                  <p:cNvSpPr/>
                  <p:nvPr/>
                </p:nvSpPr>
                <p:spPr>
                  <a:xfrm>
                    <a:off x="76200" y="325255"/>
                    <a:ext cx="25400" cy="254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4" name="Circle"/>
                  <p:cNvSpPr/>
                  <p:nvPr/>
                </p:nvSpPr>
                <p:spPr>
                  <a:xfrm>
                    <a:off x="76200" y="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5" name="Circle"/>
                  <p:cNvSpPr/>
                  <p:nvPr/>
                </p:nvSpPr>
                <p:spPr>
                  <a:xfrm>
                    <a:off x="76200" y="762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6" name="Circle"/>
                  <p:cNvSpPr/>
                  <p:nvPr/>
                </p:nvSpPr>
                <p:spPr>
                  <a:xfrm>
                    <a:off x="50800" y="762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7" name="Circle"/>
                  <p:cNvSpPr/>
                  <p:nvPr/>
                </p:nvSpPr>
                <p:spPr>
                  <a:xfrm>
                    <a:off x="76200" y="381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8" name="Circle"/>
                  <p:cNvSpPr/>
                  <p:nvPr/>
                </p:nvSpPr>
                <p:spPr>
                  <a:xfrm>
                    <a:off x="101600" y="76200"/>
                    <a:ext cx="25400" cy="25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</p:grpSp>
          <p:grpSp>
            <p:nvGrpSpPr>
              <p:cNvPr id="658" name="Group"/>
              <p:cNvGrpSpPr/>
              <p:nvPr/>
            </p:nvGrpSpPr>
            <p:grpSpPr>
              <a:xfrm>
                <a:off x="62895" y="6530575"/>
                <a:ext cx="449719" cy="448873"/>
                <a:chOff x="0" y="0"/>
                <a:chExt cx="449718" cy="448871"/>
              </a:xfrm>
            </p:grpSpPr>
            <p:grpSp>
              <p:nvGrpSpPr>
                <p:cNvPr id="650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631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2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3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4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5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6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7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8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39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649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640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1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2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3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4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5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6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7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48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651" name="Square"/>
                <p:cNvSpPr/>
                <p:nvPr/>
              </p:nvSpPr>
              <p:spPr>
                <a:xfrm>
                  <a:off x="5218" y="3175"/>
                  <a:ext cx="444501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2" name="Shape"/>
                <p:cNvSpPr/>
                <p:nvPr/>
              </p:nvSpPr>
              <p:spPr>
                <a:xfrm>
                  <a:off x="76531" y="48370"/>
                  <a:ext cx="72119" cy="3658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53" name="Shape"/>
                <p:cNvSpPr/>
                <p:nvPr/>
              </p:nvSpPr>
              <p:spPr>
                <a:xfrm flipH="1">
                  <a:off x="142657" y="50651"/>
                  <a:ext cx="72120" cy="3658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54" name="Line"/>
                <p:cNvSpPr/>
                <p:nvPr/>
              </p:nvSpPr>
              <p:spPr>
                <a:xfrm flipV="1">
                  <a:off x="147584" y="29505"/>
                  <a:ext cx="1" cy="400051"/>
                </a:xfrm>
                <a:prstGeom prst="line">
                  <a:avLst/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55" name="Shape"/>
                <p:cNvSpPr/>
                <p:nvPr/>
              </p:nvSpPr>
              <p:spPr>
                <a:xfrm>
                  <a:off x="248949" y="129483"/>
                  <a:ext cx="82583" cy="1945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56" name="Line"/>
                <p:cNvSpPr/>
                <p:nvPr/>
              </p:nvSpPr>
              <p:spPr>
                <a:xfrm flipV="1">
                  <a:off x="330570" y="90327"/>
                  <a:ext cx="1" cy="260351"/>
                </a:xfrm>
                <a:prstGeom prst="line">
                  <a:avLst/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57" name="Shape"/>
                <p:cNvSpPr/>
                <p:nvPr/>
              </p:nvSpPr>
              <p:spPr>
                <a:xfrm flipH="1">
                  <a:off x="325149" y="129483"/>
                  <a:ext cx="82583" cy="1945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684" name="Group"/>
              <p:cNvGrpSpPr/>
              <p:nvPr/>
            </p:nvGrpSpPr>
            <p:grpSpPr>
              <a:xfrm>
                <a:off x="65533" y="683613"/>
                <a:ext cx="447695" cy="448873"/>
                <a:chOff x="0" y="0"/>
                <a:chExt cx="447694" cy="448871"/>
              </a:xfrm>
            </p:grpSpPr>
            <p:grpSp>
              <p:nvGrpSpPr>
                <p:cNvPr id="680" name="Group"/>
                <p:cNvGrpSpPr/>
                <p:nvPr/>
              </p:nvGrpSpPr>
              <p:grpSpPr>
                <a:xfrm>
                  <a:off x="0" y="-1"/>
                  <a:ext cx="447695" cy="448873"/>
                  <a:chOff x="0" y="0"/>
                  <a:chExt cx="447694" cy="448871"/>
                </a:xfrm>
              </p:grpSpPr>
              <p:grpSp>
                <p:nvGrpSpPr>
                  <p:cNvPr id="678" name="Group"/>
                  <p:cNvGrpSpPr/>
                  <p:nvPr/>
                </p:nvGrpSpPr>
                <p:grpSpPr>
                  <a:xfrm>
                    <a:off x="0" y="0"/>
                    <a:ext cx="447695" cy="448872"/>
                    <a:chOff x="0" y="0"/>
                    <a:chExt cx="447694" cy="448871"/>
                  </a:xfrm>
                </p:grpSpPr>
                <p:sp>
                  <p:nvSpPr>
                    <p:cNvPr id="659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0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1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2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3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4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5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6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67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grpSp>
                  <p:nvGrpSpPr>
                    <p:cNvPr id="677" name="Group"/>
                    <p:cNvGrpSpPr/>
                    <p:nvPr/>
                  </p:nvGrpSpPr>
                  <p:grpSpPr>
                    <a:xfrm rot="16200000">
                      <a:off x="1256" y="4476"/>
                      <a:ext cx="447696" cy="441096"/>
                      <a:chOff x="0" y="0"/>
                      <a:chExt cx="447694" cy="441095"/>
                    </a:xfrm>
                  </p:grpSpPr>
                  <p:sp>
                    <p:nvSpPr>
                      <p:cNvPr id="668" name="Line"/>
                      <p:cNvSpPr/>
                      <p:nvPr/>
                    </p:nvSpPr>
                    <p:spPr>
                      <a:xfrm>
                        <a:off x="0" y="220547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69" name="Line"/>
                      <p:cNvSpPr/>
                      <p:nvPr/>
                    </p:nvSpPr>
                    <p:spPr>
                      <a:xfrm>
                        <a:off x="0" y="0"/>
                        <a:ext cx="447695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0" name="Line"/>
                      <p:cNvSpPr/>
                      <p:nvPr/>
                    </p:nvSpPr>
                    <p:spPr>
                      <a:xfrm>
                        <a:off x="0" y="441095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1" name="Line"/>
                      <p:cNvSpPr/>
                      <p:nvPr/>
                    </p:nvSpPr>
                    <p:spPr>
                      <a:xfrm>
                        <a:off x="0" y="110273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2" name="Line"/>
                      <p:cNvSpPr/>
                      <p:nvPr/>
                    </p:nvSpPr>
                    <p:spPr>
                      <a:xfrm>
                        <a:off x="0" y="330821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3" name="Line"/>
                      <p:cNvSpPr/>
                      <p:nvPr/>
                    </p:nvSpPr>
                    <p:spPr>
                      <a:xfrm>
                        <a:off x="0" y="275684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4" name="Line"/>
                      <p:cNvSpPr/>
                      <p:nvPr/>
                    </p:nvSpPr>
                    <p:spPr>
                      <a:xfrm>
                        <a:off x="0" y="385958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5" name="Line"/>
                      <p:cNvSpPr/>
                      <p:nvPr/>
                    </p:nvSpPr>
                    <p:spPr>
                      <a:xfrm>
                        <a:off x="0" y="165410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676" name="Line"/>
                      <p:cNvSpPr/>
                      <p:nvPr/>
                    </p:nvSpPr>
                    <p:spPr>
                      <a:xfrm>
                        <a:off x="0" y="55136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</p:grpSp>
              </p:grpSp>
              <p:sp>
                <p:nvSpPr>
                  <p:cNvPr id="679" name="Square"/>
                  <p:cNvSpPr/>
                  <p:nvPr/>
                </p:nvSpPr>
                <p:spPr>
                  <a:xfrm>
                    <a:off x="20" y="1403"/>
                    <a:ext cx="444501" cy="444501"/>
                  </a:xfrm>
                  <a:prstGeom prst="rect">
                    <a:avLst/>
                  </a:prstGeom>
                  <a:noFill/>
                  <a:ln w="635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681" name="A"/>
                <p:cNvSpPr/>
                <p:nvPr/>
              </p:nvSpPr>
              <p:spPr>
                <a:xfrm>
                  <a:off x="24844" y="37492"/>
                  <a:ext cx="189406" cy="186201"/>
                </a:xfrm>
                <a:prstGeom prst="roundRect">
                  <a:avLst>
                    <a:gd name="adj" fmla="val 15980"/>
                  </a:avLst>
                </a:prstGeom>
                <a:solidFill>
                  <a:srgbClr val="FFFFFF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b="1" sz="11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682" name="B"/>
                <p:cNvSpPr/>
                <p:nvPr/>
              </p:nvSpPr>
              <p:spPr>
                <a:xfrm>
                  <a:off x="66097" y="223106"/>
                  <a:ext cx="189406" cy="186201"/>
                </a:xfrm>
                <a:prstGeom prst="roundRect">
                  <a:avLst>
                    <a:gd name="adj" fmla="val 15980"/>
                  </a:avLst>
                </a:prstGeom>
                <a:solidFill>
                  <a:srgbClr val="FFFFFF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b="1" sz="11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683" name="C"/>
                <p:cNvSpPr/>
                <p:nvPr/>
              </p:nvSpPr>
              <p:spPr>
                <a:xfrm>
                  <a:off x="234052" y="97891"/>
                  <a:ext cx="189406" cy="186201"/>
                </a:xfrm>
                <a:prstGeom prst="roundRect">
                  <a:avLst>
                    <a:gd name="adj" fmla="val 15980"/>
                  </a:avLst>
                </a:prstGeom>
                <a:solidFill>
                  <a:srgbClr val="FFFFFF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b="1" sz="1100"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grpSp>
            <p:nvGrpSpPr>
              <p:cNvPr id="710" name="Group"/>
              <p:cNvGrpSpPr/>
              <p:nvPr/>
            </p:nvGrpSpPr>
            <p:grpSpPr>
              <a:xfrm>
                <a:off x="74278" y="7687149"/>
                <a:ext cx="449013" cy="448872"/>
                <a:chOff x="0" y="0"/>
                <a:chExt cx="449011" cy="448871"/>
              </a:xfrm>
            </p:grpSpPr>
            <p:grpSp>
              <p:nvGrpSpPr>
                <p:cNvPr id="704" name="Group"/>
                <p:cNvGrpSpPr/>
                <p:nvPr/>
              </p:nvGrpSpPr>
              <p:grpSpPr>
                <a:xfrm>
                  <a:off x="1316" y="0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685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86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87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88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89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90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91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92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693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703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694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95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96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97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98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699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700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701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702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705" name="Square"/>
                <p:cNvSpPr/>
                <p:nvPr/>
              </p:nvSpPr>
              <p:spPr>
                <a:xfrm>
                  <a:off x="0" y="2185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6" name="Circle"/>
                <p:cNvSpPr/>
                <p:nvPr/>
              </p:nvSpPr>
              <p:spPr>
                <a:xfrm>
                  <a:off x="57670" y="49097"/>
                  <a:ext cx="127001" cy="127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7" name="Circle"/>
                <p:cNvSpPr/>
                <p:nvPr/>
              </p:nvSpPr>
              <p:spPr>
                <a:xfrm>
                  <a:off x="88507" y="297819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8" name="Circle"/>
                <p:cNvSpPr/>
                <p:nvPr/>
              </p:nvSpPr>
              <p:spPr>
                <a:xfrm>
                  <a:off x="238683" y="23697"/>
                  <a:ext cx="190501" cy="190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9" name="Circle"/>
                <p:cNvSpPr/>
                <p:nvPr/>
              </p:nvSpPr>
              <p:spPr>
                <a:xfrm>
                  <a:off x="272586" y="259719"/>
                  <a:ext cx="127001" cy="127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711" name="Continuous Function"/>
              <p:cNvSpPr txBox="1"/>
              <p:nvPr/>
            </p:nvSpPr>
            <p:spPr>
              <a:xfrm>
                <a:off x="3327747" y="2136550"/>
                <a:ext cx="323315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Continuous Function</a:t>
                </a:r>
              </a:p>
            </p:txBody>
          </p:sp>
          <p:sp>
            <p:nvSpPr>
              <p:cNvPr id="712" name="i &lt;- ggplot(economics, aes(date, unemploy))"/>
              <p:cNvSpPr txBox="1"/>
              <p:nvPr/>
            </p:nvSpPr>
            <p:spPr>
              <a:xfrm>
                <a:off x="3312602" y="2294166"/>
                <a:ext cx="3238041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i &lt;- ggplot(economics, aes(date, unemploy))</a:t>
                </a:r>
              </a:p>
            </p:txBody>
          </p:sp>
          <p:sp>
            <p:nvSpPr>
              <p:cNvPr id="713" name="i + geom_area()…"/>
              <p:cNvSpPr txBox="1"/>
              <p:nvPr/>
            </p:nvSpPr>
            <p:spPr>
              <a:xfrm>
                <a:off x="3854209" y="2579253"/>
                <a:ext cx="2714685" cy="15060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i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geom_area()</a:t>
                </a:r>
              </a:p>
              <a:p>
                <a:pPr algn="l">
                  <a:lnSpc>
                    <a:spcPct val="80000"/>
                  </a:lnSpc>
                  <a:spcBef>
                    <a:spcPts val="1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i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geom_line()</a:t>
                </a:r>
              </a:p>
              <a:p>
                <a:pPr algn="l">
                  <a:lnSpc>
                    <a:spcPct val="80000"/>
                  </a:lnSpc>
                  <a:spcBef>
                    <a:spcPts val="14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group,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i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geom_step(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direction = "hv"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11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group, linetype, size</a:t>
                </a:r>
              </a:p>
            </p:txBody>
          </p:sp>
          <p:sp>
            <p:nvSpPr>
              <p:cNvPr id="714" name="Continuous Bivariate Distribution"/>
              <p:cNvSpPr txBox="1"/>
              <p:nvPr/>
            </p:nvSpPr>
            <p:spPr>
              <a:xfrm>
                <a:off x="3320641" y="215808"/>
                <a:ext cx="323315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Continuous Bivariate Distribution</a:t>
                </a:r>
              </a:p>
            </p:txBody>
          </p:sp>
          <p:sp>
            <p:nvSpPr>
              <p:cNvPr id="715" name="h &lt;- ggplot(diamonds, aes(carat, price))"/>
              <p:cNvSpPr txBox="1"/>
              <p:nvPr/>
            </p:nvSpPr>
            <p:spPr>
              <a:xfrm>
                <a:off x="3311755" y="370537"/>
                <a:ext cx="3238040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h &lt;- ggplot(diamonds, aes(carat, price))</a:t>
                </a:r>
              </a:p>
            </p:txBody>
          </p:sp>
          <p:sp>
            <p:nvSpPr>
              <p:cNvPr id="716" name="j + geom_crossbar(fatten = 2)…"/>
              <p:cNvSpPr txBox="1"/>
              <p:nvPr/>
            </p:nvSpPr>
            <p:spPr>
              <a:xfrm>
                <a:off x="3857225" y="4806251"/>
                <a:ext cx="2620044" cy="21090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j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geom_crossbar(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fatten = 2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ymax, ymin, alpha, color, fill, group,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j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geom_errorbar()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ymax, ymin, alpha, color, group, linetype, size, width (also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geom_errorbarh()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)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j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geom_linerange()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1200"/>
                  </a:spcBef>
                  <a:defRPr spc="-10"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ymin, ymax, alpha, color, group, linetype, size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j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geom_pointrange()</a:t>
                </a: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ymin, ymax, alpha, color, fill, group, linetype, shape, size</a:t>
                </a:r>
              </a:p>
            </p:txBody>
          </p:sp>
          <p:sp>
            <p:nvSpPr>
              <p:cNvPr id="717" name="Visualizing error"/>
              <p:cNvSpPr txBox="1"/>
              <p:nvPr/>
            </p:nvSpPr>
            <p:spPr>
              <a:xfrm>
                <a:off x="3311020" y="4108026"/>
                <a:ext cx="323951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Visualizing error</a:t>
                </a:r>
              </a:p>
            </p:txBody>
          </p:sp>
          <p:sp>
            <p:nvSpPr>
              <p:cNvPr id="718" name="df &lt;- data.frame(grp = c(&quot;A&quot;, &quot;B&quot;), fit = 4:5, se = 1:2)…"/>
              <p:cNvSpPr txBox="1"/>
              <p:nvPr/>
            </p:nvSpPr>
            <p:spPr>
              <a:xfrm>
                <a:off x="3254747" y="4240432"/>
                <a:ext cx="3340186" cy="5154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defTabSz="554990">
                  <a:lnSpc>
                    <a:spcPct val="80000"/>
                  </a:lnSpc>
                  <a:spcBef>
                    <a:spcPts val="200"/>
                  </a:spcBef>
                  <a:defRPr sz="114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df &lt;- data.frame(grp = c("A", "B"), fit = 4:5, se = 1:2)</a:t>
                </a:r>
              </a:p>
              <a:p>
                <a:pPr defTabSz="554990">
                  <a:lnSpc>
                    <a:spcPct val="80000"/>
                  </a:lnSpc>
                  <a:spcBef>
                    <a:spcPts val="200"/>
                  </a:spcBef>
                  <a:defRPr sz="114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j &lt;- ggplot(df, aes(grp, fit, ymin = fit-se, ymax = fit+se))</a:t>
                </a:r>
              </a:p>
            </p:txBody>
          </p:sp>
          <p:sp>
            <p:nvSpPr>
              <p:cNvPr id="719" name="data &lt;- data.frame(murder = USArrests$Murder,…"/>
              <p:cNvSpPr txBox="1"/>
              <p:nvPr/>
            </p:nvSpPr>
            <p:spPr>
              <a:xfrm>
                <a:off x="3485186" y="6995277"/>
                <a:ext cx="3009401" cy="737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algn="l">
                  <a:lnSpc>
                    <a:spcPct val="60000"/>
                  </a:lnSpc>
                  <a:spcBef>
                    <a:spcPts val="2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data &lt;- data.frame(murder = USArrests$Murder,</a:t>
                </a:r>
              </a:p>
              <a:p>
                <a:pPr algn="l">
                  <a:lnSpc>
                    <a:spcPct val="60000"/>
                  </a:lnSpc>
                  <a:spcBef>
                    <a:spcPts val="2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state = tolower(rownames(USArrests)))</a:t>
                </a:r>
              </a:p>
              <a:p>
                <a:pPr algn="l">
                  <a:lnSpc>
                    <a:spcPct val="60000"/>
                  </a:lnSpc>
                  <a:spcBef>
                    <a:spcPts val="2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map &lt;- map_data("state")</a:t>
                </a:r>
              </a:p>
              <a:p>
                <a:pPr algn="l">
                  <a:lnSpc>
                    <a:spcPct val="60000"/>
                  </a:lnSpc>
                  <a:spcBef>
                    <a:spcPts val="200"/>
                  </a:spcBef>
                  <a:defRPr sz="11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k &lt;- ggplot(data, aes(fill = murder))</a:t>
                </a:r>
              </a:p>
            </p:txBody>
          </p:sp>
          <p:sp>
            <p:nvSpPr>
              <p:cNvPr id="720" name="k + geom_map(aes(map_id = state), map = map) +…"/>
              <p:cNvSpPr txBox="1"/>
              <p:nvPr/>
            </p:nvSpPr>
            <p:spPr>
              <a:xfrm>
                <a:off x="3804521" y="7561110"/>
                <a:ext cx="2730501" cy="693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k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geom_map(</a:t>
                </a:r>
                <a:r>
                  <a:rPr sz="970"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aes(map_id = state), map = map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 +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164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expand_limits(</a:t>
                </a:r>
                <a:r>
                  <a:rPr sz="970"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 = map$long, y = map$lat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 defTabSz="566674">
                  <a:lnSpc>
                    <a:spcPct val="80000"/>
                  </a:lnSpc>
                  <a:spcBef>
                    <a:spcPts val="200"/>
                  </a:spcBef>
                  <a:defRPr sz="1067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map_id, alpha, color, fill, linetype, size</a:t>
                </a:r>
              </a:p>
            </p:txBody>
          </p:sp>
          <p:sp>
            <p:nvSpPr>
              <p:cNvPr id="721" name="Maps"/>
              <p:cNvSpPr txBox="1"/>
              <p:nvPr/>
            </p:nvSpPr>
            <p:spPr>
              <a:xfrm>
                <a:off x="3333114" y="6880773"/>
                <a:ext cx="3233150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>
                  <a:defRPr b="1" sz="1200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Maps</a:t>
                </a:r>
              </a:p>
            </p:txBody>
          </p:sp>
          <p:grpSp>
            <p:nvGrpSpPr>
              <p:cNvPr id="742" name="Group"/>
              <p:cNvGrpSpPr/>
              <p:nvPr/>
            </p:nvGrpSpPr>
            <p:grpSpPr>
              <a:xfrm>
                <a:off x="3329939" y="668962"/>
                <a:ext cx="447696" cy="450687"/>
                <a:chOff x="0" y="0"/>
                <a:chExt cx="447694" cy="450686"/>
              </a:xfrm>
            </p:grpSpPr>
            <p:sp>
              <p:nvSpPr>
                <p:cNvPr id="722" name="Square"/>
                <p:cNvSpPr/>
                <p:nvPr/>
              </p:nvSpPr>
              <p:spPr>
                <a:xfrm>
                  <a:off x="0" y="0"/>
                  <a:ext cx="444500" cy="444500"/>
                </a:xfrm>
                <a:prstGeom prst="rect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6350" cap="flat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740" name="Group"/>
                <p:cNvGrpSpPr/>
                <p:nvPr/>
              </p:nvGrpSpPr>
              <p:grpSpPr>
                <a:xfrm>
                  <a:off x="0" y="1792"/>
                  <a:ext cx="447695" cy="442012"/>
                  <a:chOff x="0" y="0"/>
                  <a:chExt cx="447694" cy="442011"/>
                </a:xfrm>
              </p:grpSpPr>
              <p:sp>
                <p:nvSpPr>
                  <p:cNvPr id="723" name="Square"/>
                  <p:cNvSpPr/>
                  <p:nvPr/>
                </p:nvSpPr>
                <p:spPr>
                  <a:xfrm>
                    <a:off x="278456" y="0"/>
                    <a:ext cx="169239" cy="169238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24" name="Square"/>
                  <p:cNvSpPr/>
                  <p:nvPr/>
                </p:nvSpPr>
                <p:spPr>
                  <a:xfrm>
                    <a:off x="227311" y="53986"/>
                    <a:ext cx="169239" cy="169239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25" name="Square"/>
                  <p:cNvSpPr/>
                  <p:nvPr/>
                </p:nvSpPr>
                <p:spPr>
                  <a:xfrm>
                    <a:off x="173325" y="113655"/>
                    <a:ext cx="169239" cy="169239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26" name="Square"/>
                  <p:cNvSpPr/>
                  <p:nvPr/>
                </p:nvSpPr>
                <p:spPr>
                  <a:xfrm>
                    <a:off x="115484" y="169989"/>
                    <a:ext cx="169239" cy="169239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27" name="Square"/>
                  <p:cNvSpPr/>
                  <p:nvPr/>
                </p:nvSpPr>
                <p:spPr>
                  <a:xfrm>
                    <a:off x="51145" y="215945"/>
                    <a:ext cx="169239" cy="169239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28" name="Square"/>
                  <p:cNvSpPr/>
                  <p:nvPr/>
                </p:nvSpPr>
                <p:spPr>
                  <a:xfrm>
                    <a:off x="0" y="272773"/>
                    <a:ext cx="169238" cy="169239"/>
                  </a:xfrm>
                  <a:prstGeom prst="rect">
                    <a:avLst/>
                  </a:pr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734" name="Group"/>
                  <p:cNvGrpSpPr/>
                  <p:nvPr/>
                </p:nvGrpSpPr>
                <p:grpSpPr>
                  <a:xfrm>
                    <a:off x="54169" y="52681"/>
                    <a:ext cx="337331" cy="335662"/>
                    <a:chOff x="0" y="0"/>
                    <a:chExt cx="337329" cy="335660"/>
                  </a:xfrm>
                </p:grpSpPr>
                <p:sp>
                  <p:nvSpPr>
                    <p:cNvPr id="729" name="Square"/>
                    <p:cNvSpPr/>
                    <p:nvPr/>
                  </p:nvSpPr>
                  <p:spPr>
                    <a:xfrm>
                      <a:off x="172509" y="57500"/>
                      <a:ext cx="113676" cy="11367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0" name="Square"/>
                    <p:cNvSpPr/>
                    <p:nvPr/>
                  </p:nvSpPr>
                  <p:spPr>
                    <a:xfrm>
                      <a:off x="53986" y="165157"/>
                      <a:ext cx="113676" cy="11367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1" name="Square"/>
                    <p:cNvSpPr/>
                    <p:nvPr/>
                  </p:nvSpPr>
                  <p:spPr>
                    <a:xfrm>
                      <a:off x="223654" y="0"/>
                      <a:ext cx="113676" cy="11367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2" name="Square"/>
                    <p:cNvSpPr/>
                    <p:nvPr/>
                  </p:nvSpPr>
                  <p:spPr>
                    <a:xfrm>
                      <a:off x="0" y="221985"/>
                      <a:ext cx="113676" cy="11367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3" name="Square"/>
                    <p:cNvSpPr/>
                    <p:nvPr/>
                  </p:nvSpPr>
                  <p:spPr>
                    <a:xfrm>
                      <a:off x="114461" y="114327"/>
                      <a:ext cx="113677" cy="11367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  <p:grpSp>
                <p:nvGrpSpPr>
                  <p:cNvPr id="739" name="Group"/>
                  <p:cNvGrpSpPr/>
                  <p:nvPr/>
                </p:nvGrpSpPr>
                <p:grpSpPr>
                  <a:xfrm>
                    <a:off x="115301" y="112570"/>
                    <a:ext cx="215067" cy="215884"/>
                    <a:chOff x="0" y="0"/>
                    <a:chExt cx="215066" cy="215882"/>
                  </a:xfrm>
                </p:grpSpPr>
                <p:sp>
                  <p:nvSpPr>
                    <p:cNvPr id="735" name="Square"/>
                    <p:cNvSpPr/>
                    <p:nvPr/>
                  </p:nvSpPr>
                  <p:spPr>
                    <a:xfrm>
                      <a:off x="50329" y="107300"/>
                      <a:ext cx="56765" cy="56765"/>
                    </a:xfrm>
                    <a:prstGeom prst="rect">
                      <a:avLst/>
                    </a:prstGeom>
                    <a:solidFill>
                      <a:schemeClr val="accent1">
                        <a:satOff val="-3355"/>
                        <a:lumOff val="2661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6" name="Square"/>
                    <p:cNvSpPr/>
                    <p:nvPr/>
                  </p:nvSpPr>
                  <p:spPr>
                    <a:xfrm>
                      <a:off x="158302" y="0"/>
                      <a:ext cx="56765" cy="56765"/>
                    </a:xfrm>
                    <a:prstGeom prst="rect">
                      <a:avLst/>
                    </a:prstGeom>
                    <a:solidFill>
                      <a:schemeClr val="accent1">
                        <a:satOff val="-3355"/>
                        <a:lumOff val="2661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7" name="Square"/>
                    <p:cNvSpPr/>
                    <p:nvPr/>
                  </p:nvSpPr>
                  <p:spPr>
                    <a:xfrm>
                      <a:off x="0" y="159118"/>
                      <a:ext cx="56765" cy="56765"/>
                    </a:xfrm>
                    <a:prstGeom prst="rect">
                      <a:avLst/>
                    </a:prstGeom>
                    <a:solidFill>
                      <a:schemeClr val="accent1">
                        <a:satOff val="-3355"/>
                        <a:lumOff val="2661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738" name="Square"/>
                    <p:cNvSpPr/>
                    <p:nvPr/>
                  </p:nvSpPr>
                  <p:spPr>
                    <a:xfrm>
                      <a:off x="105131" y="51145"/>
                      <a:ext cx="56765" cy="56765"/>
                    </a:xfrm>
                    <a:prstGeom prst="rect">
                      <a:avLst/>
                    </a:prstGeom>
                    <a:solidFill>
                      <a:schemeClr val="accent1">
                        <a:satOff val="-3355"/>
                        <a:lumOff val="2661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</p:grpSp>
            <p:sp>
              <p:nvSpPr>
                <p:cNvPr id="741" name="Square"/>
                <p:cNvSpPr/>
                <p:nvPr/>
              </p:nvSpPr>
              <p:spPr>
                <a:xfrm>
                  <a:off x="3175" y="6186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802" name="Group"/>
              <p:cNvGrpSpPr/>
              <p:nvPr/>
            </p:nvGrpSpPr>
            <p:grpSpPr>
              <a:xfrm>
                <a:off x="3234221" y="1602901"/>
                <a:ext cx="635937" cy="625521"/>
                <a:chOff x="0" y="0"/>
                <a:chExt cx="635935" cy="625519"/>
              </a:xfrm>
            </p:grpSpPr>
            <p:grpSp>
              <p:nvGrpSpPr>
                <p:cNvPr id="800" name="Group"/>
                <p:cNvGrpSpPr/>
                <p:nvPr/>
              </p:nvGrpSpPr>
              <p:grpSpPr>
                <a:xfrm>
                  <a:off x="0" y="-1"/>
                  <a:ext cx="635936" cy="625521"/>
                  <a:chOff x="0" y="0"/>
                  <a:chExt cx="635935" cy="625519"/>
                </a:xfrm>
              </p:grpSpPr>
              <p:sp>
                <p:nvSpPr>
                  <p:cNvPr id="743" name="Polygon"/>
                  <p:cNvSpPr/>
                  <p:nvPr/>
                </p:nvSpPr>
                <p:spPr>
                  <a:xfrm>
                    <a:off x="87067" y="47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4" name="Polygon"/>
                  <p:cNvSpPr/>
                  <p:nvPr/>
                </p:nvSpPr>
                <p:spPr>
                  <a:xfrm>
                    <a:off x="240737" y="47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5" name="Polygon"/>
                  <p:cNvSpPr/>
                  <p:nvPr/>
                </p:nvSpPr>
                <p:spPr>
                  <a:xfrm>
                    <a:off x="163820" y="470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6" name="Polygon"/>
                  <p:cNvSpPr/>
                  <p:nvPr/>
                </p:nvSpPr>
                <p:spPr>
                  <a:xfrm>
                    <a:off x="317572" y="47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7" name="Polygon"/>
                  <p:cNvSpPr/>
                  <p:nvPr/>
                </p:nvSpPr>
                <p:spPr>
                  <a:xfrm>
                    <a:off x="394407" y="47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8" name="Polygon"/>
                  <p:cNvSpPr/>
                  <p:nvPr/>
                </p:nvSpPr>
                <p:spPr>
                  <a:xfrm>
                    <a:off x="471242" y="47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49" name="Polygon"/>
                  <p:cNvSpPr/>
                  <p:nvPr/>
                </p:nvSpPr>
                <p:spPr>
                  <a:xfrm>
                    <a:off x="125167" y="1105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0" name="Polygon"/>
                  <p:cNvSpPr/>
                  <p:nvPr/>
                </p:nvSpPr>
                <p:spPr>
                  <a:xfrm>
                    <a:off x="278837" y="1105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1" name="Polygon"/>
                  <p:cNvSpPr/>
                  <p:nvPr/>
                </p:nvSpPr>
                <p:spPr>
                  <a:xfrm>
                    <a:off x="201920" y="1105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2" name="Polygon"/>
                  <p:cNvSpPr/>
                  <p:nvPr/>
                </p:nvSpPr>
                <p:spPr>
                  <a:xfrm>
                    <a:off x="355672" y="1105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3" name="Polygon"/>
                  <p:cNvSpPr/>
                  <p:nvPr/>
                </p:nvSpPr>
                <p:spPr>
                  <a:xfrm>
                    <a:off x="432507" y="1105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4" name="Polygon"/>
                  <p:cNvSpPr/>
                  <p:nvPr/>
                </p:nvSpPr>
                <p:spPr>
                  <a:xfrm>
                    <a:off x="509342" y="1105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5" name="Polygon"/>
                  <p:cNvSpPr/>
                  <p:nvPr/>
                </p:nvSpPr>
                <p:spPr>
                  <a:xfrm>
                    <a:off x="48332" y="1105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6" name="Polygon"/>
                  <p:cNvSpPr/>
                  <p:nvPr/>
                </p:nvSpPr>
                <p:spPr>
                  <a:xfrm>
                    <a:off x="87067" y="174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7" name="Polygon"/>
                  <p:cNvSpPr/>
                  <p:nvPr/>
                </p:nvSpPr>
                <p:spPr>
                  <a:xfrm>
                    <a:off x="240737" y="1740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8" name="Polygon"/>
                  <p:cNvSpPr/>
                  <p:nvPr/>
                </p:nvSpPr>
                <p:spPr>
                  <a:xfrm>
                    <a:off x="163819" y="174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59" name="Polygon"/>
                  <p:cNvSpPr/>
                  <p:nvPr/>
                </p:nvSpPr>
                <p:spPr>
                  <a:xfrm>
                    <a:off x="317572" y="174053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satOff val="-3355"/>
                      <a:lumOff val="2661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0" name="Polygon"/>
                  <p:cNvSpPr/>
                  <p:nvPr/>
                </p:nvSpPr>
                <p:spPr>
                  <a:xfrm>
                    <a:off x="394406" y="174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1" name="Polygon"/>
                  <p:cNvSpPr/>
                  <p:nvPr/>
                </p:nvSpPr>
                <p:spPr>
                  <a:xfrm>
                    <a:off x="471242" y="174053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2" name="Polygon"/>
                  <p:cNvSpPr/>
                  <p:nvPr/>
                </p:nvSpPr>
                <p:spPr>
                  <a:xfrm>
                    <a:off x="125484" y="2355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3" name="Polygon"/>
                  <p:cNvSpPr/>
                  <p:nvPr/>
                </p:nvSpPr>
                <p:spPr>
                  <a:xfrm>
                    <a:off x="279154" y="2355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satOff val="-3355"/>
                      <a:lumOff val="2661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4" name="Polygon"/>
                  <p:cNvSpPr/>
                  <p:nvPr/>
                </p:nvSpPr>
                <p:spPr>
                  <a:xfrm>
                    <a:off x="202237" y="235566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5" name="Polygon"/>
                  <p:cNvSpPr/>
                  <p:nvPr/>
                </p:nvSpPr>
                <p:spPr>
                  <a:xfrm>
                    <a:off x="355989" y="2355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6" name="Polygon"/>
                  <p:cNvSpPr/>
                  <p:nvPr/>
                </p:nvSpPr>
                <p:spPr>
                  <a:xfrm>
                    <a:off x="432824" y="2355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7" name="Polygon"/>
                  <p:cNvSpPr/>
                  <p:nvPr/>
                </p:nvSpPr>
                <p:spPr>
                  <a:xfrm>
                    <a:off x="509659" y="2355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8" name="Polygon"/>
                  <p:cNvSpPr/>
                  <p:nvPr/>
                </p:nvSpPr>
                <p:spPr>
                  <a:xfrm>
                    <a:off x="48650" y="235566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69" name="Polygon"/>
                  <p:cNvSpPr/>
                  <p:nvPr/>
                </p:nvSpPr>
                <p:spPr>
                  <a:xfrm>
                    <a:off x="87384" y="2990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0" name="Polygon"/>
                  <p:cNvSpPr/>
                  <p:nvPr/>
                </p:nvSpPr>
                <p:spPr>
                  <a:xfrm>
                    <a:off x="241054" y="2990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satOff val="-3355"/>
                      <a:lumOff val="2661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1" name="Polygon"/>
                  <p:cNvSpPr/>
                  <p:nvPr/>
                </p:nvSpPr>
                <p:spPr>
                  <a:xfrm>
                    <a:off x="164137" y="299066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2" name="Polygon"/>
                  <p:cNvSpPr/>
                  <p:nvPr/>
                </p:nvSpPr>
                <p:spPr>
                  <a:xfrm>
                    <a:off x="317889" y="2990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3" name="Polygon"/>
                  <p:cNvSpPr/>
                  <p:nvPr/>
                </p:nvSpPr>
                <p:spPr>
                  <a:xfrm>
                    <a:off x="394724" y="2990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4" name="Polygon"/>
                  <p:cNvSpPr/>
                  <p:nvPr/>
                </p:nvSpPr>
                <p:spPr>
                  <a:xfrm>
                    <a:off x="471559" y="299066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5" name="Polygon"/>
                  <p:cNvSpPr/>
                  <p:nvPr/>
                </p:nvSpPr>
                <p:spPr>
                  <a:xfrm>
                    <a:off x="125484" y="3605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6" name="Polygon"/>
                  <p:cNvSpPr/>
                  <p:nvPr/>
                </p:nvSpPr>
                <p:spPr>
                  <a:xfrm>
                    <a:off x="279154" y="3605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7" name="Polygon"/>
                  <p:cNvSpPr/>
                  <p:nvPr/>
                </p:nvSpPr>
                <p:spPr>
                  <a:xfrm>
                    <a:off x="202237" y="360579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satOff val="-3355"/>
                      <a:lumOff val="2661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8" name="Polygon"/>
                  <p:cNvSpPr/>
                  <p:nvPr/>
                </p:nvSpPr>
                <p:spPr>
                  <a:xfrm>
                    <a:off x="355989" y="3605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79" name="Polygon"/>
                  <p:cNvSpPr/>
                  <p:nvPr/>
                </p:nvSpPr>
                <p:spPr>
                  <a:xfrm>
                    <a:off x="432824" y="3605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0" name="Polygon"/>
                  <p:cNvSpPr/>
                  <p:nvPr/>
                </p:nvSpPr>
                <p:spPr>
                  <a:xfrm>
                    <a:off x="509659" y="3605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1" name="Polygon"/>
                  <p:cNvSpPr/>
                  <p:nvPr/>
                </p:nvSpPr>
                <p:spPr>
                  <a:xfrm>
                    <a:off x="48650" y="360579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2" name="Polygon"/>
                  <p:cNvSpPr/>
                  <p:nvPr/>
                </p:nvSpPr>
                <p:spPr>
                  <a:xfrm>
                    <a:off x="87384" y="4240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3" name="Polygon"/>
                  <p:cNvSpPr/>
                  <p:nvPr/>
                </p:nvSpPr>
                <p:spPr>
                  <a:xfrm>
                    <a:off x="241054" y="4240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4" name="Polygon"/>
                  <p:cNvSpPr/>
                  <p:nvPr/>
                </p:nvSpPr>
                <p:spPr>
                  <a:xfrm>
                    <a:off x="164137" y="424079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5" name="Polygon"/>
                  <p:cNvSpPr/>
                  <p:nvPr/>
                </p:nvSpPr>
                <p:spPr>
                  <a:xfrm>
                    <a:off x="317889" y="4240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6" name="Polygon"/>
                  <p:cNvSpPr/>
                  <p:nvPr/>
                </p:nvSpPr>
                <p:spPr>
                  <a:xfrm>
                    <a:off x="394724" y="4240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7" name="Polygon"/>
                  <p:cNvSpPr/>
                  <p:nvPr/>
                </p:nvSpPr>
                <p:spPr>
                  <a:xfrm>
                    <a:off x="471559" y="424079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8" name="Polygon"/>
                  <p:cNvSpPr/>
                  <p:nvPr/>
                </p:nvSpPr>
                <p:spPr>
                  <a:xfrm>
                    <a:off x="125484" y="485592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89" name="Polygon"/>
                  <p:cNvSpPr/>
                  <p:nvPr/>
                </p:nvSpPr>
                <p:spPr>
                  <a:xfrm>
                    <a:off x="279154" y="485592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0" name="Polygon"/>
                  <p:cNvSpPr/>
                  <p:nvPr/>
                </p:nvSpPr>
                <p:spPr>
                  <a:xfrm>
                    <a:off x="202237" y="485592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1" name="Polygon"/>
                  <p:cNvSpPr/>
                  <p:nvPr/>
                </p:nvSpPr>
                <p:spPr>
                  <a:xfrm>
                    <a:off x="355989" y="485592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2" name="Polygon"/>
                  <p:cNvSpPr/>
                  <p:nvPr/>
                </p:nvSpPr>
                <p:spPr>
                  <a:xfrm>
                    <a:off x="432824" y="485592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3" name="Polygon"/>
                  <p:cNvSpPr/>
                  <p:nvPr/>
                </p:nvSpPr>
                <p:spPr>
                  <a:xfrm>
                    <a:off x="509659" y="485592"/>
                    <a:ext cx="76991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4" name="Polygon"/>
                  <p:cNvSpPr/>
                  <p:nvPr/>
                </p:nvSpPr>
                <p:spPr>
                  <a:xfrm>
                    <a:off x="48650" y="485592"/>
                    <a:ext cx="76990" cy="88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800" y="0"/>
                        </a:moveTo>
                        <a:lnTo>
                          <a:pt x="21600" y="5400"/>
                        </a:lnTo>
                        <a:lnTo>
                          <a:pt x="21600" y="16200"/>
                        </a:lnTo>
                        <a:lnTo>
                          <a:pt x="10800" y="21600"/>
                        </a:lnTo>
                        <a:lnTo>
                          <a:pt x="0" y="162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5" name="Rectangle"/>
                  <p:cNvSpPr/>
                  <p:nvPr/>
                </p:nvSpPr>
                <p:spPr>
                  <a:xfrm>
                    <a:off x="0" y="74056"/>
                    <a:ext cx="87141" cy="51153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6" name="Rectangle"/>
                  <p:cNvSpPr/>
                  <p:nvPr/>
                </p:nvSpPr>
                <p:spPr>
                  <a:xfrm>
                    <a:off x="548795" y="55006"/>
                    <a:ext cx="87141" cy="51153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7" name="Rectangle"/>
                  <p:cNvSpPr/>
                  <p:nvPr/>
                </p:nvSpPr>
                <p:spPr>
                  <a:xfrm rot="16200000">
                    <a:off x="273762" y="326182"/>
                    <a:ext cx="87141" cy="51153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8" name="Rectangle"/>
                  <p:cNvSpPr/>
                  <p:nvPr/>
                </p:nvSpPr>
                <p:spPr>
                  <a:xfrm rot="16200000">
                    <a:off x="274079" y="-250615"/>
                    <a:ext cx="87141" cy="5883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799" name="Square"/>
                  <p:cNvSpPr/>
                  <p:nvPr/>
                </p:nvSpPr>
                <p:spPr>
                  <a:xfrm>
                    <a:off x="95399" y="88930"/>
                    <a:ext cx="444501" cy="444501"/>
                  </a:xfrm>
                  <a:prstGeom prst="rect">
                    <a:avLst/>
                  </a:prstGeom>
                  <a:noFill/>
                  <a:ln w="635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801" name="Square"/>
                <p:cNvSpPr/>
                <p:nvPr/>
              </p:nvSpPr>
              <p:spPr>
                <a:xfrm>
                  <a:off x="98892" y="87260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828" name="Group"/>
              <p:cNvGrpSpPr/>
              <p:nvPr/>
            </p:nvGrpSpPr>
            <p:grpSpPr>
              <a:xfrm>
                <a:off x="3304319" y="1172061"/>
                <a:ext cx="495740" cy="472978"/>
                <a:chOff x="0" y="0"/>
                <a:chExt cx="495738" cy="472976"/>
              </a:xfrm>
            </p:grpSpPr>
            <p:grpSp>
              <p:nvGrpSpPr>
                <p:cNvPr id="822" name="Group"/>
                <p:cNvGrpSpPr/>
                <p:nvPr/>
              </p:nvGrpSpPr>
              <p:grpSpPr>
                <a:xfrm>
                  <a:off x="25619" y="3684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803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4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5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6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7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8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09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10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11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821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812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3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4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5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6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7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8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19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20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823" name="Square"/>
                <p:cNvSpPr/>
                <p:nvPr/>
              </p:nvSpPr>
              <p:spPr>
                <a:xfrm>
                  <a:off x="28794" y="8338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827" name="Group"/>
                <p:cNvGrpSpPr/>
                <p:nvPr/>
              </p:nvGrpSpPr>
              <p:grpSpPr>
                <a:xfrm rot="19067633">
                  <a:off x="-6131" y="147588"/>
                  <a:ext cx="508001" cy="177801"/>
                  <a:chOff x="0" y="0"/>
                  <a:chExt cx="508000" cy="177800"/>
                </a:xfrm>
              </p:grpSpPr>
              <p:sp>
                <p:nvSpPr>
                  <p:cNvPr id="824" name="Oval"/>
                  <p:cNvSpPr/>
                  <p:nvPr/>
                </p:nvSpPr>
                <p:spPr>
                  <a:xfrm>
                    <a:off x="141239" y="64207"/>
                    <a:ext cx="222698" cy="49386"/>
                  </a:xfrm>
                  <a:prstGeom prst="ellipse">
                    <a:avLst/>
                  </a:prstGeom>
                  <a:noFill/>
                  <a:ln w="6350" cap="flat">
                    <a:solidFill>
                      <a:schemeClr val="accent1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25" name="Oval"/>
                  <p:cNvSpPr/>
                  <p:nvPr/>
                </p:nvSpPr>
                <p:spPr>
                  <a:xfrm>
                    <a:off x="0" y="0"/>
                    <a:ext cx="508000" cy="177800"/>
                  </a:xfrm>
                  <a:prstGeom prst="ellipse">
                    <a:avLst/>
                  </a:prstGeom>
                  <a:noFill/>
                  <a:ln w="6350" cap="flat">
                    <a:solidFill>
                      <a:schemeClr val="accent1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26" name="Oval"/>
                  <p:cNvSpPr/>
                  <p:nvPr/>
                </p:nvSpPr>
                <p:spPr>
                  <a:xfrm>
                    <a:off x="77739" y="38807"/>
                    <a:ext cx="349697" cy="100186"/>
                  </a:xfrm>
                  <a:prstGeom prst="ellipse">
                    <a:avLst/>
                  </a:prstGeom>
                  <a:noFill/>
                  <a:ln w="6350" cap="flat">
                    <a:solidFill>
                      <a:schemeClr val="accent1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</p:grpSp>
          <p:grpSp>
            <p:nvGrpSpPr>
              <p:cNvPr id="851" name="Group"/>
              <p:cNvGrpSpPr/>
              <p:nvPr/>
            </p:nvGrpSpPr>
            <p:grpSpPr>
              <a:xfrm>
                <a:off x="3329939" y="2600866"/>
                <a:ext cx="449504" cy="453668"/>
                <a:chOff x="0" y="0"/>
                <a:chExt cx="449503" cy="453667"/>
              </a:xfrm>
            </p:grpSpPr>
            <p:grpSp>
              <p:nvGrpSpPr>
                <p:cNvPr id="848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829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0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1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2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3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4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5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6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37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847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838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39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0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1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2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3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4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5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46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849" name="Shape"/>
                <p:cNvSpPr/>
                <p:nvPr/>
              </p:nvSpPr>
              <p:spPr>
                <a:xfrm>
                  <a:off x="4475" y="92719"/>
                  <a:ext cx="445029" cy="3609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494"/>
                      </a:moveTo>
                      <a:lnTo>
                        <a:pt x="2100" y="15338"/>
                      </a:lnTo>
                      <a:lnTo>
                        <a:pt x="3580" y="14133"/>
                      </a:lnTo>
                      <a:lnTo>
                        <a:pt x="4590" y="12375"/>
                      </a:lnTo>
                      <a:cubicBezTo>
                        <a:pt x="4727" y="12127"/>
                        <a:pt x="4864" y="11878"/>
                        <a:pt x="5001" y="11630"/>
                      </a:cubicBezTo>
                      <a:cubicBezTo>
                        <a:pt x="5138" y="11381"/>
                        <a:pt x="5276" y="11133"/>
                        <a:pt x="5413" y="10884"/>
                      </a:cubicBezTo>
                      <a:cubicBezTo>
                        <a:pt x="5582" y="11316"/>
                        <a:pt x="5751" y="11747"/>
                        <a:pt x="5921" y="12178"/>
                      </a:cubicBezTo>
                      <a:cubicBezTo>
                        <a:pt x="6090" y="12610"/>
                        <a:pt x="6260" y="13041"/>
                        <a:pt x="6429" y="13472"/>
                      </a:cubicBezTo>
                      <a:lnTo>
                        <a:pt x="8062" y="12224"/>
                      </a:lnTo>
                      <a:lnTo>
                        <a:pt x="9255" y="10392"/>
                      </a:lnTo>
                      <a:lnTo>
                        <a:pt x="10479" y="7160"/>
                      </a:lnTo>
                      <a:lnTo>
                        <a:pt x="12185" y="8959"/>
                      </a:lnTo>
                      <a:lnTo>
                        <a:pt x="13256" y="6557"/>
                      </a:lnTo>
                      <a:lnTo>
                        <a:pt x="14480" y="3207"/>
                      </a:lnTo>
                      <a:lnTo>
                        <a:pt x="15484" y="0"/>
                      </a:lnTo>
                      <a:lnTo>
                        <a:pt x="16816" y="3764"/>
                      </a:lnTo>
                      <a:lnTo>
                        <a:pt x="18301" y="3049"/>
                      </a:lnTo>
                      <a:lnTo>
                        <a:pt x="19746" y="6934"/>
                      </a:lnTo>
                      <a:lnTo>
                        <a:pt x="21600" y="10679"/>
                      </a:lnTo>
                      <a:lnTo>
                        <a:pt x="21458" y="21600"/>
                      </a:lnTo>
                      <a:lnTo>
                        <a:pt x="118" y="21508"/>
                      </a:lnTo>
                      <a:lnTo>
                        <a:pt x="0" y="16494"/>
                      </a:ln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850" name="Square"/>
                <p:cNvSpPr/>
                <p:nvPr/>
              </p:nvSpPr>
              <p:spPr>
                <a:xfrm>
                  <a:off x="3175" y="4272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874" name="Group"/>
              <p:cNvGrpSpPr/>
              <p:nvPr/>
            </p:nvGrpSpPr>
            <p:grpSpPr>
              <a:xfrm>
                <a:off x="3329939" y="3106848"/>
                <a:ext cx="447696" cy="448872"/>
                <a:chOff x="0" y="0"/>
                <a:chExt cx="447694" cy="448871"/>
              </a:xfrm>
            </p:grpSpPr>
            <p:grpSp>
              <p:nvGrpSpPr>
                <p:cNvPr id="871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85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5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6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870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861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2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3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4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5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6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7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8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69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872" name="Square"/>
                <p:cNvSpPr/>
                <p:nvPr/>
              </p:nvSpPr>
              <p:spPr>
                <a:xfrm>
                  <a:off x="3175" y="3905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3" name="Line"/>
                <p:cNvSpPr/>
                <p:nvPr/>
              </p:nvSpPr>
              <p:spPr>
                <a:xfrm>
                  <a:off x="2667" y="87922"/>
                  <a:ext cx="444185" cy="2756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04" y="20087"/>
                      </a:lnTo>
                      <a:lnTo>
                        <a:pt x="3587" y="18508"/>
                      </a:lnTo>
                      <a:lnTo>
                        <a:pt x="4599" y="16206"/>
                      </a:lnTo>
                      <a:cubicBezTo>
                        <a:pt x="4736" y="15881"/>
                        <a:pt x="4874" y="15555"/>
                        <a:pt x="5011" y="15230"/>
                      </a:cubicBezTo>
                      <a:cubicBezTo>
                        <a:pt x="5148" y="14905"/>
                        <a:pt x="5286" y="14579"/>
                        <a:pt x="5423" y="14254"/>
                      </a:cubicBezTo>
                      <a:cubicBezTo>
                        <a:pt x="5593" y="14819"/>
                        <a:pt x="5762" y="15384"/>
                        <a:pt x="5932" y="15948"/>
                      </a:cubicBezTo>
                      <a:cubicBezTo>
                        <a:pt x="6102" y="16513"/>
                        <a:pt x="6272" y="17078"/>
                        <a:pt x="6442" y="17643"/>
                      </a:cubicBezTo>
                      <a:lnTo>
                        <a:pt x="8078" y="16008"/>
                      </a:lnTo>
                      <a:lnTo>
                        <a:pt x="9272" y="13609"/>
                      </a:lnTo>
                      <a:lnTo>
                        <a:pt x="10499" y="9377"/>
                      </a:lnTo>
                      <a:lnTo>
                        <a:pt x="12208" y="11732"/>
                      </a:lnTo>
                      <a:lnTo>
                        <a:pt x="13281" y="8587"/>
                      </a:lnTo>
                      <a:lnTo>
                        <a:pt x="14507" y="4200"/>
                      </a:lnTo>
                      <a:lnTo>
                        <a:pt x="15513" y="0"/>
                      </a:lnTo>
                      <a:lnTo>
                        <a:pt x="16848" y="4930"/>
                      </a:lnTo>
                      <a:lnTo>
                        <a:pt x="18336" y="3993"/>
                      </a:lnTo>
                      <a:lnTo>
                        <a:pt x="19783" y="9080"/>
                      </a:lnTo>
                      <a:lnTo>
                        <a:pt x="21600" y="13583"/>
                      </a:ln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897" name="Group"/>
              <p:cNvGrpSpPr/>
              <p:nvPr/>
            </p:nvGrpSpPr>
            <p:grpSpPr>
              <a:xfrm>
                <a:off x="3329939" y="3616006"/>
                <a:ext cx="447696" cy="449136"/>
                <a:chOff x="0" y="0"/>
                <a:chExt cx="447694" cy="449135"/>
              </a:xfrm>
            </p:grpSpPr>
            <p:grpSp>
              <p:nvGrpSpPr>
                <p:cNvPr id="894" name="Group"/>
                <p:cNvGrpSpPr/>
                <p:nvPr/>
              </p:nvGrpSpPr>
              <p:grpSpPr>
                <a:xfrm>
                  <a:off x="0" y="263"/>
                  <a:ext cx="447695" cy="448873"/>
                  <a:chOff x="0" y="0"/>
                  <a:chExt cx="447694" cy="448871"/>
                </a:xfrm>
              </p:grpSpPr>
              <p:sp>
                <p:nvSpPr>
                  <p:cNvPr id="875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76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77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78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79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80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81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82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83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893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884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85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86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87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88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89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90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91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892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895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6" name="Line"/>
                <p:cNvSpPr/>
                <p:nvPr/>
              </p:nvSpPr>
              <p:spPr>
                <a:xfrm>
                  <a:off x="4662" y="103436"/>
                  <a:ext cx="441191" cy="276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589"/>
                      </a:moveTo>
                      <a:lnTo>
                        <a:pt x="3827" y="21600"/>
                      </a:lnTo>
                      <a:lnTo>
                        <a:pt x="3890" y="19102"/>
                      </a:lnTo>
                      <a:lnTo>
                        <a:pt x="5484" y="19090"/>
                      </a:lnTo>
                      <a:lnTo>
                        <a:pt x="5537" y="14106"/>
                      </a:lnTo>
                      <a:lnTo>
                        <a:pt x="7103" y="14145"/>
                      </a:lnTo>
                      <a:lnTo>
                        <a:pt x="7116" y="18753"/>
                      </a:lnTo>
                      <a:lnTo>
                        <a:pt x="8831" y="18764"/>
                      </a:lnTo>
                      <a:lnTo>
                        <a:pt x="8831" y="15683"/>
                      </a:lnTo>
                      <a:lnTo>
                        <a:pt x="10592" y="15693"/>
                      </a:lnTo>
                      <a:lnTo>
                        <a:pt x="10573" y="8793"/>
                      </a:lnTo>
                      <a:lnTo>
                        <a:pt x="12901" y="8929"/>
                      </a:lnTo>
                      <a:lnTo>
                        <a:pt x="12901" y="12911"/>
                      </a:lnTo>
                      <a:lnTo>
                        <a:pt x="14838" y="12908"/>
                      </a:lnTo>
                      <a:lnTo>
                        <a:pt x="14952" y="0"/>
                      </a:lnTo>
                      <a:lnTo>
                        <a:pt x="16895" y="59"/>
                      </a:lnTo>
                      <a:cubicBezTo>
                        <a:pt x="16895" y="1064"/>
                        <a:pt x="16895" y="2069"/>
                        <a:pt x="16895" y="3074"/>
                      </a:cubicBezTo>
                      <a:cubicBezTo>
                        <a:pt x="16895" y="4195"/>
                        <a:pt x="16895" y="5315"/>
                        <a:pt x="16895" y="6435"/>
                      </a:cubicBezTo>
                      <a:lnTo>
                        <a:pt x="18239" y="6395"/>
                      </a:lnTo>
                      <a:lnTo>
                        <a:pt x="18272" y="5192"/>
                      </a:lnTo>
                      <a:lnTo>
                        <a:pt x="20149" y="5327"/>
                      </a:lnTo>
                      <a:lnTo>
                        <a:pt x="20149" y="10033"/>
                      </a:lnTo>
                      <a:lnTo>
                        <a:pt x="21600" y="9958"/>
                      </a:lnTo>
                      <a:lnTo>
                        <a:pt x="21570" y="11659"/>
                      </a:lnTo>
                    </a:path>
                  </a:pathLst>
                </a:cu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925" name="Group"/>
              <p:cNvGrpSpPr/>
              <p:nvPr/>
            </p:nvGrpSpPr>
            <p:grpSpPr>
              <a:xfrm>
                <a:off x="3332955" y="4825234"/>
                <a:ext cx="447696" cy="448872"/>
                <a:chOff x="0" y="0"/>
                <a:chExt cx="447694" cy="448871"/>
              </a:xfrm>
            </p:grpSpPr>
            <p:grpSp>
              <p:nvGrpSpPr>
                <p:cNvPr id="917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898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899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0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1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2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3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4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5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06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916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907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08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09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0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1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2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3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4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15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918" name="Square"/>
                <p:cNvSpPr/>
                <p:nvPr/>
              </p:nvSpPr>
              <p:spPr>
                <a:xfrm>
                  <a:off x="158" y="1196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9" name="Rectangle"/>
                <p:cNvSpPr/>
                <p:nvPr/>
              </p:nvSpPr>
              <p:spPr>
                <a:xfrm>
                  <a:off x="68454" y="168959"/>
                  <a:ext cx="78992" cy="199116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20" name="Line"/>
                <p:cNvSpPr/>
                <p:nvPr/>
              </p:nvSpPr>
              <p:spPr>
                <a:xfrm>
                  <a:off x="70674" y="271835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21" name="Rectangle"/>
                <p:cNvSpPr/>
                <p:nvPr/>
              </p:nvSpPr>
              <p:spPr>
                <a:xfrm>
                  <a:off x="182754" y="135809"/>
                  <a:ext cx="78992" cy="148242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22" name="Line"/>
                <p:cNvSpPr/>
                <p:nvPr/>
              </p:nvSpPr>
              <p:spPr>
                <a:xfrm>
                  <a:off x="184974" y="208335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23" name="Rectangle"/>
                <p:cNvSpPr/>
                <p:nvPr/>
              </p:nvSpPr>
              <p:spPr>
                <a:xfrm>
                  <a:off x="296037" y="52350"/>
                  <a:ext cx="78992" cy="148242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24" name="Line"/>
                <p:cNvSpPr/>
                <p:nvPr/>
              </p:nvSpPr>
              <p:spPr>
                <a:xfrm>
                  <a:off x="298257" y="124876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sp>
            <p:nvSpPr>
              <p:cNvPr id="926" name="Line"/>
              <p:cNvSpPr/>
              <p:nvPr/>
            </p:nvSpPr>
            <p:spPr>
              <a:xfrm>
                <a:off x="3403630" y="5698257"/>
                <a:ext cx="8255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927" name="Line"/>
              <p:cNvSpPr/>
              <p:nvPr/>
            </p:nvSpPr>
            <p:spPr>
              <a:xfrm>
                <a:off x="3629919" y="5385180"/>
                <a:ext cx="82551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956" name="Group"/>
              <p:cNvGrpSpPr/>
              <p:nvPr/>
            </p:nvGrpSpPr>
            <p:grpSpPr>
              <a:xfrm>
                <a:off x="3330078" y="5334996"/>
                <a:ext cx="447695" cy="448872"/>
                <a:chOff x="0" y="0"/>
                <a:chExt cx="447694" cy="448871"/>
              </a:xfrm>
            </p:grpSpPr>
            <p:grpSp>
              <p:nvGrpSpPr>
                <p:cNvPr id="947" name="Group"/>
                <p:cNvGrpSpPr/>
                <p:nvPr/>
              </p:nvGrpSpPr>
              <p:grpSpPr>
                <a:xfrm>
                  <a:off x="0" y="0"/>
                  <a:ext cx="447695" cy="448872"/>
                  <a:chOff x="0" y="0"/>
                  <a:chExt cx="447694" cy="448871"/>
                </a:xfrm>
              </p:grpSpPr>
              <p:sp>
                <p:nvSpPr>
                  <p:cNvPr id="928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29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0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1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2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3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4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5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36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946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937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38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39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0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1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2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3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4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45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948" name="Square"/>
                <p:cNvSpPr/>
                <p:nvPr/>
              </p:nvSpPr>
              <p:spPr>
                <a:xfrm>
                  <a:off x="3036" y="1196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9" name="Line"/>
                <p:cNvSpPr/>
                <p:nvPr/>
              </p:nvSpPr>
              <p:spPr>
                <a:xfrm>
                  <a:off x="74162" y="168907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0" name="Line"/>
                <p:cNvSpPr/>
                <p:nvPr/>
              </p:nvSpPr>
              <p:spPr>
                <a:xfrm>
                  <a:off x="186232" y="282056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1" name="Line"/>
                <p:cNvSpPr/>
                <p:nvPr/>
              </p:nvSpPr>
              <p:spPr>
                <a:xfrm>
                  <a:off x="186232" y="136412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2" name="Line"/>
                <p:cNvSpPr/>
                <p:nvPr/>
              </p:nvSpPr>
              <p:spPr>
                <a:xfrm>
                  <a:off x="300532" y="199912"/>
                  <a:ext cx="825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3" name="Line"/>
                <p:cNvSpPr/>
                <p:nvPr/>
              </p:nvSpPr>
              <p:spPr>
                <a:xfrm flipV="1">
                  <a:off x="114827" y="174334"/>
                  <a:ext cx="1" cy="1841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4" name="Line"/>
                <p:cNvSpPr/>
                <p:nvPr/>
              </p:nvSpPr>
              <p:spPr>
                <a:xfrm flipV="1">
                  <a:off x="229127" y="136234"/>
                  <a:ext cx="1" cy="146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55" name="Line"/>
                <p:cNvSpPr/>
                <p:nvPr/>
              </p:nvSpPr>
              <p:spPr>
                <a:xfrm flipV="1">
                  <a:off x="343427" y="47334"/>
                  <a:ext cx="1" cy="1587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981" name="Group"/>
              <p:cNvGrpSpPr/>
              <p:nvPr/>
            </p:nvGrpSpPr>
            <p:grpSpPr>
              <a:xfrm>
                <a:off x="3333114" y="5838268"/>
                <a:ext cx="448320" cy="448873"/>
                <a:chOff x="0" y="0"/>
                <a:chExt cx="448319" cy="448871"/>
              </a:xfrm>
            </p:grpSpPr>
            <p:grpSp>
              <p:nvGrpSpPr>
                <p:cNvPr id="976" name="Group"/>
                <p:cNvGrpSpPr/>
                <p:nvPr/>
              </p:nvGrpSpPr>
              <p:grpSpPr>
                <a:xfrm>
                  <a:off x="624" y="0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957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58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59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0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1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2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3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4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65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975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966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67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68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69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70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71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72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73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74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977" name="Square"/>
                <p:cNvSpPr/>
                <p:nvPr/>
              </p:nvSpPr>
              <p:spPr>
                <a:xfrm>
                  <a:off x="0" y="3175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8" name="Line"/>
                <p:cNvSpPr/>
                <p:nvPr/>
              </p:nvSpPr>
              <p:spPr>
                <a:xfrm flipV="1">
                  <a:off x="114598" y="200518"/>
                  <a:ext cx="1" cy="1841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79" name="Line"/>
                <p:cNvSpPr/>
                <p:nvPr/>
              </p:nvSpPr>
              <p:spPr>
                <a:xfrm flipV="1">
                  <a:off x="228898" y="162418"/>
                  <a:ext cx="1" cy="146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980" name="Line"/>
                <p:cNvSpPr/>
                <p:nvPr/>
              </p:nvSpPr>
              <p:spPr>
                <a:xfrm flipV="1">
                  <a:off x="343198" y="73518"/>
                  <a:ext cx="1" cy="1587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1009" name="Group"/>
              <p:cNvGrpSpPr/>
              <p:nvPr/>
            </p:nvGrpSpPr>
            <p:grpSpPr>
              <a:xfrm>
                <a:off x="3333114" y="6348030"/>
                <a:ext cx="448320" cy="448872"/>
                <a:chOff x="0" y="0"/>
                <a:chExt cx="448319" cy="448871"/>
              </a:xfrm>
            </p:grpSpPr>
            <p:grpSp>
              <p:nvGrpSpPr>
                <p:cNvPr id="1001" name="Group"/>
                <p:cNvGrpSpPr/>
                <p:nvPr/>
              </p:nvGrpSpPr>
              <p:grpSpPr>
                <a:xfrm>
                  <a:off x="624" y="0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98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8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99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000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991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2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3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4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5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6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7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8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999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002" name="Square"/>
                <p:cNvSpPr/>
                <p:nvPr/>
              </p:nvSpPr>
              <p:spPr>
                <a:xfrm>
                  <a:off x="0" y="3175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3" name="Line"/>
                <p:cNvSpPr/>
                <p:nvPr/>
              </p:nvSpPr>
              <p:spPr>
                <a:xfrm flipV="1">
                  <a:off x="114598" y="198756"/>
                  <a:ext cx="1" cy="1841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04" name="Line"/>
                <p:cNvSpPr/>
                <p:nvPr/>
              </p:nvSpPr>
              <p:spPr>
                <a:xfrm flipV="1">
                  <a:off x="226090" y="151410"/>
                  <a:ext cx="1" cy="1460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05" name="Line"/>
                <p:cNvSpPr/>
                <p:nvPr/>
              </p:nvSpPr>
              <p:spPr>
                <a:xfrm flipV="1">
                  <a:off x="342557" y="71756"/>
                  <a:ext cx="1" cy="1587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06" name="Circle"/>
                <p:cNvSpPr/>
                <p:nvPr/>
              </p:nvSpPr>
              <p:spPr>
                <a:xfrm>
                  <a:off x="86066" y="268711"/>
                  <a:ext cx="50801" cy="508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7" name="Circle"/>
                <p:cNvSpPr/>
                <p:nvPr/>
              </p:nvSpPr>
              <p:spPr>
                <a:xfrm>
                  <a:off x="200690" y="197825"/>
                  <a:ext cx="50801" cy="508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8" name="Circle"/>
                <p:cNvSpPr/>
                <p:nvPr/>
              </p:nvSpPr>
              <p:spPr>
                <a:xfrm>
                  <a:off x="317157" y="125731"/>
                  <a:ext cx="50801" cy="508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032" name="Group"/>
              <p:cNvGrpSpPr/>
              <p:nvPr/>
            </p:nvGrpSpPr>
            <p:grpSpPr>
              <a:xfrm>
                <a:off x="3321684" y="7683641"/>
                <a:ext cx="453013" cy="450277"/>
                <a:chOff x="0" y="0"/>
                <a:chExt cx="453012" cy="450276"/>
              </a:xfrm>
            </p:grpSpPr>
            <p:grpSp>
              <p:nvGrpSpPr>
                <p:cNvPr id="1029" name="Group"/>
                <p:cNvGrpSpPr/>
                <p:nvPr/>
              </p:nvGrpSpPr>
              <p:grpSpPr>
                <a:xfrm>
                  <a:off x="5317" y="0"/>
                  <a:ext cx="447696" cy="448872"/>
                  <a:chOff x="0" y="0"/>
                  <a:chExt cx="447694" cy="448871"/>
                </a:xfrm>
              </p:grpSpPr>
              <p:sp>
                <p:nvSpPr>
                  <p:cNvPr id="1010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1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2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3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4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5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6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7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18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028" name="Group"/>
                  <p:cNvGrpSpPr/>
                  <p:nvPr/>
                </p:nvGrpSpPr>
                <p:grpSpPr>
                  <a:xfrm rot="16200000">
                    <a:off x="1256" y="4476"/>
                    <a:ext cx="447696" cy="441096"/>
                    <a:chOff x="0" y="0"/>
                    <a:chExt cx="447694" cy="441095"/>
                  </a:xfrm>
                </p:grpSpPr>
                <p:sp>
                  <p:nvSpPr>
                    <p:cNvPr id="1019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0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1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2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3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4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5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6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027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030" name="Square"/>
                <p:cNvSpPr/>
                <p:nvPr/>
              </p:nvSpPr>
              <p:spPr>
                <a:xfrm>
                  <a:off x="3962" y="4590"/>
                  <a:ext cx="444501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103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16257"/>
                  <a:ext cx="444500" cy="43402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033" name="h + geom_bin2d(binwidth = c(0.25, 500))…"/>
              <p:cNvSpPr txBox="1"/>
              <p:nvPr/>
            </p:nvSpPr>
            <p:spPr>
              <a:xfrm>
                <a:off x="3852863" y="655222"/>
                <a:ext cx="2711522" cy="1501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h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geom_bin2d(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binwidth = c(0.25, 500)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1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color, fill, linetype, size, weight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h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geom_density2d()</a:t>
                </a:r>
              </a:p>
              <a:p>
                <a:pPr algn="l">
                  <a:lnSpc>
                    <a:spcPct val="80000"/>
                  </a:lnSpc>
                  <a:spcBef>
                    <a:spcPts val="1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colour, group, linetype, size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h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geom_hex()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x, y, alpha, colour, fill, size</a:t>
                </a:r>
              </a:p>
            </p:txBody>
          </p:sp>
        </p:grpSp>
      </p:grpSp>
      <p:sp>
        <p:nvSpPr>
          <p:cNvPr id="1036" name="Data Visualization…"/>
          <p:cNvSpPr txBox="1"/>
          <p:nvPr>
            <p:ph type="title"/>
          </p:nvPr>
        </p:nvSpPr>
        <p:spPr>
          <a:xfrm>
            <a:off x="317173" y="27222"/>
            <a:ext cx="3167783" cy="1413906"/>
          </a:xfrm>
          <a:prstGeom prst="rect">
            <a:avLst/>
          </a:prstGeom>
        </p:spPr>
        <p:txBody>
          <a:bodyPr/>
          <a:lstStyle/>
          <a:p>
            <a:pPr defTabSz="268731">
              <a:lnSpc>
                <a:spcPct val="80000"/>
              </a:lnSpc>
              <a:defRPr sz="4048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036"/>
              <a:t>Data Visualization</a:t>
            </a:r>
            <a:r>
              <a:t> </a:t>
            </a:r>
          </a:p>
          <a:p>
            <a:pPr defTabSz="268731">
              <a:lnSpc>
                <a:spcPct val="90000"/>
              </a:lnSpc>
              <a:defRPr sz="2208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with ggplot2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268731">
              <a:lnSpc>
                <a:spcPct val="90000"/>
              </a:lnSpc>
              <a:defRPr sz="1886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pic>
        <p:nvPicPr>
          <p:cNvPr id="1037" name="Group" descr="Grou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2318" y="1404739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6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039" name="Learn more at docs.ggplot2.org and www.ggplot2-exts.org  •  ggplot2  2.1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docs.ggplot2.org </a:t>
            </a:r>
            <a:r>
              <a:t>and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www.ggplot2-exts.org  </a:t>
            </a:r>
            <a:r>
              <a:t>•  ggplot2  2.1.0  •  Updated: 11/16</a:t>
            </a:r>
          </a:p>
        </p:txBody>
      </p:sp>
      <p:grpSp>
        <p:nvGrpSpPr>
          <p:cNvPr id="1077" name="Group"/>
          <p:cNvGrpSpPr/>
          <p:nvPr/>
        </p:nvGrpSpPr>
        <p:grpSpPr>
          <a:xfrm>
            <a:off x="269114" y="2070619"/>
            <a:ext cx="3335138" cy="8260101"/>
            <a:chOff x="0" y="0"/>
            <a:chExt cx="3335137" cy="8260100"/>
          </a:xfrm>
        </p:grpSpPr>
        <p:sp>
          <p:nvSpPr>
            <p:cNvPr id="1040" name="Rounded Rectangle"/>
            <p:cNvSpPr/>
            <p:nvPr/>
          </p:nvSpPr>
          <p:spPr>
            <a:xfrm>
              <a:off x="3844" y="161432"/>
              <a:ext cx="3268912" cy="8098669"/>
            </a:xfrm>
            <a:prstGeom prst="roundRect">
              <a:avLst>
                <a:gd name="adj" fmla="val 1194"/>
              </a:avLst>
            </a:prstGeom>
            <a:solidFill>
              <a:schemeClr val="accent2">
                <a:hueOff val="-2473792"/>
                <a:satOff val="-50209"/>
                <a:lumOff val="23543"/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041" name="ggplot(data = mpg, aes(x = cty, y = hwy))…"/>
            <p:cNvSpPr txBox="1"/>
            <p:nvPr/>
          </p:nvSpPr>
          <p:spPr>
            <a:xfrm>
              <a:off x="64767" y="5699115"/>
              <a:ext cx="3127378" cy="724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sz="13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ggplot(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= mpg, </a:t>
              </a:r>
              <a:r>
                <a:rPr b="1"/>
                <a:t>aes(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 = cty, y = hwy</a:t>
              </a:r>
              <a:r>
                <a:rPr b="1"/>
                <a:t>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Begins a plot that you finish by adding layers to. Add one geom function per layer.           </a:t>
              </a:r>
            </a:p>
          </p:txBody>
        </p:sp>
        <p:sp>
          <p:nvSpPr>
            <p:cNvPr id="1042" name="Basics"/>
            <p:cNvSpPr/>
            <p:nvPr/>
          </p:nvSpPr>
          <p:spPr>
            <a:xfrm>
              <a:off x="0" y="0"/>
              <a:ext cx="3263901" cy="320380"/>
            </a:xfrm>
            <a:prstGeom prst="roundRect">
              <a:avLst>
                <a:gd name="adj" fmla="val 20098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000"/>
                <a:t>Basics</a:t>
              </a:r>
            </a:p>
          </p:txBody>
        </p:sp>
        <p:sp>
          <p:nvSpPr>
            <p:cNvPr id="1043" name="Complete the template below to build a graph."/>
            <p:cNvSpPr txBox="1"/>
            <p:nvPr/>
          </p:nvSpPr>
          <p:spPr>
            <a:xfrm>
              <a:off x="98611" y="3473725"/>
              <a:ext cx="305969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Complete the template below to build a graph.</a:t>
              </a:r>
            </a:p>
          </p:txBody>
        </p:sp>
        <p:sp>
          <p:nvSpPr>
            <p:cNvPr id="1044" name="ggplot2 is based on the grammar of graphics, the idea that you can build every graph from the same components: a data set, a coordinate system, and geoms—visual marks that represent data points."/>
            <p:cNvSpPr txBox="1"/>
            <p:nvPr/>
          </p:nvSpPr>
          <p:spPr>
            <a:xfrm>
              <a:off x="80952" y="317794"/>
              <a:ext cx="3135956" cy="767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ggplot2</a:t>
              </a:r>
              <a:r>
                <a:t> is based on the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grammar of graphics</a:t>
              </a:r>
              <a:r>
                <a:t>, the idea that you can build every graph from the same components: a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r>
                <a:t> set, a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coordinate system</a:t>
              </a:r>
              <a:r>
                <a:t>, and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 geoms</a:t>
              </a:r>
              <a:r>
                <a:t>—visual marks that represent data points.</a:t>
              </a:r>
            </a:p>
          </p:txBody>
        </p:sp>
        <p:sp>
          <p:nvSpPr>
            <p:cNvPr id="1045" name="To display values, map variables in the data to visual properties of the geom (aesthetics) like size, color, and x and y locations."/>
            <p:cNvSpPr txBox="1"/>
            <p:nvPr/>
          </p:nvSpPr>
          <p:spPr>
            <a:xfrm>
              <a:off x="80986" y="1910379"/>
              <a:ext cx="3135889" cy="606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To display values, map variables in the data to visual properties of the geom (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aesthetics</a:t>
              </a:r>
              <a:r>
                <a:t>) like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size</a:t>
              </a:r>
              <a:r>
                <a:t>,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t>, and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x </a:t>
              </a:r>
              <a:r>
                <a:t>and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 y </a:t>
              </a:r>
              <a:r>
                <a:t>locations.</a:t>
              </a:r>
            </a:p>
          </p:txBody>
        </p:sp>
        <p:pic>
          <p:nvPicPr>
            <p:cNvPr id="1046" name="ggplot2-cheatsheet.pdf" descr="ggplot2-cheatsheet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2875" r="0" b="75688"/>
            <a:stretch>
              <a:fillRect/>
            </a:stretch>
          </p:blipFill>
          <p:spPr>
            <a:xfrm>
              <a:off x="634716" y="1080987"/>
              <a:ext cx="2028616" cy="878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7" name="ggplot2-cheatsheet.pdf" descr="ggplot2-cheatsheet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28992" r="0" b="46345"/>
            <a:stretch>
              <a:fillRect/>
            </a:stretch>
          </p:blipFill>
          <p:spPr>
            <a:xfrm>
              <a:off x="658363" y="2522292"/>
              <a:ext cx="2032001" cy="10120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8" name="ggsave(&quot;plot.png&quot;, width = 5, height = 5)…"/>
            <p:cNvSpPr txBox="1"/>
            <p:nvPr/>
          </p:nvSpPr>
          <p:spPr>
            <a:xfrm>
              <a:off x="64767" y="7592704"/>
              <a:ext cx="3219194" cy="65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66674">
                <a:lnSpc>
                  <a:spcPct val="90000"/>
                </a:lnSpc>
                <a:spcBef>
                  <a:spcPts val="200"/>
                </a:spcBef>
                <a:defRPr sz="126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ggsave("plot.png", width = 5, height = 5)</a:t>
              </a:r>
            </a:p>
            <a:p>
              <a:pPr algn="l" defTabSz="566674">
                <a:lnSpc>
                  <a:spcPct val="90000"/>
                </a:lnSpc>
                <a:spcBef>
                  <a:spcPts val="2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Saves last plot as 5’ x 5’ file named "plot.png" in working directory. Matches file type to file extension.</a:t>
              </a:r>
            </a:p>
          </p:txBody>
        </p:sp>
        <p:grpSp>
          <p:nvGrpSpPr>
            <p:cNvPr id="1057" name="Group"/>
            <p:cNvGrpSpPr/>
            <p:nvPr/>
          </p:nvGrpSpPr>
          <p:grpSpPr>
            <a:xfrm>
              <a:off x="13768" y="6409008"/>
              <a:ext cx="3321370" cy="808153"/>
              <a:chOff x="0" y="0"/>
              <a:chExt cx="3321369" cy="808151"/>
            </a:xfrm>
          </p:grpSpPr>
          <p:sp>
            <p:nvSpPr>
              <p:cNvPr id="1049" name="qplot(x = cty, y = hwy, data = mpg, geom = &quot;point&quot;)…"/>
              <p:cNvSpPr txBox="1"/>
              <p:nvPr/>
            </p:nvSpPr>
            <p:spPr>
              <a:xfrm>
                <a:off x="0" y="137412"/>
                <a:ext cx="3321370" cy="670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algn="l" defTabSz="560831">
                  <a:lnSpc>
                    <a:spcPct val="90000"/>
                  </a:lnSpc>
                  <a:spcBef>
                    <a:spcPts val="200"/>
                  </a:spcBef>
                  <a:defRPr sz="1248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qplot(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x = cty, y = hwy, data = mpg, geom = "point"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 defTabSz="560831">
                  <a:lnSpc>
                    <a:spcPct val="90000"/>
                  </a:lnSpc>
                  <a:spcBef>
                    <a:spcPts val="200"/>
                  </a:spcBef>
                  <a:defRPr sz="1056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Creates a complete plot with given data, geom, and mappings. Supplies many useful defaults.</a:t>
                </a:r>
              </a:p>
            </p:txBody>
          </p:sp>
          <p:sp>
            <p:nvSpPr>
              <p:cNvPr id="1050" name="Triangle"/>
              <p:cNvSpPr/>
              <p:nvPr/>
            </p:nvSpPr>
            <p:spPr>
              <a:xfrm flipH="1" rot="10800000">
                <a:off x="454434" y="139708"/>
                <a:ext cx="87869" cy="103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1" name="Triangle"/>
              <p:cNvSpPr/>
              <p:nvPr/>
            </p:nvSpPr>
            <p:spPr>
              <a:xfrm flipH="1" rot="10800000">
                <a:off x="916470" y="146558"/>
                <a:ext cx="87869" cy="103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2" name="aesthetic mappings"/>
              <p:cNvSpPr/>
              <p:nvPr/>
            </p:nvSpPr>
            <p:spPr>
              <a:xfrm>
                <a:off x="420186" y="4405"/>
                <a:ext cx="1207492" cy="166747"/>
              </a:xfrm>
              <a:prstGeom prst="wedgeEllipseCallout">
                <a:avLst>
                  <a:gd name="adj1" fmla="val 857"/>
                  <a:gd name="adj2" fmla="val 26387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aesthetic mappings</a:t>
                </a:r>
              </a:p>
            </p:txBody>
          </p:sp>
          <p:sp>
            <p:nvSpPr>
              <p:cNvPr id="1053" name="data"/>
              <p:cNvSpPr/>
              <p:nvPr/>
            </p:nvSpPr>
            <p:spPr>
              <a:xfrm>
                <a:off x="1757602" y="12993"/>
                <a:ext cx="490196" cy="166748"/>
              </a:xfrm>
              <a:prstGeom prst="wedgeEllipseCallout">
                <a:avLst>
                  <a:gd name="adj1" fmla="val 802"/>
                  <a:gd name="adj2" fmla="val -7403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  <p:sp>
            <p:nvSpPr>
              <p:cNvPr id="1054" name="geom"/>
              <p:cNvSpPr/>
              <p:nvPr/>
            </p:nvSpPr>
            <p:spPr>
              <a:xfrm>
                <a:off x="2443237" y="0"/>
                <a:ext cx="490196" cy="166747"/>
              </a:xfrm>
              <a:prstGeom prst="wedgeEllipseCallout">
                <a:avLst>
                  <a:gd name="adj1" fmla="val 802"/>
                  <a:gd name="adj2" fmla="val -7403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geom</a:t>
                </a:r>
              </a:p>
            </p:txBody>
          </p:sp>
          <p:sp>
            <p:nvSpPr>
              <p:cNvPr id="1055" name="Triangle"/>
              <p:cNvSpPr/>
              <p:nvPr/>
            </p:nvSpPr>
            <p:spPr>
              <a:xfrm flipH="1" rot="10800000">
                <a:off x="1858278" y="152996"/>
                <a:ext cx="87869" cy="1035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6" name="Triangle"/>
              <p:cNvSpPr/>
              <p:nvPr/>
            </p:nvSpPr>
            <p:spPr>
              <a:xfrm flipH="1" rot="10800000">
                <a:off x="2536646" y="152811"/>
                <a:ext cx="87869" cy="103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58" name="last_plot()…"/>
            <p:cNvSpPr txBox="1"/>
            <p:nvPr/>
          </p:nvSpPr>
          <p:spPr>
            <a:xfrm>
              <a:off x="62078" y="7135145"/>
              <a:ext cx="3139745" cy="496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3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last_plot()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Returns the last plot</a:t>
              </a:r>
            </a:p>
          </p:txBody>
        </p:sp>
        <p:grpSp>
          <p:nvGrpSpPr>
            <p:cNvPr id="1076" name="Group"/>
            <p:cNvGrpSpPr/>
            <p:nvPr/>
          </p:nvGrpSpPr>
          <p:grpSpPr>
            <a:xfrm>
              <a:off x="152391" y="3776952"/>
              <a:ext cx="3174863" cy="1911856"/>
              <a:chOff x="0" y="0"/>
              <a:chExt cx="3174861" cy="1911855"/>
            </a:xfrm>
          </p:grpSpPr>
          <p:grpSp>
            <p:nvGrpSpPr>
              <p:cNvPr id="1069" name="Group"/>
              <p:cNvGrpSpPr/>
              <p:nvPr/>
            </p:nvGrpSpPr>
            <p:grpSpPr>
              <a:xfrm>
                <a:off x="0" y="62814"/>
                <a:ext cx="2261781" cy="1849042"/>
                <a:chOff x="0" y="0"/>
                <a:chExt cx="2261780" cy="1849040"/>
              </a:xfrm>
            </p:grpSpPr>
            <p:sp>
              <p:nvSpPr>
                <p:cNvPr id="1059" name="ggplot(data = &lt;DATA &gt;) +…"/>
                <p:cNvSpPr txBox="1"/>
                <p:nvPr/>
              </p:nvSpPr>
              <p:spPr>
                <a:xfrm>
                  <a:off x="0" y="-1"/>
                  <a:ext cx="2261781" cy="184904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spAutoFit/>
                </a:bodyPr>
                <a:lstStyle/>
                <a:p>
                  <a:pPr algn="l">
                    <a:spcBef>
                      <a:spcPts val="400"/>
                    </a:spcBef>
                    <a:defRPr b="1" sz="9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ggplot(data = &lt;DATA &gt;) +</a:t>
                  </a:r>
                </a:p>
                <a:p>
                  <a:pPr algn="l">
                    <a:spcBef>
                      <a:spcPts val="400"/>
                    </a:spcBef>
                    <a:defRPr b="1" sz="9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&lt;GEOM_FUNCTION&gt; (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b="1"/>
                    <a:t>    mapping = aes(&lt;MAPPINGS&gt; )</a:t>
                  </a:r>
                  <a:r>
                    <a:rPr>
                      <a:solidFill>
                        <a:srgbClr val="424242"/>
                      </a:solidFill>
                    </a:rPr>
                    <a:t>,</a:t>
                  </a:r>
                  <a:endParaRPr>
                    <a:solidFill>
                      <a:srgbClr val="424242"/>
                    </a:solidFill>
                  </a:endParaRP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  stat = &lt;STAT&gt; ,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  position = &lt;POSITION&gt;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</a:t>
                  </a:r>
                  <a:r>
                    <a:rPr b="1">
                      <a:solidFill>
                        <a:srgbClr val="000000"/>
                      </a:solidFill>
                    </a:rPr>
                    <a:t>)</a:t>
                  </a:r>
                  <a:r>
                    <a:t> +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&lt;COORDINATE_FUNCTION&gt; +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&lt;FACET_FUNCTION&gt; +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&lt;SCALE_FUNCTION&gt; +</a:t>
                  </a:r>
                </a:p>
                <a:p>
                  <a:pPr algn="l">
                    <a:spcBef>
                      <a:spcPts val="400"/>
                    </a:spcBef>
                    <a:defRPr sz="900">
                      <a:solidFill>
                        <a:srgbClr val="424242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t>  &lt;THEME_FUNCTION&gt;</a:t>
                  </a:r>
                </a:p>
              </p:txBody>
            </p:sp>
            <p:sp>
              <p:nvSpPr>
                <p:cNvPr id="1060" name="&lt;THEME_FUNCTION&gt;"/>
                <p:cNvSpPr/>
                <p:nvPr/>
              </p:nvSpPr>
              <p:spPr>
                <a:xfrm>
                  <a:off x="174747" y="1657481"/>
                  <a:ext cx="1168401" cy="161618"/>
                </a:xfrm>
                <a:prstGeom prst="wedgeEllipseCallout">
                  <a:avLst>
                    <a:gd name="adj1" fmla="val 29994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&lt;THEME_FUNCTION&gt;</a:t>
                  </a:r>
                </a:p>
              </p:txBody>
            </p:sp>
            <p:sp>
              <p:nvSpPr>
                <p:cNvPr id="1061" name="&lt;SCALE_FUNCTION&gt;"/>
                <p:cNvSpPr/>
                <p:nvPr/>
              </p:nvSpPr>
              <p:spPr>
                <a:xfrm>
                  <a:off x="174747" y="1466981"/>
                  <a:ext cx="1130301" cy="161618"/>
                </a:xfrm>
                <a:prstGeom prst="wedgeEllipseCallout">
                  <a:avLst>
                    <a:gd name="adj1" fmla="val 29320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&lt;SCALE_FUNCTION&gt;</a:t>
                  </a:r>
                </a:p>
              </p:txBody>
            </p:sp>
            <p:sp>
              <p:nvSpPr>
                <p:cNvPr id="1062" name="&lt;FACET_FUNCTION&gt;"/>
                <p:cNvSpPr/>
                <p:nvPr/>
              </p:nvSpPr>
              <p:spPr>
                <a:xfrm>
                  <a:off x="174747" y="1276481"/>
                  <a:ext cx="1130301" cy="161618"/>
                </a:xfrm>
                <a:prstGeom prst="wedgeEllipseCallout">
                  <a:avLst>
                    <a:gd name="adj1" fmla="val 29320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&lt;FACET_FUNCTION&gt;</a:t>
                  </a:r>
                </a:p>
              </p:txBody>
            </p:sp>
            <p:sp>
              <p:nvSpPr>
                <p:cNvPr id="1063" name="&lt;COORDINATE_FUNCTION&gt;"/>
                <p:cNvSpPr/>
                <p:nvPr/>
              </p:nvSpPr>
              <p:spPr>
                <a:xfrm>
                  <a:off x="174747" y="1085981"/>
                  <a:ext cx="1473201" cy="161618"/>
                </a:xfrm>
                <a:prstGeom prst="wedgeEllipseCallout">
                  <a:avLst>
                    <a:gd name="adj1" fmla="val 34133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&lt;COORDINATE_FUNCTION&gt;</a:t>
                  </a:r>
                </a:p>
              </p:txBody>
            </p:sp>
            <p:sp>
              <p:nvSpPr>
                <p:cNvPr id="1064" name="&lt;POSITION&gt;"/>
                <p:cNvSpPr/>
                <p:nvPr/>
              </p:nvSpPr>
              <p:spPr>
                <a:xfrm>
                  <a:off x="1070688" y="762131"/>
                  <a:ext cx="711201" cy="161618"/>
                </a:xfrm>
                <a:prstGeom prst="wedgeEllipseCallout">
                  <a:avLst>
                    <a:gd name="adj1" fmla="val 17134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&lt;POSITION&gt;</a:t>
                  </a:r>
                </a:p>
              </p:txBody>
            </p:sp>
            <p:sp>
              <p:nvSpPr>
                <p:cNvPr id="1065" name="&lt;STAT&gt;"/>
                <p:cNvSpPr/>
                <p:nvPr/>
              </p:nvSpPr>
              <p:spPr>
                <a:xfrm>
                  <a:off x="780113" y="581839"/>
                  <a:ext cx="500516" cy="161618"/>
                </a:xfrm>
                <a:prstGeom prst="wedgeEllipseCallout">
                  <a:avLst>
                    <a:gd name="adj1" fmla="val 3299"/>
                    <a:gd name="adj2" fmla="val -7403"/>
                  </a:avLst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&lt;STAT&gt;</a:t>
                  </a:r>
                </a:p>
              </p:txBody>
            </p:sp>
            <p:sp>
              <p:nvSpPr>
                <p:cNvPr id="1066" name="&lt;MAPPINGS&gt;"/>
                <p:cNvSpPr/>
                <p:nvPr/>
              </p:nvSpPr>
              <p:spPr>
                <a:xfrm>
                  <a:off x="1303522" y="400181"/>
                  <a:ext cx="749301" cy="161618"/>
                </a:xfrm>
                <a:prstGeom prst="wedgeEllipseCallout">
                  <a:avLst>
                    <a:gd name="adj1" fmla="val 18805"/>
                    <a:gd name="adj2" fmla="val -7403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&lt;MAPPINGS&gt;</a:t>
                  </a:r>
                </a:p>
              </p:txBody>
            </p:sp>
            <p:sp>
              <p:nvSpPr>
                <p:cNvPr id="1067" name="&lt;GEOM_FUNCTION&gt;"/>
                <p:cNvSpPr/>
                <p:nvPr/>
              </p:nvSpPr>
              <p:spPr>
                <a:xfrm>
                  <a:off x="173222" y="226614"/>
                  <a:ext cx="1117601" cy="161618"/>
                </a:xfrm>
                <a:prstGeom prst="wedgeEllipseCallout">
                  <a:avLst>
                    <a:gd name="adj1" fmla="val 29085"/>
                    <a:gd name="adj2" fmla="val -7403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&lt;GEOM_FUNCTION&gt;</a:t>
                  </a:r>
                </a:p>
              </p:txBody>
            </p:sp>
            <p:sp>
              <p:nvSpPr>
                <p:cNvPr id="1068" name="&lt;DATA&gt;"/>
                <p:cNvSpPr/>
                <p:nvPr/>
              </p:nvSpPr>
              <p:spPr>
                <a:xfrm>
                  <a:off x="1000247" y="44581"/>
                  <a:ext cx="500516" cy="161618"/>
                </a:xfrm>
                <a:prstGeom prst="wedgeEllipseCallout">
                  <a:avLst>
                    <a:gd name="adj1" fmla="val 3299"/>
                    <a:gd name="adj2" fmla="val -7403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90000"/>
                    </a:lnSpc>
                    <a:spcBef>
                      <a:spcPts val="300"/>
                    </a:spcBef>
                    <a:buClr>
                      <a:schemeClr val="accent4">
                        <a:hueOff val="384618"/>
                        <a:satOff val="3869"/>
                        <a:lumOff val="5802"/>
                      </a:schemeClr>
                    </a:buClr>
                    <a:defRPr b="1" sz="900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lvl1pPr>
                </a:lstStyle>
                <a:p>
                  <a:pPr/>
                  <a:r>
                    <a:t>&lt;DATA&gt;</a:t>
                  </a:r>
                </a:p>
              </p:txBody>
            </p:sp>
          </p:grpSp>
          <p:sp>
            <p:nvSpPr>
              <p:cNvPr id="1070" name="Required"/>
              <p:cNvSpPr txBox="1"/>
              <p:nvPr/>
            </p:nvSpPr>
            <p:spPr>
              <a:xfrm>
                <a:off x="2360640" y="-1"/>
                <a:ext cx="81422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Required</a:t>
                </a:r>
              </a:p>
            </p:txBody>
          </p:sp>
          <p:sp>
            <p:nvSpPr>
              <p:cNvPr id="1071" name="Not required, sensible defaults supplied"/>
              <p:cNvSpPr txBox="1"/>
              <p:nvPr/>
            </p:nvSpPr>
            <p:spPr>
              <a:xfrm>
                <a:off x="2360640" y="604197"/>
                <a:ext cx="814222" cy="927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1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Not required, sensible defaults supplied</a:t>
                </a:r>
              </a:p>
            </p:txBody>
          </p:sp>
          <p:sp>
            <p:nvSpPr>
              <p:cNvPr id="1072" name="Line"/>
              <p:cNvSpPr/>
              <p:nvPr/>
            </p:nvSpPr>
            <p:spPr>
              <a:xfrm flipV="1">
                <a:off x="2304983" y="92191"/>
                <a:ext cx="1" cy="499141"/>
              </a:xfrm>
              <a:prstGeom prst="line">
                <a:avLst/>
              </a:prstGeom>
              <a:noFill/>
              <a:ln w="254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073" name="Line"/>
              <p:cNvSpPr/>
              <p:nvPr/>
            </p:nvSpPr>
            <p:spPr>
              <a:xfrm flipV="1">
                <a:off x="2304983" y="695590"/>
                <a:ext cx="1" cy="1176281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074" name="Line"/>
              <p:cNvSpPr/>
              <p:nvPr/>
            </p:nvSpPr>
            <p:spPr>
              <a:xfrm flipV="1">
                <a:off x="2307062" y="144132"/>
                <a:ext cx="61136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075" name="Line"/>
              <p:cNvSpPr/>
              <p:nvPr/>
            </p:nvSpPr>
            <p:spPr>
              <a:xfrm flipV="1">
                <a:off x="2307062" y="766432"/>
                <a:ext cx="61136" cy="1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</p:grpSp>
      <p:grpSp>
        <p:nvGrpSpPr>
          <p:cNvPr id="1255" name="Group"/>
          <p:cNvGrpSpPr/>
          <p:nvPr/>
        </p:nvGrpSpPr>
        <p:grpSpPr>
          <a:xfrm>
            <a:off x="3746637" y="647700"/>
            <a:ext cx="3269826" cy="5180630"/>
            <a:chOff x="0" y="0"/>
            <a:chExt cx="3269825" cy="5180629"/>
          </a:xfrm>
        </p:grpSpPr>
        <p:sp>
          <p:nvSpPr>
            <p:cNvPr id="1078" name="Rounded Rectangle"/>
            <p:cNvSpPr/>
            <p:nvPr/>
          </p:nvSpPr>
          <p:spPr>
            <a:xfrm>
              <a:off x="0" y="85135"/>
              <a:ext cx="3263900" cy="5088099"/>
            </a:xfrm>
            <a:prstGeom prst="roundRect">
              <a:avLst>
                <a:gd name="adj" fmla="val 143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079" name="Graphical Primitives"/>
            <p:cNvSpPr/>
            <p:nvPr/>
          </p:nvSpPr>
          <p:spPr>
            <a:xfrm>
              <a:off x="2782" y="0"/>
              <a:ext cx="3263901" cy="248841"/>
            </a:xfrm>
            <a:prstGeom prst="roundRect">
              <a:avLst>
                <a:gd name="adj" fmla="val 25876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Graphical Primitives</a:t>
              </a:r>
            </a:p>
          </p:txBody>
        </p:sp>
        <p:sp>
          <p:nvSpPr>
            <p:cNvPr id="1080" name="Rectangle"/>
            <p:cNvSpPr txBox="1"/>
            <p:nvPr/>
          </p:nvSpPr>
          <p:spPr>
            <a:xfrm>
              <a:off x="6385" y="222113"/>
              <a:ext cx="326344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081" name="a &lt;- ggplot(economics, aes(date, unemploy))…"/>
            <p:cNvSpPr txBox="1"/>
            <p:nvPr/>
          </p:nvSpPr>
          <p:spPr>
            <a:xfrm>
              <a:off x="127249" y="169631"/>
              <a:ext cx="3009402" cy="559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r">
                <a:lnSpc>
                  <a:spcPct val="80000"/>
                </a:lnSpc>
                <a:spcBef>
                  <a:spcPts val="300"/>
                </a:spcBef>
                <a:defRPr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 &lt;- ggplot(economics, aes(date, unemploy))</a:t>
              </a:r>
            </a:p>
            <a:p>
              <a:pPr algn="r">
                <a:lnSpc>
                  <a:spcPct val="80000"/>
                </a:lnSpc>
                <a:spcBef>
                  <a:spcPts val="300"/>
                </a:spcBef>
                <a:defRPr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b &lt;- ggplot(seals, aes(x = long, y = lat)) </a:t>
              </a:r>
            </a:p>
          </p:txBody>
        </p:sp>
        <p:sp>
          <p:nvSpPr>
            <p:cNvPr id="1082" name="a + geom_blank()…"/>
            <p:cNvSpPr txBox="1"/>
            <p:nvPr/>
          </p:nvSpPr>
          <p:spPr>
            <a:xfrm>
              <a:off x="524492" y="658766"/>
              <a:ext cx="2714685" cy="3225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geom_blank()</a:t>
              </a: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(Useful for expanding limits)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geom_curve(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aes(yend = lat + 1,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sz="115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xend=long+1,curvature=z)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x, xend, y, yend, alpha, angle, color, curvature,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geom_path(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lineend="butt",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linejoin="round’, linemitre=1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group,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geom_polygon(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aes(group = group)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fill, group,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geom_rect(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aes(xmin = long, ymin=lat,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spc="-22"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xmax= long + 1, ymax = lat + 1)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xmax, xmin, ymax,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ymin, alpha, color, fill,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geom_ribbon(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aes(ymin=unemploy - 900,</a:t>
              </a:r>
              <a:endParaRPr sz="110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ymax=unemploy + 900)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ymax, ymin</a:t>
              </a:r>
            </a:p>
            <a:p>
              <a:pPr algn="l">
                <a:lnSpc>
                  <a:spcPct val="80000"/>
                </a:lnSpc>
                <a:spcBef>
                  <a:spcPts val="800"/>
                </a:spcBef>
                <a:defRPr spc="0"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alpha, color, fill, group, linetype, size</a:t>
              </a:r>
            </a:p>
          </p:txBody>
        </p:sp>
        <p:grpSp>
          <p:nvGrpSpPr>
            <p:cNvPr id="1104" name="Group"/>
            <p:cNvGrpSpPr/>
            <p:nvPr/>
          </p:nvGrpSpPr>
          <p:grpSpPr>
            <a:xfrm>
              <a:off x="46142" y="497732"/>
              <a:ext cx="447696" cy="444623"/>
              <a:chOff x="0" y="0"/>
              <a:chExt cx="447694" cy="444621"/>
            </a:xfrm>
          </p:grpSpPr>
          <p:grpSp>
            <p:nvGrpSpPr>
              <p:cNvPr id="1102" name="Group"/>
              <p:cNvGrpSpPr/>
              <p:nvPr/>
            </p:nvGrpSpPr>
            <p:grpSpPr>
              <a:xfrm>
                <a:off x="0" y="3464"/>
                <a:ext cx="447695" cy="441158"/>
                <a:chOff x="0" y="0"/>
                <a:chExt cx="447694" cy="441156"/>
              </a:xfrm>
            </p:grpSpPr>
            <p:sp>
              <p:nvSpPr>
                <p:cNvPr id="108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8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9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09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101" name="Group"/>
                <p:cNvGrpSpPr/>
                <p:nvPr/>
              </p:nvGrpSpPr>
              <p:grpSpPr>
                <a:xfrm rot="16200000">
                  <a:off x="5113" y="4419"/>
                  <a:ext cx="439982" cy="433496"/>
                  <a:chOff x="0" y="0"/>
                  <a:chExt cx="439980" cy="433494"/>
                </a:xfrm>
              </p:grpSpPr>
              <p:sp>
                <p:nvSpPr>
                  <p:cNvPr id="1092" name="Line"/>
                  <p:cNvSpPr/>
                  <p:nvPr/>
                </p:nvSpPr>
                <p:spPr>
                  <a:xfrm>
                    <a:off x="0" y="216747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3" name="Line"/>
                  <p:cNvSpPr/>
                  <p:nvPr/>
                </p:nvSpPr>
                <p:spPr>
                  <a:xfrm>
                    <a:off x="0" y="-1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4" name="Line"/>
                  <p:cNvSpPr/>
                  <p:nvPr/>
                </p:nvSpPr>
                <p:spPr>
                  <a:xfrm>
                    <a:off x="0" y="433494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5" name="Line"/>
                  <p:cNvSpPr/>
                  <p:nvPr/>
                </p:nvSpPr>
                <p:spPr>
                  <a:xfrm>
                    <a:off x="0" y="108373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6" name="Line"/>
                  <p:cNvSpPr/>
                  <p:nvPr/>
                </p:nvSpPr>
                <p:spPr>
                  <a:xfrm>
                    <a:off x="0" y="325121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7" name="Line"/>
                  <p:cNvSpPr/>
                  <p:nvPr/>
                </p:nvSpPr>
                <p:spPr>
                  <a:xfrm>
                    <a:off x="0" y="270934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8" name="Line"/>
                  <p:cNvSpPr/>
                  <p:nvPr/>
                </p:nvSpPr>
                <p:spPr>
                  <a:xfrm>
                    <a:off x="0" y="379307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099" name="Line"/>
                  <p:cNvSpPr/>
                  <p:nvPr/>
                </p:nvSpPr>
                <p:spPr>
                  <a:xfrm>
                    <a:off x="0" y="162560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00" name="Line"/>
                  <p:cNvSpPr/>
                  <p:nvPr/>
                </p:nvSpPr>
                <p:spPr>
                  <a:xfrm>
                    <a:off x="0" y="54186"/>
                    <a:ext cx="43998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103" name="Square"/>
              <p:cNvSpPr/>
              <p:nvPr/>
            </p:nvSpPr>
            <p:spPr>
              <a:xfrm>
                <a:off x="3175" y="0"/>
                <a:ext cx="444500" cy="444500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28" name="Group"/>
            <p:cNvGrpSpPr/>
            <p:nvPr/>
          </p:nvGrpSpPr>
          <p:grpSpPr>
            <a:xfrm>
              <a:off x="46142" y="2127473"/>
              <a:ext cx="447696" cy="444623"/>
              <a:chOff x="0" y="0"/>
              <a:chExt cx="447694" cy="444621"/>
            </a:xfrm>
          </p:grpSpPr>
          <p:grpSp>
            <p:nvGrpSpPr>
              <p:cNvPr id="1126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124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105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06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07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08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09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10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11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12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13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123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114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15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16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17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18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19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20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21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22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125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127" name="Shape"/>
              <p:cNvSpPr/>
              <p:nvPr/>
            </p:nvSpPr>
            <p:spPr>
              <a:xfrm>
                <a:off x="73318" y="83177"/>
                <a:ext cx="301060" cy="278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655"/>
                    </a:moveTo>
                    <a:lnTo>
                      <a:pt x="5174" y="21343"/>
                    </a:lnTo>
                    <a:lnTo>
                      <a:pt x="14737" y="21600"/>
                    </a:lnTo>
                    <a:lnTo>
                      <a:pt x="21600" y="14346"/>
                    </a:lnTo>
                    <a:lnTo>
                      <a:pt x="18702" y="0"/>
                    </a:lnTo>
                    <a:lnTo>
                      <a:pt x="5450" y="341"/>
                    </a:lnTo>
                    <a:lnTo>
                      <a:pt x="0" y="16655"/>
                    </a:ln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152" name="Group"/>
            <p:cNvGrpSpPr/>
            <p:nvPr/>
          </p:nvGrpSpPr>
          <p:grpSpPr>
            <a:xfrm>
              <a:off x="46142" y="1584226"/>
              <a:ext cx="447696" cy="444623"/>
              <a:chOff x="0" y="0"/>
              <a:chExt cx="447694" cy="444621"/>
            </a:xfrm>
          </p:grpSpPr>
          <p:grpSp>
            <p:nvGrpSpPr>
              <p:cNvPr id="1150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148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129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0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1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2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3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4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5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6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37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147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138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39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0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1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2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3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4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5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46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149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151" name="Line"/>
              <p:cNvSpPr/>
              <p:nvPr/>
            </p:nvSpPr>
            <p:spPr>
              <a:xfrm>
                <a:off x="29757" y="86229"/>
                <a:ext cx="381514" cy="269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370"/>
                    </a:moveTo>
                    <a:lnTo>
                      <a:pt x="15506" y="0"/>
                    </a:lnTo>
                    <a:lnTo>
                      <a:pt x="21170" y="10866"/>
                    </a:lnTo>
                    <a:lnTo>
                      <a:pt x="11065" y="7138"/>
                    </a:lnTo>
                    <a:lnTo>
                      <a:pt x="3456" y="13126"/>
                    </a:lnTo>
                    <a:lnTo>
                      <a:pt x="8326" y="21600"/>
                    </a:lnTo>
                    <a:lnTo>
                      <a:pt x="21600" y="89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176" name="Group"/>
            <p:cNvGrpSpPr/>
            <p:nvPr/>
          </p:nvGrpSpPr>
          <p:grpSpPr>
            <a:xfrm>
              <a:off x="46142" y="3213967"/>
              <a:ext cx="447696" cy="444623"/>
              <a:chOff x="0" y="0"/>
              <a:chExt cx="447694" cy="444621"/>
            </a:xfrm>
          </p:grpSpPr>
          <p:grpSp>
            <p:nvGrpSpPr>
              <p:cNvPr id="1174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172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153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4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5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6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7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8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59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60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61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171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162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3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4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5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6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7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8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69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70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173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175" name="Shape"/>
              <p:cNvSpPr/>
              <p:nvPr/>
            </p:nvSpPr>
            <p:spPr>
              <a:xfrm>
                <a:off x="1761" y="92307"/>
                <a:ext cx="444173" cy="285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596"/>
                    </a:moveTo>
                    <a:lnTo>
                      <a:pt x="1943" y="17135"/>
                    </a:lnTo>
                    <a:lnTo>
                      <a:pt x="3426" y="15611"/>
                    </a:lnTo>
                    <a:lnTo>
                      <a:pt x="4438" y="13387"/>
                    </a:lnTo>
                    <a:cubicBezTo>
                      <a:pt x="4575" y="13073"/>
                      <a:pt x="4713" y="12759"/>
                      <a:pt x="4850" y="12445"/>
                    </a:cubicBezTo>
                    <a:cubicBezTo>
                      <a:pt x="4987" y="12131"/>
                      <a:pt x="5125" y="11816"/>
                      <a:pt x="5262" y="11502"/>
                    </a:cubicBezTo>
                    <a:cubicBezTo>
                      <a:pt x="5432" y="12048"/>
                      <a:pt x="5602" y="12593"/>
                      <a:pt x="5771" y="13139"/>
                    </a:cubicBezTo>
                    <a:cubicBezTo>
                      <a:pt x="5941" y="13684"/>
                      <a:pt x="6111" y="14230"/>
                      <a:pt x="6281" y="14775"/>
                    </a:cubicBezTo>
                    <a:lnTo>
                      <a:pt x="7917" y="13196"/>
                    </a:lnTo>
                    <a:lnTo>
                      <a:pt x="9112" y="10880"/>
                    </a:lnTo>
                    <a:lnTo>
                      <a:pt x="10338" y="6792"/>
                    </a:lnTo>
                    <a:lnTo>
                      <a:pt x="12048" y="9067"/>
                    </a:lnTo>
                    <a:lnTo>
                      <a:pt x="13120" y="6029"/>
                    </a:lnTo>
                    <a:lnTo>
                      <a:pt x="14347" y="1793"/>
                    </a:lnTo>
                    <a:lnTo>
                      <a:pt x="15353" y="0"/>
                    </a:lnTo>
                    <a:lnTo>
                      <a:pt x="16687" y="2498"/>
                    </a:lnTo>
                    <a:lnTo>
                      <a:pt x="18175" y="1593"/>
                    </a:lnTo>
                    <a:lnTo>
                      <a:pt x="19991" y="4837"/>
                    </a:lnTo>
                    <a:lnTo>
                      <a:pt x="21588" y="6129"/>
                    </a:lnTo>
                    <a:lnTo>
                      <a:pt x="21600" y="16793"/>
                    </a:lnTo>
                    <a:lnTo>
                      <a:pt x="18766" y="11491"/>
                    </a:lnTo>
                    <a:lnTo>
                      <a:pt x="16777" y="14328"/>
                    </a:lnTo>
                    <a:lnTo>
                      <a:pt x="15895" y="11886"/>
                    </a:lnTo>
                    <a:lnTo>
                      <a:pt x="12348" y="19785"/>
                    </a:lnTo>
                    <a:lnTo>
                      <a:pt x="10080" y="17665"/>
                    </a:lnTo>
                    <a:lnTo>
                      <a:pt x="7613" y="20622"/>
                    </a:lnTo>
                    <a:lnTo>
                      <a:pt x="5893" y="19675"/>
                    </a:lnTo>
                    <a:lnTo>
                      <a:pt x="5054" y="17726"/>
                    </a:lnTo>
                    <a:lnTo>
                      <a:pt x="4074" y="19054"/>
                    </a:lnTo>
                    <a:lnTo>
                      <a:pt x="1844" y="20750"/>
                    </a:lnTo>
                    <a:lnTo>
                      <a:pt x="65" y="21600"/>
                    </a:lnTo>
                    <a:lnTo>
                      <a:pt x="0" y="18596"/>
                    </a:ln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200" name="Group"/>
            <p:cNvGrpSpPr/>
            <p:nvPr/>
          </p:nvGrpSpPr>
          <p:grpSpPr>
            <a:xfrm>
              <a:off x="46142" y="2670720"/>
              <a:ext cx="447696" cy="444623"/>
              <a:chOff x="0" y="0"/>
              <a:chExt cx="447694" cy="444621"/>
            </a:xfrm>
          </p:grpSpPr>
          <p:grpSp>
            <p:nvGrpSpPr>
              <p:cNvPr id="1198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196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177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78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79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0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1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2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3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4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185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195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186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87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88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89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90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91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92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93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194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197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199" name="Rectangle"/>
              <p:cNvSpPr/>
              <p:nvPr/>
            </p:nvSpPr>
            <p:spPr>
              <a:xfrm>
                <a:off x="55120" y="128434"/>
                <a:ext cx="337454" cy="187754"/>
              </a:xfrm>
              <a:prstGeom prst="rect">
                <a:avLst/>
              </a:pr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224" name="Group"/>
            <p:cNvGrpSpPr/>
            <p:nvPr/>
          </p:nvGrpSpPr>
          <p:grpSpPr>
            <a:xfrm>
              <a:off x="46142" y="1040979"/>
              <a:ext cx="447696" cy="444623"/>
              <a:chOff x="0" y="0"/>
              <a:chExt cx="447694" cy="444621"/>
            </a:xfrm>
          </p:grpSpPr>
          <p:grpSp>
            <p:nvGrpSpPr>
              <p:cNvPr id="1222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220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201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2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3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4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5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6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7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8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09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219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210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1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2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3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4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5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6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7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18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221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223" name="Line"/>
              <p:cNvSpPr/>
              <p:nvPr/>
            </p:nvSpPr>
            <p:spPr>
              <a:xfrm>
                <a:off x="118812" y="141086"/>
                <a:ext cx="226732" cy="132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19545" fill="norm" stroke="1" extrusionOk="0">
                    <a:moveTo>
                      <a:pt x="29" y="19545"/>
                    </a:moveTo>
                    <a:cubicBezTo>
                      <a:pt x="-311" y="12033"/>
                      <a:pt x="2321" y="4966"/>
                      <a:pt x="6650" y="1765"/>
                    </a:cubicBezTo>
                    <a:cubicBezTo>
                      <a:pt x="11816" y="-2055"/>
                      <a:pt x="17978" y="489"/>
                      <a:pt x="21289" y="7809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251" name="Group"/>
            <p:cNvGrpSpPr/>
            <p:nvPr/>
          </p:nvGrpSpPr>
          <p:grpSpPr>
            <a:xfrm>
              <a:off x="46142" y="4252514"/>
              <a:ext cx="447696" cy="444623"/>
              <a:chOff x="0" y="0"/>
              <a:chExt cx="447694" cy="444621"/>
            </a:xfrm>
          </p:grpSpPr>
          <p:grpSp>
            <p:nvGrpSpPr>
              <p:cNvPr id="1248" name="Group"/>
              <p:cNvGrpSpPr/>
              <p:nvPr/>
            </p:nvGrpSpPr>
            <p:grpSpPr>
              <a:xfrm>
                <a:off x="0" y="-1"/>
                <a:ext cx="447695" cy="444623"/>
                <a:chOff x="0" y="0"/>
                <a:chExt cx="447694" cy="444621"/>
              </a:xfrm>
            </p:grpSpPr>
            <p:grpSp>
              <p:nvGrpSpPr>
                <p:cNvPr id="1246" name="Group"/>
                <p:cNvGrpSpPr/>
                <p:nvPr/>
              </p:nvGrpSpPr>
              <p:grpSpPr>
                <a:xfrm>
                  <a:off x="0" y="0"/>
                  <a:ext cx="447695" cy="444622"/>
                  <a:chOff x="0" y="0"/>
                  <a:chExt cx="447694" cy="444621"/>
                </a:xfrm>
              </p:grpSpPr>
              <p:grpSp>
                <p:nvGrpSpPr>
                  <p:cNvPr id="1244" name="Group"/>
                  <p:cNvGrpSpPr/>
                  <p:nvPr/>
                </p:nvGrpSpPr>
                <p:grpSpPr>
                  <a:xfrm>
                    <a:off x="0" y="3464"/>
                    <a:ext cx="447695" cy="441158"/>
                    <a:chOff x="0" y="0"/>
                    <a:chExt cx="447694" cy="441156"/>
                  </a:xfrm>
                </p:grpSpPr>
                <p:sp>
                  <p:nvSpPr>
                    <p:cNvPr id="1225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26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27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28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29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30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31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32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33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grpSp>
                  <p:nvGrpSpPr>
                    <p:cNvPr id="1243" name="Group"/>
                    <p:cNvGrpSpPr/>
                    <p:nvPr/>
                  </p:nvGrpSpPr>
                  <p:grpSpPr>
                    <a:xfrm rot="16200000">
                      <a:off x="5113" y="4419"/>
                      <a:ext cx="439982" cy="433496"/>
                      <a:chOff x="0" y="0"/>
                      <a:chExt cx="439980" cy="433494"/>
                    </a:xfrm>
                  </p:grpSpPr>
                  <p:sp>
                    <p:nvSpPr>
                      <p:cNvPr id="1234" name="Line"/>
                      <p:cNvSpPr/>
                      <p:nvPr/>
                    </p:nvSpPr>
                    <p:spPr>
                      <a:xfrm>
                        <a:off x="0" y="216747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35" name="Line"/>
                      <p:cNvSpPr/>
                      <p:nvPr/>
                    </p:nvSpPr>
                    <p:spPr>
                      <a:xfrm>
                        <a:off x="0" y="-1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36" name="Line"/>
                      <p:cNvSpPr/>
                      <p:nvPr/>
                    </p:nvSpPr>
                    <p:spPr>
                      <a:xfrm>
                        <a:off x="0" y="433494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37" name="Line"/>
                      <p:cNvSpPr/>
                      <p:nvPr/>
                    </p:nvSpPr>
                    <p:spPr>
                      <a:xfrm>
                        <a:off x="0" y="108373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38" name="Line"/>
                      <p:cNvSpPr/>
                      <p:nvPr/>
                    </p:nvSpPr>
                    <p:spPr>
                      <a:xfrm>
                        <a:off x="0" y="325121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39" name="Line"/>
                      <p:cNvSpPr/>
                      <p:nvPr/>
                    </p:nvSpPr>
                    <p:spPr>
                      <a:xfrm>
                        <a:off x="0" y="270934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40" name="Line"/>
                      <p:cNvSpPr/>
                      <p:nvPr/>
                    </p:nvSpPr>
                    <p:spPr>
                      <a:xfrm>
                        <a:off x="0" y="379307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41" name="Line"/>
                      <p:cNvSpPr/>
                      <p:nvPr/>
                    </p:nvSpPr>
                    <p:spPr>
                      <a:xfrm>
                        <a:off x="0" y="162560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242" name="Line"/>
                      <p:cNvSpPr/>
                      <p:nvPr/>
                    </p:nvSpPr>
                    <p:spPr>
                      <a:xfrm>
                        <a:off x="0" y="54186"/>
                        <a:ext cx="43998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</p:grpSp>
              </p:grpSp>
              <p:sp>
                <p:nvSpPr>
                  <p:cNvPr id="1245" name="Square"/>
                  <p:cNvSpPr/>
                  <p:nvPr/>
                </p:nvSpPr>
                <p:spPr>
                  <a:xfrm>
                    <a:off x="3175" y="0"/>
                    <a:ext cx="444500" cy="444500"/>
                  </a:xfrm>
                  <a:prstGeom prst="rect">
                    <a:avLst/>
                  </a:prstGeom>
                  <a:noFill/>
                  <a:ln w="635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1247" name="Line"/>
                <p:cNvSpPr/>
                <p:nvPr/>
              </p:nvSpPr>
              <p:spPr>
                <a:xfrm flipV="1">
                  <a:off x="123350" y="109330"/>
                  <a:ext cx="226396" cy="7356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sp>
            <p:nvSpPr>
              <p:cNvPr id="1249" name="Line"/>
              <p:cNvSpPr/>
              <p:nvPr/>
            </p:nvSpPr>
            <p:spPr>
              <a:xfrm>
                <a:off x="54024" y="323910"/>
                <a:ext cx="23804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 flipV="1">
                <a:off x="388947" y="179487"/>
                <a:ext cx="1" cy="238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1252" name="Line Segments"/>
            <p:cNvSpPr txBox="1"/>
            <p:nvPr/>
          </p:nvSpPr>
          <p:spPr>
            <a:xfrm>
              <a:off x="1535" y="3728702"/>
              <a:ext cx="326083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Line Segments</a:t>
              </a:r>
            </a:p>
          </p:txBody>
        </p:sp>
        <p:sp>
          <p:nvSpPr>
            <p:cNvPr id="1253" name="common aesthetics: x, y, alpha, color, linetype, size"/>
            <p:cNvSpPr txBox="1"/>
            <p:nvPr/>
          </p:nvSpPr>
          <p:spPr>
            <a:xfrm>
              <a:off x="10139" y="3905307"/>
              <a:ext cx="324362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common aesthetics: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linetype, size</a:t>
              </a:r>
            </a:p>
          </p:txBody>
        </p:sp>
        <p:sp>
          <p:nvSpPr>
            <p:cNvPr id="1254" name="b + geom_abline(aes(intercept=0, slope=1))…"/>
            <p:cNvSpPr txBox="1"/>
            <p:nvPr/>
          </p:nvSpPr>
          <p:spPr>
            <a:xfrm>
              <a:off x="78750" y="4218086"/>
              <a:ext cx="3122327" cy="962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geom_abline(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aes(intercept=0, slope=1)</a:t>
              </a:r>
              <a:r>
                <a:rPr b="1"/>
                <a:t>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geom_hline(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aes(yintercept = lat)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geom_vline(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aes(xintercept = long)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 b="1"/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geom_segment(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aes(yend=lat+1,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xend=long+1)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geom_spoke(</a:t>
              </a:r>
              <a:r>
                <a:rPr sz="11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aes(angle = 1:1155, radius = 1)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</p:grpSp>
      <p:grpSp>
        <p:nvGrpSpPr>
          <p:cNvPr id="1487" name="Group"/>
          <p:cNvGrpSpPr/>
          <p:nvPr/>
        </p:nvGrpSpPr>
        <p:grpSpPr>
          <a:xfrm>
            <a:off x="3733113" y="5912681"/>
            <a:ext cx="3290949" cy="4356257"/>
            <a:chOff x="0" y="0"/>
            <a:chExt cx="3290948" cy="4356255"/>
          </a:xfrm>
        </p:grpSpPr>
        <p:sp>
          <p:nvSpPr>
            <p:cNvPr id="1256" name="Rounded Rectangle"/>
            <p:cNvSpPr/>
            <p:nvPr/>
          </p:nvSpPr>
          <p:spPr>
            <a:xfrm>
              <a:off x="16078" y="3476"/>
              <a:ext cx="3263901" cy="4331893"/>
            </a:xfrm>
            <a:prstGeom prst="roundRect">
              <a:avLst>
                <a:gd name="adj" fmla="val 119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257" name="One Variable"/>
            <p:cNvSpPr/>
            <p:nvPr/>
          </p:nvSpPr>
          <p:spPr>
            <a:xfrm>
              <a:off x="13130" y="0"/>
              <a:ext cx="3263901" cy="248841"/>
            </a:xfrm>
            <a:prstGeom prst="roundRect">
              <a:avLst>
                <a:gd name="adj" fmla="val 25876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One Variable</a:t>
              </a:r>
            </a:p>
          </p:txBody>
        </p:sp>
        <p:sp>
          <p:nvSpPr>
            <p:cNvPr id="1258" name="c + geom_area(stat = &quot;bin&quot;)…"/>
            <p:cNvSpPr txBox="1"/>
            <p:nvPr/>
          </p:nvSpPr>
          <p:spPr>
            <a:xfrm>
              <a:off x="571474" y="753139"/>
              <a:ext cx="2719475" cy="2934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geom_area(stat = "bin")</a:t>
              </a:r>
            </a:p>
            <a:p>
              <a:pPr algn="l">
                <a:lnSpc>
                  <a:spcPct val="80000"/>
                </a:lnSpc>
                <a:spcBef>
                  <a:spcPts val="10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fill, 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geom_density(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kernel = "gaussian"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1000"/>
                </a:spcBef>
                <a:defRPr spc="-22"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fill, group, linetype, size, weight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geom_dotplot()</a:t>
              </a:r>
            </a:p>
            <a:p>
              <a:pPr algn="l">
                <a:lnSpc>
                  <a:spcPct val="80000"/>
                </a:lnSpc>
                <a:spcBef>
                  <a:spcPts val="10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geom_freqpoly()</a:t>
              </a:r>
            </a:p>
            <a:p>
              <a:pPr algn="l">
                <a:lnSpc>
                  <a:spcPct val="80000"/>
                </a:lnSpc>
                <a:spcBef>
                  <a:spcPts val="10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group, linetype, size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geom_histogram(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binwidth = 5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10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fill, linetype, size, weight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c2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geom_qq(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aes(sample = hwy)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y, alpha, color, fill, linetype, size, weight</a:t>
              </a:r>
            </a:p>
          </p:txBody>
        </p:sp>
        <p:sp>
          <p:nvSpPr>
            <p:cNvPr id="1259" name="Discrete"/>
            <p:cNvSpPr txBox="1"/>
            <p:nvPr/>
          </p:nvSpPr>
          <p:spPr>
            <a:xfrm>
              <a:off x="6101" y="3433125"/>
              <a:ext cx="326083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Discrete</a:t>
              </a:r>
            </a:p>
          </p:txBody>
        </p:sp>
        <p:sp>
          <p:nvSpPr>
            <p:cNvPr id="1260" name="d &lt;- ggplot(mpg, aes(fl))"/>
            <p:cNvSpPr txBox="1"/>
            <p:nvPr/>
          </p:nvSpPr>
          <p:spPr>
            <a:xfrm>
              <a:off x="20556" y="3625591"/>
              <a:ext cx="324362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d &lt;- ggplot(mpg, aes(fl))</a:t>
              </a:r>
            </a:p>
          </p:txBody>
        </p:sp>
        <p:sp>
          <p:nvSpPr>
            <p:cNvPr id="1261" name="d + geom_bar()…"/>
            <p:cNvSpPr txBox="1"/>
            <p:nvPr/>
          </p:nvSpPr>
          <p:spPr>
            <a:xfrm>
              <a:off x="565223" y="3873865"/>
              <a:ext cx="2719475" cy="482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d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geom_bar()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x, alpha, color, fill, linetype, size, weight</a:t>
              </a:r>
            </a:p>
          </p:txBody>
        </p:sp>
        <p:sp>
          <p:nvSpPr>
            <p:cNvPr id="1262" name="Continuous"/>
            <p:cNvSpPr txBox="1"/>
            <p:nvPr/>
          </p:nvSpPr>
          <p:spPr>
            <a:xfrm>
              <a:off x="18860" y="215809"/>
              <a:ext cx="3263291" cy="2869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Continuous</a:t>
              </a:r>
            </a:p>
          </p:txBody>
        </p:sp>
        <p:sp>
          <p:nvSpPr>
            <p:cNvPr id="1263" name="c &lt;- ggplot(mpg, aes(hwy)); c2 &lt;- ggplot(mpg)"/>
            <p:cNvSpPr txBox="1"/>
            <p:nvPr/>
          </p:nvSpPr>
          <p:spPr>
            <a:xfrm>
              <a:off x="0" y="414061"/>
              <a:ext cx="326417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c &lt;- ggplot(mpg, aes(hwy)); c2 &lt;- ggplot(mpg)</a:t>
              </a:r>
            </a:p>
          </p:txBody>
        </p:sp>
        <p:grpSp>
          <p:nvGrpSpPr>
            <p:cNvPr id="1287" name="Group"/>
            <p:cNvGrpSpPr/>
            <p:nvPr/>
          </p:nvGrpSpPr>
          <p:grpSpPr>
            <a:xfrm>
              <a:off x="77200" y="698340"/>
              <a:ext cx="447696" cy="444623"/>
              <a:chOff x="0" y="0"/>
              <a:chExt cx="447694" cy="444621"/>
            </a:xfrm>
          </p:grpSpPr>
          <p:grpSp>
            <p:nvGrpSpPr>
              <p:cNvPr id="1285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283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264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65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66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67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68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69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70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71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72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282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273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4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5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6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7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8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79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80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81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284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286" name="Shape"/>
              <p:cNvSpPr/>
              <p:nvPr/>
            </p:nvSpPr>
            <p:spPr>
              <a:xfrm>
                <a:off x="4836" y="80984"/>
                <a:ext cx="442591" cy="360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" y="16494"/>
                    </a:moveTo>
                    <a:lnTo>
                      <a:pt x="1993" y="15338"/>
                    </a:lnTo>
                    <a:lnTo>
                      <a:pt x="3481" y="14133"/>
                    </a:lnTo>
                    <a:lnTo>
                      <a:pt x="4497" y="12375"/>
                    </a:lnTo>
                    <a:cubicBezTo>
                      <a:pt x="4634" y="12127"/>
                      <a:pt x="4772" y="11878"/>
                      <a:pt x="4910" y="11630"/>
                    </a:cubicBezTo>
                    <a:cubicBezTo>
                      <a:pt x="5048" y="11381"/>
                      <a:pt x="5186" y="11133"/>
                      <a:pt x="5323" y="10884"/>
                    </a:cubicBezTo>
                    <a:cubicBezTo>
                      <a:pt x="5494" y="11316"/>
                      <a:pt x="5664" y="11747"/>
                      <a:pt x="5835" y="12178"/>
                    </a:cubicBezTo>
                    <a:cubicBezTo>
                      <a:pt x="6005" y="12610"/>
                      <a:pt x="6175" y="13041"/>
                      <a:pt x="6346" y="13472"/>
                    </a:cubicBezTo>
                    <a:lnTo>
                      <a:pt x="7988" y="12224"/>
                    </a:lnTo>
                    <a:lnTo>
                      <a:pt x="9187" y="10392"/>
                    </a:lnTo>
                    <a:lnTo>
                      <a:pt x="10418" y="7160"/>
                    </a:lnTo>
                    <a:lnTo>
                      <a:pt x="12133" y="8959"/>
                    </a:lnTo>
                    <a:lnTo>
                      <a:pt x="13210" y="6557"/>
                    </a:lnTo>
                    <a:lnTo>
                      <a:pt x="14441" y="3207"/>
                    </a:lnTo>
                    <a:lnTo>
                      <a:pt x="15450" y="0"/>
                    </a:lnTo>
                    <a:lnTo>
                      <a:pt x="16789" y="3764"/>
                    </a:lnTo>
                    <a:lnTo>
                      <a:pt x="18283" y="3049"/>
                    </a:lnTo>
                    <a:lnTo>
                      <a:pt x="19736" y="6934"/>
                    </a:lnTo>
                    <a:lnTo>
                      <a:pt x="21600" y="10679"/>
                    </a:lnTo>
                    <a:lnTo>
                      <a:pt x="21457" y="21600"/>
                    </a:lnTo>
                    <a:lnTo>
                      <a:pt x="0" y="21508"/>
                    </a:lnTo>
                    <a:lnTo>
                      <a:pt x="43" y="16494"/>
                    </a:ln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311" name="Group"/>
            <p:cNvGrpSpPr/>
            <p:nvPr/>
          </p:nvGrpSpPr>
          <p:grpSpPr>
            <a:xfrm>
              <a:off x="77200" y="1179036"/>
              <a:ext cx="447696" cy="444623"/>
              <a:chOff x="0" y="0"/>
              <a:chExt cx="447694" cy="444621"/>
            </a:xfrm>
          </p:grpSpPr>
          <p:grpSp>
            <p:nvGrpSpPr>
              <p:cNvPr id="1309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307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288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89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0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1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2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3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4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5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296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306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297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98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299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0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1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2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3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4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05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308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310" name="Line"/>
              <p:cNvSpPr/>
              <p:nvPr/>
            </p:nvSpPr>
            <p:spPr>
              <a:xfrm>
                <a:off x="1830" y="83959"/>
                <a:ext cx="444228" cy="276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7" fill="norm" stroke="1" extrusionOk="0">
                    <a:moveTo>
                      <a:pt x="0" y="21135"/>
                    </a:moveTo>
                    <a:cubicBezTo>
                      <a:pt x="923" y="21468"/>
                      <a:pt x="1879" y="21193"/>
                      <a:pt x="2668" y="20383"/>
                    </a:cubicBezTo>
                    <a:cubicBezTo>
                      <a:pt x="3450" y="19579"/>
                      <a:pt x="3991" y="18314"/>
                      <a:pt x="4445" y="17015"/>
                    </a:cubicBezTo>
                    <a:cubicBezTo>
                      <a:pt x="5966" y="12666"/>
                      <a:pt x="6764" y="7409"/>
                      <a:pt x="8296" y="2832"/>
                    </a:cubicBezTo>
                    <a:cubicBezTo>
                      <a:pt x="8754" y="1464"/>
                      <a:pt x="9326" y="135"/>
                      <a:pt x="10318" y="11"/>
                    </a:cubicBezTo>
                    <a:cubicBezTo>
                      <a:pt x="11466" y="-132"/>
                      <a:pt x="12113" y="1122"/>
                      <a:pt x="12643" y="2592"/>
                    </a:cubicBezTo>
                    <a:cubicBezTo>
                      <a:pt x="14168" y="6825"/>
                      <a:pt x="14626" y="12173"/>
                      <a:pt x="16050" y="16219"/>
                    </a:cubicBezTo>
                    <a:cubicBezTo>
                      <a:pt x="16782" y="18300"/>
                      <a:pt x="17815" y="20105"/>
                      <a:pt x="19196" y="20897"/>
                    </a:cubicBezTo>
                    <a:cubicBezTo>
                      <a:pt x="19959" y="21334"/>
                      <a:pt x="20790" y="21429"/>
                      <a:pt x="21600" y="21146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335" name="Group"/>
            <p:cNvGrpSpPr/>
            <p:nvPr/>
          </p:nvGrpSpPr>
          <p:grpSpPr>
            <a:xfrm>
              <a:off x="77200" y="2140429"/>
              <a:ext cx="447696" cy="444622"/>
              <a:chOff x="0" y="0"/>
              <a:chExt cx="447694" cy="444621"/>
            </a:xfrm>
          </p:grpSpPr>
          <p:grpSp>
            <p:nvGrpSpPr>
              <p:cNvPr id="1333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331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31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1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2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330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321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2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3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4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5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6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7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8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29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332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334" name="Line"/>
              <p:cNvSpPr/>
              <p:nvPr/>
            </p:nvSpPr>
            <p:spPr>
              <a:xfrm>
                <a:off x="4846" y="76143"/>
                <a:ext cx="441244" cy="2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448"/>
                    </a:moveTo>
                    <a:lnTo>
                      <a:pt x="2308" y="5808"/>
                    </a:lnTo>
                    <a:lnTo>
                      <a:pt x="5439" y="7354"/>
                    </a:lnTo>
                    <a:lnTo>
                      <a:pt x="9805" y="0"/>
                    </a:lnTo>
                    <a:lnTo>
                      <a:pt x="15688" y="16978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grpSp>
          <p:nvGrpSpPr>
            <p:cNvPr id="1363" name="Group"/>
            <p:cNvGrpSpPr/>
            <p:nvPr/>
          </p:nvGrpSpPr>
          <p:grpSpPr>
            <a:xfrm>
              <a:off x="77785" y="3844372"/>
              <a:ext cx="447695" cy="446105"/>
              <a:chOff x="0" y="0"/>
              <a:chExt cx="447694" cy="446103"/>
            </a:xfrm>
          </p:grpSpPr>
          <p:grpSp>
            <p:nvGrpSpPr>
              <p:cNvPr id="1357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355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336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37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38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39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0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1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2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3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44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354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345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46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47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48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49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50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51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52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53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356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362" name="Group"/>
              <p:cNvGrpSpPr/>
              <p:nvPr/>
            </p:nvGrpSpPr>
            <p:grpSpPr>
              <a:xfrm>
                <a:off x="16776" y="120470"/>
                <a:ext cx="414144" cy="325634"/>
                <a:chOff x="0" y="0"/>
                <a:chExt cx="414142" cy="325632"/>
              </a:xfrm>
            </p:grpSpPr>
            <p:sp>
              <p:nvSpPr>
                <p:cNvPr id="1358" name="Rectangle"/>
                <p:cNvSpPr/>
                <p:nvPr/>
              </p:nvSpPr>
              <p:spPr>
                <a:xfrm>
                  <a:off x="0" y="268482"/>
                  <a:ext cx="76200" cy="57151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59" name="Rectangle"/>
                <p:cNvSpPr/>
                <p:nvPr/>
              </p:nvSpPr>
              <p:spPr>
                <a:xfrm>
                  <a:off x="112647" y="227071"/>
                  <a:ext cx="76201" cy="98562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60" name="Rectangle"/>
                <p:cNvSpPr/>
                <p:nvPr/>
              </p:nvSpPr>
              <p:spPr>
                <a:xfrm>
                  <a:off x="225295" y="143395"/>
                  <a:ext cx="76201" cy="182238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61" name="Rectangle"/>
                <p:cNvSpPr/>
                <p:nvPr/>
              </p:nvSpPr>
              <p:spPr>
                <a:xfrm>
                  <a:off x="337942" y="0"/>
                  <a:ext cx="76201" cy="325633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395" name="Group"/>
            <p:cNvGrpSpPr/>
            <p:nvPr/>
          </p:nvGrpSpPr>
          <p:grpSpPr>
            <a:xfrm>
              <a:off x="77200" y="2621125"/>
              <a:ext cx="447696" cy="444623"/>
              <a:chOff x="0" y="0"/>
              <a:chExt cx="447695" cy="444621"/>
            </a:xfrm>
          </p:grpSpPr>
          <p:grpSp>
            <p:nvGrpSpPr>
              <p:cNvPr id="1385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383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364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5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6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7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8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69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70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71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72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382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373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4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5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6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7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8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79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80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381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384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394" name="Group"/>
              <p:cNvGrpSpPr/>
              <p:nvPr/>
            </p:nvGrpSpPr>
            <p:grpSpPr>
              <a:xfrm>
                <a:off x="14153" y="80668"/>
                <a:ext cx="433543" cy="356392"/>
                <a:chOff x="0" y="0"/>
                <a:chExt cx="433541" cy="356390"/>
              </a:xfrm>
            </p:grpSpPr>
            <p:sp>
              <p:nvSpPr>
                <p:cNvPr id="1386" name="Rectangle"/>
                <p:cNvSpPr/>
                <p:nvPr/>
              </p:nvSpPr>
              <p:spPr>
                <a:xfrm>
                  <a:off x="0" y="299239"/>
                  <a:ext cx="50800" cy="57151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54677" y="257828"/>
                  <a:ext cx="50801" cy="98562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109354" y="174153"/>
                  <a:ext cx="50801" cy="182238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164032" y="30757"/>
                  <a:ext cx="50801" cy="325634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218709" y="0"/>
                  <a:ext cx="50801" cy="356390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273386" y="97953"/>
                  <a:ext cx="50801" cy="258438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2" name="Rectangle"/>
                <p:cNvSpPr/>
                <p:nvPr/>
              </p:nvSpPr>
              <p:spPr>
                <a:xfrm>
                  <a:off x="328064" y="208805"/>
                  <a:ext cx="50801" cy="147586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3" name="Rectangle"/>
                <p:cNvSpPr/>
                <p:nvPr/>
              </p:nvSpPr>
              <p:spPr>
                <a:xfrm>
                  <a:off x="382741" y="299239"/>
                  <a:ext cx="50801" cy="57151"/>
                </a:xfrm>
                <a:prstGeom prst="rect">
                  <a:avLst/>
                </a:prstGeom>
                <a:solidFill>
                  <a:srgbClr val="53585F"/>
                </a:solidFill>
                <a:ln w="635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436" name="Group"/>
            <p:cNvGrpSpPr/>
            <p:nvPr/>
          </p:nvGrpSpPr>
          <p:grpSpPr>
            <a:xfrm>
              <a:off x="77200" y="1659732"/>
              <a:ext cx="447696" cy="444623"/>
              <a:chOff x="0" y="0"/>
              <a:chExt cx="447694" cy="444621"/>
            </a:xfrm>
          </p:grpSpPr>
          <p:grpSp>
            <p:nvGrpSpPr>
              <p:cNvPr id="1417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415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396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97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98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399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00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01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02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03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04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414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405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06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07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08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09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10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11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12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13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416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435" name="Group"/>
              <p:cNvGrpSpPr/>
              <p:nvPr/>
            </p:nvGrpSpPr>
            <p:grpSpPr>
              <a:xfrm>
                <a:off x="16740" y="51741"/>
                <a:ext cx="414216" cy="382044"/>
                <a:chOff x="0" y="0"/>
                <a:chExt cx="414215" cy="382042"/>
              </a:xfrm>
            </p:grpSpPr>
            <p:sp>
              <p:nvSpPr>
                <p:cNvPr id="1418" name="Circle"/>
                <p:cNvSpPr/>
                <p:nvPr/>
              </p:nvSpPr>
              <p:spPr>
                <a:xfrm>
                  <a:off x="0" y="317634"/>
                  <a:ext cx="63500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19" name="Circle"/>
                <p:cNvSpPr/>
                <p:nvPr/>
              </p:nvSpPr>
              <p:spPr>
                <a:xfrm>
                  <a:off x="70507" y="317634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0" name="Circle"/>
                <p:cNvSpPr/>
                <p:nvPr/>
              </p:nvSpPr>
              <p:spPr>
                <a:xfrm>
                  <a:off x="70507" y="254134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1" name="Circle"/>
                <p:cNvSpPr/>
                <p:nvPr/>
              </p:nvSpPr>
              <p:spPr>
                <a:xfrm>
                  <a:off x="145142" y="318542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2" name="Circle"/>
                <p:cNvSpPr/>
                <p:nvPr/>
              </p:nvSpPr>
              <p:spPr>
                <a:xfrm>
                  <a:off x="145142" y="254134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3" name="Circle"/>
                <p:cNvSpPr/>
                <p:nvPr/>
              </p:nvSpPr>
              <p:spPr>
                <a:xfrm>
                  <a:off x="145142" y="190299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4" name="Circle"/>
                <p:cNvSpPr/>
                <p:nvPr/>
              </p:nvSpPr>
              <p:spPr>
                <a:xfrm>
                  <a:off x="145142" y="124948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5" name="Circle"/>
                <p:cNvSpPr/>
                <p:nvPr/>
              </p:nvSpPr>
              <p:spPr>
                <a:xfrm>
                  <a:off x="215549" y="318255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6" name="Circle"/>
                <p:cNvSpPr/>
                <p:nvPr/>
              </p:nvSpPr>
              <p:spPr>
                <a:xfrm>
                  <a:off x="281770" y="318255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7" name="Circle"/>
                <p:cNvSpPr/>
                <p:nvPr/>
              </p:nvSpPr>
              <p:spPr>
                <a:xfrm>
                  <a:off x="280308" y="254420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8" name="Circle"/>
                <p:cNvSpPr/>
                <p:nvPr/>
              </p:nvSpPr>
              <p:spPr>
                <a:xfrm>
                  <a:off x="282628" y="189995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29" name="Circle"/>
                <p:cNvSpPr/>
                <p:nvPr/>
              </p:nvSpPr>
              <p:spPr>
                <a:xfrm>
                  <a:off x="281770" y="124948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0" name="Circle"/>
                <p:cNvSpPr/>
                <p:nvPr/>
              </p:nvSpPr>
              <p:spPr>
                <a:xfrm>
                  <a:off x="144388" y="62122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1" name="Circle"/>
                <p:cNvSpPr/>
                <p:nvPr/>
              </p:nvSpPr>
              <p:spPr>
                <a:xfrm>
                  <a:off x="215549" y="254000"/>
                  <a:ext cx="63501" cy="635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2" name="Circle"/>
                <p:cNvSpPr/>
                <p:nvPr/>
              </p:nvSpPr>
              <p:spPr>
                <a:xfrm>
                  <a:off x="72571" y="190332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3" name="Circle"/>
                <p:cNvSpPr/>
                <p:nvPr/>
              </p:nvSpPr>
              <p:spPr>
                <a:xfrm>
                  <a:off x="350715" y="318255"/>
                  <a:ext cx="63501" cy="635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4" name="Circle"/>
                <p:cNvSpPr/>
                <p:nvPr/>
              </p:nvSpPr>
              <p:spPr>
                <a:xfrm>
                  <a:off x="143607" y="0"/>
                  <a:ext cx="63501" cy="635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486" name="Group"/>
            <p:cNvGrpSpPr/>
            <p:nvPr/>
          </p:nvGrpSpPr>
          <p:grpSpPr>
            <a:xfrm>
              <a:off x="77200" y="3101820"/>
              <a:ext cx="447696" cy="444623"/>
              <a:chOff x="0" y="0"/>
              <a:chExt cx="447694" cy="444621"/>
            </a:xfrm>
          </p:grpSpPr>
          <p:grpSp>
            <p:nvGrpSpPr>
              <p:cNvPr id="1458" name="Group"/>
              <p:cNvGrpSpPr/>
              <p:nvPr/>
            </p:nvGrpSpPr>
            <p:grpSpPr>
              <a:xfrm>
                <a:off x="0" y="0"/>
                <a:ext cx="447695" cy="444622"/>
                <a:chOff x="0" y="0"/>
                <a:chExt cx="447694" cy="444621"/>
              </a:xfrm>
            </p:grpSpPr>
            <p:grpSp>
              <p:nvGrpSpPr>
                <p:cNvPr id="1456" name="Group"/>
                <p:cNvGrpSpPr/>
                <p:nvPr/>
              </p:nvGrpSpPr>
              <p:grpSpPr>
                <a:xfrm>
                  <a:off x="0" y="3464"/>
                  <a:ext cx="447695" cy="441158"/>
                  <a:chOff x="0" y="0"/>
                  <a:chExt cx="447694" cy="441156"/>
                </a:xfrm>
              </p:grpSpPr>
              <p:sp>
                <p:nvSpPr>
                  <p:cNvPr id="1437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38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39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0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1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2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3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4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445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455" name="Group"/>
                  <p:cNvGrpSpPr/>
                  <p:nvPr/>
                </p:nvGrpSpPr>
                <p:grpSpPr>
                  <a:xfrm rot="16200000">
                    <a:off x="5113" y="4419"/>
                    <a:ext cx="439982" cy="433496"/>
                    <a:chOff x="0" y="0"/>
                    <a:chExt cx="439980" cy="433494"/>
                  </a:xfrm>
                </p:grpSpPr>
                <p:sp>
                  <p:nvSpPr>
                    <p:cNvPr id="1446" name="Line"/>
                    <p:cNvSpPr/>
                    <p:nvPr/>
                  </p:nvSpPr>
                  <p:spPr>
                    <a:xfrm>
                      <a:off x="0" y="21674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47" name="Line"/>
                    <p:cNvSpPr/>
                    <p:nvPr/>
                  </p:nvSpPr>
                  <p:spPr>
                    <a:xfrm>
                      <a:off x="0" y="-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48" name="Line"/>
                    <p:cNvSpPr/>
                    <p:nvPr/>
                  </p:nvSpPr>
                  <p:spPr>
                    <a:xfrm>
                      <a:off x="0" y="43349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49" name="Line"/>
                    <p:cNvSpPr/>
                    <p:nvPr/>
                  </p:nvSpPr>
                  <p:spPr>
                    <a:xfrm>
                      <a:off x="0" y="108373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0" name="Line"/>
                    <p:cNvSpPr/>
                    <p:nvPr/>
                  </p:nvSpPr>
                  <p:spPr>
                    <a:xfrm>
                      <a:off x="0" y="325121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1" name="Line"/>
                    <p:cNvSpPr/>
                    <p:nvPr/>
                  </p:nvSpPr>
                  <p:spPr>
                    <a:xfrm>
                      <a:off x="0" y="270934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2" name="Line"/>
                    <p:cNvSpPr/>
                    <p:nvPr/>
                  </p:nvSpPr>
                  <p:spPr>
                    <a:xfrm>
                      <a:off x="0" y="379307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3" name="Line"/>
                    <p:cNvSpPr/>
                    <p:nvPr/>
                  </p:nvSpPr>
                  <p:spPr>
                    <a:xfrm>
                      <a:off x="0" y="162560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454" name="Line"/>
                    <p:cNvSpPr/>
                    <p:nvPr/>
                  </p:nvSpPr>
                  <p:spPr>
                    <a:xfrm>
                      <a:off x="0" y="54186"/>
                      <a:ext cx="43998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457" name="Square"/>
                <p:cNvSpPr/>
                <p:nvPr/>
              </p:nvSpPr>
              <p:spPr>
                <a:xfrm>
                  <a:off x="3175" y="0"/>
                  <a:ext cx="444500" cy="444500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485" name="Group"/>
              <p:cNvGrpSpPr/>
              <p:nvPr/>
            </p:nvGrpSpPr>
            <p:grpSpPr>
              <a:xfrm>
                <a:off x="16740" y="16457"/>
                <a:ext cx="410308" cy="399142"/>
                <a:chOff x="0" y="0"/>
                <a:chExt cx="410307" cy="399141"/>
              </a:xfrm>
            </p:grpSpPr>
            <p:sp>
              <p:nvSpPr>
                <p:cNvPr id="1459" name="Circle"/>
                <p:cNvSpPr/>
                <p:nvPr/>
              </p:nvSpPr>
              <p:spPr>
                <a:xfrm>
                  <a:off x="0" y="373741"/>
                  <a:ext cx="25400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0" name="Circle"/>
                <p:cNvSpPr/>
                <p:nvPr/>
              </p:nvSpPr>
              <p:spPr>
                <a:xfrm>
                  <a:off x="45107" y="333375"/>
                  <a:ext cx="25401" cy="254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1" name="Circle"/>
                <p:cNvSpPr/>
                <p:nvPr/>
              </p:nvSpPr>
              <p:spPr>
                <a:xfrm>
                  <a:off x="83207" y="320675"/>
                  <a:ext cx="25401" cy="254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2" name="Circle"/>
                <p:cNvSpPr/>
                <p:nvPr/>
              </p:nvSpPr>
              <p:spPr>
                <a:xfrm>
                  <a:off x="57807" y="320675"/>
                  <a:ext cx="25401" cy="254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3" name="Circle"/>
                <p:cNvSpPr/>
                <p:nvPr/>
              </p:nvSpPr>
              <p:spPr>
                <a:xfrm>
                  <a:off x="108607" y="2692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4" name="Circle"/>
                <p:cNvSpPr/>
                <p:nvPr/>
              </p:nvSpPr>
              <p:spPr>
                <a:xfrm>
                  <a:off x="134007" y="2565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5" name="Circle"/>
                <p:cNvSpPr/>
                <p:nvPr/>
              </p:nvSpPr>
              <p:spPr>
                <a:xfrm>
                  <a:off x="159407" y="2438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6" name="Circle"/>
                <p:cNvSpPr/>
                <p:nvPr/>
              </p:nvSpPr>
              <p:spPr>
                <a:xfrm>
                  <a:off x="232507" y="1804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7" name="Circle"/>
                <p:cNvSpPr/>
                <p:nvPr/>
              </p:nvSpPr>
              <p:spPr>
                <a:xfrm>
                  <a:off x="245207" y="1677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8" name="Circle"/>
                <p:cNvSpPr/>
                <p:nvPr/>
              </p:nvSpPr>
              <p:spPr>
                <a:xfrm>
                  <a:off x="219807" y="1804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9" name="Circle"/>
                <p:cNvSpPr/>
                <p:nvPr/>
              </p:nvSpPr>
              <p:spPr>
                <a:xfrm>
                  <a:off x="207107" y="2185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0" name="Circle"/>
                <p:cNvSpPr/>
                <p:nvPr/>
              </p:nvSpPr>
              <p:spPr>
                <a:xfrm>
                  <a:off x="207107" y="2058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1" name="Circle"/>
                <p:cNvSpPr/>
                <p:nvPr/>
              </p:nvSpPr>
              <p:spPr>
                <a:xfrm>
                  <a:off x="169007" y="23022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2" name="Circle"/>
                <p:cNvSpPr/>
                <p:nvPr/>
              </p:nvSpPr>
              <p:spPr>
                <a:xfrm>
                  <a:off x="207107" y="1931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3" name="Circle"/>
                <p:cNvSpPr/>
                <p:nvPr/>
              </p:nvSpPr>
              <p:spPr>
                <a:xfrm>
                  <a:off x="95907" y="281666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4" name="Circle"/>
                <p:cNvSpPr/>
                <p:nvPr/>
              </p:nvSpPr>
              <p:spPr>
                <a:xfrm>
                  <a:off x="257907" y="1550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5" name="Circle"/>
                <p:cNvSpPr/>
                <p:nvPr/>
              </p:nvSpPr>
              <p:spPr>
                <a:xfrm>
                  <a:off x="181707" y="230227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6" name="Circle"/>
                <p:cNvSpPr/>
                <p:nvPr/>
              </p:nvSpPr>
              <p:spPr>
                <a:xfrm>
                  <a:off x="121307" y="2692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7" name="Circle"/>
                <p:cNvSpPr/>
                <p:nvPr/>
              </p:nvSpPr>
              <p:spPr>
                <a:xfrm>
                  <a:off x="270607" y="1423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8" name="Circle"/>
                <p:cNvSpPr/>
                <p:nvPr/>
              </p:nvSpPr>
              <p:spPr>
                <a:xfrm>
                  <a:off x="283307" y="1296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9" name="Circle"/>
                <p:cNvSpPr/>
                <p:nvPr/>
              </p:nvSpPr>
              <p:spPr>
                <a:xfrm>
                  <a:off x="283307" y="1169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0" name="Circle"/>
                <p:cNvSpPr/>
                <p:nvPr/>
              </p:nvSpPr>
              <p:spPr>
                <a:xfrm>
                  <a:off x="296007" y="915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1" name="Circle"/>
                <p:cNvSpPr/>
                <p:nvPr/>
              </p:nvSpPr>
              <p:spPr>
                <a:xfrm>
                  <a:off x="308707" y="788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2" name="Circle"/>
                <p:cNvSpPr/>
                <p:nvPr/>
              </p:nvSpPr>
              <p:spPr>
                <a:xfrm>
                  <a:off x="321407" y="661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3" name="Circle"/>
                <p:cNvSpPr/>
                <p:nvPr/>
              </p:nvSpPr>
              <p:spPr>
                <a:xfrm>
                  <a:off x="346807" y="53453"/>
                  <a:ext cx="25401" cy="254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4" name="Circle"/>
                <p:cNvSpPr/>
                <p:nvPr/>
              </p:nvSpPr>
              <p:spPr>
                <a:xfrm>
                  <a:off x="384907" y="0"/>
                  <a:ext cx="25401" cy="2540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Rounded Rectangle"/>
          <p:cNvSpPr/>
          <p:nvPr/>
        </p:nvSpPr>
        <p:spPr>
          <a:xfrm>
            <a:off x="7027210" y="238377"/>
            <a:ext cx="6682489" cy="10125549"/>
          </a:xfrm>
          <a:prstGeom prst="roundRect">
            <a:avLst>
              <a:gd name="adj" fmla="val 1976"/>
            </a:avLst>
          </a:prstGeom>
          <a:solidFill>
            <a:schemeClr val="accent2">
              <a:hueOff val="-2473792"/>
              <a:satOff val="-50209"/>
              <a:lumOff val="23543"/>
              <a:alpha val="2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90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91" name="RStudio® is a trademark of RStudio, Inc.  • 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grpSp>
        <p:nvGrpSpPr>
          <p:cNvPr id="1621" name="Group"/>
          <p:cNvGrpSpPr/>
          <p:nvPr/>
        </p:nvGrpSpPr>
        <p:grpSpPr>
          <a:xfrm>
            <a:off x="7099284" y="311124"/>
            <a:ext cx="3281155" cy="4671560"/>
            <a:chOff x="0" y="-12700"/>
            <a:chExt cx="3281153" cy="4671559"/>
          </a:xfrm>
        </p:grpSpPr>
        <p:sp>
          <p:nvSpPr>
            <p:cNvPr id="1492" name="Rounded Rectangle"/>
            <p:cNvSpPr/>
            <p:nvPr/>
          </p:nvSpPr>
          <p:spPr>
            <a:xfrm>
              <a:off x="15080" y="3476"/>
              <a:ext cx="3263901" cy="4607114"/>
            </a:xfrm>
            <a:prstGeom prst="roundRect">
              <a:avLst>
                <a:gd name="adj" fmla="val 119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493" name="Coordinate Systems"/>
            <p:cNvSpPr/>
            <p:nvPr/>
          </p:nvSpPr>
          <p:spPr>
            <a:xfrm>
              <a:off x="12132" y="-12700"/>
              <a:ext cx="3263901" cy="261541"/>
            </a:xfrm>
            <a:prstGeom prst="roundRect">
              <a:avLst>
                <a:gd name="adj" fmla="val 2462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Coordinate Systems</a:t>
              </a:r>
            </a:p>
          </p:txBody>
        </p:sp>
        <p:sp>
          <p:nvSpPr>
            <p:cNvPr id="1494" name="Text"/>
            <p:cNvSpPr txBox="1"/>
            <p:nvPr/>
          </p:nvSpPr>
          <p:spPr>
            <a:xfrm>
              <a:off x="17863" y="215808"/>
              <a:ext cx="326329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95" name="Square"/>
            <p:cNvSpPr/>
            <p:nvPr/>
          </p:nvSpPr>
          <p:spPr>
            <a:xfrm>
              <a:off x="2524013" y="3645024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98" name="Group"/>
            <p:cNvGrpSpPr/>
            <p:nvPr/>
          </p:nvGrpSpPr>
          <p:grpSpPr>
            <a:xfrm>
              <a:off x="2427287" y="3541420"/>
              <a:ext cx="753012" cy="728133"/>
              <a:chOff x="0" y="12890"/>
              <a:chExt cx="753010" cy="728131"/>
            </a:xfrm>
          </p:grpSpPr>
          <p:pic>
            <p:nvPicPr>
              <p:cNvPr id="1496" name="Rplot03.pdf" descr="Rplot03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21331" t="0" r="9949" b="6557"/>
              <a:stretch>
                <a:fillRect/>
              </a:stretch>
            </p:blipFill>
            <p:spPr>
              <a:xfrm>
                <a:off x="-1" y="12890"/>
                <a:ext cx="753012" cy="728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411"/>
                    </a:moveTo>
                    <a:lnTo>
                      <a:pt x="4502" y="21600"/>
                    </a:lnTo>
                    <a:lnTo>
                      <a:pt x="21600" y="16814"/>
                    </a:lnTo>
                    <a:lnTo>
                      <a:pt x="17196" y="0"/>
                    </a:lnTo>
                    <a:lnTo>
                      <a:pt x="15747" y="3"/>
                    </a:lnTo>
                    <a:lnTo>
                      <a:pt x="0" y="4411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497" name="Square"/>
              <p:cNvSpPr/>
              <p:nvPr/>
            </p:nvSpPr>
            <p:spPr>
              <a:xfrm>
                <a:off x="59005" y="44360"/>
                <a:ext cx="635001" cy="6350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99" name="π + coord_quickmap()…"/>
            <p:cNvSpPr txBox="1"/>
            <p:nvPr/>
          </p:nvSpPr>
          <p:spPr>
            <a:xfrm>
              <a:off x="20666" y="3528638"/>
              <a:ext cx="3197428" cy="1130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π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coord_quickmap()</a:t>
              </a:r>
              <a:endParaRPr b="1"/>
            </a:p>
            <a:p>
              <a:pPr algn="l">
                <a:lnSpc>
                  <a:spcPct val="80000"/>
                </a:lnSpc>
                <a:spcBef>
                  <a:spcPts val="1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π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coord_map(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projection = "ortho",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orientation=c(41, -74, 0)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projection, orientation, xlim, ylim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Map projections from the mapproj package (mercator (default), azequalarea, lagrange, etc.)</a:t>
              </a:r>
            </a:p>
          </p:txBody>
        </p:sp>
        <p:sp>
          <p:nvSpPr>
            <p:cNvPr id="1500" name="r + coord_cartesian(xlim = c(0, 5))…"/>
            <p:cNvSpPr txBox="1"/>
            <p:nvPr/>
          </p:nvSpPr>
          <p:spPr>
            <a:xfrm>
              <a:off x="786377" y="384839"/>
              <a:ext cx="2476266" cy="3315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18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coord_cartesian(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xlim = c(0, 5)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xlim, ylim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default cartesian coordinate system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18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coord_fixed(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ratio = 1/2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ratio, xlim, ylim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Cartesian coordinates with fixed aspect ratio between x and y units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18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coord_flip()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xlim, ylim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Flipped Cartesian coordinates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18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coord_polar(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theta = "x", direction=1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theta, start, direction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Polar coordinates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18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coord_trans(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ytrans = "sqrt"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xtrans, ytrans, limx, limy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Transformed cartesian coordinates. Set xtrans and ytrans to the name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78358">
                <a:lnSpc>
                  <a:spcPct val="80000"/>
                </a:lnSpc>
                <a:spcBef>
                  <a:spcPts val="200"/>
                </a:spcBef>
                <a:defRPr sz="1089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a window function.</a:t>
              </a:r>
            </a:p>
          </p:txBody>
        </p:sp>
        <p:sp>
          <p:nvSpPr>
            <p:cNvPr id="1501" name="r &lt;- d + geom_bar()"/>
            <p:cNvSpPr txBox="1"/>
            <p:nvPr/>
          </p:nvSpPr>
          <p:spPr>
            <a:xfrm>
              <a:off x="0" y="175949"/>
              <a:ext cx="3264178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r &lt;- d + geom_bar()</a:t>
              </a:r>
            </a:p>
          </p:txBody>
        </p:sp>
        <p:grpSp>
          <p:nvGrpSpPr>
            <p:cNvPr id="1528" name="Group"/>
            <p:cNvGrpSpPr/>
            <p:nvPr/>
          </p:nvGrpSpPr>
          <p:grpSpPr>
            <a:xfrm>
              <a:off x="177138" y="450578"/>
              <a:ext cx="447696" cy="451743"/>
              <a:chOff x="0" y="0"/>
              <a:chExt cx="447694" cy="451741"/>
            </a:xfrm>
          </p:grpSpPr>
          <p:sp>
            <p:nvSpPr>
              <p:cNvPr id="1502" name="Square"/>
              <p:cNvSpPr/>
              <p:nvPr/>
            </p:nvSpPr>
            <p:spPr>
              <a:xfrm>
                <a:off x="2795" y="0"/>
                <a:ext cx="444501" cy="444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522" name="Group"/>
              <p:cNvGrpSpPr/>
              <p:nvPr/>
            </p:nvGrpSpPr>
            <p:grpSpPr>
              <a:xfrm>
                <a:off x="0" y="2870"/>
                <a:ext cx="447695" cy="448872"/>
                <a:chOff x="0" y="0"/>
                <a:chExt cx="447694" cy="448871"/>
              </a:xfrm>
            </p:grpSpPr>
            <p:sp>
              <p:nvSpPr>
                <p:cNvPr id="150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0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1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1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521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151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1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2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523" name="Rectangle"/>
              <p:cNvSpPr/>
              <p:nvPr/>
            </p:nvSpPr>
            <p:spPr>
              <a:xfrm>
                <a:off x="17974" y="391416"/>
                <a:ext cx="76201" cy="5715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4" name="Rectangle"/>
              <p:cNvSpPr/>
              <p:nvPr/>
            </p:nvSpPr>
            <p:spPr>
              <a:xfrm>
                <a:off x="130621" y="350004"/>
                <a:ext cx="76201" cy="98563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5" name="Rectangle"/>
              <p:cNvSpPr/>
              <p:nvPr/>
            </p:nvSpPr>
            <p:spPr>
              <a:xfrm>
                <a:off x="243269" y="266330"/>
                <a:ext cx="76201" cy="182237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6" name="Rectangle"/>
              <p:cNvSpPr/>
              <p:nvPr/>
            </p:nvSpPr>
            <p:spPr>
              <a:xfrm>
                <a:off x="355917" y="122933"/>
                <a:ext cx="76201" cy="325634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7" name="Square"/>
              <p:cNvSpPr/>
              <p:nvPr/>
            </p:nvSpPr>
            <p:spPr>
              <a:xfrm>
                <a:off x="3175" y="4066"/>
                <a:ext cx="444500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51" name="Group"/>
            <p:cNvGrpSpPr/>
            <p:nvPr/>
          </p:nvGrpSpPr>
          <p:grpSpPr>
            <a:xfrm>
              <a:off x="173283" y="985720"/>
              <a:ext cx="447695" cy="224160"/>
              <a:chOff x="0" y="0"/>
              <a:chExt cx="447694" cy="224158"/>
            </a:xfrm>
          </p:grpSpPr>
          <p:sp>
            <p:nvSpPr>
              <p:cNvPr id="1529" name="Line"/>
              <p:cNvSpPr/>
              <p:nvPr/>
            </p:nvSpPr>
            <p:spPr>
              <a:xfrm>
                <a:off x="0" y="402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0" name="Line"/>
              <p:cNvSpPr/>
              <p:nvPr/>
            </p:nvSpPr>
            <p:spPr>
              <a:xfrm>
                <a:off x="0" y="140319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1" name="Line"/>
              <p:cNvSpPr/>
              <p:nvPr/>
            </p:nvSpPr>
            <p:spPr>
              <a:xfrm>
                <a:off x="0" y="11429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2" name="Line"/>
              <p:cNvSpPr/>
              <p:nvPr/>
            </p:nvSpPr>
            <p:spPr>
              <a:xfrm>
                <a:off x="0" y="3004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3" name="Line"/>
              <p:cNvSpPr/>
              <p:nvPr/>
            </p:nvSpPr>
            <p:spPr>
              <a:xfrm>
                <a:off x="0" y="190809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4" name="Line"/>
              <p:cNvSpPr/>
              <p:nvPr/>
            </p:nvSpPr>
            <p:spPr>
              <a:xfrm>
                <a:off x="0" y="85182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5" name="Line"/>
              <p:cNvSpPr/>
              <p:nvPr/>
            </p:nvSpPr>
            <p:spPr>
              <a:xfrm>
                <a:off x="0" y="16943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6" name="Line"/>
              <p:cNvSpPr/>
              <p:nvPr/>
            </p:nvSpPr>
            <p:spPr>
              <a:xfrm>
                <a:off x="0" y="5916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7" name="Line"/>
              <p:cNvSpPr/>
              <p:nvPr/>
            </p:nvSpPr>
            <p:spPr>
              <a:xfrm flipV="1">
                <a:off x="225104" y="5954"/>
                <a:ext cx="1" cy="20850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8" name="Line"/>
              <p:cNvSpPr/>
              <p:nvPr/>
            </p:nvSpPr>
            <p:spPr>
              <a:xfrm flipV="1">
                <a:off x="4556" y="5954"/>
                <a:ext cx="1" cy="20850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9" name="Line"/>
              <p:cNvSpPr/>
              <p:nvPr/>
            </p:nvSpPr>
            <p:spPr>
              <a:xfrm flipV="1">
                <a:off x="445651" y="5954"/>
                <a:ext cx="1" cy="20850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0" name="Line"/>
              <p:cNvSpPr/>
              <p:nvPr/>
            </p:nvSpPr>
            <p:spPr>
              <a:xfrm flipV="1">
                <a:off x="114830" y="5201"/>
                <a:ext cx="1" cy="209254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1" name="Line"/>
              <p:cNvSpPr/>
              <p:nvPr/>
            </p:nvSpPr>
            <p:spPr>
              <a:xfrm flipV="1">
                <a:off x="335378" y="5954"/>
                <a:ext cx="1" cy="20850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2" name="Line"/>
              <p:cNvSpPr/>
              <p:nvPr/>
            </p:nvSpPr>
            <p:spPr>
              <a:xfrm flipV="1">
                <a:off x="280241" y="5571"/>
                <a:ext cx="1" cy="208884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3" name="Line"/>
              <p:cNvSpPr/>
              <p:nvPr/>
            </p:nvSpPr>
            <p:spPr>
              <a:xfrm flipV="1">
                <a:off x="390514" y="5201"/>
                <a:ext cx="1" cy="209254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4" name="Line"/>
              <p:cNvSpPr/>
              <p:nvPr/>
            </p:nvSpPr>
            <p:spPr>
              <a:xfrm flipV="1">
                <a:off x="169967" y="5571"/>
                <a:ext cx="1" cy="208884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5" name="Line"/>
              <p:cNvSpPr/>
              <p:nvPr/>
            </p:nvSpPr>
            <p:spPr>
              <a:xfrm flipV="1">
                <a:off x="59693" y="5571"/>
                <a:ext cx="1" cy="208884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6" name="Rectangle"/>
              <p:cNvSpPr/>
              <p:nvPr/>
            </p:nvSpPr>
            <p:spPr>
              <a:xfrm>
                <a:off x="17974" y="189370"/>
                <a:ext cx="76201" cy="2540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7" name="Rectangle"/>
              <p:cNvSpPr/>
              <p:nvPr/>
            </p:nvSpPr>
            <p:spPr>
              <a:xfrm>
                <a:off x="130621" y="173358"/>
                <a:ext cx="76201" cy="5080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8" name="Rectangle"/>
              <p:cNvSpPr/>
              <p:nvPr/>
            </p:nvSpPr>
            <p:spPr>
              <a:xfrm>
                <a:off x="243269" y="127784"/>
                <a:ext cx="76201" cy="8890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9" name="Rectangle"/>
              <p:cNvSpPr/>
              <p:nvPr/>
            </p:nvSpPr>
            <p:spPr>
              <a:xfrm>
                <a:off x="355917" y="47887"/>
                <a:ext cx="76201" cy="16510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0" name="Rectangle"/>
              <p:cNvSpPr/>
              <p:nvPr/>
            </p:nvSpPr>
            <p:spPr>
              <a:xfrm>
                <a:off x="3174" y="0"/>
                <a:ext cx="444501" cy="22112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78" name="Group"/>
            <p:cNvGrpSpPr/>
            <p:nvPr/>
          </p:nvGrpSpPr>
          <p:grpSpPr>
            <a:xfrm rot="5400000">
              <a:off x="184506" y="1669218"/>
              <a:ext cx="447696" cy="451743"/>
              <a:chOff x="0" y="0"/>
              <a:chExt cx="447694" cy="451741"/>
            </a:xfrm>
          </p:grpSpPr>
          <p:sp>
            <p:nvSpPr>
              <p:cNvPr id="1552" name="Square"/>
              <p:cNvSpPr/>
              <p:nvPr/>
            </p:nvSpPr>
            <p:spPr>
              <a:xfrm>
                <a:off x="2795" y="0"/>
                <a:ext cx="444501" cy="444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572" name="Group"/>
              <p:cNvGrpSpPr/>
              <p:nvPr/>
            </p:nvGrpSpPr>
            <p:grpSpPr>
              <a:xfrm>
                <a:off x="0" y="2870"/>
                <a:ext cx="447695" cy="448872"/>
                <a:chOff x="0" y="0"/>
                <a:chExt cx="447694" cy="448871"/>
              </a:xfrm>
            </p:grpSpPr>
            <p:sp>
              <p:nvSpPr>
                <p:cNvPr id="155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5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6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6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571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1562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3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4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5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6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7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8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69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70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573" name="Rectangle"/>
              <p:cNvSpPr/>
              <p:nvPr/>
            </p:nvSpPr>
            <p:spPr>
              <a:xfrm>
                <a:off x="17974" y="391416"/>
                <a:ext cx="76201" cy="57151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4" name="Rectangle"/>
              <p:cNvSpPr/>
              <p:nvPr/>
            </p:nvSpPr>
            <p:spPr>
              <a:xfrm>
                <a:off x="130621" y="350004"/>
                <a:ext cx="76201" cy="98563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5" name="Rectangle"/>
              <p:cNvSpPr/>
              <p:nvPr/>
            </p:nvSpPr>
            <p:spPr>
              <a:xfrm>
                <a:off x="243269" y="266330"/>
                <a:ext cx="76201" cy="182237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6" name="Rectangle"/>
              <p:cNvSpPr/>
              <p:nvPr/>
            </p:nvSpPr>
            <p:spPr>
              <a:xfrm>
                <a:off x="355917" y="122933"/>
                <a:ext cx="76201" cy="325634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7" name="Square"/>
              <p:cNvSpPr/>
              <p:nvPr/>
            </p:nvSpPr>
            <p:spPr>
              <a:xfrm>
                <a:off x="3175" y="4066"/>
                <a:ext cx="444500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05" name="Group"/>
            <p:cNvGrpSpPr/>
            <p:nvPr/>
          </p:nvGrpSpPr>
          <p:grpSpPr>
            <a:xfrm>
              <a:off x="190767" y="2806824"/>
              <a:ext cx="447696" cy="451742"/>
              <a:chOff x="0" y="0"/>
              <a:chExt cx="447694" cy="451741"/>
            </a:xfrm>
          </p:grpSpPr>
          <p:grpSp>
            <p:nvGrpSpPr>
              <p:cNvPr id="1603" name="Group"/>
              <p:cNvGrpSpPr/>
              <p:nvPr/>
            </p:nvGrpSpPr>
            <p:grpSpPr>
              <a:xfrm>
                <a:off x="0" y="0"/>
                <a:ext cx="447695" cy="451742"/>
                <a:chOff x="0" y="0"/>
                <a:chExt cx="447694" cy="451741"/>
              </a:xfrm>
            </p:grpSpPr>
            <p:sp>
              <p:nvSpPr>
                <p:cNvPr id="1579" name="Square"/>
                <p:cNvSpPr/>
                <p:nvPr/>
              </p:nvSpPr>
              <p:spPr>
                <a:xfrm>
                  <a:off x="2795" y="0"/>
                  <a:ext cx="444501" cy="4445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589" name="Group"/>
                <p:cNvGrpSpPr/>
                <p:nvPr/>
              </p:nvGrpSpPr>
              <p:grpSpPr>
                <a:xfrm rot="16200000">
                  <a:off x="1256" y="734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1580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1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2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3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4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5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6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7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588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  <p:sp>
              <p:nvSpPr>
                <p:cNvPr id="1590" name="Square"/>
                <p:cNvSpPr/>
                <p:nvPr/>
              </p:nvSpPr>
              <p:spPr>
                <a:xfrm>
                  <a:off x="3175" y="4066"/>
                  <a:ext cx="444500" cy="444501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91" name="Line"/>
                <p:cNvSpPr/>
                <p:nvPr/>
              </p:nvSpPr>
              <p:spPr>
                <a:xfrm>
                  <a:off x="0" y="22341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2" name="Line"/>
                <p:cNvSpPr/>
                <p:nvPr/>
              </p:nvSpPr>
              <p:spPr>
                <a:xfrm>
                  <a:off x="0" y="287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3" name="Line"/>
                <p:cNvSpPr/>
                <p:nvPr/>
              </p:nvSpPr>
              <p:spPr>
                <a:xfrm>
                  <a:off x="0" y="11314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4" name="Line"/>
                <p:cNvSpPr/>
                <p:nvPr/>
              </p:nvSpPr>
              <p:spPr>
                <a:xfrm>
                  <a:off x="0" y="4159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5" name="Line"/>
                <p:cNvSpPr/>
                <p:nvPr/>
              </p:nvSpPr>
              <p:spPr>
                <a:xfrm>
                  <a:off x="0" y="7535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6" name="Line"/>
                <p:cNvSpPr/>
                <p:nvPr/>
              </p:nvSpPr>
              <p:spPr>
                <a:xfrm>
                  <a:off x="0" y="2052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7" name="Line"/>
                <p:cNvSpPr/>
                <p:nvPr/>
              </p:nvSpPr>
              <p:spPr>
                <a:xfrm>
                  <a:off x="0" y="15558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8" name="Line"/>
                <p:cNvSpPr/>
                <p:nvPr/>
              </p:nvSpPr>
              <p:spPr>
                <a:xfrm>
                  <a:off x="0" y="3260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599" name="Line"/>
                <p:cNvSpPr/>
                <p:nvPr/>
              </p:nvSpPr>
              <p:spPr>
                <a:xfrm>
                  <a:off x="0" y="5800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00" name="Rectangle"/>
                <p:cNvSpPr/>
                <p:nvPr/>
              </p:nvSpPr>
              <p:spPr>
                <a:xfrm>
                  <a:off x="17974" y="340616"/>
                  <a:ext cx="76201" cy="107951"/>
                </a:xfrm>
                <a:prstGeom prst="rect">
                  <a:avLst/>
                </a:prstGeom>
                <a:solidFill>
                  <a:srgbClr val="000000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01" name="Rectangle"/>
                <p:cNvSpPr/>
                <p:nvPr/>
              </p:nvSpPr>
              <p:spPr>
                <a:xfrm>
                  <a:off x="130621" y="299204"/>
                  <a:ext cx="76201" cy="149363"/>
                </a:xfrm>
                <a:prstGeom prst="rect">
                  <a:avLst/>
                </a:prstGeom>
                <a:solidFill>
                  <a:srgbClr val="000000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02" name="Rectangle"/>
                <p:cNvSpPr/>
                <p:nvPr/>
              </p:nvSpPr>
              <p:spPr>
                <a:xfrm>
                  <a:off x="243269" y="240930"/>
                  <a:ext cx="76201" cy="207637"/>
                </a:xfrm>
                <a:prstGeom prst="rect">
                  <a:avLst/>
                </a:prstGeom>
                <a:solidFill>
                  <a:srgbClr val="000000"/>
                </a:solidFill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604" name="Rectangle"/>
              <p:cNvSpPr/>
              <p:nvPr/>
            </p:nvSpPr>
            <p:spPr>
              <a:xfrm>
                <a:off x="355917" y="199133"/>
                <a:ext cx="76201" cy="249434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20" name="Group"/>
            <p:cNvGrpSpPr/>
            <p:nvPr/>
          </p:nvGrpSpPr>
          <p:grpSpPr>
            <a:xfrm>
              <a:off x="190787" y="2243804"/>
              <a:ext cx="444501" cy="444501"/>
              <a:chOff x="0" y="0"/>
              <a:chExt cx="444500" cy="444500"/>
            </a:xfrm>
          </p:grpSpPr>
          <p:sp>
            <p:nvSpPr>
              <p:cNvPr id="1606" name="Circle"/>
              <p:cNvSpPr/>
              <p:nvPr/>
            </p:nvSpPr>
            <p:spPr>
              <a:xfrm>
                <a:off x="0" y="0"/>
                <a:ext cx="444500" cy="444500"/>
              </a:xfrm>
              <a:prstGeom prst="ellips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615" name="Group"/>
              <p:cNvGrpSpPr/>
              <p:nvPr/>
            </p:nvGrpSpPr>
            <p:grpSpPr>
              <a:xfrm>
                <a:off x="3414" y="360"/>
                <a:ext cx="440827" cy="440826"/>
                <a:chOff x="0" y="0"/>
                <a:chExt cx="440825" cy="440825"/>
              </a:xfrm>
            </p:grpSpPr>
            <p:sp>
              <p:nvSpPr>
                <p:cNvPr id="1607" name="Circle"/>
                <p:cNvSpPr/>
                <p:nvPr/>
              </p:nvSpPr>
              <p:spPr>
                <a:xfrm>
                  <a:off x="41035" y="44089"/>
                  <a:ext cx="355601" cy="355601"/>
                </a:xfrm>
                <a:prstGeom prst="ellips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08" name="Circle"/>
                <p:cNvSpPr/>
                <p:nvPr/>
              </p:nvSpPr>
              <p:spPr>
                <a:xfrm>
                  <a:off x="85485" y="88539"/>
                  <a:ext cx="266701" cy="266701"/>
                </a:xfrm>
                <a:prstGeom prst="ellips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09" name="Circle"/>
                <p:cNvSpPr/>
                <p:nvPr/>
              </p:nvSpPr>
              <p:spPr>
                <a:xfrm>
                  <a:off x="129935" y="132989"/>
                  <a:ext cx="177801" cy="177801"/>
                </a:xfrm>
                <a:prstGeom prst="ellips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0" name="Circle"/>
                <p:cNvSpPr/>
                <p:nvPr/>
              </p:nvSpPr>
              <p:spPr>
                <a:xfrm>
                  <a:off x="174385" y="177439"/>
                  <a:ext cx="88901" cy="88901"/>
                </a:xfrm>
                <a:prstGeom prst="ellips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1" name="Line"/>
                <p:cNvSpPr/>
                <p:nvPr/>
              </p:nvSpPr>
              <p:spPr>
                <a:xfrm>
                  <a:off x="0" y="220412"/>
                  <a:ext cx="440826" cy="1"/>
                </a:xfrm>
                <a:prstGeom prst="lin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12" name="Line"/>
                <p:cNvSpPr/>
                <p:nvPr/>
              </p:nvSpPr>
              <p:spPr>
                <a:xfrm flipV="1">
                  <a:off x="220412" y="0"/>
                  <a:ext cx="1" cy="440826"/>
                </a:xfrm>
                <a:prstGeom prst="lin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13" name="Line"/>
                <p:cNvSpPr/>
                <p:nvPr/>
              </p:nvSpPr>
              <p:spPr>
                <a:xfrm flipV="1">
                  <a:off x="61179" y="64557"/>
                  <a:ext cx="311712" cy="311712"/>
                </a:xfrm>
                <a:prstGeom prst="lin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14" name="Line"/>
                <p:cNvSpPr/>
                <p:nvPr/>
              </p:nvSpPr>
              <p:spPr>
                <a:xfrm flipH="1" flipV="1">
                  <a:off x="61179" y="65238"/>
                  <a:ext cx="311712" cy="311712"/>
                </a:xfrm>
                <a:prstGeom prst="line">
                  <a:avLst/>
                </a:prstGeom>
                <a:noFill/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sp>
            <p:nvSpPr>
              <p:cNvPr id="1616" name="Shape"/>
              <p:cNvSpPr/>
              <p:nvPr/>
            </p:nvSpPr>
            <p:spPr>
              <a:xfrm>
                <a:off x="227410" y="168955"/>
                <a:ext cx="48808" cy="48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040" fill="norm" stroke="1" extrusionOk="0">
                    <a:moveTo>
                      <a:pt x="0" y="21040"/>
                    </a:moveTo>
                    <a:lnTo>
                      <a:pt x="338" y="240"/>
                    </a:lnTo>
                    <a:cubicBezTo>
                      <a:pt x="5155" y="-560"/>
                      <a:pt x="10089" y="661"/>
                      <a:pt x="13980" y="3616"/>
                    </a:cubicBezTo>
                    <a:cubicBezTo>
                      <a:pt x="18929" y="7374"/>
                      <a:pt x="21600" y="13416"/>
                      <a:pt x="21052" y="19611"/>
                    </a:cubicBezTo>
                    <a:lnTo>
                      <a:pt x="0" y="210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17" name="Shape"/>
              <p:cNvSpPr/>
              <p:nvPr/>
            </p:nvSpPr>
            <p:spPr>
              <a:xfrm rot="5400000">
                <a:off x="232933" y="218845"/>
                <a:ext cx="86908" cy="86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040" fill="norm" stroke="1" extrusionOk="0">
                    <a:moveTo>
                      <a:pt x="0" y="21040"/>
                    </a:moveTo>
                    <a:lnTo>
                      <a:pt x="338" y="240"/>
                    </a:lnTo>
                    <a:cubicBezTo>
                      <a:pt x="5155" y="-560"/>
                      <a:pt x="10089" y="661"/>
                      <a:pt x="13980" y="3616"/>
                    </a:cubicBezTo>
                    <a:cubicBezTo>
                      <a:pt x="18929" y="7374"/>
                      <a:pt x="21600" y="13416"/>
                      <a:pt x="21052" y="19611"/>
                    </a:cubicBezTo>
                    <a:lnTo>
                      <a:pt x="0" y="210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18" name="Shape"/>
              <p:cNvSpPr/>
              <p:nvPr/>
            </p:nvSpPr>
            <p:spPr>
              <a:xfrm rot="10800000">
                <a:off x="97397" y="218996"/>
                <a:ext cx="127001" cy="126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040" fill="norm" stroke="1" extrusionOk="0">
                    <a:moveTo>
                      <a:pt x="0" y="21040"/>
                    </a:moveTo>
                    <a:lnTo>
                      <a:pt x="338" y="240"/>
                    </a:lnTo>
                    <a:cubicBezTo>
                      <a:pt x="5155" y="-560"/>
                      <a:pt x="10089" y="661"/>
                      <a:pt x="13980" y="3616"/>
                    </a:cubicBezTo>
                    <a:cubicBezTo>
                      <a:pt x="18929" y="7374"/>
                      <a:pt x="21600" y="13416"/>
                      <a:pt x="21052" y="19611"/>
                    </a:cubicBezTo>
                    <a:lnTo>
                      <a:pt x="0" y="210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19" name="Shape"/>
              <p:cNvSpPr/>
              <p:nvPr/>
            </p:nvSpPr>
            <p:spPr>
              <a:xfrm rot="16200000">
                <a:off x="52015" y="42261"/>
                <a:ext cx="172477" cy="171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040" fill="norm" stroke="1" extrusionOk="0">
                    <a:moveTo>
                      <a:pt x="0" y="21040"/>
                    </a:moveTo>
                    <a:lnTo>
                      <a:pt x="338" y="240"/>
                    </a:lnTo>
                    <a:cubicBezTo>
                      <a:pt x="5155" y="-560"/>
                      <a:pt x="10089" y="661"/>
                      <a:pt x="13980" y="3616"/>
                    </a:cubicBezTo>
                    <a:cubicBezTo>
                      <a:pt x="18929" y="7374"/>
                      <a:pt x="21600" y="13416"/>
                      <a:pt x="21052" y="19611"/>
                    </a:cubicBezTo>
                    <a:lnTo>
                      <a:pt x="0" y="210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</p:grpSp>
      <p:grpSp>
        <p:nvGrpSpPr>
          <p:cNvPr id="1803" name="Group"/>
          <p:cNvGrpSpPr/>
          <p:nvPr/>
        </p:nvGrpSpPr>
        <p:grpSpPr>
          <a:xfrm>
            <a:off x="7119951" y="5042222"/>
            <a:ext cx="3283750" cy="3526205"/>
            <a:chOff x="0" y="0"/>
            <a:chExt cx="3283748" cy="3526204"/>
          </a:xfrm>
        </p:grpSpPr>
        <p:sp>
          <p:nvSpPr>
            <p:cNvPr id="1622" name="Rounded Rectangle"/>
            <p:cNvSpPr/>
            <p:nvPr/>
          </p:nvSpPr>
          <p:spPr>
            <a:xfrm>
              <a:off x="16077" y="3476"/>
              <a:ext cx="3263901" cy="3522729"/>
            </a:xfrm>
            <a:prstGeom prst="roundRect">
              <a:avLst>
                <a:gd name="adj" fmla="val 119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623" name="Position Adjustments"/>
            <p:cNvSpPr/>
            <p:nvPr/>
          </p:nvSpPr>
          <p:spPr>
            <a:xfrm>
              <a:off x="13129" y="0"/>
              <a:ext cx="3263901" cy="248841"/>
            </a:xfrm>
            <a:prstGeom prst="roundRect">
              <a:avLst>
                <a:gd name="adj" fmla="val 25876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Position Adjustments</a:t>
              </a:r>
            </a:p>
          </p:txBody>
        </p:sp>
        <p:sp>
          <p:nvSpPr>
            <p:cNvPr id="1624" name="s + geom_bar(position = &quot;dodge&quot;)…"/>
            <p:cNvSpPr txBox="1"/>
            <p:nvPr/>
          </p:nvSpPr>
          <p:spPr>
            <a:xfrm>
              <a:off x="838174" y="832095"/>
              <a:ext cx="2353470" cy="1993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105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 + geom_bar(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"dodge"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14095">
                <a:lnSpc>
                  <a:spcPct val="80000"/>
                </a:lnSpc>
                <a:spcBef>
                  <a:spcPts val="400"/>
                </a:spcBef>
                <a:defRPr sz="96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Arrange elements side by side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105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 + geom_bar(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"fill"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14095">
                <a:lnSpc>
                  <a:spcPct val="80000"/>
                </a:lnSpc>
                <a:spcBef>
                  <a:spcPts val="400"/>
                </a:spcBef>
                <a:defRPr sz="96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Stack elements on top of one another, normalize height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105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 geom_point(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"jitter"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96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Add random noise to X and Y position of each element to avoid overplotting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105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 geom_label(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"nudge"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96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Nudge labels away from points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105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 + geom_bar(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"stack"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 defTabSz="514095">
                <a:lnSpc>
                  <a:spcPct val="80000"/>
                </a:lnSpc>
                <a:spcBef>
                  <a:spcPts val="200"/>
                </a:spcBef>
                <a:defRPr sz="96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Stack elements on top of one another</a:t>
              </a:r>
            </a:p>
          </p:txBody>
        </p:sp>
        <p:sp>
          <p:nvSpPr>
            <p:cNvPr id="1625" name="s &lt;- ggplot(mpg, aes(fl, fill = drv))"/>
            <p:cNvSpPr txBox="1"/>
            <p:nvPr/>
          </p:nvSpPr>
          <p:spPr>
            <a:xfrm>
              <a:off x="0" y="553761"/>
              <a:ext cx="3264178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66674">
                <a:lnSpc>
                  <a:spcPct val="80000"/>
                </a:lnSpc>
                <a:spcBef>
                  <a:spcPts val="200"/>
                </a:spcBef>
                <a:defRPr sz="1164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 &lt;- ggplot(mpg, aes(fl, fill = drv))</a:t>
              </a:r>
            </a:p>
          </p:txBody>
        </p:sp>
        <p:sp>
          <p:nvSpPr>
            <p:cNvPr id="1626" name="Text"/>
            <p:cNvSpPr txBox="1"/>
            <p:nvPr/>
          </p:nvSpPr>
          <p:spPr>
            <a:xfrm>
              <a:off x="20458" y="219564"/>
              <a:ext cx="3263291" cy="2869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27" name="Position adjustments determine how to arrange geoms that would otherwise occupy the same space."/>
            <p:cNvSpPr txBox="1"/>
            <p:nvPr/>
          </p:nvSpPr>
          <p:spPr>
            <a:xfrm>
              <a:off x="58386" y="190354"/>
              <a:ext cx="3135956" cy="44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Position adjustments determine how to arrange geoms that would otherwise occupy the same space.</a:t>
              </a:r>
            </a:p>
          </p:txBody>
        </p:sp>
        <p:sp>
          <p:nvSpPr>
            <p:cNvPr id="1628" name="Each position adjustment can be recast as a function with manual width and height arguments"/>
            <p:cNvSpPr txBox="1"/>
            <p:nvPr/>
          </p:nvSpPr>
          <p:spPr>
            <a:xfrm>
              <a:off x="5824" y="2808955"/>
              <a:ext cx="3135956" cy="446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Each position adjustment can be recast as a function with manual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width</a:t>
              </a:r>
              <a:r>
                <a:t> and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height</a:t>
              </a:r>
              <a:r>
                <a:t> arguments</a:t>
              </a:r>
            </a:p>
          </p:txBody>
        </p:sp>
        <p:sp>
          <p:nvSpPr>
            <p:cNvPr id="1629" name="s + geom_bar(position = position_dodge(width = 1))"/>
            <p:cNvSpPr txBox="1"/>
            <p:nvPr/>
          </p:nvSpPr>
          <p:spPr>
            <a:xfrm>
              <a:off x="4262" y="3263296"/>
              <a:ext cx="327732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 + geom_bar(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position = position_dodge(width = 1)</a:t>
              </a: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grpSp>
          <p:nvGrpSpPr>
            <p:cNvPr id="1661" name="Group"/>
            <p:cNvGrpSpPr/>
            <p:nvPr/>
          </p:nvGrpSpPr>
          <p:grpSpPr>
            <a:xfrm>
              <a:off x="195640" y="2435981"/>
              <a:ext cx="377588" cy="381001"/>
              <a:chOff x="0" y="0"/>
              <a:chExt cx="377586" cy="380999"/>
            </a:xfrm>
          </p:grpSpPr>
          <p:sp>
            <p:nvSpPr>
              <p:cNvPr id="1630" name="Square"/>
              <p:cNvSpPr/>
              <p:nvPr/>
            </p:nvSpPr>
            <p:spPr>
              <a:xfrm>
                <a:off x="2357" y="0"/>
                <a:ext cx="374893" cy="3748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650" name="Group"/>
              <p:cNvGrpSpPr/>
              <p:nvPr/>
            </p:nvGrpSpPr>
            <p:grpSpPr>
              <a:xfrm>
                <a:off x="0" y="2420"/>
                <a:ext cx="377587" cy="378580"/>
                <a:chOff x="0" y="0"/>
                <a:chExt cx="377586" cy="378579"/>
              </a:xfrm>
            </p:grpSpPr>
            <p:sp>
              <p:nvSpPr>
                <p:cNvPr id="1631" name="Line"/>
                <p:cNvSpPr/>
                <p:nvPr/>
              </p:nvSpPr>
              <p:spPr>
                <a:xfrm>
                  <a:off x="0" y="18601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2" name="Line"/>
                <p:cNvSpPr/>
                <p:nvPr/>
              </p:nvSpPr>
              <p:spPr>
                <a:xfrm>
                  <a:off x="0" y="0"/>
                  <a:ext cx="377587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3" name="Line"/>
                <p:cNvSpPr/>
                <p:nvPr/>
              </p:nvSpPr>
              <p:spPr>
                <a:xfrm>
                  <a:off x="0" y="37202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4" name="Line"/>
                <p:cNvSpPr/>
                <p:nvPr/>
              </p:nvSpPr>
              <p:spPr>
                <a:xfrm>
                  <a:off x="0" y="9300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5" name="Line"/>
                <p:cNvSpPr/>
                <p:nvPr/>
              </p:nvSpPr>
              <p:spPr>
                <a:xfrm>
                  <a:off x="0" y="27901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6" name="Line"/>
                <p:cNvSpPr/>
                <p:nvPr/>
              </p:nvSpPr>
              <p:spPr>
                <a:xfrm>
                  <a:off x="0" y="23251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7" name="Line"/>
                <p:cNvSpPr/>
                <p:nvPr/>
              </p:nvSpPr>
              <p:spPr>
                <a:xfrm>
                  <a:off x="0" y="325518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8" name="Line"/>
                <p:cNvSpPr/>
                <p:nvPr/>
              </p:nvSpPr>
              <p:spPr>
                <a:xfrm>
                  <a:off x="0" y="139507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9" name="Line"/>
                <p:cNvSpPr/>
                <p:nvPr/>
              </p:nvSpPr>
              <p:spPr>
                <a:xfrm>
                  <a:off x="0" y="4650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649" name="Group"/>
                <p:cNvGrpSpPr/>
                <p:nvPr/>
              </p:nvGrpSpPr>
              <p:grpSpPr>
                <a:xfrm rot="16200000">
                  <a:off x="1060" y="3775"/>
                  <a:ext cx="377587" cy="372022"/>
                  <a:chOff x="0" y="0"/>
                  <a:chExt cx="377586" cy="372020"/>
                </a:xfrm>
              </p:grpSpPr>
              <p:sp>
                <p:nvSpPr>
                  <p:cNvPr id="1640" name="Line"/>
                  <p:cNvSpPr/>
                  <p:nvPr/>
                </p:nvSpPr>
                <p:spPr>
                  <a:xfrm>
                    <a:off x="0" y="18601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1" name="Line"/>
                  <p:cNvSpPr/>
                  <p:nvPr/>
                </p:nvSpPr>
                <p:spPr>
                  <a:xfrm>
                    <a:off x="0" y="0"/>
                    <a:ext cx="377587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2" name="Line"/>
                  <p:cNvSpPr/>
                  <p:nvPr/>
                </p:nvSpPr>
                <p:spPr>
                  <a:xfrm>
                    <a:off x="0" y="37202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3" name="Line"/>
                  <p:cNvSpPr/>
                  <p:nvPr/>
                </p:nvSpPr>
                <p:spPr>
                  <a:xfrm>
                    <a:off x="0" y="9300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4" name="Line"/>
                  <p:cNvSpPr/>
                  <p:nvPr/>
                </p:nvSpPr>
                <p:spPr>
                  <a:xfrm>
                    <a:off x="0" y="27901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5" name="Line"/>
                  <p:cNvSpPr/>
                  <p:nvPr/>
                </p:nvSpPr>
                <p:spPr>
                  <a:xfrm>
                    <a:off x="0" y="232513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6" name="Line"/>
                  <p:cNvSpPr/>
                  <p:nvPr/>
                </p:nvSpPr>
                <p:spPr>
                  <a:xfrm>
                    <a:off x="0" y="325518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7" name="Line"/>
                  <p:cNvSpPr/>
                  <p:nvPr/>
                </p:nvSpPr>
                <p:spPr>
                  <a:xfrm>
                    <a:off x="0" y="13950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48" name="Line"/>
                  <p:cNvSpPr/>
                  <p:nvPr/>
                </p:nvSpPr>
                <p:spPr>
                  <a:xfrm>
                    <a:off x="0" y="4650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651" name="Rectangle"/>
              <p:cNvSpPr/>
              <p:nvPr/>
            </p:nvSpPr>
            <p:spPr>
              <a:xfrm>
                <a:off x="35884" y="330120"/>
                <a:ext cx="64269" cy="48202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2" name="Rectangle"/>
              <p:cNvSpPr/>
              <p:nvPr/>
            </p:nvSpPr>
            <p:spPr>
              <a:xfrm>
                <a:off x="157513" y="295194"/>
                <a:ext cx="64268" cy="83128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3" name="Rectangle"/>
              <p:cNvSpPr/>
              <p:nvPr/>
            </p:nvSpPr>
            <p:spPr>
              <a:xfrm>
                <a:off x="278745" y="224622"/>
                <a:ext cx="64268" cy="153700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4" name="Square"/>
              <p:cNvSpPr/>
              <p:nvPr/>
            </p:nvSpPr>
            <p:spPr>
              <a:xfrm>
                <a:off x="2677" y="3429"/>
                <a:ext cx="374894" cy="374894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5" name="Rectangle"/>
              <p:cNvSpPr/>
              <p:nvPr/>
            </p:nvSpPr>
            <p:spPr>
              <a:xfrm>
                <a:off x="35884" y="245944"/>
                <a:ext cx="64269" cy="83128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6" name="Rectangle"/>
              <p:cNvSpPr/>
              <p:nvPr/>
            </p:nvSpPr>
            <p:spPr>
              <a:xfrm>
                <a:off x="157513" y="206188"/>
                <a:ext cx="64268" cy="88072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7" name="Rectangle"/>
              <p:cNvSpPr/>
              <p:nvPr/>
            </p:nvSpPr>
            <p:spPr>
              <a:xfrm>
                <a:off x="278745" y="206362"/>
                <a:ext cx="64268" cy="17463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8" name="Rectangle"/>
              <p:cNvSpPr/>
              <p:nvPr/>
            </p:nvSpPr>
            <p:spPr>
              <a:xfrm>
                <a:off x="278745" y="115598"/>
                <a:ext cx="64268" cy="88072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59" name="Rectangle"/>
              <p:cNvSpPr/>
              <p:nvPr/>
            </p:nvSpPr>
            <p:spPr>
              <a:xfrm>
                <a:off x="157513" y="166935"/>
                <a:ext cx="64268" cy="36735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60" name="Rectangle"/>
              <p:cNvSpPr/>
              <p:nvPr/>
            </p:nvSpPr>
            <p:spPr>
              <a:xfrm>
                <a:off x="35884" y="207437"/>
                <a:ext cx="64269" cy="36735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93" name="Group"/>
            <p:cNvGrpSpPr/>
            <p:nvPr/>
          </p:nvGrpSpPr>
          <p:grpSpPr>
            <a:xfrm>
              <a:off x="195640" y="1215352"/>
              <a:ext cx="377588" cy="381001"/>
              <a:chOff x="0" y="0"/>
              <a:chExt cx="377586" cy="381000"/>
            </a:xfrm>
          </p:grpSpPr>
          <p:sp>
            <p:nvSpPr>
              <p:cNvPr id="1662" name="Square"/>
              <p:cNvSpPr/>
              <p:nvPr/>
            </p:nvSpPr>
            <p:spPr>
              <a:xfrm>
                <a:off x="2357" y="0"/>
                <a:ext cx="374893" cy="3748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682" name="Group"/>
              <p:cNvGrpSpPr/>
              <p:nvPr/>
            </p:nvGrpSpPr>
            <p:grpSpPr>
              <a:xfrm>
                <a:off x="-1" y="2421"/>
                <a:ext cx="377588" cy="378580"/>
                <a:chOff x="0" y="0"/>
                <a:chExt cx="377586" cy="378578"/>
              </a:xfrm>
            </p:grpSpPr>
            <p:sp>
              <p:nvSpPr>
                <p:cNvPr id="1663" name="Line"/>
                <p:cNvSpPr/>
                <p:nvPr/>
              </p:nvSpPr>
              <p:spPr>
                <a:xfrm>
                  <a:off x="0" y="18601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4" name="Line"/>
                <p:cNvSpPr/>
                <p:nvPr/>
              </p:nvSpPr>
              <p:spPr>
                <a:xfrm>
                  <a:off x="0" y="0"/>
                  <a:ext cx="377587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5" name="Line"/>
                <p:cNvSpPr/>
                <p:nvPr/>
              </p:nvSpPr>
              <p:spPr>
                <a:xfrm>
                  <a:off x="0" y="37202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6" name="Line"/>
                <p:cNvSpPr/>
                <p:nvPr/>
              </p:nvSpPr>
              <p:spPr>
                <a:xfrm>
                  <a:off x="0" y="9300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7" name="Line"/>
                <p:cNvSpPr/>
                <p:nvPr/>
              </p:nvSpPr>
              <p:spPr>
                <a:xfrm>
                  <a:off x="0" y="27901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8" name="Line"/>
                <p:cNvSpPr/>
                <p:nvPr/>
              </p:nvSpPr>
              <p:spPr>
                <a:xfrm>
                  <a:off x="0" y="23251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9" name="Line"/>
                <p:cNvSpPr/>
                <p:nvPr/>
              </p:nvSpPr>
              <p:spPr>
                <a:xfrm>
                  <a:off x="0" y="325517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70" name="Line"/>
                <p:cNvSpPr/>
                <p:nvPr/>
              </p:nvSpPr>
              <p:spPr>
                <a:xfrm>
                  <a:off x="0" y="139507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71" name="Line"/>
                <p:cNvSpPr/>
                <p:nvPr/>
              </p:nvSpPr>
              <p:spPr>
                <a:xfrm>
                  <a:off x="0" y="4650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681" name="Group"/>
                <p:cNvGrpSpPr/>
                <p:nvPr/>
              </p:nvGrpSpPr>
              <p:grpSpPr>
                <a:xfrm rot="16200000">
                  <a:off x="1060" y="3775"/>
                  <a:ext cx="377587" cy="372021"/>
                  <a:chOff x="0" y="0"/>
                  <a:chExt cx="377586" cy="372020"/>
                </a:xfrm>
              </p:grpSpPr>
              <p:sp>
                <p:nvSpPr>
                  <p:cNvPr id="1672" name="Line"/>
                  <p:cNvSpPr/>
                  <p:nvPr/>
                </p:nvSpPr>
                <p:spPr>
                  <a:xfrm>
                    <a:off x="0" y="18601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3" name="Line"/>
                  <p:cNvSpPr/>
                  <p:nvPr/>
                </p:nvSpPr>
                <p:spPr>
                  <a:xfrm>
                    <a:off x="0" y="0"/>
                    <a:ext cx="377587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4" name="Line"/>
                  <p:cNvSpPr/>
                  <p:nvPr/>
                </p:nvSpPr>
                <p:spPr>
                  <a:xfrm>
                    <a:off x="0" y="37202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5" name="Line"/>
                  <p:cNvSpPr/>
                  <p:nvPr/>
                </p:nvSpPr>
                <p:spPr>
                  <a:xfrm>
                    <a:off x="0" y="9300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6" name="Line"/>
                  <p:cNvSpPr/>
                  <p:nvPr/>
                </p:nvSpPr>
                <p:spPr>
                  <a:xfrm>
                    <a:off x="0" y="27901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7" name="Line"/>
                  <p:cNvSpPr/>
                  <p:nvPr/>
                </p:nvSpPr>
                <p:spPr>
                  <a:xfrm>
                    <a:off x="0" y="23251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8" name="Line"/>
                  <p:cNvSpPr/>
                  <p:nvPr/>
                </p:nvSpPr>
                <p:spPr>
                  <a:xfrm>
                    <a:off x="0" y="32551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79" name="Line"/>
                  <p:cNvSpPr/>
                  <p:nvPr/>
                </p:nvSpPr>
                <p:spPr>
                  <a:xfrm>
                    <a:off x="0" y="13950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680" name="Line"/>
                  <p:cNvSpPr/>
                  <p:nvPr/>
                </p:nvSpPr>
                <p:spPr>
                  <a:xfrm>
                    <a:off x="0" y="4650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683" name="Rectangle"/>
              <p:cNvSpPr/>
              <p:nvPr/>
            </p:nvSpPr>
            <p:spPr>
              <a:xfrm>
                <a:off x="35884" y="269859"/>
                <a:ext cx="64269" cy="107113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4" name="Rectangle"/>
              <p:cNvSpPr/>
              <p:nvPr/>
            </p:nvSpPr>
            <p:spPr>
              <a:xfrm>
                <a:off x="157512" y="224221"/>
                <a:ext cx="64269" cy="149958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5" name="Rectangle"/>
              <p:cNvSpPr/>
              <p:nvPr/>
            </p:nvSpPr>
            <p:spPr>
              <a:xfrm>
                <a:off x="278744" y="164361"/>
                <a:ext cx="64269" cy="21422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635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6" name="Rectangle"/>
              <p:cNvSpPr/>
              <p:nvPr/>
            </p:nvSpPr>
            <p:spPr>
              <a:xfrm>
                <a:off x="35884" y="78569"/>
                <a:ext cx="64269" cy="192803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7" name="Rectangle"/>
              <p:cNvSpPr/>
              <p:nvPr/>
            </p:nvSpPr>
            <p:spPr>
              <a:xfrm>
                <a:off x="157512" y="70947"/>
                <a:ext cx="64269" cy="149958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8" name="Rectangle"/>
              <p:cNvSpPr/>
              <p:nvPr/>
            </p:nvSpPr>
            <p:spPr>
              <a:xfrm>
                <a:off x="278744" y="124678"/>
                <a:ext cx="64269" cy="42846"/>
              </a:xfrm>
              <a:prstGeom prst="rect">
                <a:avLst/>
              </a:prstGeom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89" name="Rectangle"/>
              <p:cNvSpPr/>
              <p:nvPr/>
            </p:nvSpPr>
            <p:spPr>
              <a:xfrm>
                <a:off x="278744" y="1780"/>
                <a:ext cx="64269" cy="117824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0" name="Square"/>
              <p:cNvSpPr/>
              <p:nvPr/>
            </p:nvSpPr>
            <p:spPr>
              <a:xfrm>
                <a:off x="157512" y="10272"/>
                <a:ext cx="64269" cy="64269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1" name="Rectangle"/>
              <p:cNvSpPr/>
              <p:nvPr/>
            </p:nvSpPr>
            <p:spPr>
              <a:xfrm>
                <a:off x="35884" y="7929"/>
                <a:ext cx="64269" cy="74980"/>
              </a:xfrm>
              <a:prstGeom prst="rect">
                <a:avLst/>
              </a:prstGeom>
              <a:solidFill>
                <a:srgbClr val="0096FF"/>
              </a:solidFill>
              <a:ln w="635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2" name="Square"/>
              <p:cNvSpPr/>
              <p:nvPr/>
            </p:nvSpPr>
            <p:spPr>
              <a:xfrm>
                <a:off x="2677" y="3429"/>
                <a:ext cx="374893" cy="374894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725" name="Group"/>
            <p:cNvGrpSpPr/>
            <p:nvPr/>
          </p:nvGrpSpPr>
          <p:grpSpPr>
            <a:xfrm>
              <a:off x="195640" y="808477"/>
              <a:ext cx="377588" cy="381001"/>
              <a:chOff x="0" y="0"/>
              <a:chExt cx="377586" cy="381000"/>
            </a:xfrm>
          </p:grpSpPr>
          <p:sp>
            <p:nvSpPr>
              <p:cNvPr id="1694" name="Square"/>
              <p:cNvSpPr/>
              <p:nvPr/>
            </p:nvSpPr>
            <p:spPr>
              <a:xfrm>
                <a:off x="2357" y="0"/>
                <a:ext cx="374893" cy="3748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14" name="Group"/>
              <p:cNvGrpSpPr/>
              <p:nvPr/>
            </p:nvGrpSpPr>
            <p:grpSpPr>
              <a:xfrm>
                <a:off x="-1" y="2421"/>
                <a:ext cx="377588" cy="378580"/>
                <a:chOff x="0" y="0"/>
                <a:chExt cx="377586" cy="378578"/>
              </a:xfrm>
            </p:grpSpPr>
            <p:sp>
              <p:nvSpPr>
                <p:cNvPr id="1695" name="Line"/>
                <p:cNvSpPr/>
                <p:nvPr/>
              </p:nvSpPr>
              <p:spPr>
                <a:xfrm>
                  <a:off x="0" y="18601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6" name="Line"/>
                <p:cNvSpPr/>
                <p:nvPr/>
              </p:nvSpPr>
              <p:spPr>
                <a:xfrm>
                  <a:off x="0" y="0"/>
                  <a:ext cx="377587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7" name="Line"/>
                <p:cNvSpPr/>
                <p:nvPr/>
              </p:nvSpPr>
              <p:spPr>
                <a:xfrm>
                  <a:off x="0" y="372020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8" name="Line"/>
                <p:cNvSpPr/>
                <p:nvPr/>
              </p:nvSpPr>
              <p:spPr>
                <a:xfrm>
                  <a:off x="0" y="9300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9" name="Line"/>
                <p:cNvSpPr/>
                <p:nvPr/>
              </p:nvSpPr>
              <p:spPr>
                <a:xfrm>
                  <a:off x="0" y="279015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00" name="Line"/>
                <p:cNvSpPr/>
                <p:nvPr/>
              </p:nvSpPr>
              <p:spPr>
                <a:xfrm>
                  <a:off x="0" y="23251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01" name="Line"/>
                <p:cNvSpPr/>
                <p:nvPr/>
              </p:nvSpPr>
              <p:spPr>
                <a:xfrm>
                  <a:off x="0" y="325517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02" name="Line"/>
                <p:cNvSpPr/>
                <p:nvPr/>
              </p:nvSpPr>
              <p:spPr>
                <a:xfrm>
                  <a:off x="0" y="139507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03" name="Line"/>
                <p:cNvSpPr/>
                <p:nvPr/>
              </p:nvSpPr>
              <p:spPr>
                <a:xfrm>
                  <a:off x="0" y="46502"/>
                  <a:ext cx="377587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1713" name="Group"/>
                <p:cNvGrpSpPr/>
                <p:nvPr/>
              </p:nvGrpSpPr>
              <p:grpSpPr>
                <a:xfrm rot="16200000">
                  <a:off x="1060" y="3775"/>
                  <a:ext cx="377587" cy="372021"/>
                  <a:chOff x="0" y="0"/>
                  <a:chExt cx="377586" cy="372020"/>
                </a:xfrm>
              </p:grpSpPr>
              <p:sp>
                <p:nvSpPr>
                  <p:cNvPr id="1704" name="Line"/>
                  <p:cNvSpPr/>
                  <p:nvPr/>
                </p:nvSpPr>
                <p:spPr>
                  <a:xfrm>
                    <a:off x="0" y="18601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05" name="Line"/>
                  <p:cNvSpPr/>
                  <p:nvPr/>
                </p:nvSpPr>
                <p:spPr>
                  <a:xfrm>
                    <a:off x="0" y="0"/>
                    <a:ext cx="377587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06" name="Line"/>
                  <p:cNvSpPr/>
                  <p:nvPr/>
                </p:nvSpPr>
                <p:spPr>
                  <a:xfrm>
                    <a:off x="0" y="37202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07" name="Line"/>
                  <p:cNvSpPr/>
                  <p:nvPr/>
                </p:nvSpPr>
                <p:spPr>
                  <a:xfrm>
                    <a:off x="0" y="9300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08" name="Line"/>
                  <p:cNvSpPr/>
                  <p:nvPr/>
                </p:nvSpPr>
                <p:spPr>
                  <a:xfrm>
                    <a:off x="0" y="27901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09" name="Line"/>
                  <p:cNvSpPr/>
                  <p:nvPr/>
                </p:nvSpPr>
                <p:spPr>
                  <a:xfrm>
                    <a:off x="0" y="23251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10" name="Line"/>
                  <p:cNvSpPr/>
                  <p:nvPr/>
                </p:nvSpPr>
                <p:spPr>
                  <a:xfrm>
                    <a:off x="0" y="32551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11" name="Line"/>
                  <p:cNvSpPr/>
                  <p:nvPr/>
                </p:nvSpPr>
                <p:spPr>
                  <a:xfrm>
                    <a:off x="0" y="13950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12" name="Line"/>
                  <p:cNvSpPr/>
                  <p:nvPr/>
                </p:nvSpPr>
                <p:spPr>
                  <a:xfrm>
                    <a:off x="0" y="4650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1715" name="Rectangle"/>
              <p:cNvSpPr/>
              <p:nvPr/>
            </p:nvSpPr>
            <p:spPr>
              <a:xfrm>
                <a:off x="14462" y="331787"/>
                <a:ext cx="32135" cy="48201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6" name="Rectangle"/>
              <p:cNvSpPr/>
              <p:nvPr/>
            </p:nvSpPr>
            <p:spPr>
              <a:xfrm>
                <a:off x="136090" y="296860"/>
                <a:ext cx="32135" cy="83128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7" name="Rectangle"/>
              <p:cNvSpPr/>
              <p:nvPr/>
            </p:nvSpPr>
            <p:spPr>
              <a:xfrm>
                <a:off x="268033" y="226289"/>
                <a:ext cx="32135" cy="153699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8" name="Rectangle"/>
              <p:cNvSpPr/>
              <p:nvPr/>
            </p:nvSpPr>
            <p:spPr>
              <a:xfrm>
                <a:off x="46596" y="296860"/>
                <a:ext cx="32134" cy="8312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9" name="Rectangle"/>
              <p:cNvSpPr/>
              <p:nvPr/>
            </p:nvSpPr>
            <p:spPr>
              <a:xfrm>
                <a:off x="168224" y="291916"/>
                <a:ext cx="32134" cy="8807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0" name="Rectangle"/>
              <p:cNvSpPr/>
              <p:nvPr/>
            </p:nvSpPr>
            <p:spPr>
              <a:xfrm>
                <a:off x="300167" y="362525"/>
                <a:ext cx="32134" cy="1746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1" name="Rectangle"/>
              <p:cNvSpPr/>
              <p:nvPr/>
            </p:nvSpPr>
            <p:spPr>
              <a:xfrm>
                <a:off x="332300" y="291916"/>
                <a:ext cx="32135" cy="88072"/>
              </a:xfrm>
              <a:prstGeom prst="rect">
                <a:avLst/>
              </a:prstGeom>
              <a:solidFill>
                <a:srgbClr val="009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2" name="Square"/>
              <p:cNvSpPr/>
              <p:nvPr/>
            </p:nvSpPr>
            <p:spPr>
              <a:xfrm>
                <a:off x="200357" y="343253"/>
                <a:ext cx="32135" cy="36735"/>
              </a:xfrm>
              <a:prstGeom prst="rect">
                <a:avLst/>
              </a:prstGeom>
              <a:solidFill>
                <a:srgbClr val="009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3" name="Square"/>
              <p:cNvSpPr/>
              <p:nvPr/>
            </p:nvSpPr>
            <p:spPr>
              <a:xfrm>
                <a:off x="78729" y="343253"/>
                <a:ext cx="32135" cy="36735"/>
              </a:xfrm>
              <a:prstGeom prst="rect">
                <a:avLst/>
              </a:prstGeom>
              <a:solidFill>
                <a:srgbClr val="0096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4" name="Square"/>
              <p:cNvSpPr/>
              <p:nvPr/>
            </p:nvSpPr>
            <p:spPr>
              <a:xfrm>
                <a:off x="2677" y="3429"/>
                <a:ext cx="374893" cy="374894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774" name="Group"/>
            <p:cNvGrpSpPr/>
            <p:nvPr/>
          </p:nvGrpSpPr>
          <p:grpSpPr>
            <a:xfrm>
              <a:off x="193788" y="1622229"/>
              <a:ext cx="381293" cy="381001"/>
              <a:chOff x="0" y="0"/>
              <a:chExt cx="381291" cy="380999"/>
            </a:xfrm>
          </p:grpSpPr>
          <p:sp>
            <p:nvSpPr>
              <p:cNvPr id="1726" name="Line"/>
              <p:cNvSpPr/>
              <p:nvPr/>
            </p:nvSpPr>
            <p:spPr>
              <a:xfrm>
                <a:off x="0" y="191853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27" name="Line"/>
              <p:cNvSpPr/>
              <p:nvPr/>
            </p:nvSpPr>
            <p:spPr>
              <a:xfrm>
                <a:off x="0" y="4018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28" name="Line"/>
              <p:cNvSpPr/>
              <p:nvPr/>
            </p:nvSpPr>
            <p:spPr>
              <a:xfrm>
                <a:off x="0" y="97936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29" name="Line"/>
              <p:cNvSpPr/>
              <p:nvPr/>
            </p:nvSpPr>
            <p:spPr>
              <a:xfrm>
                <a:off x="0" y="285771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30" name="Line"/>
              <p:cNvSpPr/>
              <p:nvPr/>
            </p:nvSpPr>
            <p:spPr>
              <a:xfrm>
                <a:off x="0" y="238812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31" name="Line"/>
              <p:cNvSpPr/>
              <p:nvPr/>
            </p:nvSpPr>
            <p:spPr>
              <a:xfrm>
                <a:off x="0" y="144894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32" name="Line"/>
              <p:cNvSpPr/>
              <p:nvPr/>
            </p:nvSpPr>
            <p:spPr>
              <a:xfrm>
                <a:off x="0" y="50977"/>
                <a:ext cx="381292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742" name="Group"/>
              <p:cNvGrpSpPr/>
              <p:nvPr/>
            </p:nvGrpSpPr>
            <p:grpSpPr>
              <a:xfrm rot="16200000">
                <a:off x="3726" y="7791"/>
                <a:ext cx="375981" cy="370438"/>
                <a:chOff x="0" y="0"/>
                <a:chExt cx="375979" cy="370437"/>
              </a:xfrm>
            </p:grpSpPr>
            <p:sp>
              <p:nvSpPr>
                <p:cNvPr id="1733" name="Line"/>
                <p:cNvSpPr/>
                <p:nvPr/>
              </p:nvSpPr>
              <p:spPr>
                <a:xfrm>
                  <a:off x="0" y="185218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4" name="Line"/>
                <p:cNvSpPr/>
                <p:nvPr/>
              </p:nvSpPr>
              <p:spPr>
                <a:xfrm>
                  <a:off x="0" y="0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5" name="Line"/>
                <p:cNvSpPr/>
                <p:nvPr/>
              </p:nvSpPr>
              <p:spPr>
                <a:xfrm>
                  <a:off x="0" y="370437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6" name="Line"/>
                <p:cNvSpPr/>
                <p:nvPr/>
              </p:nvSpPr>
              <p:spPr>
                <a:xfrm>
                  <a:off x="0" y="92609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7" name="Line"/>
                <p:cNvSpPr/>
                <p:nvPr/>
              </p:nvSpPr>
              <p:spPr>
                <a:xfrm>
                  <a:off x="0" y="277828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8" name="Line"/>
                <p:cNvSpPr/>
                <p:nvPr/>
              </p:nvSpPr>
              <p:spPr>
                <a:xfrm>
                  <a:off x="0" y="231523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39" name="Line"/>
                <p:cNvSpPr/>
                <p:nvPr/>
              </p:nvSpPr>
              <p:spPr>
                <a:xfrm>
                  <a:off x="0" y="324132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40" name="Line"/>
                <p:cNvSpPr/>
                <p:nvPr/>
              </p:nvSpPr>
              <p:spPr>
                <a:xfrm>
                  <a:off x="0" y="138914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741" name="Line"/>
                <p:cNvSpPr/>
                <p:nvPr/>
              </p:nvSpPr>
              <p:spPr>
                <a:xfrm>
                  <a:off x="0" y="46304"/>
                  <a:ext cx="37598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sp>
            <p:nvSpPr>
              <p:cNvPr id="1743" name="Square"/>
              <p:cNvSpPr/>
              <p:nvPr/>
            </p:nvSpPr>
            <p:spPr>
              <a:xfrm>
                <a:off x="17" y="0"/>
                <a:ext cx="378572" cy="37857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4" name="Circle"/>
              <p:cNvSpPr/>
              <p:nvPr/>
            </p:nvSpPr>
            <p:spPr>
              <a:xfrm>
                <a:off x="29118" y="292504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5" name="Circle"/>
              <p:cNvSpPr/>
              <p:nvPr/>
            </p:nvSpPr>
            <p:spPr>
              <a:xfrm>
                <a:off x="207474" y="118810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6" name="Circle"/>
              <p:cNvSpPr/>
              <p:nvPr/>
            </p:nvSpPr>
            <p:spPr>
              <a:xfrm>
                <a:off x="94047" y="288810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7" name="Circle"/>
              <p:cNvSpPr/>
              <p:nvPr/>
            </p:nvSpPr>
            <p:spPr>
              <a:xfrm>
                <a:off x="121329" y="160861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8" name="Circle"/>
              <p:cNvSpPr/>
              <p:nvPr/>
            </p:nvSpPr>
            <p:spPr>
              <a:xfrm>
                <a:off x="185842" y="261531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9" name="Circle"/>
              <p:cNvSpPr/>
              <p:nvPr/>
            </p:nvSpPr>
            <p:spPr>
              <a:xfrm>
                <a:off x="196658" y="231035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0" name="Circle"/>
              <p:cNvSpPr/>
              <p:nvPr/>
            </p:nvSpPr>
            <p:spPr>
              <a:xfrm>
                <a:off x="196658" y="191161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1" name="Circle"/>
              <p:cNvSpPr/>
              <p:nvPr/>
            </p:nvSpPr>
            <p:spPr>
              <a:xfrm>
                <a:off x="210291" y="226346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2" name="Circle"/>
              <p:cNvSpPr/>
              <p:nvPr/>
            </p:nvSpPr>
            <p:spPr>
              <a:xfrm>
                <a:off x="228721" y="158712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3" name="Circle"/>
              <p:cNvSpPr/>
              <p:nvPr/>
            </p:nvSpPr>
            <p:spPr>
              <a:xfrm>
                <a:off x="217905" y="143655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4" name="Circle"/>
              <p:cNvSpPr/>
              <p:nvPr/>
            </p:nvSpPr>
            <p:spPr>
              <a:xfrm>
                <a:off x="264373" y="107512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5" name="Circle"/>
              <p:cNvSpPr/>
              <p:nvPr/>
            </p:nvSpPr>
            <p:spPr>
              <a:xfrm>
                <a:off x="300249" y="75063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6" name="Circle"/>
              <p:cNvSpPr/>
              <p:nvPr/>
            </p:nvSpPr>
            <p:spPr>
              <a:xfrm>
                <a:off x="250393" y="118427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7" name="Circle"/>
              <p:cNvSpPr/>
              <p:nvPr/>
            </p:nvSpPr>
            <p:spPr>
              <a:xfrm>
                <a:off x="334106" y="17770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8" name="Circle"/>
              <p:cNvSpPr/>
              <p:nvPr/>
            </p:nvSpPr>
            <p:spPr>
              <a:xfrm>
                <a:off x="241332" y="65943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9" name="Circle"/>
              <p:cNvSpPr/>
              <p:nvPr/>
            </p:nvSpPr>
            <p:spPr>
              <a:xfrm>
                <a:off x="127474" y="258208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0" name="Circle"/>
              <p:cNvSpPr/>
              <p:nvPr/>
            </p:nvSpPr>
            <p:spPr>
              <a:xfrm>
                <a:off x="201463" y="150119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1" name="Circle"/>
              <p:cNvSpPr/>
              <p:nvPr/>
            </p:nvSpPr>
            <p:spPr>
              <a:xfrm>
                <a:off x="88036" y="276854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2" name="Circle"/>
              <p:cNvSpPr/>
              <p:nvPr/>
            </p:nvSpPr>
            <p:spPr>
              <a:xfrm>
                <a:off x="126134" y="192170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3" name="Circle"/>
              <p:cNvSpPr/>
              <p:nvPr/>
            </p:nvSpPr>
            <p:spPr>
              <a:xfrm>
                <a:off x="179830" y="282024"/>
                <a:ext cx="21634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4" name="Circle"/>
              <p:cNvSpPr/>
              <p:nvPr/>
            </p:nvSpPr>
            <p:spPr>
              <a:xfrm>
                <a:off x="169014" y="219079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5" name="Circle"/>
              <p:cNvSpPr/>
              <p:nvPr/>
            </p:nvSpPr>
            <p:spPr>
              <a:xfrm>
                <a:off x="190646" y="200837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6" name="Circle"/>
              <p:cNvSpPr/>
              <p:nvPr/>
            </p:nvSpPr>
            <p:spPr>
              <a:xfrm>
                <a:off x="247545" y="225206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7" name="Circle"/>
              <p:cNvSpPr/>
              <p:nvPr/>
            </p:nvSpPr>
            <p:spPr>
              <a:xfrm>
                <a:off x="222710" y="190021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8" name="Circle"/>
              <p:cNvSpPr/>
              <p:nvPr/>
            </p:nvSpPr>
            <p:spPr>
              <a:xfrm>
                <a:off x="222710" y="142515"/>
                <a:ext cx="21633" cy="2163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9" name="Circle"/>
              <p:cNvSpPr/>
              <p:nvPr/>
            </p:nvSpPr>
            <p:spPr>
              <a:xfrm>
                <a:off x="247545" y="95556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0" name="Circle"/>
              <p:cNvSpPr/>
              <p:nvPr/>
            </p:nvSpPr>
            <p:spPr>
              <a:xfrm>
                <a:off x="337503" y="106372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1" name="Circle"/>
              <p:cNvSpPr/>
              <p:nvPr/>
            </p:nvSpPr>
            <p:spPr>
              <a:xfrm>
                <a:off x="266015" y="138919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2" name="Circle"/>
              <p:cNvSpPr/>
              <p:nvPr/>
            </p:nvSpPr>
            <p:spPr>
              <a:xfrm>
                <a:off x="328095" y="38262"/>
                <a:ext cx="21633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3" name="Circle"/>
              <p:cNvSpPr/>
              <p:nvPr/>
            </p:nvSpPr>
            <p:spPr>
              <a:xfrm>
                <a:off x="224504" y="53986"/>
                <a:ext cx="21634" cy="2163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802" name="Group"/>
            <p:cNvGrpSpPr/>
            <p:nvPr/>
          </p:nvGrpSpPr>
          <p:grpSpPr>
            <a:xfrm>
              <a:off x="195640" y="2029105"/>
              <a:ext cx="377588" cy="381001"/>
              <a:chOff x="0" y="0"/>
              <a:chExt cx="377586" cy="381000"/>
            </a:xfrm>
          </p:grpSpPr>
          <p:grpSp>
            <p:nvGrpSpPr>
              <p:cNvPr id="1797" name="Group"/>
              <p:cNvGrpSpPr/>
              <p:nvPr/>
            </p:nvGrpSpPr>
            <p:grpSpPr>
              <a:xfrm>
                <a:off x="0" y="0"/>
                <a:ext cx="377587" cy="381000"/>
                <a:chOff x="0" y="0"/>
                <a:chExt cx="377586" cy="380999"/>
              </a:xfrm>
            </p:grpSpPr>
            <p:sp>
              <p:nvSpPr>
                <p:cNvPr id="1775" name="Square"/>
                <p:cNvSpPr/>
                <p:nvPr/>
              </p:nvSpPr>
              <p:spPr>
                <a:xfrm>
                  <a:off x="2357" y="0"/>
                  <a:ext cx="374893" cy="37489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795" name="Group"/>
                <p:cNvGrpSpPr/>
                <p:nvPr/>
              </p:nvGrpSpPr>
              <p:grpSpPr>
                <a:xfrm>
                  <a:off x="0" y="2420"/>
                  <a:ext cx="377587" cy="378580"/>
                  <a:chOff x="0" y="0"/>
                  <a:chExt cx="377586" cy="378579"/>
                </a:xfrm>
              </p:grpSpPr>
              <p:sp>
                <p:nvSpPr>
                  <p:cNvPr id="1776" name="Line"/>
                  <p:cNvSpPr/>
                  <p:nvPr/>
                </p:nvSpPr>
                <p:spPr>
                  <a:xfrm>
                    <a:off x="0" y="18601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77" name="Line"/>
                  <p:cNvSpPr/>
                  <p:nvPr/>
                </p:nvSpPr>
                <p:spPr>
                  <a:xfrm>
                    <a:off x="0" y="0"/>
                    <a:ext cx="377587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78" name="Line"/>
                  <p:cNvSpPr/>
                  <p:nvPr/>
                </p:nvSpPr>
                <p:spPr>
                  <a:xfrm>
                    <a:off x="0" y="372020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79" name="Line"/>
                  <p:cNvSpPr/>
                  <p:nvPr/>
                </p:nvSpPr>
                <p:spPr>
                  <a:xfrm>
                    <a:off x="0" y="9300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80" name="Line"/>
                  <p:cNvSpPr/>
                  <p:nvPr/>
                </p:nvSpPr>
                <p:spPr>
                  <a:xfrm>
                    <a:off x="0" y="279015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81" name="Line"/>
                  <p:cNvSpPr/>
                  <p:nvPr/>
                </p:nvSpPr>
                <p:spPr>
                  <a:xfrm>
                    <a:off x="0" y="23251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82" name="Line"/>
                  <p:cNvSpPr/>
                  <p:nvPr/>
                </p:nvSpPr>
                <p:spPr>
                  <a:xfrm>
                    <a:off x="0" y="325518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83" name="Line"/>
                  <p:cNvSpPr/>
                  <p:nvPr/>
                </p:nvSpPr>
                <p:spPr>
                  <a:xfrm>
                    <a:off x="0" y="139507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784" name="Line"/>
                  <p:cNvSpPr/>
                  <p:nvPr/>
                </p:nvSpPr>
                <p:spPr>
                  <a:xfrm>
                    <a:off x="0" y="46502"/>
                    <a:ext cx="377587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1794" name="Group"/>
                  <p:cNvGrpSpPr/>
                  <p:nvPr/>
                </p:nvGrpSpPr>
                <p:grpSpPr>
                  <a:xfrm rot="16200000">
                    <a:off x="1060" y="3775"/>
                    <a:ext cx="377587" cy="372022"/>
                    <a:chOff x="0" y="0"/>
                    <a:chExt cx="377586" cy="372020"/>
                  </a:xfrm>
                </p:grpSpPr>
                <p:sp>
                  <p:nvSpPr>
                    <p:cNvPr id="1785" name="Line"/>
                    <p:cNvSpPr/>
                    <p:nvPr/>
                  </p:nvSpPr>
                  <p:spPr>
                    <a:xfrm>
                      <a:off x="0" y="186010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86" name="Line"/>
                    <p:cNvSpPr/>
                    <p:nvPr/>
                  </p:nvSpPr>
                  <p:spPr>
                    <a:xfrm>
                      <a:off x="0" y="0"/>
                      <a:ext cx="377587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87" name="Line"/>
                    <p:cNvSpPr/>
                    <p:nvPr/>
                  </p:nvSpPr>
                  <p:spPr>
                    <a:xfrm>
                      <a:off x="0" y="372020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88" name="Line"/>
                    <p:cNvSpPr/>
                    <p:nvPr/>
                  </p:nvSpPr>
                  <p:spPr>
                    <a:xfrm>
                      <a:off x="0" y="93005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89" name="Line"/>
                    <p:cNvSpPr/>
                    <p:nvPr/>
                  </p:nvSpPr>
                  <p:spPr>
                    <a:xfrm>
                      <a:off x="0" y="279015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90" name="Line"/>
                    <p:cNvSpPr/>
                    <p:nvPr/>
                  </p:nvSpPr>
                  <p:spPr>
                    <a:xfrm>
                      <a:off x="0" y="232513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91" name="Line"/>
                    <p:cNvSpPr/>
                    <p:nvPr/>
                  </p:nvSpPr>
                  <p:spPr>
                    <a:xfrm>
                      <a:off x="0" y="325518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92" name="Line"/>
                    <p:cNvSpPr/>
                    <p:nvPr/>
                  </p:nvSpPr>
                  <p:spPr>
                    <a:xfrm>
                      <a:off x="0" y="139507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793" name="Line"/>
                    <p:cNvSpPr/>
                    <p:nvPr/>
                  </p:nvSpPr>
                  <p:spPr>
                    <a:xfrm>
                      <a:off x="0" y="46502"/>
                      <a:ext cx="377587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1796" name="Square"/>
                <p:cNvSpPr/>
                <p:nvPr/>
              </p:nvSpPr>
              <p:spPr>
                <a:xfrm>
                  <a:off x="2677" y="3429"/>
                  <a:ext cx="374894" cy="374894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798" name="A"/>
              <p:cNvSpPr/>
              <p:nvPr/>
            </p:nvSpPr>
            <p:spPr>
              <a:xfrm>
                <a:off x="158633" y="27389"/>
                <a:ext cx="127001" cy="124852"/>
              </a:xfrm>
              <a:prstGeom prst="roundRect">
                <a:avLst>
                  <a:gd name="adj" fmla="val 15980"/>
                </a:avLst>
              </a:prstGeom>
              <a:solidFill>
                <a:srgbClr val="FFFFFF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b="1" sz="7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799" name="B"/>
              <p:cNvSpPr/>
              <p:nvPr/>
            </p:nvSpPr>
            <p:spPr>
              <a:xfrm>
                <a:off x="199887" y="174904"/>
                <a:ext cx="127001" cy="124852"/>
              </a:xfrm>
              <a:prstGeom prst="roundRect">
                <a:avLst>
                  <a:gd name="adj" fmla="val 15980"/>
                </a:avLst>
              </a:prstGeom>
              <a:solidFill>
                <a:srgbClr val="FFFFFF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b="1" sz="7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800" name="Circle"/>
              <p:cNvSpPr/>
              <p:nvPr/>
            </p:nvSpPr>
            <p:spPr>
              <a:xfrm>
                <a:off x="110612" y="147202"/>
                <a:ext cx="38101" cy="38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1" name="Circle"/>
              <p:cNvSpPr/>
              <p:nvPr/>
            </p:nvSpPr>
            <p:spPr>
              <a:xfrm>
                <a:off x="148712" y="299602"/>
                <a:ext cx="38101" cy="38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815" name="Group"/>
          <p:cNvGrpSpPr/>
          <p:nvPr/>
        </p:nvGrpSpPr>
        <p:grpSpPr>
          <a:xfrm>
            <a:off x="7133080" y="8643573"/>
            <a:ext cx="3269022" cy="1626991"/>
            <a:chOff x="0" y="-25400"/>
            <a:chExt cx="3269021" cy="1626990"/>
          </a:xfrm>
        </p:grpSpPr>
        <p:sp>
          <p:nvSpPr>
            <p:cNvPr id="1804" name="Rounded Rectangle"/>
            <p:cNvSpPr/>
            <p:nvPr/>
          </p:nvSpPr>
          <p:spPr>
            <a:xfrm>
              <a:off x="2947" y="95978"/>
              <a:ext cx="3263901" cy="1505613"/>
            </a:xfrm>
            <a:prstGeom prst="roundRect">
              <a:avLst>
                <a:gd name="adj" fmla="val 259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805" name="Themes"/>
            <p:cNvSpPr/>
            <p:nvPr/>
          </p:nvSpPr>
          <p:spPr>
            <a:xfrm>
              <a:off x="0" y="-25400"/>
              <a:ext cx="3263900" cy="274241"/>
            </a:xfrm>
            <a:prstGeom prst="roundRect">
              <a:avLst>
                <a:gd name="adj" fmla="val 2348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Themes</a:t>
              </a:r>
            </a:p>
          </p:txBody>
        </p:sp>
        <p:sp>
          <p:nvSpPr>
            <p:cNvPr id="1806" name="Text"/>
            <p:cNvSpPr txBox="1"/>
            <p:nvPr/>
          </p:nvSpPr>
          <p:spPr>
            <a:xfrm>
              <a:off x="5730" y="215808"/>
              <a:ext cx="3263292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07" name="r + theme_classic()…"/>
            <p:cNvSpPr txBox="1"/>
            <p:nvPr/>
          </p:nvSpPr>
          <p:spPr>
            <a:xfrm>
              <a:off x="2025699" y="322068"/>
              <a:ext cx="1224021" cy="1223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566674">
                <a:lnSpc>
                  <a:spcPct val="80000"/>
                </a:lnSpc>
                <a:spcBef>
                  <a:spcPts val="1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theme_classic()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66674">
                <a:lnSpc>
                  <a:spcPct val="80000"/>
                </a:lnSpc>
                <a:spcBef>
                  <a:spcPts val="1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solidFill>
                    <a:srgbClr val="929292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theme_light()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66674">
                <a:lnSpc>
                  <a:spcPct val="80000"/>
                </a:lnSpc>
                <a:spcBef>
                  <a:spcPts val="1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solidFill>
                    <a:srgbClr val="929292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theme_linedraw()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66674">
                <a:lnSpc>
                  <a:spcPct val="80000"/>
                </a:lnSpc>
                <a:spcBef>
                  <a:spcPts val="2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theme_minimal()</a:t>
              </a:r>
            </a:p>
            <a:p>
              <a:pPr algn="l" defTabSz="566674">
                <a:lnSpc>
                  <a:spcPct val="80000"/>
                </a:lnSpc>
                <a:spcBef>
                  <a:spcPts val="300"/>
                </a:spcBef>
                <a:defRPr sz="97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Minimal themes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66674">
                <a:lnSpc>
                  <a:spcPct val="80000"/>
                </a:lnSpc>
                <a:spcBef>
                  <a:spcPts val="200"/>
                </a:spcBef>
                <a:defRPr sz="106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theme_void()</a:t>
              </a:r>
            </a:p>
            <a:p>
              <a:pPr algn="l" defTabSz="566674">
                <a:lnSpc>
                  <a:spcPct val="80000"/>
                </a:lnSpc>
                <a:spcBef>
                  <a:spcPts val="300"/>
                </a:spcBef>
                <a:defRPr sz="97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Empty theme</a:t>
              </a:r>
            </a:p>
          </p:txBody>
        </p:sp>
        <p:pic>
          <p:nvPicPr>
            <p:cNvPr id="1808" name="Rplot04.pdf" descr="Rplot04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667" y="282231"/>
              <a:ext cx="431801" cy="398067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1809" name="Rplot06.pdf" descr="Rplot06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5647" y="712471"/>
              <a:ext cx="431801" cy="39806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1810" name="minimal.pdf" descr="minimal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34669" y="718421"/>
              <a:ext cx="431801" cy="391148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1811" name="Rplot05.pdf" descr="Rplot05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534669" y="276813"/>
              <a:ext cx="431801" cy="39806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812" name="r + theme_bw()…"/>
            <p:cNvSpPr txBox="1"/>
            <p:nvPr/>
          </p:nvSpPr>
          <p:spPr>
            <a:xfrm>
              <a:off x="484119" y="334584"/>
              <a:ext cx="1048941" cy="1223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554990">
                <a:lnSpc>
                  <a:spcPct val="80000"/>
                </a:lnSpc>
                <a:spcBef>
                  <a:spcPts val="200"/>
                </a:spcBef>
                <a:defRPr sz="1045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theme_bw()</a:t>
              </a:r>
            </a:p>
            <a:p>
              <a:pPr algn="l" defTabSz="554990">
                <a:lnSpc>
                  <a:spcPct val="80000"/>
                </a:lnSpc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White background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54990">
                <a:lnSpc>
                  <a:spcPct val="80000"/>
                </a:lnSpc>
                <a:spcBef>
                  <a:spcPts val="200"/>
                </a:spcBef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grid lines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54990">
                <a:lnSpc>
                  <a:spcPct val="80000"/>
                </a:lnSpc>
                <a:spcBef>
                  <a:spcPts val="200"/>
                </a:spcBef>
                <a:defRPr sz="1045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theme_gray()</a:t>
              </a:r>
            </a:p>
            <a:p>
              <a:pPr algn="l" defTabSz="554990">
                <a:lnSpc>
                  <a:spcPct val="80000"/>
                </a:lnSpc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Grey background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54990">
                <a:lnSpc>
                  <a:spcPct val="80000"/>
                </a:lnSpc>
                <a:spcBef>
                  <a:spcPts val="200"/>
                </a:spcBef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(default theme)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554990">
                <a:lnSpc>
                  <a:spcPct val="80000"/>
                </a:lnSpc>
                <a:spcBef>
                  <a:spcPts val="200"/>
                </a:spcBef>
                <a:defRPr sz="1045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theme_dark()</a:t>
              </a:r>
            </a:p>
            <a:p>
              <a:pPr algn="l" defTabSz="554990">
                <a:lnSpc>
                  <a:spcPct val="80000"/>
                </a:lnSpc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dark for contrast </a:t>
              </a:r>
            </a:p>
          </p:txBody>
        </p:sp>
        <p:pic>
          <p:nvPicPr>
            <p:cNvPr id="1813" name="dark.pdf" descr="dark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1167" y="1146170"/>
              <a:ext cx="431801" cy="391148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1814" name="void.pdf" descr="void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34669" y="1141317"/>
              <a:ext cx="431801" cy="39114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1851" name="Group"/>
          <p:cNvGrpSpPr/>
          <p:nvPr/>
        </p:nvGrpSpPr>
        <p:grpSpPr>
          <a:xfrm>
            <a:off x="10466613" y="8652843"/>
            <a:ext cx="3174344" cy="1614538"/>
            <a:chOff x="0" y="-25400"/>
            <a:chExt cx="3174343" cy="1614536"/>
          </a:xfrm>
        </p:grpSpPr>
        <p:sp>
          <p:nvSpPr>
            <p:cNvPr id="1816" name="Rounded Rectangle"/>
            <p:cNvSpPr/>
            <p:nvPr/>
          </p:nvSpPr>
          <p:spPr>
            <a:xfrm>
              <a:off x="3184" y="3476"/>
              <a:ext cx="3162301" cy="1585661"/>
            </a:xfrm>
            <a:prstGeom prst="roundRect">
              <a:avLst>
                <a:gd name="adj" fmla="val 246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817" name="Zooming"/>
            <p:cNvSpPr/>
            <p:nvPr/>
          </p:nvSpPr>
          <p:spPr>
            <a:xfrm>
              <a:off x="236" y="-25400"/>
              <a:ext cx="3162301" cy="274241"/>
            </a:xfrm>
            <a:prstGeom prst="roundRect">
              <a:avLst>
                <a:gd name="adj" fmla="val 2348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Zooming</a:t>
              </a:r>
            </a:p>
          </p:txBody>
        </p:sp>
        <p:sp>
          <p:nvSpPr>
            <p:cNvPr id="1818" name="Text"/>
            <p:cNvSpPr txBox="1"/>
            <p:nvPr/>
          </p:nvSpPr>
          <p:spPr>
            <a:xfrm>
              <a:off x="5966" y="215808"/>
              <a:ext cx="316230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19" name="t + coord_cartesian(…"/>
            <p:cNvSpPr txBox="1"/>
            <p:nvPr/>
          </p:nvSpPr>
          <p:spPr>
            <a:xfrm>
              <a:off x="672575" y="398683"/>
              <a:ext cx="2213906" cy="438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 +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coord_cartesian(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xlim = c(0, 100), ylim = c(10, 20)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sp>
          <p:nvSpPr>
            <p:cNvPr id="1820" name="With clipping (removes unseen data points)"/>
            <p:cNvSpPr txBox="1"/>
            <p:nvPr/>
          </p:nvSpPr>
          <p:spPr>
            <a:xfrm>
              <a:off x="12043" y="774138"/>
              <a:ext cx="316230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With clipping </a:t>
              </a:r>
              <a:r>
                <a:rPr b="0" sz="1000">
                  <a:latin typeface="+mn-lt"/>
                  <a:ea typeface="+mn-ea"/>
                  <a:cs typeface="+mn-cs"/>
                  <a:sym typeface="Helvetica Light"/>
                </a:rPr>
                <a:t>(removes unseen data points)</a:t>
              </a:r>
            </a:p>
          </p:txBody>
        </p:sp>
        <p:sp>
          <p:nvSpPr>
            <p:cNvPr id="1821" name="t + xlim(0, 100) + ylim(10, 20)…"/>
            <p:cNvSpPr txBox="1"/>
            <p:nvPr/>
          </p:nvSpPr>
          <p:spPr>
            <a:xfrm>
              <a:off x="662731" y="1011972"/>
              <a:ext cx="2494423" cy="535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 +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xlim(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0, 100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+ ylim(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10, 20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 +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scale_x_continuous(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limits = c(0, 100)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+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scale_y_continuous(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limits = c(0, 100)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sp>
          <p:nvSpPr>
            <p:cNvPr id="1822" name="Without clipping (preferred)"/>
            <p:cNvSpPr txBox="1"/>
            <p:nvPr/>
          </p:nvSpPr>
          <p:spPr>
            <a:xfrm>
              <a:off x="653013" y="168103"/>
              <a:ext cx="186264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b="1"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Without clipping </a:t>
              </a:r>
              <a:r>
                <a:rPr b="0" sz="1000">
                  <a:latin typeface="+mn-lt"/>
                  <a:ea typeface="+mn-ea"/>
                  <a:cs typeface="+mn-cs"/>
                  <a:sym typeface="Helvetica Light"/>
                </a:rPr>
                <a:t>(preferred)</a:t>
              </a:r>
            </a:p>
          </p:txBody>
        </p:sp>
        <p:grpSp>
          <p:nvGrpSpPr>
            <p:cNvPr id="1837" name="Group"/>
            <p:cNvGrpSpPr/>
            <p:nvPr/>
          </p:nvGrpSpPr>
          <p:grpSpPr>
            <a:xfrm>
              <a:off x="7238" y="223440"/>
              <a:ext cx="572669" cy="672674"/>
              <a:chOff x="0" y="0"/>
              <a:chExt cx="572668" cy="672672"/>
            </a:xfrm>
          </p:grpSpPr>
          <p:sp>
            <p:nvSpPr>
              <p:cNvPr id="1823" name="Star"/>
              <p:cNvSpPr/>
              <p:nvPr/>
            </p:nvSpPr>
            <p:spPr>
              <a:xfrm>
                <a:off x="17750" y="26839"/>
                <a:ext cx="483137" cy="459492"/>
              </a:xfrm>
              <a:prstGeom prst="star5">
                <a:avLst>
                  <a:gd name="adj" fmla="val 19100"/>
                  <a:gd name="hf" fmla="val 105146"/>
                  <a:gd name="vf" fmla="val 110557"/>
                </a:avLst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4" name="Square"/>
              <p:cNvSpPr/>
              <p:nvPr/>
            </p:nvSpPr>
            <p:spPr>
              <a:xfrm>
                <a:off x="140972" y="120488"/>
                <a:ext cx="431697" cy="431697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5" name="Rectangle"/>
              <p:cNvSpPr/>
              <p:nvPr/>
            </p:nvSpPr>
            <p:spPr>
              <a:xfrm>
                <a:off x="0" y="0"/>
                <a:ext cx="140174" cy="672673"/>
              </a:xfrm>
              <a:prstGeom prst="rect">
                <a:avLst/>
              </a:prstGeom>
              <a:solidFill>
                <a:srgbClr val="FFFFFF">
                  <a:alpha val="7492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176531" y="25399"/>
                <a:ext cx="218790" cy="91915"/>
              </a:xfrm>
              <a:prstGeom prst="rect">
                <a:avLst/>
              </a:prstGeom>
              <a:solidFill>
                <a:srgbClr val="FFFFFF">
                  <a:alpha val="7492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7" name="Circle"/>
              <p:cNvSpPr/>
              <p:nvPr/>
            </p:nvSpPr>
            <p:spPr>
              <a:xfrm>
                <a:off x="245190" y="1506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8" name="Circle"/>
              <p:cNvSpPr/>
              <p:nvPr/>
            </p:nvSpPr>
            <p:spPr>
              <a:xfrm>
                <a:off x="7137" y="181182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9" name="Circle"/>
              <p:cNvSpPr/>
              <p:nvPr/>
            </p:nvSpPr>
            <p:spPr>
              <a:xfrm>
                <a:off x="159537" y="295482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0" name="Circle"/>
              <p:cNvSpPr/>
              <p:nvPr/>
            </p:nvSpPr>
            <p:spPr>
              <a:xfrm>
                <a:off x="85633" y="484857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1" name="Circle"/>
              <p:cNvSpPr/>
              <p:nvPr/>
            </p:nvSpPr>
            <p:spPr>
              <a:xfrm>
                <a:off x="402754" y="486378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2" name="Circle"/>
              <p:cNvSpPr/>
              <p:nvPr/>
            </p:nvSpPr>
            <p:spPr>
              <a:xfrm>
                <a:off x="495147" y="181182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3" name="Circle"/>
              <p:cNvSpPr/>
              <p:nvPr/>
            </p:nvSpPr>
            <p:spPr>
              <a:xfrm>
                <a:off x="246618" y="358321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4" name="Circle"/>
              <p:cNvSpPr/>
              <p:nvPr/>
            </p:nvSpPr>
            <p:spPr>
              <a:xfrm>
                <a:off x="336088" y="295905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5" name="Circle"/>
              <p:cNvSpPr/>
              <p:nvPr/>
            </p:nvSpPr>
            <p:spPr>
              <a:xfrm>
                <a:off x="295706" y="196664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6" name="Circle"/>
              <p:cNvSpPr/>
              <p:nvPr/>
            </p:nvSpPr>
            <p:spPr>
              <a:xfrm>
                <a:off x="189231" y="193909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838" name="Shape"/>
            <p:cNvSpPr/>
            <p:nvPr/>
          </p:nvSpPr>
          <p:spPr>
            <a:xfrm>
              <a:off x="167241" y="1213258"/>
              <a:ext cx="328342" cy="28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842" y="515"/>
                  </a:lnTo>
                  <a:lnTo>
                    <a:pt x="0" y="8028"/>
                  </a:lnTo>
                  <a:lnTo>
                    <a:pt x="15595" y="21600"/>
                  </a:lnTo>
                  <a:lnTo>
                    <a:pt x="11536" y="814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1850" name="Group"/>
            <p:cNvGrpSpPr/>
            <p:nvPr/>
          </p:nvGrpSpPr>
          <p:grpSpPr>
            <a:xfrm>
              <a:off x="0" y="1013478"/>
              <a:ext cx="565531" cy="550679"/>
              <a:chOff x="7137" y="1506"/>
              <a:chExt cx="565530" cy="550677"/>
            </a:xfrm>
          </p:grpSpPr>
          <p:sp>
            <p:nvSpPr>
              <p:cNvPr id="1839" name="Square"/>
              <p:cNvSpPr/>
              <p:nvPr/>
            </p:nvSpPr>
            <p:spPr>
              <a:xfrm>
                <a:off x="140972" y="120488"/>
                <a:ext cx="431697" cy="431697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0" name="Circle"/>
              <p:cNvSpPr/>
              <p:nvPr/>
            </p:nvSpPr>
            <p:spPr>
              <a:xfrm>
                <a:off x="245190" y="1506"/>
                <a:ext cx="25401" cy="25401"/>
              </a:xfrm>
              <a:prstGeom prst="ellipse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1" name="Circle"/>
              <p:cNvSpPr/>
              <p:nvPr/>
            </p:nvSpPr>
            <p:spPr>
              <a:xfrm>
                <a:off x="7137" y="181182"/>
                <a:ext cx="25401" cy="25401"/>
              </a:xfrm>
              <a:prstGeom prst="ellipse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2" name="Circle"/>
              <p:cNvSpPr/>
              <p:nvPr/>
            </p:nvSpPr>
            <p:spPr>
              <a:xfrm>
                <a:off x="159537" y="295482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3" name="Circle"/>
              <p:cNvSpPr/>
              <p:nvPr/>
            </p:nvSpPr>
            <p:spPr>
              <a:xfrm>
                <a:off x="85633" y="484857"/>
                <a:ext cx="25401" cy="25401"/>
              </a:xfrm>
              <a:prstGeom prst="ellipse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4" name="Circle"/>
              <p:cNvSpPr/>
              <p:nvPr/>
            </p:nvSpPr>
            <p:spPr>
              <a:xfrm>
                <a:off x="402754" y="486378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5" name="Circle"/>
              <p:cNvSpPr/>
              <p:nvPr/>
            </p:nvSpPr>
            <p:spPr>
              <a:xfrm>
                <a:off x="495147" y="181182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6" name="Circle"/>
              <p:cNvSpPr/>
              <p:nvPr/>
            </p:nvSpPr>
            <p:spPr>
              <a:xfrm>
                <a:off x="246618" y="358321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7" name="Circle"/>
              <p:cNvSpPr/>
              <p:nvPr/>
            </p:nvSpPr>
            <p:spPr>
              <a:xfrm>
                <a:off x="336088" y="295905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8" name="Circle"/>
              <p:cNvSpPr/>
              <p:nvPr/>
            </p:nvSpPr>
            <p:spPr>
              <a:xfrm>
                <a:off x="295706" y="196664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9" name="Circle"/>
              <p:cNvSpPr/>
              <p:nvPr/>
            </p:nvSpPr>
            <p:spPr>
              <a:xfrm>
                <a:off x="189231" y="193909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856" name="Group"/>
          <p:cNvGrpSpPr/>
          <p:nvPr/>
        </p:nvGrpSpPr>
        <p:grpSpPr>
          <a:xfrm>
            <a:off x="10466849" y="6856055"/>
            <a:ext cx="3168032" cy="1715721"/>
            <a:chOff x="0" y="-25400"/>
            <a:chExt cx="3168030" cy="1715720"/>
          </a:xfrm>
        </p:grpSpPr>
        <p:sp>
          <p:nvSpPr>
            <p:cNvPr id="1852" name="Rounded Rectangle"/>
            <p:cNvSpPr/>
            <p:nvPr/>
          </p:nvSpPr>
          <p:spPr>
            <a:xfrm>
              <a:off x="2948" y="3476"/>
              <a:ext cx="3162301" cy="1686845"/>
            </a:xfrm>
            <a:prstGeom prst="roundRect">
              <a:avLst>
                <a:gd name="adj" fmla="val 231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853" name="Legends"/>
            <p:cNvSpPr/>
            <p:nvPr/>
          </p:nvSpPr>
          <p:spPr>
            <a:xfrm>
              <a:off x="0" y="-25400"/>
              <a:ext cx="3162300" cy="299641"/>
            </a:xfrm>
            <a:prstGeom prst="roundRect">
              <a:avLst>
                <a:gd name="adj" fmla="val 21489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Legends</a:t>
              </a:r>
            </a:p>
          </p:txBody>
        </p:sp>
        <p:sp>
          <p:nvSpPr>
            <p:cNvPr id="1854" name="Text"/>
            <p:cNvSpPr txBox="1"/>
            <p:nvPr/>
          </p:nvSpPr>
          <p:spPr>
            <a:xfrm>
              <a:off x="5730" y="215808"/>
              <a:ext cx="316230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55" name="n + theme(legend.position = &quot;bottom&quot;)…"/>
            <p:cNvSpPr txBox="1"/>
            <p:nvPr/>
          </p:nvSpPr>
          <p:spPr>
            <a:xfrm>
              <a:off x="80924" y="232292"/>
              <a:ext cx="3073807" cy="144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theme(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legend.position = "bottom"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Place legend at "bottom", "top", "left", or "right"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guides(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fill = "none"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Set legend type for each aesthetic: colorbar, legend, or none (no legend)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scale_fill_discrete(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name = "Title",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2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labels = c("A", "B", "C", "D", "E")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Set legend title and labels with a scale function.</a:t>
              </a:r>
            </a:p>
          </p:txBody>
        </p:sp>
      </p:grpSp>
      <p:sp>
        <p:nvSpPr>
          <p:cNvPr id="1857" name="Rounded Rectangle"/>
          <p:cNvSpPr/>
          <p:nvPr/>
        </p:nvSpPr>
        <p:spPr>
          <a:xfrm>
            <a:off x="10461014" y="324297"/>
            <a:ext cx="3162301" cy="4607113"/>
          </a:xfrm>
          <a:prstGeom prst="roundRect">
            <a:avLst>
              <a:gd name="adj" fmla="val 123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858" name="Faceting"/>
          <p:cNvSpPr/>
          <p:nvPr/>
        </p:nvSpPr>
        <p:spPr>
          <a:xfrm>
            <a:off x="10458066" y="308120"/>
            <a:ext cx="3162301" cy="261542"/>
          </a:xfrm>
          <a:prstGeom prst="roundRect">
            <a:avLst>
              <a:gd name="adj" fmla="val 2462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Faceting</a:t>
            </a:r>
          </a:p>
        </p:txBody>
      </p:sp>
      <p:sp>
        <p:nvSpPr>
          <p:cNvPr id="1859" name="Text"/>
          <p:cNvSpPr txBox="1"/>
          <p:nvPr/>
        </p:nvSpPr>
        <p:spPr>
          <a:xfrm>
            <a:off x="10463796" y="536629"/>
            <a:ext cx="3162301" cy="286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60" name="t &lt;- ggplot(mpg, aes(cty, hwy)) + geom_point()"/>
          <p:cNvSpPr txBox="1"/>
          <p:nvPr/>
        </p:nvSpPr>
        <p:spPr>
          <a:xfrm>
            <a:off x="10443221" y="887211"/>
            <a:ext cx="3264178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defTabSz="566674">
              <a:lnSpc>
                <a:spcPct val="80000"/>
              </a:lnSpc>
              <a:spcBef>
                <a:spcPts val="200"/>
              </a:spcBef>
              <a:defRPr sz="1164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 &lt;- ggplot(mpg, aes(cty, hwy)) + geom_point()</a:t>
            </a:r>
          </a:p>
        </p:txBody>
      </p:sp>
      <p:sp>
        <p:nvSpPr>
          <p:cNvPr id="1861" name="Facets divide a plot into subplots based on the values of one or more discrete variables."/>
          <p:cNvSpPr txBox="1"/>
          <p:nvPr/>
        </p:nvSpPr>
        <p:spPr>
          <a:xfrm>
            <a:off x="10469060" y="525133"/>
            <a:ext cx="313595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Facets divide a plot into subplots based on the values of one or more discrete variables.</a:t>
            </a:r>
          </a:p>
        </p:txBody>
      </p:sp>
      <p:sp>
        <p:nvSpPr>
          <p:cNvPr id="1862" name="t + facet_grid(. ~ fl)…"/>
          <p:cNvSpPr txBox="1"/>
          <p:nvPr/>
        </p:nvSpPr>
        <p:spPr>
          <a:xfrm>
            <a:off x="11409292" y="1186994"/>
            <a:ext cx="2202092" cy="1335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facet_grid(. ~ fl)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facet into columns based on fl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facet_grid(year ~ .)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facet into rows based on year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facet_grid(year ~ fl)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facet into both rows and columns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facet_wrap(~ fl)</a:t>
            </a:r>
          </a:p>
          <a:p>
            <a:pPr algn="l">
              <a:lnSpc>
                <a:spcPct val="80000"/>
              </a:lnSpc>
              <a:spcBef>
                <a:spcPts val="19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wrap facets into a rectangular layout</a:t>
            </a:r>
          </a:p>
        </p:txBody>
      </p:sp>
      <p:sp>
        <p:nvSpPr>
          <p:cNvPr id="1863" name="Set scales to let axis limits vary across facets"/>
          <p:cNvSpPr txBox="1"/>
          <p:nvPr/>
        </p:nvSpPr>
        <p:spPr>
          <a:xfrm>
            <a:off x="10463317" y="2552537"/>
            <a:ext cx="3157694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scales</a:t>
            </a:r>
            <a:r>
              <a:t> to let axis limits vary across facets</a:t>
            </a:r>
          </a:p>
        </p:txBody>
      </p:sp>
      <p:sp>
        <p:nvSpPr>
          <p:cNvPr id="1864" name="t + facet_grid(drv ~ fl, scales = &quot;free&quot;)…"/>
          <p:cNvSpPr txBox="1"/>
          <p:nvPr/>
        </p:nvSpPr>
        <p:spPr>
          <a:xfrm>
            <a:off x="10745038" y="2820623"/>
            <a:ext cx="2594252" cy="77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facet_grid(drv ~ fl,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scales = "free")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 and y axis limits adjust to individual facets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15900" indent="-101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"free_x"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x axis limits adjust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215900" indent="-101600" algn="l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"free_y"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- y axis limits adjust</a:t>
            </a:r>
          </a:p>
        </p:txBody>
      </p:sp>
      <p:sp>
        <p:nvSpPr>
          <p:cNvPr id="1865" name="Set labeller to adjust facet labels"/>
          <p:cNvSpPr txBox="1"/>
          <p:nvPr/>
        </p:nvSpPr>
        <p:spPr>
          <a:xfrm>
            <a:off x="10459239" y="3560159"/>
            <a:ext cx="32639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labeller</a:t>
            </a:r>
            <a:r>
              <a:t> to adjust facet labels</a:t>
            </a:r>
          </a:p>
        </p:txBody>
      </p:sp>
      <p:sp>
        <p:nvSpPr>
          <p:cNvPr id="1866" name="t + facet_grid(. ~ fl, labeller = label_both)"/>
          <p:cNvSpPr txBox="1"/>
          <p:nvPr/>
        </p:nvSpPr>
        <p:spPr>
          <a:xfrm>
            <a:off x="10464748" y="3845280"/>
            <a:ext cx="3095148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 facet_grid(. ~ fl,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labeller = label_both)</a:t>
            </a:r>
          </a:p>
        </p:txBody>
      </p:sp>
      <p:sp>
        <p:nvSpPr>
          <p:cNvPr id="1867" name="t + facet_grid(fl ~ ., labeller = label_bquote(alpha ^ .(fl)))"/>
          <p:cNvSpPr txBox="1"/>
          <p:nvPr/>
        </p:nvSpPr>
        <p:spPr>
          <a:xfrm>
            <a:off x="10459308" y="4199630"/>
            <a:ext cx="3165713" cy="45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 facet_grid(fl ~ .,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labeller = label_bquote(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 ^ .(fl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)))</a:t>
            </a:r>
          </a:p>
        </p:txBody>
      </p:sp>
      <p:sp>
        <p:nvSpPr>
          <p:cNvPr id="1868" name="t + facet_grid(. ~ fl, labeller = label_parsed)"/>
          <p:cNvSpPr txBox="1"/>
          <p:nvPr/>
        </p:nvSpPr>
        <p:spPr>
          <a:xfrm>
            <a:off x="10460903" y="4556681"/>
            <a:ext cx="309514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 + facet_grid(. ~ fl,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labeller = label_parsed)</a:t>
            </a:r>
          </a:p>
        </p:txBody>
      </p:sp>
      <p:sp>
        <p:nvSpPr>
          <p:cNvPr id="1869" name="Rectangle"/>
          <p:cNvSpPr/>
          <p:nvPr/>
        </p:nvSpPr>
        <p:spPr>
          <a:xfrm>
            <a:off x="10599752" y="1221695"/>
            <a:ext cx="127001" cy="27424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0" name="Rectangle"/>
          <p:cNvSpPr/>
          <p:nvPr/>
        </p:nvSpPr>
        <p:spPr>
          <a:xfrm>
            <a:off x="10751744" y="1221695"/>
            <a:ext cx="127001" cy="27424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1" name="Rectangle"/>
          <p:cNvSpPr/>
          <p:nvPr/>
        </p:nvSpPr>
        <p:spPr>
          <a:xfrm>
            <a:off x="10903737" y="1221695"/>
            <a:ext cx="127001" cy="27424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2" name="Rectangle"/>
          <p:cNvSpPr/>
          <p:nvPr/>
        </p:nvSpPr>
        <p:spPr>
          <a:xfrm>
            <a:off x="11055729" y="1221695"/>
            <a:ext cx="127001" cy="27424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3" name="Rectangle"/>
          <p:cNvSpPr/>
          <p:nvPr/>
        </p:nvSpPr>
        <p:spPr>
          <a:xfrm>
            <a:off x="11207722" y="1221695"/>
            <a:ext cx="127001" cy="27424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4" name="Square"/>
          <p:cNvSpPr/>
          <p:nvPr/>
        </p:nvSpPr>
        <p:spPr>
          <a:xfrm>
            <a:off x="10599752" y="1893277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5" name="Square"/>
          <p:cNvSpPr/>
          <p:nvPr/>
        </p:nvSpPr>
        <p:spPr>
          <a:xfrm>
            <a:off x="10751744" y="1893277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6" name="Square"/>
          <p:cNvSpPr/>
          <p:nvPr/>
        </p:nvSpPr>
        <p:spPr>
          <a:xfrm>
            <a:off x="10903737" y="1893277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7" name="Square"/>
          <p:cNvSpPr/>
          <p:nvPr/>
        </p:nvSpPr>
        <p:spPr>
          <a:xfrm>
            <a:off x="11055729" y="1893277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8" name="Square"/>
          <p:cNvSpPr/>
          <p:nvPr/>
        </p:nvSpPr>
        <p:spPr>
          <a:xfrm>
            <a:off x="11207722" y="1893277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79" name="Square"/>
          <p:cNvSpPr/>
          <p:nvPr/>
        </p:nvSpPr>
        <p:spPr>
          <a:xfrm>
            <a:off x="10599752" y="2039510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0" name="Square"/>
          <p:cNvSpPr/>
          <p:nvPr/>
        </p:nvSpPr>
        <p:spPr>
          <a:xfrm>
            <a:off x="10751744" y="2039510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1" name="Square"/>
          <p:cNvSpPr/>
          <p:nvPr/>
        </p:nvSpPr>
        <p:spPr>
          <a:xfrm>
            <a:off x="10903737" y="2039510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2" name="Square"/>
          <p:cNvSpPr/>
          <p:nvPr/>
        </p:nvSpPr>
        <p:spPr>
          <a:xfrm>
            <a:off x="11055729" y="2039510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3" name="Square"/>
          <p:cNvSpPr/>
          <p:nvPr/>
        </p:nvSpPr>
        <p:spPr>
          <a:xfrm>
            <a:off x="11207722" y="2039510"/>
            <a:ext cx="1270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4" name="Rectangle"/>
          <p:cNvSpPr/>
          <p:nvPr/>
        </p:nvSpPr>
        <p:spPr>
          <a:xfrm>
            <a:off x="10599752" y="1557990"/>
            <a:ext cx="736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5" name="Rectangle"/>
          <p:cNvSpPr/>
          <p:nvPr/>
        </p:nvSpPr>
        <p:spPr>
          <a:xfrm>
            <a:off x="10599752" y="1704222"/>
            <a:ext cx="736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6" name="Rectangle"/>
          <p:cNvSpPr/>
          <p:nvPr/>
        </p:nvSpPr>
        <p:spPr>
          <a:xfrm>
            <a:off x="10599752" y="2225545"/>
            <a:ext cx="228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7" name="Rectangle"/>
          <p:cNvSpPr/>
          <p:nvPr/>
        </p:nvSpPr>
        <p:spPr>
          <a:xfrm>
            <a:off x="10599752" y="2371778"/>
            <a:ext cx="228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8" name="Rectangle"/>
          <p:cNvSpPr/>
          <p:nvPr/>
        </p:nvSpPr>
        <p:spPr>
          <a:xfrm>
            <a:off x="10852937" y="2225545"/>
            <a:ext cx="228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89" name="Rectangle"/>
          <p:cNvSpPr/>
          <p:nvPr/>
        </p:nvSpPr>
        <p:spPr>
          <a:xfrm>
            <a:off x="10852937" y="2371778"/>
            <a:ext cx="228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90" name="Rectangle"/>
          <p:cNvSpPr/>
          <p:nvPr/>
        </p:nvSpPr>
        <p:spPr>
          <a:xfrm>
            <a:off x="11100117" y="2225545"/>
            <a:ext cx="228601" cy="127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91" name="fl: c"/>
          <p:cNvSpPr/>
          <p:nvPr/>
        </p:nvSpPr>
        <p:spPr>
          <a:xfrm>
            <a:off x="10593706" y="4017740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fl: c</a:t>
            </a:r>
          </a:p>
        </p:txBody>
      </p:sp>
      <p:sp>
        <p:nvSpPr>
          <p:cNvPr id="1892" name="fl: d"/>
          <p:cNvSpPr/>
          <p:nvPr/>
        </p:nvSpPr>
        <p:spPr>
          <a:xfrm>
            <a:off x="11174324" y="4017740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fl: d</a:t>
            </a:r>
          </a:p>
        </p:txBody>
      </p:sp>
      <p:sp>
        <p:nvSpPr>
          <p:cNvPr id="1893" name="fl: e"/>
          <p:cNvSpPr/>
          <p:nvPr/>
        </p:nvSpPr>
        <p:spPr>
          <a:xfrm>
            <a:off x="11754942" y="4017740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fl: e</a:t>
            </a:r>
          </a:p>
        </p:txBody>
      </p:sp>
      <p:sp>
        <p:nvSpPr>
          <p:cNvPr id="1894" name="fl: p"/>
          <p:cNvSpPr/>
          <p:nvPr/>
        </p:nvSpPr>
        <p:spPr>
          <a:xfrm>
            <a:off x="12335560" y="4017740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fl: p</a:t>
            </a:r>
          </a:p>
        </p:txBody>
      </p:sp>
      <p:sp>
        <p:nvSpPr>
          <p:cNvPr id="1895" name="fl: r"/>
          <p:cNvSpPr/>
          <p:nvPr/>
        </p:nvSpPr>
        <p:spPr>
          <a:xfrm>
            <a:off x="12916178" y="4017740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fl: r</a:t>
            </a:r>
          </a:p>
        </p:txBody>
      </p:sp>
      <p:sp>
        <p:nvSpPr>
          <p:cNvPr id="1896" name="c"/>
          <p:cNvSpPr/>
          <p:nvPr/>
        </p:nvSpPr>
        <p:spPr>
          <a:xfrm>
            <a:off x="10593706" y="4734104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97" name="d"/>
          <p:cNvSpPr/>
          <p:nvPr/>
        </p:nvSpPr>
        <p:spPr>
          <a:xfrm>
            <a:off x="11174324" y="4734104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98" name="e"/>
          <p:cNvSpPr/>
          <p:nvPr/>
        </p:nvSpPr>
        <p:spPr>
          <a:xfrm>
            <a:off x="11754942" y="4734104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99" name="p"/>
          <p:cNvSpPr/>
          <p:nvPr/>
        </p:nvSpPr>
        <p:spPr>
          <a:xfrm>
            <a:off x="12335560" y="4734104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900" name="r"/>
          <p:cNvSpPr/>
          <p:nvPr/>
        </p:nvSpPr>
        <p:spPr>
          <a:xfrm>
            <a:off x="12916178" y="4734104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901" name="Rectangle"/>
          <p:cNvSpPr/>
          <p:nvPr/>
        </p:nvSpPr>
        <p:spPr>
          <a:xfrm>
            <a:off x="10593269" y="4376111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2" name="Rectangle"/>
          <p:cNvSpPr/>
          <p:nvPr/>
        </p:nvSpPr>
        <p:spPr>
          <a:xfrm>
            <a:off x="11173886" y="4376111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3" name="Rectangle"/>
          <p:cNvSpPr/>
          <p:nvPr/>
        </p:nvSpPr>
        <p:spPr>
          <a:xfrm>
            <a:off x="11754504" y="4376111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4" name="Rectangle"/>
          <p:cNvSpPr/>
          <p:nvPr/>
        </p:nvSpPr>
        <p:spPr>
          <a:xfrm>
            <a:off x="12335123" y="4376111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5" name="Rectangle"/>
          <p:cNvSpPr/>
          <p:nvPr/>
        </p:nvSpPr>
        <p:spPr>
          <a:xfrm>
            <a:off x="12915741" y="4376111"/>
            <a:ext cx="558801" cy="127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06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03256" y="4381160"/>
            <a:ext cx="139701" cy="10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7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383874" y="4368460"/>
            <a:ext cx="139701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8" name="pasted-image.pdf" descr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963723" y="4382138"/>
            <a:ext cx="139701" cy="10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9" name="pasted-image.pdf" descr="pasted-image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543572" y="4381160"/>
            <a:ext cx="139701" cy="10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0" name="pasted-image.pdf" descr="pasted-image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3126392" y="4381160"/>
            <a:ext cx="139701" cy="10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1" name="Learn more at docs.ggplot2.org and www.ggplot2-exts.org  •  ggplot2  2.1.0  •  Updated: 11/16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docs.ggplot2.org </a:t>
            </a:r>
            <a:r>
              <a:t>and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www.ggplot2-exts.org  </a:t>
            </a:r>
            <a:r>
              <a:t>•  ggplot2  2.1.0  •  Updated: 11/16</a:t>
            </a:r>
          </a:p>
        </p:txBody>
      </p:sp>
      <p:grpSp>
        <p:nvGrpSpPr>
          <p:cNvPr id="1967" name="Group"/>
          <p:cNvGrpSpPr/>
          <p:nvPr/>
        </p:nvGrpSpPr>
        <p:grpSpPr>
          <a:xfrm>
            <a:off x="257546" y="247645"/>
            <a:ext cx="3320965" cy="10083075"/>
            <a:chOff x="0" y="0"/>
            <a:chExt cx="3320964" cy="10083073"/>
          </a:xfrm>
        </p:grpSpPr>
        <p:sp>
          <p:nvSpPr>
            <p:cNvPr id="1912" name="Rounded Rectangle"/>
            <p:cNvSpPr/>
            <p:nvPr/>
          </p:nvSpPr>
          <p:spPr>
            <a:xfrm>
              <a:off x="15412" y="49338"/>
              <a:ext cx="3268912" cy="10033736"/>
            </a:xfrm>
            <a:prstGeom prst="roundRect">
              <a:avLst>
                <a:gd name="adj" fmla="val 1194"/>
              </a:avLst>
            </a:prstGeom>
            <a:solidFill>
              <a:schemeClr val="accent2">
                <a:hueOff val="-2473792"/>
                <a:satOff val="-50209"/>
                <a:lumOff val="23543"/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913" name="c + stat_bin(binwidth = 1, origin = 10)…"/>
            <p:cNvSpPr txBox="1"/>
            <p:nvPr/>
          </p:nvSpPr>
          <p:spPr>
            <a:xfrm>
              <a:off x="120379" y="3156049"/>
              <a:ext cx="3111501" cy="6921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stat_bin(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binwidth = 1, origin = 10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..count.., ..ncount.., ..density.., ..ndensity..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stat_count(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width = 1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 </a:t>
              </a:r>
              <a:r>
                <a:t>x, y,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..count.., ..prop..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stat_density(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adjust = 1, kernel = "gaussian"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y,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..count.., ..density.., ..scaled..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stat_bin_2d(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bins = 30, drop = T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y, fill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..count.., ..density..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stat_bin_hex(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bins=30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t>x, y, fill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..count.., ..density..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stat_density_2d(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contour = TRUE, n = 100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y, color, size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..level..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stat_ellipse(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level = 0.95, segments = 51, type = "t"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stat_contour(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aes(z = z)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t>x, y, z, order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..level..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stat_summary_hex(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aes(z = z), bins = 30, fun = max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y, z, fill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..value..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stat_summary_2d(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aes(z = z), bins = 30, fun = mean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y, z, fill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..value..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stat_boxplot(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coef = 1.5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..lower.., ..middle.., ..upper.., ..width.. , ..ymin.., ..ymax..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stat_ydensity(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kernel = "gaussian", scale = "area"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..density.., ..scaled.., ..count.., ..n.., ..violinwidth.., ..width..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95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stat_ecdf(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 = 40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 </a:t>
              </a: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..x.., ..y..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stat_quantile(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quantiles = c(0.1, 0.9),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formula = y ~ log(x), method = "rq"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 </a:t>
              </a: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..quantile..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stat_smooth(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method = "lm", formula = y ~ x,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se=T, level=0.95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..se.., ..x.., ..y.., ..ymin.., ..ymax..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ggplot()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stat_function(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aes(x = -3:3), n = 99, 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fun = dnorm, args = list(sd=0.5)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t>x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..x.., ..y..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stat_identity(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na.rm = TRUE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ggplot()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stat_qq(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aes(sample=1:100), dist = qt,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dparam=list(df=5)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t>sample, </a:t>
              </a:r>
              <a:r>
                <a:t>x, y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..sample.., ..theoretical..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stat_sum() </a:t>
              </a:r>
              <a:r>
                <a:t>x, y, size |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..n.., ..prop..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stat_summary(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fun.data = "mean_cl_boot"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h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stat_summary_bin(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fun.y = "mean", geom = "bar"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e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stat_unique()</a:t>
              </a:r>
            </a:p>
          </p:txBody>
        </p:sp>
        <p:sp>
          <p:nvSpPr>
            <p:cNvPr id="1914" name="Stats - An alternative way to build a layer"/>
            <p:cNvSpPr/>
            <p:nvPr/>
          </p:nvSpPr>
          <p:spPr>
            <a:xfrm>
              <a:off x="11567" y="0"/>
              <a:ext cx="3263902" cy="320380"/>
            </a:xfrm>
            <a:prstGeom prst="roundRect">
              <a:avLst>
                <a:gd name="adj" fmla="val 20098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000"/>
                <a:t>Stats </a:t>
              </a: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- An alternative way to build a layer</a:t>
              </a:r>
            </a:p>
          </p:txBody>
        </p:sp>
        <p:pic>
          <p:nvPicPr>
            <p:cNvPr id="1915" name="ggplot2-cheatsheet-back.pdf" descr="ggplot2-cheatsheet-back.pdf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66302" y="531747"/>
              <a:ext cx="2767133" cy="8965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6" name="A stat builds new variables to plot (e.g., count, prop)."/>
            <p:cNvSpPr txBox="1"/>
            <p:nvPr/>
          </p:nvSpPr>
          <p:spPr>
            <a:xfrm>
              <a:off x="6201" y="315933"/>
              <a:ext cx="331476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A stat builds new variables to plot (e.g., count, prop). </a:t>
              </a:r>
            </a:p>
          </p:txBody>
        </p:sp>
        <p:sp>
          <p:nvSpPr>
            <p:cNvPr id="1917" name="Visualize a stat by changing the default stat of a geom function, geom_bar(stat=&quot;count&quot;) or by using a stat function, stat_count(geom=&quot;bar&quot;), which calls a default geom to make a layer (equivalent to a geom function).…"/>
            <p:cNvSpPr txBox="1"/>
            <p:nvPr/>
          </p:nvSpPr>
          <p:spPr>
            <a:xfrm>
              <a:off x="2783" y="1368819"/>
              <a:ext cx="3314763" cy="99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Visualize a stat by changing the default stat of a geom function, </a:t>
              </a:r>
              <a:r>
                <a:rPr>
                  <a:latin typeface="Source Sans Pro"/>
                  <a:ea typeface="Source Sans Pro"/>
                  <a:cs typeface="Source Sans Pro"/>
                  <a:sym typeface="Source Sans Pro"/>
                </a:rPr>
                <a:t>geom_bar(stat="count") </a:t>
              </a:r>
              <a:r>
                <a:t>or by using a stat function, </a:t>
              </a:r>
              <a:r>
                <a:rPr>
                  <a:latin typeface="Source Sans Pro"/>
                  <a:ea typeface="Source Sans Pro"/>
                  <a:cs typeface="Source Sans Pro"/>
                  <a:sym typeface="Source Sans Pro"/>
                </a:rPr>
                <a:t>stat_count(geom="bar")</a:t>
              </a:r>
              <a:r>
                <a:t>, which calls a default geom to make a layer (equivalent to a geom function).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Use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..name.. </a:t>
              </a:r>
              <a:r>
                <a:t>syntax to map stat variables to aesthetics.</a:t>
              </a:r>
            </a:p>
          </p:txBody>
        </p:sp>
        <p:grpSp>
          <p:nvGrpSpPr>
            <p:cNvPr id="1955" name="Group"/>
            <p:cNvGrpSpPr/>
            <p:nvPr/>
          </p:nvGrpSpPr>
          <p:grpSpPr>
            <a:xfrm>
              <a:off x="98275" y="2419354"/>
              <a:ext cx="3155710" cy="682268"/>
              <a:chOff x="0" y="0"/>
              <a:chExt cx="3155709" cy="682267"/>
            </a:xfrm>
          </p:grpSpPr>
          <p:sp>
            <p:nvSpPr>
              <p:cNvPr id="1918" name="i + stat_density2d(aes(fill = ..level..),…"/>
              <p:cNvSpPr txBox="1"/>
              <p:nvPr/>
            </p:nvSpPr>
            <p:spPr>
              <a:xfrm>
                <a:off x="551531" y="185951"/>
                <a:ext cx="2449670" cy="4963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i +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stat_density2d(</a:t>
                </a:r>
                <a:r>
                  <a:t>aes(fill = ..level..), </a:t>
                </a: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2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geom = "polygon"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</p:txBody>
          </p:sp>
          <p:sp>
            <p:nvSpPr>
              <p:cNvPr id="1919" name="Triangle"/>
              <p:cNvSpPr/>
              <p:nvPr/>
            </p:nvSpPr>
            <p:spPr>
              <a:xfrm flipH="1" rot="13348086">
                <a:off x="1357975" y="88899"/>
                <a:ext cx="85166" cy="14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0" name="stat function"/>
              <p:cNvSpPr/>
              <p:nvPr/>
            </p:nvSpPr>
            <p:spPr>
              <a:xfrm>
                <a:off x="1385375" y="0"/>
                <a:ext cx="793840" cy="152400"/>
              </a:xfrm>
              <a:prstGeom prst="wedgeEllipseCallout">
                <a:avLst>
                  <a:gd name="adj1" fmla="val 20555"/>
                  <a:gd name="adj2" fmla="val -4827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stat function</a:t>
                </a:r>
              </a:p>
            </p:txBody>
          </p:sp>
          <p:sp>
            <p:nvSpPr>
              <p:cNvPr id="1921" name="Triangle"/>
              <p:cNvSpPr/>
              <p:nvPr/>
            </p:nvSpPr>
            <p:spPr>
              <a:xfrm flipH="1" rot="13749031">
                <a:off x="2170248" y="87094"/>
                <a:ext cx="85167" cy="14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2" name="Triangle"/>
              <p:cNvSpPr/>
              <p:nvPr/>
            </p:nvSpPr>
            <p:spPr>
              <a:xfrm>
                <a:off x="2539842" y="366832"/>
                <a:ext cx="85166" cy="96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3" name="geom mappings"/>
              <p:cNvSpPr/>
              <p:nvPr/>
            </p:nvSpPr>
            <p:spPr>
              <a:xfrm>
                <a:off x="2206206" y="1812"/>
                <a:ext cx="918319" cy="157079"/>
              </a:xfrm>
              <a:prstGeom prst="wedgeEllipseCallout">
                <a:avLst>
                  <a:gd name="adj1" fmla="val 24546"/>
                  <a:gd name="adj2" fmla="val -6172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geom mappings</a:t>
                </a:r>
              </a:p>
            </p:txBody>
          </p:sp>
          <p:sp>
            <p:nvSpPr>
              <p:cNvPr id="1924" name="variable created by stat"/>
              <p:cNvSpPr/>
              <p:nvPr/>
            </p:nvSpPr>
            <p:spPr>
              <a:xfrm>
                <a:off x="1848347" y="413977"/>
                <a:ext cx="1307363" cy="153021"/>
              </a:xfrm>
              <a:prstGeom prst="wedgeEllipseCallout">
                <a:avLst>
                  <a:gd name="adj1" fmla="val 32121"/>
                  <a:gd name="adj2" fmla="val -5010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variable created by stat</a:t>
                </a:r>
              </a:p>
            </p:txBody>
          </p:sp>
          <p:sp>
            <p:nvSpPr>
              <p:cNvPr id="1925" name="geom to use"/>
              <p:cNvSpPr/>
              <p:nvPr/>
            </p:nvSpPr>
            <p:spPr>
              <a:xfrm>
                <a:off x="589943" y="0"/>
                <a:ext cx="755740" cy="152400"/>
              </a:xfrm>
              <a:prstGeom prst="wedgeEllipseCallout">
                <a:avLst>
                  <a:gd name="adj1" fmla="val 19071"/>
                  <a:gd name="adj2" fmla="val -4827"/>
                </a:avLst>
              </a:prstGeom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1" sz="9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geom to use</a:t>
                </a:r>
              </a:p>
            </p:txBody>
          </p:sp>
          <p:grpSp>
            <p:nvGrpSpPr>
              <p:cNvPr id="1953" name="Group"/>
              <p:cNvGrpSpPr/>
              <p:nvPr/>
            </p:nvGrpSpPr>
            <p:grpSpPr>
              <a:xfrm>
                <a:off x="0" y="108574"/>
                <a:ext cx="447695" cy="451437"/>
                <a:chOff x="0" y="0"/>
                <a:chExt cx="447694" cy="451435"/>
              </a:xfrm>
            </p:grpSpPr>
            <p:sp>
              <p:nvSpPr>
                <p:cNvPr id="1926" name="Square"/>
                <p:cNvSpPr/>
                <p:nvPr/>
              </p:nvSpPr>
              <p:spPr>
                <a:xfrm>
                  <a:off x="3175" y="0"/>
                  <a:ext cx="444501" cy="4445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51" name="Group"/>
                <p:cNvGrpSpPr/>
                <p:nvPr/>
              </p:nvGrpSpPr>
              <p:grpSpPr>
                <a:xfrm>
                  <a:off x="0" y="0"/>
                  <a:ext cx="447695" cy="451436"/>
                  <a:chOff x="0" y="0"/>
                  <a:chExt cx="447694" cy="451435"/>
                </a:xfrm>
              </p:grpSpPr>
              <p:grpSp>
                <p:nvGrpSpPr>
                  <p:cNvPr id="1946" name="Group"/>
                  <p:cNvGrpSpPr/>
                  <p:nvPr/>
                </p:nvGrpSpPr>
                <p:grpSpPr>
                  <a:xfrm>
                    <a:off x="0" y="2564"/>
                    <a:ext cx="447695" cy="448872"/>
                    <a:chOff x="0" y="0"/>
                    <a:chExt cx="447694" cy="448871"/>
                  </a:xfrm>
                </p:grpSpPr>
                <p:sp>
                  <p:nvSpPr>
                    <p:cNvPr id="1927" name="Line"/>
                    <p:cNvSpPr/>
                    <p:nvPr/>
                  </p:nvSpPr>
                  <p:spPr>
                    <a:xfrm>
                      <a:off x="0" y="220547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28" name="Line"/>
                    <p:cNvSpPr/>
                    <p:nvPr/>
                  </p:nvSpPr>
                  <p:spPr>
                    <a:xfrm>
                      <a:off x="0" y="0"/>
                      <a:ext cx="447695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29" name="Line"/>
                    <p:cNvSpPr/>
                    <p:nvPr/>
                  </p:nvSpPr>
                  <p:spPr>
                    <a:xfrm>
                      <a:off x="0" y="441095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0" name="Line"/>
                    <p:cNvSpPr/>
                    <p:nvPr/>
                  </p:nvSpPr>
                  <p:spPr>
                    <a:xfrm>
                      <a:off x="0" y="110273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1" name="Line"/>
                    <p:cNvSpPr/>
                    <p:nvPr/>
                  </p:nvSpPr>
                  <p:spPr>
                    <a:xfrm>
                      <a:off x="0" y="330821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2" name="Line"/>
                    <p:cNvSpPr/>
                    <p:nvPr/>
                  </p:nvSpPr>
                  <p:spPr>
                    <a:xfrm>
                      <a:off x="0" y="275684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3" name="Line"/>
                    <p:cNvSpPr/>
                    <p:nvPr/>
                  </p:nvSpPr>
                  <p:spPr>
                    <a:xfrm>
                      <a:off x="0" y="385958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4" name="Line"/>
                    <p:cNvSpPr/>
                    <p:nvPr/>
                  </p:nvSpPr>
                  <p:spPr>
                    <a:xfrm>
                      <a:off x="0" y="165410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35" name="Line"/>
                    <p:cNvSpPr/>
                    <p:nvPr/>
                  </p:nvSpPr>
                  <p:spPr>
                    <a:xfrm>
                      <a:off x="0" y="55136"/>
                      <a:ext cx="447695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grpSp>
                  <p:nvGrpSpPr>
                    <p:cNvPr id="1945" name="Group"/>
                    <p:cNvGrpSpPr/>
                    <p:nvPr/>
                  </p:nvGrpSpPr>
                  <p:grpSpPr>
                    <a:xfrm rot="16200000">
                      <a:off x="1256" y="4476"/>
                      <a:ext cx="447696" cy="441096"/>
                      <a:chOff x="0" y="0"/>
                      <a:chExt cx="447694" cy="441095"/>
                    </a:xfrm>
                  </p:grpSpPr>
                  <p:sp>
                    <p:nvSpPr>
                      <p:cNvPr id="1936" name="Line"/>
                      <p:cNvSpPr/>
                      <p:nvPr/>
                    </p:nvSpPr>
                    <p:spPr>
                      <a:xfrm>
                        <a:off x="0" y="220547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37" name="Line"/>
                      <p:cNvSpPr/>
                      <p:nvPr/>
                    </p:nvSpPr>
                    <p:spPr>
                      <a:xfrm>
                        <a:off x="0" y="0"/>
                        <a:ext cx="447695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38" name="Line"/>
                      <p:cNvSpPr/>
                      <p:nvPr/>
                    </p:nvSpPr>
                    <p:spPr>
                      <a:xfrm>
                        <a:off x="0" y="441095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39" name="Line"/>
                      <p:cNvSpPr/>
                      <p:nvPr/>
                    </p:nvSpPr>
                    <p:spPr>
                      <a:xfrm>
                        <a:off x="0" y="110273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40" name="Line"/>
                      <p:cNvSpPr/>
                      <p:nvPr/>
                    </p:nvSpPr>
                    <p:spPr>
                      <a:xfrm>
                        <a:off x="0" y="330821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41" name="Line"/>
                      <p:cNvSpPr/>
                      <p:nvPr/>
                    </p:nvSpPr>
                    <p:spPr>
                      <a:xfrm>
                        <a:off x="0" y="275684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42" name="Line"/>
                      <p:cNvSpPr/>
                      <p:nvPr/>
                    </p:nvSpPr>
                    <p:spPr>
                      <a:xfrm>
                        <a:off x="0" y="385958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43" name="Line"/>
                      <p:cNvSpPr/>
                      <p:nvPr/>
                    </p:nvSpPr>
                    <p:spPr>
                      <a:xfrm>
                        <a:off x="0" y="165410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1944" name="Line"/>
                      <p:cNvSpPr/>
                      <p:nvPr/>
                    </p:nvSpPr>
                    <p:spPr>
                      <a:xfrm>
                        <a:off x="0" y="55136"/>
                        <a:ext cx="447695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</p:grpSp>
              </p:grpSp>
              <p:sp>
                <p:nvSpPr>
                  <p:cNvPr id="1947" name="Shape"/>
                  <p:cNvSpPr/>
                  <p:nvPr/>
                </p:nvSpPr>
                <p:spPr>
                  <a:xfrm>
                    <a:off x="15101" y="16747"/>
                    <a:ext cx="427601" cy="4194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442" h="20340" fill="norm" stroke="1" extrusionOk="0">
                        <a:moveTo>
                          <a:pt x="2913" y="1780"/>
                        </a:moveTo>
                        <a:cubicBezTo>
                          <a:pt x="1996" y="2569"/>
                          <a:pt x="1027" y="3205"/>
                          <a:pt x="494" y="4479"/>
                        </a:cubicBezTo>
                        <a:cubicBezTo>
                          <a:pt x="-337" y="6463"/>
                          <a:pt x="56" y="8829"/>
                          <a:pt x="410" y="11038"/>
                        </a:cubicBezTo>
                        <a:cubicBezTo>
                          <a:pt x="929" y="14267"/>
                          <a:pt x="1459" y="17864"/>
                          <a:pt x="3653" y="19523"/>
                        </a:cubicBezTo>
                        <a:cubicBezTo>
                          <a:pt x="5611" y="21004"/>
                          <a:pt x="7947" y="20138"/>
                          <a:pt x="10151" y="19523"/>
                        </a:cubicBezTo>
                        <a:cubicBezTo>
                          <a:pt x="12589" y="18843"/>
                          <a:pt x="15216" y="18042"/>
                          <a:pt x="16334" y="15436"/>
                        </a:cubicBezTo>
                        <a:cubicBezTo>
                          <a:pt x="16954" y="13991"/>
                          <a:pt x="16874" y="12298"/>
                          <a:pt x="17504" y="10873"/>
                        </a:cubicBezTo>
                        <a:cubicBezTo>
                          <a:pt x="18150" y="9410"/>
                          <a:pt x="19477" y="8358"/>
                          <a:pt x="20077" y="6870"/>
                        </a:cubicBezTo>
                        <a:cubicBezTo>
                          <a:pt x="21263" y="3927"/>
                          <a:pt x="19421" y="762"/>
                          <a:pt x="16559" y="823"/>
                        </a:cubicBezTo>
                        <a:cubicBezTo>
                          <a:pt x="15228" y="851"/>
                          <a:pt x="14145" y="1795"/>
                          <a:pt x="12848" y="1973"/>
                        </a:cubicBezTo>
                        <a:cubicBezTo>
                          <a:pt x="10236" y="2331"/>
                          <a:pt x="7995" y="-596"/>
                          <a:pt x="5396" y="110"/>
                        </a:cubicBezTo>
                        <a:cubicBezTo>
                          <a:pt x="4458" y="365"/>
                          <a:pt x="3690" y="1112"/>
                          <a:pt x="2913" y="178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48" name="Shape"/>
                  <p:cNvSpPr/>
                  <p:nvPr/>
                </p:nvSpPr>
                <p:spPr>
                  <a:xfrm>
                    <a:off x="31104" y="87221"/>
                    <a:ext cx="382836" cy="3234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11" h="19951" fill="norm" stroke="1" extrusionOk="0">
                        <a:moveTo>
                          <a:pt x="3429" y="1833"/>
                        </a:moveTo>
                        <a:cubicBezTo>
                          <a:pt x="2343" y="2716"/>
                          <a:pt x="995" y="3144"/>
                          <a:pt x="355" y="4611"/>
                        </a:cubicBezTo>
                        <a:cubicBezTo>
                          <a:pt x="-474" y="6513"/>
                          <a:pt x="335" y="8744"/>
                          <a:pt x="908" y="10829"/>
                        </a:cubicBezTo>
                        <a:cubicBezTo>
                          <a:pt x="1739" y="13848"/>
                          <a:pt x="2091" y="17394"/>
                          <a:pt x="4175" y="19075"/>
                        </a:cubicBezTo>
                        <a:cubicBezTo>
                          <a:pt x="6107" y="20632"/>
                          <a:pt x="8506" y="19780"/>
                          <a:pt x="10722" y="19075"/>
                        </a:cubicBezTo>
                        <a:cubicBezTo>
                          <a:pt x="13097" y="18319"/>
                          <a:pt x="15620" y="17331"/>
                          <a:pt x="16492" y="14654"/>
                        </a:cubicBezTo>
                        <a:cubicBezTo>
                          <a:pt x="17181" y="12538"/>
                          <a:pt x="16411" y="10001"/>
                          <a:pt x="17552" y="8108"/>
                        </a:cubicBezTo>
                        <a:cubicBezTo>
                          <a:pt x="18318" y="6837"/>
                          <a:pt x="19819" y="6103"/>
                          <a:pt x="20502" y="4759"/>
                        </a:cubicBezTo>
                        <a:cubicBezTo>
                          <a:pt x="21126" y="3533"/>
                          <a:pt x="21054" y="2194"/>
                          <a:pt x="20166" y="1104"/>
                        </a:cubicBezTo>
                        <a:cubicBezTo>
                          <a:pt x="18480" y="-968"/>
                          <a:pt x="15646" y="189"/>
                          <a:pt x="13439" y="2020"/>
                        </a:cubicBezTo>
                        <a:cubicBezTo>
                          <a:pt x="11939" y="3265"/>
                          <a:pt x="10477" y="4809"/>
                          <a:pt x="10459" y="6888"/>
                        </a:cubicBezTo>
                        <a:cubicBezTo>
                          <a:pt x="10453" y="7559"/>
                          <a:pt x="10546" y="8325"/>
                          <a:pt x="10051" y="8681"/>
                        </a:cubicBezTo>
                        <a:cubicBezTo>
                          <a:pt x="8923" y="9493"/>
                          <a:pt x="8160" y="7161"/>
                          <a:pt x="8643" y="4814"/>
                        </a:cubicBezTo>
                        <a:cubicBezTo>
                          <a:pt x="9128" y="2458"/>
                          <a:pt x="7728" y="159"/>
                          <a:pt x="5932" y="210"/>
                        </a:cubicBezTo>
                        <a:cubicBezTo>
                          <a:pt x="4967" y="237"/>
                          <a:pt x="4242" y="1173"/>
                          <a:pt x="3429" y="183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49" name="Shape"/>
                  <p:cNvSpPr/>
                  <p:nvPr/>
                </p:nvSpPr>
                <p:spPr>
                  <a:xfrm>
                    <a:off x="78726" y="175441"/>
                    <a:ext cx="227167" cy="18805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06" h="20683" fill="norm" stroke="1" extrusionOk="0">
                        <a:moveTo>
                          <a:pt x="3136" y="562"/>
                        </a:moveTo>
                        <a:cubicBezTo>
                          <a:pt x="1704" y="1404"/>
                          <a:pt x="563" y="2878"/>
                          <a:pt x="163" y="4749"/>
                        </a:cubicBezTo>
                        <a:cubicBezTo>
                          <a:pt x="-298" y="6901"/>
                          <a:pt x="319" y="9093"/>
                          <a:pt x="801" y="11230"/>
                        </a:cubicBezTo>
                        <a:cubicBezTo>
                          <a:pt x="1540" y="14511"/>
                          <a:pt x="2150" y="18139"/>
                          <a:pt x="4570" y="19825"/>
                        </a:cubicBezTo>
                        <a:cubicBezTo>
                          <a:pt x="6842" y="21409"/>
                          <a:pt x="9556" y="20430"/>
                          <a:pt x="12122" y="19825"/>
                        </a:cubicBezTo>
                        <a:cubicBezTo>
                          <a:pt x="14914" y="19168"/>
                          <a:pt x="18064" y="18450"/>
                          <a:pt x="18779" y="15217"/>
                        </a:cubicBezTo>
                        <a:cubicBezTo>
                          <a:pt x="19217" y="13239"/>
                          <a:pt x="18304" y="11151"/>
                          <a:pt x="18779" y="9183"/>
                        </a:cubicBezTo>
                        <a:cubicBezTo>
                          <a:pt x="19297" y="7040"/>
                          <a:pt x="21302" y="5079"/>
                          <a:pt x="20161" y="3148"/>
                        </a:cubicBezTo>
                        <a:cubicBezTo>
                          <a:pt x="19093" y="1342"/>
                          <a:pt x="16690" y="2217"/>
                          <a:pt x="15605" y="4725"/>
                        </a:cubicBezTo>
                        <a:cubicBezTo>
                          <a:pt x="14953" y="6233"/>
                          <a:pt x="14731" y="8010"/>
                          <a:pt x="13826" y="9319"/>
                        </a:cubicBezTo>
                        <a:cubicBezTo>
                          <a:pt x="12657" y="11010"/>
                          <a:pt x="10645" y="11462"/>
                          <a:pt x="9359" y="10046"/>
                        </a:cubicBezTo>
                        <a:cubicBezTo>
                          <a:pt x="8576" y="9185"/>
                          <a:pt x="8373" y="7853"/>
                          <a:pt x="8264" y="6573"/>
                        </a:cubicBezTo>
                        <a:cubicBezTo>
                          <a:pt x="8113" y="4797"/>
                          <a:pt x="8055" y="2931"/>
                          <a:pt x="7193" y="1480"/>
                        </a:cubicBezTo>
                        <a:cubicBezTo>
                          <a:pt x="6837" y="881"/>
                          <a:pt x="6359" y="398"/>
                          <a:pt x="5783" y="164"/>
                        </a:cubicBezTo>
                        <a:cubicBezTo>
                          <a:pt x="4908" y="-191"/>
                          <a:pt x="3969" y="73"/>
                          <a:pt x="3136" y="56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satOff val="-3355"/>
                      <a:lumOff val="2661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50" name="Square"/>
                  <p:cNvSpPr/>
                  <p:nvPr/>
                </p:nvSpPr>
                <p:spPr>
                  <a:xfrm>
                    <a:off x="3175" y="0"/>
                    <a:ext cx="444500" cy="444500"/>
                  </a:xfrm>
                  <a:prstGeom prst="rect">
                    <a:avLst/>
                  </a:prstGeom>
                  <a:noFill/>
                  <a:ln w="635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1952" name="Shape"/>
                <p:cNvSpPr/>
                <p:nvPr/>
              </p:nvSpPr>
              <p:spPr>
                <a:xfrm>
                  <a:off x="100487" y="218908"/>
                  <a:ext cx="72467" cy="122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61" h="20604" fill="norm" stroke="1" extrusionOk="0">
                      <a:moveTo>
                        <a:pt x="4877" y="524"/>
                      </a:moveTo>
                      <a:cubicBezTo>
                        <a:pt x="2671" y="1312"/>
                        <a:pt x="931" y="2699"/>
                        <a:pt x="286" y="4443"/>
                      </a:cubicBezTo>
                      <a:cubicBezTo>
                        <a:pt x="-459" y="6456"/>
                        <a:pt x="389" y="8531"/>
                        <a:pt x="1271" y="10510"/>
                      </a:cubicBezTo>
                      <a:cubicBezTo>
                        <a:pt x="2580" y="13445"/>
                        <a:pt x="4028" y="16440"/>
                        <a:pt x="7090" y="18556"/>
                      </a:cubicBezTo>
                      <a:cubicBezTo>
                        <a:pt x="10838" y="21145"/>
                        <a:pt x="16508" y="21423"/>
                        <a:pt x="18750" y="18556"/>
                      </a:cubicBezTo>
                      <a:cubicBezTo>
                        <a:pt x="21141" y="15497"/>
                        <a:pt x="16941" y="12474"/>
                        <a:pt x="14484" y="9402"/>
                      </a:cubicBezTo>
                      <a:cubicBezTo>
                        <a:pt x="13679" y="8395"/>
                        <a:pt x="13100" y="7298"/>
                        <a:pt x="12794" y="6151"/>
                      </a:cubicBezTo>
                      <a:cubicBezTo>
                        <a:pt x="12357" y="4519"/>
                        <a:pt x="12441" y="2753"/>
                        <a:pt x="11139" y="1383"/>
                      </a:cubicBezTo>
                      <a:cubicBezTo>
                        <a:pt x="10601" y="816"/>
                        <a:pt x="9854" y="367"/>
                        <a:pt x="8964" y="151"/>
                      </a:cubicBezTo>
                      <a:cubicBezTo>
                        <a:pt x="7610" y="-177"/>
                        <a:pt x="6161" y="65"/>
                        <a:pt x="4877" y="524"/>
                      </a:cubicBezTo>
                      <a:close/>
                    </a:path>
                  </a:pathLst>
                </a:custGeom>
                <a:solidFill>
                  <a:srgbClr val="A8D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sp>
            <p:nvSpPr>
              <p:cNvPr id="1954" name="Line"/>
              <p:cNvSpPr/>
              <p:nvPr/>
            </p:nvSpPr>
            <p:spPr>
              <a:xfrm>
                <a:off x="506303" y="109587"/>
                <a:ext cx="131378" cy="364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21446" fill="norm" stroke="1" extrusionOk="0">
                    <a:moveTo>
                      <a:pt x="20658" y="0"/>
                    </a:moveTo>
                    <a:cubicBezTo>
                      <a:pt x="10531" y="2605"/>
                      <a:pt x="3459" y="6556"/>
                      <a:pt x="873" y="11052"/>
                    </a:cubicBezTo>
                    <a:cubicBezTo>
                      <a:pt x="-942" y="14208"/>
                      <a:pt x="-209" y="17589"/>
                      <a:pt x="5767" y="19758"/>
                    </a:cubicBezTo>
                    <a:cubicBezTo>
                      <a:pt x="9145" y="20983"/>
                      <a:pt x="13824" y="21600"/>
                      <a:pt x="18575" y="21413"/>
                    </a:cubicBezTo>
                  </a:path>
                </a:pathLst>
              </a:custGeom>
              <a:noFill/>
              <a:ln w="12700" cap="flat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1956" name="Line"/>
            <p:cNvSpPr/>
            <p:nvPr/>
          </p:nvSpPr>
          <p:spPr>
            <a:xfrm>
              <a:off x="0" y="8333149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0" y="7290554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0" y="6459982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0" y="5378719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0" y="4144353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0" y="3076479"/>
              <a:ext cx="32891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62" name="1D distributions"/>
            <p:cNvSpPr txBox="1"/>
            <p:nvPr/>
          </p:nvSpPr>
          <p:spPr>
            <a:xfrm>
              <a:off x="2196525" y="3041654"/>
              <a:ext cx="108848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r">
                <a:defRPr b="1" sz="10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1D distributions</a:t>
              </a:r>
            </a:p>
          </p:txBody>
        </p:sp>
        <p:sp>
          <p:nvSpPr>
            <p:cNvPr id="1963" name="2D distributions"/>
            <p:cNvSpPr txBox="1"/>
            <p:nvPr/>
          </p:nvSpPr>
          <p:spPr>
            <a:xfrm>
              <a:off x="2196525" y="4129353"/>
              <a:ext cx="108848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r">
                <a:defRPr b="1" sz="10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2D distributions</a:t>
              </a:r>
            </a:p>
          </p:txBody>
        </p:sp>
        <p:sp>
          <p:nvSpPr>
            <p:cNvPr id="1964" name="3 Variables"/>
            <p:cNvSpPr txBox="1"/>
            <p:nvPr/>
          </p:nvSpPr>
          <p:spPr>
            <a:xfrm>
              <a:off x="2499390" y="6157825"/>
              <a:ext cx="785615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r">
                <a:defRPr b="1" sz="10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 Variables</a:t>
              </a:r>
            </a:p>
          </p:txBody>
        </p:sp>
        <p:sp>
          <p:nvSpPr>
            <p:cNvPr id="1965" name="Comparisons"/>
            <p:cNvSpPr txBox="1"/>
            <p:nvPr/>
          </p:nvSpPr>
          <p:spPr>
            <a:xfrm>
              <a:off x="2351616" y="6466895"/>
              <a:ext cx="933389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r">
                <a:defRPr b="1" sz="10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Comparisons</a:t>
              </a:r>
            </a:p>
          </p:txBody>
        </p:sp>
        <p:sp>
          <p:nvSpPr>
            <p:cNvPr id="1966" name="Functions"/>
            <p:cNvSpPr txBox="1"/>
            <p:nvPr/>
          </p:nvSpPr>
          <p:spPr>
            <a:xfrm>
              <a:off x="2556441" y="7272487"/>
              <a:ext cx="728564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r">
                <a:defRPr b="1" sz="10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Functions</a:t>
              </a:r>
            </a:p>
          </p:txBody>
        </p:sp>
      </p:grpSp>
      <p:sp>
        <p:nvSpPr>
          <p:cNvPr id="1968" name="General Purpose"/>
          <p:cNvSpPr txBox="1"/>
          <p:nvPr/>
        </p:nvSpPr>
        <p:spPr>
          <a:xfrm>
            <a:off x="2404338" y="10079252"/>
            <a:ext cx="1138214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r">
              <a:defRPr b="1" sz="1000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General Purpose</a:t>
            </a:r>
          </a:p>
        </p:txBody>
      </p:sp>
      <p:grpSp>
        <p:nvGrpSpPr>
          <p:cNvPr id="1982" name="Group"/>
          <p:cNvGrpSpPr/>
          <p:nvPr/>
        </p:nvGrpSpPr>
        <p:grpSpPr>
          <a:xfrm>
            <a:off x="10466849" y="5042222"/>
            <a:ext cx="3168032" cy="1736915"/>
            <a:chOff x="0" y="0"/>
            <a:chExt cx="3168030" cy="1736914"/>
          </a:xfrm>
        </p:grpSpPr>
        <p:sp>
          <p:nvSpPr>
            <p:cNvPr id="1969" name="Rounded Rectangle"/>
            <p:cNvSpPr/>
            <p:nvPr/>
          </p:nvSpPr>
          <p:spPr>
            <a:xfrm>
              <a:off x="2947" y="3476"/>
              <a:ext cx="3162301" cy="1733439"/>
            </a:xfrm>
            <a:prstGeom prst="roundRect">
              <a:avLst>
                <a:gd name="adj" fmla="val 225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1970" name="Labels"/>
            <p:cNvSpPr/>
            <p:nvPr/>
          </p:nvSpPr>
          <p:spPr>
            <a:xfrm>
              <a:off x="0" y="0"/>
              <a:ext cx="3162300" cy="248841"/>
            </a:xfrm>
            <a:prstGeom prst="roundRect">
              <a:avLst>
                <a:gd name="adj" fmla="val 25876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indent="0"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Labels</a:t>
              </a:r>
            </a:p>
          </p:txBody>
        </p:sp>
        <p:sp>
          <p:nvSpPr>
            <p:cNvPr id="1971" name="Text"/>
            <p:cNvSpPr txBox="1"/>
            <p:nvPr/>
          </p:nvSpPr>
          <p:spPr>
            <a:xfrm>
              <a:off x="5730" y="215808"/>
              <a:ext cx="3162301" cy="2869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72" name="t + labs(    x = &quot;New x axis label&quot;,  y = &quot;New y axis label&quot;,…"/>
            <p:cNvSpPr txBox="1"/>
            <p:nvPr/>
          </p:nvSpPr>
          <p:spPr>
            <a:xfrm>
              <a:off x="52172" y="247258"/>
              <a:ext cx="3069527" cy="927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labs(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r>
                <a:t>x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"New x axis label",  </a:t>
              </a:r>
              <a:r>
                <a:t>y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"New y axis label",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   </a:t>
              </a:r>
              <a:r>
                <a:t>title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="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Add a title above the plot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",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r>
                <a:t>subtitle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"Add a subtitle below title",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</a:t>
              </a:r>
              <a:r>
                <a:t>caption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"Add a caption below plot",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&lt;aes&gt;  = "New &lt;aes&gt;    legend title"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</p:txBody>
        </p:sp>
        <p:sp>
          <p:nvSpPr>
            <p:cNvPr id="1973" name="Use scale functions…"/>
            <p:cNvSpPr/>
            <p:nvPr/>
          </p:nvSpPr>
          <p:spPr>
            <a:xfrm>
              <a:off x="2351032" y="469486"/>
              <a:ext cx="735088" cy="5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064"/>
                  </a:moveTo>
                  <a:lnTo>
                    <a:pt x="0" y="2536"/>
                  </a:lnTo>
                  <a:cubicBezTo>
                    <a:pt x="0" y="1135"/>
                    <a:pt x="921" y="0"/>
                    <a:pt x="2056" y="0"/>
                  </a:cubicBezTo>
                  <a:lnTo>
                    <a:pt x="19544" y="0"/>
                  </a:lnTo>
                  <a:cubicBezTo>
                    <a:pt x="20679" y="0"/>
                    <a:pt x="21600" y="1135"/>
                    <a:pt x="21600" y="2536"/>
                  </a:cubicBezTo>
                  <a:lnTo>
                    <a:pt x="21600" y="19064"/>
                  </a:lnTo>
                  <a:cubicBezTo>
                    <a:pt x="21600" y="20465"/>
                    <a:pt x="20679" y="21600"/>
                    <a:pt x="19544" y="21600"/>
                  </a:cubicBezTo>
                  <a:lnTo>
                    <a:pt x="2056" y="21600"/>
                  </a:lnTo>
                  <a:cubicBezTo>
                    <a:pt x="921" y="21600"/>
                    <a:pt x="0" y="20465"/>
                    <a:pt x="0" y="1906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Use scale functions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 to update legend labels</a:t>
              </a:r>
            </a:p>
          </p:txBody>
        </p:sp>
        <p:sp>
          <p:nvSpPr>
            <p:cNvPr id="1974" name="&lt;AES&gt;"/>
            <p:cNvSpPr/>
            <p:nvPr/>
          </p:nvSpPr>
          <p:spPr>
            <a:xfrm>
              <a:off x="81969" y="992804"/>
              <a:ext cx="411616" cy="161618"/>
            </a:xfrm>
            <a:prstGeom prst="wedgeEllipseCallout">
              <a:avLst>
                <a:gd name="adj1" fmla="val -3702"/>
                <a:gd name="adj2" fmla="val -7403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&lt;AES&gt;</a:t>
              </a:r>
            </a:p>
          </p:txBody>
        </p:sp>
        <p:sp>
          <p:nvSpPr>
            <p:cNvPr id="1975" name="&lt;AES&gt;"/>
            <p:cNvSpPr/>
            <p:nvPr/>
          </p:nvSpPr>
          <p:spPr>
            <a:xfrm>
              <a:off x="945569" y="992804"/>
              <a:ext cx="411616" cy="161618"/>
            </a:xfrm>
            <a:prstGeom prst="wedgeEllipseCallout">
              <a:avLst>
                <a:gd name="adj1" fmla="val -3702"/>
                <a:gd name="adj2" fmla="val -7403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&lt;AES&gt;</a:t>
              </a:r>
            </a:p>
          </p:txBody>
        </p:sp>
        <p:sp>
          <p:nvSpPr>
            <p:cNvPr id="1976" name="t + annotate(geom = &quot;text&quot;, x = 8, y = 9, label = &quot;A&quot;)"/>
            <p:cNvSpPr txBox="1"/>
            <p:nvPr/>
          </p:nvSpPr>
          <p:spPr>
            <a:xfrm>
              <a:off x="16233" y="1184671"/>
              <a:ext cx="289600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annotate(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geom = "text", x = 8, y = 9, label = "A")</a:t>
              </a:r>
            </a:p>
          </p:txBody>
        </p:sp>
        <p:sp>
          <p:nvSpPr>
            <p:cNvPr id="1977" name="geom to place"/>
            <p:cNvSpPr/>
            <p:nvPr/>
          </p:nvSpPr>
          <p:spPr>
            <a:xfrm>
              <a:off x="155454" y="1501862"/>
              <a:ext cx="856116" cy="161618"/>
            </a:xfrm>
            <a:prstGeom prst="wedgeEllipseCallout">
              <a:avLst>
                <a:gd name="adj1" fmla="val -27740"/>
                <a:gd name="adj2" fmla="val -7403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geom to place </a:t>
              </a:r>
            </a:p>
          </p:txBody>
        </p:sp>
        <p:sp>
          <p:nvSpPr>
            <p:cNvPr id="1978" name="manual values for geom’s aesthetics"/>
            <p:cNvSpPr/>
            <p:nvPr/>
          </p:nvSpPr>
          <p:spPr>
            <a:xfrm>
              <a:off x="1064425" y="1501862"/>
              <a:ext cx="1948316" cy="161618"/>
            </a:xfrm>
            <a:prstGeom prst="wedgeEllipseCallout">
              <a:avLst>
                <a:gd name="adj1" fmla="val -40219"/>
                <a:gd name="adj2" fmla="val -7403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manual values for geom’s aesthetics</a:t>
              </a:r>
            </a:p>
          </p:txBody>
        </p:sp>
        <p:sp>
          <p:nvSpPr>
            <p:cNvPr id="1979" name="Triangle"/>
            <p:cNvSpPr/>
            <p:nvPr/>
          </p:nvSpPr>
          <p:spPr>
            <a:xfrm rot="3119865">
              <a:off x="874522" y="1337389"/>
              <a:ext cx="73412" cy="26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649370" y="1442441"/>
              <a:ext cx="1138214" cy="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81" name="Line"/>
            <p:cNvSpPr/>
            <p:nvPr/>
          </p:nvSpPr>
          <p:spPr>
            <a:xfrm flipV="1">
              <a:off x="2218476" y="1439330"/>
              <a:ext cx="1" cy="91187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2355" name="Group"/>
          <p:cNvGrpSpPr/>
          <p:nvPr/>
        </p:nvGrpSpPr>
        <p:grpSpPr>
          <a:xfrm>
            <a:off x="3593722" y="250822"/>
            <a:ext cx="3376763" cy="10129782"/>
            <a:chOff x="0" y="0"/>
            <a:chExt cx="3376761" cy="10129781"/>
          </a:xfrm>
        </p:grpSpPr>
        <p:sp>
          <p:nvSpPr>
            <p:cNvPr id="1983" name="Rounded Rectangle"/>
            <p:cNvSpPr/>
            <p:nvPr/>
          </p:nvSpPr>
          <p:spPr>
            <a:xfrm>
              <a:off x="45851" y="46161"/>
              <a:ext cx="3268912" cy="10033736"/>
            </a:xfrm>
            <a:prstGeom prst="roundRect">
              <a:avLst>
                <a:gd name="adj" fmla="val 1194"/>
              </a:avLst>
            </a:prstGeom>
            <a:solidFill>
              <a:schemeClr val="accent2">
                <a:hueOff val="-2473792"/>
                <a:satOff val="-50209"/>
                <a:lumOff val="23543"/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grpSp>
          <p:nvGrpSpPr>
            <p:cNvPr id="2145" name="Group"/>
            <p:cNvGrpSpPr/>
            <p:nvPr/>
          </p:nvGrpSpPr>
          <p:grpSpPr>
            <a:xfrm>
              <a:off x="82967" y="7147919"/>
              <a:ext cx="3246538" cy="1368678"/>
              <a:chOff x="0" y="0"/>
              <a:chExt cx="3246536" cy="1368677"/>
            </a:xfrm>
          </p:grpSpPr>
          <p:grpSp>
            <p:nvGrpSpPr>
              <p:cNvPr id="2023" name="Group"/>
              <p:cNvGrpSpPr/>
              <p:nvPr/>
            </p:nvGrpSpPr>
            <p:grpSpPr>
              <a:xfrm>
                <a:off x="5053" y="-1"/>
                <a:ext cx="304801" cy="306221"/>
                <a:chOff x="0" y="0"/>
                <a:chExt cx="304800" cy="306219"/>
              </a:xfrm>
            </p:grpSpPr>
            <p:sp>
              <p:nvSpPr>
                <p:cNvPr id="1984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004" name="Group"/>
                <p:cNvGrpSpPr/>
                <p:nvPr/>
              </p:nvGrpSpPr>
              <p:grpSpPr>
                <a:xfrm>
                  <a:off x="0" y="0"/>
                  <a:ext cx="304801" cy="305601"/>
                  <a:chOff x="0" y="0"/>
                  <a:chExt cx="304800" cy="305600"/>
                </a:xfrm>
              </p:grpSpPr>
              <p:sp>
                <p:nvSpPr>
                  <p:cNvPr id="1985" name="Line"/>
                  <p:cNvSpPr/>
                  <p:nvPr/>
                </p:nvSpPr>
                <p:spPr>
                  <a:xfrm>
                    <a:off x="0" y="150153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86" name="Line"/>
                  <p:cNvSpPr/>
                  <p:nvPr/>
                </p:nvSpPr>
                <p:spPr>
                  <a:xfrm>
                    <a:off x="0" y="0"/>
                    <a:ext cx="30480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87" name="Line"/>
                  <p:cNvSpPr/>
                  <p:nvPr/>
                </p:nvSpPr>
                <p:spPr>
                  <a:xfrm>
                    <a:off x="0" y="30030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88" name="Line"/>
                  <p:cNvSpPr/>
                  <p:nvPr/>
                </p:nvSpPr>
                <p:spPr>
                  <a:xfrm>
                    <a:off x="0" y="7507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89" name="Line"/>
                  <p:cNvSpPr/>
                  <p:nvPr/>
                </p:nvSpPr>
                <p:spPr>
                  <a:xfrm>
                    <a:off x="0" y="225230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90" name="Line"/>
                  <p:cNvSpPr/>
                  <p:nvPr/>
                </p:nvSpPr>
                <p:spPr>
                  <a:xfrm>
                    <a:off x="0" y="187691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91" name="Line"/>
                  <p:cNvSpPr/>
                  <p:nvPr/>
                </p:nvSpPr>
                <p:spPr>
                  <a:xfrm>
                    <a:off x="0" y="26276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92" name="Line"/>
                  <p:cNvSpPr/>
                  <p:nvPr/>
                </p:nvSpPr>
                <p:spPr>
                  <a:xfrm>
                    <a:off x="0" y="112615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1993" name="Line"/>
                  <p:cNvSpPr/>
                  <p:nvPr/>
                </p:nvSpPr>
                <p:spPr>
                  <a:xfrm>
                    <a:off x="0" y="3753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2003" name="Group"/>
                  <p:cNvGrpSpPr/>
                  <p:nvPr/>
                </p:nvGrpSpPr>
                <p:grpSpPr>
                  <a:xfrm rot="16200000">
                    <a:off x="855" y="3047"/>
                    <a:ext cx="304801" cy="300308"/>
                    <a:chOff x="0" y="0"/>
                    <a:chExt cx="304800" cy="300306"/>
                  </a:xfrm>
                </p:grpSpPr>
                <p:sp>
                  <p:nvSpPr>
                    <p:cNvPr id="1994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95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96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97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98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1999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00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01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02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2005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06" name="Circle"/>
                <p:cNvSpPr/>
                <p:nvPr/>
              </p:nvSpPr>
              <p:spPr>
                <a:xfrm>
                  <a:off x="6028" y="262368"/>
                  <a:ext cx="43233" cy="4323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07" name="Circle"/>
                <p:cNvSpPr/>
                <p:nvPr/>
              </p:nvSpPr>
              <p:spPr>
                <a:xfrm>
                  <a:off x="54031" y="262368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08" name="Circle"/>
                <p:cNvSpPr/>
                <p:nvPr/>
              </p:nvSpPr>
              <p:spPr>
                <a:xfrm>
                  <a:off x="104844" y="262987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09" name="Circle"/>
                <p:cNvSpPr/>
                <p:nvPr/>
              </p:nvSpPr>
              <p:spPr>
                <a:xfrm>
                  <a:off x="104844" y="219136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0" name="Circle"/>
                <p:cNvSpPr/>
                <p:nvPr/>
              </p:nvSpPr>
              <p:spPr>
                <a:xfrm>
                  <a:off x="104844" y="175676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1" name="Circle"/>
                <p:cNvSpPr/>
                <p:nvPr/>
              </p:nvSpPr>
              <p:spPr>
                <a:xfrm>
                  <a:off x="104844" y="131184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2" name="Circle"/>
                <p:cNvSpPr/>
                <p:nvPr/>
              </p:nvSpPr>
              <p:spPr>
                <a:xfrm>
                  <a:off x="152779" y="262792"/>
                  <a:ext cx="43233" cy="43233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3" name="Circle"/>
                <p:cNvSpPr/>
                <p:nvPr/>
              </p:nvSpPr>
              <p:spPr>
                <a:xfrm>
                  <a:off x="197864" y="262792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4" name="Circle"/>
                <p:cNvSpPr/>
                <p:nvPr/>
              </p:nvSpPr>
              <p:spPr>
                <a:xfrm>
                  <a:off x="196868" y="219332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5" name="Circle"/>
                <p:cNvSpPr/>
                <p:nvPr/>
              </p:nvSpPr>
              <p:spPr>
                <a:xfrm>
                  <a:off x="198448" y="175469"/>
                  <a:ext cx="43233" cy="43234"/>
                </a:xfrm>
                <a:prstGeom prst="ellipse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6" name="Circle"/>
                <p:cNvSpPr/>
                <p:nvPr/>
              </p:nvSpPr>
              <p:spPr>
                <a:xfrm>
                  <a:off x="197864" y="131184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satOff val="-3355"/>
                    <a:lumOff val="2661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7" name="Circle"/>
                <p:cNvSpPr/>
                <p:nvPr/>
              </p:nvSpPr>
              <p:spPr>
                <a:xfrm>
                  <a:off x="104331" y="88411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8" name="Circle"/>
                <p:cNvSpPr/>
                <p:nvPr/>
              </p:nvSpPr>
              <p:spPr>
                <a:xfrm>
                  <a:off x="152779" y="219045"/>
                  <a:ext cx="43233" cy="43233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19" name="Circle"/>
                <p:cNvSpPr/>
                <p:nvPr/>
              </p:nvSpPr>
              <p:spPr>
                <a:xfrm>
                  <a:off x="55436" y="175699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20" name="Circle"/>
                <p:cNvSpPr/>
                <p:nvPr/>
              </p:nvSpPr>
              <p:spPr>
                <a:xfrm>
                  <a:off x="244803" y="262792"/>
                  <a:ext cx="43233" cy="43233"/>
                </a:xfrm>
                <a:prstGeom prst="ellipse">
                  <a:avLst/>
                </a:prstGeom>
                <a:solidFill>
                  <a:srgbClr val="A8D6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21" name="Circle"/>
                <p:cNvSpPr/>
                <p:nvPr/>
              </p:nvSpPr>
              <p:spPr>
                <a:xfrm>
                  <a:off x="103800" y="46117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22" name="Circle"/>
                <p:cNvSpPr/>
                <p:nvPr/>
              </p:nvSpPr>
              <p:spPr>
                <a:xfrm>
                  <a:off x="54031" y="219136"/>
                  <a:ext cx="43233" cy="43233"/>
                </a:xfrm>
                <a:prstGeom prst="ellipse">
                  <a:avLst/>
                </a:prstGeom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063" name="Group"/>
              <p:cNvGrpSpPr/>
              <p:nvPr/>
            </p:nvGrpSpPr>
            <p:grpSpPr>
              <a:xfrm>
                <a:off x="1537" y="334999"/>
                <a:ext cx="304801" cy="306221"/>
                <a:chOff x="0" y="0"/>
                <a:chExt cx="304800" cy="306219"/>
              </a:xfrm>
            </p:grpSpPr>
            <p:sp>
              <p:nvSpPr>
                <p:cNvPr id="2024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044" name="Group"/>
                <p:cNvGrpSpPr/>
                <p:nvPr/>
              </p:nvGrpSpPr>
              <p:grpSpPr>
                <a:xfrm>
                  <a:off x="0" y="0"/>
                  <a:ext cx="304801" cy="305601"/>
                  <a:chOff x="0" y="0"/>
                  <a:chExt cx="304800" cy="305600"/>
                </a:xfrm>
              </p:grpSpPr>
              <p:sp>
                <p:nvSpPr>
                  <p:cNvPr id="2025" name="Line"/>
                  <p:cNvSpPr/>
                  <p:nvPr/>
                </p:nvSpPr>
                <p:spPr>
                  <a:xfrm>
                    <a:off x="0" y="150153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26" name="Line"/>
                  <p:cNvSpPr/>
                  <p:nvPr/>
                </p:nvSpPr>
                <p:spPr>
                  <a:xfrm>
                    <a:off x="0" y="0"/>
                    <a:ext cx="30480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27" name="Line"/>
                  <p:cNvSpPr/>
                  <p:nvPr/>
                </p:nvSpPr>
                <p:spPr>
                  <a:xfrm>
                    <a:off x="0" y="30030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28" name="Line"/>
                  <p:cNvSpPr/>
                  <p:nvPr/>
                </p:nvSpPr>
                <p:spPr>
                  <a:xfrm>
                    <a:off x="0" y="7507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29" name="Line"/>
                  <p:cNvSpPr/>
                  <p:nvPr/>
                </p:nvSpPr>
                <p:spPr>
                  <a:xfrm>
                    <a:off x="0" y="225230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30" name="Line"/>
                  <p:cNvSpPr/>
                  <p:nvPr/>
                </p:nvSpPr>
                <p:spPr>
                  <a:xfrm>
                    <a:off x="0" y="187691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31" name="Line"/>
                  <p:cNvSpPr/>
                  <p:nvPr/>
                </p:nvSpPr>
                <p:spPr>
                  <a:xfrm>
                    <a:off x="0" y="26276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32" name="Line"/>
                  <p:cNvSpPr/>
                  <p:nvPr/>
                </p:nvSpPr>
                <p:spPr>
                  <a:xfrm>
                    <a:off x="0" y="112615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33" name="Line"/>
                  <p:cNvSpPr/>
                  <p:nvPr/>
                </p:nvSpPr>
                <p:spPr>
                  <a:xfrm>
                    <a:off x="0" y="3753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2043" name="Group"/>
                  <p:cNvGrpSpPr/>
                  <p:nvPr/>
                </p:nvGrpSpPr>
                <p:grpSpPr>
                  <a:xfrm rot="16200000">
                    <a:off x="855" y="3047"/>
                    <a:ext cx="304801" cy="300308"/>
                    <a:chOff x="0" y="0"/>
                    <a:chExt cx="304800" cy="300306"/>
                  </a:xfrm>
                </p:grpSpPr>
                <p:sp>
                  <p:nvSpPr>
                    <p:cNvPr id="2034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35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36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37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38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39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40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41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42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2045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6" name="Circle"/>
                <p:cNvSpPr/>
                <p:nvPr/>
              </p:nvSpPr>
              <p:spPr>
                <a:xfrm>
                  <a:off x="6028" y="262368"/>
                  <a:ext cx="43233" cy="43233"/>
                </a:xfrm>
                <a:prstGeom prst="ellipse">
                  <a:avLst/>
                </a:prstGeom>
                <a:solidFill>
                  <a:srgbClr val="D81E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7" name="Circle"/>
                <p:cNvSpPr/>
                <p:nvPr/>
              </p:nvSpPr>
              <p:spPr>
                <a:xfrm>
                  <a:off x="54031" y="262368"/>
                  <a:ext cx="43233" cy="43233"/>
                </a:xfrm>
                <a:prstGeom prst="ellipse">
                  <a:avLst/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8" name="Circle"/>
                <p:cNvSpPr/>
                <p:nvPr/>
              </p:nvSpPr>
              <p:spPr>
                <a:xfrm>
                  <a:off x="104844" y="262987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49" name="Circle"/>
                <p:cNvSpPr/>
                <p:nvPr/>
              </p:nvSpPr>
              <p:spPr>
                <a:xfrm>
                  <a:off x="104844" y="219136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0" name="Circle"/>
                <p:cNvSpPr/>
                <p:nvPr/>
              </p:nvSpPr>
              <p:spPr>
                <a:xfrm>
                  <a:off x="104844" y="175676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1" name="Circle"/>
                <p:cNvSpPr/>
                <p:nvPr/>
              </p:nvSpPr>
              <p:spPr>
                <a:xfrm>
                  <a:off x="104844" y="131184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2" name="Circle"/>
                <p:cNvSpPr/>
                <p:nvPr/>
              </p:nvSpPr>
              <p:spPr>
                <a:xfrm>
                  <a:off x="152779" y="262792"/>
                  <a:ext cx="43233" cy="43233"/>
                </a:xfrm>
                <a:prstGeom prst="ellipse">
                  <a:avLst/>
                </a:prstGeom>
                <a:solidFill>
                  <a:srgbClr val="FFA9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3" name="Circle"/>
                <p:cNvSpPr/>
                <p:nvPr/>
              </p:nvSpPr>
              <p:spPr>
                <a:xfrm>
                  <a:off x="197864" y="262792"/>
                  <a:ext cx="43233" cy="43233"/>
                </a:xfrm>
                <a:prstGeom prst="ellipse">
                  <a:avLst/>
                </a:prstGeom>
                <a:solidFill>
                  <a:srgbClr val="FFF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4" name="Circle"/>
                <p:cNvSpPr/>
                <p:nvPr/>
              </p:nvSpPr>
              <p:spPr>
                <a:xfrm>
                  <a:off x="196868" y="219332"/>
                  <a:ext cx="43233" cy="43233"/>
                </a:xfrm>
                <a:prstGeom prst="ellipse">
                  <a:avLst/>
                </a:prstGeom>
                <a:solidFill>
                  <a:srgbClr val="FFF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5" name="Circle"/>
                <p:cNvSpPr/>
                <p:nvPr/>
              </p:nvSpPr>
              <p:spPr>
                <a:xfrm>
                  <a:off x="198448" y="175469"/>
                  <a:ext cx="43233" cy="43234"/>
                </a:xfrm>
                <a:prstGeom prst="ellipse">
                  <a:avLst/>
                </a:prstGeom>
                <a:solidFill>
                  <a:srgbClr val="FFF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6" name="Circle"/>
                <p:cNvSpPr/>
                <p:nvPr/>
              </p:nvSpPr>
              <p:spPr>
                <a:xfrm>
                  <a:off x="197864" y="131184"/>
                  <a:ext cx="43233" cy="43233"/>
                </a:xfrm>
                <a:prstGeom prst="ellipse">
                  <a:avLst/>
                </a:prstGeom>
                <a:solidFill>
                  <a:srgbClr val="FFF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7" name="Circle"/>
                <p:cNvSpPr/>
                <p:nvPr/>
              </p:nvSpPr>
              <p:spPr>
                <a:xfrm>
                  <a:off x="104331" y="88411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8" name="Circle"/>
                <p:cNvSpPr/>
                <p:nvPr/>
              </p:nvSpPr>
              <p:spPr>
                <a:xfrm>
                  <a:off x="152779" y="219045"/>
                  <a:ext cx="43233" cy="43233"/>
                </a:xfrm>
                <a:prstGeom prst="ellipse">
                  <a:avLst/>
                </a:prstGeom>
                <a:solidFill>
                  <a:srgbClr val="FFA9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9" name="Circle"/>
                <p:cNvSpPr/>
                <p:nvPr/>
              </p:nvSpPr>
              <p:spPr>
                <a:xfrm>
                  <a:off x="55436" y="175699"/>
                  <a:ext cx="43233" cy="43233"/>
                </a:xfrm>
                <a:prstGeom prst="ellipse">
                  <a:avLst/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0" name="Circle"/>
                <p:cNvSpPr/>
                <p:nvPr/>
              </p:nvSpPr>
              <p:spPr>
                <a:xfrm>
                  <a:off x="244803" y="262792"/>
                  <a:ext cx="43233" cy="43233"/>
                </a:xfrm>
                <a:prstGeom prst="ellipse">
                  <a:avLst/>
                </a:prstGeom>
                <a:solidFill>
                  <a:srgbClr val="FFFC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1" name="Circle"/>
                <p:cNvSpPr/>
                <p:nvPr/>
              </p:nvSpPr>
              <p:spPr>
                <a:xfrm>
                  <a:off x="103800" y="46117"/>
                  <a:ext cx="43233" cy="43233"/>
                </a:xfrm>
                <a:prstGeom prst="ellipse">
                  <a:avLst/>
                </a:prstGeom>
                <a:solidFill>
                  <a:srgbClr val="FF7C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2" name="Circle"/>
                <p:cNvSpPr/>
                <p:nvPr/>
              </p:nvSpPr>
              <p:spPr>
                <a:xfrm>
                  <a:off x="54031" y="219136"/>
                  <a:ext cx="43233" cy="43233"/>
                </a:xfrm>
                <a:prstGeom prst="ellipse">
                  <a:avLst/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103" name="Group"/>
              <p:cNvGrpSpPr/>
              <p:nvPr/>
            </p:nvGrpSpPr>
            <p:grpSpPr>
              <a:xfrm>
                <a:off x="1537" y="672910"/>
                <a:ext cx="304801" cy="306220"/>
                <a:chOff x="0" y="0"/>
                <a:chExt cx="304800" cy="306219"/>
              </a:xfrm>
            </p:grpSpPr>
            <p:sp>
              <p:nvSpPr>
                <p:cNvPr id="2064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084" name="Group"/>
                <p:cNvGrpSpPr/>
                <p:nvPr/>
              </p:nvGrpSpPr>
              <p:grpSpPr>
                <a:xfrm>
                  <a:off x="0" y="0"/>
                  <a:ext cx="304801" cy="305601"/>
                  <a:chOff x="0" y="0"/>
                  <a:chExt cx="304800" cy="305600"/>
                </a:xfrm>
              </p:grpSpPr>
              <p:sp>
                <p:nvSpPr>
                  <p:cNvPr id="2065" name="Line"/>
                  <p:cNvSpPr/>
                  <p:nvPr/>
                </p:nvSpPr>
                <p:spPr>
                  <a:xfrm>
                    <a:off x="0" y="150153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66" name="Line"/>
                  <p:cNvSpPr/>
                  <p:nvPr/>
                </p:nvSpPr>
                <p:spPr>
                  <a:xfrm>
                    <a:off x="0" y="0"/>
                    <a:ext cx="30480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67" name="Line"/>
                  <p:cNvSpPr/>
                  <p:nvPr/>
                </p:nvSpPr>
                <p:spPr>
                  <a:xfrm>
                    <a:off x="0" y="30030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68" name="Line"/>
                  <p:cNvSpPr/>
                  <p:nvPr/>
                </p:nvSpPr>
                <p:spPr>
                  <a:xfrm>
                    <a:off x="0" y="7507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69" name="Line"/>
                  <p:cNvSpPr/>
                  <p:nvPr/>
                </p:nvSpPr>
                <p:spPr>
                  <a:xfrm>
                    <a:off x="0" y="225230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70" name="Line"/>
                  <p:cNvSpPr/>
                  <p:nvPr/>
                </p:nvSpPr>
                <p:spPr>
                  <a:xfrm>
                    <a:off x="0" y="187691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71" name="Line"/>
                  <p:cNvSpPr/>
                  <p:nvPr/>
                </p:nvSpPr>
                <p:spPr>
                  <a:xfrm>
                    <a:off x="0" y="26276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72" name="Line"/>
                  <p:cNvSpPr/>
                  <p:nvPr/>
                </p:nvSpPr>
                <p:spPr>
                  <a:xfrm>
                    <a:off x="0" y="112615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073" name="Line"/>
                  <p:cNvSpPr/>
                  <p:nvPr/>
                </p:nvSpPr>
                <p:spPr>
                  <a:xfrm>
                    <a:off x="0" y="3753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2083" name="Group"/>
                  <p:cNvGrpSpPr/>
                  <p:nvPr/>
                </p:nvGrpSpPr>
                <p:grpSpPr>
                  <a:xfrm rot="16200000">
                    <a:off x="855" y="3047"/>
                    <a:ext cx="304801" cy="300308"/>
                    <a:chOff x="0" y="0"/>
                    <a:chExt cx="304800" cy="300306"/>
                  </a:xfrm>
                </p:grpSpPr>
                <p:sp>
                  <p:nvSpPr>
                    <p:cNvPr id="2074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75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76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77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78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79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80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81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082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2085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6" name="Circle"/>
                <p:cNvSpPr/>
                <p:nvPr/>
              </p:nvSpPr>
              <p:spPr>
                <a:xfrm>
                  <a:off x="6028" y="262368"/>
                  <a:ext cx="43233" cy="43233"/>
                </a:xfrm>
                <a:prstGeom prst="ellipse">
                  <a:avLst/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7" name="Circle"/>
                <p:cNvSpPr/>
                <p:nvPr/>
              </p:nvSpPr>
              <p:spPr>
                <a:xfrm>
                  <a:off x="54031" y="262368"/>
                  <a:ext cx="43233" cy="43233"/>
                </a:xfrm>
                <a:prstGeom prst="ellipse">
                  <a:avLst/>
                </a:prstGeom>
                <a:solidFill>
                  <a:srgbClr val="FF7D6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8" name="Circle"/>
                <p:cNvSpPr/>
                <p:nvPr/>
              </p:nvSpPr>
              <p:spPr>
                <a:xfrm>
                  <a:off x="104844" y="262987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9" name="Circle"/>
                <p:cNvSpPr/>
                <p:nvPr/>
              </p:nvSpPr>
              <p:spPr>
                <a:xfrm>
                  <a:off x="104844" y="219136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0" name="Circle"/>
                <p:cNvSpPr/>
                <p:nvPr/>
              </p:nvSpPr>
              <p:spPr>
                <a:xfrm>
                  <a:off x="104844" y="175676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1" name="Circle"/>
                <p:cNvSpPr/>
                <p:nvPr/>
              </p:nvSpPr>
              <p:spPr>
                <a:xfrm>
                  <a:off x="104844" y="131184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2" name="Circle"/>
                <p:cNvSpPr/>
                <p:nvPr/>
              </p:nvSpPr>
              <p:spPr>
                <a:xfrm>
                  <a:off x="152779" y="262792"/>
                  <a:ext cx="43233" cy="43233"/>
                </a:xfrm>
                <a:prstGeom prst="ellipse">
                  <a:avLst/>
                </a:prstGeom>
                <a:solidFill>
                  <a:srgbClr val="BFD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3" name="Circle"/>
                <p:cNvSpPr/>
                <p:nvPr/>
              </p:nvSpPr>
              <p:spPr>
                <a:xfrm>
                  <a:off x="197864" y="262792"/>
                  <a:ext cx="43233" cy="43233"/>
                </a:xfrm>
                <a:prstGeom prst="ellipse">
                  <a:avLst/>
                </a:prstGeom>
                <a:solidFill>
                  <a:srgbClr val="66B3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4" name="Circle"/>
                <p:cNvSpPr/>
                <p:nvPr/>
              </p:nvSpPr>
              <p:spPr>
                <a:xfrm>
                  <a:off x="196868" y="219332"/>
                  <a:ext cx="43233" cy="43233"/>
                </a:xfrm>
                <a:prstGeom prst="ellipse">
                  <a:avLst/>
                </a:prstGeom>
                <a:solidFill>
                  <a:srgbClr val="66B3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5" name="Circle"/>
                <p:cNvSpPr/>
                <p:nvPr/>
              </p:nvSpPr>
              <p:spPr>
                <a:xfrm>
                  <a:off x="198448" y="175469"/>
                  <a:ext cx="43233" cy="43234"/>
                </a:xfrm>
                <a:prstGeom prst="ellipse">
                  <a:avLst/>
                </a:prstGeom>
                <a:solidFill>
                  <a:srgbClr val="66B3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6" name="Circle"/>
                <p:cNvSpPr/>
                <p:nvPr/>
              </p:nvSpPr>
              <p:spPr>
                <a:xfrm>
                  <a:off x="197864" y="131184"/>
                  <a:ext cx="43233" cy="43233"/>
                </a:xfrm>
                <a:prstGeom prst="ellipse">
                  <a:avLst/>
                </a:prstGeom>
                <a:solidFill>
                  <a:srgbClr val="66B3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7" name="Circle"/>
                <p:cNvSpPr/>
                <p:nvPr/>
              </p:nvSpPr>
              <p:spPr>
                <a:xfrm>
                  <a:off x="104331" y="88411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8" name="Circle"/>
                <p:cNvSpPr/>
                <p:nvPr/>
              </p:nvSpPr>
              <p:spPr>
                <a:xfrm>
                  <a:off x="152779" y="219045"/>
                  <a:ext cx="43233" cy="43233"/>
                </a:xfrm>
                <a:prstGeom prst="ellipse">
                  <a:avLst/>
                </a:prstGeom>
                <a:solidFill>
                  <a:srgbClr val="BFD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9" name="Circle"/>
                <p:cNvSpPr/>
                <p:nvPr/>
              </p:nvSpPr>
              <p:spPr>
                <a:xfrm>
                  <a:off x="55436" y="175699"/>
                  <a:ext cx="43233" cy="43233"/>
                </a:xfrm>
                <a:prstGeom prst="ellipse">
                  <a:avLst/>
                </a:prstGeom>
                <a:solidFill>
                  <a:srgbClr val="FF7D6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00" name="Circle"/>
                <p:cNvSpPr/>
                <p:nvPr/>
              </p:nvSpPr>
              <p:spPr>
                <a:xfrm>
                  <a:off x="244803" y="262792"/>
                  <a:ext cx="43233" cy="43233"/>
                </a:xfrm>
                <a:prstGeom prst="ellipse">
                  <a:avLst/>
                </a:prstGeom>
                <a:solidFill>
                  <a:srgbClr val="008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01" name="Circle"/>
                <p:cNvSpPr/>
                <p:nvPr/>
              </p:nvSpPr>
              <p:spPr>
                <a:xfrm>
                  <a:off x="103800" y="46117"/>
                  <a:ext cx="43233" cy="43233"/>
                </a:xfrm>
                <a:prstGeom prst="ellipse">
                  <a:avLst/>
                </a:prstGeom>
                <a:solidFill>
                  <a:srgbClr val="FFC9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02" name="Circle"/>
                <p:cNvSpPr/>
                <p:nvPr/>
              </p:nvSpPr>
              <p:spPr>
                <a:xfrm>
                  <a:off x="54031" y="219136"/>
                  <a:ext cx="43233" cy="43233"/>
                </a:xfrm>
                <a:prstGeom prst="ellipse">
                  <a:avLst/>
                </a:prstGeom>
                <a:solidFill>
                  <a:srgbClr val="FF7D6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143" name="Group"/>
              <p:cNvGrpSpPr/>
              <p:nvPr/>
            </p:nvGrpSpPr>
            <p:grpSpPr>
              <a:xfrm>
                <a:off x="0" y="1008324"/>
                <a:ext cx="304801" cy="306221"/>
                <a:chOff x="0" y="0"/>
                <a:chExt cx="304800" cy="306219"/>
              </a:xfrm>
            </p:grpSpPr>
            <p:sp>
              <p:nvSpPr>
                <p:cNvPr id="2104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124" name="Group"/>
                <p:cNvGrpSpPr/>
                <p:nvPr/>
              </p:nvGrpSpPr>
              <p:grpSpPr>
                <a:xfrm>
                  <a:off x="0" y="0"/>
                  <a:ext cx="304801" cy="305601"/>
                  <a:chOff x="0" y="0"/>
                  <a:chExt cx="304800" cy="305600"/>
                </a:xfrm>
              </p:grpSpPr>
              <p:sp>
                <p:nvSpPr>
                  <p:cNvPr id="2105" name="Line"/>
                  <p:cNvSpPr/>
                  <p:nvPr/>
                </p:nvSpPr>
                <p:spPr>
                  <a:xfrm>
                    <a:off x="0" y="150153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06" name="Line"/>
                  <p:cNvSpPr/>
                  <p:nvPr/>
                </p:nvSpPr>
                <p:spPr>
                  <a:xfrm>
                    <a:off x="0" y="0"/>
                    <a:ext cx="30480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07" name="Line"/>
                  <p:cNvSpPr/>
                  <p:nvPr/>
                </p:nvSpPr>
                <p:spPr>
                  <a:xfrm>
                    <a:off x="0" y="30030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08" name="Line"/>
                  <p:cNvSpPr/>
                  <p:nvPr/>
                </p:nvSpPr>
                <p:spPr>
                  <a:xfrm>
                    <a:off x="0" y="7507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09" name="Line"/>
                  <p:cNvSpPr/>
                  <p:nvPr/>
                </p:nvSpPr>
                <p:spPr>
                  <a:xfrm>
                    <a:off x="0" y="225230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10" name="Line"/>
                  <p:cNvSpPr/>
                  <p:nvPr/>
                </p:nvSpPr>
                <p:spPr>
                  <a:xfrm>
                    <a:off x="0" y="187691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11" name="Line"/>
                  <p:cNvSpPr/>
                  <p:nvPr/>
                </p:nvSpPr>
                <p:spPr>
                  <a:xfrm>
                    <a:off x="0" y="26276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12" name="Line"/>
                  <p:cNvSpPr/>
                  <p:nvPr/>
                </p:nvSpPr>
                <p:spPr>
                  <a:xfrm>
                    <a:off x="0" y="112615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13" name="Line"/>
                  <p:cNvSpPr/>
                  <p:nvPr/>
                </p:nvSpPr>
                <p:spPr>
                  <a:xfrm>
                    <a:off x="0" y="3753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2123" name="Group"/>
                  <p:cNvGrpSpPr/>
                  <p:nvPr/>
                </p:nvGrpSpPr>
                <p:grpSpPr>
                  <a:xfrm rot="16200000">
                    <a:off x="855" y="3047"/>
                    <a:ext cx="304801" cy="300308"/>
                    <a:chOff x="0" y="0"/>
                    <a:chExt cx="304800" cy="300306"/>
                  </a:xfrm>
                </p:grpSpPr>
                <p:sp>
                  <p:nvSpPr>
                    <p:cNvPr id="2114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15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16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17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18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19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20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21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122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2125" name="Square"/>
                <p:cNvSpPr/>
                <p:nvPr/>
              </p:nvSpPr>
              <p:spPr>
                <a:xfrm>
                  <a:off x="1087" y="3518"/>
                  <a:ext cx="302626" cy="302626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26" name="Circle"/>
                <p:cNvSpPr/>
                <p:nvPr/>
              </p:nvSpPr>
              <p:spPr>
                <a:xfrm>
                  <a:off x="6028" y="262368"/>
                  <a:ext cx="43233" cy="43233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27" name="Circle"/>
                <p:cNvSpPr/>
                <p:nvPr/>
              </p:nvSpPr>
              <p:spPr>
                <a:xfrm>
                  <a:off x="54031" y="262368"/>
                  <a:ext cx="43233" cy="43233"/>
                </a:xfrm>
                <a:prstGeom prst="ellipse">
                  <a:avLst/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28" name="Circle"/>
                <p:cNvSpPr/>
                <p:nvPr/>
              </p:nvSpPr>
              <p:spPr>
                <a:xfrm>
                  <a:off x="104844" y="262987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29" name="Circle"/>
                <p:cNvSpPr/>
                <p:nvPr/>
              </p:nvSpPr>
              <p:spPr>
                <a:xfrm>
                  <a:off x="104844" y="219136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0" name="Circle"/>
                <p:cNvSpPr/>
                <p:nvPr/>
              </p:nvSpPr>
              <p:spPr>
                <a:xfrm>
                  <a:off x="104844" y="175676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1" name="Circle"/>
                <p:cNvSpPr/>
                <p:nvPr/>
              </p:nvSpPr>
              <p:spPr>
                <a:xfrm>
                  <a:off x="104844" y="131184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2" name="Circle"/>
                <p:cNvSpPr/>
                <p:nvPr/>
              </p:nvSpPr>
              <p:spPr>
                <a:xfrm>
                  <a:off x="152779" y="262792"/>
                  <a:ext cx="43233" cy="43233"/>
                </a:xfrm>
                <a:prstGeom prst="ellipse">
                  <a:avLst/>
                </a:prstGeom>
                <a:solidFill>
                  <a:schemeClr val="accent3">
                    <a:satOff val="18648"/>
                    <a:lumOff val="597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3" name="Circle"/>
                <p:cNvSpPr/>
                <p:nvPr/>
              </p:nvSpPr>
              <p:spPr>
                <a:xfrm>
                  <a:off x="197864" y="262792"/>
                  <a:ext cx="43233" cy="43233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4" name="Circle"/>
                <p:cNvSpPr/>
                <p:nvPr/>
              </p:nvSpPr>
              <p:spPr>
                <a:xfrm>
                  <a:off x="196868" y="219332"/>
                  <a:ext cx="43233" cy="43233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5" name="Circle"/>
                <p:cNvSpPr/>
                <p:nvPr/>
              </p:nvSpPr>
              <p:spPr>
                <a:xfrm>
                  <a:off x="198448" y="175469"/>
                  <a:ext cx="43233" cy="4323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6" name="Circle"/>
                <p:cNvSpPr/>
                <p:nvPr/>
              </p:nvSpPr>
              <p:spPr>
                <a:xfrm>
                  <a:off x="197864" y="131184"/>
                  <a:ext cx="43233" cy="43233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7" name="Circle"/>
                <p:cNvSpPr/>
                <p:nvPr/>
              </p:nvSpPr>
              <p:spPr>
                <a:xfrm>
                  <a:off x="104331" y="88411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8" name="Circle"/>
                <p:cNvSpPr/>
                <p:nvPr/>
              </p:nvSpPr>
              <p:spPr>
                <a:xfrm>
                  <a:off x="152779" y="219045"/>
                  <a:ext cx="43233" cy="43233"/>
                </a:xfrm>
                <a:prstGeom prst="ellipse">
                  <a:avLst/>
                </a:prstGeom>
                <a:solidFill>
                  <a:schemeClr val="accent3">
                    <a:satOff val="18648"/>
                    <a:lumOff val="5971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9" name="Circle"/>
                <p:cNvSpPr/>
                <p:nvPr/>
              </p:nvSpPr>
              <p:spPr>
                <a:xfrm>
                  <a:off x="55436" y="175699"/>
                  <a:ext cx="43233" cy="43233"/>
                </a:xfrm>
                <a:prstGeom prst="ellipse">
                  <a:avLst/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0" name="Circle"/>
                <p:cNvSpPr/>
                <p:nvPr/>
              </p:nvSpPr>
              <p:spPr>
                <a:xfrm>
                  <a:off x="244803" y="262792"/>
                  <a:ext cx="43233" cy="43233"/>
                </a:xfrm>
                <a:prstGeom prst="ellipse">
                  <a:avLst/>
                </a:prstGeom>
                <a:solidFill>
                  <a:srgbClr val="FFAA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1" name="Circle"/>
                <p:cNvSpPr/>
                <p:nvPr/>
              </p:nvSpPr>
              <p:spPr>
                <a:xfrm>
                  <a:off x="103800" y="46117"/>
                  <a:ext cx="43233" cy="43233"/>
                </a:xfrm>
                <a:prstGeom prst="ellipse">
                  <a:avLst/>
                </a:prstGeom>
                <a:solidFill>
                  <a:srgbClr val="A8D24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2" name="Circle"/>
                <p:cNvSpPr/>
                <p:nvPr/>
              </p:nvSpPr>
              <p:spPr>
                <a:xfrm>
                  <a:off x="54031" y="219136"/>
                  <a:ext cx="43233" cy="43233"/>
                </a:xfrm>
                <a:prstGeom prst="ellipse">
                  <a:avLst/>
                </a:prstGeom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144" name="o + scale_fill_distiller(palette = &quot;Blues&quot;)…"/>
              <p:cNvSpPr txBox="1"/>
              <p:nvPr/>
            </p:nvSpPr>
            <p:spPr>
              <a:xfrm>
                <a:off x="452261" y="22066"/>
                <a:ext cx="2794276" cy="13466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 algn="l">
                  <a:lnSpc>
                    <a:spcPct val="80000"/>
                  </a:lnSpc>
                  <a:spcBef>
                    <a:spcPts val="9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o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scale_fill_distiller(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palette = "Blues"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spcBef>
                    <a:spcPts val="12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o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scale_fill_gradient(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low="red", high="yellow"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</a:t>
                </a:r>
              </a:p>
              <a:p>
                <a:pPr algn="l">
                  <a:lnSpc>
                    <a:spcPct val="80000"/>
                  </a:lnSpc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o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scale_fill_gradient2(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low="red", high="blue",</a:t>
                </a:r>
                <a:endParaRPr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  <a:p>
                <a:pPr algn="l">
                  <a:lnSpc>
                    <a:spcPct val="80000"/>
                  </a:lnSpc>
                  <a:spcBef>
                    <a:spcPts val="300"/>
                  </a:spcBef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mid = "white", midpoint = 25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l">
                  <a:lnSpc>
                    <a:spcPct val="80000"/>
                  </a:lnSpc>
                  <a:defRPr sz="1100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rPr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o +</a:t>
                </a:r>
                <a:r>
                  <a:rPr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 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scale_fill_gradientn(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colo</a:t>
                </a:r>
                <a:r>
                  <a:rPr b="1"/>
                  <a:t>u</a:t>
                </a:r>
                <a:r>
                  <a:rPr>
                    <a:latin typeface="Source Sans Pro Light"/>
                    <a:ea typeface="Source Sans Pro Light"/>
                    <a:cs typeface="Source Sans Pro Light"/>
                    <a:sym typeface="Source Sans Pro Light"/>
                  </a:rPr>
                  <a:t>rs=topo.colors(6)</a:t>
                </a:r>
                <a:r>
                  <a:rPr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rPr>
                  <a:t>) </a:t>
                </a:r>
                <a:endParaRPr>
                  <a:latin typeface="Source Sans Pro Semibold"/>
                  <a:ea typeface="Source Sans Pro Semibold"/>
                  <a:cs typeface="Source Sans Pro Semibold"/>
                  <a:sym typeface="Source Sans Pro Semibold"/>
                </a:endParaRPr>
              </a:p>
              <a:p>
                <a:pPr algn="l">
                  <a:lnSpc>
                    <a:spcPct val="80000"/>
                  </a:lnSpc>
                  <a:defRPr sz="1100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Also: rainbow(), heat.colors(), terrain.colors(), cm.colors(), RColorBrewer::brewer.pal()</a:t>
                </a:r>
              </a:p>
            </p:txBody>
          </p:sp>
        </p:grpSp>
        <p:sp>
          <p:nvSpPr>
            <p:cNvPr id="2146" name="Scales"/>
            <p:cNvSpPr/>
            <p:nvPr/>
          </p:nvSpPr>
          <p:spPr>
            <a:xfrm>
              <a:off x="48356" y="0"/>
              <a:ext cx="3263902" cy="320380"/>
            </a:xfrm>
            <a:prstGeom prst="roundRect">
              <a:avLst>
                <a:gd name="adj" fmla="val 20098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000"/>
                <a:t>Scales</a:t>
              </a:r>
            </a:p>
          </p:txBody>
        </p:sp>
        <p:sp>
          <p:nvSpPr>
            <p:cNvPr id="2147" name="Scales map data values to the visual values of an aesthetic. To change a mapping, add a new scale."/>
            <p:cNvSpPr txBox="1"/>
            <p:nvPr/>
          </p:nvSpPr>
          <p:spPr>
            <a:xfrm>
              <a:off x="61998" y="290424"/>
              <a:ext cx="3314764" cy="446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Scales</a:t>
              </a:r>
              <a:r>
                <a:t> map data values to the visual values of an aesthetic. To change a mapping, add a new scale.</a:t>
              </a:r>
            </a:p>
          </p:txBody>
        </p:sp>
        <p:sp>
          <p:nvSpPr>
            <p:cNvPr id="2148" name="(n &lt;- d + geom_bar(aes(fill = fl)))"/>
            <p:cNvSpPr txBox="1"/>
            <p:nvPr/>
          </p:nvSpPr>
          <p:spPr>
            <a:xfrm>
              <a:off x="582256" y="682992"/>
              <a:ext cx="2719475" cy="32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defRPr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(n &lt;- d + geom_bar(aes(fill = fl)))</a:t>
              </a:r>
            </a:p>
          </p:txBody>
        </p:sp>
        <p:grpSp>
          <p:nvGrpSpPr>
            <p:cNvPr id="2175" name="Group"/>
            <p:cNvGrpSpPr/>
            <p:nvPr/>
          </p:nvGrpSpPr>
          <p:grpSpPr>
            <a:xfrm>
              <a:off x="70776" y="747790"/>
              <a:ext cx="447696" cy="451743"/>
              <a:chOff x="0" y="0"/>
              <a:chExt cx="447694" cy="451741"/>
            </a:xfrm>
          </p:grpSpPr>
          <p:sp>
            <p:nvSpPr>
              <p:cNvPr id="2149" name="Square"/>
              <p:cNvSpPr/>
              <p:nvPr/>
            </p:nvSpPr>
            <p:spPr>
              <a:xfrm>
                <a:off x="2795" y="0"/>
                <a:ext cx="444501" cy="444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169" name="Group"/>
              <p:cNvGrpSpPr/>
              <p:nvPr/>
            </p:nvGrpSpPr>
            <p:grpSpPr>
              <a:xfrm>
                <a:off x="0" y="2870"/>
                <a:ext cx="447695" cy="448872"/>
                <a:chOff x="0" y="0"/>
                <a:chExt cx="447694" cy="448871"/>
              </a:xfrm>
            </p:grpSpPr>
            <p:sp>
              <p:nvSpPr>
                <p:cNvPr id="2150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1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2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3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4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5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6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7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58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2168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2159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0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1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2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3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4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5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6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67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2170" name="Rectangle"/>
              <p:cNvSpPr/>
              <p:nvPr/>
            </p:nvSpPr>
            <p:spPr>
              <a:xfrm>
                <a:off x="17974" y="391416"/>
                <a:ext cx="76201" cy="57151"/>
              </a:xfrm>
              <a:prstGeom prst="rect">
                <a:avLst/>
              </a:prstGeom>
              <a:solidFill>
                <a:srgbClr val="FF7E79"/>
              </a:solidFill>
              <a:ln w="6350" cap="flat">
                <a:solidFill>
                  <a:srgbClr val="FF7E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1" name="Rectangle"/>
              <p:cNvSpPr/>
              <p:nvPr/>
            </p:nvSpPr>
            <p:spPr>
              <a:xfrm>
                <a:off x="130621" y="350004"/>
                <a:ext cx="76201" cy="98563"/>
              </a:xfrm>
              <a:prstGeom prst="rect">
                <a:avLst/>
              </a:prstGeom>
              <a:solidFill>
                <a:srgbClr val="78A600"/>
              </a:solidFill>
              <a:ln w="6350" cap="flat">
                <a:solidFill>
                  <a:srgbClr val="78A6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2" name="Rectangle"/>
              <p:cNvSpPr/>
              <p:nvPr/>
            </p:nvSpPr>
            <p:spPr>
              <a:xfrm>
                <a:off x="243269" y="266330"/>
                <a:ext cx="76201" cy="182237"/>
              </a:xfrm>
              <a:prstGeom prst="rect">
                <a:avLst/>
              </a:prstGeom>
              <a:solidFill>
                <a:srgbClr val="38D4D6"/>
              </a:solidFill>
              <a:ln w="6350" cap="flat">
                <a:solidFill>
                  <a:srgbClr val="38D4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3" name="Rectangle"/>
              <p:cNvSpPr/>
              <p:nvPr/>
            </p:nvSpPr>
            <p:spPr>
              <a:xfrm>
                <a:off x="355917" y="122933"/>
                <a:ext cx="76201" cy="325634"/>
              </a:xfrm>
              <a:prstGeom prst="rect">
                <a:avLst/>
              </a:prstGeom>
              <a:solidFill>
                <a:srgbClr val="AB56FF"/>
              </a:solidFill>
              <a:ln w="6350" cap="flat">
                <a:solidFill>
                  <a:srgbClr val="AB56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4" name="Square"/>
              <p:cNvSpPr/>
              <p:nvPr/>
            </p:nvSpPr>
            <p:spPr>
              <a:xfrm>
                <a:off x="3175" y="4066"/>
                <a:ext cx="444500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176" name="n + scale_fill_manual(…"/>
            <p:cNvSpPr txBox="1"/>
            <p:nvPr/>
          </p:nvSpPr>
          <p:spPr>
            <a:xfrm>
              <a:off x="582675" y="1313759"/>
              <a:ext cx="2745907" cy="711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algn="l" defTabSz="490727">
                <a:lnSpc>
                  <a:spcPct val="80000"/>
                </a:lnSpc>
                <a:defRPr sz="100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scale_fill_manual(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 defTabSz="490727">
                <a:lnSpc>
                  <a:spcPct val="80000"/>
                </a:lnSpc>
                <a:defRPr sz="100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values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c("skyblue", "royalblue", "blue", "navy"),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490727">
                <a:lnSpc>
                  <a:spcPct val="80000"/>
                </a:lnSpc>
                <a:defRPr sz="100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limits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c("d", "e", "p", "r"), </a:t>
              </a:r>
              <a:r>
                <a:t>breaks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=c("d", "e", "p", "r"),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 defTabSz="490727">
                <a:lnSpc>
                  <a:spcPct val="80000"/>
                </a:lnSpc>
                <a:defRPr sz="1008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name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"fuel", </a:t>
              </a:r>
              <a:r>
                <a:t>labels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= c("D", "E", "P", "R")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grpSp>
          <p:nvGrpSpPr>
            <p:cNvPr id="2203" name="Group"/>
            <p:cNvGrpSpPr/>
            <p:nvPr/>
          </p:nvGrpSpPr>
          <p:grpSpPr>
            <a:xfrm>
              <a:off x="71195" y="1238857"/>
              <a:ext cx="447696" cy="451743"/>
              <a:chOff x="0" y="0"/>
              <a:chExt cx="447694" cy="451741"/>
            </a:xfrm>
          </p:grpSpPr>
          <p:sp>
            <p:nvSpPr>
              <p:cNvPr id="2177" name="Square"/>
              <p:cNvSpPr/>
              <p:nvPr/>
            </p:nvSpPr>
            <p:spPr>
              <a:xfrm>
                <a:off x="2795" y="0"/>
                <a:ext cx="444501" cy="444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197" name="Group"/>
              <p:cNvGrpSpPr/>
              <p:nvPr/>
            </p:nvGrpSpPr>
            <p:grpSpPr>
              <a:xfrm>
                <a:off x="0" y="2870"/>
                <a:ext cx="447695" cy="448872"/>
                <a:chOff x="0" y="0"/>
                <a:chExt cx="447694" cy="448871"/>
              </a:xfrm>
            </p:grpSpPr>
            <p:sp>
              <p:nvSpPr>
                <p:cNvPr id="2178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79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0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1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2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3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4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5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6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2196" name="Group"/>
                <p:cNvGrpSpPr/>
                <p:nvPr/>
              </p:nvGrpSpPr>
              <p:grpSpPr>
                <a:xfrm rot="16200000">
                  <a:off x="1256" y="4476"/>
                  <a:ext cx="447696" cy="441096"/>
                  <a:chOff x="0" y="0"/>
                  <a:chExt cx="447694" cy="441095"/>
                </a:xfrm>
              </p:grpSpPr>
              <p:sp>
                <p:nvSpPr>
                  <p:cNvPr id="2187" name="Line"/>
                  <p:cNvSpPr/>
                  <p:nvPr/>
                </p:nvSpPr>
                <p:spPr>
                  <a:xfrm>
                    <a:off x="0" y="220547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88" name="Line"/>
                  <p:cNvSpPr/>
                  <p:nvPr/>
                </p:nvSpPr>
                <p:spPr>
                  <a:xfrm>
                    <a:off x="0" y="0"/>
                    <a:ext cx="447695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89" name="Line"/>
                  <p:cNvSpPr/>
                  <p:nvPr/>
                </p:nvSpPr>
                <p:spPr>
                  <a:xfrm>
                    <a:off x="0" y="441095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0" name="Line"/>
                  <p:cNvSpPr/>
                  <p:nvPr/>
                </p:nvSpPr>
                <p:spPr>
                  <a:xfrm>
                    <a:off x="0" y="110273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1" name="Line"/>
                  <p:cNvSpPr/>
                  <p:nvPr/>
                </p:nvSpPr>
                <p:spPr>
                  <a:xfrm>
                    <a:off x="0" y="330821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2" name="Line"/>
                  <p:cNvSpPr/>
                  <p:nvPr/>
                </p:nvSpPr>
                <p:spPr>
                  <a:xfrm>
                    <a:off x="0" y="275684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3" name="Line"/>
                  <p:cNvSpPr/>
                  <p:nvPr/>
                </p:nvSpPr>
                <p:spPr>
                  <a:xfrm>
                    <a:off x="0" y="385958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4" name="Line"/>
                  <p:cNvSpPr/>
                  <p:nvPr/>
                </p:nvSpPr>
                <p:spPr>
                  <a:xfrm>
                    <a:off x="0" y="165410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195" name="Line"/>
                  <p:cNvSpPr/>
                  <p:nvPr/>
                </p:nvSpPr>
                <p:spPr>
                  <a:xfrm>
                    <a:off x="0" y="55136"/>
                    <a:ext cx="447695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2198" name="Rectangle"/>
              <p:cNvSpPr/>
              <p:nvPr/>
            </p:nvSpPr>
            <p:spPr>
              <a:xfrm>
                <a:off x="17974" y="391416"/>
                <a:ext cx="76201" cy="57151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635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9" name="Rectangle"/>
              <p:cNvSpPr/>
              <p:nvPr/>
            </p:nvSpPr>
            <p:spPr>
              <a:xfrm>
                <a:off x="130621" y="350004"/>
                <a:ext cx="76201" cy="98563"/>
              </a:xfrm>
              <a:prstGeom prst="rect">
                <a:avLst/>
              </a:prstGeom>
              <a:solidFill>
                <a:schemeClr val="accent1"/>
              </a:solidFill>
              <a:ln w="635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0" name="Rectangle"/>
              <p:cNvSpPr/>
              <p:nvPr/>
            </p:nvSpPr>
            <p:spPr>
              <a:xfrm>
                <a:off x="243269" y="266330"/>
                <a:ext cx="76201" cy="182237"/>
              </a:xfrm>
              <a:prstGeom prst="rect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1" name="Rectangle"/>
              <p:cNvSpPr/>
              <p:nvPr/>
            </p:nvSpPr>
            <p:spPr>
              <a:xfrm>
                <a:off x="355917" y="122933"/>
                <a:ext cx="76201" cy="325634"/>
              </a:xfrm>
              <a:prstGeom prst="rect">
                <a:avLst/>
              </a:prstGeom>
              <a:solidFill>
                <a:schemeClr val="accent1">
                  <a:hueOff val="273561"/>
                  <a:satOff val="2937"/>
                  <a:lumOff val="-22233"/>
                </a:schemeClr>
              </a:solidFill>
              <a:ln w="6350" cap="flat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2" name="Square"/>
              <p:cNvSpPr/>
              <p:nvPr/>
            </p:nvSpPr>
            <p:spPr>
              <a:xfrm>
                <a:off x="3175" y="4066"/>
                <a:ext cx="444500" cy="444501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204" name="Triangle"/>
            <p:cNvSpPr/>
            <p:nvPr/>
          </p:nvSpPr>
          <p:spPr>
            <a:xfrm flipH="1" rot="10800000">
              <a:off x="1133645" y="1227521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5" name="Triangle"/>
            <p:cNvSpPr/>
            <p:nvPr/>
          </p:nvSpPr>
          <p:spPr>
            <a:xfrm flipH="1" rot="13919865">
              <a:off x="1701228" y="1213326"/>
              <a:ext cx="85166" cy="19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6" name="scale_"/>
            <p:cNvSpPr/>
            <p:nvPr/>
          </p:nvSpPr>
          <p:spPr>
            <a:xfrm>
              <a:off x="611704" y="1032540"/>
              <a:ext cx="500169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1439" y="0"/>
                    <a:pt x="3215" y="0"/>
                  </a:cubicBezTo>
                  <a:lnTo>
                    <a:pt x="18385" y="0"/>
                  </a:lnTo>
                  <a:cubicBezTo>
                    <a:pt x="20161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161" y="21600"/>
                    <a:pt x="18385" y="21600"/>
                  </a:cubicBezTo>
                  <a:lnTo>
                    <a:pt x="3215" y="21600"/>
                  </a:lnTo>
                  <a:cubicBezTo>
                    <a:pt x="1439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scale_</a:t>
              </a:r>
            </a:p>
          </p:txBody>
        </p:sp>
        <p:sp>
          <p:nvSpPr>
            <p:cNvPr id="2207" name="Triangle"/>
            <p:cNvSpPr/>
            <p:nvPr/>
          </p:nvSpPr>
          <p:spPr>
            <a:xfrm>
              <a:off x="1110770" y="1965423"/>
              <a:ext cx="85167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8" name="Triangle"/>
            <p:cNvSpPr/>
            <p:nvPr/>
          </p:nvSpPr>
          <p:spPr>
            <a:xfrm flipH="1" rot="13919865">
              <a:off x="2433046" y="1169044"/>
              <a:ext cx="85166" cy="43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9" name="aesthetic to adjust"/>
            <p:cNvSpPr/>
            <p:nvPr/>
          </p:nvSpPr>
          <p:spPr>
            <a:xfrm>
              <a:off x="1128486" y="1032540"/>
              <a:ext cx="560758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1284" y="0"/>
                    <a:pt x="2868" y="0"/>
                  </a:cubicBezTo>
                  <a:lnTo>
                    <a:pt x="18732" y="0"/>
                  </a:lnTo>
                  <a:cubicBezTo>
                    <a:pt x="20316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316" y="21600"/>
                    <a:pt x="18732" y="21600"/>
                  </a:cubicBezTo>
                  <a:lnTo>
                    <a:pt x="2868" y="21600"/>
                  </a:lnTo>
                  <a:cubicBezTo>
                    <a:pt x="1284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aesthetic to adjust</a:t>
              </a:r>
            </a:p>
          </p:txBody>
        </p:sp>
        <p:sp>
          <p:nvSpPr>
            <p:cNvPr id="2210" name="prepackaged scale to use"/>
            <p:cNvSpPr/>
            <p:nvPr/>
          </p:nvSpPr>
          <p:spPr>
            <a:xfrm>
              <a:off x="1705857" y="1032540"/>
              <a:ext cx="71805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1003" y="0"/>
                    <a:pt x="2239" y="0"/>
                  </a:cubicBezTo>
                  <a:lnTo>
                    <a:pt x="19361" y="0"/>
                  </a:lnTo>
                  <a:cubicBezTo>
                    <a:pt x="20597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597" y="21600"/>
                    <a:pt x="19361" y="21600"/>
                  </a:cubicBezTo>
                  <a:lnTo>
                    <a:pt x="2239" y="21600"/>
                  </a:lnTo>
                  <a:cubicBezTo>
                    <a:pt x="1003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prepackaged scale to use</a:t>
              </a:r>
            </a:p>
          </p:txBody>
        </p:sp>
        <p:sp>
          <p:nvSpPr>
            <p:cNvPr id="2211" name="scale specific arguments"/>
            <p:cNvSpPr/>
            <p:nvPr/>
          </p:nvSpPr>
          <p:spPr>
            <a:xfrm>
              <a:off x="2440523" y="1032540"/>
              <a:ext cx="80184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898" y="0"/>
                    <a:pt x="2005" y="0"/>
                  </a:cubicBezTo>
                  <a:lnTo>
                    <a:pt x="19595" y="0"/>
                  </a:lnTo>
                  <a:cubicBezTo>
                    <a:pt x="20702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702" y="21600"/>
                    <a:pt x="19595" y="21600"/>
                  </a:cubicBezTo>
                  <a:lnTo>
                    <a:pt x="2005" y="21600"/>
                  </a:lnTo>
                  <a:cubicBezTo>
                    <a:pt x="898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9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scale specific arguments</a:t>
              </a:r>
            </a:p>
          </p:txBody>
        </p:sp>
        <p:sp>
          <p:nvSpPr>
            <p:cNvPr id="2212" name="range of values to include in mapping"/>
            <p:cNvSpPr/>
            <p:nvPr/>
          </p:nvSpPr>
          <p:spPr>
            <a:xfrm>
              <a:off x="73536" y="2045560"/>
              <a:ext cx="92956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774" y="0"/>
                    <a:pt x="1730" y="0"/>
                  </a:cubicBezTo>
                  <a:lnTo>
                    <a:pt x="19870" y="0"/>
                  </a:lnTo>
                  <a:cubicBezTo>
                    <a:pt x="20826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826" y="21600"/>
                    <a:pt x="19870" y="21600"/>
                  </a:cubicBezTo>
                  <a:lnTo>
                    <a:pt x="1730" y="21600"/>
                  </a:lnTo>
                  <a:cubicBezTo>
                    <a:pt x="774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range of values to include in mapping</a:t>
              </a:r>
            </a:p>
          </p:txBody>
        </p:sp>
        <p:sp>
          <p:nvSpPr>
            <p:cNvPr id="2213" name="title to use in legend/axis"/>
            <p:cNvSpPr/>
            <p:nvPr/>
          </p:nvSpPr>
          <p:spPr>
            <a:xfrm>
              <a:off x="1019710" y="2045560"/>
              <a:ext cx="6673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1079" y="0"/>
                    <a:pt x="2410" y="0"/>
                  </a:cubicBezTo>
                  <a:lnTo>
                    <a:pt x="19190" y="0"/>
                  </a:lnTo>
                  <a:cubicBezTo>
                    <a:pt x="20521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521" y="21600"/>
                    <a:pt x="19190" y="21600"/>
                  </a:cubicBezTo>
                  <a:lnTo>
                    <a:pt x="2410" y="21600"/>
                  </a:lnTo>
                  <a:cubicBezTo>
                    <a:pt x="1079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title to use in legend/axis</a:t>
              </a:r>
            </a:p>
          </p:txBody>
        </p:sp>
        <p:sp>
          <p:nvSpPr>
            <p:cNvPr id="2214" name="labels to use in legend/axis"/>
            <p:cNvSpPr/>
            <p:nvPr/>
          </p:nvSpPr>
          <p:spPr>
            <a:xfrm>
              <a:off x="1703674" y="2045560"/>
              <a:ext cx="71805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1003" y="0"/>
                    <a:pt x="2239" y="0"/>
                  </a:cubicBezTo>
                  <a:lnTo>
                    <a:pt x="19361" y="0"/>
                  </a:lnTo>
                  <a:cubicBezTo>
                    <a:pt x="20597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597" y="21600"/>
                    <a:pt x="19361" y="21600"/>
                  </a:cubicBezTo>
                  <a:lnTo>
                    <a:pt x="2239" y="21600"/>
                  </a:lnTo>
                  <a:cubicBezTo>
                    <a:pt x="1003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labels to use in legend/axis</a:t>
              </a:r>
            </a:p>
          </p:txBody>
        </p:sp>
        <p:sp>
          <p:nvSpPr>
            <p:cNvPr id="2215" name="breaks to use in legend/axis"/>
            <p:cNvSpPr/>
            <p:nvPr/>
          </p:nvSpPr>
          <p:spPr>
            <a:xfrm>
              <a:off x="2438341" y="2045560"/>
              <a:ext cx="80184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24"/>
                  </a:moveTo>
                  <a:lnTo>
                    <a:pt x="0" y="5276"/>
                  </a:lnTo>
                  <a:cubicBezTo>
                    <a:pt x="0" y="2362"/>
                    <a:pt x="898" y="0"/>
                    <a:pt x="2005" y="0"/>
                  </a:cubicBezTo>
                  <a:lnTo>
                    <a:pt x="19595" y="0"/>
                  </a:lnTo>
                  <a:cubicBezTo>
                    <a:pt x="20702" y="0"/>
                    <a:pt x="21600" y="2362"/>
                    <a:pt x="21600" y="5276"/>
                  </a:cubicBezTo>
                  <a:lnTo>
                    <a:pt x="21600" y="16324"/>
                  </a:lnTo>
                  <a:cubicBezTo>
                    <a:pt x="21600" y="19238"/>
                    <a:pt x="20702" y="21600"/>
                    <a:pt x="19595" y="21600"/>
                  </a:cubicBezTo>
                  <a:lnTo>
                    <a:pt x="2005" y="21600"/>
                  </a:lnTo>
                  <a:cubicBezTo>
                    <a:pt x="898" y="21600"/>
                    <a:pt x="0" y="19238"/>
                    <a:pt x="0" y="16324"/>
                  </a:cubicBez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breaks to use in legend/axis</a:t>
              </a:r>
            </a:p>
          </p:txBody>
        </p:sp>
        <p:sp>
          <p:nvSpPr>
            <p:cNvPr id="2216" name="Triangle"/>
            <p:cNvSpPr/>
            <p:nvPr/>
          </p:nvSpPr>
          <p:spPr>
            <a:xfrm flipH="1" rot="10800000">
              <a:off x="870005" y="123728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7" name="Triangle"/>
            <p:cNvSpPr/>
            <p:nvPr/>
          </p:nvSpPr>
          <p:spPr>
            <a:xfrm rot="3119865">
              <a:off x="490419" y="1729869"/>
              <a:ext cx="85166" cy="43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8" name="Triangle"/>
            <p:cNvSpPr/>
            <p:nvPr/>
          </p:nvSpPr>
          <p:spPr>
            <a:xfrm>
              <a:off x="1767806" y="1965423"/>
              <a:ext cx="85167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9" name="Triangle"/>
            <p:cNvSpPr/>
            <p:nvPr/>
          </p:nvSpPr>
          <p:spPr>
            <a:xfrm>
              <a:off x="2798862" y="1815829"/>
              <a:ext cx="85166" cy="29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46" name="Group"/>
            <p:cNvGrpSpPr/>
            <p:nvPr/>
          </p:nvGrpSpPr>
          <p:grpSpPr>
            <a:xfrm>
              <a:off x="78424" y="6079442"/>
              <a:ext cx="302071" cy="304801"/>
              <a:chOff x="0" y="0"/>
              <a:chExt cx="302069" cy="304799"/>
            </a:xfrm>
          </p:grpSpPr>
          <p:sp>
            <p:nvSpPr>
              <p:cNvPr id="2220" name="Square"/>
              <p:cNvSpPr/>
              <p:nvPr/>
            </p:nvSpPr>
            <p:spPr>
              <a:xfrm>
                <a:off x="1886" y="0"/>
                <a:ext cx="299915" cy="2999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240" name="Group"/>
              <p:cNvGrpSpPr/>
              <p:nvPr/>
            </p:nvGrpSpPr>
            <p:grpSpPr>
              <a:xfrm>
                <a:off x="0" y="1936"/>
                <a:ext cx="302070" cy="302864"/>
                <a:chOff x="0" y="0"/>
                <a:chExt cx="302069" cy="302863"/>
              </a:xfrm>
            </p:grpSpPr>
            <p:sp>
              <p:nvSpPr>
                <p:cNvPr id="2221" name="Line"/>
                <p:cNvSpPr/>
                <p:nvPr/>
              </p:nvSpPr>
              <p:spPr>
                <a:xfrm>
                  <a:off x="0" y="148808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2" name="Line"/>
                <p:cNvSpPr/>
                <p:nvPr/>
              </p:nvSpPr>
              <p:spPr>
                <a:xfrm>
                  <a:off x="0" y="0"/>
                  <a:ext cx="302070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3" name="Line"/>
                <p:cNvSpPr/>
                <p:nvPr/>
              </p:nvSpPr>
              <p:spPr>
                <a:xfrm>
                  <a:off x="0" y="297616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4" name="Line"/>
                <p:cNvSpPr/>
                <p:nvPr/>
              </p:nvSpPr>
              <p:spPr>
                <a:xfrm>
                  <a:off x="0" y="74404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5" name="Line"/>
                <p:cNvSpPr/>
                <p:nvPr/>
              </p:nvSpPr>
              <p:spPr>
                <a:xfrm>
                  <a:off x="0" y="223212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6" name="Line"/>
                <p:cNvSpPr/>
                <p:nvPr/>
              </p:nvSpPr>
              <p:spPr>
                <a:xfrm>
                  <a:off x="0" y="186010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7" name="Line"/>
                <p:cNvSpPr/>
                <p:nvPr/>
              </p:nvSpPr>
              <p:spPr>
                <a:xfrm>
                  <a:off x="0" y="260414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8" name="Line"/>
                <p:cNvSpPr/>
                <p:nvPr/>
              </p:nvSpPr>
              <p:spPr>
                <a:xfrm>
                  <a:off x="0" y="111606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29" name="Line"/>
                <p:cNvSpPr/>
                <p:nvPr/>
              </p:nvSpPr>
              <p:spPr>
                <a:xfrm>
                  <a:off x="0" y="37202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2239" name="Group"/>
                <p:cNvGrpSpPr/>
                <p:nvPr/>
              </p:nvGrpSpPr>
              <p:grpSpPr>
                <a:xfrm rot="16200000">
                  <a:off x="848" y="3020"/>
                  <a:ext cx="302070" cy="297617"/>
                  <a:chOff x="0" y="0"/>
                  <a:chExt cx="302069" cy="297616"/>
                </a:xfrm>
              </p:grpSpPr>
              <p:sp>
                <p:nvSpPr>
                  <p:cNvPr id="2230" name="Line"/>
                  <p:cNvSpPr/>
                  <p:nvPr/>
                </p:nvSpPr>
                <p:spPr>
                  <a:xfrm>
                    <a:off x="0" y="148808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1" name="Line"/>
                  <p:cNvSpPr/>
                  <p:nvPr/>
                </p:nvSpPr>
                <p:spPr>
                  <a:xfrm>
                    <a:off x="0" y="0"/>
                    <a:ext cx="302070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2" name="Line"/>
                  <p:cNvSpPr/>
                  <p:nvPr/>
                </p:nvSpPr>
                <p:spPr>
                  <a:xfrm>
                    <a:off x="0" y="297616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3" name="Line"/>
                  <p:cNvSpPr/>
                  <p:nvPr/>
                </p:nvSpPr>
                <p:spPr>
                  <a:xfrm>
                    <a:off x="0" y="74404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4" name="Line"/>
                  <p:cNvSpPr/>
                  <p:nvPr/>
                </p:nvSpPr>
                <p:spPr>
                  <a:xfrm>
                    <a:off x="0" y="223212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5" name="Line"/>
                  <p:cNvSpPr/>
                  <p:nvPr/>
                </p:nvSpPr>
                <p:spPr>
                  <a:xfrm>
                    <a:off x="0" y="186010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6" name="Line"/>
                  <p:cNvSpPr/>
                  <p:nvPr/>
                </p:nvSpPr>
                <p:spPr>
                  <a:xfrm>
                    <a:off x="0" y="260414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7" name="Line"/>
                  <p:cNvSpPr/>
                  <p:nvPr/>
                </p:nvSpPr>
                <p:spPr>
                  <a:xfrm>
                    <a:off x="0" y="111606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38" name="Line"/>
                  <p:cNvSpPr/>
                  <p:nvPr/>
                </p:nvSpPr>
                <p:spPr>
                  <a:xfrm>
                    <a:off x="0" y="37202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2241" name="Rectangle"/>
              <p:cNvSpPr/>
              <p:nvPr/>
            </p:nvSpPr>
            <p:spPr>
              <a:xfrm>
                <a:off x="12127" y="264097"/>
                <a:ext cx="51415" cy="38561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635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2" name="Rectangle"/>
              <p:cNvSpPr/>
              <p:nvPr/>
            </p:nvSpPr>
            <p:spPr>
              <a:xfrm>
                <a:off x="88133" y="236155"/>
                <a:ext cx="51415" cy="66503"/>
              </a:xfrm>
              <a:prstGeom prst="rect">
                <a:avLst/>
              </a:prstGeom>
              <a:solidFill>
                <a:schemeClr val="accent1"/>
              </a:solidFill>
              <a:ln w="635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3" name="Rectangle"/>
              <p:cNvSpPr/>
              <p:nvPr/>
            </p:nvSpPr>
            <p:spPr>
              <a:xfrm>
                <a:off x="164139" y="179698"/>
                <a:ext cx="51414" cy="122960"/>
              </a:xfrm>
              <a:prstGeom prst="rect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4" name="Rectangle"/>
              <p:cNvSpPr/>
              <p:nvPr/>
            </p:nvSpPr>
            <p:spPr>
              <a:xfrm>
                <a:off x="240144" y="82946"/>
                <a:ext cx="51415" cy="219712"/>
              </a:xfrm>
              <a:prstGeom prst="rect">
                <a:avLst/>
              </a:prstGeom>
              <a:solidFill>
                <a:schemeClr val="accent1">
                  <a:hueOff val="273561"/>
                  <a:satOff val="2937"/>
                  <a:lumOff val="-22233"/>
                </a:schemeClr>
              </a:solidFill>
              <a:ln w="6350" cap="flat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5" name="Square"/>
              <p:cNvSpPr/>
              <p:nvPr/>
            </p:nvSpPr>
            <p:spPr>
              <a:xfrm>
                <a:off x="2142" y="2743"/>
                <a:ext cx="299915" cy="299915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247" name="General Purpose scales"/>
            <p:cNvSpPr txBox="1"/>
            <p:nvPr/>
          </p:nvSpPr>
          <p:spPr>
            <a:xfrm>
              <a:off x="43562" y="2455637"/>
              <a:ext cx="326329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General Purpose scales</a:t>
              </a:r>
            </a:p>
          </p:txBody>
        </p:sp>
        <p:sp>
          <p:nvSpPr>
            <p:cNvPr id="2248" name="Use with most aesthetics"/>
            <p:cNvSpPr txBox="1"/>
            <p:nvPr/>
          </p:nvSpPr>
          <p:spPr>
            <a:xfrm>
              <a:off x="48855" y="2617684"/>
              <a:ext cx="331476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chemeClr val="accent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Use with most aesthetics</a:t>
              </a:r>
            </a:p>
          </p:txBody>
        </p:sp>
        <p:sp>
          <p:nvSpPr>
            <p:cNvPr id="2249" name="scale_*_continuous() - map cont’ values to visual ones…"/>
            <p:cNvSpPr txBox="1"/>
            <p:nvPr/>
          </p:nvSpPr>
          <p:spPr>
            <a:xfrm>
              <a:off x="115379" y="2898157"/>
              <a:ext cx="3208003" cy="1689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scale_*_continuous()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map cont’</a:t>
              </a:r>
              <a:r>
                <a:t>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values to visual ones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scale_*_discrete()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map discrete values to visual ones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scale_*_identity()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use data values </a:t>
              </a:r>
              <a:r>
                <a:rPr b="1"/>
                <a:t>as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visual ones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scale_*_manual(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values = c()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map discrete values to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manually chosen visual ones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scale_*_date(</a:t>
              </a:r>
              <a:r>
                <a:t>date_labels = "%m/%d"), 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date_breaks = "2 weeks"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treat data values as dates.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4300" indent="-114300"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scale_*_datetime()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 treat data x values as date times.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4300" indent="-114300"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same arguments as scale_x_date().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See ?strptime for label formats.</a:t>
              </a:r>
            </a:p>
          </p:txBody>
        </p:sp>
        <p:sp>
          <p:nvSpPr>
            <p:cNvPr id="2250" name="X and Y location scales"/>
            <p:cNvSpPr txBox="1"/>
            <p:nvPr/>
          </p:nvSpPr>
          <p:spPr>
            <a:xfrm>
              <a:off x="60696" y="4628707"/>
              <a:ext cx="32632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X and Y location scales</a:t>
              </a:r>
            </a:p>
          </p:txBody>
        </p:sp>
        <p:sp>
          <p:nvSpPr>
            <p:cNvPr id="2251" name="Color and fill scales (Discrete)"/>
            <p:cNvSpPr txBox="1"/>
            <p:nvPr/>
          </p:nvSpPr>
          <p:spPr>
            <a:xfrm>
              <a:off x="60696" y="5671227"/>
              <a:ext cx="32632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Color and fill scales (Discrete)</a:t>
              </a:r>
            </a:p>
          </p:txBody>
        </p:sp>
        <p:sp>
          <p:nvSpPr>
            <p:cNvPr id="2252" name="Shape and size scales"/>
            <p:cNvSpPr txBox="1"/>
            <p:nvPr/>
          </p:nvSpPr>
          <p:spPr>
            <a:xfrm>
              <a:off x="30784" y="8541889"/>
              <a:ext cx="325319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Shape and size scales</a:t>
              </a:r>
            </a:p>
          </p:txBody>
        </p:sp>
        <p:sp>
          <p:nvSpPr>
            <p:cNvPr id="2253" name="Use with x or y aesthetics (x shown here)"/>
            <p:cNvSpPr txBox="1"/>
            <p:nvPr/>
          </p:nvSpPr>
          <p:spPr>
            <a:xfrm>
              <a:off x="10938" y="4782145"/>
              <a:ext cx="331476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chemeClr val="accent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Use with x or y aesthetics (x shown here) </a:t>
              </a:r>
            </a:p>
          </p:txBody>
        </p:sp>
        <p:sp>
          <p:nvSpPr>
            <p:cNvPr id="2254" name="scale_x_log10() - Plot x on log10 scale…"/>
            <p:cNvSpPr txBox="1"/>
            <p:nvPr/>
          </p:nvSpPr>
          <p:spPr>
            <a:xfrm>
              <a:off x="77671" y="5048241"/>
              <a:ext cx="3196340" cy="615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4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scale_x_log10()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Plot x on log10 scale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spcBef>
                  <a:spcPts val="4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scale_x_reverse()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Reverse direction of x axis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scale_x_sqrt()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- Plot x on square root scale</a:t>
              </a:r>
            </a:p>
          </p:txBody>
        </p:sp>
        <p:sp>
          <p:nvSpPr>
            <p:cNvPr id="2255" name="n &lt;- d + geom_bar(aes(fill = fl))"/>
            <p:cNvSpPr txBox="1"/>
            <p:nvPr/>
          </p:nvSpPr>
          <p:spPr>
            <a:xfrm>
              <a:off x="416461" y="5829770"/>
              <a:ext cx="250371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>
                <a:lnSpc>
                  <a:spcPct val="80000"/>
                </a:lnSpc>
                <a:defRPr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n &lt;- d + geom_bar(aes(fill = fl))</a:t>
              </a:r>
            </a:p>
          </p:txBody>
        </p:sp>
        <p:sp>
          <p:nvSpPr>
            <p:cNvPr id="2256" name="n + scale_fill_brewer(palette = &quot;Blues&quot;)…"/>
            <p:cNvSpPr txBox="1"/>
            <p:nvPr/>
          </p:nvSpPr>
          <p:spPr>
            <a:xfrm>
              <a:off x="413251" y="6080072"/>
              <a:ext cx="2794277" cy="68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scale_fill_brewer(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palette = "Blues"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 b="1"/>
            </a:p>
            <a:p>
              <a:pPr algn="l">
                <a:lnSpc>
                  <a:spcPct val="80000"/>
                </a:lnSpc>
                <a:spcBef>
                  <a:spcPts val="400"/>
                </a:spcBef>
                <a:defRPr sz="9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For palette choices: </a:t>
              </a:r>
              <a:r>
                <a:t>RColorBrewer::display.brewer.all()</a:t>
              </a: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n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scale_fill_grey(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= 0.2, end = 0.8, na.value = "red"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</a:p>
          </p:txBody>
        </p:sp>
        <p:grpSp>
          <p:nvGrpSpPr>
            <p:cNvPr id="2283" name="Group"/>
            <p:cNvGrpSpPr/>
            <p:nvPr/>
          </p:nvGrpSpPr>
          <p:grpSpPr>
            <a:xfrm>
              <a:off x="79037" y="6404820"/>
              <a:ext cx="302070" cy="304801"/>
              <a:chOff x="0" y="0"/>
              <a:chExt cx="302069" cy="304799"/>
            </a:xfrm>
          </p:grpSpPr>
          <p:sp>
            <p:nvSpPr>
              <p:cNvPr id="2257" name="Square"/>
              <p:cNvSpPr/>
              <p:nvPr/>
            </p:nvSpPr>
            <p:spPr>
              <a:xfrm>
                <a:off x="1886" y="0"/>
                <a:ext cx="299915" cy="2999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277" name="Group"/>
              <p:cNvGrpSpPr/>
              <p:nvPr/>
            </p:nvGrpSpPr>
            <p:grpSpPr>
              <a:xfrm>
                <a:off x="0" y="1936"/>
                <a:ext cx="302070" cy="302864"/>
                <a:chOff x="0" y="0"/>
                <a:chExt cx="302069" cy="302863"/>
              </a:xfrm>
            </p:grpSpPr>
            <p:sp>
              <p:nvSpPr>
                <p:cNvPr id="2258" name="Line"/>
                <p:cNvSpPr/>
                <p:nvPr/>
              </p:nvSpPr>
              <p:spPr>
                <a:xfrm>
                  <a:off x="0" y="148808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59" name="Line"/>
                <p:cNvSpPr/>
                <p:nvPr/>
              </p:nvSpPr>
              <p:spPr>
                <a:xfrm>
                  <a:off x="0" y="0"/>
                  <a:ext cx="302070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0" name="Line"/>
                <p:cNvSpPr/>
                <p:nvPr/>
              </p:nvSpPr>
              <p:spPr>
                <a:xfrm>
                  <a:off x="0" y="297616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1" name="Line"/>
                <p:cNvSpPr/>
                <p:nvPr/>
              </p:nvSpPr>
              <p:spPr>
                <a:xfrm>
                  <a:off x="0" y="74404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2" name="Line"/>
                <p:cNvSpPr/>
                <p:nvPr/>
              </p:nvSpPr>
              <p:spPr>
                <a:xfrm>
                  <a:off x="0" y="223212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3" name="Line"/>
                <p:cNvSpPr/>
                <p:nvPr/>
              </p:nvSpPr>
              <p:spPr>
                <a:xfrm>
                  <a:off x="0" y="186010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4" name="Line"/>
                <p:cNvSpPr/>
                <p:nvPr/>
              </p:nvSpPr>
              <p:spPr>
                <a:xfrm>
                  <a:off x="0" y="260414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5" name="Line"/>
                <p:cNvSpPr/>
                <p:nvPr/>
              </p:nvSpPr>
              <p:spPr>
                <a:xfrm>
                  <a:off x="0" y="111606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66" name="Line"/>
                <p:cNvSpPr/>
                <p:nvPr/>
              </p:nvSpPr>
              <p:spPr>
                <a:xfrm>
                  <a:off x="0" y="37202"/>
                  <a:ext cx="302070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grpSp>
              <p:nvGrpSpPr>
                <p:cNvPr id="2276" name="Group"/>
                <p:cNvGrpSpPr/>
                <p:nvPr/>
              </p:nvGrpSpPr>
              <p:grpSpPr>
                <a:xfrm rot="16200000">
                  <a:off x="848" y="3020"/>
                  <a:ext cx="302070" cy="297617"/>
                  <a:chOff x="0" y="0"/>
                  <a:chExt cx="302069" cy="297616"/>
                </a:xfrm>
              </p:grpSpPr>
              <p:sp>
                <p:nvSpPr>
                  <p:cNvPr id="2267" name="Line"/>
                  <p:cNvSpPr/>
                  <p:nvPr/>
                </p:nvSpPr>
                <p:spPr>
                  <a:xfrm>
                    <a:off x="0" y="148808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68" name="Line"/>
                  <p:cNvSpPr/>
                  <p:nvPr/>
                </p:nvSpPr>
                <p:spPr>
                  <a:xfrm>
                    <a:off x="0" y="0"/>
                    <a:ext cx="302070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69" name="Line"/>
                  <p:cNvSpPr/>
                  <p:nvPr/>
                </p:nvSpPr>
                <p:spPr>
                  <a:xfrm>
                    <a:off x="0" y="297616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0" name="Line"/>
                  <p:cNvSpPr/>
                  <p:nvPr/>
                </p:nvSpPr>
                <p:spPr>
                  <a:xfrm>
                    <a:off x="0" y="74404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1" name="Line"/>
                  <p:cNvSpPr/>
                  <p:nvPr/>
                </p:nvSpPr>
                <p:spPr>
                  <a:xfrm>
                    <a:off x="0" y="223212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2" name="Line"/>
                  <p:cNvSpPr/>
                  <p:nvPr/>
                </p:nvSpPr>
                <p:spPr>
                  <a:xfrm>
                    <a:off x="0" y="186010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3" name="Line"/>
                  <p:cNvSpPr/>
                  <p:nvPr/>
                </p:nvSpPr>
                <p:spPr>
                  <a:xfrm>
                    <a:off x="0" y="260414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4" name="Line"/>
                  <p:cNvSpPr/>
                  <p:nvPr/>
                </p:nvSpPr>
                <p:spPr>
                  <a:xfrm>
                    <a:off x="0" y="111606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275" name="Line"/>
                  <p:cNvSpPr/>
                  <p:nvPr/>
                </p:nvSpPr>
                <p:spPr>
                  <a:xfrm>
                    <a:off x="0" y="37202"/>
                    <a:ext cx="302070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</p:grpSp>
          </p:grpSp>
          <p:sp>
            <p:nvSpPr>
              <p:cNvPr id="2278" name="Rectangle"/>
              <p:cNvSpPr/>
              <p:nvPr/>
            </p:nvSpPr>
            <p:spPr>
              <a:xfrm>
                <a:off x="12127" y="264097"/>
                <a:ext cx="51415" cy="38561"/>
              </a:xfrm>
              <a:prstGeom prst="rect">
                <a:avLst/>
              </a:prstGeom>
              <a:solidFill>
                <a:srgbClr val="DCDEE0"/>
              </a:solidFill>
              <a:ln w="6350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9" name="Rectangle"/>
              <p:cNvSpPr/>
              <p:nvPr/>
            </p:nvSpPr>
            <p:spPr>
              <a:xfrm>
                <a:off x="88133" y="236155"/>
                <a:ext cx="51415" cy="66503"/>
              </a:xfrm>
              <a:prstGeom prst="rect">
                <a:avLst/>
              </a:prstGeom>
              <a:solidFill>
                <a:srgbClr val="A6AAA9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0" name="Rectangle"/>
              <p:cNvSpPr/>
              <p:nvPr/>
            </p:nvSpPr>
            <p:spPr>
              <a:xfrm>
                <a:off x="164139" y="179698"/>
                <a:ext cx="51414" cy="122960"/>
              </a:xfrm>
              <a:prstGeom prst="rect">
                <a:avLst/>
              </a:prstGeom>
              <a:solidFill>
                <a:srgbClr val="53585F"/>
              </a:solidFill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1" name="Rectangle"/>
              <p:cNvSpPr/>
              <p:nvPr/>
            </p:nvSpPr>
            <p:spPr>
              <a:xfrm>
                <a:off x="240144" y="82946"/>
                <a:ext cx="51415" cy="219712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2" name="Square"/>
              <p:cNvSpPr/>
              <p:nvPr/>
            </p:nvSpPr>
            <p:spPr>
              <a:xfrm>
                <a:off x="2142" y="2743"/>
                <a:ext cx="299915" cy="299915"/>
              </a:xfrm>
              <a:prstGeom prst="rect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284" name="p + scale_shape() + scale_size()…"/>
            <p:cNvSpPr txBox="1"/>
            <p:nvPr/>
          </p:nvSpPr>
          <p:spPr>
            <a:xfrm>
              <a:off x="494055" y="8942195"/>
              <a:ext cx="2794277" cy="451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scale_shape() + scale_size()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scale_shape_manual(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values = c(3:7)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grpSp>
          <p:nvGrpSpPr>
            <p:cNvPr id="2316" name="Group"/>
            <p:cNvGrpSpPr/>
            <p:nvPr/>
          </p:nvGrpSpPr>
          <p:grpSpPr>
            <a:xfrm>
              <a:off x="77059" y="8981691"/>
              <a:ext cx="304801" cy="317243"/>
              <a:chOff x="0" y="0"/>
              <a:chExt cx="304800" cy="317242"/>
            </a:xfrm>
          </p:grpSpPr>
          <p:grpSp>
            <p:nvGrpSpPr>
              <p:cNvPr id="2309" name="Group"/>
              <p:cNvGrpSpPr/>
              <p:nvPr/>
            </p:nvGrpSpPr>
            <p:grpSpPr>
              <a:xfrm>
                <a:off x="0" y="-1"/>
                <a:ext cx="304801" cy="306145"/>
                <a:chOff x="0" y="0"/>
                <a:chExt cx="304800" cy="306143"/>
              </a:xfrm>
            </p:grpSpPr>
            <p:grpSp>
              <p:nvGrpSpPr>
                <p:cNvPr id="2307" name="Group"/>
                <p:cNvGrpSpPr/>
                <p:nvPr/>
              </p:nvGrpSpPr>
              <p:grpSpPr>
                <a:xfrm>
                  <a:off x="0" y="-1"/>
                  <a:ext cx="304801" cy="306145"/>
                  <a:chOff x="0" y="0"/>
                  <a:chExt cx="304800" cy="306143"/>
                </a:xfrm>
              </p:grpSpPr>
              <p:sp>
                <p:nvSpPr>
                  <p:cNvPr id="2285" name="Square"/>
                  <p:cNvSpPr/>
                  <p:nvPr/>
                </p:nvSpPr>
                <p:spPr>
                  <a:xfrm>
                    <a:off x="1087" y="3518"/>
                    <a:ext cx="302626" cy="30262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2305" name="Group"/>
                  <p:cNvGrpSpPr/>
                  <p:nvPr/>
                </p:nvGrpSpPr>
                <p:grpSpPr>
                  <a:xfrm>
                    <a:off x="0" y="0"/>
                    <a:ext cx="304801" cy="305601"/>
                    <a:chOff x="0" y="0"/>
                    <a:chExt cx="304800" cy="305600"/>
                  </a:xfrm>
                </p:grpSpPr>
                <p:sp>
                  <p:nvSpPr>
                    <p:cNvPr id="2286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87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88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89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90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91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92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93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294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grpSp>
                  <p:nvGrpSpPr>
                    <p:cNvPr id="2304" name="Group"/>
                    <p:cNvGrpSpPr/>
                    <p:nvPr/>
                  </p:nvGrpSpPr>
                  <p:grpSpPr>
                    <a:xfrm rot="16200000">
                      <a:off x="855" y="3047"/>
                      <a:ext cx="304801" cy="300308"/>
                      <a:chOff x="0" y="0"/>
                      <a:chExt cx="304800" cy="300306"/>
                    </a:xfrm>
                  </p:grpSpPr>
                  <p:sp>
                    <p:nvSpPr>
                      <p:cNvPr id="2295" name="Line"/>
                      <p:cNvSpPr/>
                      <p:nvPr/>
                    </p:nvSpPr>
                    <p:spPr>
                      <a:xfrm>
                        <a:off x="0" y="150153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296" name="Line"/>
                      <p:cNvSpPr/>
                      <p:nvPr/>
                    </p:nvSpPr>
                    <p:spPr>
                      <a:xfrm>
                        <a:off x="0" y="0"/>
                        <a:ext cx="304801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297" name="Line"/>
                      <p:cNvSpPr/>
                      <p:nvPr/>
                    </p:nvSpPr>
                    <p:spPr>
                      <a:xfrm>
                        <a:off x="0" y="300306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298" name="Line"/>
                      <p:cNvSpPr/>
                      <p:nvPr/>
                    </p:nvSpPr>
                    <p:spPr>
                      <a:xfrm>
                        <a:off x="0" y="75076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299" name="Line"/>
                      <p:cNvSpPr/>
                      <p:nvPr/>
                    </p:nvSpPr>
                    <p:spPr>
                      <a:xfrm>
                        <a:off x="0" y="225230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300" name="Line"/>
                      <p:cNvSpPr/>
                      <p:nvPr/>
                    </p:nvSpPr>
                    <p:spPr>
                      <a:xfrm>
                        <a:off x="0" y="187691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301" name="Line"/>
                      <p:cNvSpPr/>
                      <p:nvPr/>
                    </p:nvSpPr>
                    <p:spPr>
                      <a:xfrm>
                        <a:off x="0" y="262768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302" name="Line"/>
                      <p:cNvSpPr/>
                      <p:nvPr/>
                    </p:nvSpPr>
                    <p:spPr>
                      <a:xfrm>
                        <a:off x="0" y="112615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  <p:sp>
                    <p:nvSpPr>
                      <p:cNvPr id="2303" name="Line"/>
                      <p:cNvSpPr/>
                      <p:nvPr/>
                    </p:nvSpPr>
                    <p:spPr>
                      <a:xfrm>
                        <a:off x="0" y="37538"/>
                        <a:ext cx="304801" cy="1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A6AAA9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defRPr sz="2600"/>
                        </a:pPr>
                      </a:p>
                    </p:txBody>
                  </p:sp>
                </p:grpSp>
              </p:grpSp>
              <p:sp>
                <p:nvSpPr>
                  <p:cNvPr id="2306" name="Square"/>
                  <p:cNvSpPr/>
                  <p:nvPr/>
                </p:nvSpPr>
                <p:spPr>
                  <a:xfrm>
                    <a:off x="1087" y="3518"/>
                    <a:ext cx="302626" cy="302626"/>
                  </a:xfrm>
                  <a:prstGeom prst="rect">
                    <a:avLst/>
                  </a:prstGeom>
                  <a:noFill/>
                  <a:ln w="635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2308" name="Square"/>
                <p:cNvSpPr/>
                <p:nvPr/>
              </p:nvSpPr>
              <p:spPr>
                <a:xfrm rot="18900000">
                  <a:off x="187912" y="74587"/>
                  <a:ext cx="76201" cy="76201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312" name="Group"/>
              <p:cNvGrpSpPr/>
              <p:nvPr/>
            </p:nvGrpSpPr>
            <p:grpSpPr>
              <a:xfrm>
                <a:off x="10950" y="150896"/>
                <a:ext cx="93252" cy="93251"/>
                <a:chOff x="0" y="0"/>
                <a:chExt cx="93250" cy="93250"/>
              </a:xfrm>
            </p:grpSpPr>
            <p:sp>
              <p:nvSpPr>
                <p:cNvPr id="2310" name="Line"/>
                <p:cNvSpPr/>
                <p:nvPr/>
              </p:nvSpPr>
              <p:spPr>
                <a:xfrm flipV="1">
                  <a:off x="44765" y="0"/>
                  <a:ext cx="1" cy="932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311" name="Line"/>
                <p:cNvSpPr/>
                <p:nvPr/>
              </p:nvSpPr>
              <p:spPr>
                <a:xfrm>
                  <a:off x="0" y="44551"/>
                  <a:ext cx="932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2315" name="Group"/>
              <p:cNvGrpSpPr/>
              <p:nvPr/>
            </p:nvGrpSpPr>
            <p:grpSpPr>
              <a:xfrm rot="18900000">
                <a:off x="93074" y="204678"/>
                <a:ext cx="93252" cy="93252"/>
                <a:chOff x="0" y="0"/>
                <a:chExt cx="93250" cy="93250"/>
              </a:xfrm>
            </p:grpSpPr>
            <p:sp>
              <p:nvSpPr>
                <p:cNvPr id="2313" name="Line"/>
                <p:cNvSpPr/>
                <p:nvPr/>
              </p:nvSpPr>
              <p:spPr>
                <a:xfrm flipV="1">
                  <a:off x="44765" y="0"/>
                  <a:ext cx="1" cy="9325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314" name="Line"/>
                <p:cNvSpPr/>
                <p:nvPr/>
              </p:nvSpPr>
              <p:spPr>
                <a:xfrm>
                  <a:off x="0" y="44551"/>
                  <a:ext cx="93251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grpSp>
          <p:nvGrpSpPr>
            <p:cNvPr id="2343" name="Group"/>
            <p:cNvGrpSpPr/>
            <p:nvPr/>
          </p:nvGrpSpPr>
          <p:grpSpPr>
            <a:xfrm>
              <a:off x="85957" y="9715528"/>
              <a:ext cx="304801" cy="307556"/>
              <a:chOff x="0" y="0"/>
              <a:chExt cx="304800" cy="307555"/>
            </a:xfrm>
          </p:grpSpPr>
          <p:grpSp>
            <p:nvGrpSpPr>
              <p:cNvPr id="2339" name="Group"/>
              <p:cNvGrpSpPr/>
              <p:nvPr/>
            </p:nvGrpSpPr>
            <p:grpSpPr>
              <a:xfrm>
                <a:off x="0" y="0"/>
                <a:ext cx="304801" cy="307556"/>
                <a:chOff x="0" y="0"/>
                <a:chExt cx="304800" cy="307555"/>
              </a:xfrm>
            </p:grpSpPr>
            <p:sp>
              <p:nvSpPr>
                <p:cNvPr id="2317" name="Square"/>
                <p:cNvSpPr/>
                <p:nvPr/>
              </p:nvSpPr>
              <p:spPr>
                <a:xfrm>
                  <a:off x="1903" y="0"/>
                  <a:ext cx="302626" cy="3026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2337" name="Group"/>
                <p:cNvGrpSpPr/>
                <p:nvPr/>
              </p:nvGrpSpPr>
              <p:grpSpPr>
                <a:xfrm>
                  <a:off x="0" y="1954"/>
                  <a:ext cx="304801" cy="305602"/>
                  <a:chOff x="0" y="0"/>
                  <a:chExt cx="304800" cy="305600"/>
                </a:xfrm>
              </p:grpSpPr>
              <p:sp>
                <p:nvSpPr>
                  <p:cNvPr id="2318" name="Line"/>
                  <p:cNvSpPr/>
                  <p:nvPr/>
                </p:nvSpPr>
                <p:spPr>
                  <a:xfrm>
                    <a:off x="0" y="150153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19" name="Line"/>
                  <p:cNvSpPr/>
                  <p:nvPr/>
                </p:nvSpPr>
                <p:spPr>
                  <a:xfrm>
                    <a:off x="0" y="0"/>
                    <a:ext cx="304801" cy="0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0" name="Line"/>
                  <p:cNvSpPr/>
                  <p:nvPr/>
                </p:nvSpPr>
                <p:spPr>
                  <a:xfrm>
                    <a:off x="0" y="30030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1" name="Line"/>
                  <p:cNvSpPr/>
                  <p:nvPr/>
                </p:nvSpPr>
                <p:spPr>
                  <a:xfrm>
                    <a:off x="0" y="75076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2" name="Line"/>
                  <p:cNvSpPr/>
                  <p:nvPr/>
                </p:nvSpPr>
                <p:spPr>
                  <a:xfrm>
                    <a:off x="0" y="225230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3" name="Line"/>
                  <p:cNvSpPr/>
                  <p:nvPr/>
                </p:nvSpPr>
                <p:spPr>
                  <a:xfrm>
                    <a:off x="0" y="187691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4" name="Line"/>
                  <p:cNvSpPr/>
                  <p:nvPr/>
                </p:nvSpPr>
                <p:spPr>
                  <a:xfrm>
                    <a:off x="0" y="26276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5" name="Line"/>
                  <p:cNvSpPr/>
                  <p:nvPr/>
                </p:nvSpPr>
                <p:spPr>
                  <a:xfrm>
                    <a:off x="0" y="112615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sp>
                <p:nvSpPr>
                  <p:cNvPr id="2326" name="Line"/>
                  <p:cNvSpPr/>
                  <p:nvPr/>
                </p:nvSpPr>
                <p:spPr>
                  <a:xfrm>
                    <a:off x="0" y="37538"/>
                    <a:ext cx="304801" cy="1"/>
                  </a:xfrm>
                  <a:prstGeom prst="line">
                    <a:avLst/>
                  </a:prstGeom>
                  <a:noFill/>
                  <a:ln w="3175" cap="flat">
                    <a:solidFill>
                      <a:srgbClr val="A6AAA9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/>
                    </a:pPr>
                  </a:p>
                </p:txBody>
              </p:sp>
              <p:grpSp>
                <p:nvGrpSpPr>
                  <p:cNvPr id="2336" name="Group"/>
                  <p:cNvGrpSpPr/>
                  <p:nvPr/>
                </p:nvGrpSpPr>
                <p:grpSpPr>
                  <a:xfrm rot="16200000">
                    <a:off x="855" y="3047"/>
                    <a:ext cx="304801" cy="300308"/>
                    <a:chOff x="0" y="0"/>
                    <a:chExt cx="304800" cy="300306"/>
                  </a:xfrm>
                </p:grpSpPr>
                <p:sp>
                  <p:nvSpPr>
                    <p:cNvPr id="2327" name="Line"/>
                    <p:cNvSpPr/>
                    <p:nvPr/>
                  </p:nvSpPr>
                  <p:spPr>
                    <a:xfrm>
                      <a:off x="0" y="150153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28" name="Line"/>
                    <p:cNvSpPr/>
                    <p:nvPr/>
                  </p:nvSpPr>
                  <p:spPr>
                    <a:xfrm>
                      <a:off x="0" y="0"/>
                      <a:ext cx="304801" cy="0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29" name="Line"/>
                    <p:cNvSpPr/>
                    <p:nvPr/>
                  </p:nvSpPr>
                  <p:spPr>
                    <a:xfrm>
                      <a:off x="0" y="30030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0" name="Line"/>
                    <p:cNvSpPr/>
                    <p:nvPr/>
                  </p:nvSpPr>
                  <p:spPr>
                    <a:xfrm>
                      <a:off x="0" y="75076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1" name="Line"/>
                    <p:cNvSpPr/>
                    <p:nvPr/>
                  </p:nvSpPr>
                  <p:spPr>
                    <a:xfrm>
                      <a:off x="0" y="225230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2" name="Line"/>
                    <p:cNvSpPr/>
                    <p:nvPr/>
                  </p:nvSpPr>
                  <p:spPr>
                    <a:xfrm>
                      <a:off x="0" y="187691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3" name="Line"/>
                    <p:cNvSpPr/>
                    <p:nvPr/>
                  </p:nvSpPr>
                  <p:spPr>
                    <a:xfrm>
                      <a:off x="0" y="26276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4" name="Line"/>
                    <p:cNvSpPr/>
                    <p:nvPr/>
                  </p:nvSpPr>
                  <p:spPr>
                    <a:xfrm>
                      <a:off x="0" y="112615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  <p:sp>
                  <p:nvSpPr>
                    <p:cNvPr id="2335" name="Line"/>
                    <p:cNvSpPr/>
                    <p:nvPr/>
                  </p:nvSpPr>
                  <p:spPr>
                    <a:xfrm>
                      <a:off x="0" y="37538"/>
                      <a:ext cx="304801" cy="1"/>
                    </a:xfrm>
                    <a:prstGeom prst="line">
                      <a:avLst/>
                    </a:prstGeom>
                    <a:noFill/>
                    <a:ln w="3175" cap="flat">
                      <a:solidFill>
                        <a:srgbClr val="A6AAA9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/>
                      </a:pPr>
                    </a:p>
                  </p:txBody>
                </p:sp>
              </p:grpSp>
            </p:grpSp>
            <p:sp>
              <p:nvSpPr>
                <p:cNvPr id="2338" name="Square"/>
                <p:cNvSpPr/>
                <p:nvPr/>
              </p:nvSpPr>
              <p:spPr>
                <a:xfrm>
                  <a:off x="2161" y="2768"/>
                  <a:ext cx="302626" cy="302626"/>
                </a:xfrm>
                <a:prstGeom prst="rect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340" name="Circle"/>
              <p:cNvSpPr/>
              <p:nvPr/>
            </p:nvSpPr>
            <p:spPr>
              <a:xfrm>
                <a:off x="101600" y="153777"/>
                <a:ext cx="50800" cy="508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1" name="Circle"/>
              <p:cNvSpPr/>
              <p:nvPr/>
            </p:nvSpPr>
            <p:spPr>
              <a:xfrm>
                <a:off x="171432" y="59964"/>
                <a:ext cx="76201" cy="762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2" name="Circle"/>
              <p:cNvSpPr/>
              <p:nvPr/>
            </p:nvSpPr>
            <p:spPr>
              <a:xfrm>
                <a:off x="50799" y="229977"/>
                <a:ext cx="25401" cy="254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344" name="Line"/>
            <p:cNvSpPr/>
            <p:nvPr/>
          </p:nvSpPr>
          <p:spPr>
            <a:xfrm>
              <a:off x="28195" y="2429540"/>
              <a:ext cx="331476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22925" y="4624802"/>
              <a:ext cx="331476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0938" y="5688986"/>
              <a:ext cx="331476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22925" y="6776341"/>
              <a:ext cx="331476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8" name="Color and fill scales (Continuous)"/>
            <p:cNvSpPr txBox="1"/>
            <p:nvPr/>
          </p:nvSpPr>
          <p:spPr>
            <a:xfrm>
              <a:off x="48661" y="6776099"/>
              <a:ext cx="326329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b="1" sz="12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Color and fill scales (Continuous)</a:t>
              </a:r>
            </a:p>
          </p:txBody>
        </p:sp>
        <p:sp>
          <p:nvSpPr>
            <p:cNvPr id="2349" name="o &lt;- c + geom_dotplot(aes(fill = ..x..))"/>
            <p:cNvSpPr txBox="1"/>
            <p:nvPr/>
          </p:nvSpPr>
          <p:spPr>
            <a:xfrm>
              <a:off x="467521" y="6943625"/>
              <a:ext cx="2503718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>
                <a:lnSpc>
                  <a:spcPct val="80000"/>
                </a:lnSpc>
                <a:defRPr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o &lt;- c + geom_dotplot(aes(fill = ..x..))</a:t>
              </a:r>
            </a:p>
          </p:txBody>
        </p:sp>
        <p:sp>
          <p:nvSpPr>
            <p:cNvPr id="2350" name="Line"/>
            <p:cNvSpPr/>
            <p:nvPr/>
          </p:nvSpPr>
          <p:spPr>
            <a:xfrm>
              <a:off x="0" y="8554589"/>
              <a:ext cx="331476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51" name="p &lt;- e + geom_point(aes(shape = fl, size = cyl))"/>
            <p:cNvSpPr txBox="1"/>
            <p:nvPr/>
          </p:nvSpPr>
          <p:spPr>
            <a:xfrm>
              <a:off x="283169" y="8712069"/>
              <a:ext cx="279427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l">
                <a:lnSpc>
                  <a:spcPct val="80000"/>
                </a:lnSpc>
                <a:defRPr sz="1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p &lt;- e + geom_point(aes(shape = fl, size = cyl))</a:t>
              </a:r>
            </a:p>
          </p:txBody>
        </p:sp>
        <p:sp>
          <p:nvSpPr>
            <p:cNvPr id="2352" name="p + scale_radius(range = c(1,6))…"/>
            <p:cNvSpPr txBox="1"/>
            <p:nvPr/>
          </p:nvSpPr>
          <p:spPr>
            <a:xfrm>
              <a:off x="494055" y="9685030"/>
              <a:ext cx="2794277" cy="444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scale_radius(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range = c(1,6)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>
                <a:lnSpc>
                  <a:spcPct val="80000"/>
                </a:lnSpc>
                <a:defRPr sz="11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 +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scale_size_area(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max_size = 6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</p:txBody>
        </p:sp>
        <p:sp>
          <p:nvSpPr>
            <p:cNvPr id="2353" name="Maps to radius of circle, or area"/>
            <p:cNvSpPr txBox="1"/>
            <p:nvPr/>
          </p:nvSpPr>
          <p:spPr>
            <a:xfrm>
              <a:off x="2239867" y="9677957"/>
              <a:ext cx="1101556" cy="360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defRPr sz="9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Maps to radius of circle, or area</a:t>
              </a:r>
            </a:p>
          </p:txBody>
        </p:sp>
        <p:pic>
          <p:nvPicPr>
            <p:cNvPr id="2354" name="shapes.pdf" descr="shapes.pdf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5322" y="9320537"/>
              <a:ext cx="3149969" cy="37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