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38935"/>
            <a:ext cx="11241486" cy="7441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roup" descr="Group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238" y="1519749"/>
            <a:ext cx="1366402" cy="478241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Body Level One…"/>
          <p:cNvSpPr txBox="1"/>
          <p:nvPr>
            <p:ph type="body" sz="half" idx="1"/>
          </p:nvPr>
        </p:nvSpPr>
        <p:spPr>
          <a:xfrm>
            <a:off x="2769443" y="2471166"/>
            <a:ext cx="8431114" cy="5852668"/>
          </a:xfrm>
          <a:prstGeom prst="rect">
            <a:avLst/>
          </a:prstGeom>
        </p:spPr>
        <p:txBody>
          <a:bodyPr lIns="0" tIns="0" rIns="0" bIns="0"/>
          <a:lstStyle>
            <a:lvl1pPr marL="635000" indent="-635000" defTabSz="459787">
              <a:spcBef>
                <a:spcPts val="1800"/>
              </a:spcBef>
              <a:buSzPct val="100000"/>
              <a:buAutoNum type="arabicPeriod" startAt="1"/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38955" indent="-616655" defTabSz="459787">
              <a:lnSpc>
                <a:spcPct val="110000"/>
              </a:lnSpc>
              <a:spcBef>
                <a:spcPts val="3300"/>
              </a:spcBef>
              <a:buSzPct val="100000"/>
              <a:buAutoNum type="alphaLcPeriod" startAt="1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41500" indent="-635000" defTabSz="459787">
              <a:spcBef>
                <a:spcPts val="2800"/>
              </a:spcBef>
              <a:buSzPct val="100000"/>
              <a:buAutoNum type="arabicPeriod" startAt="1"/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286000" indent="-635000" defTabSz="459787">
              <a:spcBef>
                <a:spcPts val="2800"/>
              </a:spcBef>
              <a:buSzPct val="100000"/>
              <a:buAutoNum type="arabicPeriod" startAt="1"/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730500" indent="-635000" defTabSz="459787">
              <a:spcBef>
                <a:spcPts val="2800"/>
              </a:spcBef>
              <a:buSzPct val="100000"/>
              <a:buAutoNum type="arabicPeriod" startAt="1"/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6818306" y="8927517"/>
            <a:ext cx="323156" cy="348556"/>
          </a:xfrm>
          <a:prstGeom prst="rect">
            <a:avLst/>
          </a:prstGeom>
        </p:spPr>
        <p:txBody>
          <a:bodyPr lIns="40927" tIns="40927" rIns="40927" bIns="40927"/>
          <a:lstStyle>
            <a:lvl1pPr defTabSz="459787"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69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913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58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802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47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91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36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80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25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hyperlink" Target="http://rmarkdown.rstudio.com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hyperlink" Target="https://creativecommons.org/licenses/by/4.0/" TargetMode="External"/><Relationship Id="rId9" Type="http://schemas.openxmlformats.org/officeDocument/2006/relationships/hyperlink" Target="mailto:info@rstudio.com" TargetMode="External"/><Relationship Id="rId10" Type="http://schemas.openxmlformats.org/officeDocument/2006/relationships/hyperlink" Target="http://rstudio.com" TargetMode="External"/><Relationship Id="rId11" Type="http://schemas.openxmlformats.org/officeDocument/2006/relationships/hyperlink" Target="http://www.rstudio.com/resources/cheatsheets/" TargetMode="External"/><Relationship Id="rId12" Type="http://schemas.openxmlformats.org/officeDocument/2006/relationships/image" Target="../media/image1.jpe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openxmlformats.org/officeDocument/2006/relationships/image" Target="../media/image13.png"/><Relationship Id="rId19" Type="http://schemas.openxmlformats.org/officeDocument/2006/relationships/image" Target="../media/image14.png"/><Relationship Id="rId20" Type="http://schemas.openxmlformats.org/officeDocument/2006/relationships/image" Target="../media/image15.png"/><Relationship Id="rId21" Type="http://schemas.openxmlformats.org/officeDocument/2006/relationships/image" Target="../media/image16.png"/><Relationship Id="rId22" Type="http://schemas.openxmlformats.org/officeDocument/2006/relationships/image" Target="../media/image17.png"/><Relationship Id="rId23" Type="http://schemas.openxmlformats.org/officeDocument/2006/relationships/hyperlink" Target="http://rpubs.com" TargetMode="External"/><Relationship Id="rId24" Type="http://schemas.openxmlformats.org/officeDocument/2006/relationships/hyperlink" Target="http://shinyapps.io" TargetMode="External"/><Relationship Id="rId25" Type="http://schemas.openxmlformats.org/officeDocument/2006/relationships/image" Target="../media/image18.png"/><Relationship Id="rId26" Type="http://schemas.openxmlformats.org/officeDocument/2006/relationships/image" Target="../media/image19.png"/><Relationship Id="rId27" Type="http://schemas.openxmlformats.org/officeDocument/2006/relationships/image" Target="../media/image20.png"/><Relationship Id="rId28" Type="http://schemas.openxmlformats.org/officeDocument/2006/relationships/image" Target="../media/image21.png"/><Relationship Id="rId29" Type="http://schemas.openxmlformats.org/officeDocument/2006/relationships/image" Target="../media/image22.png"/><Relationship Id="rId30" Type="http://schemas.openxmlformats.org/officeDocument/2006/relationships/image" Target="../media/image2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hyperlink" Target="http://rmarkdown.rstudio.com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hyperlink" Target="https://creativecommons.org/licenses/by/4.0/" TargetMode="External"/><Relationship Id="rId9" Type="http://schemas.openxmlformats.org/officeDocument/2006/relationships/hyperlink" Target="mailto:info@rstudio.com" TargetMode="External"/><Relationship Id="rId10" Type="http://schemas.openxmlformats.org/officeDocument/2006/relationships/hyperlink" Target="http://rstudio.com" TargetMode="External"/><Relationship Id="rId11" Type="http://schemas.openxmlformats.org/officeDocument/2006/relationships/hyperlink" Target="http://www.rstudio.com/resources/cheatsheets/" TargetMode="External"/><Relationship Id="rId12" Type="http://schemas.openxmlformats.org/officeDocument/2006/relationships/image" Target="../media/image1.jpe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openxmlformats.org/officeDocument/2006/relationships/image" Target="../media/image13.png"/><Relationship Id="rId19" Type="http://schemas.openxmlformats.org/officeDocument/2006/relationships/image" Target="../media/image14.png"/><Relationship Id="rId20" Type="http://schemas.openxmlformats.org/officeDocument/2006/relationships/image" Target="../media/image15.png"/><Relationship Id="rId21" Type="http://schemas.openxmlformats.org/officeDocument/2006/relationships/image" Target="../media/image16.png"/><Relationship Id="rId22" Type="http://schemas.openxmlformats.org/officeDocument/2006/relationships/image" Target="../media/image17.png"/><Relationship Id="rId23" Type="http://schemas.openxmlformats.org/officeDocument/2006/relationships/hyperlink" Target="http://rpubs.com" TargetMode="External"/><Relationship Id="rId24" Type="http://schemas.openxmlformats.org/officeDocument/2006/relationships/hyperlink" Target="http://shinyapps.io" TargetMode="External"/><Relationship Id="rId25" Type="http://schemas.openxmlformats.org/officeDocument/2006/relationships/image" Target="../media/image18.png"/><Relationship Id="rId26" Type="http://schemas.openxmlformats.org/officeDocument/2006/relationships/image" Target="../media/image19.png"/><Relationship Id="rId27" Type="http://schemas.openxmlformats.org/officeDocument/2006/relationships/image" Target="../media/image20.png"/><Relationship Id="rId28" Type="http://schemas.openxmlformats.org/officeDocument/2006/relationships/image" Target="../media/image21.png"/><Relationship Id="rId29" Type="http://schemas.openxmlformats.org/officeDocument/2006/relationships/image" Target="../media/image22.png"/><Relationship Id="rId30" Type="http://schemas.openxmlformats.org/officeDocument/2006/relationships/image" Target="../media/image2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www.rstudio.com/resources/cheatsheets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www.rstudio.com/resources/cheatsheets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hyperlink" Target="http://rmarkdown.rstudio.com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hyperlink" Target="https://creativecommons.org/licenses/by/4.0/" TargetMode="External"/><Relationship Id="rId9" Type="http://schemas.openxmlformats.org/officeDocument/2006/relationships/hyperlink" Target="mailto:info@rstudio.com" TargetMode="External"/><Relationship Id="rId10" Type="http://schemas.openxmlformats.org/officeDocument/2006/relationships/hyperlink" Target="http://rstudio.com" TargetMode="External"/><Relationship Id="rId11" Type="http://schemas.openxmlformats.org/officeDocument/2006/relationships/hyperlink" Target="http://www.rstudio.com/resources/cheatsheets/" TargetMode="External"/><Relationship Id="rId12" Type="http://schemas.openxmlformats.org/officeDocument/2006/relationships/image" Target="../media/image1.jpe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openxmlformats.org/officeDocument/2006/relationships/image" Target="../media/image13.png"/><Relationship Id="rId19" Type="http://schemas.openxmlformats.org/officeDocument/2006/relationships/image" Target="../media/image14.png"/><Relationship Id="rId20" Type="http://schemas.openxmlformats.org/officeDocument/2006/relationships/image" Target="../media/image15.png"/><Relationship Id="rId21" Type="http://schemas.openxmlformats.org/officeDocument/2006/relationships/image" Target="../media/image16.png"/><Relationship Id="rId22" Type="http://schemas.openxmlformats.org/officeDocument/2006/relationships/image" Target="../media/image17.png"/><Relationship Id="rId23" Type="http://schemas.openxmlformats.org/officeDocument/2006/relationships/hyperlink" Target="http://rpubs.com" TargetMode="External"/><Relationship Id="rId24" Type="http://schemas.openxmlformats.org/officeDocument/2006/relationships/hyperlink" Target="http://shinyapps.io" TargetMode="External"/><Relationship Id="rId25" Type="http://schemas.openxmlformats.org/officeDocument/2006/relationships/image" Target="../media/image23.png"/><Relationship Id="rId26" Type="http://schemas.openxmlformats.org/officeDocument/2006/relationships/image" Target="../media/image18.png"/><Relationship Id="rId27" Type="http://schemas.openxmlformats.org/officeDocument/2006/relationships/image" Target="../media/image19.png"/><Relationship Id="rId28" Type="http://schemas.openxmlformats.org/officeDocument/2006/relationships/image" Target="../media/image20.png"/><Relationship Id="rId29" Type="http://schemas.openxmlformats.org/officeDocument/2006/relationships/image" Target="../media/image21.png"/><Relationship Id="rId30" Type="http://schemas.openxmlformats.org/officeDocument/2006/relationships/image" Target="../media/image2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"/>
          <p:cNvSpPr/>
          <p:nvPr/>
        </p:nvSpPr>
        <p:spPr>
          <a:xfrm>
            <a:off x="10517201" y="1490894"/>
            <a:ext cx="3101306" cy="5398984"/>
          </a:xfrm>
          <a:prstGeom prst="roundRect">
            <a:avLst>
              <a:gd name="adj" fmla="val 1229"/>
            </a:avLst>
          </a:prstGeom>
          <a:solidFill>
            <a:srgbClr val="7A4AAA">
              <a:alpha val="4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29" name="Rounded Rectangle"/>
          <p:cNvSpPr/>
          <p:nvPr/>
        </p:nvSpPr>
        <p:spPr>
          <a:xfrm>
            <a:off x="8655089" y="4498046"/>
            <a:ext cx="1758427" cy="2380737"/>
          </a:xfrm>
          <a:prstGeom prst="roundRect">
            <a:avLst>
              <a:gd name="adj" fmla="val 2167"/>
            </a:avLst>
          </a:prstGeom>
          <a:solidFill>
            <a:srgbClr val="7A4AAA">
              <a:alpha val="4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30" name="Rounded Rectangle"/>
          <p:cNvSpPr/>
          <p:nvPr/>
        </p:nvSpPr>
        <p:spPr>
          <a:xfrm>
            <a:off x="8742931" y="4465157"/>
            <a:ext cx="1677851" cy="217619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31" name="render()"/>
          <p:cNvSpPr/>
          <p:nvPr/>
        </p:nvSpPr>
        <p:spPr>
          <a:xfrm>
            <a:off x="8742932" y="4465157"/>
            <a:ext cx="1677850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b="1"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render()</a:t>
            </a:r>
          </a:p>
        </p:txBody>
      </p:sp>
      <p:sp>
        <p:nvSpPr>
          <p:cNvPr id="132" name="Rounded Rectangle"/>
          <p:cNvSpPr/>
          <p:nvPr/>
        </p:nvSpPr>
        <p:spPr>
          <a:xfrm>
            <a:off x="356501" y="1486780"/>
            <a:ext cx="10057014" cy="2897376"/>
          </a:xfrm>
          <a:prstGeom prst="roundRect">
            <a:avLst>
              <a:gd name="adj" fmla="val 1315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33" name="Rounded Rectangle"/>
          <p:cNvSpPr/>
          <p:nvPr/>
        </p:nvSpPr>
        <p:spPr>
          <a:xfrm>
            <a:off x="204546" y="3362214"/>
            <a:ext cx="1830697" cy="1636882"/>
          </a:xfrm>
          <a:prstGeom prst="roundRect">
            <a:avLst>
              <a:gd name="adj" fmla="val 232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34" name="RStudio Pro Features"/>
          <p:cNvSpPr/>
          <p:nvPr/>
        </p:nvSpPr>
        <p:spPr>
          <a:xfrm>
            <a:off x="351068" y="1472208"/>
            <a:ext cx="10069715" cy="217619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RStudio Pro Features</a:t>
            </a:r>
          </a:p>
        </p:txBody>
      </p:sp>
      <p:sp>
        <p:nvSpPr>
          <p:cNvPr id="135" name="Workflow"/>
          <p:cNvSpPr/>
          <p:nvPr/>
        </p:nvSpPr>
        <p:spPr>
          <a:xfrm>
            <a:off x="351325" y="1472208"/>
            <a:ext cx="10069201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Workflow</a:t>
            </a:r>
          </a:p>
        </p:txBody>
      </p:sp>
      <p:sp>
        <p:nvSpPr>
          <p:cNvPr id="136" name="Rounded Rectangle"/>
          <p:cNvSpPr/>
          <p:nvPr/>
        </p:nvSpPr>
        <p:spPr>
          <a:xfrm>
            <a:off x="369844" y="7007173"/>
            <a:ext cx="10031605" cy="3280796"/>
          </a:xfrm>
          <a:prstGeom prst="roundRect">
            <a:avLst>
              <a:gd name="adj" fmla="val 1161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37" name="Debug Mode"/>
          <p:cNvSpPr/>
          <p:nvPr/>
        </p:nvSpPr>
        <p:spPr>
          <a:xfrm>
            <a:off x="363664" y="6993791"/>
            <a:ext cx="10045701" cy="217619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Debug Mode</a:t>
            </a:r>
          </a:p>
        </p:txBody>
      </p:sp>
      <p:sp>
        <p:nvSpPr>
          <p:cNvPr id="138" name="Embed code with knitr syntax"/>
          <p:cNvSpPr/>
          <p:nvPr/>
        </p:nvSpPr>
        <p:spPr>
          <a:xfrm>
            <a:off x="363664" y="6993791"/>
            <a:ext cx="10045701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Embed code with knitr syntax</a:t>
            </a:r>
          </a:p>
        </p:txBody>
      </p:sp>
      <p:pic>
        <p:nvPicPr>
          <p:cNvPr id="139" name="Group" descr="Group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8137" y="1002759"/>
            <a:ext cx="1001074" cy="351377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learn more at rmarkdown.rstudio.com"/>
          <p:cNvSpPr txBox="1"/>
          <p:nvPr/>
        </p:nvSpPr>
        <p:spPr>
          <a:xfrm>
            <a:off x="887028" y="698802"/>
            <a:ext cx="3148666" cy="351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110000"/>
              </a:lnSpc>
              <a:defRPr sz="1400">
                <a:solidFill>
                  <a:srgbClr val="7A4A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learn more at</a:t>
            </a:r>
            <a:r>
              <a:rPr b="1"/>
              <a:t> </a:t>
            </a:r>
            <a:r>
              <a:rPr u="sng">
                <a:hlinkClick r:id="rId3" invalidUrl="" action="" tgtFrame="" tooltip="" history="1" highlightClick="0" endSnd="0"/>
              </a:rPr>
              <a:t>rmarkdown.rstudio.com</a:t>
            </a:r>
          </a:p>
        </p:txBody>
      </p:sp>
      <p:grpSp>
        <p:nvGrpSpPr>
          <p:cNvPr id="155" name="Group"/>
          <p:cNvGrpSpPr/>
          <p:nvPr/>
        </p:nvGrpSpPr>
        <p:grpSpPr>
          <a:xfrm>
            <a:off x="8301377" y="264780"/>
            <a:ext cx="2503424" cy="1085266"/>
            <a:chOff x="0" y="0"/>
            <a:chExt cx="2503423" cy="1085265"/>
          </a:xfrm>
        </p:grpSpPr>
        <p:grpSp>
          <p:nvGrpSpPr>
            <p:cNvPr id="153" name="Group"/>
            <p:cNvGrpSpPr/>
            <p:nvPr/>
          </p:nvGrpSpPr>
          <p:grpSpPr>
            <a:xfrm>
              <a:off x="0" y="7114"/>
              <a:ext cx="514112" cy="1078152"/>
              <a:chOff x="0" y="0"/>
              <a:chExt cx="514111" cy="1078150"/>
            </a:xfrm>
          </p:grpSpPr>
          <p:grpSp>
            <p:nvGrpSpPr>
              <p:cNvPr id="144" name="Group"/>
              <p:cNvGrpSpPr/>
              <p:nvPr/>
            </p:nvGrpSpPr>
            <p:grpSpPr>
              <a:xfrm>
                <a:off x="19468" y="616611"/>
                <a:ext cx="494644" cy="461540"/>
                <a:chOff x="194066" y="12320"/>
                <a:chExt cx="494643" cy="461539"/>
              </a:xfrm>
            </p:grpSpPr>
            <p:pic>
              <p:nvPicPr>
                <p:cNvPr id="141" name="Screen Shot 2016-02-26 at 1.08.10 PM.png" descr="Screen Shot 2016-02-26 at 1.08.10 PM.png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rcRect l="9521" t="0" r="0" b="0"/>
                <a:stretch>
                  <a:fillRect/>
                </a:stretch>
              </p:blipFill>
              <p:spPr>
                <a:xfrm>
                  <a:off x="194066" y="12320"/>
                  <a:ext cx="360743" cy="234498"/>
                </a:xfrm>
                <a:prstGeom prst="rect">
                  <a:avLst/>
                </a:prstGeom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25400" dist="25400" dir="5400000">
                    <a:srgbClr val="000000">
                      <a:alpha val="50000"/>
                    </a:srgbClr>
                  </a:outerShdw>
                </a:effectLst>
              </p:spPr>
            </p:pic>
            <p:pic>
              <p:nvPicPr>
                <p:cNvPr id="142" name="Screen Shot 2016-02-26 at 1.07.00 PM.png" descr="Screen Shot 2016-02-26 at 1.07.00 PM.png"/>
                <p:cNvPicPr>
                  <a:picLocks noChangeAspect="1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259622" y="300234"/>
                  <a:ext cx="317351" cy="173626"/>
                </a:xfrm>
                <a:prstGeom prst="rect">
                  <a:avLst/>
                </a:prstGeom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25400" dist="25400" dir="5400000">
                    <a:srgbClr val="000000">
                      <a:alpha val="50000"/>
                    </a:srgbClr>
                  </a:outerShdw>
                </a:effectLst>
              </p:spPr>
            </p:pic>
            <p:pic>
              <p:nvPicPr>
                <p:cNvPr id="143" name="Screen Shot 2016-02-26 at 1.07.33 PM.png" descr="Screen Shot 2016-02-26 at 1.07.33 PM.png"/>
                <p:cNvPicPr>
                  <a:picLocks noChangeAspect="1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347573" y="167247"/>
                  <a:ext cx="341137" cy="203264"/>
                </a:xfrm>
                <a:prstGeom prst="rect">
                  <a:avLst/>
                </a:prstGeom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25400" dist="25400" dir="5400000">
                    <a:srgbClr val="000000">
                      <a:alpha val="50000"/>
                    </a:srgbClr>
                  </a:outerShdw>
                </a:effectLst>
              </p:spPr>
            </p:pic>
          </p:grpSp>
          <p:grpSp>
            <p:nvGrpSpPr>
              <p:cNvPr id="148" name="Group"/>
              <p:cNvGrpSpPr/>
              <p:nvPr/>
            </p:nvGrpSpPr>
            <p:grpSpPr>
              <a:xfrm>
                <a:off x="0" y="0"/>
                <a:ext cx="461540" cy="461540"/>
                <a:chOff x="0" y="0"/>
                <a:chExt cx="461539" cy="461539"/>
              </a:xfrm>
            </p:grpSpPr>
            <p:pic>
              <p:nvPicPr>
                <p:cNvPr id="145" name="RSource.png" descr="RSource.png"/>
                <p:cNvPicPr>
                  <a:picLocks noChangeAspect="1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461540" cy="46154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146" name="Circle"/>
                <p:cNvSpPr/>
                <p:nvPr/>
              </p:nvSpPr>
              <p:spPr>
                <a:xfrm>
                  <a:off x="116376" y="110815"/>
                  <a:ext cx="234348" cy="23434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BA86EC"/>
                    </a:gs>
                    <a:gs pos="100000">
                      <a:srgbClr val="531B93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12700" dist="0" dir="540000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31264" tIns="31264" rIns="31264" bIns="31264" numCol="1" anchor="ctr">
                  <a:noAutofit/>
                </a:bodyPr>
                <a:lstStyle/>
                <a:p>
                  <a:pPr defTabSz="459787">
                    <a:defRPr sz="20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7" name="Rmd"/>
                <p:cNvSpPr txBox="1"/>
                <p:nvPr/>
              </p:nvSpPr>
              <p:spPr>
                <a:xfrm>
                  <a:off x="81651" y="115501"/>
                  <a:ext cx="298237" cy="2059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0927" tIns="40927" rIns="40927" bIns="40927" numCol="1" anchor="ctr">
                  <a:noAutofit/>
                </a:bodyPr>
                <a:lstStyle>
                  <a:lvl1pPr defTabSz="459787">
                    <a:defRPr sz="700">
                      <a:solidFill>
                        <a:srgbClr val="FFFFFF"/>
                      </a:solidFill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Rmd</a:t>
                  </a:r>
                </a:p>
              </p:txBody>
            </p:sp>
          </p:grpSp>
          <p:grpSp>
            <p:nvGrpSpPr>
              <p:cNvPr id="152" name="Group"/>
              <p:cNvGrpSpPr/>
              <p:nvPr/>
            </p:nvGrpSpPr>
            <p:grpSpPr>
              <a:xfrm>
                <a:off x="80312" y="462127"/>
                <a:ext cx="300915" cy="119256"/>
                <a:chOff x="0" y="0"/>
                <a:chExt cx="300913" cy="119255"/>
              </a:xfrm>
            </p:grpSpPr>
            <p:sp>
              <p:nvSpPr>
                <p:cNvPr id="149" name="Arrow"/>
                <p:cNvSpPr/>
                <p:nvPr/>
              </p:nvSpPr>
              <p:spPr>
                <a:xfrm rot="6636000">
                  <a:off x="-15928" y="38002"/>
                  <a:ext cx="110719" cy="42635"/>
                </a:xfrm>
                <a:prstGeom prst="rightArrow">
                  <a:avLst>
                    <a:gd name="adj1" fmla="val 32563"/>
                    <a:gd name="adj2" fmla="val 99959"/>
                  </a:avLst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0927" tIns="40927" rIns="40927" bIns="40927" numCol="1" anchor="ctr">
                  <a:noAutofit/>
                </a:bodyPr>
                <a:lstStyle/>
                <a:p>
                  <a:pPr defTabSz="459787">
                    <a:defRPr sz="44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50" name="Arrow"/>
                <p:cNvSpPr/>
                <p:nvPr/>
              </p:nvSpPr>
              <p:spPr>
                <a:xfrm rot="4164000">
                  <a:off x="206123" y="38002"/>
                  <a:ext cx="110719" cy="42635"/>
                </a:xfrm>
                <a:prstGeom prst="rightArrow">
                  <a:avLst>
                    <a:gd name="adj1" fmla="val 32563"/>
                    <a:gd name="adj2" fmla="val 99959"/>
                  </a:avLst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0927" tIns="40927" rIns="40927" bIns="40927" numCol="1" anchor="ctr">
                  <a:noAutofit/>
                </a:bodyPr>
                <a:lstStyle/>
                <a:p>
                  <a:pPr defTabSz="459787">
                    <a:defRPr sz="44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51" name="Arrow"/>
                <p:cNvSpPr/>
                <p:nvPr/>
              </p:nvSpPr>
              <p:spPr>
                <a:xfrm rot="5400000">
                  <a:off x="95867" y="42579"/>
                  <a:ext cx="110718" cy="42635"/>
                </a:xfrm>
                <a:prstGeom prst="rightArrow">
                  <a:avLst>
                    <a:gd name="adj1" fmla="val 32563"/>
                    <a:gd name="adj2" fmla="val 99959"/>
                  </a:avLst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0927" tIns="40927" rIns="40927" bIns="40927" numCol="1" anchor="ctr">
                  <a:noAutofit/>
                </a:bodyPr>
                <a:lstStyle/>
                <a:p>
                  <a:pPr defTabSz="459787">
                    <a:defRPr sz="44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</p:grpSp>
        <p:sp>
          <p:nvSpPr>
            <p:cNvPr id="154" name="Reproducible Research…"/>
            <p:cNvSpPr txBox="1"/>
            <p:nvPr/>
          </p:nvSpPr>
          <p:spPr>
            <a:xfrm>
              <a:off x="538221" y="0"/>
              <a:ext cx="1965203" cy="107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Reproducible Research</a:t>
              </a:r>
              <a:endParaRPr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5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At the click of a button, or the type of a command, you can rerun the code in an R Markdown file to reproduce your work and export the results as a finished report.</a:t>
              </a:r>
            </a:p>
          </p:txBody>
        </p:sp>
      </p:grpSp>
      <p:sp>
        <p:nvSpPr>
          <p:cNvPr id="156" name="Rounded Rectangle"/>
          <p:cNvSpPr/>
          <p:nvPr/>
        </p:nvSpPr>
        <p:spPr>
          <a:xfrm>
            <a:off x="368300" y="3519969"/>
            <a:ext cx="1426781" cy="3377456"/>
          </a:xfrm>
          <a:prstGeom prst="roundRect">
            <a:avLst>
              <a:gd name="adj" fmla="val 2670"/>
            </a:avLst>
          </a:prstGeom>
          <a:solidFill>
            <a:srgbClr val="7A4AAA">
              <a:alpha val="4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57" name="Rounded Rectangle"/>
          <p:cNvSpPr/>
          <p:nvPr/>
        </p:nvSpPr>
        <p:spPr>
          <a:xfrm>
            <a:off x="363664" y="3441700"/>
            <a:ext cx="1435101" cy="217618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58" name="Use rmarkdown::render() to render/knit at cmd line. Important args:…"/>
          <p:cNvSpPr txBox="1"/>
          <p:nvPr/>
        </p:nvSpPr>
        <p:spPr>
          <a:xfrm>
            <a:off x="8770231" y="4646129"/>
            <a:ext cx="1677851" cy="2239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l"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rmarkdown::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render()</a:t>
            </a:r>
            <a:r>
              <a:t> to render/knit at cmd line. </a:t>
            </a:r>
            <a:r>
              <a:rPr sz="1000"/>
              <a:t>Important </a:t>
            </a:r>
            <a:r>
              <a:t>a</a:t>
            </a:r>
            <a:r>
              <a:rPr sz="1000"/>
              <a:t>rgs:</a:t>
            </a:r>
            <a:endParaRPr sz="1000"/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input</a:t>
            </a:r>
            <a:r>
              <a:t> 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- file to render</a:t>
            </a:r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output_format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output_options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- List of render options (as in YAML)</a:t>
            </a:r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output_file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output_dir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params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- list of params to use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envir</a:t>
            </a:r>
            <a:r>
              <a:t> 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- environment to evaluate code chunks in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encoding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- of input file</a:t>
            </a:r>
          </a:p>
        </p:txBody>
      </p:sp>
      <p:sp>
        <p:nvSpPr>
          <p:cNvPr id="159" name="R Markdown Cheat Sheet"/>
          <p:cNvSpPr txBox="1"/>
          <p:nvPr>
            <p:ph type="title"/>
          </p:nvPr>
        </p:nvSpPr>
        <p:spPr>
          <a:xfrm>
            <a:off x="265965" y="272555"/>
            <a:ext cx="4390792" cy="477109"/>
          </a:xfrm>
          <a:prstGeom prst="rect">
            <a:avLst/>
          </a:prstGeom>
        </p:spPr>
        <p:txBody>
          <a:bodyPr lIns="0" tIns="0" rIns="0" bIns="0"/>
          <a:lstStyle/>
          <a:p>
            <a:pPr defTabSz="233679">
              <a:lnSpc>
                <a:spcPct val="80000"/>
              </a:lnSpc>
              <a:defRPr sz="3520">
                <a:solidFill>
                  <a:srgbClr val="7A4A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R Markdown </a:t>
            </a:r>
            <a:r>
              <a:rPr sz="2880"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Sheet </a:t>
            </a:r>
          </a:p>
        </p:txBody>
      </p:sp>
      <p:sp>
        <p:nvSpPr>
          <p:cNvPr id="160" name="RStudio® is a trademark of RStudio, Inc.  •  CC BY RStudio •  info@rstudio.com  •  844-448-1212 • rstudio.com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RStudio® is a trademark of RStudio, Inc.  •  </a:t>
            </a:r>
            <a:r>
              <a:rPr u="sng">
                <a:solidFill>
                  <a:srgbClr val="7A4AAA"/>
                </a:solidFill>
                <a:hlinkClick r:id="rId8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 u="sng">
                <a:hlinkClick r:id="rId9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 u="sng">
                <a:hlinkClick r:id="rId10" invalidUrl="" action="" tgtFrame="" tooltip="" history="1" highlightClick="0" endSnd="0"/>
              </a:rPr>
              <a:t>rstudio.com</a:t>
            </a:r>
            <a:r>
              <a:t> </a:t>
            </a:r>
          </a:p>
        </p:txBody>
      </p:sp>
      <p:sp>
        <p:nvSpPr>
          <p:cNvPr id="161" name="Learn more at support.rstudio.com  •  RStudio IDE  0.99.879  •  Updated: 02/16"/>
          <p:cNvSpPr txBox="1"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at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support.rstudio.com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t>•  RStudio IDE  0.99.879  •  Updated: 02/16</a:t>
            </a:r>
          </a:p>
        </p:txBody>
      </p:sp>
      <p:sp>
        <p:nvSpPr>
          <p:cNvPr id="162" name="More cheat sheets at http://www.rstudio.com/resources/cheatsheets/"/>
          <p:cNvSpPr txBox="1"/>
          <p:nvPr/>
        </p:nvSpPr>
        <p:spPr>
          <a:xfrm>
            <a:off x="4837970" y="10340910"/>
            <a:ext cx="4292732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defRPr sz="900">
                <a:solidFill>
                  <a:srgbClr val="7A4AAA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More cheat sheets at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  <a:hlinkClick r:id="rId11" invalidUrl="" action="" tgtFrame="" tooltip="" history="1" highlightClick="0" endSnd="0"/>
              </a:rPr>
              <a:t>http://www.rstudio.com/resources/cheatsheets/</a:t>
            </a:r>
          </a:p>
        </p:txBody>
      </p:sp>
      <p:sp>
        <p:nvSpPr>
          <p:cNvPr id="163" name="Rounded Rectangle"/>
          <p:cNvSpPr/>
          <p:nvPr/>
        </p:nvSpPr>
        <p:spPr>
          <a:xfrm>
            <a:off x="10516457" y="7019873"/>
            <a:ext cx="3101306" cy="3280796"/>
          </a:xfrm>
          <a:prstGeom prst="roundRect">
            <a:avLst>
              <a:gd name="adj" fmla="val 1229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64" name="Debug Mode"/>
          <p:cNvSpPr/>
          <p:nvPr/>
        </p:nvSpPr>
        <p:spPr>
          <a:xfrm>
            <a:off x="10521158" y="6993791"/>
            <a:ext cx="3101307" cy="217619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Debug Mode</a:t>
            </a:r>
          </a:p>
        </p:txBody>
      </p:sp>
      <p:sp>
        <p:nvSpPr>
          <p:cNvPr id="165" name="Parameters"/>
          <p:cNvSpPr/>
          <p:nvPr/>
        </p:nvSpPr>
        <p:spPr>
          <a:xfrm>
            <a:off x="10517827" y="6993791"/>
            <a:ext cx="3104638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Parameters</a:t>
            </a:r>
          </a:p>
        </p:txBody>
      </p:sp>
      <p:grpSp>
        <p:nvGrpSpPr>
          <p:cNvPr id="168" name="Group"/>
          <p:cNvGrpSpPr/>
          <p:nvPr/>
        </p:nvGrpSpPr>
        <p:grpSpPr>
          <a:xfrm>
            <a:off x="5084233" y="276725"/>
            <a:ext cx="2884391" cy="1078152"/>
            <a:chOff x="0" y="0"/>
            <a:chExt cx="2884390" cy="1078150"/>
          </a:xfrm>
        </p:grpSpPr>
        <p:sp>
          <p:nvSpPr>
            <p:cNvPr id="166" name=".Rmd files…"/>
            <p:cNvSpPr txBox="1"/>
            <p:nvPr/>
          </p:nvSpPr>
          <p:spPr>
            <a:xfrm>
              <a:off x="580881" y="0"/>
              <a:ext cx="2303510" cy="107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.Rmd files</a:t>
              </a:r>
              <a:r>
                <a:t> 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5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An R Markdown (.Rmd) file is a record of your research. It contains the code that a scientist needs to reproduce your work along with the narration that a reader needs to understand your work.</a:t>
              </a:r>
            </a:p>
          </p:txBody>
        </p:sp>
        <p:pic>
          <p:nvPicPr>
            <p:cNvPr id="167" name="rmarkdown-cheatsheet-2.0.001.jpeg" descr="rmarkdown-cheatsheet-2.0.001.jpeg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55354"/>
              <a:ext cx="577650" cy="981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1" name="Group"/>
          <p:cNvGrpSpPr/>
          <p:nvPr/>
        </p:nvGrpSpPr>
        <p:grpSpPr>
          <a:xfrm>
            <a:off x="10999470" y="261755"/>
            <a:ext cx="2714837" cy="1111843"/>
            <a:chOff x="0" y="-6433"/>
            <a:chExt cx="2714836" cy="1111842"/>
          </a:xfrm>
        </p:grpSpPr>
        <p:sp>
          <p:nvSpPr>
            <p:cNvPr id="169" name="Dynamic Documents…"/>
            <p:cNvSpPr txBox="1"/>
            <p:nvPr/>
          </p:nvSpPr>
          <p:spPr>
            <a:xfrm>
              <a:off x="941141" y="-6434"/>
              <a:ext cx="1773696" cy="10781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Dynamic Documents </a:t>
              </a:r>
              <a:endParaRPr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5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You can choose to export the finished report as a html, pdf, MS Word, ODT, RTF, or markdown document; or as a html or pdf based slide show.</a:t>
              </a:r>
            </a:p>
          </p:txBody>
        </p:sp>
        <p:grpSp>
          <p:nvGrpSpPr>
            <p:cNvPr id="190" name="Group"/>
            <p:cNvGrpSpPr/>
            <p:nvPr/>
          </p:nvGrpSpPr>
          <p:grpSpPr>
            <a:xfrm>
              <a:off x="0" y="-1"/>
              <a:ext cx="860926" cy="1105411"/>
              <a:chOff x="0" y="0"/>
              <a:chExt cx="860925" cy="1105409"/>
            </a:xfrm>
          </p:grpSpPr>
          <p:sp>
            <p:nvSpPr>
              <p:cNvPr id="170" name="Arrow"/>
              <p:cNvSpPr/>
              <p:nvPr/>
            </p:nvSpPr>
            <p:spPr>
              <a:xfrm flipH="1" rot="12936000">
                <a:off x="150607" y="733691"/>
                <a:ext cx="476548" cy="55619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179" name="Group"/>
              <p:cNvGrpSpPr/>
              <p:nvPr/>
            </p:nvGrpSpPr>
            <p:grpSpPr>
              <a:xfrm>
                <a:off x="610162" y="0"/>
                <a:ext cx="250764" cy="1105410"/>
                <a:chOff x="-4394" y="0"/>
                <a:chExt cx="250763" cy="1105409"/>
              </a:xfrm>
            </p:grpSpPr>
            <p:pic>
              <p:nvPicPr>
                <p:cNvPr id="171" name="pasted-image.png" descr="pasted-image.png"/>
                <p:cNvPicPr>
                  <a:picLocks noChangeAspect="1"/>
                </p:cNvPicPr>
                <p:nvPr/>
              </p:nvPicPr>
              <p:blipFill>
                <a:blip r:embed="rId13">
                  <a:extLst/>
                </a:blip>
                <a:stretch>
                  <a:fillRect/>
                </a:stretch>
              </p:blipFill>
              <p:spPr>
                <a:xfrm>
                  <a:off x="4333" y="0"/>
                  <a:ext cx="233307" cy="23330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176" name="Group"/>
                <p:cNvGrpSpPr/>
                <p:nvPr/>
              </p:nvGrpSpPr>
              <p:grpSpPr>
                <a:xfrm>
                  <a:off x="0" y="293870"/>
                  <a:ext cx="241974" cy="233307"/>
                  <a:chOff x="0" y="0"/>
                  <a:chExt cx="241973" cy="233305"/>
                </a:xfrm>
              </p:grpSpPr>
              <p:pic>
                <p:nvPicPr>
                  <p:cNvPr id="172" name="text-x-tex.png" descr="text-x-tex.png"/>
                  <p:cNvPicPr>
                    <a:picLocks noChangeAspect="1"/>
                  </p:cNvPicPr>
                  <p:nvPr/>
                </p:nvPicPr>
                <p:blipFill>
                  <a:blip r:embed="rId14">
                    <a:extLst/>
                  </a:blip>
                  <a:stretch>
                    <a:fillRect/>
                  </a:stretch>
                </p:blipFill>
                <p:spPr>
                  <a:xfrm>
                    <a:off x="8668" y="0"/>
                    <a:ext cx="233306" cy="233306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sp>
                <p:nvSpPr>
                  <p:cNvPr id="173" name="Rectangle"/>
                  <p:cNvSpPr/>
                  <p:nvPr/>
                </p:nvSpPr>
                <p:spPr>
                  <a:xfrm>
                    <a:off x="49297" y="77123"/>
                    <a:ext cx="164552" cy="138697"/>
                  </a:xfrm>
                  <a:prstGeom prst="rect">
                    <a:avLst/>
                  </a:prstGeom>
                  <a:gradFill flip="none" rotWithShape="1">
                    <a:gsLst>
                      <a:gs pos="9907">
                        <a:srgbClr val="C0C0C0"/>
                      </a:gs>
                      <a:gs pos="9907">
                        <a:srgbClr val="E0E0E0"/>
                      </a:gs>
                      <a:gs pos="43939">
                        <a:srgbClr val="FFFFFF"/>
                      </a:gs>
                    </a:gsLst>
                    <a:path path="shape">
                      <a:fillToRect l="56956" t="-15443" r="43043" b="115443"/>
                    </a:path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9104" tIns="29104" rIns="29104" bIns="29104" numCol="1" anchor="ctr">
                    <a:noAutofit/>
                  </a:bodyPr>
                  <a:lstStyle/>
                  <a:p>
                    <a:pPr defTabSz="459787">
                      <a:defRPr sz="3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pic>
                <p:nvPicPr>
                  <p:cNvPr id="174" name="pasted-image.png" descr="pasted-image.png"/>
                  <p:cNvPicPr>
                    <a:picLocks noChangeAspect="1"/>
                  </p:cNvPicPr>
                  <p:nvPr/>
                </p:nvPicPr>
                <p:blipFill>
                  <a:blip r:embed="rId15">
                    <a:extLst/>
                  </a:blip>
                  <a:srcRect l="0" t="0" r="0" b="0"/>
                  <a:stretch>
                    <a:fillRect/>
                  </a:stretch>
                </p:blipFill>
                <p:spPr>
                  <a:xfrm>
                    <a:off x="104235" y="176139"/>
                    <a:ext cx="99381" cy="37766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175" name="pasted-image.png" descr="pasted-image.png"/>
                  <p:cNvPicPr>
                    <a:picLocks noChangeAspect="1"/>
                  </p:cNvPicPr>
                  <p:nvPr/>
                </p:nvPicPr>
                <p:blipFill>
                  <a:blip r:embed="rId16">
                    <a:extLst/>
                  </a:blip>
                  <a:srcRect l="0" t="6115" r="31672" b="68786"/>
                  <a:stretch>
                    <a:fillRect/>
                  </a:stretch>
                </p:blipFill>
                <p:spPr>
                  <a:xfrm>
                    <a:off x="0" y="26224"/>
                    <a:ext cx="159411" cy="58556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  <p:pic>
              <p:nvPicPr>
                <p:cNvPr id="177" name="Group" descr="Group"/>
                <p:cNvPicPr>
                  <a:picLocks noChangeAspect="1"/>
                </p:cNvPicPr>
                <p:nvPr/>
              </p:nvPicPr>
              <p:blipFill>
                <a:blip r:embed="rId17">
                  <a:extLst/>
                </a:blip>
                <a:stretch>
                  <a:fillRect/>
                </a:stretch>
              </p:blipFill>
              <p:spPr>
                <a:xfrm>
                  <a:off x="-3052" y="857333"/>
                  <a:ext cx="248077" cy="24807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78" name="Group" descr="Group"/>
                <p:cNvPicPr>
                  <a:picLocks noChangeAspect="1"/>
                </p:cNvPicPr>
                <p:nvPr/>
              </p:nvPicPr>
              <p:blipFill>
                <a:blip r:embed="rId18">
                  <a:extLst/>
                </a:blip>
                <a:stretch>
                  <a:fillRect/>
                </a:stretch>
              </p:blipFill>
              <p:spPr>
                <a:xfrm>
                  <a:off x="-4395" y="587741"/>
                  <a:ext cx="250764" cy="25076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sp>
            <p:nvSpPr>
              <p:cNvPr id="180" name="Rectangle"/>
              <p:cNvSpPr/>
              <p:nvPr/>
            </p:nvSpPr>
            <p:spPr>
              <a:xfrm>
                <a:off x="561124" y="58574"/>
                <a:ext cx="33562" cy="2183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81" name="Arrow"/>
              <p:cNvSpPr/>
              <p:nvPr/>
            </p:nvSpPr>
            <p:spPr>
              <a:xfrm rot="19465876">
                <a:off x="150607" y="312302"/>
                <a:ext cx="476548" cy="55619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184" name="Group"/>
              <p:cNvGrpSpPr/>
              <p:nvPr/>
            </p:nvGrpSpPr>
            <p:grpSpPr>
              <a:xfrm>
                <a:off x="184126" y="424480"/>
                <a:ext cx="401595" cy="273267"/>
                <a:chOff x="0" y="0"/>
                <a:chExt cx="401593" cy="273266"/>
              </a:xfrm>
            </p:grpSpPr>
            <p:sp>
              <p:nvSpPr>
                <p:cNvPr id="182" name="Arrow"/>
                <p:cNvSpPr/>
                <p:nvPr/>
              </p:nvSpPr>
              <p:spPr>
                <a:xfrm rot="20868693">
                  <a:off x="3020" y="41300"/>
                  <a:ext cx="397180" cy="55620"/>
                </a:xfrm>
                <a:prstGeom prst="rightArrow">
                  <a:avLst>
                    <a:gd name="adj1" fmla="val 32563"/>
                    <a:gd name="adj2" fmla="val 99959"/>
                  </a:avLst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0927" tIns="40927" rIns="40927" bIns="40927" numCol="1" anchor="ctr">
                  <a:noAutofit/>
                </a:bodyPr>
                <a:lstStyle/>
                <a:p>
                  <a:pPr defTabSz="459787">
                    <a:defRPr sz="44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83" name="Arrow"/>
                <p:cNvSpPr/>
                <p:nvPr/>
              </p:nvSpPr>
              <p:spPr>
                <a:xfrm rot="732001">
                  <a:off x="1391" y="176308"/>
                  <a:ext cx="397180" cy="55620"/>
                </a:xfrm>
                <a:prstGeom prst="rightArrow">
                  <a:avLst>
                    <a:gd name="adj1" fmla="val 32563"/>
                    <a:gd name="adj2" fmla="val 99959"/>
                  </a:avLst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0927" tIns="40927" rIns="40927" bIns="40927" numCol="1" anchor="ctr">
                  <a:noAutofit/>
                </a:bodyPr>
                <a:lstStyle/>
                <a:p>
                  <a:pPr defTabSz="459787">
                    <a:defRPr sz="44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sp>
            <p:nvSpPr>
              <p:cNvPr id="185" name="Rectangle"/>
              <p:cNvSpPr/>
              <p:nvPr/>
            </p:nvSpPr>
            <p:spPr>
              <a:xfrm>
                <a:off x="75246" y="176348"/>
                <a:ext cx="326659" cy="67818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189" name="Group"/>
              <p:cNvGrpSpPr/>
              <p:nvPr/>
            </p:nvGrpSpPr>
            <p:grpSpPr>
              <a:xfrm>
                <a:off x="0" y="325020"/>
                <a:ext cx="427531" cy="427532"/>
                <a:chOff x="0" y="0"/>
                <a:chExt cx="427530" cy="427530"/>
              </a:xfrm>
            </p:grpSpPr>
            <p:pic>
              <p:nvPicPr>
                <p:cNvPr id="186" name="RSource.png" descr="RSource.png"/>
                <p:cNvPicPr>
                  <a:picLocks noChangeAspect="1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427531" cy="42753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187" name="Circle"/>
                <p:cNvSpPr/>
                <p:nvPr/>
              </p:nvSpPr>
              <p:spPr>
                <a:xfrm>
                  <a:off x="107801" y="102650"/>
                  <a:ext cx="217080" cy="2170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BA86EC"/>
                    </a:gs>
                    <a:gs pos="100000">
                      <a:srgbClr val="531B93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12700" dist="0" dir="540000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31264" tIns="31264" rIns="31264" bIns="31264" numCol="1" anchor="ctr">
                  <a:noAutofit/>
                </a:bodyPr>
                <a:lstStyle/>
                <a:p>
                  <a:pPr defTabSz="459787">
                    <a:defRPr sz="20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8" name="Rmd"/>
                <p:cNvSpPr txBox="1"/>
                <p:nvPr/>
              </p:nvSpPr>
              <p:spPr>
                <a:xfrm>
                  <a:off x="75635" y="106990"/>
                  <a:ext cx="276261" cy="19081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0927" tIns="40927" rIns="40927" bIns="40927" numCol="1" anchor="ctr">
                  <a:noAutofit/>
                </a:bodyPr>
                <a:lstStyle>
                  <a:lvl1pPr defTabSz="459787">
                    <a:defRPr baseline="-14285" sz="700">
                      <a:solidFill>
                        <a:srgbClr val="FFFFFF"/>
                      </a:solidFill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Rmd</a:t>
                  </a:r>
                </a:p>
              </p:txBody>
            </p:sp>
          </p:grpSp>
        </p:grpSp>
      </p:grpSp>
      <p:pic>
        <p:nvPicPr>
          <p:cNvPr id="192" name="Screen Shot 2014-07-28 at 5.02.25 PM.png" descr="Screen Shot 2014-07-28 at 5.02.25 PM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435079" y="2221686"/>
            <a:ext cx="1369631" cy="1069229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193" name=".Rmd structure"/>
          <p:cNvSpPr/>
          <p:nvPr/>
        </p:nvSpPr>
        <p:spPr>
          <a:xfrm>
            <a:off x="363664" y="3453408"/>
            <a:ext cx="1435101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b="1"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.Rmd structure</a:t>
            </a:r>
          </a:p>
        </p:txBody>
      </p:sp>
      <p:grpSp>
        <p:nvGrpSpPr>
          <p:cNvPr id="266" name="Group"/>
          <p:cNvGrpSpPr/>
          <p:nvPr/>
        </p:nvGrpSpPr>
        <p:grpSpPr>
          <a:xfrm>
            <a:off x="434739" y="1673478"/>
            <a:ext cx="10019790" cy="5258605"/>
            <a:chOff x="-1219199" y="148914"/>
            <a:chExt cx="10019788" cy="5258604"/>
          </a:xfrm>
        </p:grpSpPr>
        <p:grpSp>
          <p:nvGrpSpPr>
            <p:cNvPr id="217" name="Group"/>
            <p:cNvGrpSpPr/>
            <p:nvPr/>
          </p:nvGrpSpPr>
          <p:grpSpPr>
            <a:xfrm>
              <a:off x="238488" y="685086"/>
              <a:ext cx="6866175" cy="4722433"/>
              <a:chOff x="0" y="0"/>
              <a:chExt cx="6866174" cy="4722432"/>
            </a:xfrm>
          </p:grpSpPr>
          <p:grpSp>
            <p:nvGrpSpPr>
              <p:cNvPr id="200" name="Group"/>
              <p:cNvGrpSpPr/>
              <p:nvPr/>
            </p:nvGrpSpPr>
            <p:grpSpPr>
              <a:xfrm>
                <a:off x="0" y="347467"/>
                <a:ext cx="6672400" cy="4374966"/>
                <a:chOff x="0" y="0"/>
                <a:chExt cx="6672399" cy="4374965"/>
              </a:xfrm>
            </p:grpSpPr>
            <p:grpSp>
              <p:nvGrpSpPr>
                <p:cNvPr id="198" name="Group"/>
                <p:cNvGrpSpPr/>
                <p:nvPr/>
              </p:nvGrpSpPr>
              <p:grpSpPr>
                <a:xfrm>
                  <a:off x="0" y="0"/>
                  <a:ext cx="6672400" cy="4374966"/>
                  <a:chOff x="0" y="0"/>
                  <a:chExt cx="6672399" cy="4374965"/>
                </a:xfrm>
              </p:grpSpPr>
              <p:grpSp>
                <p:nvGrpSpPr>
                  <p:cNvPr id="196" name="Group"/>
                  <p:cNvGrpSpPr/>
                  <p:nvPr/>
                </p:nvGrpSpPr>
                <p:grpSpPr>
                  <a:xfrm>
                    <a:off x="0" y="0"/>
                    <a:ext cx="6672400" cy="4374966"/>
                    <a:chOff x="0" y="0"/>
                    <a:chExt cx="6672399" cy="4374965"/>
                  </a:xfrm>
                </p:grpSpPr>
                <p:pic>
                  <p:nvPicPr>
                    <p:cNvPr id="194" name="Screen Shot 2015-12-28 at 12.05.41 PM.png" descr="Screen Shot 2015-12-28 at 12.05.41 PM.png"/>
                    <p:cNvPicPr>
                      <a:picLocks noChangeAspect="1"/>
                    </p:cNvPicPr>
                    <p:nvPr/>
                  </p:nvPicPr>
                  <p:blipFill>
                    <a:blip r:embed="rId20">
                      <a:extLst/>
                    </a:blip>
                    <a:srcRect l="0" t="0" r="0" b="0"/>
                    <a:stretch>
                      <a:fillRect/>
                    </a:stretch>
                  </p:blipFill>
                  <p:spPr>
                    <a:xfrm>
                      <a:off x="0" y="0"/>
                      <a:ext cx="6672400" cy="4374966"/>
                    </a:xfrm>
                    <a:prstGeom prst="rect">
                      <a:avLst/>
                    </a:prstGeom>
                    <a:ln w="1905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>
                      <a:outerShdw sx="100000" sy="100000" kx="0" ky="0" algn="b" rotWithShape="0" blurRad="76200" dist="63500" dir="5400000">
                        <a:srgbClr val="000000">
                          <a:alpha val="50000"/>
                        </a:srgbClr>
                      </a:outerShdw>
                    </a:effectLst>
                  </p:spPr>
                </p:pic>
                <p:sp>
                  <p:nvSpPr>
                    <p:cNvPr id="195" name="Rectangle"/>
                    <p:cNvSpPr/>
                    <p:nvPr/>
                  </p:nvSpPr>
                  <p:spPr>
                    <a:xfrm>
                      <a:off x="3394012" y="688425"/>
                      <a:ext cx="3236141" cy="70287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>
                          <a:solidFill>
                            <a:srgbClr val="FFFFFF"/>
                          </a:solidFill>
                        </a:defRPr>
                      </a:pPr>
                    </a:p>
                  </p:txBody>
                </p:sp>
              </p:grpSp>
              <p:sp>
                <p:nvSpPr>
                  <p:cNvPr id="197" name="Rectangle"/>
                  <p:cNvSpPr/>
                  <p:nvPr/>
                </p:nvSpPr>
                <p:spPr>
                  <a:xfrm>
                    <a:off x="3412071" y="3086331"/>
                    <a:ext cx="3211790" cy="110994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pic>
              <p:nvPicPr>
                <p:cNvPr id="199" name="Screen Shot 2016-02-26 at 3.47.41 PM.png" descr="Screen Shot 2016-02-26 at 3.47.41 PM.png"/>
                <p:cNvPicPr>
                  <a:picLocks noChangeAspect="1"/>
                </p:cNvPicPr>
                <p:nvPr/>
              </p:nvPicPr>
              <p:blipFill>
                <a:blip r:embed="rId21">
                  <a:extLst/>
                </a:blip>
                <a:stretch>
                  <a:fillRect/>
                </a:stretch>
              </p:blipFill>
              <p:spPr>
                <a:xfrm>
                  <a:off x="35285" y="328466"/>
                  <a:ext cx="6618032" cy="402143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sp>
            <p:nvSpPr>
              <p:cNvPr id="201" name="Modify chunk options"/>
              <p:cNvSpPr txBox="1"/>
              <p:nvPr/>
            </p:nvSpPr>
            <p:spPr>
              <a:xfrm>
                <a:off x="1950353" y="2211899"/>
                <a:ext cx="530988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chemeClr val="accent6">
                        <a:lumOff val="-8741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Modify chunk options</a:t>
                </a:r>
              </a:p>
            </p:txBody>
          </p:sp>
          <p:sp>
            <p:nvSpPr>
              <p:cNvPr id="202" name="Run all previous chunks"/>
              <p:cNvSpPr txBox="1"/>
              <p:nvPr/>
            </p:nvSpPr>
            <p:spPr>
              <a:xfrm>
                <a:off x="2495105" y="2211899"/>
                <a:ext cx="604100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chemeClr val="accent6">
                        <a:lumOff val="-8741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Run all previous chunks</a:t>
                </a:r>
              </a:p>
            </p:txBody>
          </p:sp>
          <p:sp>
            <p:nvSpPr>
              <p:cNvPr id="203" name="Run current chunk"/>
              <p:cNvSpPr txBox="1"/>
              <p:nvPr/>
            </p:nvSpPr>
            <p:spPr>
              <a:xfrm>
                <a:off x="3076649" y="2211899"/>
                <a:ext cx="501247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chemeClr val="accent6">
                        <a:lumOff val="-8741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Run current chunk</a:t>
                </a:r>
              </a:p>
            </p:txBody>
          </p:sp>
          <p:sp>
            <p:nvSpPr>
              <p:cNvPr id="204" name="Line"/>
              <p:cNvSpPr/>
              <p:nvPr/>
            </p:nvSpPr>
            <p:spPr>
              <a:xfrm flipV="1">
                <a:off x="3053028" y="2722540"/>
                <a:ext cx="236145" cy="413945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05" name="Line"/>
              <p:cNvSpPr/>
              <p:nvPr/>
            </p:nvSpPr>
            <p:spPr>
              <a:xfrm flipH="1">
                <a:off x="2023985" y="953880"/>
                <a:ext cx="118471" cy="29627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pic>
            <p:nvPicPr>
              <p:cNvPr id="206" name="Screen Shot 2016-02-26 at 3.38.51 PM.png" descr="Screen Shot 2016-02-26 at 3.38.51 PM.png"/>
              <p:cNvPicPr>
                <a:picLocks noChangeAspect="1"/>
              </p:cNvPicPr>
              <p:nvPr/>
            </p:nvPicPr>
            <p:blipFill>
              <a:blip r:embed="rId22">
                <a:extLst/>
              </a:blip>
              <a:srcRect l="9980" t="5056" r="9980" b="12139"/>
              <a:stretch>
                <a:fillRect/>
              </a:stretch>
            </p:blipFill>
            <p:spPr>
              <a:xfrm>
                <a:off x="3607968" y="0"/>
                <a:ext cx="3258207" cy="3987398"/>
              </a:xfrm>
              <a:prstGeom prst="rect">
                <a:avLst/>
              </a:prstGeom>
              <a:ln w="190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76200" dist="63500" dir="540000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207" name="Line"/>
              <p:cNvSpPr/>
              <p:nvPr/>
            </p:nvSpPr>
            <p:spPr>
              <a:xfrm flipH="1" flipV="1">
                <a:off x="2778104" y="2722539"/>
                <a:ext cx="114301" cy="41410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08" name="Line"/>
              <p:cNvSpPr/>
              <p:nvPr/>
            </p:nvSpPr>
            <p:spPr>
              <a:xfrm flipH="1" flipV="1">
                <a:off x="2292047" y="2722540"/>
                <a:ext cx="425626" cy="41451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09" name="Insert code chunk"/>
              <p:cNvSpPr txBox="1"/>
              <p:nvPr/>
            </p:nvSpPr>
            <p:spPr>
              <a:xfrm>
                <a:off x="1822761" y="1192440"/>
                <a:ext cx="469834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chemeClr val="accent6">
                        <a:lumOff val="-8741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Insert code chunk</a:t>
                </a:r>
              </a:p>
            </p:txBody>
          </p:sp>
          <p:sp>
            <p:nvSpPr>
              <p:cNvPr id="210" name="Go to code chunk"/>
              <p:cNvSpPr txBox="1"/>
              <p:nvPr/>
            </p:nvSpPr>
            <p:spPr>
              <a:xfrm>
                <a:off x="2313150" y="1192440"/>
                <a:ext cx="469833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chemeClr val="accent6">
                        <a:lumOff val="-8741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Go to code chunk</a:t>
                </a:r>
              </a:p>
            </p:txBody>
          </p:sp>
          <p:sp>
            <p:nvSpPr>
              <p:cNvPr id="211" name="Run code chunk(s)"/>
              <p:cNvSpPr txBox="1"/>
              <p:nvPr/>
            </p:nvSpPr>
            <p:spPr>
              <a:xfrm>
                <a:off x="2803538" y="1192440"/>
                <a:ext cx="577017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chemeClr val="accent6">
                        <a:lumOff val="-8741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Run code chunk(s)</a:t>
                </a:r>
              </a:p>
            </p:txBody>
          </p:sp>
          <p:sp>
            <p:nvSpPr>
              <p:cNvPr id="212" name="Line"/>
              <p:cNvSpPr/>
              <p:nvPr/>
            </p:nvSpPr>
            <p:spPr>
              <a:xfrm flipH="1">
                <a:off x="2493162" y="957771"/>
                <a:ext cx="16870" cy="28357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13" name="Line"/>
              <p:cNvSpPr/>
              <p:nvPr/>
            </p:nvSpPr>
            <p:spPr>
              <a:xfrm flipH="1">
                <a:off x="2496425" y="954246"/>
                <a:ext cx="143870" cy="28357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14" name="Line"/>
              <p:cNvSpPr/>
              <p:nvPr/>
            </p:nvSpPr>
            <p:spPr>
              <a:xfrm>
                <a:off x="2932589" y="960231"/>
                <a:ext cx="8532" cy="28357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15" name="Set preview location"/>
              <p:cNvSpPr txBox="1"/>
              <p:nvPr/>
            </p:nvSpPr>
            <p:spPr>
              <a:xfrm>
                <a:off x="1275887" y="1192440"/>
                <a:ext cx="566000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chemeClr val="accent6">
                        <a:lumOff val="-8741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Set preview location</a:t>
                </a:r>
              </a:p>
            </p:txBody>
          </p:sp>
          <p:sp>
            <p:nvSpPr>
              <p:cNvPr id="216" name="Line"/>
              <p:cNvSpPr/>
              <p:nvPr/>
            </p:nvSpPr>
            <p:spPr>
              <a:xfrm flipH="1">
                <a:off x="1491678" y="947362"/>
                <a:ext cx="308970" cy="28357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</p:grpSp>
        <p:sp>
          <p:nvSpPr>
            <p:cNvPr id="218" name="Open in window"/>
            <p:cNvSpPr txBox="1"/>
            <p:nvPr/>
          </p:nvSpPr>
          <p:spPr>
            <a:xfrm>
              <a:off x="203079" y="593006"/>
              <a:ext cx="566000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Open in window</a:t>
              </a:r>
            </a:p>
          </p:txBody>
        </p:sp>
        <p:sp>
          <p:nvSpPr>
            <p:cNvPr id="219" name="Save"/>
            <p:cNvSpPr txBox="1"/>
            <p:nvPr/>
          </p:nvSpPr>
          <p:spPr>
            <a:xfrm>
              <a:off x="816265" y="593006"/>
              <a:ext cx="402016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Save   </a:t>
              </a:r>
            </a:p>
          </p:txBody>
        </p:sp>
        <p:sp>
          <p:nvSpPr>
            <p:cNvPr id="220" name="Find and replace"/>
            <p:cNvSpPr txBox="1"/>
            <p:nvPr/>
          </p:nvSpPr>
          <p:spPr>
            <a:xfrm>
              <a:off x="2018377" y="593006"/>
              <a:ext cx="614484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Find and replace</a:t>
              </a:r>
            </a:p>
          </p:txBody>
        </p:sp>
        <p:sp>
          <p:nvSpPr>
            <p:cNvPr id="221" name="Line"/>
            <p:cNvSpPr/>
            <p:nvPr/>
          </p:nvSpPr>
          <p:spPr>
            <a:xfrm>
              <a:off x="470692" y="959448"/>
              <a:ext cx="231658" cy="54599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22" name="Line"/>
            <p:cNvSpPr/>
            <p:nvPr/>
          </p:nvSpPr>
          <p:spPr>
            <a:xfrm flipH="1">
              <a:off x="909568" y="819240"/>
              <a:ext cx="50801" cy="69327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23" name="Line"/>
            <p:cNvSpPr/>
            <p:nvPr/>
          </p:nvSpPr>
          <p:spPr>
            <a:xfrm flipH="1">
              <a:off x="1295044" y="968905"/>
              <a:ext cx="814395" cy="54769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grpSp>
          <p:nvGrpSpPr>
            <p:cNvPr id="226" name="Group"/>
            <p:cNvGrpSpPr/>
            <p:nvPr/>
          </p:nvGrpSpPr>
          <p:grpSpPr>
            <a:xfrm>
              <a:off x="-1219200" y="156729"/>
              <a:ext cx="3437733" cy="571032"/>
              <a:chOff x="0" y="13881"/>
              <a:chExt cx="3437732" cy="571031"/>
            </a:xfrm>
          </p:grpSpPr>
          <p:sp>
            <p:nvSpPr>
              <p:cNvPr id="224" name="Open a new .Rmd file  at File ▶︎ New File ▶︎ R Markdown. Use the wizard that opens  to pre-populate the file with a template"/>
              <p:cNvSpPr txBox="1"/>
              <p:nvPr/>
            </p:nvSpPr>
            <p:spPr>
              <a:xfrm>
                <a:off x="222082" y="13881"/>
                <a:ext cx="3215651" cy="5710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l">
                  <a:lnSpc>
                    <a:spcPct val="80000"/>
                  </a:lnSpc>
                  <a:spcBef>
                    <a:spcPts val="1000"/>
                  </a:spcBef>
                  <a:defRPr sz="1000"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rPr b="1" sz="1100">
                    <a:latin typeface="Source Sans Pro"/>
                    <a:ea typeface="Source Sans Pro"/>
                    <a:cs typeface="Source Sans Pro"/>
                    <a:sym typeface="Source Sans Pro"/>
                  </a:rPr>
                  <a:t>Open a new .Rmd file</a:t>
                </a:r>
                <a:r>
                  <a:rPr b="1">
                    <a:latin typeface="Source Sans Pro"/>
                    <a:ea typeface="Source Sans Pro"/>
                    <a:cs typeface="Source Sans Pro"/>
                    <a:sym typeface="Source Sans Pro"/>
                  </a:rPr>
                  <a:t>  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at File ▶︎ New File ▶︎ R Markdown. Use the wizard that opens  to pre-populate the file with a template</a:t>
                </a:r>
              </a:p>
            </p:txBody>
          </p:sp>
          <p:sp>
            <p:nvSpPr>
              <p:cNvPr id="225" name="1"/>
              <p:cNvSpPr txBox="1"/>
              <p:nvPr/>
            </p:nvSpPr>
            <p:spPr>
              <a:xfrm>
                <a:off x="0" y="31080"/>
                <a:ext cx="256327" cy="4176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l">
                  <a:lnSpc>
                    <a:spcPct val="90000"/>
                  </a:lnSpc>
                  <a:spcBef>
                    <a:spcPts val="1000"/>
                  </a:spcBef>
                  <a:defRPr sz="2200">
                    <a:solidFill>
                      <a:srgbClr val="7A4AAA"/>
                    </a:solidFill>
                    <a:latin typeface="ChunkFive-Roman"/>
                    <a:ea typeface="ChunkFive-Roman"/>
                    <a:cs typeface="ChunkFive-Roman"/>
                    <a:sym typeface="ChunkFive-Roman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229" name="Group"/>
            <p:cNvGrpSpPr/>
            <p:nvPr/>
          </p:nvGrpSpPr>
          <p:grpSpPr>
            <a:xfrm>
              <a:off x="2126148" y="148914"/>
              <a:ext cx="1351618" cy="434274"/>
              <a:chOff x="0" y="-5714"/>
              <a:chExt cx="1351616" cy="434273"/>
            </a:xfrm>
          </p:grpSpPr>
          <p:sp>
            <p:nvSpPr>
              <p:cNvPr id="227" name="Write document by editing template"/>
              <p:cNvSpPr txBox="1"/>
              <p:nvPr/>
            </p:nvSpPr>
            <p:spPr>
              <a:xfrm>
                <a:off x="226043" y="-5715"/>
                <a:ext cx="1125574" cy="434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1000"/>
                  </a:spcBef>
                  <a:defRPr sz="1000"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rPr b="1" sz="1100">
                    <a:latin typeface="Source Sans Pro"/>
                    <a:ea typeface="Source Sans Pro"/>
                    <a:cs typeface="Source Sans Pro"/>
                    <a:sym typeface="Source Sans Pro"/>
                  </a:rPr>
                  <a:t>Write document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 by editing template</a:t>
                </a:r>
              </a:p>
            </p:txBody>
          </p:sp>
          <p:sp>
            <p:nvSpPr>
              <p:cNvPr id="228" name="2"/>
              <p:cNvSpPr txBox="1"/>
              <p:nvPr/>
            </p:nvSpPr>
            <p:spPr>
              <a:xfrm>
                <a:off x="0" y="32397"/>
                <a:ext cx="301677" cy="3961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90000"/>
                  </a:lnSpc>
                  <a:spcBef>
                    <a:spcPts val="1000"/>
                  </a:spcBef>
                  <a:defRPr sz="2200">
                    <a:solidFill>
                      <a:srgbClr val="7A4AAA"/>
                    </a:solidFill>
                    <a:latin typeface="ChunkFive-Roman"/>
                    <a:ea typeface="ChunkFive-Roman"/>
                    <a:cs typeface="ChunkFive-Roman"/>
                    <a:sym typeface="ChunkFive-Roman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230" name="Spell Check"/>
            <p:cNvSpPr txBox="1"/>
            <p:nvPr/>
          </p:nvSpPr>
          <p:spPr>
            <a:xfrm>
              <a:off x="1254241" y="593006"/>
              <a:ext cx="469834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Spell Check</a:t>
              </a:r>
            </a:p>
          </p:txBody>
        </p:sp>
        <p:sp>
          <p:nvSpPr>
            <p:cNvPr id="231" name="Line"/>
            <p:cNvSpPr/>
            <p:nvPr/>
          </p:nvSpPr>
          <p:spPr>
            <a:xfrm flipH="1">
              <a:off x="1119217" y="950049"/>
              <a:ext cx="232770" cy="55970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32" name="Publish"/>
            <p:cNvSpPr txBox="1"/>
            <p:nvPr/>
          </p:nvSpPr>
          <p:spPr>
            <a:xfrm>
              <a:off x="2644021" y="593006"/>
              <a:ext cx="530989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Publish        </a:t>
              </a:r>
            </a:p>
          </p:txBody>
        </p:sp>
        <p:sp>
          <p:nvSpPr>
            <p:cNvPr id="233" name="Line"/>
            <p:cNvSpPr/>
            <p:nvPr/>
          </p:nvSpPr>
          <p:spPr>
            <a:xfrm>
              <a:off x="3637815" y="948758"/>
              <a:ext cx="152401" cy="56737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34" name="Show outline"/>
            <p:cNvSpPr txBox="1"/>
            <p:nvPr/>
          </p:nvSpPr>
          <p:spPr>
            <a:xfrm>
              <a:off x="3404037" y="593006"/>
              <a:ext cx="501247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Show outline</a:t>
              </a:r>
            </a:p>
          </p:txBody>
        </p:sp>
        <p:grpSp>
          <p:nvGrpSpPr>
            <p:cNvPr id="237" name="Group"/>
            <p:cNvGrpSpPr/>
            <p:nvPr/>
          </p:nvGrpSpPr>
          <p:grpSpPr>
            <a:xfrm>
              <a:off x="3613601" y="148914"/>
              <a:ext cx="2272884" cy="434274"/>
              <a:chOff x="0" y="-5715"/>
              <a:chExt cx="2272882" cy="434273"/>
            </a:xfrm>
          </p:grpSpPr>
          <p:sp>
            <p:nvSpPr>
              <p:cNvPr id="235" name="Knit document to create report…"/>
              <p:cNvSpPr txBox="1"/>
              <p:nvPr/>
            </p:nvSpPr>
            <p:spPr>
              <a:xfrm>
                <a:off x="226043" y="-5716"/>
                <a:ext cx="2046840" cy="4342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l">
                  <a:lnSpc>
                    <a:spcPct val="90000"/>
                  </a:lnSpc>
                  <a:defRPr sz="1100"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rPr b="1">
                    <a:latin typeface="Source Sans Pro"/>
                    <a:ea typeface="Source Sans Pro"/>
                    <a:cs typeface="Source Sans Pro"/>
                    <a:sym typeface="Source Sans Pro"/>
                  </a:rPr>
                  <a:t>Knit document to create report</a:t>
                </a:r>
                <a:endParaRPr b="1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algn="l">
                  <a:lnSpc>
                    <a:spcPct val="90000"/>
                  </a:lnSpc>
                  <a:defRPr sz="1000"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pPr>
                <a:r>
                  <a:t>Use knit button or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render()</a:t>
                </a:r>
                <a:r>
                  <a:t> to knit</a:t>
                </a:r>
              </a:p>
            </p:txBody>
          </p:sp>
          <p:sp>
            <p:nvSpPr>
              <p:cNvPr id="236" name="3"/>
              <p:cNvSpPr txBox="1"/>
              <p:nvPr/>
            </p:nvSpPr>
            <p:spPr>
              <a:xfrm>
                <a:off x="0" y="32397"/>
                <a:ext cx="301677" cy="3961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90000"/>
                  </a:lnSpc>
                  <a:spcBef>
                    <a:spcPts val="1000"/>
                  </a:spcBef>
                  <a:defRPr sz="2200">
                    <a:solidFill>
                      <a:srgbClr val="7A4AAA"/>
                    </a:solidFill>
                    <a:latin typeface="ChunkFive-Roman"/>
                    <a:ea typeface="ChunkFive-Roman"/>
                    <a:cs typeface="ChunkFive-Roman"/>
                    <a:sym typeface="ChunkFive-Roman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240" name="Group"/>
            <p:cNvGrpSpPr/>
            <p:nvPr/>
          </p:nvGrpSpPr>
          <p:grpSpPr>
            <a:xfrm>
              <a:off x="7192405" y="1970082"/>
              <a:ext cx="1608184" cy="434274"/>
              <a:chOff x="0" y="-5714"/>
              <a:chExt cx="1608182" cy="434273"/>
            </a:xfrm>
          </p:grpSpPr>
          <p:sp>
            <p:nvSpPr>
              <p:cNvPr id="238" name="Examine build log…"/>
              <p:cNvSpPr txBox="1"/>
              <p:nvPr/>
            </p:nvSpPr>
            <p:spPr>
              <a:xfrm>
                <a:off x="226043" y="-5715"/>
                <a:ext cx="1382140" cy="434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1000"/>
                  </a:spcBef>
                  <a:defRPr sz="1100"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rPr b="1">
                    <a:latin typeface="Source Sans Pro"/>
                    <a:ea typeface="Source Sans Pro"/>
                    <a:cs typeface="Source Sans Pro"/>
                    <a:sym typeface="Source Sans Pro"/>
                  </a:rPr>
                  <a:t>Examine build log</a:t>
                </a:r>
                <a:endParaRPr b="1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algn="l">
                  <a:lnSpc>
                    <a:spcPct val="90000"/>
                  </a:lnSpc>
                  <a:defRPr sz="1000"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pPr>
                <a:r>
                  <a:t>in R Markdown console</a:t>
                </a:r>
              </a:p>
            </p:txBody>
          </p:sp>
          <p:sp>
            <p:nvSpPr>
              <p:cNvPr id="239" name="6"/>
              <p:cNvSpPr txBox="1"/>
              <p:nvPr/>
            </p:nvSpPr>
            <p:spPr>
              <a:xfrm>
                <a:off x="0" y="32397"/>
                <a:ext cx="301677" cy="3961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90000"/>
                  </a:lnSpc>
                  <a:spcBef>
                    <a:spcPts val="1000"/>
                  </a:spcBef>
                  <a:defRPr sz="2200">
                    <a:solidFill>
                      <a:srgbClr val="7A4AAA"/>
                    </a:solidFill>
                    <a:latin typeface="ChunkFive-Roman"/>
                    <a:ea typeface="ChunkFive-Roman"/>
                    <a:cs typeface="ChunkFive-Roman"/>
                    <a:sym typeface="ChunkFive-Roman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243" name="Group"/>
            <p:cNvGrpSpPr/>
            <p:nvPr/>
          </p:nvGrpSpPr>
          <p:grpSpPr>
            <a:xfrm>
              <a:off x="5854683" y="148914"/>
              <a:ext cx="1372090" cy="434274"/>
              <a:chOff x="0" y="-5714"/>
              <a:chExt cx="1372088" cy="434273"/>
            </a:xfrm>
          </p:grpSpPr>
          <p:sp>
            <p:nvSpPr>
              <p:cNvPr id="241" name="Preview Output…"/>
              <p:cNvSpPr txBox="1"/>
              <p:nvPr/>
            </p:nvSpPr>
            <p:spPr>
              <a:xfrm>
                <a:off x="226043" y="-5715"/>
                <a:ext cx="1146046" cy="434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1000"/>
                  </a:spcBef>
                  <a:defRPr sz="1100"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rPr b="1">
                    <a:latin typeface="Source Sans Pro"/>
                    <a:ea typeface="Source Sans Pro"/>
                    <a:cs typeface="Source Sans Pro"/>
                    <a:sym typeface="Source Sans Pro"/>
                  </a:rPr>
                  <a:t>Preview Output</a:t>
                </a:r>
                <a:endParaRPr b="1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algn="l">
                  <a:lnSpc>
                    <a:spcPct val="90000"/>
                  </a:lnSpc>
                  <a:defRPr sz="1000"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pPr>
                <a:r>
                  <a:t>in IDE window</a:t>
                </a:r>
              </a:p>
            </p:txBody>
          </p:sp>
          <p:sp>
            <p:nvSpPr>
              <p:cNvPr id="242" name="4"/>
              <p:cNvSpPr txBox="1"/>
              <p:nvPr/>
            </p:nvSpPr>
            <p:spPr>
              <a:xfrm>
                <a:off x="0" y="32397"/>
                <a:ext cx="301677" cy="3961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90000"/>
                  </a:lnSpc>
                  <a:spcBef>
                    <a:spcPts val="1000"/>
                  </a:spcBef>
                  <a:defRPr sz="2200">
                    <a:solidFill>
                      <a:srgbClr val="7A4AAA"/>
                    </a:solidFill>
                    <a:latin typeface="ChunkFive-Roman"/>
                    <a:ea typeface="ChunkFive-Roman"/>
                    <a:cs typeface="ChunkFive-Roman"/>
                    <a:sym typeface="ChunkFive-Roman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246" name="Group"/>
            <p:cNvGrpSpPr/>
            <p:nvPr/>
          </p:nvGrpSpPr>
          <p:grpSpPr>
            <a:xfrm>
              <a:off x="7201028" y="2353237"/>
              <a:ext cx="1568892" cy="434275"/>
              <a:chOff x="0" y="-5715"/>
              <a:chExt cx="1568890" cy="434273"/>
            </a:xfrm>
          </p:grpSpPr>
          <p:sp>
            <p:nvSpPr>
              <p:cNvPr id="244" name="Use output file that is saved alongside .Rmd"/>
              <p:cNvSpPr txBox="1"/>
              <p:nvPr/>
            </p:nvSpPr>
            <p:spPr>
              <a:xfrm>
                <a:off x="226043" y="-5716"/>
                <a:ext cx="1342848" cy="4342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1000"/>
                  </a:spcBef>
                  <a:defRPr sz="1000"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rPr b="1" sz="1100">
                    <a:latin typeface="Source Sans Pro"/>
                    <a:ea typeface="Source Sans Pro"/>
                    <a:cs typeface="Source Sans Pro"/>
                    <a:sym typeface="Source Sans Pro"/>
                  </a:rPr>
                  <a:t>Use output file</a:t>
                </a:r>
                <a:r>
                  <a:rPr b="1">
                    <a:latin typeface="Source Sans Pro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that is saved alongside .Rmd</a:t>
                </a:r>
              </a:p>
            </p:txBody>
          </p:sp>
          <p:sp>
            <p:nvSpPr>
              <p:cNvPr id="245" name="7"/>
              <p:cNvSpPr txBox="1"/>
              <p:nvPr/>
            </p:nvSpPr>
            <p:spPr>
              <a:xfrm>
                <a:off x="0" y="32397"/>
                <a:ext cx="301677" cy="3961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90000"/>
                  </a:lnSpc>
                  <a:spcBef>
                    <a:spcPts val="1000"/>
                  </a:spcBef>
                  <a:defRPr sz="2200">
                    <a:solidFill>
                      <a:srgbClr val="7A4AAA"/>
                    </a:solidFill>
                    <a:latin typeface="ChunkFive-Roman"/>
                    <a:ea typeface="ChunkFive-Roman"/>
                    <a:cs typeface="ChunkFive-Roman"/>
                    <a:sym typeface="ChunkFive-Roman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249" name="Group"/>
            <p:cNvGrpSpPr/>
            <p:nvPr/>
          </p:nvGrpSpPr>
          <p:grpSpPr>
            <a:xfrm>
              <a:off x="7193901" y="154629"/>
              <a:ext cx="1462808" cy="466691"/>
              <a:chOff x="0" y="0"/>
              <a:chExt cx="1462806" cy="466689"/>
            </a:xfrm>
          </p:grpSpPr>
          <p:sp>
            <p:nvSpPr>
              <p:cNvPr id="247" name="Publish (optional) to web or server"/>
              <p:cNvSpPr txBox="1"/>
              <p:nvPr/>
            </p:nvSpPr>
            <p:spPr>
              <a:xfrm>
                <a:off x="244705" y="0"/>
                <a:ext cx="1218102" cy="457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l">
                  <a:lnSpc>
                    <a:spcPct val="90000"/>
                  </a:lnSpc>
                  <a:defRPr sz="1000"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rPr b="1" sz="1100">
                    <a:latin typeface="Source Sans Pro"/>
                    <a:ea typeface="Source Sans Pro"/>
                    <a:cs typeface="Source Sans Pro"/>
                    <a:sym typeface="Source Sans Pro"/>
                  </a:rPr>
                  <a:t>Publish</a:t>
                </a:r>
                <a:r>
                  <a:rPr b="1">
                    <a:latin typeface="Source Sans Pro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(optional) to web or server</a:t>
                </a:r>
              </a:p>
            </p:txBody>
          </p:sp>
          <p:sp>
            <p:nvSpPr>
              <p:cNvPr id="248" name="5"/>
              <p:cNvSpPr txBox="1"/>
              <p:nvPr/>
            </p:nvSpPr>
            <p:spPr>
              <a:xfrm>
                <a:off x="0" y="32322"/>
                <a:ext cx="326583" cy="434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l">
                  <a:lnSpc>
                    <a:spcPct val="90000"/>
                  </a:lnSpc>
                  <a:spcBef>
                    <a:spcPts val="1000"/>
                  </a:spcBef>
                  <a:defRPr sz="2200">
                    <a:solidFill>
                      <a:srgbClr val="7A4AAA"/>
                    </a:solidFill>
                    <a:latin typeface="ChunkFive-Roman"/>
                    <a:ea typeface="ChunkFive-Roman"/>
                    <a:cs typeface="ChunkFive-Roman"/>
                    <a:sym typeface="ChunkFive-Roman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250" name="Line"/>
            <p:cNvSpPr/>
            <p:nvPr/>
          </p:nvSpPr>
          <p:spPr>
            <a:xfrm>
              <a:off x="2906409" y="833399"/>
              <a:ext cx="524870" cy="68906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51" name="Line"/>
            <p:cNvSpPr/>
            <p:nvPr/>
          </p:nvSpPr>
          <p:spPr>
            <a:xfrm>
              <a:off x="717171" y="574715"/>
              <a:ext cx="1" cy="515210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52" name="Line"/>
            <p:cNvSpPr/>
            <p:nvPr/>
          </p:nvSpPr>
          <p:spPr>
            <a:xfrm flipH="1">
              <a:off x="1089746" y="558646"/>
              <a:ext cx="1048871" cy="1540396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53" name="Line"/>
            <p:cNvSpPr/>
            <p:nvPr/>
          </p:nvSpPr>
          <p:spPr>
            <a:xfrm flipH="1">
              <a:off x="1136635" y="2344103"/>
              <a:ext cx="6107692" cy="2459911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54" name="Line"/>
            <p:cNvSpPr/>
            <p:nvPr/>
          </p:nvSpPr>
          <p:spPr>
            <a:xfrm flipH="1">
              <a:off x="5420146" y="590980"/>
              <a:ext cx="453196" cy="961236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55" name="Line"/>
            <p:cNvSpPr/>
            <p:nvPr/>
          </p:nvSpPr>
          <p:spPr>
            <a:xfrm flipH="1">
              <a:off x="4650136" y="2680190"/>
              <a:ext cx="2586255" cy="2603189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56" name="Line"/>
            <p:cNvSpPr/>
            <p:nvPr/>
          </p:nvSpPr>
          <p:spPr>
            <a:xfrm flipH="1">
              <a:off x="6640509" y="467455"/>
              <a:ext cx="558135" cy="405735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57" name="Line"/>
            <p:cNvSpPr/>
            <p:nvPr/>
          </p:nvSpPr>
          <p:spPr>
            <a:xfrm flipH="1">
              <a:off x="1832668" y="530666"/>
              <a:ext cx="1824604" cy="1029139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58" name="Reload document"/>
            <p:cNvSpPr txBox="1"/>
            <p:nvPr/>
          </p:nvSpPr>
          <p:spPr>
            <a:xfrm>
              <a:off x="7442328" y="1218615"/>
              <a:ext cx="1174429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Reload document</a:t>
              </a:r>
            </a:p>
          </p:txBody>
        </p:sp>
        <p:sp>
          <p:nvSpPr>
            <p:cNvPr id="259" name="Find in document"/>
            <p:cNvSpPr txBox="1"/>
            <p:nvPr/>
          </p:nvSpPr>
          <p:spPr>
            <a:xfrm>
              <a:off x="7442328" y="1403412"/>
              <a:ext cx="1222563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Find in document</a:t>
              </a:r>
            </a:p>
          </p:txBody>
        </p:sp>
        <p:sp>
          <p:nvSpPr>
            <p:cNvPr id="260" name="File path to output document"/>
            <p:cNvSpPr txBox="1"/>
            <p:nvPr/>
          </p:nvSpPr>
          <p:spPr>
            <a:xfrm>
              <a:off x="7442328" y="1579968"/>
              <a:ext cx="1039815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File path to output document</a:t>
              </a:r>
            </a:p>
          </p:txBody>
        </p:sp>
        <p:sp>
          <p:nvSpPr>
            <p:cNvPr id="261" name="Line"/>
            <p:cNvSpPr/>
            <p:nvPr/>
          </p:nvSpPr>
          <p:spPr>
            <a:xfrm flipV="1">
              <a:off x="6889256" y="693598"/>
              <a:ext cx="552530" cy="18854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62" name="Line"/>
            <p:cNvSpPr/>
            <p:nvPr/>
          </p:nvSpPr>
          <p:spPr>
            <a:xfrm>
              <a:off x="7054381" y="980101"/>
              <a:ext cx="362030" cy="39565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63" name="Line"/>
            <p:cNvSpPr/>
            <p:nvPr/>
          </p:nvSpPr>
          <p:spPr>
            <a:xfrm>
              <a:off x="6118762" y="994983"/>
              <a:ext cx="1297648" cy="60367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64" name="Line"/>
            <p:cNvSpPr/>
            <p:nvPr/>
          </p:nvSpPr>
          <p:spPr>
            <a:xfrm>
              <a:off x="5059522" y="827249"/>
              <a:ext cx="2357240" cy="9776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65" name="Synch publish button to accounts at…"/>
            <p:cNvSpPr txBox="1"/>
            <p:nvPr/>
          </p:nvSpPr>
          <p:spPr>
            <a:xfrm>
              <a:off x="7442328" y="505074"/>
              <a:ext cx="1299384" cy="84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80000"/>
                </a:lnSpc>
                <a:spcBef>
                  <a:spcPts val="1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Synch publish button to accounts at </a:t>
              </a:r>
            </a:p>
            <a:p>
              <a:pPr marL="190500" indent="-76200" algn="l">
                <a:lnSpc>
                  <a:spcPct val="80000"/>
                </a:lnSpc>
                <a:spcBef>
                  <a:spcPts val="100"/>
                </a:spcBef>
                <a:buClr>
                  <a:srgbClr val="000000"/>
                </a:buClr>
                <a:buSzPct val="100000"/>
                <a:buChar char="•"/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u="sng">
                  <a:hlinkClick r:id="rId23" invalidUrl="" action="" tgtFrame="" tooltip="" history="1" highlightClick="0" endSnd="0"/>
                </a:rPr>
                <a:t>rpubs.com</a:t>
              </a:r>
              <a:r>
                <a:t>, </a:t>
              </a:r>
            </a:p>
            <a:p>
              <a:pPr marL="190500" indent="-76200" algn="l">
                <a:lnSpc>
                  <a:spcPct val="80000"/>
                </a:lnSpc>
                <a:spcBef>
                  <a:spcPts val="100"/>
                </a:spcBef>
                <a:buClr>
                  <a:srgbClr val="000000"/>
                </a:buClr>
                <a:buSzPct val="100000"/>
                <a:buChar char="•"/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u="sng">
                  <a:hlinkClick r:id="rId24" invalidUrl="" action="" tgtFrame="" tooltip="" history="1" highlightClick="0" endSnd="0"/>
                </a:rPr>
                <a:t>shinyapps.io</a:t>
              </a:r>
              <a:r>
                <a:t> </a:t>
              </a:r>
            </a:p>
            <a:p>
              <a:pPr marL="190500" indent="-76200" algn="l">
                <a:lnSpc>
                  <a:spcPct val="80000"/>
                </a:lnSpc>
                <a:spcBef>
                  <a:spcPts val="100"/>
                </a:spcBef>
                <a:buClr>
                  <a:srgbClr val="000000"/>
                </a:buClr>
                <a:buSzPct val="100000"/>
                <a:buChar char="•"/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RStudio Connect</a:t>
              </a:r>
            </a:p>
          </p:txBody>
        </p:sp>
      </p:grpSp>
      <p:sp>
        <p:nvSpPr>
          <p:cNvPr id="267" name="Debug Mode"/>
          <p:cNvSpPr/>
          <p:nvPr/>
        </p:nvSpPr>
        <p:spPr>
          <a:xfrm>
            <a:off x="10525116" y="1477512"/>
            <a:ext cx="3101306" cy="217618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Debug Mode</a:t>
            </a:r>
          </a:p>
        </p:txBody>
      </p:sp>
      <p:sp>
        <p:nvSpPr>
          <p:cNvPr id="268" name="Interactive Documents"/>
          <p:cNvSpPr/>
          <p:nvPr/>
        </p:nvSpPr>
        <p:spPr>
          <a:xfrm>
            <a:off x="10521785" y="1477512"/>
            <a:ext cx="3104638" cy="217618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Interactive Documents</a:t>
            </a:r>
          </a:p>
        </p:txBody>
      </p:sp>
      <p:sp>
        <p:nvSpPr>
          <p:cNvPr id="269" name="Optional section of render (e.g. pandoc) options written as key:value pairs (YAML).…"/>
          <p:cNvSpPr txBox="1"/>
          <p:nvPr/>
        </p:nvSpPr>
        <p:spPr>
          <a:xfrm>
            <a:off x="383605" y="3758579"/>
            <a:ext cx="1396170" cy="1117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l"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Optional section of render (e.g. pandoc) options written as key:value pairs (YAML).</a:t>
            </a:r>
          </a:p>
          <a:p>
            <a:pPr marL="228600" indent="-88900" algn="l">
              <a:lnSpc>
                <a:spcPct val="80000"/>
              </a:lnSpc>
              <a:spcBef>
                <a:spcPts val="200"/>
              </a:spcBef>
              <a:buClr>
                <a:srgbClr val="000000"/>
              </a:buClr>
              <a:buSzPct val="100000"/>
              <a:buChar char="•"/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At start of file</a:t>
            </a:r>
          </a:p>
          <a:p>
            <a:pPr marL="228600" indent="-88900" algn="l">
              <a:lnSpc>
                <a:spcPct val="80000"/>
              </a:lnSpc>
              <a:spcBef>
                <a:spcPts val="100"/>
              </a:spcBef>
              <a:buClr>
                <a:srgbClr val="000000"/>
              </a:buClr>
              <a:buSzPct val="100000"/>
              <a:buChar char="•"/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Between lines of  - - - </a:t>
            </a:r>
          </a:p>
        </p:txBody>
      </p:sp>
      <p:sp>
        <p:nvSpPr>
          <p:cNvPr id="270" name="YAML Header"/>
          <p:cNvSpPr txBox="1"/>
          <p:nvPr/>
        </p:nvSpPr>
        <p:spPr>
          <a:xfrm>
            <a:off x="526984" y="3633980"/>
            <a:ext cx="1109412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>
              <a:defRPr b="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YAML Header</a:t>
            </a:r>
          </a:p>
        </p:txBody>
      </p:sp>
      <p:sp>
        <p:nvSpPr>
          <p:cNvPr id="271" name="Narration formatted with markdown, interspersed with:"/>
          <p:cNvSpPr txBox="1"/>
          <p:nvPr/>
        </p:nvSpPr>
        <p:spPr>
          <a:xfrm>
            <a:off x="383235" y="4884258"/>
            <a:ext cx="1396910" cy="64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l"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Narration formatted with markdown, interspersed with:</a:t>
            </a:r>
          </a:p>
        </p:txBody>
      </p:sp>
      <p:sp>
        <p:nvSpPr>
          <p:cNvPr id="272" name="Text"/>
          <p:cNvSpPr txBox="1"/>
          <p:nvPr/>
        </p:nvSpPr>
        <p:spPr>
          <a:xfrm>
            <a:off x="532918" y="4769834"/>
            <a:ext cx="110941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>
              <a:defRPr b="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Text</a:t>
            </a:r>
          </a:p>
        </p:txBody>
      </p:sp>
      <p:sp>
        <p:nvSpPr>
          <p:cNvPr id="273" name="Chunks of embedded code. Each chunk:…"/>
          <p:cNvSpPr txBox="1"/>
          <p:nvPr/>
        </p:nvSpPr>
        <p:spPr>
          <a:xfrm>
            <a:off x="383235" y="5608492"/>
            <a:ext cx="1396910" cy="1334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l"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Chunks of embedded code. Each chunk:</a:t>
            </a:r>
          </a:p>
          <a:p>
            <a:pPr marL="228600" indent="-88900" algn="l">
              <a:lnSpc>
                <a:spcPct val="80000"/>
              </a:lnSpc>
              <a:spcBef>
                <a:spcPts val="300"/>
              </a:spcBef>
              <a:buClr>
                <a:srgbClr val="000000"/>
              </a:buClr>
              <a:buSzPct val="100000"/>
              <a:buChar char="•"/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Begins with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```{r}</a:t>
            </a:r>
          </a:p>
          <a:p>
            <a:pPr marL="228600" indent="-88900" algn="l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ends with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```</a:t>
            </a:r>
          </a:p>
          <a:p>
            <a:pPr algn="l"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 Markdown will run the code and append the results to the doc. </a:t>
            </a:r>
          </a:p>
        </p:txBody>
      </p:sp>
      <p:sp>
        <p:nvSpPr>
          <p:cNvPr id="274" name="Code chunks"/>
          <p:cNvSpPr txBox="1"/>
          <p:nvPr/>
        </p:nvSpPr>
        <p:spPr>
          <a:xfrm>
            <a:off x="532918" y="5480655"/>
            <a:ext cx="110941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>
              <a:defRPr b="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chunks</a:t>
            </a:r>
          </a:p>
        </p:txBody>
      </p:sp>
      <p:sp>
        <p:nvSpPr>
          <p:cNvPr id="275" name="Line"/>
          <p:cNvSpPr/>
          <p:nvPr/>
        </p:nvSpPr>
        <p:spPr>
          <a:xfrm flipH="1">
            <a:off x="1514705" y="3640715"/>
            <a:ext cx="482198" cy="13449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276" name="Line"/>
          <p:cNvSpPr/>
          <p:nvPr/>
        </p:nvSpPr>
        <p:spPr>
          <a:xfrm flipH="1">
            <a:off x="1291213" y="4920118"/>
            <a:ext cx="721798" cy="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277" name="Line"/>
          <p:cNvSpPr/>
          <p:nvPr/>
        </p:nvSpPr>
        <p:spPr>
          <a:xfrm flipH="1">
            <a:off x="1514705" y="5532985"/>
            <a:ext cx="482198" cy="8890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pic>
        <p:nvPicPr>
          <p:cNvPr id="278" name="shiny-hexbin-sticker-from-rstudio.png" descr="shiny-hexbin-sticker-from-rstudio.png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12906322" y="1810574"/>
            <a:ext cx="577671" cy="646367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Turn your report into an interactive Shiny document in 4 steps"/>
          <p:cNvSpPr txBox="1"/>
          <p:nvPr/>
        </p:nvSpPr>
        <p:spPr>
          <a:xfrm>
            <a:off x="10690062" y="1729196"/>
            <a:ext cx="2299366" cy="429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Turn your report into an interactive Shiny document in 4 steps</a:t>
            </a:r>
          </a:p>
        </p:txBody>
      </p:sp>
      <p:sp>
        <p:nvSpPr>
          <p:cNvPr id="280" name="* Your report will rendered as a Shiny app, which means you must choose an html output format, like html_document, and serve it with an active R Session."/>
          <p:cNvSpPr txBox="1"/>
          <p:nvPr/>
        </p:nvSpPr>
        <p:spPr>
          <a:xfrm>
            <a:off x="10559258" y="6328972"/>
            <a:ext cx="3101307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* </a:t>
            </a:r>
            <a:r>
              <a:rPr i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 report will rendered as a Shiny app, which means you must choose an html output format, like </a:t>
            </a:r>
            <a:r>
              <a:rPr b="1" i="1"/>
              <a:t>html_document, </a:t>
            </a:r>
            <a:r>
              <a:rPr i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and serve it with an active R Session.</a:t>
            </a:r>
          </a:p>
        </p:txBody>
      </p:sp>
      <p:grpSp>
        <p:nvGrpSpPr>
          <p:cNvPr id="283" name="Group"/>
          <p:cNvGrpSpPr/>
          <p:nvPr/>
        </p:nvGrpSpPr>
        <p:grpSpPr>
          <a:xfrm>
            <a:off x="10690846" y="2062822"/>
            <a:ext cx="2922088" cy="617766"/>
            <a:chOff x="0" y="0"/>
            <a:chExt cx="2922086" cy="617765"/>
          </a:xfrm>
        </p:grpSpPr>
        <p:sp>
          <p:nvSpPr>
            <p:cNvPr id="281" name="1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1</a:t>
              </a:r>
            </a:p>
          </p:txBody>
        </p:sp>
        <p:sp>
          <p:nvSpPr>
            <p:cNvPr id="282" name="Add runtime: shiny to the…"/>
            <p:cNvSpPr txBox="1"/>
            <p:nvPr/>
          </p:nvSpPr>
          <p:spPr>
            <a:xfrm>
              <a:off x="418663" y="85353"/>
              <a:ext cx="2503424" cy="447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t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Add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runtime: shiny</a:t>
              </a:r>
              <a:r>
                <a:t> to the </a:t>
              </a:r>
            </a:p>
            <a:p>
              <a:pPr algn="l">
                <a:lnSpc>
                  <a:spcPct val="90000"/>
                </a:lnSpc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YAML header.</a:t>
              </a:r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10681726" y="2487517"/>
            <a:ext cx="2895256" cy="617767"/>
            <a:chOff x="0" y="0"/>
            <a:chExt cx="2895255" cy="617765"/>
          </a:xfrm>
        </p:grpSpPr>
        <p:sp>
          <p:nvSpPr>
            <p:cNvPr id="284" name="2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2</a:t>
              </a:r>
            </a:p>
          </p:txBody>
        </p:sp>
        <p:sp>
          <p:nvSpPr>
            <p:cNvPr id="285" name="Call Shiny input functions to embed input objects."/>
            <p:cNvSpPr txBox="1"/>
            <p:nvPr/>
          </p:nvSpPr>
          <p:spPr>
            <a:xfrm>
              <a:off x="393355" y="66474"/>
              <a:ext cx="2501901" cy="4848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Call Shiny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input</a:t>
              </a:r>
              <a:r>
                <a:t> functions to embed input objects.</a:t>
              </a:r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10681726" y="3336909"/>
            <a:ext cx="2893184" cy="617766"/>
            <a:chOff x="0" y="0"/>
            <a:chExt cx="2893183" cy="617765"/>
          </a:xfrm>
        </p:grpSpPr>
        <p:sp>
          <p:nvSpPr>
            <p:cNvPr id="287" name="4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4</a:t>
              </a:r>
            </a:p>
          </p:txBody>
        </p:sp>
        <p:sp>
          <p:nvSpPr>
            <p:cNvPr id="288" name="Render with rmarkdown::run  or click Run Document in RStudio IDE"/>
            <p:cNvSpPr txBox="1"/>
            <p:nvPr/>
          </p:nvSpPr>
          <p:spPr>
            <a:xfrm>
              <a:off x="391283" y="83060"/>
              <a:ext cx="2501901" cy="4516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Render with </a:t>
              </a:r>
              <a:r>
                <a:t>rmarkdown::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run </a:t>
              </a:r>
              <a:r>
                <a:t> or click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Run Document</a:t>
              </a:r>
              <a:r>
                <a:t> in RStudio IDE</a:t>
              </a:r>
            </a:p>
          </p:txBody>
        </p:sp>
      </p:grpSp>
      <p:grpSp>
        <p:nvGrpSpPr>
          <p:cNvPr id="292" name="Group"/>
          <p:cNvGrpSpPr/>
          <p:nvPr/>
        </p:nvGrpSpPr>
        <p:grpSpPr>
          <a:xfrm>
            <a:off x="10682755" y="2912213"/>
            <a:ext cx="2894227" cy="617766"/>
            <a:chOff x="0" y="0"/>
            <a:chExt cx="2894225" cy="617765"/>
          </a:xfrm>
        </p:grpSpPr>
        <p:sp>
          <p:nvSpPr>
            <p:cNvPr id="290" name="3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3</a:t>
              </a:r>
            </a:p>
          </p:txBody>
        </p:sp>
        <p:sp>
          <p:nvSpPr>
            <p:cNvPr id="291" name="Call Shiny render functions to embed reactive output."/>
            <p:cNvSpPr txBox="1"/>
            <p:nvPr/>
          </p:nvSpPr>
          <p:spPr>
            <a:xfrm>
              <a:off x="392325" y="66474"/>
              <a:ext cx="2501901" cy="4848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Call Shiny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render</a:t>
              </a:r>
              <a:r>
                <a:t> functions to embed reactive output.</a:t>
              </a:r>
            </a:p>
          </p:txBody>
        </p:sp>
      </p:grpSp>
      <p:grpSp>
        <p:nvGrpSpPr>
          <p:cNvPr id="296" name="Group"/>
          <p:cNvGrpSpPr/>
          <p:nvPr/>
        </p:nvGrpSpPr>
        <p:grpSpPr>
          <a:xfrm>
            <a:off x="10696973" y="4013816"/>
            <a:ext cx="2689474" cy="1791209"/>
            <a:chOff x="0" y="0"/>
            <a:chExt cx="2689473" cy="1791208"/>
          </a:xfrm>
        </p:grpSpPr>
        <p:sp>
          <p:nvSpPr>
            <p:cNvPr id="293" name="---…"/>
            <p:cNvSpPr/>
            <p:nvPr/>
          </p:nvSpPr>
          <p:spPr>
            <a:xfrm>
              <a:off x="0" y="0"/>
              <a:ext cx="1519528" cy="178644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---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output: html_document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runtime: shiny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---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```{r, echo = FALSE}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numericInput("n",   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"How many cars?", 5)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renderTable({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head(cars, input$n)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})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```</a:t>
              </a:r>
            </a:p>
          </p:txBody>
        </p:sp>
        <p:pic>
          <p:nvPicPr>
            <p:cNvPr id="294" name="Screen Shot 2016-02-29 at 1.39.23 PM.png" descr="Screen Shot 2016-02-29 at 1.39.23 PM.png"/>
            <p:cNvPicPr>
              <a:picLocks noChangeAspect="1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1768419" y="21470"/>
              <a:ext cx="921055" cy="1769739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95" name="Arrow"/>
            <p:cNvSpPr/>
            <p:nvPr/>
          </p:nvSpPr>
          <p:spPr>
            <a:xfrm>
              <a:off x="1561968" y="798866"/>
              <a:ext cx="195895" cy="214947"/>
            </a:xfrm>
            <a:prstGeom prst="rightArrow">
              <a:avLst>
                <a:gd name="adj1" fmla="val 41106"/>
                <a:gd name="adj2" fmla="val 61101"/>
              </a:avLst>
            </a:prstGeom>
            <a:solidFill>
              <a:srgbClr val="7A4AAA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97" name="Embed a complete app into your document with shiny::shinyAppDir()"/>
          <p:cNvSpPr txBox="1"/>
          <p:nvPr/>
        </p:nvSpPr>
        <p:spPr>
          <a:xfrm>
            <a:off x="10704910" y="5907458"/>
            <a:ext cx="2714837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Embed a complete app into your document with shiny::</a:t>
            </a:r>
            <a:r>
              <a:rPr b="1"/>
              <a:t>shinyAppDir()</a:t>
            </a:r>
          </a:p>
        </p:txBody>
      </p:sp>
      <p:grpSp>
        <p:nvGrpSpPr>
          <p:cNvPr id="304" name="Group"/>
          <p:cNvGrpSpPr/>
          <p:nvPr/>
        </p:nvGrpSpPr>
        <p:grpSpPr>
          <a:xfrm>
            <a:off x="446070" y="7185566"/>
            <a:ext cx="2445608" cy="941607"/>
            <a:chOff x="0" y="0"/>
            <a:chExt cx="2445607" cy="941606"/>
          </a:xfrm>
        </p:grpSpPr>
        <p:sp>
          <p:nvSpPr>
            <p:cNvPr id="298" name="Inline code"/>
            <p:cNvSpPr txBox="1"/>
            <p:nvPr/>
          </p:nvSpPr>
          <p:spPr>
            <a:xfrm>
              <a:off x="613235" y="0"/>
              <a:ext cx="1109413" cy="300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1200"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Inline code</a:t>
              </a:r>
            </a:p>
          </p:txBody>
        </p:sp>
        <p:sp>
          <p:nvSpPr>
            <p:cNvPr id="299" name="Insert with `r &lt;code&gt;`. Results will appear as text without code."/>
            <p:cNvSpPr txBox="1"/>
            <p:nvPr/>
          </p:nvSpPr>
          <p:spPr>
            <a:xfrm>
              <a:off x="0" y="174248"/>
              <a:ext cx="2445608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Insert with </a:t>
              </a: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`r &lt;code&gt;`</a:t>
              </a:r>
              <a:r>
                <a:t>. Results will appear as text without code.</a:t>
              </a:r>
            </a:p>
          </p:txBody>
        </p:sp>
        <p:grpSp>
          <p:nvGrpSpPr>
            <p:cNvPr id="303" name="Group"/>
            <p:cNvGrpSpPr/>
            <p:nvPr/>
          </p:nvGrpSpPr>
          <p:grpSpPr>
            <a:xfrm>
              <a:off x="37013" y="585399"/>
              <a:ext cx="2338057" cy="356208"/>
              <a:chOff x="0" y="0"/>
              <a:chExt cx="2338056" cy="356206"/>
            </a:xfrm>
          </p:grpSpPr>
          <p:sp>
            <p:nvSpPr>
              <p:cNvPr id="300" name="Built with…"/>
              <p:cNvSpPr/>
              <p:nvPr/>
            </p:nvSpPr>
            <p:spPr>
              <a:xfrm>
                <a:off x="0" y="0"/>
                <a:ext cx="1140521" cy="356207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noAutofit/>
              </a:bodyPr>
              <a:lstStyle/>
              <a:p>
                <a:pPr algn="l">
                  <a:lnSpc>
                    <a:spcPct val="80000"/>
                  </a:lnSpc>
                  <a:spcBef>
                    <a:spcPts val="200"/>
                  </a:spcBef>
                  <a:defRPr sz="800"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Built with </a:t>
                </a:r>
              </a:p>
              <a:p>
                <a:pPr algn="l">
                  <a:lnSpc>
                    <a:spcPct val="80000"/>
                  </a:lnSpc>
                  <a:spcBef>
                    <a:spcPts val="200"/>
                  </a:spcBef>
                  <a:defRPr sz="800"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`r getRversion()`</a:t>
                </a:r>
              </a:p>
            </p:txBody>
          </p:sp>
          <p:sp>
            <p:nvSpPr>
              <p:cNvPr id="301" name="Arrow"/>
              <p:cNvSpPr/>
              <p:nvPr/>
            </p:nvSpPr>
            <p:spPr>
              <a:xfrm>
                <a:off x="1189232" y="70630"/>
                <a:ext cx="195895" cy="214947"/>
              </a:xfrm>
              <a:prstGeom prst="rightArrow">
                <a:avLst>
                  <a:gd name="adj1" fmla="val 41106"/>
                  <a:gd name="adj2" fmla="val 61101"/>
                </a:avLst>
              </a:prstGeom>
              <a:solidFill>
                <a:srgbClr val="7A4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pic>
            <p:nvPicPr>
              <p:cNvPr id="302" name="Screen Shot 2016-02-29 at 2.52.36 PM.png" descr="Screen Shot 2016-02-29 at 2.52.36 PM.png"/>
              <p:cNvPicPr>
                <a:picLocks noChangeAspect="1"/>
              </p:cNvPicPr>
              <p:nvPr/>
            </p:nvPicPr>
            <p:blipFill>
              <a:blip r:embed="rId27">
                <a:extLst/>
              </a:blip>
              <a:srcRect l="8502" t="0" r="8502" b="17600"/>
              <a:stretch>
                <a:fillRect/>
              </a:stretch>
            </p:blipFill>
            <p:spPr>
              <a:xfrm>
                <a:off x="1432251" y="88868"/>
                <a:ext cx="905806" cy="178376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</p:grpSp>
      </p:grpSp>
      <p:grpSp>
        <p:nvGrpSpPr>
          <p:cNvPr id="308" name="Group"/>
          <p:cNvGrpSpPr/>
          <p:nvPr/>
        </p:nvGrpSpPr>
        <p:grpSpPr>
          <a:xfrm>
            <a:off x="7974481" y="7185566"/>
            <a:ext cx="2476043" cy="955636"/>
            <a:chOff x="0" y="0"/>
            <a:chExt cx="2476041" cy="955634"/>
          </a:xfrm>
        </p:grpSpPr>
        <p:sp>
          <p:nvSpPr>
            <p:cNvPr id="305" name="Global options"/>
            <p:cNvSpPr txBox="1"/>
            <p:nvPr/>
          </p:nvSpPr>
          <p:spPr>
            <a:xfrm>
              <a:off x="683314" y="0"/>
              <a:ext cx="1109413" cy="351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1200"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Global options</a:t>
              </a:r>
            </a:p>
          </p:txBody>
        </p:sp>
        <p:sp>
          <p:nvSpPr>
            <p:cNvPr id="306" name="Set with knitr::opts_chunk$set(), e.g."/>
            <p:cNvSpPr txBox="1"/>
            <p:nvPr/>
          </p:nvSpPr>
          <p:spPr>
            <a:xfrm>
              <a:off x="0" y="189488"/>
              <a:ext cx="2476042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Set with knitr::</a:t>
              </a:r>
              <a:r>
                <a:rPr b="1"/>
                <a:t>opts_chunk$set()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, e.g.</a:t>
              </a:r>
            </a:p>
          </p:txBody>
        </p:sp>
        <p:sp>
          <p:nvSpPr>
            <p:cNvPr id="307" name="```{r include=FALSE}…"/>
            <p:cNvSpPr/>
            <p:nvPr/>
          </p:nvSpPr>
          <p:spPr>
            <a:xfrm>
              <a:off x="135543" y="488050"/>
              <a:ext cx="2204955" cy="46758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```{r include=FALSE}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knitr::opts_chunk$set(echo = TRUE)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```</a:t>
              </a:r>
            </a:p>
          </p:txBody>
        </p:sp>
      </p:grpSp>
      <p:grpSp>
        <p:nvGrpSpPr>
          <p:cNvPr id="318" name="Group"/>
          <p:cNvGrpSpPr/>
          <p:nvPr/>
        </p:nvGrpSpPr>
        <p:grpSpPr>
          <a:xfrm>
            <a:off x="3859755" y="7174507"/>
            <a:ext cx="3050507" cy="1025766"/>
            <a:chOff x="0" y="0"/>
            <a:chExt cx="3050505" cy="1025764"/>
          </a:xfrm>
        </p:grpSpPr>
        <p:grpSp>
          <p:nvGrpSpPr>
            <p:cNvPr id="313" name="Group"/>
            <p:cNvGrpSpPr/>
            <p:nvPr/>
          </p:nvGrpSpPr>
          <p:grpSpPr>
            <a:xfrm>
              <a:off x="475496" y="548758"/>
              <a:ext cx="2099513" cy="477007"/>
              <a:chOff x="0" y="0"/>
              <a:chExt cx="2099511" cy="477005"/>
            </a:xfrm>
          </p:grpSpPr>
          <p:grpSp>
            <p:nvGrpSpPr>
              <p:cNvPr id="311" name="Group"/>
              <p:cNvGrpSpPr/>
              <p:nvPr/>
            </p:nvGrpSpPr>
            <p:grpSpPr>
              <a:xfrm>
                <a:off x="0" y="8731"/>
                <a:ext cx="1385127" cy="468275"/>
                <a:chOff x="0" y="0"/>
                <a:chExt cx="1385126" cy="468274"/>
              </a:xfrm>
            </p:grpSpPr>
            <p:sp>
              <p:nvSpPr>
                <p:cNvPr id="309" name="```{r echo=TRUE}…"/>
                <p:cNvSpPr/>
                <p:nvPr/>
              </p:nvSpPr>
              <p:spPr>
                <a:xfrm>
                  <a:off x="0" y="0"/>
                  <a:ext cx="1140521" cy="468275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38100" tIns="38100" rIns="38100" bIns="38100" numCol="1" anchor="t">
                  <a:noAutofit/>
                </a:bodyPr>
                <a:lstStyle/>
                <a:p>
                  <a:pPr algn="l">
                    <a:lnSpc>
                      <a:spcPct val="80000"/>
                    </a:lnSpc>
                    <a:spcBef>
                      <a:spcPts val="200"/>
                    </a:spcBef>
                    <a:defRPr sz="800">
                      <a:latin typeface="Source Code Pro Medium"/>
                      <a:ea typeface="Source Code Pro Medium"/>
                      <a:cs typeface="Source Code Pro Medium"/>
                      <a:sym typeface="Source Code Pro Medium"/>
                    </a:defRPr>
                  </a:pPr>
                  <a:r>
                    <a:t>```{r echo=TRUE}</a:t>
                  </a:r>
                </a:p>
                <a:p>
                  <a:pPr algn="l">
                    <a:lnSpc>
                      <a:spcPct val="80000"/>
                    </a:lnSpc>
                    <a:spcBef>
                      <a:spcPts val="200"/>
                    </a:spcBef>
                    <a:defRPr sz="800">
                      <a:latin typeface="Source Code Pro Medium"/>
                      <a:ea typeface="Source Code Pro Medium"/>
                      <a:cs typeface="Source Code Pro Medium"/>
                      <a:sym typeface="Source Code Pro Medium"/>
                    </a:defRPr>
                  </a:pPr>
                  <a:r>
                    <a:t>getRversion()</a:t>
                  </a:r>
                </a:p>
                <a:p>
                  <a:pPr algn="l">
                    <a:lnSpc>
                      <a:spcPct val="80000"/>
                    </a:lnSpc>
                    <a:spcBef>
                      <a:spcPts val="200"/>
                    </a:spcBef>
                    <a:defRPr sz="800">
                      <a:latin typeface="Source Code Pro Medium"/>
                      <a:ea typeface="Source Code Pro Medium"/>
                      <a:cs typeface="Source Code Pro Medium"/>
                      <a:sym typeface="Source Code Pro Medium"/>
                    </a:defRPr>
                  </a:pPr>
                  <a:r>
                    <a:t>```</a:t>
                  </a:r>
                </a:p>
              </p:txBody>
            </p:sp>
            <p:sp>
              <p:nvSpPr>
                <p:cNvPr id="310" name="Arrow"/>
                <p:cNvSpPr/>
                <p:nvPr/>
              </p:nvSpPr>
              <p:spPr>
                <a:xfrm>
                  <a:off x="1189232" y="70630"/>
                  <a:ext cx="195895" cy="214947"/>
                </a:xfrm>
                <a:prstGeom prst="rightArrow">
                  <a:avLst>
                    <a:gd name="adj1" fmla="val 41106"/>
                    <a:gd name="adj2" fmla="val 61101"/>
                  </a:avLst>
                </a:prstGeom>
                <a:solidFill>
                  <a:srgbClr val="7A4AA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pic>
            <p:nvPicPr>
              <p:cNvPr id="312" name="Screen Shot 2016-02-29 at 3.03.57 PM.png" descr="Screen Shot 2016-02-29 at 3.03.57 PM.png"/>
              <p:cNvPicPr>
                <a:picLocks noChangeAspect="1"/>
              </p:cNvPicPr>
              <p:nvPr/>
            </p:nvPicPr>
            <p:blipFill>
              <a:blip r:embed="rId28">
                <a:extLst/>
              </a:blip>
              <a:stretch>
                <a:fillRect/>
              </a:stretch>
            </p:blipFill>
            <p:spPr>
              <a:xfrm>
                <a:off x="1432019" y="0"/>
                <a:ext cx="667493" cy="470606"/>
              </a:xfrm>
              <a:prstGeom prst="rect">
                <a:avLst/>
              </a:prstGeom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</p:grpSp>
        <p:sp>
          <p:nvSpPr>
            <p:cNvPr id="314" name="Code chunks"/>
            <p:cNvSpPr txBox="1"/>
            <p:nvPr/>
          </p:nvSpPr>
          <p:spPr>
            <a:xfrm>
              <a:off x="1030172" y="0"/>
              <a:ext cx="1109413" cy="300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1200"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Code chunks</a:t>
              </a:r>
            </a:p>
          </p:txBody>
        </p:sp>
        <p:grpSp>
          <p:nvGrpSpPr>
            <p:cNvPr id="317" name="Group"/>
            <p:cNvGrpSpPr/>
            <p:nvPr/>
          </p:nvGrpSpPr>
          <p:grpSpPr>
            <a:xfrm>
              <a:off x="0" y="168294"/>
              <a:ext cx="3050506" cy="406322"/>
              <a:chOff x="0" y="0"/>
              <a:chExt cx="3050505" cy="406320"/>
            </a:xfrm>
          </p:grpSpPr>
          <p:sp>
            <p:nvSpPr>
              <p:cNvPr id="315" name="One or more lines surrounded with ```{r} and ```. Place chunk options within curly braces, after r. Insert with"/>
              <p:cNvSpPr txBox="1"/>
              <p:nvPr/>
            </p:nvSpPr>
            <p:spPr>
              <a:xfrm>
                <a:off x="0" y="0"/>
                <a:ext cx="3050506" cy="406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pPr>
                <a:r>
                  <a:t>One or more lines surrounded with </a:t>
                </a:r>
                <a:r>
                  <a:rPr b="1">
                    <a:latin typeface="Source Sans Pro"/>
                    <a:ea typeface="Source Sans Pro"/>
                    <a:cs typeface="Source Sans Pro"/>
                    <a:sym typeface="Source Sans Pro"/>
                  </a:rPr>
                  <a:t>```{r} </a:t>
                </a:r>
                <a:r>
                  <a:t>and </a:t>
                </a:r>
                <a:r>
                  <a:rPr b="1">
                    <a:latin typeface="Source Sans Pro"/>
                    <a:ea typeface="Source Sans Pro"/>
                    <a:cs typeface="Source Sans Pro"/>
                    <a:sym typeface="Source Sans Pro"/>
                  </a:rPr>
                  <a:t>```</a:t>
                </a:r>
                <a:r>
                  <a:t>. Place chunk options within curly braces, after </a:t>
                </a:r>
                <a:r>
                  <a:rPr b="1">
                    <a:latin typeface="Source Sans Pro"/>
                    <a:ea typeface="Source Sans Pro"/>
                    <a:cs typeface="Source Sans Pro"/>
                    <a:sym typeface="Source Sans Pro"/>
                  </a:rPr>
                  <a:t>r</a:t>
                </a:r>
                <a:r>
                  <a:t>. Insert with</a:t>
                </a:r>
              </a:p>
            </p:txBody>
          </p:sp>
          <p:pic>
            <p:nvPicPr>
              <p:cNvPr id="316" name="Screen Shot 2016-02-29 at 3.05.17 PM.png" descr="Screen Shot 2016-02-29 at 3.05.17 PM.png"/>
              <p:cNvPicPr>
                <a:picLocks noChangeAspect="1"/>
              </p:cNvPicPr>
              <p:nvPr/>
            </p:nvPicPr>
            <p:blipFill>
              <a:blip r:embed="rId29">
                <a:extLst/>
              </a:blip>
              <a:srcRect l="24757" t="25000" r="13269" b="10757"/>
              <a:stretch>
                <a:fillRect/>
              </a:stretch>
            </p:blipFill>
            <p:spPr>
              <a:xfrm>
                <a:off x="2777804" y="215859"/>
                <a:ext cx="176962" cy="1222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6" h="21417" fill="norm" stroke="1" extrusionOk="0">
                    <a:moveTo>
                      <a:pt x="7043" y="0"/>
                    </a:moveTo>
                    <a:cubicBezTo>
                      <a:pt x="409" y="0"/>
                      <a:pt x="203" y="307"/>
                      <a:pt x="43" y="11260"/>
                    </a:cubicBezTo>
                    <a:cubicBezTo>
                      <a:pt x="-74" y="19273"/>
                      <a:pt x="-37" y="19598"/>
                      <a:pt x="1298" y="20643"/>
                    </a:cubicBezTo>
                    <a:cubicBezTo>
                      <a:pt x="2352" y="21468"/>
                      <a:pt x="4722" y="21600"/>
                      <a:pt x="11098" y="21199"/>
                    </a:cubicBezTo>
                    <a:cubicBezTo>
                      <a:pt x="15715" y="20908"/>
                      <a:pt x="19727" y="20369"/>
                      <a:pt x="20029" y="19948"/>
                    </a:cubicBezTo>
                    <a:cubicBezTo>
                      <a:pt x="20370" y="19474"/>
                      <a:pt x="20120" y="19183"/>
                      <a:pt x="19354" y="19183"/>
                    </a:cubicBezTo>
                    <a:cubicBezTo>
                      <a:pt x="17339" y="19183"/>
                      <a:pt x="17369" y="17915"/>
                      <a:pt x="19498" y="14943"/>
                    </a:cubicBezTo>
                    <a:cubicBezTo>
                      <a:pt x="20600" y="13406"/>
                      <a:pt x="21526" y="11577"/>
                      <a:pt x="21526" y="10843"/>
                    </a:cubicBezTo>
                    <a:cubicBezTo>
                      <a:pt x="21526" y="8632"/>
                      <a:pt x="17118" y="3042"/>
                      <a:pt x="15781" y="3545"/>
                    </a:cubicBezTo>
                    <a:cubicBezTo>
                      <a:pt x="15030" y="3828"/>
                      <a:pt x="14162" y="3307"/>
                      <a:pt x="13319" y="2016"/>
                    </a:cubicBezTo>
                    <a:cubicBezTo>
                      <a:pt x="12144" y="214"/>
                      <a:pt x="11586" y="0"/>
                      <a:pt x="7043" y="0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319" name="cache = FALSE…"/>
          <p:cNvSpPr txBox="1"/>
          <p:nvPr/>
        </p:nvSpPr>
        <p:spPr>
          <a:xfrm>
            <a:off x="420670" y="8398033"/>
            <a:ext cx="2456828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/>
          <a:lstStyle/>
          <a:p>
            <a:pPr marL="88900" indent="-88900" algn="l">
              <a:lnSpc>
                <a:spcPct val="8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cache = FALSE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cache results for future knits</a:t>
            </a:r>
          </a:p>
          <a:p>
            <a:pPr marL="88900" indent="-88900" algn="l">
              <a:lnSpc>
                <a:spcPct val="8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cache.path = "cache/"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directory to save cached results in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child = NULL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file(s) to knit and then include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collapse = FALSE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collapse all output into single block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comment = '##'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prefix for each line of results</a:t>
            </a:r>
          </a:p>
        </p:txBody>
      </p:sp>
      <p:sp>
        <p:nvSpPr>
          <p:cNvPr id="320" name="dependson = NULL…"/>
          <p:cNvSpPr txBox="1"/>
          <p:nvPr/>
        </p:nvSpPr>
        <p:spPr>
          <a:xfrm>
            <a:off x="2980596" y="8398033"/>
            <a:ext cx="2456829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/>
          <a:lstStyle/>
          <a:p>
            <a:pPr marL="88900" indent="-88900" algn="l">
              <a:lnSpc>
                <a:spcPct val="8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dependson = NULL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chunk</a:t>
            </a:r>
            <a:r>
              <a:t> 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dependencies for caching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echo = TRUE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Display code in output document</a:t>
            </a:r>
          </a:p>
          <a:p>
            <a:pPr marL="88900" indent="-88900" algn="l">
              <a:lnSpc>
                <a:spcPct val="8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engine = 'R'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code language used in chunk</a:t>
            </a:r>
          </a:p>
          <a:p>
            <a:pPr marL="88900" indent="-88900" algn="l">
              <a:lnSpc>
                <a:spcPct val="8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error = TRUE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stop render when error occurs</a:t>
            </a:r>
          </a:p>
          <a:p>
            <a:pPr marL="88900" indent="-88900" algn="l">
              <a:lnSpc>
                <a:spcPct val="8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eval = TRUE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Run code in chunk</a:t>
            </a:r>
          </a:p>
        </p:txBody>
      </p:sp>
      <p:sp>
        <p:nvSpPr>
          <p:cNvPr id="321" name="message = TRUE…"/>
          <p:cNvSpPr txBox="1"/>
          <p:nvPr/>
        </p:nvSpPr>
        <p:spPr>
          <a:xfrm>
            <a:off x="8100449" y="8398033"/>
            <a:ext cx="2456829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/>
          <a:lstStyle/>
          <a:p>
            <a:pPr marL="88900" indent="-88900" algn="l">
              <a:lnSpc>
                <a:spcPct val="8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message = TRUE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display code messages in document</a:t>
            </a:r>
          </a:p>
          <a:p>
            <a:pPr marL="88900" indent="-88900" algn="l">
              <a:lnSpc>
                <a:spcPct val="8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results = 'markup'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1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'asis' - passthrough results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algn="l">
              <a:lnSpc>
                <a:spcPct val="80000"/>
              </a:lnSpc>
              <a:spcBef>
                <a:spcPts val="1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'hide' - do not display results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algn="l">
              <a:lnSpc>
                <a:spcPct val="80000"/>
              </a:lnSpc>
              <a:spcBef>
                <a:spcPts val="11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'hold' - put all results below all code</a:t>
            </a:r>
          </a:p>
          <a:p>
            <a:pPr marL="88900" indent="-88900" algn="l">
              <a:lnSpc>
                <a:spcPct val="8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tidy = FALSE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tidy code for display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warning = TRUE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display code warnings in document</a:t>
            </a:r>
          </a:p>
        </p:txBody>
      </p:sp>
      <p:sp>
        <p:nvSpPr>
          <p:cNvPr id="322" name="fig.align = 'default'…"/>
          <p:cNvSpPr txBox="1"/>
          <p:nvPr/>
        </p:nvSpPr>
        <p:spPr>
          <a:xfrm>
            <a:off x="5540523" y="8401677"/>
            <a:ext cx="2456828" cy="1964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/>
          <a:lstStyle/>
          <a:p>
            <a:pPr marL="88900" indent="-88900" algn="l">
              <a:lnSpc>
                <a:spcPct val="8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fig.align = 'default'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'left', 'right', or 'center'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fig.cap = NULL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figure caption as character string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fig.height, fig.width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Dimensions of plots in inches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highlight = TRUE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highlight source code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include = TRUE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Include chunk after running</a:t>
            </a:r>
          </a:p>
        </p:txBody>
      </p:sp>
      <p:sp>
        <p:nvSpPr>
          <p:cNvPr id="323" name="Line"/>
          <p:cNvSpPr/>
          <p:nvPr/>
        </p:nvSpPr>
        <p:spPr>
          <a:xfrm flipV="1">
            <a:off x="370490" y="8393199"/>
            <a:ext cx="10030810" cy="1"/>
          </a:xfrm>
          <a:prstGeom prst="line">
            <a:avLst/>
          </a:prstGeom>
          <a:ln>
            <a:solidFill>
              <a:srgbClr val="7A4AAA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324" name="Important chunk options"/>
          <p:cNvSpPr txBox="1"/>
          <p:nvPr/>
        </p:nvSpPr>
        <p:spPr>
          <a:xfrm>
            <a:off x="368728" y="8169758"/>
            <a:ext cx="167785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7A4A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Important chunk options</a:t>
            </a:r>
          </a:p>
        </p:txBody>
      </p:sp>
      <p:sp>
        <p:nvSpPr>
          <p:cNvPr id="325" name="Parameterize your documents to reuse with different inputs (e.g., data sets, values, etc.)"/>
          <p:cNvSpPr txBox="1"/>
          <p:nvPr/>
        </p:nvSpPr>
        <p:spPr>
          <a:xfrm>
            <a:off x="10739795" y="7214774"/>
            <a:ext cx="2664032" cy="42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Parameterize your documents to reuse with different inputs (e.g., data sets, values, etc.)</a:t>
            </a:r>
          </a:p>
        </p:txBody>
      </p:sp>
      <p:grpSp>
        <p:nvGrpSpPr>
          <p:cNvPr id="328" name="Group"/>
          <p:cNvGrpSpPr/>
          <p:nvPr/>
        </p:nvGrpSpPr>
        <p:grpSpPr>
          <a:xfrm>
            <a:off x="10534134" y="7458826"/>
            <a:ext cx="1922090" cy="617767"/>
            <a:chOff x="0" y="0"/>
            <a:chExt cx="1922089" cy="617765"/>
          </a:xfrm>
        </p:grpSpPr>
        <p:sp>
          <p:nvSpPr>
            <p:cNvPr id="326" name="Add parameters"/>
            <p:cNvSpPr txBox="1"/>
            <p:nvPr/>
          </p:nvSpPr>
          <p:spPr>
            <a:xfrm>
              <a:off x="356461" y="107952"/>
              <a:ext cx="1565629" cy="300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1200"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Add parameters</a:t>
              </a:r>
            </a:p>
          </p:txBody>
        </p:sp>
        <p:sp>
          <p:nvSpPr>
            <p:cNvPr id="327" name="1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1</a:t>
              </a:r>
            </a:p>
          </p:txBody>
        </p:sp>
      </p:grpSp>
      <p:sp>
        <p:nvSpPr>
          <p:cNvPr id="329" name="Create and set parameters in the header as sub-values of params"/>
          <p:cNvSpPr txBox="1"/>
          <p:nvPr/>
        </p:nvSpPr>
        <p:spPr>
          <a:xfrm>
            <a:off x="10885172" y="7731684"/>
            <a:ext cx="1334314" cy="71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Create and set parameters in the header as sub-values of </a:t>
            </a:r>
            <a:r>
              <a:rPr b="1"/>
              <a:t>params</a:t>
            </a:r>
          </a:p>
        </p:txBody>
      </p:sp>
      <p:sp>
        <p:nvSpPr>
          <p:cNvPr id="330" name="---…"/>
          <p:cNvSpPr/>
          <p:nvPr/>
        </p:nvSpPr>
        <p:spPr>
          <a:xfrm>
            <a:off x="12234643" y="7643722"/>
            <a:ext cx="1254805" cy="7625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---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params: 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n: 100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d: !r Sys.Date()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---</a:t>
            </a:r>
          </a:p>
        </p:txBody>
      </p:sp>
      <p:grpSp>
        <p:nvGrpSpPr>
          <p:cNvPr id="333" name="Group"/>
          <p:cNvGrpSpPr/>
          <p:nvPr/>
        </p:nvGrpSpPr>
        <p:grpSpPr>
          <a:xfrm>
            <a:off x="10534134" y="8266162"/>
            <a:ext cx="1922090" cy="617767"/>
            <a:chOff x="0" y="0"/>
            <a:chExt cx="1922089" cy="617765"/>
          </a:xfrm>
        </p:grpSpPr>
        <p:sp>
          <p:nvSpPr>
            <p:cNvPr id="331" name="Call parameters"/>
            <p:cNvSpPr txBox="1"/>
            <p:nvPr/>
          </p:nvSpPr>
          <p:spPr>
            <a:xfrm>
              <a:off x="356461" y="129678"/>
              <a:ext cx="1565629" cy="300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1200"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Call parameters</a:t>
              </a:r>
            </a:p>
          </p:txBody>
        </p:sp>
        <p:sp>
          <p:nvSpPr>
            <p:cNvPr id="332" name="2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2</a:t>
              </a:r>
            </a:p>
          </p:txBody>
        </p:sp>
      </p:grpSp>
      <p:sp>
        <p:nvSpPr>
          <p:cNvPr id="334" name="Call parameter values in code as params$&lt;name&gt;"/>
          <p:cNvSpPr txBox="1"/>
          <p:nvPr/>
        </p:nvSpPr>
        <p:spPr>
          <a:xfrm>
            <a:off x="10899220" y="8579374"/>
            <a:ext cx="1264330" cy="571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Call parameter values in code as </a:t>
            </a:r>
            <a:r>
              <a:rPr b="1"/>
              <a:t>params$&lt;name&gt;</a:t>
            </a:r>
          </a:p>
        </p:txBody>
      </p:sp>
      <p:sp>
        <p:nvSpPr>
          <p:cNvPr id="335" name="Today’s date…"/>
          <p:cNvSpPr/>
          <p:nvPr/>
        </p:nvSpPr>
        <p:spPr>
          <a:xfrm>
            <a:off x="12247343" y="8579808"/>
            <a:ext cx="1254805" cy="3673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Today’s date 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is `r params$d`</a:t>
            </a:r>
          </a:p>
        </p:txBody>
      </p:sp>
      <p:grpSp>
        <p:nvGrpSpPr>
          <p:cNvPr id="338" name="Group"/>
          <p:cNvGrpSpPr/>
          <p:nvPr/>
        </p:nvGrpSpPr>
        <p:grpSpPr>
          <a:xfrm>
            <a:off x="10534134" y="9003720"/>
            <a:ext cx="1922090" cy="617766"/>
            <a:chOff x="0" y="0"/>
            <a:chExt cx="1922089" cy="617765"/>
          </a:xfrm>
        </p:grpSpPr>
        <p:sp>
          <p:nvSpPr>
            <p:cNvPr id="336" name="Set parameters"/>
            <p:cNvSpPr txBox="1"/>
            <p:nvPr/>
          </p:nvSpPr>
          <p:spPr>
            <a:xfrm>
              <a:off x="356461" y="82552"/>
              <a:ext cx="1565629" cy="300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1200"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Set parameters</a:t>
              </a:r>
            </a:p>
          </p:txBody>
        </p:sp>
        <p:sp>
          <p:nvSpPr>
            <p:cNvPr id="337" name="3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3</a:t>
              </a:r>
            </a:p>
          </p:txBody>
        </p:sp>
      </p:grpSp>
      <p:sp>
        <p:nvSpPr>
          <p:cNvPr id="339" name="Set values wth Knit with parameters or the params argument of render():"/>
          <p:cNvSpPr txBox="1"/>
          <p:nvPr/>
        </p:nvSpPr>
        <p:spPr>
          <a:xfrm>
            <a:off x="10885172" y="9261216"/>
            <a:ext cx="1426782" cy="71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Set values wth </a:t>
            </a:r>
            <a:r>
              <a:rPr b="1"/>
              <a:t>Knit with parameters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or the params argument of render():</a:t>
            </a:r>
          </a:p>
        </p:txBody>
      </p:sp>
      <p:sp>
        <p:nvSpPr>
          <p:cNvPr id="340" name="render(&quot;doc.Rmd&quot;,…"/>
          <p:cNvSpPr txBox="1"/>
          <p:nvPr/>
        </p:nvSpPr>
        <p:spPr>
          <a:xfrm>
            <a:off x="10683320" y="9889886"/>
            <a:ext cx="2884392" cy="42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render("doc.Rmd", </a:t>
            </a:r>
          </a:p>
          <a:p>
            <a:pPr indent="63500" algn="l"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params = list(n = 1, d = as.Date("2015-01-01"))</a:t>
            </a:r>
          </a:p>
        </p:txBody>
      </p:sp>
      <p:pic>
        <p:nvPicPr>
          <p:cNvPr id="341" name="Screen Shot 2016-02-29 at 4.53.30 PM.png" descr="Screen Shot 2016-02-29 at 4.53.30 PM.png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12246095" y="9210095"/>
            <a:ext cx="1257301" cy="873824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342" name="Indent 2 spaces"/>
          <p:cNvSpPr/>
          <p:nvPr/>
        </p:nvSpPr>
        <p:spPr>
          <a:xfrm>
            <a:off x="12827316" y="7687033"/>
            <a:ext cx="632223" cy="352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9" y="0"/>
                </a:moveTo>
                <a:cubicBezTo>
                  <a:pt x="2818" y="0"/>
                  <a:pt x="2386" y="775"/>
                  <a:pt x="2386" y="1727"/>
                </a:cubicBezTo>
                <a:lnTo>
                  <a:pt x="2386" y="17246"/>
                </a:lnTo>
                <a:lnTo>
                  <a:pt x="0" y="18949"/>
                </a:lnTo>
                <a:lnTo>
                  <a:pt x="2617" y="20846"/>
                </a:lnTo>
                <a:cubicBezTo>
                  <a:pt x="2792" y="21273"/>
                  <a:pt x="3031" y="21600"/>
                  <a:pt x="3349" y="21600"/>
                </a:cubicBezTo>
                <a:lnTo>
                  <a:pt x="20651" y="21600"/>
                </a:lnTo>
                <a:cubicBezTo>
                  <a:pt x="21182" y="21600"/>
                  <a:pt x="21600" y="20825"/>
                  <a:pt x="21600" y="19873"/>
                </a:cubicBezTo>
                <a:lnTo>
                  <a:pt x="21600" y="1727"/>
                </a:lnTo>
                <a:cubicBezTo>
                  <a:pt x="21600" y="775"/>
                  <a:pt x="21182" y="0"/>
                  <a:pt x="20651" y="0"/>
                </a:cubicBezTo>
                <a:lnTo>
                  <a:pt x="3349" y="0"/>
                </a:lnTo>
                <a:close/>
              </a:path>
            </a:pathLst>
          </a:custGeom>
          <a:solidFill>
            <a:srgbClr val="7A4AAA">
              <a:alpha val="6989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defRPr b="1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Indent 2 spaces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ounded Rectangle"/>
          <p:cNvSpPr/>
          <p:nvPr/>
        </p:nvSpPr>
        <p:spPr>
          <a:xfrm>
            <a:off x="10517201" y="1490894"/>
            <a:ext cx="3101306" cy="5398984"/>
          </a:xfrm>
          <a:prstGeom prst="roundRect">
            <a:avLst>
              <a:gd name="adj" fmla="val 1229"/>
            </a:avLst>
          </a:prstGeom>
          <a:solidFill>
            <a:srgbClr val="7A4AAA">
              <a:alpha val="4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345" name="Rounded Rectangle"/>
          <p:cNvSpPr/>
          <p:nvPr/>
        </p:nvSpPr>
        <p:spPr>
          <a:xfrm>
            <a:off x="8655089" y="4498046"/>
            <a:ext cx="1758427" cy="2380737"/>
          </a:xfrm>
          <a:prstGeom prst="roundRect">
            <a:avLst>
              <a:gd name="adj" fmla="val 2167"/>
            </a:avLst>
          </a:prstGeom>
          <a:solidFill>
            <a:srgbClr val="7A4AAA">
              <a:alpha val="4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346" name="Rounded Rectangle"/>
          <p:cNvSpPr/>
          <p:nvPr/>
        </p:nvSpPr>
        <p:spPr>
          <a:xfrm>
            <a:off x="8742931" y="4465157"/>
            <a:ext cx="1677851" cy="217619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47" name="render()"/>
          <p:cNvSpPr/>
          <p:nvPr/>
        </p:nvSpPr>
        <p:spPr>
          <a:xfrm>
            <a:off x="8742932" y="4465157"/>
            <a:ext cx="1677850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b="1"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render()</a:t>
            </a:r>
          </a:p>
        </p:txBody>
      </p:sp>
      <p:sp>
        <p:nvSpPr>
          <p:cNvPr id="348" name="Rounded Rectangle"/>
          <p:cNvSpPr/>
          <p:nvPr/>
        </p:nvSpPr>
        <p:spPr>
          <a:xfrm>
            <a:off x="356501" y="1486780"/>
            <a:ext cx="10057014" cy="2897376"/>
          </a:xfrm>
          <a:prstGeom prst="roundRect">
            <a:avLst>
              <a:gd name="adj" fmla="val 1315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349" name="Rounded Rectangle"/>
          <p:cNvSpPr/>
          <p:nvPr/>
        </p:nvSpPr>
        <p:spPr>
          <a:xfrm>
            <a:off x="204546" y="3362214"/>
            <a:ext cx="1830697" cy="1636882"/>
          </a:xfrm>
          <a:prstGeom prst="roundRect">
            <a:avLst>
              <a:gd name="adj" fmla="val 232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350" name="RStudio Pro Features"/>
          <p:cNvSpPr/>
          <p:nvPr/>
        </p:nvSpPr>
        <p:spPr>
          <a:xfrm>
            <a:off x="351068" y="1472208"/>
            <a:ext cx="10069715" cy="217619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RStudio Pro Features</a:t>
            </a:r>
          </a:p>
        </p:txBody>
      </p:sp>
      <p:sp>
        <p:nvSpPr>
          <p:cNvPr id="351" name="Workflow"/>
          <p:cNvSpPr/>
          <p:nvPr/>
        </p:nvSpPr>
        <p:spPr>
          <a:xfrm>
            <a:off x="351325" y="1472208"/>
            <a:ext cx="10069201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Workflow</a:t>
            </a:r>
          </a:p>
        </p:txBody>
      </p:sp>
      <p:sp>
        <p:nvSpPr>
          <p:cNvPr id="352" name="Rounded Rectangle"/>
          <p:cNvSpPr/>
          <p:nvPr/>
        </p:nvSpPr>
        <p:spPr>
          <a:xfrm>
            <a:off x="369844" y="7007173"/>
            <a:ext cx="10031605" cy="3280796"/>
          </a:xfrm>
          <a:prstGeom prst="roundRect">
            <a:avLst>
              <a:gd name="adj" fmla="val 1161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353" name="Debug Mode"/>
          <p:cNvSpPr/>
          <p:nvPr/>
        </p:nvSpPr>
        <p:spPr>
          <a:xfrm>
            <a:off x="363664" y="6993791"/>
            <a:ext cx="10045701" cy="217619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Debug Mode</a:t>
            </a:r>
          </a:p>
        </p:txBody>
      </p:sp>
      <p:sp>
        <p:nvSpPr>
          <p:cNvPr id="354" name="Embed code with knitr syntax"/>
          <p:cNvSpPr/>
          <p:nvPr/>
        </p:nvSpPr>
        <p:spPr>
          <a:xfrm>
            <a:off x="363664" y="6993791"/>
            <a:ext cx="10045701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Embed code with knitr syntax</a:t>
            </a:r>
          </a:p>
        </p:txBody>
      </p:sp>
      <p:pic>
        <p:nvPicPr>
          <p:cNvPr id="355" name="Group" descr="Group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8137" y="1002759"/>
            <a:ext cx="1001074" cy="351377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learn more at rmarkdown.rstudio.com"/>
          <p:cNvSpPr txBox="1"/>
          <p:nvPr/>
        </p:nvSpPr>
        <p:spPr>
          <a:xfrm>
            <a:off x="887028" y="698802"/>
            <a:ext cx="3148666" cy="351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110000"/>
              </a:lnSpc>
              <a:defRPr sz="1400">
                <a:solidFill>
                  <a:srgbClr val="7A4A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learn more at</a:t>
            </a:r>
            <a:r>
              <a:rPr b="1"/>
              <a:t> </a:t>
            </a:r>
            <a:r>
              <a:rPr u="sng">
                <a:hlinkClick r:id="rId3" invalidUrl="" action="" tgtFrame="" tooltip="" history="1" highlightClick="0" endSnd="0"/>
              </a:rPr>
              <a:t>rmarkdown.rstudio.com</a:t>
            </a:r>
          </a:p>
        </p:txBody>
      </p:sp>
      <p:grpSp>
        <p:nvGrpSpPr>
          <p:cNvPr id="371" name="Group"/>
          <p:cNvGrpSpPr/>
          <p:nvPr/>
        </p:nvGrpSpPr>
        <p:grpSpPr>
          <a:xfrm>
            <a:off x="8301377" y="264780"/>
            <a:ext cx="2503424" cy="1085266"/>
            <a:chOff x="0" y="0"/>
            <a:chExt cx="2503423" cy="1085265"/>
          </a:xfrm>
        </p:grpSpPr>
        <p:grpSp>
          <p:nvGrpSpPr>
            <p:cNvPr id="369" name="Group"/>
            <p:cNvGrpSpPr/>
            <p:nvPr/>
          </p:nvGrpSpPr>
          <p:grpSpPr>
            <a:xfrm>
              <a:off x="0" y="7114"/>
              <a:ext cx="514112" cy="1078152"/>
              <a:chOff x="0" y="0"/>
              <a:chExt cx="514111" cy="1078150"/>
            </a:xfrm>
          </p:grpSpPr>
          <p:grpSp>
            <p:nvGrpSpPr>
              <p:cNvPr id="360" name="Group"/>
              <p:cNvGrpSpPr/>
              <p:nvPr/>
            </p:nvGrpSpPr>
            <p:grpSpPr>
              <a:xfrm>
                <a:off x="19468" y="616611"/>
                <a:ext cx="494644" cy="461540"/>
                <a:chOff x="194066" y="12320"/>
                <a:chExt cx="494643" cy="461539"/>
              </a:xfrm>
            </p:grpSpPr>
            <p:pic>
              <p:nvPicPr>
                <p:cNvPr id="357" name="Screen Shot 2016-02-26 at 1.08.10 PM.png" descr="Screen Shot 2016-02-26 at 1.08.10 PM.png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rcRect l="9521" t="0" r="0" b="0"/>
                <a:stretch>
                  <a:fillRect/>
                </a:stretch>
              </p:blipFill>
              <p:spPr>
                <a:xfrm>
                  <a:off x="194066" y="12320"/>
                  <a:ext cx="360743" cy="234498"/>
                </a:xfrm>
                <a:prstGeom prst="rect">
                  <a:avLst/>
                </a:prstGeom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25400" dist="25400" dir="5400000">
                    <a:srgbClr val="000000">
                      <a:alpha val="50000"/>
                    </a:srgbClr>
                  </a:outerShdw>
                </a:effectLst>
              </p:spPr>
            </p:pic>
            <p:pic>
              <p:nvPicPr>
                <p:cNvPr id="358" name="Screen Shot 2016-02-26 at 1.07.00 PM.png" descr="Screen Shot 2016-02-26 at 1.07.00 PM.png"/>
                <p:cNvPicPr>
                  <a:picLocks noChangeAspect="1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259622" y="300234"/>
                  <a:ext cx="317351" cy="173626"/>
                </a:xfrm>
                <a:prstGeom prst="rect">
                  <a:avLst/>
                </a:prstGeom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25400" dist="25400" dir="5400000">
                    <a:srgbClr val="000000">
                      <a:alpha val="50000"/>
                    </a:srgbClr>
                  </a:outerShdw>
                </a:effectLst>
              </p:spPr>
            </p:pic>
            <p:pic>
              <p:nvPicPr>
                <p:cNvPr id="359" name="Screen Shot 2016-02-26 at 1.07.33 PM.png" descr="Screen Shot 2016-02-26 at 1.07.33 PM.png"/>
                <p:cNvPicPr>
                  <a:picLocks noChangeAspect="1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347573" y="167247"/>
                  <a:ext cx="341137" cy="203264"/>
                </a:xfrm>
                <a:prstGeom prst="rect">
                  <a:avLst/>
                </a:prstGeom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25400" dist="25400" dir="5400000">
                    <a:srgbClr val="000000">
                      <a:alpha val="50000"/>
                    </a:srgbClr>
                  </a:outerShdw>
                </a:effectLst>
              </p:spPr>
            </p:pic>
          </p:grpSp>
          <p:grpSp>
            <p:nvGrpSpPr>
              <p:cNvPr id="364" name="Group"/>
              <p:cNvGrpSpPr/>
              <p:nvPr/>
            </p:nvGrpSpPr>
            <p:grpSpPr>
              <a:xfrm>
                <a:off x="0" y="0"/>
                <a:ext cx="461540" cy="461540"/>
                <a:chOff x="0" y="0"/>
                <a:chExt cx="461539" cy="461539"/>
              </a:xfrm>
            </p:grpSpPr>
            <p:pic>
              <p:nvPicPr>
                <p:cNvPr id="361" name="RSource.png" descr="RSource.png"/>
                <p:cNvPicPr>
                  <a:picLocks noChangeAspect="1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461540" cy="46154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362" name="Circle"/>
                <p:cNvSpPr/>
                <p:nvPr/>
              </p:nvSpPr>
              <p:spPr>
                <a:xfrm>
                  <a:off x="116376" y="110815"/>
                  <a:ext cx="234348" cy="23434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BA86EC"/>
                    </a:gs>
                    <a:gs pos="100000">
                      <a:srgbClr val="531B93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12700" dist="0" dir="540000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31264" tIns="31264" rIns="31264" bIns="31264" numCol="1" anchor="ctr">
                  <a:noAutofit/>
                </a:bodyPr>
                <a:lstStyle/>
                <a:p>
                  <a:pPr defTabSz="459787">
                    <a:defRPr sz="20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63" name="Rmd"/>
                <p:cNvSpPr txBox="1"/>
                <p:nvPr/>
              </p:nvSpPr>
              <p:spPr>
                <a:xfrm>
                  <a:off x="81651" y="115501"/>
                  <a:ext cx="298237" cy="2059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0927" tIns="40927" rIns="40927" bIns="40927" numCol="1" anchor="ctr">
                  <a:noAutofit/>
                </a:bodyPr>
                <a:lstStyle>
                  <a:lvl1pPr defTabSz="459787">
                    <a:defRPr sz="700">
                      <a:solidFill>
                        <a:srgbClr val="FFFFFF"/>
                      </a:solidFill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Rmd</a:t>
                  </a:r>
                </a:p>
              </p:txBody>
            </p:sp>
          </p:grpSp>
          <p:grpSp>
            <p:nvGrpSpPr>
              <p:cNvPr id="368" name="Group"/>
              <p:cNvGrpSpPr/>
              <p:nvPr/>
            </p:nvGrpSpPr>
            <p:grpSpPr>
              <a:xfrm>
                <a:off x="80312" y="462127"/>
                <a:ext cx="300915" cy="119256"/>
                <a:chOff x="0" y="0"/>
                <a:chExt cx="300913" cy="119255"/>
              </a:xfrm>
            </p:grpSpPr>
            <p:sp>
              <p:nvSpPr>
                <p:cNvPr id="365" name="Arrow"/>
                <p:cNvSpPr/>
                <p:nvPr/>
              </p:nvSpPr>
              <p:spPr>
                <a:xfrm rot="6636000">
                  <a:off x="-15928" y="38002"/>
                  <a:ext cx="110719" cy="42635"/>
                </a:xfrm>
                <a:prstGeom prst="rightArrow">
                  <a:avLst>
                    <a:gd name="adj1" fmla="val 32563"/>
                    <a:gd name="adj2" fmla="val 99959"/>
                  </a:avLst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0927" tIns="40927" rIns="40927" bIns="40927" numCol="1" anchor="ctr">
                  <a:noAutofit/>
                </a:bodyPr>
                <a:lstStyle/>
                <a:p>
                  <a:pPr defTabSz="459787">
                    <a:defRPr sz="44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366" name="Arrow"/>
                <p:cNvSpPr/>
                <p:nvPr/>
              </p:nvSpPr>
              <p:spPr>
                <a:xfrm rot="4164000">
                  <a:off x="206123" y="38002"/>
                  <a:ext cx="110719" cy="42635"/>
                </a:xfrm>
                <a:prstGeom prst="rightArrow">
                  <a:avLst>
                    <a:gd name="adj1" fmla="val 32563"/>
                    <a:gd name="adj2" fmla="val 99959"/>
                  </a:avLst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0927" tIns="40927" rIns="40927" bIns="40927" numCol="1" anchor="ctr">
                  <a:noAutofit/>
                </a:bodyPr>
                <a:lstStyle/>
                <a:p>
                  <a:pPr defTabSz="459787">
                    <a:defRPr sz="44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367" name="Arrow"/>
                <p:cNvSpPr/>
                <p:nvPr/>
              </p:nvSpPr>
              <p:spPr>
                <a:xfrm rot="5400000">
                  <a:off x="95867" y="42579"/>
                  <a:ext cx="110718" cy="42635"/>
                </a:xfrm>
                <a:prstGeom prst="rightArrow">
                  <a:avLst>
                    <a:gd name="adj1" fmla="val 32563"/>
                    <a:gd name="adj2" fmla="val 99959"/>
                  </a:avLst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0927" tIns="40927" rIns="40927" bIns="40927" numCol="1" anchor="ctr">
                  <a:noAutofit/>
                </a:bodyPr>
                <a:lstStyle/>
                <a:p>
                  <a:pPr defTabSz="459787">
                    <a:defRPr sz="44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</p:grpSp>
        <p:sp>
          <p:nvSpPr>
            <p:cNvPr id="370" name="Reproducible Research…"/>
            <p:cNvSpPr txBox="1"/>
            <p:nvPr/>
          </p:nvSpPr>
          <p:spPr>
            <a:xfrm>
              <a:off x="538221" y="0"/>
              <a:ext cx="1965203" cy="107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Reproducible Research</a:t>
              </a:r>
              <a:endParaRPr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5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At the click of a button, or the type of a command, you can rerun the code in an R Markdown file to reproduce your work and export the results as a finished report.</a:t>
              </a:r>
            </a:p>
          </p:txBody>
        </p:sp>
      </p:grpSp>
      <p:sp>
        <p:nvSpPr>
          <p:cNvPr id="372" name="Rounded Rectangle"/>
          <p:cNvSpPr/>
          <p:nvPr/>
        </p:nvSpPr>
        <p:spPr>
          <a:xfrm>
            <a:off x="368300" y="3519969"/>
            <a:ext cx="1426781" cy="3377456"/>
          </a:xfrm>
          <a:prstGeom prst="roundRect">
            <a:avLst>
              <a:gd name="adj" fmla="val 2670"/>
            </a:avLst>
          </a:prstGeom>
          <a:solidFill>
            <a:srgbClr val="7A4AAA">
              <a:alpha val="4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373" name="Rounded Rectangle"/>
          <p:cNvSpPr/>
          <p:nvPr/>
        </p:nvSpPr>
        <p:spPr>
          <a:xfrm>
            <a:off x="363664" y="3441700"/>
            <a:ext cx="1435101" cy="217618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74" name="Use rmarkdown::render() to render/knit at cmd line. Important args:…"/>
          <p:cNvSpPr txBox="1"/>
          <p:nvPr/>
        </p:nvSpPr>
        <p:spPr>
          <a:xfrm>
            <a:off x="8770231" y="4646129"/>
            <a:ext cx="1677851" cy="2239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l"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rmarkdown::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render()</a:t>
            </a:r>
            <a:r>
              <a:t> to render/knit at cmd line. </a:t>
            </a:r>
            <a:r>
              <a:rPr sz="1000"/>
              <a:t>Important </a:t>
            </a:r>
            <a:r>
              <a:t>a</a:t>
            </a:r>
            <a:r>
              <a:rPr sz="1000"/>
              <a:t>rgs:</a:t>
            </a:r>
            <a:endParaRPr sz="1000"/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input</a:t>
            </a:r>
            <a:r>
              <a:t> 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- file to render</a:t>
            </a:r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output_format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output_options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- List of render options (as in YAML)</a:t>
            </a:r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output_file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output_dir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params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- list of params to use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envir</a:t>
            </a:r>
            <a:r>
              <a:t> 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- environment to evaluate code chunks in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encoding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- of input file</a:t>
            </a:r>
          </a:p>
        </p:txBody>
      </p:sp>
      <p:sp>
        <p:nvSpPr>
          <p:cNvPr id="375" name="R Markdown Cheat Sheet"/>
          <p:cNvSpPr txBox="1"/>
          <p:nvPr>
            <p:ph type="title"/>
          </p:nvPr>
        </p:nvSpPr>
        <p:spPr>
          <a:xfrm>
            <a:off x="265965" y="272555"/>
            <a:ext cx="4390792" cy="477109"/>
          </a:xfrm>
          <a:prstGeom prst="rect">
            <a:avLst/>
          </a:prstGeom>
        </p:spPr>
        <p:txBody>
          <a:bodyPr lIns="0" tIns="0" rIns="0" bIns="0"/>
          <a:lstStyle/>
          <a:p>
            <a:pPr defTabSz="233679">
              <a:lnSpc>
                <a:spcPct val="80000"/>
              </a:lnSpc>
              <a:defRPr sz="3520">
                <a:solidFill>
                  <a:srgbClr val="7A4A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R Markdown </a:t>
            </a:r>
            <a:r>
              <a:rPr sz="2880"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Sheet </a:t>
            </a:r>
          </a:p>
        </p:txBody>
      </p:sp>
      <p:sp>
        <p:nvSpPr>
          <p:cNvPr id="376" name="RStudio® is a trademark of RStudio, Inc.  •  CC BY RStudio •  info@rstudio.com  •  844-448-1212 • rstudio.com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RStudio® is a trademark of RStudio, Inc.  •  </a:t>
            </a:r>
            <a:r>
              <a:rPr u="sng">
                <a:solidFill>
                  <a:srgbClr val="7A4AAA"/>
                </a:solidFill>
                <a:hlinkClick r:id="rId8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 u="sng">
                <a:hlinkClick r:id="rId9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 u="sng">
                <a:hlinkClick r:id="rId10" invalidUrl="" action="" tgtFrame="" tooltip="" history="1" highlightClick="0" endSnd="0"/>
              </a:rPr>
              <a:t>rstudio.com</a:t>
            </a:r>
            <a:r>
              <a:t> </a:t>
            </a:r>
          </a:p>
        </p:txBody>
      </p:sp>
      <p:sp>
        <p:nvSpPr>
          <p:cNvPr id="377" name="Learn more at rmarkdown.rstudio.com  •  RStudio IDE  0.99.879  •  Updated: 02/16"/>
          <p:cNvSpPr txBox="1"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at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rmarkdown.rstudio.com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t>•  RStudio IDE  0.99.879  •  Updated: 02/16</a:t>
            </a:r>
          </a:p>
        </p:txBody>
      </p:sp>
      <p:sp>
        <p:nvSpPr>
          <p:cNvPr id="378" name="More cheat sheets at http://www.rstudio.com/resources/cheatsheets/"/>
          <p:cNvSpPr txBox="1"/>
          <p:nvPr/>
        </p:nvSpPr>
        <p:spPr>
          <a:xfrm>
            <a:off x="4837970" y="10340910"/>
            <a:ext cx="4292732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defRPr sz="900">
                <a:solidFill>
                  <a:srgbClr val="7A4AAA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More cheat sheets at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  <a:hlinkClick r:id="rId11" invalidUrl="" action="" tgtFrame="" tooltip="" history="1" highlightClick="0" endSnd="0"/>
              </a:rPr>
              <a:t>http://www.rstudio.com/resources/cheatsheets/</a:t>
            </a:r>
          </a:p>
        </p:txBody>
      </p:sp>
      <p:sp>
        <p:nvSpPr>
          <p:cNvPr id="379" name="Rounded Rectangle"/>
          <p:cNvSpPr/>
          <p:nvPr/>
        </p:nvSpPr>
        <p:spPr>
          <a:xfrm>
            <a:off x="10516457" y="7019873"/>
            <a:ext cx="3101306" cy="3280796"/>
          </a:xfrm>
          <a:prstGeom prst="roundRect">
            <a:avLst>
              <a:gd name="adj" fmla="val 1229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380" name="Debug Mode"/>
          <p:cNvSpPr/>
          <p:nvPr/>
        </p:nvSpPr>
        <p:spPr>
          <a:xfrm>
            <a:off x="10521158" y="6993791"/>
            <a:ext cx="3101307" cy="217619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Debug Mode</a:t>
            </a:r>
          </a:p>
        </p:txBody>
      </p:sp>
      <p:sp>
        <p:nvSpPr>
          <p:cNvPr id="381" name="Parameters"/>
          <p:cNvSpPr/>
          <p:nvPr/>
        </p:nvSpPr>
        <p:spPr>
          <a:xfrm>
            <a:off x="10517827" y="6993791"/>
            <a:ext cx="3104638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Parameters</a:t>
            </a:r>
          </a:p>
        </p:txBody>
      </p:sp>
      <p:grpSp>
        <p:nvGrpSpPr>
          <p:cNvPr id="384" name="Group"/>
          <p:cNvGrpSpPr/>
          <p:nvPr/>
        </p:nvGrpSpPr>
        <p:grpSpPr>
          <a:xfrm>
            <a:off x="5084233" y="276725"/>
            <a:ext cx="2884391" cy="1078152"/>
            <a:chOff x="0" y="0"/>
            <a:chExt cx="2884390" cy="1078150"/>
          </a:xfrm>
        </p:grpSpPr>
        <p:sp>
          <p:nvSpPr>
            <p:cNvPr id="382" name=".Rmd files…"/>
            <p:cNvSpPr txBox="1"/>
            <p:nvPr/>
          </p:nvSpPr>
          <p:spPr>
            <a:xfrm>
              <a:off x="580881" y="0"/>
              <a:ext cx="2303510" cy="107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.Rmd files</a:t>
              </a:r>
              <a:r>
                <a:t> 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5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An R Markdown (.Rmd) file is a record of your research. It contains the code that a scientist needs to reproduce your work along with the narration that a reader needs to understand your work.</a:t>
              </a:r>
            </a:p>
          </p:txBody>
        </p:sp>
        <p:pic>
          <p:nvPicPr>
            <p:cNvPr id="383" name="rmarkdown-cheatsheet-2.0.001.jpeg" descr="rmarkdown-cheatsheet-2.0.001.jpeg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55354"/>
              <a:ext cx="577650" cy="981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07" name="Group"/>
          <p:cNvGrpSpPr/>
          <p:nvPr/>
        </p:nvGrpSpPr>
        <p:grpSpPr>
          <a:xfrm>
            <a:off x="10999470" y="261755"/>
            <a:ext cx="2714837" cy="1111843"/>
            <a:chOff x="0" y="-6433"/>
            <a:chExt cx="2714836" cy="1111842"/>
          </a:xfrm>
        </p:grpSpPr>
        <p:sp>
          <p:nvSpPr>
            <p:cNvPr id="385" name="Dynamic Documents…"/>
            <p:cNvSpPr txBox="1"/>
            <p:nvPr/>
          </p:nvSpPr>
          <p:spPr>
            <a:xfrm>
              <a:off x="941141" y="-6434"/>
              <a:ext cx="1773696" cy="10781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Dynamic Documents </a:t>
              </a:r>
              <a:endParaRPr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5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You can choose to export the finished report as a html, pdf, MS Word, ODT, RTF, or markdown document; or as a html or pdf based slide show.</a:t>
              </a:r>
            </a:p>
          </p:txBody>
        </p:sp>
        <p:grpSp>
          <p:nvGrpSpPr>
            <p:cNvPr id="406" name="Group"/>
            <p:cNvGrpSpPr/>
            <p:nvPr/>
          </p:nvGrpSpPr>
          <p:grpSpPr>
            <a:xfrm>
              <a:off x="0" y="-1"/>
              <a:ext cx="860926" cy="1105411"/>
              <a:chOff x="0" y="0"/>
              <a:chExt cx="860925" cy="1105409"/>
            </a:xfrm>
          </p:grpSpPr>
          <p:sp>
            <p:nvSpPr>
              <p:cNvPr id="386" name="Arrow"/>
              <p:cNvSpPr/>
              <p:nvPr/>
            </p:nvSpPr>
            <p:spPr>
              <a:xfrm flipH="1" rot="12936000">
                <a:off x="150607" y="733691"/>
                <a:ext cx="476548" cy="55619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395" name="Group"/>
              <p:cNvGrpSpPr/>
              <p:nvPr/>
            </p:nvGrpSpPr>
            <p:grpSpPr>
              <a:xfrm>
                <a:off x="610162" y="0"/>
                <a:ext cx="250764" cy="1105410"/>
                <a:chOff x="-4394" y="0"/>
                <a:chExt cx="250763" cy="1105409"/>
              </a:xfrm>
            </p:grpSpPr>
            <p:pic>
              <p:nvPicPr>
                <p:cNvPr id="387" name="pasted-image.png" descr="pasted-image.png"/>
                <p:cNvPicPr>
                  <a:picLocks noChangeAspect="1"/>
                </p:cNvPicPr>
                <p:nvPr/>
              </p:nvPicPr>
              <p:blipFill>
                <a:blip r:embed="rId13">
                  <a:extLst/>
                </a:blip>
                <a:stretch>
                  <a:fillRect/>
                </a:stretch>
              </p:blipFill>
              <p:spPr>
                <a:xfrm>
                  <a:off x="4333" y="0"/>
                  <a:ext cx="233307" cy="23330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392" name="Group"/>
                <p:cNvGrpSpPr/>
                <p:nvPr/>
              </p:nvGrpSpPr>
              <p:grpSpPr>
                <a:xfrm>
                  <a:off x="0" y="293870"/>
                  <a:ext cx="241974" cy="233307"/>
                  <a:chOff x="0" y="0"/>
                  <a:chExt cx="241973" cy="233305"/>
                </a:xfrm>
              </p:grpSpPr>
              <p:pic>
                <p:nvPicPr>
                  <p:cNvPr id="388" name="text-x-tex.png" descr="text-x-tex.png"/>
                  <p:cNvPicPr>
                    <a:picLocks noChangeAspect="1"/>
                  </p:cNvPicPr>
                  <p:nvPr/>
                </p:nvPicPr>
                <p:blipFill>
                  <a:blip r:embed="rId14">
                    <a:extLst/>
                  </a:blip>
                  <a:stretch>
                    <a:fillRect/>
                  </a:stretch>
                </p:blipFill>
                <p:spPr>
                  <a:xfrm>
                    <a:off x="8668" y="0"/>
                    <a:ext cx="233306" cy="233306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sp>
                <p:nvSpPr>
                  <p:cNvPr id="389" name="Rectangle"/>
                  <p:cNvSpPr/>
                  <p:nvPr/>
                </p:nvSpPr>
                <p:spPr>
                  <a:xfrm>
                    <a:off x="49297" y="77123"/>
                    <a:ext cx="164552" cy="138697"/>
                  </a:xfrm>
                  <a:prstGeom prst="rect">
                    <a:avLst/>
                  </a:prstGeom>
                  <a:gradFill flip="none" rotWithShape="1">
                    <a:gsLst>
                      <a:gs pos="9907">
                        <a:srgbClr val="C0C0C0"/>
                      </a:gs>
                      <a:gs pos="9907">
                        <a:srgbClr val="E0E0E0"/>
                      </a:gs>
                      <a:gs pos="43939">
                        <a:srgbClr val="FFFFFF"/>
                      </a:gs>
                    </a:gsLst>
                    <a:path path="shape">
                      <a:fillToRect l="56956" t="-15443" r="43043" b="115443"/>
                    </a:path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9104" tIns="29104" rIns="29104" bIns="29104" numCol="1" anchor="ctr">
                    <a:noAutofit/>
                  </a:bodyPr>
                  <a:lstStyle/>
                  <a:p>
                    <a:pPr defTabSz="459787">
                      <a:defRPr sz="3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pic>
                <p:nvPicPr>
                  <p:cNvPr id="390" name="pasted-image.png" descr="pasted-image.png"/>
                  <p:cNvPicPr>
                    <a:picLocks noChangeAspect="1"/>
                  </p:cNvPicPr>
                  <p:nvPr/>
                </p:nvPicPr>
                <p:blipFill>
                  <a:blip r:embed="rId15">
                    <a:extLst/>
                  </a:blip>
                  <a:srcRect l="0" t="0" r="0" b="0"/>
                  <a:stretch>
                    <a:fillRect/>
                  </a:stretch>
                </p:blipFill>
                <p:spPr>
                  <a:xfrm>
                    <a:off x="104235" y="176139"/>
                    <a:ext cx="99381" cy="37766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391" name="pasted-image.png" descr="pasted-image.png"/>
                  <p:cNvPicPr>
                    <a:picLocks noChangeAspect="1"/>
                  </p:cNvPicPr>
                  <p:nvPr/>
                </p:nvPicPr>
                <p:blipFill>
                  <a:blip r:embed="rId16">
                    <a:extLst/>
                  </a:blip>
                  <a:srcRect l="0" t="6115" r="31672" b="68786"/>
                  <a:stretch>
                    <a:fillRect/>
                  </a:stretch>
                </p:blipFill>
                <p:spPr>
                  <a:xfrm>
                    <a:off x="0" y="26224"/>
                    <a:ext cx="159411" cy="58556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  <p:pic>
              <p:nvPicPr>
                <p:cNvPr id="393" name="Group" descr="Group"/>
                <p:cNvPicPr>
                  <a:picLocks noChangeAspect="1"/>
                </p:cNvPicPr>
                <p:nvPr/>
              </p:nvPicPr>
              <p:blipFill>
                <a:blip r:embed="rId17">
                  <a:extLst/>
                </a:blip>
                <a:stretch>
                  <a:fillRect/>
                </a:stretch>
              </p:blipFill>
              <p:spPr>
                <a:xfrm>
                  <a:off x="-3052" y="857333"/>
                  <a:ext cx="248077" cy="24807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394" name="Group" descr="Group"/>
                <p:cNvPicPr>
                  <a:picLocks noChangeAspect="1"/>
                </p:cNvPicPr>
                <p:nvPr/>
              </p:nvPicPr>
              <p:blipFill>
                <a:blip r:embed="rId18">
                  <a:extLst/>
                </a:blip>
                <a:stretch>
                  <a:fillRect/>
                </a:stretch>
              </p:blipFill>
              <p:spPr>
                <a:xfrm>
                  <a:off x="-4395" y="587741"/>
                  <a:ext cx="250764" cy="25076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sp>
            <p:nvSpPr>
              <p:cNvPr id="396" name="Rectangle"/>
              <p:cNvSpPr/>
              <p:nvPr/>
            </p:nvSpPr>
            <p:spPr>
              <a:xfrm>
                <a:off x="561124" y="58574"/>
                <a:ext cx="33562" cy="2183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97" name="Arrow"/>
              <p:cNvSpPr/>
              <p:nvPr/>
            </p:nvSpPr>
            <p:spPr>
              <a:xfrm rot="19465876">
                <a:off x="150607" y="312302"/>
                <a:ext cx="476548" cy="55619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400" name="Group"/>
              <p:cNvGrpSpPr/>
              <p:nvPr/>
            </p:nvGrpSpPr>
            <p:grpSpPr>
              <a:xfrm>
                <a:off x="184126" y="424480"/>
                <a:ext cx="401595" cy="273267"/>
                <a:chOff x="0" y="0"/>
                <a:chExt cx="401593" cy="273266"/>
              </a:xfrm>
            </p:grpSpPr>
            <p:sp>
              <p:nvSpPr>
                <p:cNvPr id="398" name="Arrow"/>
                <p:cNvSpPr/>
                <p:nvPr/>
              </p:nvSpPr>
              <p:spPr>
                <a:xfrm rot="20868693">
                  <a:off x="3020" y="41300"/>
                  <a:ext cx="397180" cy="55620"/>
                </a:xfrm>
                <a:prstGeom prst="rightArrow">
                  <a:avLst>
                    <a:gd name="adj1" fmla="val 32563"/>
                    <a:gd name="adj2" fmla="val 99959"/>
                  </a:avLst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0927" tIns="40927" rIns="40927" bIns="40927" numCol="1" anchor="ctr">
                  <a:noAutofit/>
                </a:bodyPr>
                <a:lstStyle/>
                <a:p>
                  <a:pPr defTabSz="459787">
                    <a:defRPr sz="44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399" name="Arrow"/>
                <p:cNvSpPr/>
                <p:nvPr/>
              </p:nvSpPr>
              <p:spPr>
                <a:xfrm rot="732001">
                  <a:off x="1391" y="176308"/>
                  <a:ext cx="397180" cy="55620"/>
                </a:xfrm>
                <a:prstGeom prst="rightArrow">
                  <a:avLst>
                    <a:gd name="adj1" fmla="val 32563"/>
                    <a:gd name="adj2" fmla="val 99959"/>
                  </a:avLst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0927" tIns="40927" rIns="40927" bIns="40927" numCol="1" anchor="ctr">
                  <a:noAutofit/>
                </a:bodyPr>
                <a:lstStyle/>
                <a:p>
                  <a:pPr defTabSz="459787">
                    <a:defRPr sz="44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sp>
            <p:nvSpPr>
              <p:cNvPr id="401" name="Rectangle"/>
              <p:cNvSpPr/>
              <p:nvPr/>
            </p:nvSpPr>
            <p:spPr>
              <a:xfrm>
                <a:off x="75246" y="176348"/>
                <a:ext cx="326659" cy="67818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405" name="Group"/>
              <p:cNvGrpSpPr/>
              <p:nvPr/>
            </p:nvGrpSpPr>
            <p:grpSpPr>
              <a:xfrm>
                <a:off x="0" y="325020"/>
                <a:ext cx="427531" cy="427532"/>
                <a:chOff x="0" y="0"/>
                <a:chExt cx="427530" cy="427530"/>
              </a:xfrm>
            </p:grpSpPr>
            <p:pic>
              <p:nvPicPr>
                <p:cNvPr id="402" name="RSource.png" descr="RSource.png"/>
                <p:cNvPicPr>
                  <a:picLocks noChangeAspect="1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427531" cy="42753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403" name="Circle"/>
                <p:cNvSpPr/>
                <p:nvPr/>
              </p:nvSpPr>
              <p:spPr>
                <a:xfrm>
                  <a:off x="107801" y="102650"/>
                  <a:ext cx="217080" cy="2170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BA86EC"/>
                    </a:gs>
                    <a:gs pos="100000">
                      <a:srgbClr val="531B93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12700" dist="0" dir="540000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31264" tIns="31264" rIns="31264" bIns="31264" numCol="1" anchor="ctr">
                  <a:noAutofit/>
                </a:bodyPr>
                <a:lstStyle/>
                <a:p>
                  <a:pPr defTabSz="459787">
                    <a:defRPr sz="20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04" name="Rmd"/>
                <p:cNvSpPr txBox="1"/>
                <p:nvPr/>
              </p:nvSpPr>
              <p:spPr>
                <a:xfrm>
                  <a:off x="75635" y="106990"/>
                  <a:ext cx="276261" cy="19081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0927" tIns="40927" rIns="40927" bIns="40927" numCol="1" anchor="ctr">
                  <a:noAutofit/>
                </a:bodyPr>
                <a:lstStyle>
                  <a:lvl1pPr defTabSz="459787">
                    <a:defRPr baseline="-14285" sz="700">
                      <a:solidFill>
                        <a:srgbClr val="FFFFFF"/>
                      </a:solidFill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Rmd</a:t>
                  </a:r>
                </a:p>
              </p:txBody>
            </p:sp>
          </p:grpSp>
        </p:grpSp>
      </p:grpSp>
      <p:pic>
        <p:nvPicPr>
          <p:cNvPr id="408" name="Screen Shot 2014-07-28 at 5.02.25 PM.png" descr="Screen Shot 2014-07-28 at 5.02.25 PM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435079" y="2221686"/>
            <a:ext cx="1369631" cy="1069229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409" name=".Rmd structure"/>
          <p:cNvSpPr/>
          <p:nvPr/>
        </p:nvSpPr>
        <p:spPr>
          <a:xfrm>
            <a:off x="363664" y="3453408"/>
            <a:ext cx="1435101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b="1"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.Rmd structure</a:t>
            </a:r>
          </a:p>
        </p:txBody>
      </p:sp>
      <p:grpSp>
        <p:nvGrpSpPr>
          <p:cNvPr id="482" name="Group"/>
          <p:cNvGrpSpPr/>
          <p:nvPr/>
        </p:nvGrpSpPr>
        <p:grpSpPr>
          <a:xfrm>
            <a:off x="434739" y="1673478"/>
            <a:ext cx="10019790" cy="5258605"/>
            <a:chOff x="-1219199" y="148914"/>
            <a:chExt cx="10019788" cy="5258604"/>
          </a:xfrm>
        </p:grpSpPr>
        <p:grpSp>
          <p:nvGrpSpPr>
            <p:cNvPr id="433" name="Group"/>
            <p:cNvGrpSpPr/>
            <p:nvPr/>
          </p:nvGrpSpPr>
          <p:grpSpPr>
            <a:xfrm>
              <a:off x="238488" y="685086"/>
              <a:ext cx="6866175" cy="4722433"/>
              <a:chOff x="0" y="0"/>
              <a:chExt cx="6866174" cy="4722432"/>
            </a:xfrm>
          </p:grpSpPr>
          <p:grpSp>
            <p:nvGrpSpPr>
              <p:cNvPr id="416" name="Group"/>
              <p:cNvGrpSpPr/>
              <p:nvPr/>
            </p:nvGrpSpPr>
            <p:grpSpPr>
              <a:xfrm>
                <a:off x="0" y="347467"/>
                <a:ext cx="6672400" cy="4374966"/>
                <a:chOff x="0" y="0"/>
                <a:chExt cx="6672399" cy="4374965"/>
              </a:xfrm>
            </p:grpSpPr>
            <p:grpSp>
              <p:nvGrpSpPr>
                <p:cNvPr id="414" name="Group"/>
                <p:cNvGrpSpPr/>
                <p:nvPr/>
              </p:nvGrpSpPr>
              <p:grpSpPr>
                <a:xfrm>
                  <a:off x="0" y="0"/>
                  <a:ext cx="6672400" cy="4374966"/>
                  <a:chOff x="0" y="0"/>
                  <a:chExt cx="6672399" cy="4374965"/>
                </a:xfrm>
              </p:grpSpPr>
              <p:grpSp>
                <p:nvGrpSpPr>
                  <p:cNvPr id="412" name="Group"/>
                  <p:cNvGrpSpPr/>
                  <p:nvPr/>
                </p:nvGrpSpPr>
                <p:grpSpPr>
                  <a:xfrm>
                    <a:off x="0" y="0"/>
                    <a:ext cx="6672400" cy="4374966"/>
                    <a:chOff x="0" y="0"/>
                    <a:chExt cx="6672399" cy="4374965"/>
                  </a:xfrm>
                </p:grpSpPr>
                <p:pic>
                  <p:nvPicPr>
                    <p:cNvPr id="410" name="Screen Shot 2015-12-28 at 12.05.41 PM.png" descr="Screen Shot 2015-12-28 at 12.05.41 PM.png"/>
                    <p:cNvPicPr>
                      <a:picLocks noChangeAspect="1"/>
                    </p:cNvPicPr>
                    <p:nvPr/>
                  </p:nvPicPr>
                  <p:blipFill>
                    <a:blip r:embed="rId20">
                      <a:extLst/>
                    </a:blip>
                    <a:srcRect l="0" t="0" r="0" b="0"/>
                    <a:stretch>
                      <a:fillRect/>
                    </a:stretch>
                  </p:blipFill>
                  <p:spPr>
                    <a:xfrm>
                      <a:off x="0" y="0"/>
                      <a:ext cx="6672400" cy="4374966"/>
                    </a:xfrm>
                    <a:prstGeom prst="rect">
                      <a:avLst/>
                    </a:prstGeom>
                    <a:ln w="1905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>
                      <a:outerShdw sx="100000" sy="100000" kx="0" ky="0" algn="b" rotWithShape="0" blurRad="76200" dist="63500" dir="5400000">
                        <a:srgbClr val="000000">
                          <a:alpha val="50000"/>
                        </a:srgbClr>
                      </a:outerShdw>
                    </a:effectLst>
                  </p:spPr>
                </p:pic>
                <p:sp>
                  <p:nvSpPr>
                    <p:cNvPr id="411" name="Rectangle"/>
                    <p:cNvSpPr/>
                    <p:nvPr/>
                  </p:nvSpPr>
                  <p:spPr>
                    <a:xfrm>
                      <a:off x="3394012" y="688425"/>
                      <a:ext cx="3236141" cy="70287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>
                          <a:solidFill>
                            <a:srgbClr val="FFFFFF"/>
                          </a:solidFill>
                        </a:defRPr>
                      </a:pPr>
                    </a:p>
                  </p:txBody>
                </p:sp>
              </p:grpSp>
              <p:sp>
                <p:nvSpPr>
                  <p:cNvPr id="413" name="Rectangle"/>
                  <p:cNvSpPr/>
                  <p:nvPr/>
                </p:nvSpPr>
                <p:spPr>
                  <a:xfrm>
                    <a:off x="3412071" y="3086331"/>
                    <a:ext cx="3211790" cy="110994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pic>
              <p:nvPicPr>
                <p:cNvPr id="415" name="Screen Shot 2016-02-26 at 3.47.41 PM.png" descr="Screen Shot 2016-02-26 at 3.47.41 PM.png"/>
                <p:cNvPicPr>
                  <a:picLocks noChangeAspect="1"/>
                </p:cNvPicPr>
                <p:nvPr/>
              </p:nvPicPr>
              <p:blipFill>
                <a:blip r:embed="rId21">
                  <a:extLst/>
                </a:blip>
                <a:stretch>
                  <a:fillRect/>
                </a:stretch>
              </p:blipFill>
              <p:spPr>
                <a:xfrm>
                  <a:off x="35285" y="328466"/>
                  <a:ext cx="6618032" cy="402143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sp>
            <p:nvSpPr>
              <p:cNvPr id="417" name="Modify chunk options"/>
              <p:cNvSpPr txBox="1"/>
              <p:nvPr/>
            </p:nvSpPr>
            <p:spPr>
              <a:xfrm>
                <a:off x="1950353" y="2211899"/>
                <a:ext cx="530988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chemeClr val="accent6">
                        <a:lumOff val="-8741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Modify chunk options</a:t>
                </a:r>
              </a:p>
            </p:txBody>
          </p:sp>
          <p:sp>
            <p:nvSpPr>
              <p:cNvPr id="418" name="Run all previous chunks"/>
              <p:cNvSpPr txBox="1"/>
              <p:nvPr/>
            </p:nvSpPr>
            <p:spPr>
              <a:xfrm>
                <a:off x="2495105" y="2211899"/>
                <a:ext cx="604100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chemeClr val="accent6">
                        <a:lumOff val="-8741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Run all previous chunks</a:t>
                </a:r>
              </a:p>
            </p:txBody>
          </p:sp>
          <p:sp>
            <p:nvSpPr>
              <p:cNvPr id="419" name="Run current chunk"/>
              <p:cNvSpPr txBox="1"/>
              <p:nvPr/>
            </p:nvSpPr>
            <p:spPr>
              <a:xfrm>
                <a:off x="3076649" y="2211899"/>
                <a:ext cx="501247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chemeClr val="accent6">
                        <a:lumOff val="-8741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Run current chunk</a:t>
                </a:r>
              </a:p>
            </p:txBody>
          </p:sp>
          <p:sp>
            <p:nvSpPr>
              <p:cNvPr id="420" name="Line"/>
              <p:cNvSpPr/>
              <p:nvPr/>
            </p:nvSpPr>
            <p:spPr>
              <a:xfrm flipV="1">
                <a:off x="3053028" y="2722540"/>
                <a:ext cx="236145" cy="413945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421" name="Line"/>
              <p:cNvSpPr/>
              <p:nvPr/>
            </p:nvSpPr>
            <p:spPr>
              <a:xfrm flipH="1">
                <a:off x="2023985" y="953880"/>
                <a:ext cx="118471" cy="29627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pic>
            <p:nvPicPr>
              <p:cNvPr id="422" name="Screen Shot 2016-02-26 at 3.38.51 PM.png" descr="Screen Shot 2016-02-26 at 3.38.51 PM.png"/>
              <p:cNvPicPr>
                <a:picLocks noChangeAspect="1"/>
              </p:cNvPicPr>
              <p:nvPr/>
            </p:nvPicPr>
            <p:blipFill>
              <a:blip r:embed="rId22">
                <a:extLst/>
              </a:blip>
              <a:srcRect l="9980" t="5056" r="9980" b="12139"/>
              <a:stretch>
                <a:fillRect/>
              </a:stretch>
            </p:blipFill>
            <p:spPr>
              <a:xfrm>
                <a:off x="3607968" y="0"/>
                <a:ext cx="3258207" cy="3987398"/>
              </a:xfrm>
              <a:prstGeom prst="rect">
                <a:avLst/>
              </a:prstGeom>
              <a:ln w="190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76200" dist="63500" dir="540000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423" name="Line"/>
              <p:cNvSpPr/>
              <p:nvPr/>
            </p:nvSpPr>
            <p:spPr>
              <a:xfrm flipH="1" flipV="1">
                <a:off x="2778104" y="2722539"/>
                <a:ext cx="114301" cy="41410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424" name="Line"/>
              <p:cNvSpPr/>
              <p:nvPr/>
            </p:nvSpPr>
            <p:spPr>
              <a:xfrm flipH="1" flipV="1">
                <a:off x="2292047" y="2722540"/>
                <a:ext cx="425626" cy="41451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425" name="Insert code chunk"/>
              <p:cNvSpPr txBox="1"/>
              <p:nvPr/>
            </p:nvSpPr>
            <p:spPr>
              <a:xfrm>
                <a:off x="1822761" y="1192440"/>
                <a:ext cx="469834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chemeClr val="accent6">
                        <a:lumOff val="-8741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Insert code chunk</a:t>
                </a:r>
              </a:p>
            </p:txBody>
          </p:sp>
          <p:sp>
            <p:nvSpPr>
              <p:cNvPr id="426" name="Go to code chunk"/>
              <p:cNvSpPr txBox="1"/>
              <p:nvPr/>
            </p:nvSpPr>
            <p:spPr>
              <a:xfrm>
                <a:off x="2313150" y="1192440"/>
                <a:ext cx="469833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chemeClr val="accent6">
                        <a:lumOff val="-8741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Go to code chunk</a:t>
                </a:r>
              </a:p>
            </p:txBody>
          </p:sp>
          <p:sp>
            <p:nvSpPr>
              <p:cNvPr id="427" name="Run code chunk(s)"/>
              <p:cNvSpPr txBox="1"/>
              <p:nvPr/>
            </p:nvSpPr>
            <p:spPr>
              <a:xfrm>
                <a:off x="2803538" y="1192440"/>
                <a:ext cx="577017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chemeClr val="accent6">
                        <a:lumOff val="-8741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Run code chunk(s)</a:t>
                </a:r>
              </a:p>
            </p:txBody>
          </p:sp>
          <p:sp>
            <p:nvSpPr>
              <p:cNvPr id="428" name="Line"/>
              <p:cNvSpPr/>
              <p:nvPr/>
            </p:nvSpPr>
            <p:spPr>
              <a:xfrm flipH="1">
                <a:off x="2493162" y="957771"/>
                <a:ext cx="16870" cy="28357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429" name="Line"/>
              <p:cNvSpPr/>
              <p:nvPr/>
            </p:nvSpPr>
            <p:spPr>
              <a:xfrm flipH="1">
                <a:off x="2496425" y="954246"/>
                <a:ext cx="143870" cy="28357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430" name="Line"/>
              <p:cNvSpPr/>
              <p:nvPr/>
            </p:nvSpPr>
            <p:spPr>
              <a:xfrm>
                <a:off x="2932589" y="960231"/>
                <a:ext cx="8532" cy="28357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431" name="Set preview location"/>
              <p:cNvSpPr txBox="1"/>
              <p:nvPr/>
            </p:nvSpPr>
            <p:spPr>
              <a:xfrm>
                <a:off x="1275887" y="1192440"/>
                <a:ext cx="566000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chemeClr val="accent6">
                        <a:lumOff val="-8741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Set preview location</a:t>
                </a:r>
              </a:p>
            </p:txBody>
          </p:sp>
          <p:sp>
            <p:nvSpPr>
              <p:cNvPr id="432" name="Line"/>
              <p:cNvSpPr/>
              <p:nvPr/>
            </p:nvSpPr>
            <p:spPr>
              <a:xfrm flipH="1">
                <a:off x="1491678" y="947362"/>
                <a:ext cx="308970" cy="28357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</p:grpSp>
        <p:sp>
          <p:nvSpPr>
            <p:cNvPr id="434" name="Open in window"/>
            <p:cNvSpPr txBox="1"/>
            <p:nvPr/>
          </p:nvSpPr>
          <p:spPr>
            <a:xfrm>
              <a:off x="203079" y="593006"/>
              <a:ext cx="566000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Open in window</a:t>
              </a:r>
            </a:p>
          </p:txBody>
        </p:sp>
        <p:sp>
          <p:nvSpPr>
            <p:cNvPr id="435" name="Save"/>
            <p:cNvSpPr txBox="1"/>
            <p:nvPr/>
          </p:nvSpPr>
          <p:spPr>
            <a:xfrm>
              <a:off x="816265" y="593006"/>
              <a:ext cx="402016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Save   </a:t>
              </a:r>
            </a:p>
          </p:txBody>
        </p:sp>
        <p:sp>
          <p:nvSpPr>
            <p:cNvPr id="436" name="Find and replace"/>
            <p:cNvSpPr txBox="1"/>
            <p:nvPr/>
          </p:nvSpPr>
          <p:spPr>
            <a:xfrm>
              <a:off x="2018377" y="593006"/>
              <a:ext cx="614484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Find and replace</a:t>
              </a:r>
            </a:p>
          </p:txBody>
        </p:sp>
        <p:sp>
          <p:nvSpPr>
            <p:cNvPr id="437" name="Line"/>
            <p:cNvSpPr/>
            <p:nvPr/>
          </p:nvSpPr>
          <p:spPr>
            <a:xfrm>
              <a:off x="470692" y="959448"/>
              <a:ext cx="231658" cy="54599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38" name="Line"/>
            <p:cNvSpPr/>
            <p:nvPr/>
          </p:nvSpPr>
          <p:spPr>
            <a:xfrm flipH="1">
              <a:off x="909568" y="819240"/>
              <a:ext cx="50801" cy="69327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39" name="Line"/>
            <p:cNvSpPr/>
            <p:nvPr/>
          </p:nvSpPr>
          <p:spPr>
            <a:xfrm flipH="1">
              <a:off x="1295044" y="968905"/>
              <a:ext cx="814395" cy="54769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grpSp>
          <p:nvGrpSpPr>
            <p:cNvPr id="442" name="Group"/>
            <p:cNvGrpSpPr/>
            <p:nvPr/>
          </p:nvGrpSpPr>
          <p:grpSpPr>
            <a:xfrm>
              <a:off x="-1219200" y="156729"/>
              <a:ext cx="3437733" cy="571032"/>
              <a:chOff x="0" y="13881"/>
              <a:chExt cx="3437732" cy="571031"/>
            </a:xfrm>
          </p:grpSpPr>
          <p:sp>
            <p:nvSpPr>
              <p:cNvPr id="440" name="Open a new .Rmd file  at File ▶︎ New File ▶︎ R Markdown. Use the wizard that opens  to pre-populate the file with a template"/>
              <p:cNvSpPr txBox="1"/>
              <p:nvPr/>
            </p:nvSpPr>
            <p:spPr>
              <a:xfrm>
                <a:off x="222082" y="13881"/>
                <a:ext cx="3215651" cy="5710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l">
                  <a:lnSpc>
                    <a:spcPct val="80000"/>
                  </a:lnSpc>
                  <a:spcBef>
                    <a:spcPts val="1000"/>
                  </a:spcBef>
                  <a:defRPr sz="1000"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rPr b="1" sz="1100">
                    <a:latin typeface="Source Sans Pro"/>
                    <a:ea typeface="Source Sans Pro"/>
                    <a:cs typeface="Source Sans Pro"/>
                    <a:sym typeface="Source Sans Pro"/>
                  </a:rPr>
                  <a:t>Open a new .Rmd file</a:t>
                </a:r>
                <a:r>
                  <a:rPr b="1">
                    <a:latin typeface="Source Sans Pro"/>
                    <a:ea typeface="Source Sans Pro"/>
                    <a:cs typeface="Source Sans Pro"/>
                    <a:sym typeface="Source Sans Pro"/>
                  </a:rPr>
                  <a:t>  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at File ▶︎ New File ▶︎ R Markdown. Use the wizard that opens  to pre-populate the file with a template</a:t>
                </a:r>
              </a:p>
            </p:txBody>
          </p:sp>
          <p:sp>
            <p:nvSpPr>
              <p:cNvPr id="441" name="1"/>
              <p:cNvSpPr txBox="1"/>
              <p:nvPr/>
            </p:nvSpPr>
            <p:spPr>
              <a:xfrm>
                <a:off x="0" y="31080"/>
                <a:ext cx="256327" cy="4176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l">
                  <a:lnSpc>
                    <a:spcPct val="90000"/>
                  </a:lnSpc>
                  <a:spcBef>
                    <a:spcPts val="1000"/>
                  </a:spcBef>
                  <a:defRPr sz="2200">
                    <a:solidFill>
                      <a:srgbClr val="7A4AAA"/>
                    </a:solidFill>
                    <a:latin typeface="ChunkFive-Roman"/>
                    <a:ea typeface="ChunkFive-Roman"/>
                    <a:cs typeface="ChunkFive-Roman"/>
                    <a:sym typeface="ChunkFive-Roman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445" name="Group"/>
            <p:cNvGrpSpPr/>
            <p:nvPr/>
          </p:nvGrpSpPr>
          <p:grpSpPr>
            <a:xfrm>
              <a:off x="2126148" y="148914"/>
              <a:ext cx="1351618" cy="434274"/>
              <a:chOff x="0" y="-5714"/>
              <a:chExt cx="1351616" cy="434273"/>
            </a:xfrm>
          </p:grpSpPr>
          <p:sp>
            <p:nvSpPr>
              <p:cNvPr id="443" name="Write document by editing template"/>
              <p:cNvSpPr txBox="1"/>
              <p:nvPr/>
            </p:nvSpPr>
            <p:spPr>
              <a:xfrm>
                <a:off x="226043" y="-5715"/>
                <a:ext cx="1125574" cy="434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1000"/>
                  </a:spcBef>
                  <a:defRPr sz="1000"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rPr b="1" sz="1100">
                    <a:latin typeface="Source Sans Pro"/>
                    <a:ea typeface="Source Sans Pro"/>
                    <a:cs typeface="Source Sans Pro"/>
                    <a:sym typeface="Source Sans Pro"/>
                  </a:rPr>
                  <a:t>Write document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 by editing template</a:t>
                </a:r>
              </a:p>
            </p:txBody>
          </p:sp>
          <p:sp>
            <p:nvSpPr>
              <p:cNvPr id="444" name="2"/>
              <p:cNvSpPr txBox="1"/>
              <p:nvPr/>
            </p:nvSpPr>
            <p:spPr>
              <a:xfrm>
                <a:off x="0" y="32397"/>
                <a:ext cx="301677" cy="3961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90000"/>
                  </a:lnSpc>
                  <a:spcBef>
                    <a:spcPts val="1000"/>
                  </a:spcBef>
                  <a:defRPr sz="2200">
                    <a:solidFill>
                      <a:srgbClr val="7A4AAA"/>
                    </a:solidFill>
                    <a:latin typeface="ChunkFive-Roman"/>
                    <a:ea typeface="ChunkFive-Roman"/>
                    <a:cs typeface="ChunkFive-Roman"/>
                    <a:sym typeface="ChunkFive-Roman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446" name="Spell Check"/>
            <p:cNvSpPr txBox="1"/>
            <p:nvPr/>
          </p:nvSpPr>
          <p:spPr>
            <a:xfrm>
              <a:off x="1254241" y="593006"/>
              <a:ext cx="469834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Spell Check</a:t>
              </a:r>
            </a:p>
          </p:txBody>
        </p:sp>
        <p:sp>
          <p:nvSpPr>
            <p:cNvPr id="447" name="Line"/>
            <p:cNvSpPr/>
            <p:nvPr/>
          </p:nvSpPr>
          <p:spPr>
            <a:xfrm flipH="1">
              <a:off x="1119217" y="950049"/>
              <a:ext cx="232770" cy="55970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48" name="Publish"/>
            <p:cNvSpPr txBox="1"/>
            <p:nvPr/>
          </p:nvSpPr>
          <p:spPr>
            <a:xfrm>
              <a:off x="2644021" y="593006"/>
              <a:ext cx="530989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Publish        </a:t>
              </a:r>
            </a:p>
          </p:txBody>
        </p:sp>
        <p:sp>
          <p:nvSpPr>
            <p:cNvPr id="449" name="Line"/>
            <p:cNvSpPr/>
            <p:nvPr/>
          </p:nvSpPr>
          <p:spPr>
            <a:xfrm>
              <a:off x="3637815" y="948758"/>
              <a:ext cx="152401" cy="56737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50" name="Show outline"/>
            <p:cNvSpPr txBox="1"/>
            <p:nvPr/>
          </p:nvSpPr>
          <p:spPr>
            <a:xfrm>
              <a:off x="3404037" y="593006"/>
              <a:ext cx="501247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Show outline</a:t>
              </a:r>
            </a:p>
          </p:txBody>
        </p:sp>
        <p:grpSp>
          <p:nvGrpSpPr>
            <p:cNvPr id="453" name="Group"/>
            <p:cNvGrpSpPr/>
            <p:nvPr/>
          </p:nvGrpSpPr>
          <p:grpSpPr>
            <a:xfrm>
              <a:off x="3613601" y="148914"/>
              <a:ext cx="2272884" cy="434274"/>
              <a:chOff x="0" y="-5715"/>
              <a:chExt cx="2272882" cy="434273"/>
            </a:xfrm>
          </p:grpSpPr>
          <p:sp>
            <p:nvSpPr>
              <p:cNvPr id="451" name="Knit document to create report…"/>
              <p:cNvSpPr txBox="1"/>
              <p:nvPr/>
            </p:nvSpPr>
            <p:spPr>
              <a:xfrm>
                <a:off x="226043" y="-5716"/>
                <a:ext cx="2046840" cy="4342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l">
                  <a:lnSpc>
                    <a:spcPct val="90000"/>
                  </a:lnSpc>
                  <a:defRPr sz="1100"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rPr b="1">
                    <a:latin typeface="Source Sans Pro"/>
                    <a:ea typeface="Source Sans Pro"/>
                    <a:cs typeface="Source Sans Pro"/>
                    <a:sym typeface="Source Sans Pro"/>
                  </a:rPr>
                  <a:t>Knit document to create report</a:t>
                </a:r>
                <a:endParaRPr b="1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algn="l">
                  <a:lnSpc>
                    <a:spcPct val="90000"/>
                  </a:lnSpc>
                  <a:defRPr sz="1000"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pPr>
                <a:r>
                  <a:t>Use knit button or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render()</a:t>
                </a:r>
                <a:r>
                  <a:t> to knit</a:t>
                </a:r>
              </a:p>
            </p:txBody>
          </p:sp>
          <p:sp>
            <p:nvSpPr>
              <p:cNvPr id="452" name="3"/>
              <p:cNvSpPr txBox="1"/>
              <p:nvPr/>
            </p:nvSpPr>
            <p:spPr>
              <a:xfrm>
                <a:off x="0" y="32397"/>
                <a:ext cx="301677" cy="3961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90000"/>
                  </a:lnSpc>
                  <a:spcBef>
                    <a:spcPts val="1000"/>
                  </a:spcBef>
                  <a:defRPr sz="2200">
                    <a:solidFill>
                      <a:srgbClr val="7A4AAA"/>
                    </a:solidFill>
                    <a:latin typeface="ChunkFive-Roman"/>
                    <a:ea typeface="ChunkFive-Roman"/>
                    <a:cs typeface="ChunkFive-Roman"/>
                    <a:sym typeface="ChunkFive-Roman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456" name="Group"/>
            <p:cNvGrpSpPr/>
            <p:nvPr/>
          </p:nvGrpSpPr>
          <p:grpSpPr>
            <a:xfrm>
              <a:off x="7192405" y="1970082"/>
              <a:ext cx="1608184" cy="434274"/>
              <a:chOff x="0" y="-5714"/>
              <a:chExt cx="1608182" cy="434273"/>
            </a:xfrm>
          </p:grpSpPr>
          <p:sp>
            <p:nvSpPr>
              <p:cNvPr id="454" name="Examine build log…"/>
              <p:cNvSpPr txBox="1"/>
              <p:nvPr/>
            </p:nvSpPr>
            <p:spPr>
              <a:xfrm>
                <a:off x="226043" y="-5715"/>
                <a:ext cx="1382140" cy="434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1000"/>
                  </a:spcBef>
                  <a:defRPr sz="1100"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rPr b="1">
                    <a:latin typeface="Source Sans Pro"/>
                    <a:ea typeface="Source Sans Pro"/>
                    <a:cs typeface="Source Sans Pro"/>
                    <a:sym typeface="Source Sans Pro"/>
                  </a:rPr>
                  <a:t>Examine build log</a:t>
                </a:r>
                <a:endParaRPr b="1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algn="l">
                  <a:lnSpc>
                    <a:spcPct val="90000"/>
                  </a:lnSpc>
                  <a:defRPr sz="1000"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pPr>
                <a:r>
                  <a:t>in R Markdown console</a:t>
                </a:r>
              </a:p>
            </p:txBody>
          </p:sp>
          <p:sp>
            <p:nvSpPr>
              <p:cNvPr id="455" name="6"/>
              <p:cNvSpPr txBox="1"/>
              <p:nvPr/>
            </p:nvSpPr>
            <p:spPr>
              <a:xfrm>
                <a:off x="0" y="32397"/>
                <a:ext cx="301677" cy="3961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90000"/>
                  </a:lnSpc>
                  <a:spcBef>
                    <a:spcPts val="1000"/>
                  </a:spcBef>
                  <a:defRPr sz="2200">
                    <a:solidFill>
                      <a:srgbClr val="7A4AAA"/>
                    </a:solidFill>
                    <a:latin typeface="ChunkFive-Roman"/>
                    <a:ea typeface="ChunkFive-Roman"/>
                    <a:cs typeface="ChunkFive-Roman"/>
                    <a:sym typeface="ChunkFive-Roman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459" name="Group"/>
            <p:cNvGrpSpPr/>
            <p:nvPr/>
          </p:nvGrpSpPr>
          <p:grpSpPr>
            <a:xfrm>
              <a:off x="5854683" y="148914"/>
              <a:ext cx="1372090" cy="434274"/>
              <a:chOff x="0" y="-5714"/>
              <a:chExt cx="1372088" cy="434273"/>
            </a:xfrm>
          </p:grpSpPr>
          <p:sp>
            <p:nvSpPr>
              <p:cNvPr id="457" name="Preview Output…"/>
              <p:cNvSpPr txBox="1"/>
              <p:nvPr/>
            </p:nvSpPr>
            <p:spPr>
              <a:xfrm>
                <a:off x="226043" y="-5715"/>
                <a:ext cx="1146046" cy="434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1000"/>
                  </a:spcBef>
                  <a:defRPr sz="1100"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rPr b="1">
                    <a:latin typeface="Source Sans Pro"/>
                    <a:ea typeface="Source Sans Pro"/>
                    <a:cs typeface="Source Sans Pro"/>
                    <a:sym typeface="Source Sans Pro"/>
                  </a:rPr>
                  <a:t>Preview Output</a:t>
                </a:r>
                <a:endParaRPr b="1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algn="l">
                  <a:lnSpc>
                    <a:spcPct val="90000"/>
                  </a:lnSpc>
                  <a:defRPr sz="1000"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pPr>
                <a:r>
                  <a:t>in IDE window</a:t>
                </a:r>
              </a:p>
            </p:txBody>
          </p:sp>
          <p:sp>
            <p:nvSpPr>
              <p:cNvPr id="458" name="4"/>
              <p:cNvSpPr txBox="1"/>
              <p:nvPr/>
            </p:nvSpPr>
            <p:spPr>
              <a:xfrm>
                <a:off x="0" y="32397"/>
                <a:ext cx="301677" cy="3961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90000"/>
                  </a:lnSpc>
                  <a:spcBef>
                    <a:spcPts val="1000"/>
                  </a:spcBef>
                  <a:defRPr sz="2200">
                    <a:solidFill>
                      <a:srgbClr val="7A4AAA"/>
                    </a:solidFill>
                    <a:latin typeface="ChunkFive-Roman"/>
                    <a:ea typeface="ChunkFive-Roman"/>
                    <a:cs typeface="ChunkFive-Roman"/>
                    <a:sym typeface="ChunkFive-Roman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462" name="Group"/>
            <p:cNvGrpSpPr/>
            <p:nvPr/>
          </p:nvGrpSpPr>
          <p:grpSpPr>
            <a:xfrm>
              <a:off x="7201028" y="2353237"/>
              <a:ext cx="1568892" cy="434275"/>
              <a:chOff x="0" y="-5715"/>
              <a:chExt cx="1568890" cy="434273"/>
            </a:xfrm>
          </p:grpSpPr>
          <p:sp>
            <p:nvSpPr>
              <p:cNvPr id="460" name="Use output file that is saved alongside .Rmd"/>
              <p:cNvSpPr txBox="1"/>
              <p:nvPr/>
            </p:nvSpPr>
            <p:spPr>
              <a:xfrm>
                <a:off x="226043" y="-5716"/>
                <a:ext cx="1342848" cy="4342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1000"/>
                  </a:spcBef>
                  <a:defRPr sz="1000"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rPr b="1" sz="1100">
                    <a:latin typeface="Source Sans Pro"/>
                    <a:ea typeface="Source Sans Pro"/>
                    <a:cs typeface="Source Sans Pro"/>
                    <a:sym typeface="Source Sans Pro"/>
                  </a:rPr>
                  <a:t>Use output file</a:t>
                </a:r>
                <a:r>
                  <a:rPr b="1">
                    <a:latin typeface="Source Sans Pro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that is saved alongside .Rmd</a:t>
                </a:r>
              </a:p>
            </p:txBody>
          </p:sp>
          <p:sp>
            <p:nvSpPr>
              <p:cNvPr id="461" name="7"/>
              <p:cNvSpPr txBox="1"/>
              <p:nvPr/>
            </p:nvSpPr>
            <p:spPr>
              <a:xfrm>
                <a:off x="0" y="32397"/>
                <a:ext cx="301677" cy="3961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90000"/>
                  </a:lnSpc>
                  <a:spcBef>
                    <a:spcPts val="1000"/>
                  </a:spcBef>
                  <a:defRPr sz="2200">
                    <a:solidFill>
                      <a:srgbClr val="7A4AAA"/>
                    </a:solidFill>
                    <a:latin typeface="ChunkFive-Roman"/>
                    <a:ea typeface="ChunkFive-Roman"/>
                    <a:cs typeface="ChunkFive-Roman"/>
                    <a:sym typeface="ChunkFive-Roman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465" name="Group"/>
            <p:cNvGrpSpPr/>
            <p:nvPr/>
          </p:nvGrpSpPr>
          <p:grpSpPr>
            <a:xfrm>
              <a:off x="7193901" y="154629"/>
              <a:ext cx="1462808" cy="466691"/>
              <a:chOff x="0" y="0"/>
              <a:chExt cx="1462806" cy="466689"/>
            </a:xfrm>
          </p:grpSpPr>
          <p:sp>
            <p:nvSpPr>
              <p:cNvPr id="463" name="Publish (optional) to web or server"/>
              <p:cNvSpPr txBox="1"/>
              <p:nvPr/>
            </p:nvSpPr>
            <p:spPr>
              <a:xfrm>
                <a:off x="244705" y="0"/>
                <a:ext cx="1218102" cy="457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l">
                  <a:lnSpc>
                    <a:spcPct val="90000"/>
                  </a:lnSpc>
                  <a:defRPr sz="1000"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rPr b="1" sz="1100">
                    <a:latin typeface="Source Sans Pro"/>
                    <a:ea typeface="Source Sans Pro"/>
                    <a:cs typeface="Source Sans Pro"/>
                    <a:sym typeface="Source Sans Pro"/>
                  </a:rPr>
                  <a:t>Publish</a:t>
                </a:r>
                <a:r>
                  <a:rPr b="1">
                    <a:latin typeface="Source Sans Pro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(optional) to web or server</a:t>
                </a:r>
              </a:p>
            </p:txBody>
          </p:sp>
          <p:sp>
            <p:nvSpPr>
              <p:cNvPr id="464" name="5"/>
              <p:cNvSpPr txBox="1"/>
              <p:nvPr/>
            </p:nvSpPr>
            <p:spPr>
              <a:xfrm>
                <a:off x="0" y="32322"/>
                <a:ext cx="326583" cy="434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l">
                  <a:lnSpc>
                    <a:spcPct val="90000"/>
                  </a:lnSpc>
                  <a:spcBef>
                    <a:spcPts val="1000"/>
                  </a:spcBef>
                  <a:defRPr sz="2200">
                    <a:solidFill>
                      <a:srgbClr val="7A4AAA"/>
                    </a:solidFill>
                    <a:latin typeface="ChunkFive-Roman"/>
                    <a:ea typeface="ChunkFive-Roman"/>
                    <a:cs typeface="ChunkFive-Roman"/>
                    <a:sym typeface="ChunkFive-Roman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466" name="Line"/>
            <p:cNvSpPr/>
            <p:nvPr/>
          </p:nvSpPr>
          <p:spPr>
            <a:xfrm>
              <a:off x="2906409" y="833399"/>
              <a:ext cx="524870" cy="68906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67" name="Line"/>
            <p:cNvSpPr/>
            <p:nvPr/>
          </p:nvSpPr>
          <p:spPr>
            <a:xfrm>
              <a:off x="717171" y="574715"/>
              <a:ext cx="1" cy="515210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68" name="Line"/>
            <p:cNvSpPr/>
            <p:nvPr/>
          </p:nvSpPr>
          <p:spPr>
            <a:xfrm flipH="1">
              <a:off x="1089746" y="558646"/>
              <a:ext cx="1048871" cy="1540396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69" name="Line"/>
            <p:cNvSpPr/>
            <p:nvPr/>
          </p:nvSpPr>
          <p:spPr>
            <a:xfrm flipH="1">
              <a:off x="1136635" y="2344103"/>
              <a:ext cx="6107692" cy="2459911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70" name="Line"/>
            <p:cNvSpPr/>
            <p:nvPr/>
          </p:nvSpPr>
          <p:spPr>
            <a:xfrm flipH="1">
              <a:off x="5420146" y="590980"/>
              <a:ext cx="453196" cy="961236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71" name="Line"/>
            <p:cNvSpPr/>
            <p:nvPr/>
          </p:nvSpPr>
          <p:spPr>
            <a:xfrm flipH="1">
              <a:off x="4650136" y="2680190"/>
              <a:ext cx="2586255" cy="2603189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72" name="Line"/>
            <p:cNvSpPr/>
            <p:nvPr/>
          </p:nvSpPr>
          <p:spPr>
            <a:xfrm flipH="1">
              <a:off x="6640509" y="467455"/>
              <a:ext cx="558135" cy="405735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73" name="Line"/>
            <p:cNvSpPr/>
            <p:nvPr/>
          </p:nvSpPr>
          <p:spPr>
            <a:xfrm flipH="1">
              <a:off x="1832668" y="530666"/>
              <a:ext cx="1824604" cy="1029139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74" name="Reload document"/>
            <p:cNvSpPr txBox="1"/>
            <p:nvPr/>
          </p:nvSpPr>
          <p:spPr>
            <a:xfrm>
              <a:off x="7442328" y="1218615"/>
              <a:ext cx="1174429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Reload document</a:t>
              </a:r>
            </a:p>
          </p:txBody>
        </p:sp>
        <p:sp>
          <p:nvSpPr>
            <p:cNvPr id="475" name="Find in document"/>
            <p:cNvSpPr txBox="1"/>
            <p:nvPr/>
          </p:nvSpPr>
          <p:spPr>
            <a:xfrm>
              <a:off x="7442328" y="1403412"/>
              <a:ext cx="1222563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Find in document</a:t>
              </a:r>
            </a:p>
          </p:txBody>
        </p:sp>
        <p:sp>
          <p:nvSpPr>
            <p:cNvPr id="476" name="File path to output document"/>
            <p:cNvSpPr txBox="1"/>
            <p:nvPr/>
          </p:nvSpPr>
          <p:spPr>
            <a:xfrm>
              <a:off x="7442328" y="1579968"/>
              <a:ext cx="1039815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File path to output document</a:t>
              </a:r>
            </a:p>
          </p:txBody>
        </p:sp>
        <p:sp>
          <p:nvSpPr>
            <p:cNvPr id="477" name="Line"/>
            <p:cNvSpPr/>
            <p:nvPr/>
          </p:nvSpPr>
          <p:spPr>
            <a:xfrm flipV="1">
              <a:off x="6889256" y="693598"/>
              <a:ext cx="552530" cy="18854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78" name="Line"/>
            <p:cNvSpPr/>
            <p:nvPr/>
          </p:nvSpPr>
          <p:spPr>
            <a:xfrm>
              <a:off x="7054381" y="980101"/>
              <a:ext cx="362030" cy="39565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79" name="Line"/>
            <p:cNvSpPr/>
            <p:nvPr/>
          </p:nvSpPr>
          <p:spPr>
            <a:xfrm>
              <a:off x="6118762" y="994983"/>
              <a:ext cx="1297648" cy="60367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80" name="Line"/>
            <p:cNvSpPr/>
            <p:nvPr/>
          </p:nvSpPr>
          <p:spPr>
            <a:xfrm>
              <a:off x="5059522" y="827249"/>
              <a:ext cx="2357240" cy="9776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81" name="Synch publish button to accounts at…"/>
            <p:cNvSpPr txBox="1"/>
            <p:nvPr/>
          </p:nvSpPr>
          <p:spPr>
            <a:xfrm>
              <a:off x="7442328" y="505074"/>
              <a:ext cx="1299384" cy="84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80000"/>
                </a:lnSpc>
                <a:spcBef>
                  <a:spcPts val="1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Synch publish button to accounts at </a:t>
              </a:r>
            </a:p>
            <a:p>
              <a:pPr marL="190500" indent="-76200" algn="l">
                <a:lnSpc>
                  <a:spcPct val="80000"/>
                </a:lnSpc>
                <a:spcBef>
                  <a:spcPts val="100"/>
                </a:spcBef>
                <a:buClr>
                  <a:srgbClr val="000000"/>
                </a:buClr>
                <a:buSzPct val="100000"/>
                <a:buChar char="•"/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u="sng">
                  <a:hlinkClick r:id="rId23" invalidUrl="" action="" tgtFrame="" tooltip="" history="1" highlightClick="0" endSnd="0"/>
                </a:rPr>
                <a:t>rpubs.com</a:t>
              </a:r>
              <a:r>
                <a:t>, </a:t>
              </a:r>
            </a:p>
            <a:p>
              <a:pPr marL="190500" indent="-76200" algn="l">
                <a:lnSpc>
                  <a:spcPct val="80000"/>
                </a:lnSpc>
                <a:spcBef>
                  <a:spcPts val="100"/>
                </a:spcBef>
                <a:buClr>
                  <a:srgbClr val="000000"/>
                </a:buClr>
                <a:buSzPct val="100000"/>
                <a:buChar char="•"/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u="sng">
                  <a:hlinkClick r:id="rId24" invalidUrl="" action="" tgtFrame="" tooltip="" history="1" highlightClick="0" endSnd="0"/>
                </a:rPr>
                <a:t>shinyapps.io</a:t>
              </a:r>
              <a:r>
                <a:t> </a:t>
              </a:r>
            </a:p>
            <a:p>
              <a:pPr marL="190500" indent="-76200" algn="l">
                <a:lnSpc>
                  <a:spcPct val="80000"/>
                </a:lnSpc>
                <a:spcBef>
                  <a:spcPts val="100"/>
                </a:spcBef>
                <a:buClr>
                  <a:srgbClr val="000000"/>
                </a:buClr>
                <a:buSzPct val="100000"/>
                <a:buChar char="•"/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RStudio Connect</a:t>
              </a:r>
            </a:p>
          </p:txBody>
        </p:sp>
      </p:grpSp>
      <p:sp>
        <p:nvSpPr>
          <p:cNvPr id="483" name="Debug Mode"/>
          <p:cNvSpPr/>
          <p:nvPr/>
        </p:nvSpPr>
        <p:spPr>
          <a:xfrm>
            <a:off x="10525116" y="1477512"/>
            <a:ext cx="3101306" cy="217618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Debug Mode</a:t>
            </a:r>
          </a:p>
        </p:txBody>
      </p:sp>
      <p:sp>
        <p:nvSpPr>
          <p:cNvPr id="484" name="Interactive Documents"/>
          <p:cNvSpPr/>
          <p:nvPr/>
        </p:nvSpPr>
        <p:spPr>
          <a:xfrm>
            <a:off x="10521785" y="1477512"/>
            <a:ext cx="3104638" cy="217618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Interactive Documents</a:t>
            </a:r>
          </a:p>
        </p:txBody>
      </p:sp>
      <p:sp>
        <p:nvSpPr>
          <p:cNvPr id="485" name="Optional section of render (e.g. pandoc) options written as key:value pairs (YAML).…"/>
          <p:cNvSpPr txBox="1"/>
          <p:nvPr/>
        </p:nvSpPr>
        <p:spPr>
          <a:xfrm>
            <a:off x="383605" y="3682379"/>
            <a:ext cx="1396170" cy="1117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Optional section of render (e.g. pandoc) options written as key:value pairs (YAML).</a:t>
            </a:r>
          </a:p>
          <a:p>
            <a:pPr marL="228600" indent="-88900" algn="l">
              <a:lnSpc>
                <a:spcPct val="80000"/>
              </a:lnSpc>
              <a:buClr>
                <a:srgbClr val="000000"/>
              </a:buClr>
              <a:buSzPct val="100000"/>
              <a:buChar char="•"/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At start of file</a:t>
            </a:r>
          </a:p>
          <a:p>
            <a:pPr marL="228600" indent="-88900" algn="l">
              <a:lnSpc>
                <a:spcPct val="80000"/>
              </a:lnSpc>
              <a:spcBef>
                <a:spcPts val="100"/>
              </a:spcBef>
              <a:buClr>
                <a:srgbClr val="000000"/>
              </a:buClr>
              <a:buSzPct val="100000"/>
              <a:buChar char="•"/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Between lines of  - - - </a:t>
            </a:r>
          </a:p>
        </p:txBody>
      </p:sp>
      <p:sp>
        <p:nvSpPr>
          <p:cNvPr id="486" name="YAML Header"/>
          <p:cNvSpPr txBox="1"/>
          <p:nvPr/>
        </p:nvSpPr>
        <p:spPr>
          <a:xfrm>
            <a:off x="526984" y="3615449"/>
            <a:ext cx="1109412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>
              <a:defRPr b="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YAML Header</a:t>
            </a:r>
          </a:p>
        </p:txBody>
      </p:sp>
      <p:sp>
        <p:nvSpPr>
          <p:cNvPr id="487" name="Narration formatted with markdown, mixed with:"/>
          <p:cNvSpPr txBox="1"/>
          <p:nvPr/>
        </p:nvSpPr>
        <p:spPr>
          <a:xfrm>
            <a:off x="383235" y="4668358"/>
            <a:ext cx="1396910" cy="64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Narration formatted with markdown, mixed with:</a:t>
            </a:r>
          </a:p>
        </p:txBody>
      </p:sp>
      <p:sp>
        <p:nvSpPr>
          <p:cNvPr id="488" name="Text"/>
          <p:cNvSpPr txBox="1"/>
          <p:nvPr/>
        </p:nvSpPr>
        <p:spPr>
          <a:xfrm>
            <a:off x="526984" y="4626763"/>
            <a:ext cx="1109412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>
              <a:defRPr b="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Text</a:t>
            </a:r>
          </a:p>
        </p:txBody>
      </p:sp>
      <p:sp>
        <p:nvSpPr>
          <p:cNvPr id="489" name="Chunks of embedded code. Each chunk:…"/>
          <p:cNvSpPr txBox="1"/>
          <p:nvPr/>
        </p:nvSpPr>
        <p:spPr>
          <a:xfrm>
            <a:off x="383235" y="5252892"/>
            <a:ext cx="1396910" cy="1697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Chunks of embedded code. Each chunk:</a:t>
            </a:r>
          </a:p>
          <a:p>
            <a:pPr marL="228600" indent="-88900" algn="l">
              <a:lnSpc>
                <a:spcPct val="80000"/>
              </a:lnSpc>
              <a:spcBef>
                <a:spcPts val="100"/>
              </a:spcBef>
              <a:buClr>
                <a:srgbClr val="000000"/>
              </a:buClr>
              <a:buSzPct val="100000"/>
              <a:buChar char="•"/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Begins with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```{r}</a:t>
            </a:r>
          </a:p>
          <a:p>
            <a:pPr marL="228600" indent="-88900" algn="l">
              <a:lnSpc>
                <a:spcPct val="80000"/>
              </a:lnSpc>
              <a:spcBef>
                <a:spcPts val="300"/>
              </a:spcBef>
              <a:buClr>
                <a:srgbClr val="000000"/>
              </a:buClr>
              <a:buSzPct val="100000"/>
              <a:buChar char="•"/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ends with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```</a:t>
            </a:r>
          </a:p>
          <a:p>
            <a:pPr algn="l"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 Markdown will run the code and append the results to the doc.</a:t>
            </a:r>
          </a:p>
          <a:p>
            <a:pPr algn="l"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It will use the location of the .Rmd file  as the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working directory</a:t>
            </a:r>
          </a:p>
        </p:txBody>
      </p:sp>
      <p:sp>
        <p:nvSpPr>
          <p:cNvPr id="490" name="Code chunks"/>
          <p:cNvSpPr txBox="1"/>
          <p:nvPr/>
        </p:nvSpPr>
        <p:spPr>
          <a:xfrm>
            <a:off x="526984" y="5138252"/>
            <a:ext cx="1109412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>
              <a:defRPr b="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chunks</a:t>
            </a:r>
          </a:p>
        </p:txBody>
      </p:sp>
      <p:sp>
        <p:nvSpPr>
          <p:cNvPr id="491" name="Line"/>
          <p:cNvSpPr/>
          <p:nvPr/>
        </p:nvSpPr>
        <p:spPr>
          <a:xfrm flipH="1">
            <a:off x="1514705" y="3640715"/>
            <a:ext cx="482198" cy="13449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492" name="Line"/>
          <p:cNvSpPr/>
          <p:nvPr/>
        </p:nvSpPr>
        <p:spPr>
          <a:xfrm flipH="1" flipV="1">
            <a:off x="1291213" y="4780418"/>
            <a:ext cx="721798" cy="13970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493" name="Line"/>
          <p:cNvSpPr/>
          <p:nvPr/>
        </p:nvSpPr>
        <p:spPr>
          <a:xfrm flipH="1" flipV="1">
            <a:off x="1514705" y="5313079"/>
            <a:ext cx="482198" cy="21990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pic>
        <p:nvPicPr>
          <p:cNvPr id="494" name="shiny-hexbin-sticker-from-rstudio.png" descr="shiny-hexbin-sticker-from-rstudio.png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12906322" y="1810574"/>
            <a:ext cx="577671" cy="646367"/>
          </a:xfrm>
          <a:prstGeom prst="rect">
            <a:avLst/>
          </a:prstGeom>
          <a:ln w="12700">
            <a:miter lim="400000"/>
          </a:ln>
        </p:spPr>
      </p:pic>
      <p:sp>
        <p:nvSpPr>
          <p:cNvPr id="495" name="Turn your report into an interactive Shiny document in 4 steps"/>
          <p:cNvSpPr txBox="1"/>
          <p:nvPr/>
        </p:nvSpPr>
        <p:spPr>
          <a:xfrm>
            <a:off x="10690062" y="1729196"/>
            <a:ext cx="2299366" cy="429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Turn your report into an interactive Shiny document in 4 steps</a:t>
            </a:r>
          </a:p>
        </p:txBody>
      </p:sp>
      <p:sp>
        <p:nvSpPr>
          <p:cNvPr id="496" name="* Your report will rendered as a Shiny app, which means you must choose an html output format, like html_document, and serve it with an active R Session."/>
          <p:cNvSpPr txBox="1"/>
          <p:nvPr/>
        </p:nvSpPr>
        <p:spPr>
          <a:xfrm>
            <a:off x="10559258" y="6328972"/>
            <a:ext cx="3101307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* </a:t>
            </a:r>
            <a:r>
              <a:rPr i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 report will rendered as a Shiny app, which means you must choose an html output format, like </a:t>
            </a:r>
            <a:r>
              <a:rPr b="1" i="1"/>
              <a:t>html_document, </a:t>
            </a:r>
            <a:r>
              <a:rPr i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and serve it with an active R Session.</a:t>
            </a:r>
          </a:p>
        </p:txBody>
      </p:sp>
      <p:grpSp>
        <p:nvGrpSpPr>
          <p:cNvPr id="499" name="Group"/>
          <p:cNvGrpSpPr/>
          <p:nvPr/>
        </p:nvGrpSpPr>
        <p:grpSpPr>
          <a:xfrm>
            <a:off x="10690846" y="2062822"/>
            <a:ext cx="2922088" cy="617766"/>
            <a:chOff x="0" y="0"/>
            <a:chExt cx="2922086" cy="617765"/>
          </a:xfrm>
        </p:grpSpPr>
        <p:sp>
          <p:nvSpPr>
            <p:cNvPr id="497" name="1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1</a:t>
              </a:r>
            </a:p>
          </p:txBody>
        </p:sp>
        <p:sp>
          <p:nvSpPr>
            <p:cNvPr id="498" name="Add runtime: shiny to the…"/>
            <p:cNvSpPr txBox="1"/>
            <p:nvPr/>
          </p:nvSpPr>
          <p:spPr>
            <a:xfrm>
              <a:off x="418663" y="85353"/>
              <a:ext cx="2503424" cy="447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t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Add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runtime: shiny</a:t>
              </a:r>
              <a:r>
                <a:t> to the </a:t>
              </a:r>
            </a:p>
            <a:p>
              <a:pPr algn="l">
                <a:lnSpc>
                  <a:spcPct val="90000"/>
                </a:lnSpc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YAML header.</a:t>
              </a:r>
            </a:p>
          </p:txBody>
        </p:sp>
      </p:grpSp>
      <p:grpSp>
        <p:nvGrpSpPr>
          <p:cNvPr id="502" name="Group"/>
          <p:cNvGrpSpPr/>
          <p:nvPr/>
        </p:nvGrpSpPr>
        <p:grpSpPr>
          <a:xfrm>
            <a:off x="10681726" y="2487517"/>
            <a:ext cx="2895256" cy="617767"/>
            <a:chOff x="0" y="0"/>
            <a:chExt cx="2895255" cy="617765"/>
          </a:xfrm>
        </p:grpSpPr>
        <p:sp>
          <p:nvSpPr>
            <p:cNvPr id="500" name="2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2</a:t>
              </a:r>
            </a:p>
          </p:txBody>
        </p:sp>
        <p:sp>
          <p:nvSpPr>
            <p:cNvPr id="501" name="Call Shiny input functions to embed input objects."/>
            <p:cNvSpPr txBox="1"/>
            <p:nvPr/>
          </p:nvSpPr>
          <p:spPr>
            <a:xfrm>
              <a:off x="393355" y="66474"/>
              <a:ext cx="2501901" cy="4848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Call Shiny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input</a:t>
              </a:r>
              <a:r>
                <a:t> functions to embed input objects.</a:t>
              </a:r>
            </a:p>
          </p:txBody>
        </p:sp>
      </p:grpSp>
      <p:grpSp>
        <p:nvGrpSpPr>
          <p:cNvPr id="505" name="Group"/>
          <p:cNvGrpSpPr/>
          <p:nvPr/>
        </p:nvGrpSpPr>
        <p:grpSpPr>
          <a:xfrm>
            <a:off x="10681726" y="3336909"/>
            <a:ext cx="2893184" cy="617766"/>
            <a:chOff x="0" y="0"/>
            <a:chExt cx="2893183" cy="617765"/>
          </a:xfrm>
        </p:grpSpPr>
        <p:sp>
          <p:nvSpPr>
            <p:cNvPr id="503" name="4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4</a:t>
              </a:r>
            </a:p>
          </p:txBody>
        </p:sp>
        <p:sp>
          <p:nvSpPr>
            <p:cNvPr id="504" name="Render with rmarkdown::run  or click Run Document in RStudio IDE"/>
            <p:cNvSpPr txBox="1"/>
            <p:nvPr/>
          </p:nvSpPr>
          <p:spPr>
            <a:xfrm>
              <a:off x="391283" y="83060"/>
              <a:ext cx="2501901" cy="4516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Render with </a:t>
              </a:r>
              <a:r>
                <a:t>rmarkdown::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run </a:t>
              </a:r>
              <a:r>
                <a:t> or click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Run Document</a:t>
              </a:r>
              <a:r>
                <a:t> in RStudio IDE</a:t>
              </a:r>
            </a:p>
          </p:txBody>
        </p:sp>
      </p:grpSp>
      <p:grpSp>
        <p:nvGrpSpPr>
          <p:cNvPr id="508" name="Group"/>
          <p:cNvGrpSpPr/>
          <p:nvPr/>
        </p:nvGrpSpPr>
        <p:grpSpPr>
          <a:xfrm>
            <a:off x="10682755" y="2912213"/>
            <a:ext cx="2894227" cy="617766"/>
            <a:chOff x="0" y="0"/>
            <a:chExt cx="2894225" cy="617765"/>
          </a:xfrm>
        </p:grpSpPr>
        <p:sp>
          <p:nvSpPr>
            <p:cNvPr id="506" name="3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3</a:t>
              </a:r>
            </a:p>
          </p:txBody>
        </p:sp>
        <p:sp>
          <p:nvSpPr>
            <p:cNvPr id="507" name="Call Shiny render functions to embed reactive output."/>
            <p:cNvSpPr txBox="1"/>
            <p:nvPr/>
          </p:nvSpPr>
          <p:spPr>
            <a:xfrm>
              <a:off x="392325" y="66474"/>
              <a:ext cx="2501901" cy="4848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Call Shiny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render</a:t>
              </a:r>
              <a:r>
                <a:t> functions to embed reactive output.</a:t>
              </a:r>
            </a:p>
          </p:txBody>
        </p:sp>
      </p:grpSp>
      <p:grpSp>
        <p:nvGrpSpPr>
          <p:cNvPr id="512" name="Group"/>
          <p:cNvGrpSpPr/>
          <p:nvPr/>
        </p:nvGrpSpPr>
        <p:grpSpPr>
          <a:xfrm>
            <a:off x="10696973" y="4013816"/>
            <a:ext cx="2689474" cy="1791209"/>
            <a:chOff x="0" y="0"/>
            <a:chExt cx="2689473" cy="1791208"/>
          </a:xfrm>
        </p:grpSpPr>
        <p:sp>
          <p:nvSpPr>
            <p:cNvPr id="509" name="---…"/>
            <p:cNvSpPr/>
            <p:nvPr/>
          </p:nvSpPr>
          <p:spPr>
            <a:xfrm>
              <a:off x="0" y="0"/>
              <a:ext cx="1519528" cy="178644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---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output: html_document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runtime: shiny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---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```{r, echo = FALSE}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numericInput("n",   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"How many cars?", 5)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renderTable({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head(cars, input$n)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})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```</a:t>
              </a:r>
            </a:p>
          </p:txBody>
        </p:sp>
        <p:pic>
          <p:nvPicPr>
            <p:cNvPr id="510" name="Screen Shot 2016-02-29 at 1.39.23 PM.png" descr="Screen Shot 2016-02-29 at 1.39.23 PM.png"/>
            <p:cNvPicPr>
              <a:picLocks noChangeAspect="1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1768419" y="21470"/>
              <a:ext cx="921055" cy="1769739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511" name="Arrow"/>
            <p:cNvSpPr/>
            <p:nvPr/>
          </p:nvSpPr>
          <p:spPr>
            <a:xfrm>
              <a:off x="1561968" y="798866"/>
              <a:ext cx="195895" cy="214947"/>
            </a:xfrm>
            <a:prstGeom prst="rightArrow">
              <a:avLst>
                <a:gd name="adj1" fmla="val 41106"/>
                <a:gd name="adj2" fmla="val 61101"/>
              </a:avLst>
            </a:prstGeom>
            <a:solidFill>
              <a:srgbClr val="7A4AAA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13" name="Embed a complete app into your document with shiny::shinyAppDir()"/>
          <p:cNvSpPr txBox="1"/>
          <p:nvPr/>
        </p:nvSpPr>
        <p:spPr>
          <a:xfrm>
            <a:off x="10704910" y="5907458"/>
            <a:ext cx="2714837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Embed a complete app into your document with shiny::</a:t>
            </a:r>
            <a:r>
              <a:rPr b="1"/>
              <a:t>shinyAppDir()</a:t>
            </a:r>
          </a:p>
        </p:txBody>
      </p:sp>
      <p:sp>
        <p:nvSpPr>
          <p:cNvPr id="514" name="Inline code"/>
          <p:cNvSpPr txBox="1"/>
          <p:nvPr/>
        </p:nvSpPr>
        <p:spPr>
          <a:xfrm>
            <a:off x="1453005" y="7179499"/>
            <a:ext cx="1109413" cy="300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>
              <a:defRPr b="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Inline code</a:t>
            </a:r>
          </a:p>
        </p:txBody>
      </p:sp>
      <p:sp>
        <p:nvSpPr>
          <p:cNvPr id="515" name="Insert with `r &lt;code&gt;`. Results appear as text without code."/>
          <p:cNvSpPr txBox="1"/>
          <p:nvPr/>
        </p:nvSpPr>
        <p:spPr>
          <a:xfrm>
            <a:off x="446070" y="7336955"/>
            <a:ext cx="3221301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Insert with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`r &lt;code&gt;`</a:t>
            </a:r>
            <a:r>
              <a:t>. Results appear as text without code.</a:t>
            </a:r>
          </a:p>
        </p:txBody>
      </p:sp>
      <p:grpSp>
        <p:nvGrpSpPr>
          <p:cNvPr id="519" name="Group"/>
          <p:cNvGrpSpPr/>
          <p:nvPr/>
        </p:nvGrpSpPr>
        <p:grpSpPr>
          <a:xfrm>
            <a:off x="838683" y="7567765"/>
            <a:ext cx="2338057" cy="356208"/>
            <a:chOff x="0" y="0"/>
            <a:chExt cx="2338056" cy="356206"/>
          </a:xfrm>
        </p:grpSpPr>
        <p:sp>
          <p:nvSpPr>
            <p:cNvPr id="516" name="Built with…"/>
            <p:cNvSpPr/>
            <p:nvPr/>
          </p:nvSpPr>
          <p:spPr>
            <a:xfrm>
              <a:off x="0" y="0"/>
              <a:ext cx="1140521" cy="35620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Built with 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`r getRversion()`</a:t>
              </a:r>
            </a:p>
          </p:txBody>
        </p:sp>
        <p:sp>
          <p:nvSpPr>
            <p:cNvPr id="517" name="Arrow"/>
            <p:cNvSpPr/>
            <p:nvPr/>
          </p:nvSpPr>
          <p:spPr>
            <a:xfrm>
              <a:off x="1189232" y="70630"/>
              <a:ext cx="195895" cy="214947"/>
            </a:xfrm>
            <a:prstGeom prst="rightArrow">
              <a:avLst>
                <a:gd name="adj1" fmla="val 41106"/>
                <a:gd name="adj2" fmla="val 61101"/>
              </a:avLst>
            </a:prstGeom>
            <a:solidFill>
              <a:srgbClr val="7A4AAA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518" name="Screen Shot 2016-02-29 at 2.52.36 PM.png" descr="Screen Shot 2016-02-29 at 2.52.36 PM.png"/>
            <p:cNvPicPr>
              <a:picLocks noChangeAspect="1"/>
            </p:cNvPicPr>
            <p:nvPr/>
          </p:nvPicPr>
          <p:blipFill>
            <a:blip r:embed="rId27">
              <a:extLst/>
            </a:blip>
            <a:srcRect l="8502" t="0" r="8502" b="17600"/>
            <a:stretch>
              <a:fillRect/>
            </a:stretch>
          </p:blipFill>
          <p:spPr>
            <a:xfrm>
              <a:off x="1432251" y="88868"/>
              <a:ext cx="905806" cy="178376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grpSp>
        <p:nvGrpSpPr>
          <p:cNvPr id="523" name="Group"/>
          <p:cNvGrpSpPr/>
          <p:nvPr/>
        </p:nvGrpSpPr>
        <p:grpSpPr>
          <a:xfrm>
            <a:off x="7974481" y="7185566"/>
            <a:ext cx="2476043" cy="892136"/>
            <a:chOff x="0" y="0"/>
            <a:chExt cx="2476041" cy="892134"/>
          </a:xfrm>
        </p:grpSpPr>
        <p:sp>
          <p:nvSpPr>
            <p:cNvPr id="520" name="Global options"/>
            <p:cNvSpPr txBox="1"/>
            <p:nvPr/>
          </p:nvSpPr>
          <p:spPr>
            <a:xfrm>
              <a:off x="683314" y="0"/>
              <a:ext cx="1109413" cy="351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1200"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Global options</a:t>
              </a:r>
            </a:p>
          </p:txBody>
        </p:sp>
        <p:sp>
          <p:nvSpPr>
            <p:cNvPr id="521" name="Set with knitr::opts_chunk$set(), e.g."/>
            <p:cNvSpPr txBox="1"/>
            <p:nvPr/>
          </p:nvSpPr>
          <p:spPr>
            <a:xfrm>
              <a:off x="0" y="189488"/>
              <a:ext cx="2476042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Set with knitr::</a:t>
              </a:r>
              <a:r>
                <a:rPr b="1"/>
                <a:t>opts_chunk$set()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, e.g.</a:t>
              </a:r>
            </a:p>
          </p:txBody>
        </p:sp>
        <p:sp>
          <p:nvSpPr>
            <p:cNvPr id="522" name="```{r include=FALSE}…"/>
            <p:cNvSpPr/>
            <p:nvPr/>
          </p:nvSpPr>
          <p:spPr>
            <a:xfrm>
              <a:off x="135543" y="424550"/>
              <a:ext cx="2204955" cy="46758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```{r include=FALSE}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knitr::opts_chunk$set(echo = TRUE)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```</a:t>
              </a:r>
            </a:p>
          </p:txBody>
        </p:sp>
      </p:grpSp>
      <p:grpSp>
        <p:nvGrpSpPr>
          <p:cNvPr id="533" name="Group"/>
          <p:cNvGrpSpPr/>
          <p:nvPr/>
        </p:nvGrpSpPr>
        <p:grpSpPr>
          <a:xfrm>
            <a:off x="3783555" y="7161807"/>
            <a:ext cx="3776902" cy="842210"/>
            <a:chOff x="-76200" y="-12700"/>
            <a:chExt cx="3776900" cy="842208"/>
          </a:xfrm>
        </p:grpSpPr>
        <p:grpSp>
          <p:nvGrpSpPr>
            <p:cNvPr id="528" name="Group"/>
            <p:cNvGrpSpPr/>
            <p:nvPr/>
          </p:nvGrpSpPr>
          <p:grpSpPr>
            <a:xfrm>
              <a:off x="1601189" y="266748"/>
              <a:ext cx="2099512" cy="477007"/>
              <a:chOff x="0" y="0"/>
              <a:chExt cx="2099511" cy="477005"/>
            </a:xfrm>
          </p:grpSpPr>
          <p:grpSp>
            <p:nvGrpSpPr>
              <p:cNvPr id="526" name="Group"/>
              <p:cNvGrpSpPr/>
              <p:nvPr/>
            </p:nvGrpSpPr>
            <p:grpSpPr>
              <a:xfrm>
                <a:off x="0" y="8731"/>
                <a:ext cx="1385127" cy="468275"/>
                <a:chOff x="0" y="0"/>
                <a:chExt cx="1385126" cy="468274"/>
              </a:xfrm>
            </p:grpSpPr>
            <p:sp>
              <p:nvSpPr>
                <p:cNvPr id="524" name="```{r echo=TRUE}…"/>
                <p:cNvSpPr/>
                <p:nvPr/>
              </p:nvSpPr>
              <p:spPr>
                <a:xfrm>
                  <a:off x="0" y="0"/>
                  <a:ext cx="1140521" cy="468275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38100" tIns="38100" rIns="38100" bIns="38100" numCol="1" anchor="t">
                  <a:noAutofit/>
                </a:bodyPr>
                <a:lstStyle/>
                <a:p>
                  <a:pPr algn="l">
                    <a:lnSpc>
                      <a:spcPct val="80000"/>
                    </a:lnSpc>
                    <a:spcBef>
                      <a:spcPts val="200"/>
                    </a:spcBef>
                    <a:defRPr sz="800">
                      <a:latin typeface="Source Code Pro Medium"/>
                      <a:ea typeface="Source Code Pro Medium"/>
                      <a:cs typeface="Source Code Pro Medium"/>
                      <a:sym typeface="Source Code Pro Medium"/>
                    </a:defRPr>
                  </a:pPr>
                  <a:r>
                    <a:t>```{r echo=TRUE}</a:t>
                  </a:r>
                </a:p>
                <a:p>
                  <a:pPr algn="l">
                    <a:lnSpc>
                      <a:spcPct val="80000"/>
                    </a:lnSpc>
                    <a:spcBef>
                      <a:spcPts val="200"/>
                    </a:spcBef>
                    <a:defRPr sz="800">
                      <a:latin typeface="Source Code Pro Medium"/>
                      <a:ea typeface="Source Code Pro Medium"/>
                      <a:cs typeface="Source Code Pro Medium"/>
                      <a:sym typeface="Source Code Pro Medium"/>
                    </a:defRPr>
                  </a:pPr>
                  <a:r>
                    <a:t>getRversion()</a:t>
                  </a:r>
                </a:p>
                <a:p>
                  <a:pPr algn="l">
                    <a:lnSpc>
                      <a:spcPct val="80000"/>
                    </a:lnSpc>
                    <a:spcBef>
                      <a:spcPts val="200"/>
                    </a:spcBef>
                    <a:defRPr sz="800">
                      <a:latin typeface="Source Code Pro Medium"/>
                      <a:ea typeface="Source Code Pro Medium"/>
                      <a:cs typeface="Source Code Pro Medium"/>
                      <a:sym typeface="Source Code Pro Medium"/>
                    </a:defRPr>
                  </a:pPr>
                  <a:r>
                    <a:t>```</a:t>
                  </a:r>
                </a:p>
              </p:txBody>
            </p:sp>
            <p:sp>
              <p:nvSpPr>
                <p:cNvPr id="525" name="Arrow"/>
                <p:cNvSpPr/>
                <p:nvPr/>
              </p:nvSpPr>
              <p:spPr>
                <a:xfrm>
                  <a:off x="1189232" y="70630"/>
                  <a:ext cx="195895" cy="214947"/>
                </a:xfrm>
                <a:prstGeom prst="rightArrow">
                  <a:avLst>
                    <a:gd name="adj1" fmla="val 41106"/>
                    <a:gd name="adj2" fmla="val 61101"/>
                  </a:avLst>
                </a:prstGeom>
                <a:solidFill>
                  <a:srgbClr val="7A4AA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pic>
            <p:nvPicPr>
              <p:cNvPr id="527" name="Screen Shot 2016-02-29 at 3.03.57 PM.png" descr="Screen Shot 2016-02-29 at 3.03.57 PM.png"/>
              <p:cNvPicPr>
                <a:picLocks noChangeAspect="1"/>
              </p:cNvPicPr>
              <p:nvPr/>
            </p:nvPicPr>
            <p:blipFill>
              <a:blip r:embed="rId28">
                <a:extLst/>
              </a:blip>
              <a:stretch>
                <a:fillRect/>
              </a:stretch>
            </p:blipFill>
            <p:spPr>
              <a:xfrm>
                <a:off x="1432019" y="0"/>
                <a:ext cx="667493" cy="470606"/>
              </a:xfrm>
              <a:prstGeom prst="rect">
                <a:avLst/>
              </a:prstGeom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</p:grpSp>
        <p:sp>
          <p:nvSpPr>
            <p:cNvPr id="529" name="Code chunks"/>
            <p:cNvSpPr txBox="1"/>
            <p:nvPr/>
          </p:nvSpPr>
          <p:spPr>
            <a:xfrm>
              <a:off x="1030172" y="-12700"/>
              <a:ext cx="1109413" cy="300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1200"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Code chunks</a:t>
              </a:r>
            </a:p>
          </p:txBody>
        </p:sp>
        <p:grpSp>
          <p:nvGrpSpPr>
            <p:cNvPr id="532" name="Group"/>
            <p:cNvGrpSpPr/>
            <p:nvPr/>
          </p:nvGrpSpPr>
          <p:grpSpPr>
            <a:xfrm>
              <a:off x="-76200" y="155594"/>
              <a:ext cx="1765342" cy="673915"/>
              <a:chOff x="0" y="0"/>
              <a:chExt cx="1765341" cy="673914"/>
            </a:xfrm>
          </p:grpSpPr>
          <p:sp>
            <p:nvSpPr>
              <p:cNvPr id="530" name="One or more lines surrounded with ```{r} and ```. Place chunk options within curly braces, after r. Insert with"/>
              <p:cNvSpPr txBox="1"/>
              <p:nvPr/>
            </p:nvSpPr>
            <p:spPr>
              <a:xfrm>
                <a:off x="0" y="0"/>
                <a:ext cx="1765342" cy="6739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pPr>
                <a:r>
                  <a:t>One or more lines surrounded with </a:t>
                </a:r>
                <a:r>
                  <a:rPr b="1">
                    <a:latin typeface="Source Sans Pro"/>
                    <a:ea typeface="Source Sans Pro"/>
                    <a:cs typeface="Source Sans Pro"/>
                    <a:sym typeface="Source Sans Pro"/>
                  </a:rPr>
                  <a:t>```{r} </a:t>
                </a:r>
                <a:r>
                  <a:t>and </a:t>
                </a:r>
                <a:r>
                  <a:rPr b="1">
                    <a:latin typeface="Source Sans Pro"/>
                    <a:ea typeface="Source Sans Pro"/>
                    <a:cs typeface="Source Sans Pro"/>
                    <a:sym typeface="Source Sans Pro"/>
                  </a:rPr>
                  <a:t>```</a:t>
                </a:r>
                <a:r>
                  <a:t>. Place chunk options within curly braces, after </a:t>
                </a:r>
                <a:r>
                  <a:rPr b="1">
                    <a:latin typeface="Source Sans Pro"/>
                    <a:ea typeface="Source Sans Pro"/>
                    <a:cs typeface="Source Sans Pro"/>
                    <a:sym typeface="Source Sans Pro"/>
                  </a:rPr>
                  <a:t>r</a:t>
                </a:r>
                <a:r>
                  <a:t>. Insert with</a:t>
                </a:r>
              </a:p>
            </p:txBody>
          </p:sp>
          <p:pic>
            <p:nvPicPr>
              <p:cNvPr id="531" name="Screen Shot 2016-02-29 at 3.05.17 PM.png" descr="Screen Shot 2016-02-29 at 3.05.17 PM.png"/>
              <p:cNvPicPr>
                <a:picLocks noChangeAspect="1"/>
              </p:cNvPicPr>
              <p:nvPr/>
            </p:nvPicPr>
            <p:blipFill>
              <a:blip r:embed="rId29">
                <a:extLst/>
              </a:blip>
              <a:srcRect l="24757" t="25000" r="13269" b="10757"/>
              <a:stretch>
                <a:fillRect/>
              </a:stretch>
            </p:blipFill>
            <p:spPr>
              <a:xfrm>
                <a:off x="1389408" y="485251"/>
                <a:ext cx="176962" cy="122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6" h="21417" fill="norm" stroke="1" extrusionOk="0">
                    <a:moveTo>
                      <a:pt x="7043" y="0"/>
                    </a:moveTo>
                    <a:cubicBezTo>
                      <a:pt x="409" y="0"/>
                      <a:pt x="203" y="307"/>
                      <a:pt x="43" y="11260"/>
                    </a:cubicBezTo>
                    <a:cubicBezTo>
                      <a:pt x="-74" y="19273"/>
                      <a:pt x="-37" y="19598"/>
                      <a:pt x="1298" y="20643"/>
                    </a:cubicBezTo>
                    <a:cubicBezTo>
                      <a:pt x="2352" y="21468"/>
                      <a:pt x="4722" y="21600"/>
                      <a:pt x="11098" y="21199"/>
                    </a:cubicBezTo>
                    <a:cubicBezTo>
                      <a:pt x="15715" y="20908"/>
                      <a:pt x="19727" y="20369"/>
                      <a:pt x="20029" y="19948"/>
                    </a:cubicBezTo>
                    <a:cubicBezTo>
                      <a:pt x="20370" y="19474"/>
                      <a:pt x="20120" y="19183"/>
                      <a:pt x="19354" y="19183"/>
                    </a:cubicBezTo>
                    <a:cubicBezTo>
                      <a:pt x="17339" y="19183"/>
                      <a:pt x="17369" y="17915"/>
                      <a:pt x="19498" y="14943"/>
                    </a:cubicBezTo>
                    <a:cubicBezTo>
                      <a:pt x="20600" y="13406"/>
                      <a:pt x="21526" y="11577"/>
                      <a:pt x="21526" y="10843"/>
                    </a:cubicBezTo>
                    <a:cubicBezTo>
                      <a:pt x="21526" y="8632"/>
                      <a:pt x="17118" y="3042"/>
                      <a:pt x="15781" y="3545"/>
                    </a:cubicBezTo>
                    <a:cubicBezTo>
                      <a:pt x="15030" y="3828"/>
                      <a:pt x="14162" y="3307"/>
                      <a:pt x="13319" y="2016"/>
                    </a:cubicBezTo>
                    <a:cubicBezTo>
                      <a:pt x="12144" y="214"/>
                      <a:pt x="11586" y="0"/>
                      <a:pt x="7043" y="0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534" name="cache - cache results for future knits (default = FALSE)…"/>
          <p:cNvSpPr txBox="1"/>
          <p:nvPr/>
        </p:nvSpPr>
        <p:spPr>
          <a:xfrm>
            <a:off x="420670" y="8118633"/>
            <a:ext cx="2456828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/>
          <a:lstStyle/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cache </a:t>
            </a: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- cache results for future knits (default = FALSE)</a:t>
            </a:r>
            <a:endParaRPr sz="1100"/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cache.path </a:t>
            </a: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- directory to save cached results in (default = "cache/")</a:t>
            </a:r>
            <a:endParaRPr sz="11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child </a:t>
            </a: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- file(s) to knit and then include (default = NULL)</a:t>
            </a:r>
            <a:endParaRPr sz="11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collapse </a:t>
            </a: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- collapse all output into single block (default = FALSE)</a:t>
            </a:r>
            <a:endParaRPr sz="11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comment </a:t>
            </a: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- prefix for each line of results (default = '##')</a:t>
            </a:r>
          </a:p>
        </p:txBody>
      </p:sp>
      <p:sp>
        <p:nvSpPr>
          <p:cNvPr id="535" name="dependson - chunk dependencies for caching (default = NULL)…"/>
          <p:cNvSpPr txBox="1"/>
          <p:nvPr/>
        </p:nvSpPr>
        <p:spPr>
          <a:xfrm>
            <a:off x="2980596" y="8118633"/>
            <a:ext cx="2456829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/>
          <a:lstStyle/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dependson</a:t>
            </a:r>
            <a:r>
              <a:rPr b="1" sz="1100"/>
              <a:t> </a:t>
            </a: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- chunk</a:t>
            </a:r>
            <a:r>
              <a:rPr sz="1100"/>
              <a:t> </a:t>
            </a: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dependencies for caching (default = NULL)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echo </a:t>
            </a: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- Display code in output document (default = TRUE)</a:t>
            </a:r>
            <a:endParaRPr sz="1100"/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engine</a:t>
            </a:r>
            <a:r>
              <a:rPr b="1" sz="1100"/>
              <a:t> </a:t>
            </a: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- code language used in chunk (default = 'R')</a:t>
            </a:r>
            <a:endParaRPr sz="1100"/>
          </a:p>
          <a:p>
            <a:pPr marL="88900" indent="-88900" algn="l">
              <a:lnSpc>
                <a:spcPct val="8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error</a:t>
            </a:r>
            <a:r>
              <a:rPr b="1" sz="1100"/>
              <a:t> </a:t>
            </a: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- Display error messages in doc (TRUE) or stop render when errors occur (FALSE) (default = FALSE)</a:t>
            </a:r>
            <a:endParaRPr sz="1100"/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eval</a:t>
            </a:r>
            <a:r>
              <a:rPr b="1" sz="1100"/>
              <a:t> </a:t>
            </a: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- Run code in chunk (default = TRUE)</a:t>
            </a:r>
          </a:p>
        </p:txBody>
      </p:sp>
      <p:sp>
        <p:nvSpPr>
          <p:cNvPr id="536" name="message - display code messages in document (default = TRUE)…"/>
          <p:cNvSpPr txBox="1"/>
          <p:nvPr/>
        </p:nvSpPr>
        <p:spPr>
          <a:xfrm>
            <a:off x="8100449" y="8118633"/>
            <a:ext cx="2456829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/>
          <a:lstStyle/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message</a:t>
            </a:r>
            <a:r>
              <a:rPr b="1" sz="1100"/>
              <a:t> </a:t>
            </a: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- display code messages in document (default = TRUE)</a:t>
            </a:r>
            <a:endParaRPr sz="1100"/>
          </a:p>
          <a:p>
            <a:pPr marL="88900" indent="-88900" algn="l">
              <a:lnSpc>
                <a:spcPct val="80000"/>
              </a:lnSpc>
              <a:spcBef>
                <a:spcPts val="1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results </a:t>
            </a:r>
            <a:r>
              <a:rPr sz="1100"/>
              <a:t> </a:t>
            </a: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(default = 'markup')</a:t>
            </a:r>
          </a:p>
          <a:p>
            <a:pPr marL="88900" algn="l">
              <a:lnSpc>
                <a:spcPct val="80000"/>
              </a:lnSpc>
              <a:spcBef>
                <a:spcPts val="1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'asis' - passthrough results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algn="l">
              <a:lnSpc>
                <a:spcPct val="80000"/>
              </a:lnSpc>
              <a:spcBef>
                <a:spcPts val="1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'hide' - do not display results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algn="l">
              <a:lnSpc>
                <a:spcPct val="80000"/>
              </a:lnSpc>
              <a:spcBef>
                <a:spcPts val="5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'hold' - put all results below all code</a:t>
            </a:r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tidy</a:t>
            </a:r>
            <a:r>
              <a:rPr b="1" sz="1100"/>
              <a:t> </a:t>
            </a: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- tidy code for display (default = FALSE)</a:t>
            </a:r>
            <a:endParaRPr sz="11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warning </a:t>
            </a: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- display code warnings in document (default = TRUE)</a:t>
            </a:r>
          </a:p>
        </p:txBody>
      </p:sp>
      <p:sp>
        <p:nvSpPr>
          <p:cNvPr id="537" name="fig.align - 'left', 'right', or 'center' (default = 'default')…"/>
          <p:cNvSpPr txBox="1"/>
          <p:nvPr/>
        </p:nvSpPr>
        <p:spPr>
          <a:xfrm>
            <a:off x="5540523" y="8122277"/>
            <a:ext cx="2456828" cy="1964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/>
          <a:lstStyle/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fig.align </a:t>
            </a: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- 'left', 'right', or 'center' (default = 'default')</a:t>
            </a:r>
            <a:endParaRPr sz="11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fig.cap </a:t>
            </a: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- figure caption as character string (default = NULL)</a:t>
            </a:r>
            <a:endParaRPr sz="11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fig.height, fig.width</a:t>
            </a:r>
            <a:r>
              <a:rPr b="1" sz="1100"/>
              <a:t> </a:t>
            </a: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- Dimensions of plots in inches</a:t>
            </a:r>
            <a:endParaRPr sz="11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highlight</a:t>
            </a:r>
            <a:r>
              <a:rPr b="1" sz="1100"/>
              <a:t> </a:t>
            </a: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- highlight source code (default = TRUE)</a:t>
            </a:r>
            <a:endParaRPr sz="11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include</a:t>
            </a:r>
            <a:r>
              <a:rPr b="1" sz="1100"/>
              <a:t> </a:t>
            </a: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- Include chunk in doc after running (default = TRUE)</a:t>
            </a:r>
          </a:p>
        </p:txBody>
      </p:sp>
      <p:sp>
        <p:nvSpPr>
          <p:cNvPr id="538" name="Line"/>
          <p:cNvSpPr/>
          <p:nvPr/>
        </p:nvSpPr>
        <p:spPr>
          <a:xfrm flipV="1">
            <a:off x="370490" y="8113799"/>
            <a:ext cx="10030810" cy="1"/>
          </a:xfrm>
          <a:prstGeom prst="line">
            <a:avLst/>
          </a:prstGeom>
          <a:ln>
            <a:solidFill>
              <a:srgbClr val="7A4AAA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39" name="Important chunk options"/>
          <p:cNvSpPr txBox="1"/>
          <p:nvPr/>
        </p:nvSpPr>
        <p:spPr>
          <a:xfrm>
            <a:off x="368728" y="7915758"/>
            <a:ext cx="167785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7A4A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Important chunk options</a:t>
            </a:r>
          </a:p>
        </p:txBody>
      </p:sp>
      <p:sp>
        <p:nvSpPr>
          <p:cNvPr id="540" name="Parameterize your documents to reuse with different inputs (e.g., data sets, values, etc.)"/>
          <p:cNvSpPr txBox="1"/>
          <p:nvPr/>
        </p:nvSpPr>
        <p:spPr>
          <a:xfrm>
            <a:off x="10739795" y="7214774"/>
            <a:ext cx="2664032" cy="42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Parameterize your documents to reuse with different inputs (e.g., data sets, values, etc.)</a:t>
            </a:r>
          </a:p>
        </p:txBody>
      </p:sp>
      <p:grpSp>
        <p:nvGrpSpPr>
          <p:cNvPr id="543" name="Group"/>
          <p:cNvGrpSpPr/>
          <p:nvPr/>
        </p:nvGrpSpPr>
        <p:grpSpPr>
          <a:xfrm>
            <a:off x="10534134" y="7458826"/>
            <a:ext cx="1922090" cy="617767"/>
            <a:chOff x="0" y="0"/>
            <a:chExt cx="1922089" cy="617765"/>
          </a:xfrm>
        </p:grpSpPr>
        <p:sp>
          <p:nvSpPr>
            <p:cNvPr id="541" name="Add parameters"/>
            <p:cNvSpPr txBox="1"/>
            <p:nvPr/>
          </p:nvSpPr>
          <p:spPr>
            <a:xfrm>
              <a:off x="356461" y="107952"/>
              <a:ext cx="1565629" cy="300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1200"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Add parameters</a:t>
              </a:r>
            </a:p>
          </p:txBody>
        </p:sp>
        <p:sp>
          <p:nvSpPr>
            <p:cNvPr id="542" name="1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1</a:t>
              </a:r>
            </a:p>
          </p:txBody>
        </p:sp>
      </p:grpSp>
      <p:sp>
        <p:nvSpPr>
          <p:cNvPr id="544" name="Create and set parameters in the header as sub-values of params"/>
          <p:cNvSpPr txBox="1"/>
          <p:nvPr/>
        </p:nvSpPr>
        <p:spPr>
          <a:xfrm>
            <a:off x="10885172" y="7731684"/>
            <a:ext cx="1334314" cy="71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Create and set parameters in the header as sub-values of </a:t>
            </a:r>
            <a:r>
              <a:rPr b="1"/>
              <a:t>params</a:t>
            </a:r>
          </a:p>
        </p:txBody>
      </p:sp>
      <p:sp>
        <p:nvSpPr>
          <p:cNvPr id="545" name="---…"/>
          <p:cNvSpPr/>
          <p:nvPr/>
        </p:nvSpPr>
        <p:spPr>
          <a:xfrm>
            <a:off x="12234643" y="7643722"/>
            <a:ext cx="1254805" cy="7625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---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params: 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n: 100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d: !r Sys.Date()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---</a:t>
            </a:r>
          </a:p>
        </p:txBody>
      </p:sp>
      <p:grpSp>
        <p:nvGrpSpPr>
          <p:cNvPr id="548" name="Group"/>
          <p:cNvGrpSpPr/>
          <p:nvPr/>
        </p:nvGrpSpPr>
        <p:grpSpPr>
          <a:xfrm>
            <a:off x="10534134" y="8266162"/>
            <a:ext cx="1922090" cy="617767"/>
            <a:chOff x="0" y="0"/>
            <a:chExt cx="1922089" cy="617765"/>
          </a:xfrm>
        </p:grpSpPr>
        <p:sp>
          <p:nvSpPr>
            <p:cNvPr id="546" name="Call parameters"/>
            <p:cNvSpPr txBox="1"/>
            <p:nvPr/>
          </p:nvSpPr>
          <p:spPr>
            <a:xfrm>
              <a:off x="356461" y="129678"/>
              <a:ext cx="1565629" cy="300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1200"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Call parameters</a:t>
              </a:r>
            </a:p>
          </p:txBody>
        </p:sp>
        <p:sp>
          <p:nvSpPr>
            <p:cNvPr id="547" name="2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2</a:t>
              </a:r>
            </a:p>
          </p:txBody>
        </p:sp>
      </p:grpSp>
      <p:sp>
        <p:nvSpPr>
          <p:cNvPr id="549" name="Call parameter values in code as params$&lt;name&gt;"/>
          <p:cNvSpPr txBox="1"/>
          <p:nvPr/>
        </p:nvSpPr>
        <p:spPr>
          <a:xfrm>
            <a:off x="10899220" y="8579374"/>
            <a:ext cx="1264330" cy="571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Call parameter values in code as </a:t>
            </a:r>
            <a:r>
              <a:rPr b="1"/>
              <a:t>params$&lt;name&gt;</a:t>
            </a:r>
          </a:p>
        </p:txBody>
      </p:sp>
      <p:sp>
        <p:nvSpPr>
          <p:cNvPr id="550" name="Today’s date…"/>
          <p:cNvSpPr/>
          <p:nvPr/>
        </p:nvSpPr>
        <p:spPr>
          <a:xfrm>
            <a:off x="12247343" y="8579808"/>
            <a:ext cx="1254805" cy="3673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Today’s date 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is `r params$d`</a:t>
            </a:r>
          </a:p>
        </p:txBody>
      </p:sp>
      <p:grpSp>
        <p:nvGrpSpPr>
          <p:cNvPr id="553" name="Group"/>
          <p:cNvGrpSpPr/>
          <p:nvPr/>
        </p:nvGrpSpPr>
        <p:grpSpPr>
          <a:xfrm>
            <a:off x="10534134" y="9003720"/>
            <a:ext cx="1922090" cy="617766"/>
            <a:chOff x="0" y="0"/>
            <a:chExt cx="1922089" cy="617765"/>
          </a:xfrm>
        </p:grpSpPr>
        <p:sp>
          <p:nvSpPr>
            <p:cNvPr id="551" name="Set parameters"/>
            <p:cNvSpPr txBox="1"/>
            <p:nvPr/>
          </p:nvSpPr>
          <p:spPr>
            <a:xfrm>
              <a:off x="356461" y="82552"/>
              <a:ext cx="1565629" cy="300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1200"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Set parameters</a:t>
              </a:r>
            </a:p>
          </p:txBody>
        </p:sp>
        <p:sp>
          <p:nvSpPr>
            <p:cNvPr id="552" name="3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3</a:t>
              </a:r>
            </a:p>
          </p:txBody>
        </p:sp>
      </p:grpSp>
      <p:sp>
        <p:nvSpPr>
          <p:cNvPr id="554" name="Set values wth Knit with parameters or the params argument of render():"/>
          <p:cNvSpPr txBox="1"/>
          <p:nvPr/>
        </p:nvSpPr>
        <p:spPr>
          <a:xfrm>
            <a:off x="10885172" y="9261216"/>
            <a:ext cx="1426782" cy="71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Set values wth </a:t>
            </a:r>
            <a:r>
              <a:rPr b="1"/>
              <a:t>Knit with parameters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or the params argument of render():</a:t>
            </a:r>
          </a:p>
        </p:txBody>
      </p:sp>
      <p:sp>
        <p:nvSpPr>
          <p:cNvPr id="555" name="render(&quot;doc.Rmd&quot;,…"/>
          <p:cNvSpPr txBox="1"/>
          <p:nvPr/>
        </p:nvSpPr>
        <p:spPr>
          <a:xfrm>
            <a:off x="10683320" y="9889886"/>
            <a:ext cx="2884392" cy="42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render("doc.Rmd", </a:t>
            </a:r>
          </a:p>
          <a:p>
            <a:pPr indent="63500" algn="l"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params = list(n = 1, d = as.Date("2015-01-01"))</a:t>
            </a:r>
          </a:p>
        </p:txBody>
      </p:sp>
      <p:pic>
        <p:nvPicPr>
          <p:cNvPr id="556" name="Screen Shot 2016-02-29 at 4.53.30 PM.png" descr="Screen Shot 2016-02-29 at 4.53.30 PM.png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12246095" y="9210095"/>
            <a:ext cx="1257301" cy="873824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557" name="Indent 2 spaces"/>
          <p:cNvSpPr/>
          <p:nvPr/>
        </p:nvSpPr>
        <p:spPr>
          <a:xfrm>
            <a:off x="12827316" y="7687033"/>
            <a:ext cx="632223" cy="352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9" y="0"/>
                </a:moveTo>
                <a:cubicBezTo>
                  <a:pt x="2818" y="0"/>
                  <a:pt x="2386" y="775"/>
                  <a:pt x="2386" y="1727"/>
                </a:cubicBezTo>
                <a:lnTo>
                  <a:pt x="2386" y="17246"/>
                </a:lnTo>
                <a:lnTo>
                  <a:pt x="0" y="18949"/>
                </a:lnTo>
                <a:lnTo>
                  <a:pt x="2617" y="20846"/>
                </a:lnTo>
                <a:cubicBezTo>
                  <a:pt x="2792" y="21273"/>
                  <a:pt x="3031" y="21600"/>
                  <a:pt x="3349" y="21600"/>
                </a:cubicBezTo>
                <a:lnTo>
                  <a:pt x="20651" y="21600"/>
                </a:lnTo>
                <a:cubicBezTo>
                  <a:pt x="21182" y="21600"/>
                  <a:pt x="21600" y="20825"/>
                  <a:pt x="21600" y="19873"/>
                </a:cubicBezTo>
                <a:lnTo>
                  <a:pt x="21600" y="1727"/>
                </a:lnTo>
                <a:cubicBezTo>
                  <a:pt x="21600" y="775"/>
                  <a:pt x="21182" y="0"/>
                  <a:pt x="20651" y="0"/>
                </a:cubicBezTo>
                <a:lnTo>
                  <a:pt x="3349" y="0"/>
                </a:lnTo>
                <a:close/>
              </a:path>
            </a:pathLst>
          </a:custGeom>
          <a:solidFill>
            <a:srgbClr val="7A4AAA">
              <a:alpha val="6989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defRPr b="1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Indent 2 spaces</a:t>
            </a:r>
          </a:p>
        </p:txBody>
      </p:sp>
      <p:sp>
        <p:nvSpPr>
          <p:cNvPr id="558" name="Options not listed above: R.options, aniopts, autodep, background, cache.comments, cache.lazy, cache.rebuild, cache.vars, dev, dev.args, dpi, engine.opts, engine.path, fig.asp, fig.env, fig.ext, fig.keep, fig.lp, fig.path, fig.pos, fig.process, fig.retina, fig.scap, fig.show, fig.showtext, fig.subcap, interval, out.extra, out.height, out.width, prompt, purl, ref.label, render, size, split, tidy.opts"/>
          <p:cNvSpPr txBox="1"/>
          <p:nvPr/>
        </p:nvSpPr>
        <p:spPr>
          <a:xfrm>
            <a:off x="694874" y="9983221"/>
            <a:ext cx="9499521" cy="279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7A4A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Options not listed above: R.options, aniopts, autodep, background, cache.comments, cache.lazy, cache.rebuild, cache.vars, dev, dev.args, dpi, engine.opts, engine.path, fig.asp, fig.env, fig.ext, fig.keep, fig.lp, fig.path, fig.pos, fig.process, fig.retina, fig.scap, fig.show, fig.showtext, fig.subcap, interval, out.extra, out.height, out.width, prompt, purl, ref.label, render, size, split, tidy.opts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Rounded Rectangle"/>
          <p:cNvSpPr/>
          <p:nvPr/>
        </p:nvSpPr>
        <p:spPr>
          <a:xfrm>
            <a:off x="3781976" y="324737"/>
            <a:ext cx="9920753" cy="6602114"/>
          </a:xfrm>
          <a:prstGeom prst="roundRect">
            <a:avLst>
              <a:gd name="adj" fmla="val 904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561" name="Rounded Rectangle"/>
          <p:cNvSpPr/>
          <p:nvPr/>
        </p:nvSpPr>
        <p:spPr>
          <a:xfrm>
            <a:off x="267374" y="282264"/>
            <a:ext cx="3460061" cy="10063372"/>
          </a:xfrm>
          <a:prstGeom prst="roundRect">
            <a:avLst>
              <a:gd name="adj" fmla="val 1322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562" name="Rounded Rectangle"/>
          <p:cNvSpPr/>
          <p:nvPr/>
        </p:nvSpPr>
        <p:spPr>
          <a:xfrm>
            <a:off x="321004" y="338579"/>
            <a:ext cx="3352801" cy="9950743"/>
          </a:xfrm>
          <a:prstGeom prst="roundRect">
            <a:avLst>
              <a:gd name="adj" fmla="val 116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563" name="RStudio® is a trademark of RStudio, Inc.  •  CC BY RStudio •  info@rstudio.com  •  844-448-1212 • rstudio.com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RStudio® is a trademark of RStudio, Inc.  •  </a:t>
            </a:r>
            <a:r>
              <a:rPr u="sng">
                <a:solidFill>
                  <a:srgbClr val="7A4AAA"/>
                </a:solidFill>
                <a:hlinkClick r:id="rId2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 u="sng"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 u="sng">
                <a:hlinkClick r:id="rId4" invalidUrl="" action="" tgtFrame="" tooltip="" history="1" highlightClick="0" endSnd="0"/>
              </a:rPr>
              <a:t>rstudio.com</a:t>
            </a:r>
            <a:r>
              <a:t> </a:t>
            </a:r>
          </a:p>
        </p:txBody>
      </p:sp>
      <p:sp>
        <p:nvSpPr>
          <p:cNvPr id="564" name="More cheat sheets at http://www.rstudio.com/resources/cheatsheets/"/>
          <p:cNvSpPr txBox="1"/>
          <p:nvPr/>
        </p:nvSpPr>
        <p:spPr>
          <a:xfrm>
            <a:off x="4837970" y="10340910"/>
            <a:ext cx="4292732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defRPr sz="900">
                <a:solidFill>
                  <a:srgbClr val="7A4AAA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More cheat sheets at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  <a:hlinkClick r:id="rId5" invalidUrl="" action="" tgtFrame="" tooltip="" history="1" highlightClick="0" endSnd="0"/>
              </a:rPr>
              <a:t>http://www.rstudio.com/resources/cheatsheets/</a:t>
            </a:r>
          </a:p>
        </p:txBody>
      </p:sp>
      <p:grpSp>
        <p:nvGrpSpPr>
          <p:cNvPr id="567" name="Group"/>
          <p:cNvGrpSpPr/>
          <p:nvPr/>
        </p:nvGrpSpPr>
        <p:grpSpPr>
          <a:xfrm>
            <a:off x="320982" y="333013"/>
            <a:ext cx="3352801" cy="241392"/>
            <a:chOff x="0" y="0"/>
            <a:chExt cx="3352800" cy="241391"/>
          </a:xfrm>
        </p:grpSpPr>
        <p:sp>
          <p:nvSpPr>
            <p:cNvPr id="565" name="Debug Mode"/>
            <p:cNvSpPr/>
            <p:nvPr/>
          </p:nvSpPr>
          <p:spPr>
            <a:xfrm>
              <a:off x="0" y="0"/>
              <a:ext cx="3352800" cy="241392"/>
            </a:xfrm>
            <a:prstGeom prst="roundRect">
              <a:avLst>
                <a:gd name="adj" fmla="val 1791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1" indent="0">
                <a:defRPr sz="13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Debug Mode</a:t>
              </a:r>
            </a:p>
          </p:txBody>
        </p:sp>
        <p:sp>
          <p:nvSpPr>
            <p:cNvPr id="566" name="Pandoc’s Markdown"/>
            <p:cNvSpPr/>
            <p:nvPr/>
          </p:nvSpPr>
          <p:spPr>
            <a:xfrm>
              <a:off x="0" y="0"/>
              <a:ext cx="3352800" cy="241392"/>
            </a:xfrm>
            <a:prstGeom prst="roundRect">
              <a:avLst>
                <a:gd name="adj" fmla="val 17917"/>
              </a:avLst>
            </a:prstGeom>
            <a:solidFill>
              <a:srgbClr val="7A4AA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1" indent="0">
                <a:defRPr sz="13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Pandoc’s Markdown</a:t>
              </a:r>
            </a:p>
          </p:txBody>
        </p:sp>
      </p:grpSp>
      <p:sp>
        <p:nvSpPr>
          <p:cNvPr id="568" name="Debug Mode"/>
          <p:cNvSpPr/>
          <p:nvPr/>
        </p:nvSpPr>
        <p:spPr>
          <a:xfrm>
            <a:off x="3778725" y="333013"/>
            <a:ext cx="9931401" cy="241392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Debug Mode</a:t>
            </a:r>
          </a:p>
        </p:txBody>
      </p:sp>
      <p:sp>
        <p:nvSpPr>
          <p:cNvPr id="569" name="Set render options with YAML"/>
          <p:cNvSpPr/>
          <p:nvPr/>
        </p:nvSpPr>
        <p:spPr>
          <a:xfrm>
            <a:off x="3778725" y="333013"/>
            <a:ext cx="9931401" cy="241392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Set render options with YAML</a:t>
            </a:r>
          </a:p>
        </p:txBody>
      </p:sp>
      <p:sp>
        <p:nvSpPr>
          <p:cNvPr id="570" name="Plain text…"/>
          <p:cNvSpPr txBox="1"/>
          <p:nvPr/>
        </p:nvSpPr>
        <p:spPr>
          <a:xfrm>
            <a:off x="142413" y="850265"/>
            <a:ext cx="2459408" cy="95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l">
              <a:lnSpc>
                <a:spcPct val="11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Plain text  </a:t>
            </a:r>
          </a:p>
          <a:p>
            <a:pPr algn="l">
              <a:lnSpc>
                <a:spcPct val="9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End a line with two spaces </a:t>
            </a:r>
          </a:p>
          <a:p>
            <a:pPr algn="l">
              <a:lnSpc>
                <a:spcPct val="11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to start a new paragraph.  </a:t>
            </a:r>
          </a:p>
          <a:p>
            <a:pPr algn="l">
              <a:lnSpc>
                <a:spcPct val="11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*italics* and **bold**  </a:t>
            </a:r>
          </a:p>
          <a:p>
            <a:pPr algn="l">
              <a:lnSpc>
                <a:spcPct val="11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`verbatim code`  </a:t>
            </a:r>
          </a:p>
          <a:p>
            <a:pPr algn="l">
              <a:lnSpc>
                <a:spcPct val="11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sub/superscript^2^~2~  </a:t>
            </a:r>
          </a:p>
          <a:p>
            <a:pPr algn="l">
              <a:lnSpc>
                <a:spcPct val="11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~~strikethrough~~  </a:t>
            </a:r>
          </a:p>
          <a:p>
            <a:pPr algn="l">
              <a:lnSpc>
                <a:spcPct val="11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escaped: \* \_ \\  </a:t>
            </a:r>
          </a:p>
          <a:p>
            <a:pPr algn="l">
              <a:lnSpc>
                <a:spcPct val="11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endash: --, emdash: ---  </a:t>
            </a:r>
          </a:p>
          <a:p>
            <a:pPr algn="l">
              <a:lnSpc>
                <a:spcPct val="11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equation: $A = \pi*r^{2}$  </a:t>
            </a: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equation block:</a:t>
            </a: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$$E = mc^{2}$$</a:t>
            </a: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&gt; block quote  </a:t>
            </a: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 Header1  {#anchor}</a:t>
            </a: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Header 2  {#css_id}</a:t>
            </a: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### Header 3  {.css_class}</a:t>
            </a: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#### Header 4  </a:t>
            </a: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##### Header 5  </a:t>
            </a: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###### Header 6  </a:t>
            </a: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&lt;!--Text comment--&gt;</a:t>
            </a: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9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\textbf{Tex ignored in HTML}</a:t>
            </a:r>
          </a:p>
          <a:p>
            <a:pPr algn="l"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&lt;em&gt;HTML ignored in pdfs&lt;/em&gt; </a:t>
            </a: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11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&lt;http://www.rstudio.com&gt;  </a:t>
            </a:r>
          </a:p>
          <a:p>
            <a:pPr algn="l">
              <a:lnSpc>
                <a:spcPct val="11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[link](www.rstudio.com)  </a:t>
            </a:r>
          </a:p>
          <a:p>
            <a:pPr algn="l">
              <a:lnSpc>
                <a:spcPct val="11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Jump to [Header 1](#anchor)  </a:t>
            </a:r>
          </a:p>
          <a:p>
            <a:pPr algn="l">
              <a:lnSpc>
                <a:spcPct val="9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image: </a:t>
            </a: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![Caption](smallorb.png)</a:t>
            </a: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* unordered list</a:t>
            </a:r>
          </a:p>
          <a:p>
            <a:pPr algn="l"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 + sub-item 1</a:t>
            </a:r>
          </a:p>
          <a:p>
            <a:pPr algn="l"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 + sub-item 2</a:t>
            </a:r>
          </a:p>
          <a:p>
            <a:pPr algn="l"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     - sub-sub-item 1</a:t>
            </a: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</a:t>
            </a: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* item 2</a:t>
            </a: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 </a:t>
            </a:r>
            <a:r>
              <a:rPr sz="800"/>
              <a:t>Continued (indent 4 spaces)</a:t>
            </a:r>
            <a:endParaRPr sz="800"/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 </a:t>
            </a:r>
          </a:p>
          <a:p>
            <a:pPr algn="l">
              <a:lnSpc>
                <a:spcPct val="11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1. ordered list</a:t>
            </a:r>
          </a:p>
          <a:p>
            <a:pPr algn="l">
              <a:lnSpc>
                <a:spcPct val="11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2. item 2</a:t>
            </a:r>
          </a:p>
          <a:p>
            <a:pPr algn="l">
              <a:lnSpc>
                <a:spcPct val="11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 i) sub-item 1</a:t>
            </a:r>
          </a:p>
          <a:p>
            <a:pPr algn="l">
              <a:lnSpc>
                <a:spcPct val="11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      A.  sub-sub-item 1</a:t>
            </a: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(@)  A list whose numbering</a:t>
            </a: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continues after</a:t>
            </a: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(@)  an interruption</a:t>
            </a: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Term 1</a:t>
            </a: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:   Definition 1</a:t>
            </a: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90000"/>
              </a:lnSpc>
              <a:defRPr sz="7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| Right | Left | Default | Center |</a:t>
            </a:r>
          </a:p>
          <a:p>
            <a:pPr algn="l">
              <a:lnSpc>
                <a:spcPct val="90000"/>
              </a:lnSpc>
              <a:defRPr sz="7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|------:|:-----|---------|:------:|</a:t>
            </a:r>
          </a:p>
          <a:p>
            <a:pPr algn="l">
              <a:lnSpc>
                <a:spcPct val="90000"/>
              </a:lnSpc>
              <a:defRPr sz="7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|   12  |  12  |    12   |    12  |</a:t>
            </a:r>
          </a:p>
          <a:p>
            <a:pPr algn="l">
              <a:lnSpc>
                <a:spcPct val="90000"/>
              </a:lnSpc>
              <a:defRPr sz="7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|  123  |  123 |   123   |   123  |</a:t>
            </a:r>
          </a:p>
          <a:p>
            <a:pPr algn="l">
              <a:lnSpc>
                <a:spcPct val="70000"/>
              </a:lnSpc>
              <a:defRPr sz="7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|    1  |    1 |     1   |     1  |</a:t>
            </a:r>
          </a:p>
          <a:p>
            <a:pPr algn="l">
              <a:lnSpc>
                <a:spcPct val="9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- slide bullet 1</a:t>
            </a:r>
          </a:p>
          <a:p>
            <a:pPr algn="l">
              <a:lnSpc>
                <a:spcPct val="9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- slide bullet 2  </a:t>
            </a: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70000"/>
              </a:lnSpc>
              <a:defRPr sz="7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(&gt;- to have bullets appear on click)</a:t>
            </a: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horizontal rule/slide break: </a:t>
            </a: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***</a:t>
            </a: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A footnote [^1]</a:t>
            </a: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[^1]: Here is the footnote.</a:t>
            </a:r>
          </a:p>
          <a:p>
            <a:pPr algn="l">
              <a:lnSpc>
                <a:spcPct val="70000"/>
              </a:lnSpc>
              <a:defRPr sz="9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</p:txBody>
      </p:sp>
      <p:sp>
        <p:nvSpPr>
          <p:cNvPr id="571" name="Rounded Rectangle"/>
          <p:cNvSpPr/>
          <p:nvPr/>
        </p:nvSpPr>
        <p:spPr>
          <a:xfrm>
            <a:off x="10433629" y="7001240"/>
            <a:ext cx="3263901" cy="3340101"/>
          </a:xfrm>
          <a:prstGeom prst="roundRect">
            <a:avLst>
              <a:gd name="adj" fmla="val 1196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572" name="Debug Mode"/>
          <p:cNvSpPr/>
          <p:nvPr/>
        </p:nvSpPr>
        <p:spPr>
          <a:xfrm>
            <a:off x="10431194" y="7001240"/>
            <a:ext cx="3263901" cy="241392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Debug Mode</a:t>
            </a:r>
          </a:p>
        </p:txBody>
      </p:sp>
      <p:sp>
        <p:nvSpPr>
          <p:cNvPr id="573" name="Citations and Bibliographies"/>
          <p:cNvSpPr/>
          <p:nvPr/>
        </p:nvSpPr>
        <p:spPr>
          <a:xfrm>
            <a:off x="10431194" y="7001240"/>
            <a:ext cx="3263901" cy="241392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b="1"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Citations and Bibliographies</a:t>
            </a:r>
          </a:p>
        </p:txBody>
      </p:sp>
      <p:grpSp>
        <p:nvGrpSpPr>
          <p:cNvPr id="576" name="Group"/>
          <p:cNvGrpSpPr/>
          <p:nvPr/>
        </p:nvGrpSpPr>
        <p:grpSpPr>
          <a:xfrm>
            <a:off x="10496034" y="7420726"/>
            <a:ext cx="3055977" cy="617767"/>
            <a:chOff x="0" y="0"/>
            <a:chExt cx="3055976" cy="617765"/>
          </a:xfrm>
        </p:grpSpPr>
        <p:sp>
          <p:nvSpPr>
            <p:cNvPr id="574" name="Set bibliography file and CSL 1.0 Style file (optional) in the YAML header"/>
            <p:cNvSpPr txBox="1"/>
            <p:nvPr/>
          </p:nvSpPr>
          <p:spPr>
            <a:xfrm>
              <a:off x="356461" y="107952"/>
              <a:ext cx="2699516" cy="480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Set bibliography file</a:t>
              </a:r>
              <a:r>
                <a:t> and CSL 1.0 Style file (optional) in the YAML header</a:t>
              </a:r>
            </a:p>
          </p:txBody>
        </p:sp>
        <p:sp>
          <p:nvSpPr>
            <p:cNvPr id="575" name="1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1</a:t>
              </a:r>
            </a:p>
          </p:txBody>
        </p:sp>
      </p:grpSp>
      <p:grpSp>
        <p:nvGrpSpPr>
          <p:cNvPr id="579" name="Group"/>
          <p:cNvGrpSpPr/>
          <p:nvPr/>
        </p:nvGrpSpPr>
        <p:grpSpPr>
          <a:xfrm>
            <a:off x="10496034" y="8329662"/>
            <a:ext cx="2087010" cy="617767"/>
            <a:chOff x="0" y="0"/>
            <a:chExt cx="2087009" cy="617765"/>
          </a:xfrm>
        </p:grpSpPr>
        <p:sp>
          <p:nvSpPr>
            <p:cNvPr id="577" name="Use citation keys in text"/>
            <p:cNvSpPr txBox="1"/>
            <p:nvPr/>
          </p:nvSpPr>
          <p:spPr>
            <a:xfrm>
              <a:off x="356461" y="129678"/>
              <a:ext cx="1730549" cy="300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1200"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Use citation keys in text</a:t>
              </a:r>
            </a:p>
          </p:txBody>
        </p:sp>
        <p:sp>
          <p:nvSpPr>
            <p:cNvPr id="578" name="2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2</a:t>
              </a:r>
            </a:p>
          </p:txBody>
        </p:sp>
      </p:grpSp>
      <p:grpSp>
        <p:nvGrpSpPr>
          <p:cNvPr id="582" name="Group"/>
          <p:cNvGrpSpPr/>
          <p:nvPr/>
        </p:nvGrpSpPr>
        <p:grpSpPr>
          <a:xfrm>
            <a:off x="10496034" y="9105320"/>
            <a:ext cx="3115113" cy="617766"/>
            <a:chOff x="0" y="0"/>
            <a:chExt cx="3115112" cy="617765"/>
          </a:xfrm>
        </p:grpSpPr>
        <p:sp>
          <p:nvSpPr>
            <p:cNvPr id="580" name="Render. Bibliography will be added to end of document"/>
            <p:cNvSpPr txBox="1"/>
            <p:nvPr/>
          </p:nvSpPr>
          <p:spPr>
            <a:xfrm>
              <a:off x="356461" y="82552"/>
              <a:ext cx="2758652" cy="47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Render. </a:t>
              </a:r>
              <a:r>
                <a:t>Bibliography will be added to end of document</a:t>
              </a:r>
            </a:p>
          </p:txBody>
        </p:sp>
        <p:sp>
          <p:nvSpPr>
            <p:cNvPr id="581" name="3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3</a:t>
              </a:r>
            </a:p>
          </p:txBody>
        </p:sp>
      </p:grpSp>
      <p:sp>
        <p:nvSpPr>
          <p:cNvPr id="583" name="Create citations with .bib, .bibtex, .copac, .enl, .json,…"/>
          <p:cNvSpPr txBox="1"/>
          <p:nvPr/>
        </p:nvSpPr>
        <p:spPr>
          <a:xfrm>
            <a:off x="10538445" y="7179238"/>
            <a:ext cx="3079667" cy="42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Create citations with .bib, .bibtex, .copac, .enl, .json, </a:t>
            </a:r>
          </a:p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.medline, .mods, .ris, .wos, and .xml files</a:t>
            </a:r>
          </a:p>
        </p:txBody>
      </p:sp>
      <p:sp>
        <p:nvSpPr>
          <p:cNvPr id="584" name="Smith cited [@smith04].…"/>
          <p:cNvSpPr/>
          <p:nvPr/>
        </p:nvSpPr>
        <p:spPr>
          <a:xfrm>
            <a:off x="10797232" y="8726831"/>
            <a:ext cx="2580582" cy="4666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Smith cited [@smith04].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Smith cited without author [-@smith04].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@smith04 cited in line.</a:t>
            </a:r>
          </a:p>
        </p:txBody>
      </p:sp>
      <p:grpSp>
        <p:nvGrpSpPr>
          <p:cNvPr id="587" name="Group"/>
          <p:cNvGrpSpPr/>
          <p:nvPr/>
        </p:nvGrpSpPr>
        <p:grpSpPr>
          <a:xfrm>
            <a:off x="10809932" y="9612157"/>
            <a:ext cx="2580582" cy="568293"/>
            <a:chOff x="0" y="0"/>
            <a:chExt cx="2580581" cy="568291"/>
          </a:xfrm>
        </p:grpSpPr>
        <p:sp>
          <p:nvSpPr>
            <p:cNvPr id="585" name="Rectangle"/>
            <p:cNvSpPr/>
            <p:nvPr/>
          </p:nvSpPr>
          <p:spPr>
            <a:xfrm>
              <a:off x="0" y="0"/>
              <a:ext cx="2580582" cy="56829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</a:p>
          </p:txBody>
        </p:sp>
        <p:pic>
          <p:nvPicPr>
            <p:cNvPr id="586" name="Screen Shot 2016-03-01 at 3.55.05 PM.png" descr="Screen Shot 2016-03-01 at 3.55.05 PM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73156" y="19433"/>
              <a:ext cx="2157666" cy="5415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90" name="Group"/>
          <p:cNvGrpSpPr/>
          <p:nvPr/>
        </p:nvGrpSpPr>
        <p:grpSpPr>
          <a:xfrm>
            <a:off x="11307782" y="7878105"/>
            <a:ext cx="1584882" cy="617142"/>
            <a:chOff x="0" y="0"/>
            <a:chExt cx="1584880" cy="617140"/>
          </a:xfrm>
        </p:grpSpPr>
        <p:sp>
          <p:nvSpPr>
            <p:cNvPr id="588" name="Rectangle"/>
            <p:cNvSpPr/>
            <p:nvPr/>
          </p:nvSpPr>
          <p:spPr>
            <a:xfrm>
              <a:off x="13772" y="64941"/>
              <a:ext cx="1528118" cy="50664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</a:p>
          </p:txBody>
        </p:sp>
        <p:sp>
          <p:nvSpPr>
            <p:cNvPr id="589" name="---…"/>
            <p:cNvSpPr txBox="1"/>
            <p:nvPr/>
          </p:nvSpPr>
          <p:spPr>
            <a:xfrm>
              <a:off x="0" y="-1"/>
              <a:ext cx="1584881" cy="617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---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bibliography: refs.bib 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csl: style.csl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---</a:t>
              </a:r>
            </a:p>
          </p:txBody>
        </p:sp>
      </p:grpSp>
      <p:sp>
        <p:nvSpPr>
          <p:cNvPr id="591" name="Rounded Rectangle"/>
          <p:cNvSpPr/>
          <p:nvPr/>
        </p:nvSpPr>
        <p:spPr>
          <a:xfrm>
            <a:off x="3792534" y="7000372"/>
            <a:ext cx="3238501" cy="3340101"/>
          </a:xfrm>
          <a:prstGeom prst="roundRect">
            <a:avLst>
              <a:gd name="adj" fmla="val 1205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592" name="Debug Mode"/>
          <p:cNvSpPr/>
          <p:nvPr/>
        </p:nvSpPr>
        <p:spPr>
          <a:xfrm>
            <a:off x="3790099" y="7000372"/>
            <a:ext cx="3238501" cy="241392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Debug Mode</a:t>
            </a:r>
          </a:p>
        </p:txBody>
      </p:sp>
      <p:sp>
        <p:nvSpPr>
          <p:cNvPr id="593" name="Create a Reusable template"/>
          <p:cNvSpPr/>
          <p:nvPr/>
        </p:nvSpPr>
        <p:spPr>
          <a:xfrm>
            <a:off x="3790099" y="7000372"/>
            <a:ext cx="3238501" cy="241392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b="1"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Create a Reusable template</a:t>
            </a:r>
          </a:p>
        </p:txBody>
      </p:sp>
      <p:grpSp>
        <p:nvGrpSpPr>
          <p:cNvPr id="596" name="Group"/>
          <p:cNvGrpSpPr/>
          <p:nvPr/>
        </p:nvGrpSpPr>
        <p:grpSpPr>
          <a:xfrm>
            <a:off x="3881347" y="7152433"/>
            <a:ext cx="2922087" cy="617766"/>
            <a:chOff x="0" y="0"/>
            <a:chExt cx="2922086" cy="617765"/>
          </a:xfrm>
        </p:grpSpPr>
        <p:sp>
          <p:nvSpPr>
            <p:cNvPr id="594" name="1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1</a:t>
              </a:r>
            </a:p>
          </p:txBody>
        </p:sp>
        <p:sp>
          <p:nvSpPr>
            <p:cNvPr id="595" name="Create a new package with a…"/>
            <p:cNvSpPr txBox="1"/>
            <p:nvPr/>
          </p:nvSpPr>
          <p:spPr>
            <a:xfrm>
              <a:off x="418663" y="85353"/>
              <a:ext cx="2503424" cy="447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t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Create a new package</a:t>
              </a:r>
              <a:r>
                <a:t> with a </a:t>
              </a:r>
            </a:p>
            <a:p>
              <a:pPr algn="l">
                <a:lnSpc>
                  <a:spcPct val="90000"/>
                </a:lnSpc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inst/rmarkdown/templates directory</a:t>
              </a:r>
            </a:p>
          </p:txBody>
        </p:sp>
      </p:grpSp>
      <p:grpSp>
        <p:nvGrpSpPr>
          <p:cNvPr id="599" name="Group"/>
          <p:cNvGrpSpPr/>
          <p:nvPr/>
        </p:nvGrpSpPr>
        <p:grpSpPr>
          <a:xfrm>
            <a:off x="3872226" y="7589828"/>
            <a:ext cx="3161908" cy="874982"/>
            <a:chOff x="0" y="0"/>
            <a:chExt cx="3161906" cy="874980"/>
          </a:xfrm>
        </p:grpSpPr>
        <p:sp>
          <p:nvSpPr>
            <p:cNvPr id="597" name="2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2</a:t>
              </a:r>
            </a:p>
          </p:txBody>
        </p:sp>
        <p:sp>
          <p:nvSpPr>
            <p:cNvPr id="598" name="In the directory, Place a folder that contains:…"/>
            <p:cNvSpPr txBox="1"/>
            <p:nvPr/>
          </p:nvSpPr>
          <p:spPr>
            <a:xfrm>
              <a:off x="431455" y="66474"/>
              <a:ext cx="2730452" cy="8085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In the directory,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Place a folder</a:t>
              </a:r>
              <a:r>
                <a:t> that contains:</a:t>
              </a:r>
            </a:p>
            <a:p>
              <a:pPr marL="228600" indent="-228600" algn="l">
                <a:lnSpc>
                  <a:spcPct val="90000"/>
                </a:lnSpc>
                <a:buSzPct val="100000"/>
                <a:buChar char="•"/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t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emplate.yaml </a:t>
              </a:r>
              <a:r>
                <a:t>(see below)</a:t>
              </a:r>
            </a:p>
            <a:p>
              <a:pPr marL="228600" indent="-228600" algn="l">
                <a:lnSpc>
                  <a:spcPct val="90000"/>
                </a:lnSpc>
                <a:buSzPct val="100000"/>
                <a:buChar char="•"/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skeleton.Rmd </a:t>
              </a:r>
              <a:r>
                <a:t>(contents of the template)</a:t>
              </a:r>
            </a:p>
            <a:p>
              <a:pPr marL="228600" indent="-228600" algn="l">
                <a:lnSpc>
                  <a:spcPct val="90000"/>
                </a:lnSpc>
                <a:buSzPct val="100000"/>
                <a:buChar char="•"/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any supporting files</a:t>
              </a:r>
            </a:p>
          </p:txBody>
        </p:sp>
      </p:grpSp>
      <p:grpSp>
        <p:nvGrpSpPr>
          <p:cNvPr id="602" name="Group"/>
          <p:cNvGrpSpPr/>
          <p:nvPr/>
        </p:nvGrpSpPr>
        <p:grpSpPr>
          <a:xfrm>
            <a:off x="3872226" y="8680519"/>
            <a:ext cx="1377660" cy="972836"/>
            <a:chOff x="0" y="0"/>
            <a:chExt cx="1377658" cy="972834"/>
          </a:xfrm>
        </p:grpSpPr>
        <p:sp>
          <p:nvSpPr>
            <p:cNvPr id="600" name="4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4</a:t>
              </a:r>
            </a:p>
          </p:txBody>
        </p:sp>
        <p:sp>
          <p:nvSpPr>
            <p:cNvPr id="601" name="Access template in wizard at File ▶︎ New File ▶︎…"/>
            <p:cNvSpPr txBox="1"/>
            <p:nvPr/>
          </p:nvSpPr>
          <p:spPr>
            <a:xfrm>
              <a:off x="391283" y="83060"/>
              <a:ext cx="986376" cy="889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 defTabSz="566674">
                <a:lnSpc>
                  <a:spcPct val="90000"/>
                </a:lnSpc>
                <a:defRPr sz="1067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Access template </a:t>
              </a:r>
              <a:r>
                <a:t>in wizard at File ▶︎ New File ▶︎ </a:t>
              </a:r>
            </a:p>
            <a:p>
              <a:pPr algn="l" defTabSz="566674">
                <a:lnSpc>
                  <a:spcPct val="90000"/>
                </a:lnSpc>
                <a:defRPr sz="1067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R Markdown </a:t>
              </a:r>
            </a:p>
          </p:txBody>
        </p:sp>
      </p:grpSp>
      <p:grpSp>
        <p:nvGrpSpPr>
          <p:cNvPr id="605" name="Group"/>
          <p:cNvGrpSpPr/>
          <p:nvPr/>
        </p:nvGrpSpPr>
        <p:grpSpPr>
          <a:xfrm>
            <a:off x="3873256" y="8243124"/>
            <a:ext cx="2894226" cy="617767"/>
            <a:chOff x="0" y="0"/>
            <a:chExt cx="2894225" cy="617765"/>
          </a:xfrm>
        </p:grpSpPr>
        <p:sp>
          <p:nvSpPr>
            <p:cNvPr id="603" name="3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3</a:t>
              </a:r>
            </a:p>
          </p:txBody>
        </p:sp>
        <p:sp>
          <p:nvSpPr>
            <p:cNvPr id="604" name="Install the package"/>
            <p:cNvSpPr txBox="1"/>
            <p:nvPr/>
          </p:nvSpPr>
          <p:spPr>
            <a:xfrm>
              <a:off x="392325" y="117274"/>
              <a:ext cx="2501901" cy="4848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>
                <a:lnSpc>
                  <a:spcPct val="90000"/>
                </a:lnSpc>
                <a:defRPr sz="1100"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Install the package</a:t>
              </a:r>
            </a:p>
          </p:txBody>
        </p:sp>
      </p:grpSp>
      <p:sp>
        <p:nvSpPr>
          <p:cNvPr id="606" name="Rounded Rectangle"/>
          <p:cNvSpPr/>
          <p:nvPr/>
        </p:nvSpPr>
        <p:spPr>
          <a:xfrm>
            <a:off x="3863922" y="4713367"/>
            <a:ext cx="3178516" cy="2147135"/>
          </a:xfrm>
          <a:prstGeom prst="roundRect">
            <a:avLst>
              <a:gd name="adj" fmla="val 1784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607" name="Line"/>
          <p:cNvSpPr/>
          <p:nvPr/>
        </p:nvSpPr>
        <p:spPr>
          <a:xfrm flipH="1" rot="18536559">
            <a:off x="4618707" y="5960203"/>
            <a:ext cx="874864" cy="1325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0" h="21600" fill="norm" stroke="1" extrusionOk="0">
                <a:moveTo>
                  <a:pt x="19562" y="0"/>
                </a:moveTo>
                <a:cubicBezTo>
                  <a:pt x="20835" y="511"/>
                  <a:pt x="21600" y="1435"/>
                  <a:pt x="21569" y="2419"/>
                </a:cubicBezTo>
                <a:cubicBezTo>
                  <a:pt x="21535" y="3488"/>
                  <a:pt x="20618" y="4395"/>
                  <a:pt x="19721" y="5249"/>
                </a:cubicBezTo>
                <a:cubicBezTo>
                  <a:pt x="13704" y="10976"/>
                  <a:pt x="7117" y="16436"/>
                  <a:pt x="0" y="21600"/>
                </a:cubicBezTo>
              </a:path>
            </a:pathLst>
          </a:custGeom>
          <a:ln w="25400">
            <a:solidFill>
              <a:srgbClr val="7A4AAA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pic>
        <p:nvPicPr>
          <p:cNvPr id="608" name="pasted-image.png" descr="pasted-image.png"/>
          <p:cNvPicPr>
            <a:picLocks noChangeAspect="1"/>
          </p:cNvPicPr>
          <p:nvPr/>
        </p:nvPicPr>
        <p:blipFill>
          <a:blip r:embed="rId7">
            <a:extLst/>
          </a:blip>
          <a:srcRect l="2547" t="3815" r="3295" b="4748"/>
          <a:stretch>
            <a:fillRect/>
          </a:stretch>
        </p:blipFill>
        <p:spPr>
          <a:xfrm>
            <a:off x="5314756" y="8972619"/>
            <a:ext cx="1628239" cy="1267723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grpSp>
        <p:nvGrpSpPr>
          <p:cNvPr id="611" name="Group"/>
          <p:cNvGrpSpPr/>
          <p:nvPr/>
        </p:nvGrpSpPr>
        <p:grpSpPr>
          <a:xfrm>
            <a:off x="3884927" y="9810125"/>
            <a:ext cx="1354684" cy="490141"/>
            <a:chOff x="0" y="136690"/>
            <a:chExt cx="1354683" cy="490140"/>
          </a:xfrm>
        </p:grpSpPr>
        <p:sp>
          <p:nvSpPr>
            <p:cNvPr id="609" name="Rectangle"/>
            <p:cNvSpPr/>
            <p:nvPr/>
          </p:nvSpPr>
          <p:spPr>
            <a:xfrm>
              <a:off x="13772" y="186235"/>
              <a:ext cx="1340912" cy="3853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</a:p>
          </p:txBody>
        </p:sp>
        <p:sp>
          <p:nvSpPr>
            <p:cNvPr id="610" name="---…"/>
            <p:cNvSpPr txBox="1"/>
            <p:nvPr/>
          </p:nvSpPr>
          <p:spPr>
            <a:xfrm>
              <a:off x="0" y="136690"/>
              <a:ext cx="1219121" cy="490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---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name: My Template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---</a:t>
              </a:r>
            </a:p>
          </p:txBody>
        </p:sp>
      </p:grpSp>
      <p:sp>
        <p:nvSpPr>
          <p:cNvPr id="612" name="template.yaml"/>
          <p:cNvSpPr txBox="1"/>
          <p:nvPr/>
        </p:nvSpPr>
        <p:spPr>
          <a:xfrm>
            <a:off x="3901608" y="9638615"/>
            <a:ext cx="1537644" cy="24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7A4A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template.yaml</a:t>
            </a:r>
          </a:p>
        </p:txBody>
      </p:sp>
      <p:pic>
        <p:nvPicPr>
          <p:cNvPr id="613" name="Screen Shot 2016-03-02 at 9.25.27 AM.png" descr="Screen Shot 2016-03-02 at 9.25.27 A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32040" y="5824590"/>
            <a:ext cx="1346201" cy="4444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614" name="Screen Shot 2016-03-02 at 9.26.55 AM.png" descr="Screen Shot 2016-03-02 at 9.26.55 A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470842" y="825051"/>
            <a:ext cx="1150924" cy="5002594"/>
          </a:xfrm>
          <a:prstGeom prst="rect">
            <a:avLst/>
          </a:prstGeom>
          <a:ln w="12700">
            <a:miter lim="400000"/>
          </a:ln>
        </p:spPr>
      </p:pic>
      <p:sp>
        <p:nvSpPr>
          <p:cNvPr id="615" name="Write with syntax on the left to create effect on right (after render)"/>
          <p:cNvSpPr txBox="1"/>
          <p:nvPr/>
        </p:nvSpPr>
        <p:spPr>
          <a:xfrm>
            <a:off x="416451" y="561591"/>
            <a:ext cx="3161907" cy="24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7A4A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Write with syntax on the left to create effect on right (after render)</a:t>
            </a:r>
          </a:p>
        </p:txBody>
      </p:sp>
      <p:sp>
        <p:nvSpPr>
          <p:cNvPr id="616" name="Rounded Rectangle"/>
          <p:cNvSpPr/>
          <p:nvPr/>
        </p:nvSpPr>
        <p:spPr>
          <a:xfrm>
            <a:off x="7113173" y="7001240"/>
            <a:ext cx="3238501" cy="3340101"/>
          </a:xfrm>
          <a:prstGeom prst="roundRect">
            <a:avLst>
              <a:gd name="adj" fmla="val 1205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617" name="Debug Mode"/>
          <p:cNvSpPr/>
          <p:nvPr/>
        </p:nvSpPr>
        <p:spPr>
          <a:xfrm>
            <a:off x="7110738" y="7001240"/>
            <a:ext cx="3238501" cy="241392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Debug Mode</a:t>
            </a:r>
          </a:p>
        </p:txBody>
      </p:sp>
      <p:sp>
        <p:nvSpPr>
          <p:cNvPr id="618" name="Table suggestions"/>
          <p:cNvSpPr/>
          <p:nvPr/>
        </p:nvSpPr>
        <p:spPr>
          <a:xfrm>
            <a:off x="7110738" y="7001240"/>
            <a:ext cx="3238501" cy="241392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b="1"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Table suggestions</a:t>
            </a:r>
          </a:p>
        </p:txBody>
      </p:sp>
      <p:grpSp>
        <p:nvGrpSpPr>
          <p:cNvPr id="641" name="Group"/>
          <p:cNvGrpSpPr/>
          <p:nvPr/>
        </p:nvGrpSpPr>
        <p:grpSpPr>
          <a:xfrm>
            <a:off x="7173811" y="7169483"/>
            <a:ext cx="3180019" cy="3193572"/>
            <a:chOff x="0" y="0"/>
            <a:chExt cx="3180018" cy="3193571"/>
          </a:xfrm>
        </p:grpSpPr>
        <p:sp>
          <p:nvSpPr>
            <p:cNvPr id="619" name="Several functions format R data into tables"/>
            <p:cNvSpPr txBox="1"/>
            <p:nvPr/>
          </p:nvSpPr>
          <p:spPr>
            <a:xfrm>
              <a:off x="0" y="-1"/>
              <a:ext cx="3180019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Several functions format R data into tables</a:t>
              </a:r>
            </a:p>
          </p:txBody>
        </p:sp>
        <p:sp>
          <p:nvSpPr>
            <p:cNvPr id="620" name="data &lt;- faithful[1:4, ]"/>
            <p:cNvSpPr txBox="1"/>
            <p:nvPr/>
          </p:nvSpPr>
          <p:spPr>
            <a:xfrm>
              <a:off x="744701" y="1081550"/>
              <a:ext cx="1537643" cy="241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7A4AAA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data &lt;- faithful[1:4, ]</a:t>
              </a:r>
            </a:p>
          </p:txBody>
        </p:sp>
        <p:grpSp>
          <p:nvGrpSpPr>
            <p:cNvPr id="623" name="Group"/>
            <p:cNvGrpSpPr/>
            <p:nvPr/>
          </p:nvGrpSpPr>
          <p:grpSpPr>
            <a:xfrm>
              <a:off x="1122152" y="238697"/>
              <a:ext cx="876301" cy="863601"/>
              <a:chOff x="0" y="0"/>
              <a:chExt cx="876300" cy="863600"/>
            </a:xfrm>
          </p:grpSpPr>
          <p:sp>
            <p:nvSpPr>
              <p:cNvPr id="621" name="Rounded Rectangle"/>
              <p:cNvSpPr/>
              <p:nvPr/>
            </p:nvSpPr>
            <p:spPr>
              <a:xfrm>
                <a:off x="0" y="0"/>
                <a:ext cx="876300" cy="863600"/>
              </a:xfrm>
              <a:prstGeom prst="roundRect">
                <a:avLst>
                  <a:gd name="adj" fmla="val 451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l"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</a:p>
            </p:txBody>
          </p:sp>
          <p:pic>
            <p:nvPicPr>
              <p:cNvPr id="622" name="Screen Shot 2016-03-01 at 3.08.42 PM.png" descr="Screen Shot 2016-03-01 at 3.08.42 PM.png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71794" y="91166"/>
                <a:ext cx="714746" cy="6985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629" name="Group"/>
            <p:cNvGrpSpPr/>
            <p:nvPr/>
          </p:nvGrpSpPr>
          <p:grpSpPr>
            <a:xfrm>
              <a:off x="2140587" y="243062"/>
              <a:ext cx="876301" cy="859236"/>
              <a:chOff x="0" y="0"/>
              <a:chExt cx="876300" cy="859234"/>
            </a:xfrm>
          </p:grpSpPr>
          <p:sp>
            <p:nvSpPr>
              <p:cNvPr id="624" name="Rounded Rectangle"/>
              <p:cNvSpPr/>
              <p:nvPr/>
            </p:nvSpPr>
            <p:spPr>
              <a:xfrm>
                <a:off x="0" y="0"/>
                <a:ext cx="876300" cy="859235"/>
              </a:xfrm>
              <a:prstGeom prst="roundRect">
                <a:avLst>
                  <a:gd name="adj" fmla="val 4541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l"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</a:p>
            </p:txBody>
          </p:sp>
          <p:grpSp>
            <p:nvGrpSpPr>
              <p:cNvPr id="628" name="Group"/>
              <p:cNvGrpSpPr/>
              <p:nvPr/>
            </p:nvGrpSpPr>
            <p:grpSpPr>
              <a:xfrm>
                <a:off x="14470" y="58265"/>
                <a:ext cx="837549" cy="758504"/>
                <a:chOff x="-68043" y="0"/>
                <a:chExt cx="837548" cy="758503"/>
              </a:xfrm>
            </p:grpSpPr>
            <p:pic>
              <p:nvPicPr>
                <p:cNvPr id="625" name="Screen Shot 2016-03-01 at 2.42.52 PM.png" descr="Screen Shot 2016-03-01 at 2.42.52 PM.png"/>
                <p:cNvPicPr>
                  <a:picLocks noChangeAspect="1"/>
                </p:cNvPicPr>
                <p:nvPr/>
              </p:nvPicPr>
              <p:blipFill>
                <a:blip r:embed="rId11">
                  <a:extLst/>
                </a:blip>
                <a:srcRect l="0" t="28752" r="0" b="0"/>
                <a:stretch>
                  <a:fillRect/>
                </a:stretch>
              </p:blipFill>
              <p:spPr>
                <a:xfrm>
                  <a:off x="0" y="125115"/>
                  <a:ext cx="695244" cy="63338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626" name="Screen Shot 2016-03-01 at 2.42.52 PM.png" descr="Screen Shot 2016-03-01 at 2.42.52 PM.png"/>
                <p:cNvPicPr>
                  <a:picLocks noChangeAspect="1"/>
                </p:cNvPicPr>
                <p:nvPr/>
              </p:nvPicPr>
              <p:blipFill>
                <a:blip r:embed="rId11">
                  <a:extLst/>
                </a:blip>
                <a:srcRect l="0" t="0" r="37986" b="86263"/>
                <a:stretch>
                  <a:fillRect/>
                </a:stretch>
              </p:blipFill>
              <p:spPr>
                <a:xfrm>
                  <a:off x="-68044" y="0"/>
                  <a:ext cx="431149" cy="12211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627" name="Screen Shot 2016-03-01 at 2.42.52 PM.png" descr="Screen Shot 2016-03-01 at 2.42.52 PM.png"/>
                <p:cNvPicPr>
                  <a:picLocks noChangeAspect="1"/>
                </p:cNvPicPr>
                <p:nvPr/>
              </p:nvPicPr>
              <p:blipFill>
                <a:blip r:embed="rId11">
                  <a:extLst/>
                </a:blip>
                <a:srcRect l="0" t="12857" r="37986" b="73406"/>
                <a:stretch>
                  <a:fillRect/>
                </a:stretch>
              </p:blipFill>
              <p:spPr>
                <a:xfrm>
                  <a:off x="338356" y="0"/>
                  <a:ext cx="431149" cy="12211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sp>
          <p:nvSpPr>
            <p:cNvPr id="630" name="Rounded Rectangle"/>
            <p:cNvSpPr/>
            <p:nvPr/>
          </p:nvSpPr>
          <p:spPr>
            <a:xfrm>
              <a:off x="34028" y="2502730"/>
              <a:ext cx="2177569" cy="596901"/>
            </a:xfrm>
            <a:prstGeom prst="roundRect">
              <a:avLst>
                <a:gd name="adj" fmla="val 653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grpSp>
          <p:nvGrpSpPr>
            <p:cNvPr id="635" name="Group"/>
            <p:cNvGrpSpPr/>
            <p:nvPr/>
          </p:nvGrpSpPr>
          <p:grpSpPr>
            <a:xfrm>
              <a:off x="101344" y="238697"/>
              <a:ext cx="881047" cy="863601"/>
              <a:chOff x="0" y="0"/>
              <a:chExt cx="881045" cy="863600"/>
            </a:xfrm>
          </p:grpSpPr>
          <p:sp>
            <p:nvSpPr>
              <p:cNvPr id="631" name="Rounded Rectangle"/>
              <p:cNvSpPr/>
              <p:nvPr/>
            </p:nvSpPr>
            <p:spPr>
              <a:xfrm>
                <a:off x="0" y="0"/>
                <a:ext cx="881046" cy="863600"/>
              </a:xfrm>
              <a:prstGeom prst="roundRect">
                <a:avLst>
                  <a:gd name="adj" fmla="val 451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l"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</a:p>
            </p:txBody>
          </p:sp>
          <p:grpSp>
            <p:nvGrpSpPr>
              <p:cNvPr id="634" name="Group"/>
              <p:cNvGrpSpPr/>
              <p:nvPr/>
            </p:nvGrpSpPr>
            <p:grpSpPr>
              <a:xfrm>
                <a:off x="103660" y="15375"/>
                <a:ext cx="651014" cy="825501"/>
                <a:chOff x="25400" y="0"/>
                <a:chExt cx="651013" cy="825500"/>
              </a:xfrm>
            </p:grpSpPr>
            <p:pic>
              <p:nvPicPr>
                <p:cNvPr id="632" name="Screen Shot 2016-03-01 at 2.42.20 PM.png" descr="Screen Shot 2016-03-01 at 2.42.20 PM.png"/>
                <p:cNvPicPr>
                  <a:picLocks noChangeAspect="1"/>
                </p:cNvPicPr>
                <p:nvPr/>
              </p:nvPicPr>
              <p:blipFill>
                <a:blip r:embed="rId12">
                  <a:extLst/>
                </a:blip>
                <a:srcRect l="0" t="18613" r="3755" b="0"/>
                <a:stretch>
                  <a:fillRect/>
                </a:stretch>
              </p:blipFill>
              <p:spPr>
                <a:xfrm>
                  <a:off x="25400" y="101972"/>
                  <a:ext cx="651014" cy="723528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633" name="Screen Shot 2016-03-01 at 2.42.20 PM.png" descr="Screen Shot 2016-03-01 at 2.42.20 PM.png"/>
                <p:cNvPicPr>
                  <a:picLocks noChangeAspect="1"/>
                </p:cNvPicPr>
                <p:nvPr/>
              </p:nvPicPr>
              <p:blipFill>
                <a:blip r:embed="rId12">
                  <a:extLst/>
                </a:blip>
                <a:srcRect l="0" t="0" r="3755" b="88585"/>
                <a:stretch>
                  <a:fillRect/>
                </a:stretch>
              </p:blipFill>
              <p:spPr>
                <a:xfrm>
                  <a:off x="25400" y="0"/>
                  <a:ext cx="651014" cy="10147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sp>
          <p:nvSpPr>
            <p:cNvPr id="636" name="Rounded Rectangle"/>
            <p:cNvSpPr/>
            <p:nvPr/>
          </p:nvSpPr>
          <p:spPr>
            <a:xfrm>
              <a:off x="34028" y="1858596"/>
              <a:ext cx="3048462" cy="571501"/>
            </a:xfrm>
            <a:prstGeom prst="roundRect">
              <a:avLst>
                <a:gd name="adj" fmla="val 682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637" name="Rounded Rectangle"/>
            <p:cNvSpPr/>
            <p:nvPr/>
          </p:nvSpPr>
          <p:spPr>
            <a:xfrm>
              <a:off x="34028" y="1316063"/>
              <a:ext cx="3048462" cy="469901"/>
            </a:xfrm>
            <a:prstGeom prst="roundRect">
              <a:avLst>
                <a:gd name="adj" fmla="val 8304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638" name="```{r results = &quot;asis&quot;}…"/>
            <p:cNvSpPr txBox="1"/>
            <p:nvPr/>
          </p:nvSpPr>
          <p:spPr>
            <a:xfrm>
              <a:off x="34028" y="1827521"/>
              <a:ext cx="3090103" cy="697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7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7A4AAA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```{r results = "asis"}</a:t>
              </a:r>
            </a:p>
            <a:p>
              <a:pPr algn="l">
                <a:lnSpc>
                  <a:spcPct val="7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rgbClr val="7A4AAA"/>
                  </a:solidFill>
                </a:rPr>
                <a:t>print(</a:t>
              </a:r>
              <a:r>
                <a:t>xtable::</a:t>
              </a:r>
              <a:r>
                <a:rPr b="1"/>
                <a:t>xtable(</a:t>
              </a:r>
              <a:r>
                <a:t>data, caption = "Table with xtable"</a:t>
              </a:r>
              <a:r>
                <a:rPr b="1"/>
                <a:t>)</a:t>
              </a:r>
              <a:r>
                <a:rPr>
                  <a:solidFill>
                    <a:srgbClr val="7A4AAA"/>
                  </a:solidFill>
                </a:rPr>
                <a:t>, </a:t>
              </a:r>
              <a:endParaRPr>
                <a:solidFill>
                  <a:srgbClr val="7A4AAA"/>
                </a:solidFill>
              </a:endParaRPr>
            </a:p>
            <a:p>
              <a:pPr algn="l">
                <a:lnSpc>
                  <a:spcPct val="7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rgbClr val="7A4AAA"/>
                  </a:solidFill>
                </a:rPr>
                <a:t>     type = "html", html.table.attributes = "border=0"))</a:t>
              </a:r>
            </a:p>
            <a:p>
              <a:pPr algn="l">
                <a:lnSpc>
                  <a:spcPct val="7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7A4AAA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```</a:t>
              </a:r>
            </a:p>
          </p:txBody>
        </p:sp>
        <p:sp>
          <p:nvSpPr>
            <p:cNvPr id="639" name="```{r results = &quot;asis&quot;}…"/>
            <p:cNvSpPr txBox="1"/>
            <p:nvPr/>
          </p:nvSpPr>
          <p:spPr>
            <a:xfrm>
              <a:off x="34028" y="2446890"/>
              <a:ext cx="2200597" cy="7466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8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7A4AAA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```{r results = "asis"}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pc="-9" sz="10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stargazer::</a:t>
              </a:r>
              <a:r>
                <a:rPr b="1"/>
                <a:t>stargazer(</a:t>
              </a:r>
              <a:r>
                <a:t>data, type = "html", 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pc="-9" sz="10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     title = "Table with stargazer"</a:t>
              </a:r>
              <a:r>
                <a:rPr b="1"/>
                <a:t>)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7A4AAA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```</a:t>
              </a:r>
            </a:p>
          </p:txBody>
        </p:sp>
        <p:sp>
          <p:nvSpPr>
            <p:cNvPr id="640" name="```{r results = 'asis'}…"/>
            <p:cNvSpPr txBox="1"/>
            <p:nvPr/>
          </p:nvSpPr>
          <p:spPr>
            <a:xfrm>
              <a:off x="34028" y="1275239"/>
              <a:ext cx="2704839" cy="589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8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7A4AAA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```{r results = 'asis'}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knitr::</a:t>
              </a:r>
              <a:r>
                <a:rPr b="1"/>
                <a:t>kable(</a:t>
              </a:r>
              <a:r>
                <a:t>data, caption = "Table with kable"</a:t>
              </a:r>
              <a:r>
                <a:rPr b="1"/>
                <a:t>)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7A4AAA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```</a:t>
              </a:r>
            </a:p>
          </p:txBody>
        </p:sp>
      </p:grpSp>
      <p:graphicFrame>
        <p:nvGraphicFramePr>
          <p:cNvPr id="642" name="Table"/>
          <p:cNvGraphicFramePr/>
          <p:nvPr/>
        </p:nvGraphicFramePr>
        <p:xfrm>
          <a:off x="7111734" y="568829"/>
          <a:ext cx="19120966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083247"/>
                <a:gridCol w="3890253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</a:tblGrid>
              <a:tr h="558800">
                <a:tc>
                  <a:txBody>
                    <a:bodyPr/>
                    <a:lstStyle/>
                    <a:p>
                      <a:pPr indent="5080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7A4AA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7A4AA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7A4AA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7A4AA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7A4AA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7A4AA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7A4AA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7A4AA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7A4AA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7A4AA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7A4AA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7A4AAA">
                        <a:alpha val="40000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The LaTeX package to process citations, </a:t>
                      </a:r>
                      <a:r>
                        <a:rPr sz="9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natbib</a:t>
                      </a:r>
                      <a:r>
                        <a:t>, </a:t>
                      </a:r>
                      <a:r>
                        <a:rPr sz="9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biblatex</a:t>
                      </a:r>
                      <a:r>
                        <a:t> or </a:t>
                      </a:r>
                      <a:r>
                        <a:rPr sz="9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none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Let readers to toggle the display of R code, </a:t>
                      </a:r>
                      <a:r>
                        <a:rPr sz="9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"none"</a:t>
                      </a:r>
                      <a:r>
                        <a:t>, </a:t>
                      </a:r>
                      <a:r>
                        <a:rPr sz="9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"hide"</a:t>
                      </a:r>
                      <a:r>
                        <a:t>, or </a:t>
                      </a:r>
                      <a:r>
                        <a:rPr sz="9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"show"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css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CSS file to use to style 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dev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Graphics device to use for figure output (e.g. </a:t>
                      </a:r>
                      <a:r>
                        <a:rPr sz="9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"png"</a:t>
                      </a:r>
                      <a:r>
                        <a:t>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duration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Add a countdown timer (in minutes) to footer of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fig_caption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Should figures be rendered with captions?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pc="-18"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fig_height, fig_width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Default figure height and width  (in inches) for 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highlight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Syntax highlighting: </a:t>
                      </a:r>
                      <a:r>
                        <a:rPr spc="-25" sz="85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"tango"</a:t>
                      </a:r>
                      <a:r>
                        <a:rPr spc="-25" sz="850"/>
                        <a:t>, </a:t>
                      </a:r>
                      <a:r>
                        <a:rPr spc="-25" sz="85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"pygments"</a:t>
                      </a:r>
                      <a:r>
                        <a:rPr spc="-25" sz="850"/>
                        <a:t>, </a:t>
                      </a:r>
                      <a:r>
                        <a:rPr spc="-25" sz="85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"kate"</a:t>
                      </a:r>
                      <a:r>
                        <a:rPr spc="-25" sz="850"/>
                        <a:t>,</a:t>
                      </a:r>
                      <a:r>
                        <a:rPr spc="-25" sz="85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"zenburn"</a:t>
                      </a:r>
                      <a:r>
                        <a:rPr spc="-25" sz="850"/>
                        <a:t>, </a:t>
                      </a:r>
                      <a:r>
                        <a:rPr spc="-25" sz="85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"textmate"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includes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rPr sz="900"/>
                        <a:t>File of content to place in document</a:t>
                      </a:r>
                      <a:r>
                        <a:t> (</a:t>
                      </a:r>
                      <a:r>
                        <a:rPr spc="-48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in_header, before_body, after_body)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incremental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Should bullets appear one at a time (on presenter mouse clicks)?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keep_md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Save a copy of .md file that contains knitr output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keep_tex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Save a copy of .tex file that contains knitr output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latex_engine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Engine to render latex, </a:t>
                      </a:r>
                      <a:r>
                        <a:rPr sz="9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"pdflatex"</a:t>
                      </a:r>
                      <a:r>
                        <a:rPr sz="900"/>
                        <a:t>, </a:t>
                      </a:r>
                      <a:r>
                        <a:rPr sz="9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"xelatex"</a:t>
                      </a:r>
                      <a:r>
                        <a:rPr sz="900"/>
                        <a:t>, </a:t>
                      </a:r>
                      <a:r>
                        <a:t>or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</a:t>
                      </a:r>
                      <a:r>
                        <a:rPr sz="9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lualatex"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lib_dir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Directory of dependency files to use (Bootstrap, MathJax, etc.) 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mathjax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Set to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local</a:t>
                      </a:r>
                      <a:r>
                        <a:t> or a URL to use a local/URL version of MathJax to render equations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md_extensions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Markdown extensions to add to default definition or R Markdown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number_sections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Add section numbering to headers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pandoc_args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Additional arguments to pass to Pandoc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preserve_yaml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Preserve YAML front matter in final document?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reference_docx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docx file whose styles should be copied when producing docx output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self_contained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Embed dependencies into the doc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slide_level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The lowest heading level that defines individual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smaller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Use the smaller font size in the presentation?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smart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Convert straight quotes to curly, dashes to em-dashes, … to ellipses, etc.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template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Pandoc template to use when rendering file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quarterly_report.html</a:t>
                      </a:r>
                      <a:r>
                        <a:t>).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Bootswatch or Beamer theme to use for page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Add a table of contents at start of 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toc_depth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The lowest level of headings to add to table of contents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toc_float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Float the table of contents to the left of the main content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43" name="html"/>
          <p:cNvSpPr txBox="1"/>
          <p:nvPr/>
        </p:nvSpPr>
        <p:spPr>
          <a:xfrm rot="16200000">
            <a:off x="11955077" y="715625"/>
            <a:ext cx="388161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1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defTabSz="914400"/>
            <a:r>
              <a:t>html</a:t>
            </a:r>
          </a:p>
        </p:txBody>
      </p:sp>
      <p:sp>
        <p:nvSpPr>
          <p:cNvPr id="644" name="pdf"/>
          <p:cNvSpPr txBox="1"/>
          <p:nvPr/>
        </p:nvSpPr>
        <p:spPr>
          <a:xfrm rot="16200000">
            <a:off x="12150670" y="715625"/>
            <a:ext cx="310691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1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defTabSz="914400"/>
            <a:r>
              <a:t>pdf</a:t>
            </a:r>
          </a:p>
        </p:txBody>
      </p:sp>
      <p:sp>
        <p:nvSpPr>
          <p:cNvPr id="645" name="word"/>
          <p:cNvSpPr txBox="1"/>
          <p:nvPr/>
        </p:nvSpPr>
        <p:spPr>
          <a:xfrm rot="16200000">
            <a:off x="12256919" y="715625"/>
            <a:ext cx="411910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1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defTabSz="914400"/>
            <a:r>
              <a:t>word</a:t>
            </a:r>
          </a:p>
        </p:txBody>
      </p:sp>
      <p:sp>
        <p:nvSpPr>
          <p:cNvPr id="646" name="odt"/>
          <p:cNvSpPr txBox="1"/>
          <p:nvPr/>
        </p:nvSpPr>
        <p:spPr>
          <a:xfrm rot="16200000">
            <a:off x="12462863" y="715625"/>
            <a:ext cx="313738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1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defTabSz="914400"/>
            <a:r>
              <a:t>odt</a:t>
            </a:r>
          </a:p>
        </p:txBody>
      </p:sp>
      <p:sp>
        <p:nvSpPr>
          <p:cNvPr id="647" name="rtf"/>
          <p:cNvSpPr txBox="1"/>
          <p:nvPr/>
        </p:nvSpPr>
        <p:spPr>
          <a:xfrm rot="16200000">
            <a:off x="12644422" y="715625"/>
            <a:ext cx="264336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1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defTabSz="914400"/>
            <a:r>
              <a:t>rtf</a:t>
            </a:r>
          </a:p>
        </p:txBody>
      </p:sp>
      <p:sp>
        <p:nvSpPr>
          <p:cNvPr id="648" name="md"/>
          <p:cNvSpPr txBox="1"/>
          <p:nvPr/>
        </p:nvSpPr>
        <p:spPr>
          <a:xfrm rot="16200000">
            <a:off x="12781723" y="715625"/>
            <a:ext cx="303451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1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defTabSz="914400"/>
            <a:r>
              <a:t>md</a:t>
            </a:r>
          </a:p>
        </p:txBody>
      </p:sp>
      <p:sp>
        <p:nvSpPr>
          <p:cNvPr id="649" name="ioslides"/>
          <p:cNvSpPr txBox="1"/>
          <p:nvPr/>
        </p:nvSpPr>
        <p:spPr>
          <a:xfrm rot="16200000">
            <a:off x="12972567" y="715625"/>
            <a:ext cx="549196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1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defTabSz="914400"/>
            <a:r>
              <a:t>ioslides</a:t>
            </a:r>
          </a:p>
        </p:txBody>
      </p:sp>
      <p:sp>
        <p:nvSpPr>
          <p:cNvPr id="650" name="slidy"/>
          <p:cNvSpPr txBox="1"/>
          <p:nvPr/>
        </p:nvSpPr>
        <p:spPr>
          <a:xfrm rot="16200000">
            <a:off x="13209815" y="715625"/>
            <a:ext cx="388414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1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defTabSz="914400"/>
            <a:r>
              <a:t>slidy</a:t>
            </a:r>
          </a:p>
        </p:txBody>
      </p:sp>
      <p:sp>
        <p:nvSpPr>
          <p:cNvPr id="651" name="beamer"/>
          <p:cNvSpPr txBox="1"/>
          <p:nvPr/>
        </p:nvSpPr>
        <p:spPr>
          <a:xfrm rot="16200000">
            <a:off x="13285330" y="715625"/>
            <a:ext cx="551102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1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defTabSz="914400"/>
            <a:r>
              <a:t>beamer</a:t>
            </a:r>
          </a:p>
        </p:txBody>
      </p:sp>
      <p:sp>
        <p:nvSpPr>
          <p:cNvPr id="652" name="Options not listed: extra_dependencies, fig_crop, fig_retina, font_adjustment, font_theme, footer, logo, html_preview, reference_odt, transition, variant, widescreen"/>
          <p:cNvSpPr txBox="1"/>
          <p:nvPr/>
        </p:nvSpPr>
        <p:spPr>
          <a:xfrm>
            <a:off x="7165033" y="6458299"/>
            <a:ext cx="649075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marL="977900" indent="-977900" algn="l"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Options not listed: extra_dependencies, fig_crop, fig_retina, font_adjustment, font_theme, footer, logo, html_preview, reference_odt, transition, variant, widescreen</a:t>
            </a:r>
          </a:p>
        </p:txBody>
      </p:sp>
      <p:sp>
        <p:nvSpPr>
          <p:cNvPr id="653" name="When you render, R Markdown…"/>
          <p:cNvSpPr txBox="1"/>
          <p:nvPr/>
        </p:nvSpPr>
        <p:spPr>
          <a:xfrm>
            <a:off x="3779365" y="543896"/>
            <a:ext cx="3281878" cy="505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5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When you render, R Markdown </a:t>
            </a:r>
          </a:p>
          <a:p>
            <a:pPr marL="114300" indent="-114300" algn="l">
              <a:lnSpc>
                <a:spcPct val="80000"/>
              </a:lnSpc>
              <a:buClr>
                <a:srgbClr val="000000"/>
              </a:buClr>
              <a:buSzPct val="100000"/>
              <a:buAutoNum type="arabicPeriod" startAt="1"/>
              <a:defRPr sz="95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runs the R code, embeds results and text into .md file with knitr </a:t>
            </a:r>
          </a:p>
          <a:p>
            <a:pPr marL="114300" indent="-114300" algn="l">
              <a:lnSpc>
                <a:spcPct val="80000"/>
              </a:lnSpc>
              <a:buClr>
                <a:srgbClr val="000000"/>
              </a:buClr>
              <a:buSzPct val="100000"/>
              <a:buAutoNum type="arabicPeriod" startAt="1"/>
              <a:defRPr sz="95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then converts the .md file into the finished format with pandoc</a:t>
            </a:r>
          </a:p>
        </p:txBody>
      </p:sp>
      <p:grpSp>
        <p:nvGrpSpPr>
          <p:cNvPr id="659" name="Group"/>
          <p:cNvGrpSpPr/>
          <p:nvPr/>
        </p:nvGrpSpPr>
        <p:grpSpPr>
          <a:xfrm>
            <a:off x="4004960" y="1018011"/>
            <a:ext cx="2813648" cy="476218"/>
            <a:chOff x="0" y="0"/>
            <a:chExt cx="2813646" cy="476216"/>
          </a:xfrm>
        </p:grpSpPr>
        <p:pic>
          <p:nvPicPr>
            <p:cNvPr id="654" name="pasted-image.png" descr="pasted-image.png"/>
            <p:cNvPicPr>
              <a:picLocks noChangeAspect="1"/>
            </p:cNvPicPr>
            <p:nvPr/>
          </p:nvPicPr>
          <p:blipFill>
            <a:blip r:embed="rId1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813647" cy="4762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5" name="Arrow"/>
            <p:cNvSpPr/>
            <p:nvPr/>
          </p:nvSpPr>
          <p:spPr>
            <a:xfrm>
              <a:off x="354274" y="236067"/>
              <a:ext cx="161872" cy="101692"/>
            </a:xfrm>
            <a:prstGeom prst="rightArrow">
              <a:avLst>
                <a:gd name="adj1" fmla="val 32000"/>
                <a:gd name="adj2" fmla="val 84246"/>
              </a:avLst>
            </a:prstGeom>
            <a:solidFill>
              <a:srgbClr val="7A4AAA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6" name="Arrow"/>
            <p:cNvSpPr/>
            <p:nvPr/>
          </p:nvSpPr>
          <p:spPr>
            <a:xfrm>
              <a:off x="913074" y="238125"/>
              <a:ext cx="161872" cy="101692"/>
            </a:xfrm>
            <a:prstGeom prst="rightArrow">
              <a:avLst>
                <a:gd name="adj1" fmla="val 32000"/>
                <a:gd name="adj2" fmla="val 84246"/>
              </a:avLst>
            </a:prstGeom>
            <a:solidFill>
              <a:srgbClr val="7A4AAA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7" name="Arrow"/>
            <p:cNvSpPr/>
            <p:nvPr/>
          </p:nvSpPr>
          <p:spPr>
            <a:xfrm>
              <a:off x="1471874" y="238125"/>
              <a:ext cx="161872" cy="101692"/>
            </a:xfrm>
            <a:prstGeom prst="rightArrow">
              <a:avLst>
                <a:gd name="adj1" fmla="val 32000"/>
                <a:gd name="adj2" fmla="val 84246"/>
              </a:avLst>
            </a:prstGeom>
            <a:solidFill>
              <a:srgbClr val="7A4AAA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8" name="Arrow"/>
            <p:cNvSpPr/>
            <p:nvPr/>
          </p:nvSpPr>
          <p:spPr>
            <a:xfrm>
              <a:off x="2030675" y="238125"/>
              <a:ext cx="161872" cy="101692"/>
            </a:xfrm>
            <a:prstGeom prst="rightArrow">
              <a:avLst>
                <a:gd name="adj1" fmla="val 32000"/>
                <a:gd name="adj2" fmla="val 84246"/>
              </a:avLst>
            </a:prstGeom>
            <a:solidFill>
              <a:srgbClr val="7A4AAA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60" name="Set a document’s default output format in the YAML header:"/>
          <p:cNvSpPr txBox="1"/>
          <p:nvPr/>
        </p:nvSpPr>
        <p:spPr>
          <a:xfrm>
            <a:off x="4135286" y="1508743"/>
            <a:ext cx="1240096" cy="505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5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Set a document’s default output format in the YAML header:</a:t>
            </a:r>
          </a:p>
        </p:txBody>
      </p:sp>
      <p:sp>
        <p:nvSpPr>
          <p:cNvPr id="661" name="---…"/>
          <p:cNvSpPr/>
          <p:nvPr/>
        </p:nvSpPr>
        <p:spPr>
          <a:xfrm>
            <a:off x="5369181" y="1551606"/>
            <a:ext cx="1392529" cy="6554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---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output: html_document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---</a:t>
            </a:r>
          </a:p>
          <a:p>
            <a:pPr algn="l">
              <a:lnSpc>
                <a:spcPct val="60000"/>
              </a:lnSpc>
              <a:spcBef>
                <a:spcPts val="200"/>
              </a:spcBef>
              <a:defRPr sz="1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 Body</a:t>
            </a:r>
          </a:p>
        </p:txBody>
      </p:sp>
      <p:graphicFrame>
        <p:nvGraphicFramePr>
          <p:cNvPr id="662" name="Table"/>
          <p:cNvGraphicFramePr/>
          <p:nvPr/>
        </p:nvGraphicFramePr>
        <p:xfrm>
          <a:off x="3924653" y="2214958"/>
          <a:ext cx="19120966" cy="2215750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294309"/>
                <a:gridCol w="1854790"/>
              </a:tblGrid>
              <a:tr h="166212">
                <a:tc>
                  <a:txBody>
                    <a:bodyPr/>
                    <a:lstStyle/>
                    <a:p>
                      <a:pPr indent="5080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7A4AA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output value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7A4AA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creates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html_document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html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pdf_document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pdf (requires Tex 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word_document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Microsoft Word (.docx)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odt_document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OpenDocument Text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rtf_document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Rich Text Format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md_document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Markdown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github_document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Github compatible markdown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ioslides_presentation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ioslides HTML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slidy_presentation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slidy HTML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1595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beamer_presentation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Beamer pdf slides (requires Tex)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63" name="Customize output with sub-options (listed at right):"/>
          <p:cNvSpPr txBox="1"/>
          <p:nvPr/>
        </p:nvSpPr>
        <p:spPr>
          <a:xfrm>
            <a:off x="3956701" y="4112713"/>
            <a:ext cx="1240095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5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Customize output with sub-options (listed at right):</a:t>
            </a:r>
          </a:p>
        </p:txBody>
      </p:sp>
      <p:grpSp>
        <p:nvGrpSpPr>
          <p:cNvPr id="667" name="Group"/>
          <p:cNvGrpSpPr/>
          <p:nvPr/>
        </p:nvGrpSpPr>
        <p:grpSpPr>
          <a:xfrm>
            <a:off x="5303167" y="4112713"/>
            <a:ext cx="1575357" cy="1026194"/>
            <a:chOff x="0" y="0"/>
            <a:chExt cx="1575355" cy="1026192"/>
          </a:xfrm>
        </p:grpSpPr>
        <p:sp>
          <p:nvSpPr>
            <p:cNvPr id="664" name="---…"/>
            <p:cNvSpPr/>
            <p:nvPr/>
          </p:nvSpPr>
          <p:spPr>
            <a:xfrm>
              <a:off x="0" y="0"/>
              <a:ext cx="1575356" cy="102619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---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output: 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html_document: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  code_folding: hide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  toc_float: TRUE</a:t>
              </a:r>
            </a:p>
            <a:p>
              <a:pPr algn="l">
                <a:lnSpc>
                  <a:spcPct val="5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---</a:t>
              </a:r>
            </a:p>
            <a:p>
              <a:pPr algn="l">
                <a:lnSpc>
                  <a:spcPct val="4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</a:p>
            <a:p>
              <a:pPr algn="l">
                <a:lnSpc>
                  <a:spcPct val="4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# Body</a:t>
              </a:r>
            </a:p>
          </p:txBody>
        </p:sp>
        <p:sp>
          <p:nvSpPr>
            <p:cNvPr id="665" name="Indent 2 spaces"/>
            <p:cNvSpPr/>
            <p:nvPr/>
          </p:nvSpPr>
          <p:spPr>
            <a:xfrm>
              <a:off x="498475" y="20806"/>
              <a:ext cx="498872" cy="303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0" y="0"/>
                  </a:moveTo>
                  <a:cubicBezTo>
                    <a:pt x="547" y="0"/>
                    <a:pt x="0" y="901"/>
                    <a:pt x="0" y="2007"/>
                  </a:cubicBezTo>
                  <a:lnTo>
                    <a:pt x="0" y="17076"/>
                  </a:lnTo>
                  <a:cubicBezTo>
                    <a:pt x="0" y="18183"/>
                    <a:pt x="547" y="19084"/>
                    <a:pt x="1220" y="19084"/>
                  </a:cubicBezTo>
                  <a:lnTo>
                    <a:pt x="8558" y="19084"/>
                  </a:lnTo>
                  <a:lnTo>
                    <a:pt x="10998" y="21600"/>
                  </a:lnTo>
                  <a:lnTo>
                    <a:pt x="13438" y="19084"/>
                  </a:lnTo>
                  <a:lnTo>
                    <a:pt x="20397" y="19084"/>
                  </a:lnTo>
                  <a:cubicBezTo>
                    <a:pt x="21070" y="19084"/>
                    <a:pt x="21600" y="18183"/>
                    <a:pt x="21600" y="17076"/>
                  </a:cubicBezTo>
                  <a:lnTo>
                    <a:pt x="21600" y="2007"/>
                  </a:lnTo>
                  <a:cubicBezTo>
                    <a:pt x="21600" y="901"/>
                    <a:pt x="21070" y="0"/>
                    <a:pt x="20397" y="0"/>
                  </a:cubicBezTo>
                  <a:lnTo>
                    <a:pt x="1220" y="0"/>
                  </a:lnTo>
                  <a:close/>
                </a:path>
              </a:pathLst>
            </a:custGeom>
            <a:solidFill>
              <a:srgbClr val="7A4AAA">
                <a:alpha val="69896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90000"/>
                </a:lnSpc>
                <a:defRPr b="1" sz="9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Indent 2 spaces</a:t>
              </a:r>
            </a:p>
          </p:txBody>
        </p:sp>
        <p:sp>
          <p:nvSpPr>
            <p:cNvPr id="666" name="Indent 4 spaces"/>
            <p:cNvSpPr/>
            <p:nvPr/>
          </p:nvSpPr>
          <p:spPr>
            <a:xfrm>
              <a:off x="1026917" y="20806"/>
              <a:ext cx="498873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0" y="0"/>
                  </a:moveTo>
                  <a:cubicBezTo>
                    <a:pt x="547" y="0"/>
                    <a:pt x="0" y="768"/>
                    <a:pt x="0" y="1712"/>
                  </a:cubicBezTo>
                  <a:lnTo>
                    <a:pt x="0" y="14561"/>
                  </a:lnTo>
                  <a:cubicBezTo>
                    <a:pt x="0" y="15504"/>
                    <a:pt x="547" y="16272"/>
                    <a:pt x="1220" y="16272"/>
                  </a:cubicBezTo>
                  <a:lnTo>
                    <a:pt x="5121" y="16272"/>
                  </a:lnTo>
                  <a:lnTo>
                    <a:pt x="7561" y="21600"/>
                  </a:lnTo>
                  <a:lnTo>
                    <a:pt x="10001" y="16272"/>
                  </a:lnTo>
                  <a:lnTo>
                    <a:pt x="20397" y="16272"/>
                  </a:lnTo>
                  <a:cubicBezTo>
                    <a:pt x="21070" y="16272"/>
                    <a:pt x="21600" y="15504"/>
                    <a:pt x="21600" y="14561"/>
                  </a:cubicBezTo>
                  <a:lnTo>
                    <a:pt x="21600" y="1712"/>
                  </a:lnTo>
                  <a:cubicBezTo>
                    <a:pt x="21600" y="768"/>
                    <a:pt x="21070" y="0"/>
                    <a:pt x="20397" y="0"/>
                  </a:cubicBezTo>
                  <a:lnTo>
                    <a:pt x="1220" y="0"/>
                  </a:lnTo>
                  <a:close/>
                </a:path>
              </a:pathLst>
            </a:custGeom>
            <a:solidFill>
              <a:srgbClr val="7A4AAA">
                <a:alpha val="69896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90000"/>
                </a:lnSpc>
                <a:defRPr b="1" sz="9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Indent 4 spaces</a:t>
              </a:r>
            </a:p>
          </p:txBody>
        </p:sp>
      </p:grpSp>
      <p:sp>
        <p:nvSpPr>
          <p:cNvPr id="668" name="# Tabset {.tabset .tabset-fade .tabset-pills}…"/>
          <p:cNvSpPr/>
          <p:nvPr/>
        </p:nvSpPr>
        <p:spPr>
          <a:xfrm>
            <a:off x="3949908" y="5385351"/>
            <a:ext cx="2849063" cy="109668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algn="l">
              <a:lnSpc>
                <a:spcPct val="4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4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 Tabset {.tabset .tabset-fade .tabset-pills}</a:t>
            </a:r>
          </a:p>
          <a:p>
            <a:pPr algn="l">
              <a:lnSpc>
                <a:spcPct val="4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4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Tab 1</a:t>
            </a:r>
          </a:p>
          <a:p>
            <a:pPr algn="l">
              <a:lnSpc>
                <a:spcPct val="4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4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text 1</a:t>
            </a:r>
          </a:p>
          <a:p>
            <a:pPr algn="l">
              <a:lnSpc>
                <a:spcPct val="4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4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Tab 2</a:t>
            </a:r>
          </a:p>
          <a:p>
            <a:pPr algn="l">
              <a:lnSpc>
                <a:spcPct val="4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4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text 2</a:t>
            </a:r>
          </a:p>
          <a:p>
            <a:pPr algn="l">
              <a:lnSpc>
                <a:spcPct val="4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4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### End tabset</a:t>
            </a:r>
          </a:p>
        </p:txBody>
      </p:sp>
      <p:sp>
        <p:nvSpPr>
          <p:cNvPr id="669" name="Use .tabset css class to place sub-headers into tabs"/>
          <p:cNvSpPr txBox="1"/>
          <p:nvPr/>
        </p:nvSpPr>
        <p:spPr>
          <a:xfrm>
            <a:off x="3956701" y="4887073"/>
            <a:ext cx="1240095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5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Use .tabset css class to place sub-headers into tabs </a:t>
            </a:r>
          </a:p>
        </p:txBody>
      </p:sp>
      <p:pic>
        <p:nvPicPr>
          <p:cNvPr id="670" name="Screen Shot 2016-03-02 at 1.45.53 PM.png" descr="Screen Shot 2016-03-02 at 1.45.53 PM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5941399" y="5693642"/>
            <a:ext cx="1028124" cy="1106209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671" name="Line"/>
          <p:cNvSpPr/>
          <p:nvPr/>
        </p:nvSpPr>
        <p:spPr>
          <a:xfrm>
            <a:off x="13347513" y="8955653"/>
            <a:ext cx="272000" cy="921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9" h="21600" fill="norm" stroke="1" extrusionOk="0">
                <a:moveTo>
                  <a:pt x="2724" y="0"/>
                </a:moveTo>
                <a:cubicBezTo>
                  <a:pt x="14614" y="2431"/>
                  <a:pt x="21600" y="6493"/>
                  <a:pt x="21299" y="10800"/>
                </a:cubicBezTo>
                <a:cubicBezTo>
                  <a:pt x="20988" y="15265"/>
                  <a:pt x="12915" y="19359"/>
                  <a:pt x="0" y="21600"/>
                </a:cubicBezTo>
              </a:path>
            </a:pathLst>
          </a:custGeom>
          <a:ln w="25400">
            <a:solidFill>
              <a:srgbClr val="7A4AAA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672" name="html tabsets"/>
          <p:cNvSpPr txBox="1"/>
          <p:nvPr/>
        </p:nvSpPr>
        <p:spPr>
          <a:xfrm>
            <a:off x="4082540" y="4702742"/>
            <a:ext cx="873936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indent="50800">
              <a:defRPr b="1" sz="1000">
                <a:solidFill>
                  <a:srgbClr val="7A4A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defTabSz="914400"/>
            <a:r>
              <a:t>html tabsets</a:t>
            </a:r>
          </a:p>
        </p:txBody>
      </p:sp>
      <p:sp>
        <p:nvSpPr>
          <p:cNvPr id="673" name="gituhb"/>
          <p:cNvSpPr txBox="1"/>
          <p:nvPr/>
        </p:nvSpPr>
        <p:spPr>
          <a:xfrm rot="16200000">
            <a:off x="12844918" y="715625"/>
            <a:ext cx="490777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1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defTabSz="914400"/>
            <a:r>
              <a:t>gituhb</a:t>
            </a:r>
          </a:p>
        </p:txBody>
      </p:sp>
      <p:sp>
        <p:nvSpPr>
          <p:cNvPr id="674" name="Learn more in…"/>
          <p:cNvSpPr txBox="1"/>
          <p:nvPr/>
        </p:nvSpPr>
        <p:spPr>
          <a:xfrm>
            <a:off x="9344924" y="9609580"/>
            <a:ext cx="1034474" cy="670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in 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the </a:t>
            </a:r>
            <a:r>
              <a:rPr b="1"/>
              <a:t>stargazer, xtable</a:t>
            </a:r>
            <a:r>
              <a:t>, 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and</a:t>
            </a:r>
            <a:r>
              <a:t> </a:t>
            </a:r>
          </a:p>
          <a:p>
            <a:pPr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knitr</a:t>
            </a:r>
            <a:r>
              <a:t> 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packages</a:t>
            </a:r>
            <a:r>
              <a:t>.</a:t>
            </a:r>
          </a:p>
        </p:txBody>
      </p:sp>
      <p:sp>
        <p:nvSpPr>
          <p:cNvPr id="675" name="Learn more at rmarkdown.rstudio.com  •  RStudio IDE  0.99.879  •  Updated: 02/16"/>
          <p:cNvSpPr txBox="1"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at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rmarkdown.rstudio.com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t>•  RStudio IDE  0.99.879  •  Updated: 02/16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Rounded Rectangle"/>
          <p:cNvSpPr/>
          <p:nvPr/>
        </p:nvSpPr>
        <p:spPr>
          <a:xfrm>
            <a:off x="3781976" y="324737"/>
            <a:ext cx="9920753" cy="6602114"/>
          </a:xfrm>
          <a:prstGeom prst="roundRect">
            <a:avLst>
              <a:gd name="adj" fmla="val 904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678" name="Rounded Rectangle"/>
          <p:cNvSpPr/>
          <p:nvPr/>
        </p:nvSpPr>
        <p:spPr>
          <a:xfrm>
            <a:off x="267374" y="282264"/>
            <a:ext cx="3460061" cy="10063372"/>
          </a:xfrm>
          <a:prstGeom prst="roundRect">
            <a:avLst>
              <a:gd name="adj" fmla="val 1322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679" name="Rounded Rectangle"/>
          <p:cNvSpPr/>
          <p:nvPr/>
        </p:nvSpPr>
        <p:spPr>
          <a:xfrm>
            <a:off x="321004" y="338579"/>
            <a:ext cx="3352801" cy="9950743"/>
          </a:xfrm>
          <a:prstGeom prst="roundRect">
            <a:avLst>
              <a:gd name="adj" fmla="val 116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680" name="RStudio® is a trademark of RStudio, Inc.  •  CC BY RStudio •  info@rstudio.com  •  844-448-1212 • rstudio.com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RStudio® is a trademark of RStudio, Inc.  •  </a:t>
            </a:r>
            <a:r>
              <a:rPr u="sng">
                <a:solidFill>
                  <a:srgbClr val="7A4AAA"/>
                </a:solidFill>
                <a:hlinkClick r:id="rId2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 u="sng"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 u="sng">
                <a:hlinkClick r:id="rId4" invalidUrl="" action="" tgtFrame="" tooltip="" history="1" highlightClick="0" endSnd="0"/>
              </a:rPr>
              <a:t>rstudio.com</a:t>
            </a:r>
            <a:r>
              <a:t> </a:t>
            </a:r>
          </a:p>
        </p:txBody>
      </p:sp>
      <p:sp>
        <p:nvSpPr>
          <p:cNvPr id="681" name="Learn more at support.rstudio.com  •  RStudio IDE  0.99.879  •  Updated: 02/16"/>
          <p:cNvSpPr txBox="1"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at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support.rstudio.com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t>•  RStudio IDE  0.99.879  •  Updated: 02/16</a:t>
            </a:r>
          </a:p>
        </p:txBody>
      </p:sp>
      <p:sp>
        <p:nvSpPr>
          <p:cNvPr id="682" name="More cheat sheets at http://www.rstudio.com/resources/cheatsheets/"/>
          <p:cNvSpPr txBox="1"/>
          <p:nvPr/>
        </p:nvSpPr>
        <p:spPr>
          <a:xfrm>
            <a:off x="4837970" y="10340910"/>
            <a:ext cx="4292732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defRPr sz="900">
                <a:solidFill>
                  <a:srgbClr val="7A4AAA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More cheat sheets at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  <a:hlinkClick r:id="rId5" invalidUrl="" action="" tgtFrame="" tooltip="" history="1" highlightClick="0" endSnd="0"/>
              </a:rPr>
              <a:t>http://www.rstudio.com/resources/cheatsheets/</a:t>
            </a:r>
          </a:p>
        </p:txBody>
      </p:sp>
      <p:grpSp>
        <p:nvGrpSpPr>
          <p:cNvPr id="685" name="Group"/>
          <p:cNvGrpSpPr/>
          <p:nvPr/>
        </p:nvGrpSpPr>
        <p:grpSpPr>
          <a:xfrm>
            <a:off x="320982" y="333013"/>
            <a:ext cx="3352801" cy="241392"/>
            <a:chOff x="0" y="0"/>
            <a:chExt cx="3352800" cy="241391"/>
          </a:xfrm>
        </p:grpSpPr>
        <p:sp>
          <p:nvSpPr>
            <p:cNvPr id="683" name="Debug Mode"/>
            <p:cNvSpPr/>
            <p:nvPr/>
          </p:nvSpPr>
          <p:spPr>
            <a:xfrm>
              <a:off x="0" y="0"/>
              <a:ext cx="3352800" cy="241392"/>
            </a:xfrm>
            <a:prstGeom prst="roundRect">
              <a:avLst>
                <a:gd name="adj" fmla="val 1791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1" indent="0">
                <a:defRPr sz="13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Debug Mode</a:t>
              </a:r>
            </a:p>
          </p:txBody>
        </p:sp>
        <p:sp>
          <p:nvSpPr>
            <p:cNvPr id="684" name="Pandoc’s Markdown"/>
            <p:cNvSpPr/>
            <p:nvPr/>
          </p:nvSpPr>
          <p:spPr>
            <a:xfrm>
              <a:off x="0" y="0"/>
              <a:ext cx="3352800" cy="241392"/>
            </a:xfrm>
            <a:prstGeom prst="roundRect">
              <a:avLst>
                <a:gd name="adj" fmla="val 17917"/>
              </a:avLst>
            </a:prstGeom>
            <a:solidFill>
              <a:srgbClr val="7A4AA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1" indent="0">
                <a:defRPr sz="13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Pandoc’s Markdown</a:t>
              </a:r>
            </a:p>
          </p:txBody>
        </p:sp>
      </p:grpSp>
      <p:sp>
        <p:nvSpPr>
          <p:cNvPr id="686" name="Debug Mode"/>
          <p:cNvSpPr/>
          <p:nvPr/>
        </p:nvSpPr>
        <p:spPr>
          <a:xfrm>
            <a:off x="3778725" y="333013"/>
            <a:ext cx="9931401" cy="241392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Debug Mode</a:t>
            </a:r>
          </a:p>
        </p:txBody>
      </p:sp>
      <p:sp>
        <p:nvSpPr>
          <p:cNvPr id="687" name="Set render options with YAML"/>
          <p:cNvSpPr/>
          <p:nvPr/>
        </p:nvSpPr>
        <p:spPr>
          <a:xfrm>
            <a:off x="3778725" y="333013"/>
            <a:ext cx="9931401" cy="241392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Set render options with YAML</a:t>
            </a:r>
          </a:p>
        </p:txBody>
      </p:sp>
      <p:sp>
        <p:nvSpPr>
          <p:cNvPr id="688" name="Plain text…"/>
          <p:cNvSpPr txBox="1"/>
          <p:nvPr/>
        </p:nvSpPr>
        <p:spPr>
          <a:xfrm>
            <a:off x="193213" y="767714"/>
            <a:ext cx="2459408" cy="9691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l">
              <a:lnSpc>
                <a:spcPct val="9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Plain text  </a:t>
            </a:r>
          </a:p>
          <a:p>
            <a:pPr algn="l">
              <a:lnSpc>
                <a:spcPct val="9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End a line with two spaces </a:t>
            </a:r>
          </a:p>
          <a:p>
            <a:pPr algn="l">
              <a:lnSpc>
                <a:spcPct val="9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to start a new paragraph.  </a:t>
            </a:r>
          </a:p>
          <a:p>
            <a:pPr algn="l">
              <a:lnSpc>
                <a:spcPct val="9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*italics* and **bold**  </a:t>
            </a:r>
          </a:p>
          <a:p>
            <a:pPr algn="l">
              <a:lnSpc>
                <a:spcPct val="9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`verbatim code`  </a:t>
            </a:r>
          </a:p>
          <a:p>
            <a:pPr algn="l">
              <a:lnSpc>
                <a:spcPct val="9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sub/superscript^2^~2~  </a:t>
            </a:r>
          </a:p>
          <a:p>
            <a:pPr algn="l">
              <a:lnSpc>
                <a:spcPct val="9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~~strikethrough~~  </a:t>
            </a:r>
          </a:p>
          <a:p>
            <a:pPr algn="l">
              <a:lnSpc>
                <a:spcPct val="9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escaped: \* \_ \\  </a:t>
            </a:r>
          </a:p>
          <a:p>
            <a:pPr algn="l">
              <a:lnSpc>
                <a:spcPct val="9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endash: --, emdash: ---  </a:t>
            </a:r>
          </a:p>
          <a:p>
            <a:pPr algn="l">
              <a:lnSpc>
                <a:spcPct val="9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equation: $A = \pi*r^{2}$  </a:t>
            </a:r>
          </a:p>
          <a:p>
            <a:pPr algn="l">
              <a:lnSpc>
                <a:spcPct val="7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equation block:</a:t>
            </a:r>
          </a:p>
          <a:p>
            <a:pPr algn="l">
              <a:lnSpc>
                <a:spcPct val="7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7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$$E = mc^{2}$$</a:t>
            </a:r>
          </a:p>
          <a:p>
            <a:pPr algn="l">
              <a:lnSpc>
                <a:spcPct val="7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7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&gt; block quote  </a:t>
            </a:r>
          </a:p>
          <a:p>
            <a:pPr algn="l">
              <a:lnSpc>
                <a:spcPct val="7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7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# Header1  {#anchor}</a:t>
            </a:r>
          </a:p>
          <a:p>
            <a:pPr algn="l">
              <a:lnSpc>
                <a:spcPct val="7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7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## Header 2  {#css_id}</a:t>
            </a:r>
          </a:p>
          <a:p>
            <a:pPr algn="l">
              <a:lnSpc>
                <a:spcPct val="7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7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### Header 3  {.css_class}</a:t>
            </a:r>
          </a:p>
          <a:p>
            <a:pPr algn="l">
              <a:lnSpc>
                <a:spcPct val="7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7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#### Header 4  </a:t>
            </a:r>
          </a:p>
          <a:p>
            <a:pPr algn="l">
              <a:lnSpc>
                <a:spcPct val="7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7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##### Header 5  </a:t>
            </a:r>
          </a:p>
          <a:p>
            <a:pPr algn="l">
              <a:lnSpc>
                <a:spcPct val="7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7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###### Header 6  </a:t>
            </a:r>
          </a:p>
          <a:p>
            <a:pPr algn="l">
              <a:lnSpc>
                <a:spcPct val="7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7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&lt;!--Text comment--&gt;</a:t>
            </a:r>
          </a:p>
          <a:p>
            <a:pPr algn="l">
              <a:lnSpc>
                <a:spcPct val="6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9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\textbf{Tex ignored in HTML}</a:t>
            </a:r>
          </a:p>
          <a:p>
            <a:pPr algn="l">
              <a:lnSpc>
                <a:spcPct val="9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&lt;em&gt;HTML ignored in pdfs&lt;/em&gt; </a:t>
            </a:r>
          </a:p>
          <a:p>
            <a:pPr algn="l">
              <a:lnSpc>
                <a:spcPct val="6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9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&lt;http://www.rstudio.com&gt;  </a:t>
            </a:r>
          </a:p>
          <a:p>
            <a:pPr algn="l">
              <a:lnSpc>
                <a:spcPct val="9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[link](www.rstudio.com)  </a:t>
            </a:r>
          </a:p>
          <a:p>
            <a:pPr algn="l">
              <a:lnSpc>
                <a:spcPct val="9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Jump to [Header 1](#anchor)  </a:t>
            </a:r>
          </a:p>
          <a:p>
            <a:pPr algn="l">
              <a:lnSpc>
                <a:spcPct val="6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image: </a:t>
            </a:r>
          </a:p>
          <a:p>
            <a:pPr algn="l">
              <a:lnSpc>
                <a:spcPct val="6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6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![Caption](smallorb.png)</a:t>
            </a:r>
          </a:p>
          <a:p>
            <a:pPr algn="l">
              <a:lnSpc>
                <a:spcPct val="6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8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* unordered list</a:t>
            </a:r>
          </a:p>
          <a:p>
            <a:pPr algn="l">
              <a:lnSpc>
                <a:spcPct val="8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+ sub-item 1</a:t>
            </a:r>
          </a:p>
          <a:p>
            <a:pPr algn="l">
              <a:lnSpc>
                <a:spcPct val="8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+ sub-item 2</a:t>
            </a:r>
          </a:p>
          <a:p>
            <a:pPr algn="l">
              <a:lnSpc>
                <a:spcPct val="6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    - sub-sub-item 1</a:t>
            </a:r>
          </a:p>
          <a:p>
            <a:pPr algn="l">
              <a:lnSpc>
                <a:spcPct val="6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</a:t>
            </a:r>
          </a:p>
          <a:p>
            <a:pPr algn="l">
              <a:lnSpc>
                <a:spcPct val="6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* item 2</a:t>
            </a:r>
          </a:p>
          <a:p>
            <a:pPr algn="l">
              <a:lnSpc>
                <a:spcPct val="6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6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Continued (indent 4 spaces)</a:t>
            </a:r>
          </a:p>
          <a:p>
            <a:pPr algn="l">
              <a:lnSpc>
                <a:spcPct val="6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</a:t>
            </a:r>
          </a:p>
          <a:p>
            <a:pPr algn="l">
              <a:lnSpc>
                <a:spcPct val="8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1. ordered list</a:t>
            </a:r>
          </a:p>
          <a:p>
            <a:pPr algn="l">
              <a:lnSpc>
                <a:spcPct val="8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2. item 2</a:t>
            </a:r>
          </a:p>
          <a:p>
            <a:pPr algn="l">
              <a:lnSpc>
                <a:spcPct val="8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   i) sub-item 1</a:t>
            </a:r>
          </a:p>
          <a:p>
            <a:pPr algn="l">
              <a:lnSpc>
                <a:spcPct val="6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     A.  sub-sub-item 1</a:t>
            </a:r>
          </a:p>
          <a:p>
            <a:pPr algn="l">
              <a:lnSpc>
                <a:spcPct val="6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6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(@)  A list whose numbering</a:t>
            </a:r>
          </a:p>
          <a:p>
            <a:pPr algn="l">
              <a:lnSpc>
                <a:spcPct val="6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6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continues after</a:t>
            </a:r>
          </a:p>
          <a:p>
            <a:pPr algn="l">
              <a:lnSpc>
                <a:spcPct val="6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6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(@)  an interruption</a:t>
            </a:r>
          </a:p>
          <a:p>
            <a:pPr algn="l">
              <a:lnSpc>
                <a:spcPct val="6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6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Term 1</a:t>
            </a:r>
          </a:p>
          <a:p>
            <a:pPr algn="l">
              <a:lnSpc>
                <a:spcPct val="6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60000"/>
              </a:lnSpc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:   Definition 1</a:t>
            </a:r>
          </a:p>
          <a:p>
            <a:pPr algn="l">
              <a:lnSpc>
                <a:spcPct val="70000"/>
              </a:lnSpc>
              <a:defRPr sz="9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90000"/>
              </a:lnSpc>
              <a:defRPr sz="7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| Right | Left | Default | Center |</a:t>
            </a:r>
          </a:p>
          <a:p>
            <a:pPr algn="l">
              <a:lnSpc>
                <a:spcPct val="90000"/>
              </a:lnSpc>
              <a:defRPr sz="7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|------:|:-----|---------|:------:|</a:t>
            </a:r>
          </a:p>
          <a:p>
            <a:pPr algn="l">
              <a:lnSpc>
                <a:spcPct val="90000"/>
              </a:lnSpc>
              <a:defRPr sz="7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|   12  |  12  |    12   |    12  |</a:t>
            </a:r>
          </a:p>
          <a:p>
            <a:pPr algn="l">
              <a:lnSpc>
                <a:spcPct val="90000"/>
              </a:lnSpc>
              <a:defRPr sz="7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|  123  |  123 |   123   |   123  |</a:t>
            </a:r>
          </a:p>
          <a:p>
            <a:pPr algn="l">
              <a:lnSpc>
                <a:spcPct val="70000"/>
              </a:lnSpc>
              <a:defRPr sz="7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|    1  |    1 |     1   |     1  |</a:t>
            </a:r>
          </a:p>
          <a:p>
            <a:pPr algn="l">
              <a:lnSpc>
                <a:spcPct val="90000"/>
              </a:lnSpc>
              <a:defRPr sz="9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defRPr sz="9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- slide bullet 1</a:t>
            </a:r>
          </a:p>
          <a:p>
            <a:pPr algn="l">
              <a:lnSpc>
                <a:spcPct val="90000"/>
              </a:lnSpc>
              <a:defRPr sz="9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- slide bullet 2  </a:t>
            </a:r>
          </a:p>
          <a:p>
            <a:pPr algn="l">
              <a:lnSpc>
                <a:spcPct val="70000"/>
              </a:lnSpc>
              <a:defRPr sz="9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70000"/>
              </a:lnSpc>
              <a:defRPr sz="9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(&gt;- to have bullets appear on click)</a:t>
            </a:r>
          </a:p>
          <a:p>
            <a:pPr algn="l">
              <a:lnSpc>
                <a:spcPct val="70000"/>
              </a:lnSpc>
              <a:defRPr sz="9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70000"/>
              </a:lnSpc>
              <a:defRPr sz="9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horizontal rule/slide break: </a:t>
            </a:r>
          </a:p>
          <a:p>
            <a:pPr algn="l">
              <a:lnSpc>
                <a:spcPct val="70000"/>
              </a:lnSpc>
              <a:defRPr sz="9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70000"/>
              </a:lnSpc>
              <a:defRPr sz="9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***</a:t>
            </a:r>
          </a:p>
          <a:p>
            <a:pPr algn="l">
              <a:lnSpc>
                <a:spcPct val="70000"/>
              </a:lnSpc>
              <a:defRPr sz="9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70000"/>
              </a:lnSpc>
              <a:defRPr sz="9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 footnote [^1]</a:t>
            </a:r>
          </a:p>
          <a:p>
            <a:pPr algn="l">
              <a:lnSpc>
                <a:spcPct val="70000"/>
              </a:lnSpc>
              <a:defRPr sz="9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70000"/>
              </a:lnSpc>
              <a:defRPr sz="9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[^1]: Here is the footnote.</a:t>
            </a:r>
          </a:p>
          <a:p>
            <a:pPr algn="l">
              <a:lnSpc>
                <a:spcPct val="70000"/>
              </a:lnSpc>
              <a:defRPr sz="9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89" name="Rounded Rectangle"/>
          <p:cNvSpPr/>
          <p:nvPr/>
        </p:nvSpPr>
        <p:spPr>
          <a:xfrm>
            <a:off x="10433629" y="7001240"/>
            <a:ext cx="3263901" cy="3340101"/>
          </a:xfrm>
          <a:prstGeom prst="roundRect">
            <a:avLst>
              <a:gd name="adj" fmla="val 1196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690" name="Debug Mode"/>
          <p:cNvSpPr/>
          <p:nvPr/>
        </p:nvSpPr>
        <p:spPr>
          <a:xfrm>
            <a:off x="10431194" y="7001240"/>
            <a:ext cx="3263901" cy="241392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Debug Mode</a:t>
            </a:r>
          </a:p>
        </p:txBody>
      </p:sp>
      <p:sp>
        <p:nvSpPr>
          <p:cNvPr id="691" name="Citations and Bibliographies"/>
          <p:cNvSpPr/>
          <p:nvPr/>
        </p:nvSpPr>
        <p:spPr>
          <a:xfrm>
            <a:off x="10431194" y="7001240"/>
            <a:ext cx="3263901" cy="241392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b="1"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Citations and Bibliographies</a:t>
            </a:r>
          </a:p>
        </p:txBody>
      </p:sp>
      <p:grpSp>
        <p:nvGrpSpPr>
          <p:cNvPr id="694" name="Group"/>
          <p:cNvGrpSpPr/>
          <p:nvPr/>
        </p:nvGrpSpPr>
        <p:grpSpPr>
          <a:xfrm>
            <a:off x="10496034" y="7420726"/>
            <a:ext cx="3055977" cy="617767"/>
            <a:chOff x="0" y="0"/>
            <a:chExt cx="3055976" cy="617765"/>
          </a:xfrm>
        </p:grpSpPr>
        <p:sp>
          <p:nvSpPr>
            <p:cNvPr id="692" name="Set bibliography file and CSL 1.0 Style file (optional) in the YAML header"/>
            <p:cNvSpPr txBox="1"/>
            <p:nvPr/>
          </p:nvSpPr>
          <p:spPr>
            <a:xfrm>
              <a:off x="356461" y="107952"/>
              <a:ext cx="2699516" cy="480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Set bibliography file</a:t>
              </a:r>
              <a:r>
                <a:t> and CSL 1.0 Style file (optional) in the YAML header</a:t>
              </a:r>
            </a:p>
          </p:txBody>
        </p:sp>
        <p:sp>
          <p:nvSpPr>
            <p:cNvPr id="693" name="1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1</a:t>
              </a:r>
            </a:p>
          </p:txBody>
        </p:sp>
      </p:grpSp>
      <p:grpSp>
        <p:nvGrpSpPr>
          <p:cNvPr id="697" name="Group"/>
          <p:cNvGrpSpPr/>
          <p:nvPr/>
        </p:nvGrpSpPr>
        <p:grpSpPr>
          <a:xfrm>
            <a:off x="10496034" y="8329662"/>
            <a:ext cx="2087010" cy="617767"/>
            <a:chOff x="0" y="0"/>
            <a:chExt cx="2087009" cy="617765"/>
          </a:xfrm>
        </p:grpSpPr>
        <p:sp>
          <p:nvSpPr>
            <p:cNvPr id="695" name="Use citation keys in text"/>
            <p:cNvSpPr txBox="1"/>
            <p:nvPr/>
          </p:nvSpPr>
          <p:spPr>
            <a:xfrm>
              <a:off x="356461" y="129678"/>
              <a:ext cx="1730549" cy="300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1200"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Use citation keys in text</a:t>
              </a:r>
            </a:p>
          </p:txBody>
        </p:sp>
        <p:sp>
          <p:nvSpPr>
            <p:cNvPr id="696" name="2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2</a:t>
              </a:r>
            </a:p>
          </p:txBody>
        </p:sp>
      </p:grpSp>
      <p:grpSp>
        <p:nvGrpSpPr>
          <p:cNvPr id="700" name="Group"/>
          <p:cNvGrpSpPr/>
          <p:nvPr/>
        </p:nvGrpSpPr>
        <p:grpSpPr>
          <a:xfrm>
            <a:off x="10496034" y="9105320"/>
            <a:ext cx="3115113" cy="617766"/>
            <a:chOff x="0" y="0"/>
            <a:chExt cx="3115112" cy="617765"/>
          </a:xfrm>
        </p:grpSpPr>
        <p:sp>
          <p:nvSpPr>
            <p:cNvPr id="698" name="Render. Bibliography will be added to end of document"/>
            <p:cNvSpPr txBox="1"/>
            <p:nvPr/>
          </p:nvSpPr>
          <p:spPr>
            <a:xfrm>
              <a:off x="356461" y="82552"/>
              <a:ext cx="2758652" cy="47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Render. </a:t>
              </a:r>
              <a:r>
                <a:t>Bibliography will be added to end of document</a:t>
              </a:r>
            </a:p>
          </p:txBody>
        </p:sp>
        <p:sp>
          <p:nvSpPr>
            <p:cNvPr id="699" name="3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3</a:t>
              </a:r>
            </a:p>
          </p:txBody>
        </p:sp>
      </p:grpSp>
      <p:sp>
        <p:nvSpPr>
          <p:cNvPr id="701" name="Create citations with .bib, .bibtex, .copac, .enl, .json,…"/>
          <p:cNvSpPr txBox="1"/>
          <p:nvPr/>
        </p:nvSpPr>
        <p:spPr>
          <a:xfrm>
            <a:off x="10538445" y="7179238"/>
            <a:ext cx="3079667" cy="42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Create citations with .bib, .bibtex, .copac, .enl, .json, </a:t>
            </a:r>
          </a:p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.medline, .mods, .ris, .wos, and .xml files</a:t>
            </a:r>
          </a:p>
        </p:txBody>
      </p:sp>
      <p:sp>
        <p:nvSpPr>
          <p:cNvPr id="702" name="Smith cited [@smith04].…"/>
          <p:cNvSpPr/>
          <p:nvPr/>
        </p:nvSpPr>
        <p:spPr>
          <a:xfrm>
            <a:off x="10797232" y="8726831"/>
            <a:ext cx="2580582" cy="4666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Smith cited [@smith04].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Smith cited without author [-@smith04].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@smith04 cited in line.</a:t>
            </a:r>
          </a:p>
        </p:txBody>
      </p:sp>
      <p:grpSp>
        <p:nvGrpSpPr>
          <p:cNvPr id="705" name="Group"/>
          <p:cNvGrpSpPr/>
          <p:nvPr/>
        </p:nvGrpSpPr>
        <p:grpSpPr>
          <a:xfrm>
            <a:off x="10809932" y="9612157"/>
            <a:ext cx="2580582" cy="568293"/>
            <a:chOff x="0" y="0"/>
            <a:chExt cx="2580581" cy="568291"/>
          </a:xfrm>
        </p:grpSpPr>
        <p:sp>
          <p:nvSpPr>
            <p:cNvPr id="703" name="Rectangle"/>
            <p:cNvSpPr/>
            <p:nvPr/>
          </p:nvSpPr>
          <p:spPr>
            <a:xfrm>
              <a:off x="0" y="0"/>
              <a:ext cx="2580582" cy="56829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</a:p>
          </p:txBody>
        </p:sp>
        <p:pic>
          <p:nvPicPr>
            <p:cNvPr id="704" name="Screen Shot 2016-03-01 at 3.55.05 PM.png" descr="Screen Shot 2016-03-01 at 3.55.05 PM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73156" y="19433"/>
              <a:ext cx="2157666" cy="5415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08" name="Group"/>
          <p:cNvGrpSpPr/>
          <p:nvPr/>
        </p:nvGrpSpPr>
        <p:grpSpPr>
          <a:xfrm>
            <a:off x="11307782" y="7878105"/>
            <a:ext cx="1584882" cy="617142"/>
            <a:chOff x="0" y="0"/>
            <a:chExt cx="1584880" cy="617140"/>
          </a:xfrm>
        </p:grpSpPr>
        <p:sp>
          <p:nvSpPr>
            <p:cNvPr id="706" name="Rectangle"/>
            <p:cNvSpPr/>
            <p:nvPr/>
          </p:nvSpPr>
          <p:spPr>
            <a:xfrm>
              <a:off x="13772" y="64941"/>
              <a:ext cx="1528118" cy="50664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</a:p>
          </p:txBody>
        </p:sp>
        <p:sp>
          <p:nvSpPr>
            <p:cNvPr id="707" name="---…"/>
            <p:cNvSpPr txBox="1"/>
            <p:nvPr/>
          </p:nvSpPr>
          <p:spPr>
            <a:xfrm>
              <a:off x="0" y="-1"/>
              <a:ext cx="1584881" cy="617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---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bibliography: refs.bib 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csl: style.csl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---</a:t>
              </a:r>
            </a:p>
          </p:txBody>
        </p:sp>
      </p:grpSp>
      <p:sp>
        <p:nvSpPr>
          <p:cNvPr id="709" name="Rounded Rectangle"/>
          <p:cNvSpPr/>
          <p:nvPr/>
        </p:nvSpPr>
        <p:spPr>
          <a:xfrm>
            <a:off x="3792534" y="7000372"/>
            <a:ext cx="3238501" cy="3340101"/>
          </a:xfrm>
          <a:prstGeom prst="roundRect">
            <a:avLst>
              <a:gd name="adj" fmla="val 1205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710" name="Debug Mode"/>
          <p:cNvSpPr/>
          <p:nvPr/>
        </p:nvSpPr>
        <p:spPr>
          <a:xfrm>
            <a:off x="3790099" y="7000372"/>
            <a:ext cx="3238501" cy="241392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Debug Mode</a:t>
            </a:r>
          </a:p>
        </p:txBody>
      </p:sp>
      <p:sp>
        <p:nvSpPr>
          <p:cNvPr id="711" name="Create a Reusable template"/>
          <p:cNvSpPr/>
          <p:nvPr/>
        </p:nvSpPr>
        <p:spPr>
          <a:xfrm>
            <a:off x="3790099" y="7000372"/>
            <a:ext cx="3238501" cy="241392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b="1"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Create a Reusable template</a:t>
            </a:r>
          </a:p>
        </p:txBody>
      </p:sp>
      <p:grpSp>
        <p:nvGrpSpPr>
          <p:cNvPr id="714" name="Group"/>
          <p:cNvGrpSpPr/>
          <p:nvPr/>
        </p:nvGrpSpPr>
        <p:grpSpPr>
          <a:xfrm>
            <a:off x="3881347" y="7152433"/>
            <a:ext cx="2922087" cy="617766"/>
            <a:chOff x="0" y="0"/>
            <a:chExt cx="2922086" cy="617765"/>
          </a:xfrm>
        </p:grpSpPr>
        <p:sp>
          <p:nvSpPr>
            <p:cNvPr id="712" name="1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1</a:t>
              </a:r>
            </a:p>
          </p:txBody>
        </p:sp>
        <p:sp>
          <p:nvSpPr>
            <p:cNvPr id="713" name="Create a new package with a…"/>
            <p:cNvSpPr txBox="1"/>
            <p:nvPr/>
          </p:nvSpPr>
          <p:spPr>
            <a:xfrm>
              <a:off x="418663" y="85353"/>
              <a:ext cx="2503424" cy="447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t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Create a new package</a:t>
              </a:r>
              <a:r>
                <a:t> with a </a:t>
              </a:r>
            </a:p>
            <a:p>
              <a:pPr algn="l">
                <a:lnSpc>
                  <a:spcPct val="90000"/>
                </a:lnSpc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inst/rmarkdown/templates directory</a:t>
              </a:r>
            </a:p>
          </p:txBody>
        </p:sp>
      </p:grpSp>
      <p:grpSp>
        <p:nvGrpSpPr>
          <p:cNvPr id="717" name="Group"/>
          <p:cNvGrpSpPr/>
          <p:nvPr/>
        </p:nvGrpSpPr>
        <p:grpSpPr>
          <a:xfrm>
            <a:off x="3872226" y="7589828"/>
            <a:ext cx="3161908" cy="874982"/>
            <a:chOff x="0" y="0"/>
            <a:chExt cx="3161906" cy="874980"/>
          </a:xfrm>
        </p:grpSpPr>
        <p:sp>
          <p:nvSpPr>
            <p:cNvPr id="715" name="2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2</a:t>
              </a:r>
            </a:p>
          </p:txBody>
        </p:sp>
        <p:sp>
          <p:nvSpPr>
            <p:cNvPr id="716" name="In the directory, Place a folder that contains:…"/>
            <p:cNvSpPr txBox="1"/>
            <p:nvPr/>
          </p:nvSpPr>
          <p:spPr>
            <a:xfrm>
              <a:off x="431455" y="66474"/>
              <a:ext cx="2730452" cy="8085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In the directory,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Place a folder</a:t>
              </a:r>
              <a:r>
                <a:t> that contains:</a:t>
              </a:r>
            </a:p>
            <a:p>
              <a:pPr marL="228600" indent="-228600" algn="l">
                <a:lnSpc>
                  <a:spcPct val="90000"/>
                </a:lnSpc>
                <a:buSzPct val="100000"/>
                <a:buChar char="•"/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t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emplate.yaml </a:t>
              </a:r>
              <a:r>
                <a:t>(see below)</a:t>
              </a:r>
            </a:p>
            <a:p>
              <a:pPr marL="228600" indent="-228600" algn="l">
                <a:lnSpc>
                  <a:spcPct val="90000"/>
                </a:lnSpc>
                <a:buSzPct val="100000"/>
                <a:buChar char="•"/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skeleton.Rmd </a:t>
              </a:r>
              <a:r>
                <a:t>(contents of the template)</a:t>
              </a:r>
            </a:p>
            <a:p>
              <a:pPr marL="228600" indent="-228600" algn="l">
                <a:lnSpc>
                  <a:spcPct val="90000"/>
                </a:lnSpc>
                <a:buSzPct val="100000"/>
                <a:buChar char="•"/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any supporting files</a:t>
              </a:r>
            </a:p>
          </p:txBody>
        </p:sp>
      </p:grpSp>
      <p:grpSp>
        <p:nvGrpSpPr>
          <p:cNvPr id="720" name="Group"/>
          <p:cNvGrpSpPr/>
          <p:nvPr/>
        </p:nvGrpSpPr>
        <p:grpSpPr>
          <a:xfrm>
            <a:off x="3872226" y="8680519"/>
            <a:ext cx="1377660" cy="972836"/>
            <a:chOff x="0" y="0"/>
            <a:chExt cx="1377658" cy="972834"/>
          </a:xfrm>
        </p:grpSpPr>
        <p:sp>
          <p:nvSpPr>
            <p:cNvPr id="718" name="4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4</a:t>
              </a:r>
            </a:p>
          </p:txBody>
        </p:sp>
        <p:sp>
          <p:nvSpPr>
            <p:cNvPr id="719" name="Access template in wizard at File ▶︎ New File ▶︎…"/>
            <p:cNvSpPr txBox="1"/>
            <p:nvPr/>
          </p:nvSpPr>
          <p:spPr>
            <a:xfrm>
              <a:off x="391283" y="83060"/>
              <a:ext cx="986376" cy="889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 defTabSz="566674">
                <a:lnSpc>
                  <a:spcPct val="90000"/>
                </a:lnSpc>
                <a:defRPr sz="1067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Access template </a:t>
              </a:r>
              <a:r>
                <a:t>in wizard at File ▶︎ New File ▶︎ </a:t>
              </a:r>
            </a:p>
            <a:p>
              <a:pPr algn="l" defTabSz="566674">
                <a:lnSpc>
                  <a:spcPct val="90000"/>
                </a:lnSpc>
                <a:defRPr sz="1067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R Markdown </a:t>
              </a:r>
            </a:p>
          </p:txBody>
        </p:sp>
      </p:grpSp>
      <p:grpSp>
        <p:nvGrpSpPr>
          <p:cNvPr id="723" name="Group"/>
          <p:cNvGrpSpPr/>
          <p:nvPr/>
        </p:nvGrpSpPr>
        <p:grpSpPr>
          <a:xfrm>
            <a:off x="3873256" y="8243124"/>
            <a:ext cx="2894226" cy="617767"/>
            <a:chOff x="0" y="0"/>
            <a:chExt cx="2894225" cy="617765"/>
          </a:xfrm>
        </p:grpSpPr>
        <p:sp>
          <p:nvSpPr>
            <p:cNvPr id="721" name="3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3</a:t>
              </a:r>
            </a:p>
          </p:txBody>
        </p:sp>
        <p:sp>
          <p:nvSpPr>
            <p:cNvPr id="722" name="Install the package"/>
            <p:cNvSpPr txBox="1"/>
            <p:nvPr/>
          </p:nvSpPr>
          <p:spPr>
            <a:xfrm>
              <a:off x="392325" y="117274"/>
              <a:ext cx="2501901" cy="4848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>
                <a:lnSpc>
                  <a:spcPct val="90000"/>
                </a:lnSpc>
                <a:defRPr sz="1100"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Install the package</a:t>
              </a:r>
            </a:p>
          </p:txBody>
        </p:sp>
      </p:grpSp>
      <p:sp>
        <p:nvSpPr>
          <p:cNvPr id="724" name="Rounded Rectangle"/>
          <p:cNvSpPr/>
          <p:nvPr/>
        </p:nvSpPr>
        <p:spPr>
          <a:xfrm>
            <a:off x="3863922" y="4713367"/>
            <a:ext cx="3178516" cy="2147135"/>
          </a:xfrm>
          <a:prstGeom prst="roundRect">
            <a:avLst>
              <a:gd name="adj" fmla="val 1784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725" name="Line"/>
          <p:cNvSpPr/>
          <p:nvPr/>
        </p:nvSpPr>
        <p:spPr>
          <a:xfrm flipH="1" rot="18536559">
            <a:off x="4618707" y="5960203"/>
            <a:ext cx="874864" cy="1325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0" h="21600" fill="norm" stroke="1" extrusionOk="0">
                <a:moveTo>
                  <a:pt x="19562" y="0"/>
                </a:moveTo>
                <a:cubicBezTo>
                  <a:pt x="20835" y="511"/>
                  <a:pt x="21600" y="1435"/>
                  <a:pt x="21569" y="2419"/>
                </a:cubicBezTo>
                <a:cubicBezTo>
                  <a:pt x="21535" y="3488"/>
                  <a:pt x="20618" y="4395"/>
                  <a:pt x="19721" y="5249"/>
                </a:cubicBezTo>
                <a:cubicBezTo>
                  <a:pt x="13704" y="10976"/>
                  <a:pt x="7117" y="16436"/>
                  <a:pt x="0" y="21600"/>
                </a:cubicBezTo>
              </a:path>
            </a:pathLst>
          </a:custGeom>
          <a:ln w="25400">
            <a:solidFill>
              <a:srgbClr val="7A4AAA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pic>
        <p:nvPicPr>
          <p:cNvPr id="726" name="pasted-image.png" descr="pasted-image.png"/>
          <p:cNvPicPr>
            <a:picLocks noChangeAspect="1"/>
          </p:cNvPicPr>
          <p:nvPr/>
        </p:nvPicPr>
        <p:blipFill>
          <a:blip r:embed="rId7">
            <a:extLst/>
          </a:blip>
          <a:srcRect l="2547" t="3815" r="3295" b="4748"/>
          <a:stretch>
            <a:fillRect/>
          </a:stretch>
        </p:blipFill>
        <p:spPr>
          <a:xfrm>
            <a:off x="5314756" y="8972619"/>
            <a:ext cx="1628239" cy="1267723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grpSp>
        <p:nvGrpSpPr>
          <p:cNvPr id="729" name="Group"/>
          <p:cNvGrpSpPr/>
          <p:nvPr/>
        </p:nvGrpSpPr>
        <p:grpSpPr>
          <a:xfrm>
            <a:off x="3884927" y="9810125"/>
            <a:ext cx="1354684" cy="490141"/>
            <a:chOff x="0" y="136690"/>
            <a:chExt cx="1354683" cy="490140"/>
          </a:xfrm>
        </p:grpSpPr>
        <p:sp>
          <p:nvSpPr>
            <p:cNvPr id="727" name="Rectangle"/>
            <p:cNvSpPr/>
            <p:nvPr/>
          </p:nvSpPr>
          <p:spPr>
            <a:xfrm>
              <a:off x="13772" y="186235"/>
              <a:ext cx="1340912" cy="3853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</a:p>
          </p:txBody>
        </p:sp>
        <p:sp>
          <p:nvSpPr>
            <p:cNvPr id="728" name="---…"/>
            <p:cNvSpPr txBox="1"/>
            <p:nvPr/>
          </p:nvSpPr>
          <p:spPr>
            <a:xfrm>
              <a:off x="0" y="136690"/>
              <a:ext cx="1219121" cy="490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---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name: My Template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---</a:t>
              </a:r>
            </a:p>
          </p:txBody>
        </p:sp>
      </p:grpSp>
      <p:sp>
        <p:nvSpPr>
          <p:cNvPr id="730" name="template.yaml"/>
          <p:cNvSpPr txBox="1"/>
          <p:nvPr/>
        </p:nvSpPr>
        <p:spPr>
          <a:xfrm>
            <a:off x="3901608" y="9638615"/>
            <a:ext cx="1537644" cy="24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7A4A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template.yaml</a:t>
            </a:r>
          </a:p>
        </p:txBody>
      </p:sp>
      <p:pic>
        <p:nvPicPr>
          <p:cNvPr id="731" name="Screen Shot 2016-03-02 at 9.25.27 AM.png" descr="Screen Shot 2016-03-02 at 9.25.27 A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32040" y="5824590"/>
            <a:ext cx="1346201" cy="4444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2" name="Screen Shot 2016-03-02 at 9.26.55 AM.png" descr="Screen Shot 2016-03-02 at 9.26.55 A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470842" y="825051"/>
            <a:ext cx="1150924" cy="5002594"/>
          </a:xfrm>
          <a:prstGeom prst="rect">
            <a:avLst/>
          </a:prstGeom>
          <a:ln w="12700">
            <a:miter lim="400000"/>
          </a:ln>
        </p:spPr>
      </p:pic>
      <p:sp>
        <p:nvSpPr>
          <p:cNvPr id="733" name="Write with syntax on the left to create effect on right (after render)"/>
          <p:cNvSpPr txBox="1"/>
          <p:nvPr/>
        </p:nvSpPr>
        <p:spPr>
          <a:xfrm>
            <a:off x="416451" y="561591"/>
            <a:ext cx="3161907" cy="24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7A4A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Write with syntax on the left to create effect on right (after render)</a:t>
            </a:r>
          </a:p>
        </p:txBody>
      </p:sp>
      <p:sp>
        <p:nvSpPr>
          <p:cNvPr id="734" name="Rounded Rectangle"/>
          <p:cNvSpPr/>
          <p:nvPr/>
        </p:nvSpPr>
        <p:spPr>
          <a:xfrm>
            <a:off x="7113173" y="7001240"/>
            <a:ext cx="3238501" cy="3340101"/>
          </a:xfrm>
          <a:prstGeom prst="roundRect">
            <a:avLst>
              <a:gd name="adj" fmla="val 1205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735" name="Debug Mode"/>
          <p:cNvSpPr/>
          <p:nvPr/>
        </p:nvSpPr>
        <p:spPr>
          <a:xfrm>
            <a:off x="7110738" y="7001240"/>
            <a:ext cx="3238501" cy="241392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Debug Mode</a:t>
            </a:r>
          </a:p>
        </p:txBody>
      </p:sp>
      <p:sp>
        <p:nvSpPr>
          <p:cNvPr id="736" name="Table suggestions"/>
          <p:cNvSpPr/>
          <p:nvPr/>
        </p:nvSpPr>
        <p:spPr>
          <a:xfrm>
            <a:off x="7110738" y="7001240"/>
            <a:ext cx="3238501" cy="241392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b="1"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Table suggestions</a:t>
            </a:r>
          </a:p>
        </p:txBody>
      </p:sp>
      <p:grpSp>
        <p:nvGrpSpPr>
          <p:cNvPr id="759" name="Group"/>
          <p:cNvGrpSpPr/>
          <p:nvPr/>
        </p:nvGrpSpPr>
        <p:grpSpPr>
          <a:xfrm>
            <a:off x="7173811" y="7169483"/>
            <a:ext cx="3180019" cy="3193572"/>
            <a:chOff x="0" y="0"/>
            <a:chExt cx="3180018" cy="3193571"/>
          </a:xfrm>
        </p:grpSpPr>
        <p:sp>
          <p:nvSpPr>
            <p:cNvPr id="737" name="Several functions format R data into tables"/>
            <p:cNvSpPr txBox="1"/>
            <p:nvPr/>
          </p:nvSpPr>
          <p:spPr>
            <a:xfrm>
              <a:off x="0" y="-1"/>
              <a:ext cx="3180019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Several functions format R data into tables</a:t>
              </a:r>
            </a:p>
          </p:txBody>
        </p:sp>
        <p:sp>
          <p:nvSpPr>
            <p:cNvPr id="738" name="data &lt;- faithful[1:4, ]"/>
            <p:cNvSpPr txBox="1"/>
            <p:nvPr/>
          </p:nvSpPr>
          <p:spPr>
            <a:xfrm>
              <a:off x="744701" y="1081550"/>
              <a:ext cx="1537643" cy="241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7A4AAA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data &lt;- faithful[1:4, ]</a:t>
              </a:r>
            </a:p>
          </p:txBody>
        </p:sp>
        <p:grpSp>
          <p:nvGrpSpPr>
            <p:cNvPr id="741" name="Group"/>
            <p:cNvGrpSpPr/>
            <p:nvPr/>
          </p:nvGrpSpPr>
          <p:grpSpPr>
            <a:xfrm>
              <a:off x="1122152" y="238697"/>
              <a:ext cx="876301" cy="863601"/>
              <a:chOff x="0" y="0"/>
              <a:chExt cx="876300" cy="863600"/>
            </a:xfrm>
          </p:grpSpPr>
          <p:sp>
            <p:nvSpPr>
              <p:cNvPr id="739" name="Rounded Rectangle"/>
              <p:cNvSpPr/>
              <p:nvPr/>
            </p:nvSpPr>
            <p:spPr>
              <a:xfrm>
                <a:off x="0" y="0"/>
                <a:ext cx="876300" cy="863600"/>
              </a:xfrm>
              <a:prstGeom prst="roundRect">
                <a:avLst>
                  <a:gd name="adj" fmla="val 451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l"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</a:p>
            </p:txBody>
          </p:sp>
          <p:pic>
            <p:nvPicPr>
              <p:cNvPr id="740" name="Screen Shot 2016-03-01 at 3.08.42 PM.png" descr="Screen Shot 2016-03-01 at 3.08.42 PM.png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71794" y="91166"/>
                <a:ext cx="714746" cy="6985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747" name="Group"/>
            <p:cNvGrpSpPr/>
            <p:nvPr/>
          </p:nvGrpSpPr>
          <p:grpSpPr>
            <a:xfrm>
              <a:off x="2140587" y="243062"/>
              <a:ext cx="876301" cy="859236"/>
              <a:chOff x="0" y="0"/>
              <a:chExt cx="876300" cy="859234"/>
            </a:xfrm>
          </p:grpSpPr>
          <p:sp>
            <p:nvSpPr>
              <p:cNvPr id="742" name="Rounded Rectangle"/>
              <p:cNvSpPr/>
              <p:nvPr/>
            </p:nvSpPr>
            <p:spPr>
              <a:xfrm>
                <a:off x="0" y="0"/>
                <a:ext cx="876300" cy="859235"/>
              </a:xfrm>
              <a:prstGeom prst="roundRect">
                <a:avLst>
                  <a:gd name="adj" fmla="val 4541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l"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</a:p>
            </p:txBody>
          </p:sp>
          <p:grpSp>
            <p:nvGrpSpPr>
              <p:cNvPr id="746" name="Group"/>
              <p:cNvGrpSpPr/>
              <p:nvPr/>
            </p:nvGrpSpPr>
            <p:grpSpPr>
              <a:xfrm>
                <a:off x="14470" y="58265"/>
                <a:ext cx="837549" cy="758504"/>
                <a:chOff x="-68043" y="0"/>
                <a:chExt cx="837548" cy="758503"/>
              </a:xfrm>
            </p:grpSpPr>
            <p:pic>
              <p:nvPicPr>
                <p:cNvPr id="743" name="Screen Shot 2016-03-01 at 2.42.52 PM.png" descr="Screen Shot 2016-03-01 at 2.42.52 PM.png"/>
                <p:cNvPicPr>
                  <a:picLocks noChangeAspect="1"/>
                </p:cNvPicPr>
                <p:nvPr/>
              </p:nvPicPr>
              <p:blipFill>
                <a:blip r:embed="rId11">
                  <a:extLst/>
                </a:blip>
                <a:srcRect l="0" t="28752" r="0" b="0"/>
                <a:stretch>
                  <a:fillRect/>
                </a:stretch>
              </p:blipFill>
              <p:spPr>
                <a:xfrm>
                  <a:off x="0" y="125115"/>
                  <a:ext cx="695244" cy="63338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744" name="Screen Shot 2016-03-01 at 2.42.52 PM.png" descr="Screen Shot 2016-03-01 at 2.42.52 PM.png"/>
                <p:cNvPicPr>
                  <a:picLocks noChangeAspect="1"/>
                </p:cNvPicPr>
                <p:nvPr/>
              </p:nvPicPr>
              <p:blipFill>
                <a:blip r:embed="rId11">
                  <a:extLst/>
                </a:blip>
                <a:srcRect l="0" t="0" r="37986" b="86263"/>
                <a:stretch>
                  <a:fillRect/>
                </a:stretch>
              </p:blipFill>
              <p:spPr>
                <a:xfrm>
                  <a:off x="-68044" y="0"/>
                  <a:ext cx="431149" cy="12211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745" name="Screen Shot 2016-03-01 at 2.42.52 PM.png" descr="Screen Shot 2016-03-01 at 2.42.52 PM.png"/>
                <p:cNvPicPr>
                  <a:picLocks noChangeAspect="1"/>
                </p:cNvPicPr>
                <p:nvPr/>
              </p:nvPicPr>
              <p:blipFill>
                <a:blip r:embed="rId11">
                  <a:extLst/>
                </a:blip>
                <a:srcRect l="0" t="12857" r="37986" b="73406"/>
                <a:stretch>
                  <a:fillRect/>
                </a:stretch>
              </p:blipFill>
              <p:spPr>
                <a:xfrm>
                  <a:off x="338356" y="0"/>
                  <a:ext cx="431149" cy="12211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sp>
          <p:nvSpPr>
            <p:cNvPr id="748" name="Rounded Rectangle"/>
            <p:cNvSpPr/>
            <p:nvPr/>
          </p:nvSpPr>
          <p:spPr>
            <a:xfrm>
              <a:off x="34028" y="2502730"/>
              <a:ext cx="2177569" cy="596901"/>
            </a:xfrm>
            <a:prstGeom prst="roundRect">
              <a:avLst>
                <a:gd name="adj" fmla="val 653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grpSp>
          <p:nvGrpSpPr>
            <p:cNvPr id="753" name="Group"/>
            <p:cNvGrpSpPr/>
            <p:nvPr/>
          </p:nvGrpSpPr>
          <p:grpSpPr>
            <a:xfrm>
              <a:off x="101344" y="238697"/>
              <a:ext cx="881047" cy="863601"/>
              <a:chOff x="0" y="0"/>
              <a:chExt cx="881045" cy="863600"/>
            </a:xfrm>
          </p:grpSpPr>
          <p:sp>
            <p:nvSpPr>
              <p:cNvPr id="749" name="Rounded Rectangle"/>
              <p:cNvSpPr/>
              <p:nvPr/>
            </p:nvSpPr>
            <p:spPr>
              <a:xfrm>
                <a:off x="0" y="0"/>
                <a:ext cx="881046" cy="863600"/>
              </a:xfrm>
              <a:prstGeom prst="roundRect">
                <a:avLst>
                  <a:gd name="adj" fmla="val 451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l"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</a:p>
            </p:txBody>
          </p:sp>
          <p:grpSp>
            <p:nvGrpSpPr>
              <p:cNvPr id="752" name="Group"/>
              <p:cNvGrpSpPr/>
              <p:nvPr/>
            </p:nvGrpSpPr>
            <p:grpSpPr>
              <a:xfrm>
                <a:off x="103660" y="15375"/>
                <a:ext cx="651014" cy="825501"/>
                <a:chOff x="25400" y="0"/>
                <a:chExt cx="651013" cy="825500"/>
              </a:xfrm>
            </p:grpSpPr>
            <p:pic>
              <p:nvPicPr>
                <p:cNvPr id="750" name="Screen Shot 2016-03-01 at 2.42.20 PM.png" descr="Screen Shot 2016-03-01 at 2.42.20 PM.png"/>
                <p:cNvPicPr>
                  <a:picLocks noChangeAspect="1"/>
                </p:cNvPicPr>
                <p:nvPr/>
              </p:nvPicPr>
              <p:blipFill>
                <a:blip r:embed="rId12">
                  <a:extLst/>
                </a:blip>
                <a:srcRect l="0" t="18613" r="3755" b="0"/>
                <a:stretch>
                  <a:fillRect/>
                </a:stretch>
              </p:blipFill>
              <p:spPr>
                <a:xfrm>
                  <a:off x="25400" y="101972"/>
                  <a:ext cx="651014" cy="723528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751" name="Screen Shot 2016-03-01 at 2.42.20 PM.png" descr="Screen Shot 2016-03-01 at 2.42.20 PM.png"/>
                <p:cNvPicPr>
                  <a:picLocks noChangeAspect="1"/>
                </p:cNvPicPr>
                <p:nvPr/>
              </p:nvPicPr>
              <p:blipFill>
                <a:blip r:embed="rId12">
                  <a:extLst/>
                </a:blip>
                <a:srcRect l="0" t="0" r="3755" b="88585"/>
                <a:stretch>
                  <a:fillRect/>
                </a:stretch>
              </p:blipFill>
              <p:spPr>
                <a:xfrm>
                  <a:off x="25400" y="0"/>
                  <a:ext cx="651014" cy="10147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sp>
          <p:nvSpPr>
            <p:cNvPr id="754" name="Rounded Rectangle"/>
            <p:cNvSpPr/>
            <p:nvPr/>
          </p:nvSpPr>
          <p:spPr>
            <a:xfrm>
              <a:off x="34028" y="1858596"/>
              <a:ext cx="3048462" cy="571501"/>
            </a:xfrm>
            <a:prstGeom prst="roundRect">
              <a:avLst>
                <a:gd name="adj" fmla="val 682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755" name="Rounded Rectangle"/>
            <p:cNvSpPr/>
            <p:nvPr/>
          </p:nvSpPr>
          <p:spPr>
            <a:xfrm>
              <a:off x="34028" y="1316063"/>
              <a:ext cx="3048462" cy="469901"/>
            </a:xfrm>
            <a:prstGeom prst="roundRect">
              <a:avLst>
                <a:gd name="adj" fmla="val 8304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756" name="```{r results = &quot;asis&quot;}…"/>
            <p:cNvSpPr txBox="1"/>
            <p:nvPr/>
          </p:nvSpPr>
          <p:spPr>
            <a:xfrm>
              <a:off x="34028" y="1827521"/>
              <a:ext cx="3090103" cy="697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7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7A4AAA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```{r results = "asis"}</a:t>
              </a:r>
            </a:p>
            <a:p>
              <a:pPr algn="l">
                <a:lnSpc>
                  <a:spcPct val="7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rgbClr val="7A4AAA"/>
                  </a:solidFill>
                </a:rPr>
                <a:t>print(</a:t>
              </a:r>
              <a:r>
                <a:t>xtable::</a:t>
              </a:r>
              <a:r>
                <a:rPr b="1"/>
                <a:t>xtable(</a:t>
              </a:r>
              <a:r>
                <a:t>data, caption = "Table with xtable"</a:t>
              </a:r>
              <a:r>
                <a:rPr b="1"/>
                <a:t>)</a:t>
              </a:r>
              <a:r>
                <a:rPr>
                  <a:solidFill>
                    <a:srgbClr val="7A4AAA"/>
                  </a:solidFill>
                </a:rPr>
                <a:t>, </a:t>
              </a:r>
              <a:endParaRPr>
                <a:solidFill>
                  <a:srgbClr val="7A4AAA"/>
                </a:solidFill>
              </a:endParaRPr>
            </a:p>
            <a:p>
              <a:pPr algn="l">
                <a:lnSpc>
                  <a:spcPct val="7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rgbClr val="7A4AAA"/>
                  </a:solidFill>
                </a:rPr>
                <a:t>     type = "html", html.table.attributes = "border=0"))</a:t>
              </a:r>
            </a:p>
            <a:p>
              <a:pPr algn="l">
                <a:lnSpc>
                  <a:spcPct val="7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7A4AAA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```</a:t>
              </a:r>
            </a:p>
          </p:txBody>
        </p:sp>
        <p:sp>
          <p:nvSpPr>
            <p:cNvPr id="757" name="```{r results = &quot;asis&quot;}…"/>
            <p:cNvSpPr txBox="1"/>
            <p:nvPr/>
          </p:nvSpPr>
          <p:spPr>
            <a:xfrm>
              <a:off x="34028" y="2446890"/>
              <a:ext cx="2200597" cy="7466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8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7A4AAA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```{r results = "asis"}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pc="-9" sz="10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stargazer::</a:t>
              </a:r>
              <a:r>
                <a:rPr b="1"/>
                <a:t>stargazer(</a:t>
              </a:r>
              <a:r>
                <a:t>data, type = "html", 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pc="-9" sz="10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     title = "Table with stargazer"</a:t>
              </a:r>
              <a:r>
                <a:rPr b="1"/>
                <a:t>)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7A4AAA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```</a:t>
              </a:r>
            </a:p>
          </p:txBody>
        </p:sp>
        <p:sp>
          <p:nvSpPr>
            <p:cNvPr id="758" name="```{r results = 'asis'}…"/>
            <p:cNvSpPr txBox="1"/>
            <p:nvPr/>
          </p:nvSpPr>
          <p:spPr>
            <a:xfrm>
              <a:off x="34028" y="1275239"/>
              <a:ext cx="2704839" cy="589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8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7A4AAA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```{r results = 'asis'}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knitr::</a:t>
              </a:r>
              <a:r>
                <a:rPr b="1"/>
                <a:t>kable(</a:t>
              </a:r>
              <a:r>
                <a:t>data, caption = "Table with kable"</a:t>
              </a:r>
              <a:r>
                <a:rPr b="1"/>
                <a:t>)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7A4AAA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```</a:t>
              </a:r>
            </a:p>
          </p:txBody>
        </p:sp>
      </p:grpSp>
      <p:graphicFrame>
        <p:nvGraphicFramePr>
          <p:cNvPr id="760" name="Table"/>
          <p:cNvGraphicFramePr/>
          <p:nvPr/>
        </p:nvGraphicFramePr>
        <p:xfrm>
          <a:off x="7111734" y="568829"/>
          <a:ext cx="19120966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083247"/>
                <a:gridCol w="3890253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</a:tblGrid>
              <a:tr h="558800">
                <a:tc>
                  <a:txBody>
                    <a:bodyPr/>
                    <a:lstStyle/>
                    <a:p>
                      <a:pPr indent="5080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7A4AA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7A4AA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7A4AA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7A4AA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7A4AA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7A4AA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7A4AA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7A4AA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7A4AA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7A4AA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7A4AA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7A4AAA">
                        <a:alpha val="40000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The LaTeX package to process citations, </a:t>
                      </a:r>
                      <a:r>
                        <a:rPr sz="9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natbib</a:t>
                      </a:r>
                      <a:r>
                        <a:t>, </a:t>
                      </a:r>
                      <a:r>
                        <a:rPr sz="9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biblatex</a:t>
                      </a:r>
                      <a:r>
                        <a:t> or </a:t>
                      </a:r>
                      <a:r>
                        <a:rPr sz="9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none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Let readers to toggle the display of R code, </a:t>
                      </a:r>
                      <a:r>
                        <a:rPr sz="9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"none"</a:t>
                      </a:r>
                      <a:r>
                        <a:t>, </a:t>
                      </a:r>
                      <a:r>
                        <a:rPr sz="9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"hide"</a:t>
                      </a:r>
                      <a:r>
                        <a:t>, or </a:t>
                      </a:r>
                      <a:r>
                        <a:rPr sz="9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"show"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css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CSS file to use to style 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dev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Graphics device to use for figure output (e.g. </a:t>
                      </a:r>
                      <a:r>
                        <a:rPr sz="9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"png"</a:t>
                      </a:r>
                      <a:r>
                        <a:t>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duration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Add a countdown timer (in minutes) to footer of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fig_caption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Should figures be rendered with captions?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pc="-18"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fig_height, fig_width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Default figure height and width  (in inches) for 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highlight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Syntax highlighting: </a:t>
                      </a:r>
                      <a:r>
                        <a:rPr spc="-25" sz="85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"tango"</a:t>
                      </a:r>
                      <a:r>
                        <a:rPr spc="-25" sz="850"/>
                        <a:t>, </a:t>
                      </a:r>
                      <a:r>
                        <a:rPr spc="-25" sz="85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"pygments"</a:t>
                      </a:r>
                      <a:r>
                        <a:rPr spc="-25" sz="850"/>
                        <a:t>, </a:t>
                      </a:r>
                      <a:r>
                        <a:rPr spc="-25" sz="85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"kate"</a:t>
                      </a:r>
                      <a:r>
                        <a:rPr spc="-25" sz="850"/>
                        <a:t>,</a:t>
                      </a:r>
                      <a:r>
                        <a:rPr spc="-25" sz="85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"zenburn"</a:t>
                      </a:r>
                      <a:r>
                        <a:rPr spc="-25" sz="850"/>
                        <a:t>, </a:t>
                      </a:r>
                      <a:r>
                        <a:rPr spc="-25" sz="85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"textmate"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includes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rPr sz="900"/>
                        <a:t>File of content to place in document</a:t>
                      </a:r>
                      <a:r>
                        <a:t> (</a:t>
                      </a:r>
                      <a:r>
                        <a:rPr spc="-48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in_header, before_body, after_body)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incremental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Should bullets appear one at a time (on presenter mouse clicks)?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keep_md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Save a copy of .md file that contains knitr output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keep_tex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Save a copy of .tex file that contains knitr output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latex_engine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Engine to render latex, </a:t>
                      </a:r>
                      <a:r>
                        <a:rPr sz="9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"pdflatex"</a:t>
                      </a:r>
                      <a:r>
                        <a:rPr sz="900"/>
                        <a:t>, </a:t>
                      </a:r>
                      <a:r>
                        <a:rPr sz="9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"xelatex"</a:t>
                      </a:r>
                      <a:r>
                        <a:rPr sz="900"/>
                        <a:t>, </a:t>
                      </a:r>
                      <a:r>
                        <a:t>or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</a:t>
                      </a:r>
                      <a:r>
                        <a:rPr sz="9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lualatex"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lib_dir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Directory of dependency files to use (Bootstrap, MathJax, etc.) 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mathjax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Set to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local</a:t>
                      </a:r>
                      <a:r>
                        <a:t> or a URL to use a local/URL version of MathJax to render equations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md_extensions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Markdown extensions to add to default definition or R Markdown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number_sections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Add section numbering to headers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pandoc_args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Additional arguments to pass to Pandoc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preserve_yaml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Preserve YAML front matter in final document?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reference_docx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docx file whose styles should be copied when producing docx output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self_contained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Embed dependencies into the doc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slide_level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The lowest heading level that defines individual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smaller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Use the smaller font size in the presentation?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smart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Convert straight quotes to curly, dashes to em-dashes, … to ellipses, etc.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template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Pandoc template to use when rendering file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quarterly_report.html</a:t>
                      </a:r>
                      <a:r>
                        <a:t>).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Bootswatch or Beamer theme to use for page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Add a table of contents at start of 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toc_depth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The lowest level of headings to add to table of contents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toc_float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Float the table of contents to the left of the main content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61" name="html"/>
          <p:cNvSpPr txBox="1"/>
          <p:nvPr/>
        </p:nvSpPr>
        <p:spPr>
          <a:xfrm rot="16200000">
            <a:off x="11955077" y="715625"/>
            <a:ext cx="388161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1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defTabSz="914400"/>
            <a:r>
              <a:t>html</a:t>
            </a:r>
          </a:p>
        </p:txBody>
      </p:sp>
      <p:sp>
        <p:nvSpPr>
          <p:cNvPr id="762" name="pdf"/>
          <p:cNvSpPr txBox="1"/>
          <p:nvPr/>
        </p:nvSpPr>
        <p:spPr>
          <a:xfrm rot="16200000">
            <a:off x="12150670" y="715625"/>
            <a:ext cx="310691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1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defTabSz="914400"/>
            <a:r>
              <a:t>pdf</a:t>
            </a:r>
          </a:p>
        </p:txBody>
      </p:sp>
      <p:sp>
        <p:nvSpPr>
          <p:cNvPr id="763" name="word"/>
          <p:cNvSpPr txBox="1"/>
          <p:nvPr/>
        </p:nvSpPr>
        <p:spPr>
          <a:xfrm rot="16200000">
            <a:off x="12256919" y="715625"/>
            <a:ext cx="411910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1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defTabSz="914400"/>
            <a:r>
              <a:t>word</a:t>
            </a:r>
          </a:p>
        </p:txBody>
      </p:sp>
      <p:sp>
        <p:nvSpPr>
          <p:cNvPr id="764" name="odt"/>
          <p:cNvSpPr txBox="1"/>
          <p:nvPr/>
        </p:nvSpPr>
        <p:spPr>
          <a:xfrm rot="16200000">
            <a:off x="12462863" y="715625"/>
            <a:ext cx="313738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1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defTabSz="914400"/>
            <a:r>
              <a:t>odt</a:t>
            </a:r>
          </a:p>
        </p:txBody>
      </p:sp>
      <p:sp>
        <p:nvSpPr>
          <p:cNvPr id="765" name="rtf"/>
          <p:cNvSpPr txBox="1"/>
          <p:nvPr/>
        </p:nvSpPr>
        <p:spPr>
          <a:xfrm rot="16200000">
            <a:off x="12644422" y="715625"/>
            <a:ext cx="264336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1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defTabSz="914400"/>
            <a:r>
              <a:t>rtf</a:t>
            </a:r>
          </a:p>
        </p:txBody>
      </p:sp>
      <p:sp>
        <p:nvSpPr>
          <p:cNvPr id="766" name="md"/>
          <p:cNvSpPr txBox="1"/>
          <p:nvPr/>
        </p:nvSpPr>
        <p:spPr>
          <a:xfrm rot="16200000">
            <a:off x="12781723" y="715625"/>
            <a:ext cx="303451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1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defTabSz="914400"/>
            <a:r>
              <a:t>md</a:t>
            </a:r>
          </a:p>
        </p:txBody>
      </p:sp>
      <p:sp>
        <p:nvSpPr>
          <p:cNvPr id="767" name="ioslides"/>
          <p:cNvSpPr txBox="1"/>
          <p:nvPr/>
        </p:nvSpPr>
        <p:spPr>
          <a:xfrm rot="16200000">
            <a:off x="12972567" y="715625"/>
            <a:ext cx="549196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1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defTabSz="914400"/>
            <a:r>
              <a:t>ioslides</a:t>
            </a:r>
          </a:p>
        </p:txBody>
      </p:sp>
      <p:sp>
        <p:nvSpPr>
          <p:cNvPr id="768" name="slidy"/>
          <p:cNvSpPr txBox="1"/>
          <p:nvPr/>
        </p:nvSpPr>
        <p:spPr>
          <a:xfrm rot="16200000">
            <a:off x="13209815" y="715625"/>
            <a:ext cx="388414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1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defTabSz="914400"/>
            <a:r>
              <a:t>slidy</a:t>
            </a:r>
          </a:p>
        </p:txBody>
      </p:sp>
      <p:sp>
        <p:nvSpPr>
          <p:cNvPr id="769" name="beamer"/>
          <p:cNvSpPr txBox="1"/>
          <p:nvPr/>
        </p:nvSpPr>
        <p:spPr>
          <a:xfrm rot="16200000">
            <a:off x="13285330" y="715625"/>
            <a:ext cx="551102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1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defTabSz="914400"/>
            <a:r>
              <a:t>beamer</a:t>
            </a:r>
          </a:p>
        </p:txBody>
      </p:sp>
      <p:sp>
        <p:nvSpPr>
          <p:cNvPr id="770" name="Options not listed: extra_dependencies, fig_crop, fig_retina, font_adjustment, font_theme, footer, logo, html_preview, reference_odt, transition, variant, widescreen"/>
          <p:cNvSpPr txBox="1"/>
          <p:nvPr/>
        </p:nvSpPr>
        <p:spPr>
          <a:xfrm>
            <a:off x="7165033" y="6458299"/>
            <a:ext cx="649075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marL="977900" indent="-977900" algn="l"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Options not listed: extra_dependencies, fig_crop, fig_retina, font_adjustment, font_theme, footer, logo, html_preview, reference_odt, transition, variant, widescreen</a:t>
            </a:r>
          </a:p>
        </p:txBody>
      </p:sp>
      <p:sp>
        <p:nvSpPr>
          <p:cNvPr id="771" name="When you render, R Markdown…"/>
          <p:cNvSpPr txBox="1"/>
          <p:nvPr/>
        </p:nvSpPr>
        <p:spPr>
          <a:xfrm>
            <a:off x="3779365" y="543896"/>
            <a:ext cx="3281878" cy="505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5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When you render, R Markdown </a:t>
            </a:r>
          </a:p>
          <a:p>
            <a:pPr marL="114300" indent="-114300" algn="l">
              <a:lnSpc>
                <a:spcPct val="80000"/>
              </a:lnSpc>
              <a:buClr>
                <a:srgbClr val="000000"/>
              </a:buClr>
              <a:buSzPct val="100000"/>
              <a:buAutoNum type="arabicPeriod" startAt="1"/>
              <a:defRPr sz="95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runs the R code, embeds results and text into .md file with knitr </a:t>
            </a:r>
          </a:p>
          <a:p>
            <a:pPr marL="114300" indent="-114300" algn="l">
              <a:lnSpc>
                <a:spcPct val="80000"/>
              </a:lnSpc>
              <a:buClr>
                <a:srgbClr val="000000"/>
              </a:buClr>
              <a:buSzPct val="100000"/>
              <a:buAutoNum type="arabicPeriod" startAt="1"/>
              <a:defRPr sz="95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then converts the .md file into the finished format with pandoc</a:t>
            </a:r>
          </a:p>
        </p:txBody>
      </p:sp>
      <p:grpSp>
        <p:nvGrpSpPr>
          <p:cNvPr id="777" name="Group"/>
          <p:cNvGrpSpPr/>
          <p:nvPr/>
        </p:nvGrpSpPr>
        <p:grpSpPr>
          <a:xfrm>
            <a:off x="4004960" y="1018011"/>
            <a:ext cx="2813648" cy="476218"/>
            <a:chOff x="0" y="0"/>
            <a:chExt cx="2813646" cy="476216"/>
          </a:xfrm>
        </p:grpSpPr>
        <p:pic>
          <p:nvPicPr>
            <p:cNvPr id="772" name="pasted-image.png" descr="pasted-image.png"/>
            <p:cNvPicPr>
              <a:picLocks noChangeAspect="1"/>
            </p:cNvPicPr>
            <p:nvPr/>
          </p:nvPicPr>
          <p:blipFill>
            <a:blip r:embed="rId1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813647" cy="4762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3" name="Arrow"/>
            <p:cNvSpPr/>
            <p:nvPr/>
          </p:nvSpPr>
          <p:spPr>
            <a:xfrm>
              <a:off x="354274" y="236067"/>
              <a:ext cx="161872" cy="101692"/>
            </a:xfrm>
            <a:prstGeom prst="rightArrow">
              <a:avLst>
                <a:gd name="adj1" fmla="val 32000"/>
                <a:gd name="adj2" fmla="val 84246"/>
              </a:avLst>
            </a:prstGeom>
            <a:solidFill>
              <a:srgbClr val="7A4AAA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4" name="Arrow"/>
            <p:cNvSpPr/>
            <p:nvPr/>
          </p:nvSpPr>
          <p:spPr>
            <a:xfrm>
              <a:off x="913074" y="238125"/>
              <a:ext cx="161872" cy="101692"/>
            </a:xfrm>
            <a:prstGeom prst="rightArrow">
              <a:avLst>
                <a:gd name="adj1" fmla="val 32000"/>
                <a:gd name="adj2" fmla="val 84246"/>
              </a:avLst>
            </a:prstGeom>
            <a:solidFill>
              <a:srgbClr val="7A4AAA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5" name="Arrow"/>
            <p:cNvSpPr/>
            <p:nvPr/>
          </p:nvSpPr>
          <p:spPr>
            <a:xfrm>
              <a:off x="1471874" y="238125"/>
              <a:ext cx="161872" cy="101692"/>
            </a:xfrm>
            <a:prstGeom prst="rightArrow">
              <a:avLst>
                <a:gd name="adj1" fmla="val 32000"/>
                <a:gd name="adj2" fmla="val 84246"/>
              </a:avLst>
            </a:prstGeom>
            <a:solidFill>
              <a:srgbClr val="7A4AAA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6" name="Arrow"/>
            <p:cNvSpPr/>
            <p:nvPr/>
          </p:nvSpPr>
          <p:spPr>
            <a:xfrm>
              <a:off x="2030675" y="238125"/>
              <a:ext cx="161872" cy="101692"/>
            </a:xfrm>
            <a:prstGeom prst="rightArrow">
              <a:avLst>
                <a:gd name="adj1" fmla="val 32000"/>
                <a:gd name="adj2" fmla="val 84246"/>
              </a:avLst>
            </a:prstGeom>
            <a:solidFill>
              <a:srgbClr val="7A4AAA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78" name="Set a document’s default output format in the YAML header:"/>
          <p:cNvSpPr txBox="1"/>
          <p:nvPr/>
        </p:nvSpPr>
        <p:spPr>
          <a:xfrm>
            <a:off x="4135286" y="1508743"/>
            <a:ext cx="1240096" cy="505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5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Set a document’s default output format in the YAML header:</a:t>
            </a:r>
          </a:p>
        </p:txBody>
      </p:sp>
      <p:sp>
        <p:nvSpPr>
          <p:cNvPr id="779" name="---…"/>
          <p:cNvSpPr/>
          <p:nvPr/>
        </p:nvSpPr>
        <p:spPr>
          <a:xfrm>
            <a:off x="5369181" y="1551606"/>
            <a:ext cx="1392529" cy="6554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---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output: html_document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---</a:t>
            </a:r>
          </a:p>
          <a:p>
            <a:pPr algn="l">
              <a:lnSpc>
                <a:spcPct val="60000"/>
              </a:lnSpc>
              <a:spcBef>
                <a:spcPts val="200"/>
              </a:spcBef>
              <a:defRPr sz="1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 Body</a:t>
            </a:r>
          </a:p>
        </p:txBody>
      </p:sp>
      <p:graphicFrame>
        <p:nvGraphicFramePr>
          <p:cNvPr id="780" name="Table"/>
          <p:cNvGraphicFramePr/>
          <p:nvPr/>
        </p:nvGraphicFramePr>
        <p:xfrm>
          <a:off x="3924653" y="2214958"/>
          <a:ext cx="19120966" cy="2215750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294309"/>
                <a:gridCol w="1854790"/>
              </a:tblGrid>
              <a:tr h="166212">
                <a:tc>
                  <a:txBody>
                    <a:bodyPr/>
                    <a:lstStyle/>
                    <a:p>
                      <a:pPr indent="5080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7A4AA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output value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7A4AA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creates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html_document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html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pdf_document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pdf (requires Tex 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word_document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Microsoft Word (.docx)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odt_document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OpenDocument Text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rtf_document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Rich Text Format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md_document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Markdown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github_document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Github compatible markdown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ioslides_presentation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ioslides HTML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slidy_presentation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slidy HTML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1595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beamer_presentation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Beamer pdf slides (requires Tex)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81" name="Customize output with sub-options (listed at right):"/>
          <p:cNvSpPr txBox="1"/>
          <p:nvPr/>
        </p:nvSpPr>
        <p:spPr>
          <a:xfrm>
            <a:off x="3956701" y="4112713"/>
            <a:ext cx="1240095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5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Customize output with sub-options (listed at right):</a:t>
            </a:r>
          </a:p>
        </p:txBody>
      </p:sp>
      <p:grpSp>
        <p:nvGrpSpPr>
          <p:cNvPr id="785" name="Group"/>
          <p:cNvGrpSpPr/>
          <p:nvPr/>
        </p:nvGrpSpPr>
        <p:grpSpPr>
          <a:xfrm>
            <a:off x="5303167" y="4112713"/>
            <a:ext cx="1575357" cy="1026194"/>
            <a:chOff x="0" y="0"/>
            <a:chExt cx="1575355" cy="1026192"/>
          </a:xfrm>
        </p:grpSpPr>
        <p:sp>
          <p:nvSpPr>
            <p:cNvPr id="782" name="---…"/>
            <p:cNvSpPr/>
            <p:nvPr/>
          </p:nvSpPr>
          <p:spPr>
            <a:xfrm>
              <a:off x="0" y="0"/>
              <a:ext cx="1575356" cy="102619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---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output: 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html_document: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  code_folding: hide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  toc_float: TRUE</a:t>
              </a:r>
            </a:p>
            <a:p>
              <a:pPr algn="l">
                <a:lnSpc>
                  <a:spcPct val="5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---</a:t>
              </a:r>
            </a:p>
            <a:p>
              <a:pPr algn="l">
                <a:lnSpc>
                  <a:spcPct val="4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</a:p>
            <a:p>
              <a:pPr algn="l">
                <a:lnSpc>
                  <a:spcPct val="4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# Body</a:t>
              </a:r>
            </a:p>
          </p:txBody>
        </p:sp>
        <p:sp>
          <p:nvSpPr>
            <p:cNvPr id="783" name="Indent 2 spaces"/>
            <p:cNvSpPr/>
            <p:nvPr/>
          </p:nvSpPr>
          <p:spPr>
            <a:xfrm>
              <a:off x="498475" y="20806"/>
              <a:ext cx="498872" cy="303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0" y="0"/>
                  </a:moveTo>
                  <a:cubicBezTo>
                    <a:pt x="547" y="0"/>
                    <a:pt x="0" y="901"/>
                    <a:pt x="0" y="2007"/>
                  </a:cubicBezTo>
                  <a:lnTo>
                    <a:pt x="0" y="17076"/>
                  </a:lnTo>
                  <a:cubicBezTo>
                    <a:pt x="0" y="18183"/>
                    <a:pt x="547" y="19084"/>
                    <a:pt x="1220" y="19084"/>
                  </a:cubicBezTo>
                  <a:lnTo>
                    <a:pt x="8558" y="19084"/>
                  </a:lnTo>
                  <a:lnTo>
                    <a:pt x="10998" y="21600"/>
                  </a:lnTo>
                  <a:lnTo>
                    <a:pt x="13438" y="19084"/>
                  </a:lnTo>
                  <a:lnTo>
                    <a:pt x="20397" y="19084"/>
                  </a:lnTo>
                  <a:cubicBezTo>
                    <a:pt x="21070" y="19084"/>
                    <a:pt x="21600" y="18183"/>
                    <a:pt x="21600" y="17076"/>
                  </a:cubicBezTo>
                  <a:lnTo>
                    <a:pt x="21600" y="2007"/>
                  </a:lnTo>
                  <a:cubicBezTo>
                    <a:pt x="21600" y="901"/>
                    <a:pt x="21070" y="0"/>
                    <a:pt x="20397" y="0"/>
                  </a:cubicBezTo>
                  <a:lnTo>
                    <a:pt x="1220" y="0"/>
                  </a:lnTo>
                  <a:close/>
                </a:path>
              </a:pathLst>
            </a:custGeom>
            <a:solidFill>
              <a:srgbClr val="7A4AAA">
                <a:alpha val="69896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90000"/>
                </a:lnSpc>
                <a:defRPr b="1" sz="9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Indent 2 spaces</a:t>
              </a:r>
            </a:p>
          </p:txBody>
        </p:sp>
        <p:sp>
          <p:nvSpPr>
            <p:cNvPr id="784" name="Indent 4 spaces"/>
            <p:cNvSpPr/>
            <p:nvPr/>
          </p:nvSpPr>
          <p:spPr>
            <a:xfrm>
              <a:off x="1026917" y="20806"/>
              <a:ext cx="498873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0" y="0"/>
                  </a:moveTo>
                  <a:cubicBezTo>
                    <a:pt x="547" y="0"/>
                    <a:pt x="0" y="768"/>
                    <a:pt x="0" y="1712"/>
                  </a:cubicBezTo>
                  <a:lnTo>
                    <a:pt x="0" y="14561"/>
                  </a:lnTo>
                  <a:cubicBezTo>
                    <a:pt x="0" y="15504"/>
                    <a:pt x="547" y="16272"/>
                    <a:pt x="1220" y="16272"/>
                  </a:cubicBezTo>
                  <a:lnTo>
                    <a:pt x="5121" y="16272"/>
                  </a:lnTo>
                  <a:lnTo>
                    <a:pt x="7561" y="21600"/>
                  </a:lnTo>
                  <a:lnTo>
                    <a:pt x="10001" y="16272"/>
                  </a:lnTo>
                  <a:lnTo>
                    <a:pt x="20397" y="16272"/>
                  </a:lnTo>
                  <a:cubicBezTo>
                    <a:pt x="21070" y="16272"/>
                    <a:pt x="21600" y="15504"/>
                    <a:pt x="21600" y="14561"/>
                  </a:cubicBezTo>
                  <a:lnTo>
                    <a:pt x="21600" y="1712"/>
                  </a:lnTo>
                  <a:cubicBezTo>
                    <a:pt x="21600" y="768"/>
                    <a:pt x="21070" y="0"/>
                    <a:pt x="20397" y="0"/>
                  </a:cubicBezTo>
                  <a:lnTo>
                    <a:pt x="1220" y="0"/>
                  </a:lnTo>
                  <a:close/>
                </a:path>
              </a:pathLst>
            </a:custGeom>
            <a:solidFill>
              <a:srgbClr val="7A4AAA">
                <a:alpha val="69896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90000"/>
                </a:lnSpc>
                <a:defRPr b="1" sz="9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Indent 4 spaces</a:t>
              </a:r>
            </a:p>
          </p:txBody>
        </p:sp>
      </p:grpSp>
      <p:sp>
        <p:nvSpPr>
          <p:cNvPr id="786" name="# Tabset {.tabset .tabset-fade .tabset-pills}…"/>
          <p:cNvSpPr/>
          <p:nvPr/>
        </p:nvSpPr>
        <p:spPr>
          <a:xfrm>
            <a:off x="3949908" y="5385351"/>
            <a:ext cx="2849063" cy="109668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algn="l">
              <a:lnSpc>
                <a:spcPct val="4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4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 Tabset {.tabset .tabset-fade .tabset-pills}</a:t>
            </a:r>
          </a:p>
          <a:p>
            <a:pPr algn="l">
              <a:lnSpc>
                <a:spcPct val="4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4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Tab 1</a:t>
            </a:r>
          </a:p>
          <a:p>
            <a:pPr algn="l">
              <a:lnSpc>
                <a:spcPct val="4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4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text 1</a:t>
            </a:r>
          </a:p>
          <a:p>
            <a:pPr algn="l">
              <a:lnSpc>
                <a:spcPct val="4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4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Tab 2</a:t>
            </a:r>
          </a:p>
          <a:p>
            <a:pPr algn="l">
              <a:lnSpc>
                <a:spcPct val="4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4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text 2</a:t>
            </a:r>
          </a:p>
          <a:p>
            <a:pPr algn="l">
              <a:lnSpc>
                <a:spcPct val="4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lnSpc>
                <a:spcPct val="4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### End tabset</a:t>
            </a:r>
          </a:p>
        </p:txBody>
      </p:sp>
      <p:sp>
        <p:nvSpPr>
          <p:cNvPr id="787" name="Use .tabset css class to place sub-headers into tabs"/>
          <p:cNvSpPr txBox="1"/>
          <p:nvPr/>
        </p:nvSpPr>
        <p:spPr>
          <a:xfrm>
            <a:off x="3956701" y="4887073"/>
            <a:ext cx="1240095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5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Use .tabset css class to place sub-headers into tabs </a:t>
            </a:r>
          </a:p>
        </p:txBody>
      </p:sp>
      <p:pic>
        <p:nvPicPr>
          <p:cNvPr id="788" name="Screen Shot 2016-03-02 at 1.45.53 PM.png" descr="Screen Shot 2016-03-02 at 1.45.53 PM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5941399" y="5693642"/>
            <a:ext cx="1028124" cy="1106209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789" name="Line"/>
          <p:cNvSpPr/>
          <p:nvPr/>
        </p:nvSpPr>
        <p:spPr>
          <a:xfrm>
            <a:off x="13347513" y="8955653"/>
            <a:ext cx="272000" cy="921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9" h="21600" fill="norm" stroke="1" extrusionOk="0">
                <a:moveTo>
                  <a:pt x="2724" y="0"/>
                </a:moveTo>
                <a:cubicBezTo>
                  <a:pt x="14614" y="2431"/>
                  <a:pt x="21600" y="6493"/>
                  <a:pt x="21299" y="10800"/>
                </a:cubicBezTo>
                <a:cubicBezTo>
                  <a:pt x="20988" y="15265"/>
                  <a:pt x="12915" y="19359"/>
                  <a:pt x="0" y="21600"/>
                </a:cubicBezTo>
              </a:path>
            </a:pathLst>
          </a:custGeom>
          <a:ln w="25400">
            <a:solidFill>
              <a:srgbClr val="7A4AAA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790" name="html tabsets"/>
          <p:cNvSpPr txBox="1"/>
          <p:nvPr/>
        </p:nvSpPr>
        <p:spPr>
          <a:xfrm>
            <a:off x="4082540" y="4702742"/>
            <a:ext cx="873936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indent="50800">
              <a:defRPr b="1" sz="1000">
                <a:solidFill>
                  <a:srgbClr val="7A4A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defTabSz="914400"/>
            <a:r>
              <a:t>html tabsets</a:t>
            </a:r>
          </a:p>
        </p:txBody>
      </p:sp>
      <p:sp>
        <p:nvSpPr>
          <p:cNvPr id="791" name="gituhb"/>
          <p:cNvSpPr txBox="1"/>
          <p:nvPr/>
        </p:nvSpPr>
        <p:spPr>
          <a:xfrm rot="16200000">
            <a:off x="12844918" y="715625"/>
            <a:ext cx="490777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1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defTabSz="914400"/>
            <a:r>
              <a:t>gituhb</a:t>
            </a:r>
          </a:p>
        </p:txBody>
      </p:sp>
      <p:sp>
        <p:nvSpPr>
          <p:cNvPr id="792" name="Learn more in…"/>
          <p:cNvSpPr txBox="1"/>
          <p:nvPr/>
        </p:nvSpPr>
        <p:spPr>
          <a:xfrm>
            <a:off x="9344924" y="9609580"/>
            <a:ext cx="1034474" cy="670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in 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the </a:t>
            </a:r>
            <a:r>
              <a:rPr b="1"/>
              <a:t>stargazer, xtable</a:t>
            </a:r>
            <a:r>
              <a:t>, 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and</a:t>
            </a:r>
            <a:r>
              <a:t> </a:t>
            </a:r>
          </a:p>
          <a:p>
            <a:pPr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knitr</a:t>
            </a:r>
            <a:r>
              <a:t> 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packages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Rounded Rectangle"/>
          <p:cNvSpPr/>
          <p:nvPr/>
        </p:nvSpPr>
        <p:spPr>
          <a:xfrm>
            <a:off x="10517201" y="1490894"/>
            <a:ext cx="3101306" cy="8809775"/>
          </a:xfrm>
          <a:prstGeom prst="roundRect">
            <a:avLst>
              <a:gd name="adj" fmla="val 1229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795" name="cache = FALSE…"/>
          <p:cNvSpPr txBox="1"/>
          <p:nvPr/>
        </p:nvSpPr>
        <p:spPr>
          <a:xfrm>
            <a:off x="10944378" y="4438172"/>
            <a:ext cx="2299366" cy="592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/>
          <a:lstStyle/>
          <a:p>
            <a:pPr marL="88900" indent="-88900" algn="l"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cache = FALSE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cache results for future knits</a:t>
            </a:r>
          </a:p>
          <a:p>
            <a:pPr marL="88900" indent="-88900" algn="l"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child = NULL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file(s) to knit and then include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collapse = FALSE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collapse all output into single block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comment = '##'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prefix for each line of results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dependson = NULL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chunk</a:t>
            </a:r>
            <a:r>
              <a:t> 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dependencies for caching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echo = TRUE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Display code in output document</a:t>
            </a:r>
          </a:p>
          <a:p>
            <a:pPr marL="88900" indent="-88900" algn="l"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engine = 'R'</a:t>
            </a:r>
          </a:p>
          <a:p>
            <a:pPr marL="88900" algn="l">
              <a:lnSpc>
                <a:spcPct val="8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code language used in chunk</a:t>
            </a:r>
          </a:p>
          <a:p>
            <a:pPr marL="88900" indent="-88900" algn="l"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error = TRUE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stop render when error occurs</a:t>
            </a:r>
          </a:p>
          <a:p>
            <a:pPr marL="88900" indent="-88900" algn="l"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eval = TRUE</a:t>
            </a:r>
          </a:p>
          <a:p>
            <a:pPr marL="88900" algn="l">
              <a:lnSpc>
                <a:spcPct val="8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Run code in chunk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fig.align = 'default'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'left', 'right', or 'center'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fig.cap = NULL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figure caption as character string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fig.height, fig.width</a:t>
            </a:r>
          </a:p>
          <a:p>
            <a:pPr marL="88900" algn="l">
              <a:lnSpc>
                <a:spcPct val="8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Dimensions of plots in inches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include = TRUE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Include chunk after running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message = TRUE</a:t>
            </a:r>
          </a:p>
          <a:p>
            <a:pPr marL="88900" algn="l">
              <a:lnSpc>
                <a:spcPct val="8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display code messages in document</a:t>
            </a:r>
          </a:p>
          <a:p>
            <a:pPr marL="88900" indent="-88900" algn="l"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results = 'markup'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1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'asis' - passthrough results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algn="l">
              <a:lnSpc>
                <a:spcPct val="80000"/>
              </a:lnSpc>
              <a:spcBef>
                <a:spcPts val="1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'hide' - do not display results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algn="l">
              <a:lnSpc>
                <a:spcPct val="8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'hold' - put all results below all code</a:t>
            </a:r>
          </a:p>
          <a:p>
            <a:pPr marL="88900" indent="-88900" algn="l"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tidy = FALSE</a:t>
            </a:r>
          </a:p>
          <a:p>
            <a:pPr marL="88900" algn="l">
              <a:lnSpc>
                <a:spcPct val="8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tidy code for display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warning = TRUE</a:t>
            </a:r>
          </a:p>
          <a:p>
            <a:pPr marL="88900" algn="l">
              <a:lnSpc>
                <a:spcPct val="8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display code warnings in document</a:t>
            </a:r>
          </a:p>
        </p:txBody>
      </p:sp>
      <p:sp>
        <p:nvSpPr>
          <p:cNvPr id="796" name="Rounded Rectangle"/>
          <p:cNvSpPr/>
          <p:nvPr/>
        </p:nvSpPr>
        <p:spPr>
          <a:xfrm>
            <a:off x="8655089" y="4523446"/>
            <a:ext cx="1758427" cy="2380737"/>
          </a:xfrm>
          <a:prstGeom prst="roundRect">
            <a:avLst>
              <a:gd name="adj" fmla="val 2167"/>
            </a:avLst>
          </a:prstGeom>
          <a:solidFill>
            <a:srgbClr val="7A4AAA">
              <a:alpha val="4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797" name="Rounded Rectangle"/>
          <p:cNvSpPr/>
          <p:nvPr/>
        </p:nvSpPr>
        <p:spPr>
          <a:xfrm>
            <a:off x="8742931" y="4465157"/>
            <a:ext cx="1677851" cy="217619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98" name="render()"/>
          <p:cNvSpPr/>
          <p:nvPr/>
        </p:nvSpPr>
        <p:spPr>
          <a:xfrm>
            <a:off x="8742932" y="4465157"/>
            <a:ext cx="1677850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b="1"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render()</a:t>
            </a:r>
          </a:p>
        </p:txBody>
      </p:sp>
      <p:sp>
        <p:nvSpPr>
          <p:cNvPr id="799" name="Rounded Rectangle"/>
          <p:cNvSpPr/>
          <p:nvPr/>
        </p:nvSpPr>
        <p:spPr>
          <a:xfrm>
            <a:off x="356501" y="1486780"/>
            <a:ext cx="10057014" cy="2897376"/>
          </a:xfrm>
          <a:prstGeom prst="roundRect">
            <a:avLst>
              <a:gd name="adj" fmla="val 1315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800" name="Rounded Rectangle"/>
          <p:cNvSpPr/>
          <p:nvPr/>
        </p:nvSpPr>
        <p:spPr>
          <a:xfrm>
            <a:off x="204546" y="3362214"/>
            <a:ext cx="1830697" cy="1636882"/>
          </a:xfrm>
          <a:prstGeom prst="roundRect">
            <a:avLst>
              <a:gd name="adj" fmla="val 232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801" name="RStudio Pro Features"/>
          <p:cNvSpPr/>
          <p:nvPr/>
        </p:nvSpPr>
        <p:spPr>
          <a:xfrm>
            <a:off x="351068" y="1472208"/>
            <a:ext cx="10069715" cy="217619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RStudio Pro Features</a:t>
            </a:r>
          </a:p>
        </p:txBody>
      </p:sp>
      <p:sp>
        <p:nvSpPr>
          <p:cNvPr id="802" name="Workflow"/>
          <p:cNvSpPr/>
          <p:nvPr/>
        </p:nvSpPr>
        <p:spPr>
          <a:xfrm>
            <a:off x="351325" y="1472208"/>
            <a:ext cx="10069201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Workflow</a:t>
            </a:r>
          </a:p>
        </p:txBody>
      </p:sp>
      <p:sp>
        <p:nvSpPr>
          <p:cNvPr id="803" name="Rounded Rectangle"/>
          <p:cNvSpPr/>
          <p:nvPr/>
        </p:nvSpPr>
        <p:spPr>
          <a:xfrm>
            <a:off x="369844" y="7007173"/>
            <a:ext cx="6311901" cy="3280796"/>
          </a:xfrm>
          <a:prstGeom prst="roundRect">
            <a:avLst>
              <a:gd name="adj" fmla="val 1161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804" name="Debug Mode"/>
          <p:cNvSpPr/>
          <p:nvPr/>
        </p:nvSpPr>
        <p:spPr>
          <a:xfrm>
            <a:off x="363664" y="6993791"/>
            <a:ext cx="6324601" cy="217619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Debug Mode</a:t>
            </a:r>
          </a:p>
        </p:txBody>
      </p:sp>
      <p:sp>
        <p:nvSpPr>
          <p:cNvPr id="805" name="Interactive Documents"/>
          <p:cNvSpPr/>
          <p:nvPr/>
        </p:nvSpPr>
        <p:spPr>
          <a:xfrm>
            <a:off x="363664" y="6993791"/>
            <a:ext cx="6324601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Interactive Documents</a:t>
            </a:r>
          </a:p>
        </p:txBody>
      </p:sp>
      <p:pic>
        <p:nvPicPr>
          <p:cNvPr id="806" name="Group" descr="Group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8137" y="1002759"/>
            <a:ext cx="1001074" cy="351377"/>
          </a:xfrm>
          <a:prstGeom prst="rect">
            <a:avLst/>
          </a:prstGeom>
          <a:ln w="12700">
            <a:miter lim="400000"/>
          </a:ln>
        </p:spPr>
      </p:pic>
      <p:sp>
        <p:nvSpPr>
          <p:cNvPr id="807" name="learn more at rmarkdown.rstudio.com"/>
          <p:cNvSpPr txBox="1"/>
          <p:nvPr/>
        </p:nvSpPr>
        <p:spPr>
          <a:xfrm>
            <a:off x="887028" y="698802"/>
            <a:ext cx="3148666" cy="351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110000"/>
              </a:lnSpc>
              <a:defRPr sz="1400">
                <a:solidFill>
                  <a:srgbClr val="7A4A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learn more at</a:t>
            </a:r>
            <a:r>
              <a:rPr b="1"/>
              <a:t> </a:t>
            </a:r>
            <a:r>
              <a:rPr u="sng">
                <a:hlinkClick r:id="rId3" invalidUrl="" action="" tgtFrame="" tooltip="" history="1" highlightClick="0" endSnd="0"/>
              </a:rPr>
              <a:t>rmarkdown.rstudio.com</a:t>
            </a:r>
          </a:p>
        </p:txBody>
      </p:sp>
      <p:grpSp>
        <p:nvGrpSpPr>
          <p:cNvPr id="822" name="Group"/>
          <p:cNvGrpSpPr/>
          <p:nvPr/>
        </p:nvGrpSpPr>
        <p:grpSpPr>
          <a:xfrm>
            <a:off x="8301377" y="264780"/>
            <a:ext cx="2503424" cy="1085266"/>
            <a:chOff x="0" y="0"/>
            <a:chExt cx="2503423" cy="1085265"/>
          </a:xfrm>
        </p:grpSpPr>
        <p:grpSp>
          <p:nvGrpSpPr>
            <p:cNvPr id="820" name="Group"/>
            <p:cNvGrpSpPr/>
            <p:nvPr/>
          </p:nvGrpSpPr>
          <p:grpSpPr>
            <a:xfrm>
              <a:off x="0" y="7114"/>
              <a:ext cx="514112" cy="1078152"/>
              <a:chOff x="0" y="0"/>
              <a:chExt cx="514111" cy="1078150"/>
            </a:xfrm>
          </p:grpSpPr>
          <p:grpSp>
            <p:nvGrpSpPr>
              <p:cNvPr id="811" name="Group"/>
              <p:cNvGrpSpPr/>
              <p:nvPr/>
            </p:nvGrpSpPr>
            <p:grpSpPr>
              <a:xfrm>
                <a:off x="19468" y="616611"/>
                <a:ext cx="494644" cy="461540"/>
                <a:chOff x="194066" y="12320"/>
                <a:chExt cx="494643" cy="461539"/>
              </a:xfrm>
            </p:grpSpPr>
            <p:pic>
              <p:nvPicPr>
                <p:cNvPr id="808" name="Screen Shot 2016-02-26 at 1.08.10 PM.png" descr="Screen Shot 2016-02-26 at 1.08.10 PM.png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rcRect l="9521" t="0" r="0" b="0"/>
                <a:stretch>
                  <a:fillRect/>
                </a:stretch>
              </p:blipFill>
              <p:spPr>
                <a:xfrm>
                  <a:off x="194066" y="12320"/>
                  <a:ext cx="360743" cy="234498"/>
                </a:xfrm>
                <a:prstGeom prst="rect">
                  <a:avLst/>
                </a:prstGeom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25400" dist="25400" dir="5400000">
                    <a:srgbClr val="000000">
                      <a:alpha val="50000"/>
                    </a:srgbClr>
                  </a:outerShdw>
                </a:effectLst>
              </p:spPr>
            </p:pic>
            <p:pic>
              <p:nvPicPr>
                <p:cNvPr id="809" name="Screen Shot 2016-02-26 at 1.07.00 PM.png" descr="Screen Shot 2016-02-26 at 1.07.00 PM.png"/>
                <p:cNvPicPr>
                  <a:picLocks noChangeAspect="1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259622" y="300234"/>
                  <a:ext cx="317351" cy="173626"/>
                </a:xfrm>
                <a:prstGeom prst="rect">
                  <a:avLst/>
                </a:prstGeom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25400" dist="25400" dir="5400000">
                    <a:srgbClr val="000000">
                      <a:alpha val="50000"/>
                    </a:srgbClr>
                  </a:outerShdw>
                </a:effectLst>
              </p:spPr>
            </p:pic>
            <p:pic>
              <p:nvPicPr>
                <p:cNvPr id="810" name="Screen Shot 2016-02-26 at 1.07.33 PM.png" descr="Screen Shot 2016-02-26 at 1.07.33 PM.png"/>
                <p:cNvPicPr>
                  <a:picLocks noChangeAspect="1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347573" y="167247"/>
                  <a:ext cx="341137" cy="203264"/>
                </a:xfrm>
                <a:prstGeom prst="rect">
                  <a:avLst/>
                </a:prstGeom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25400" dist="25400" dir="5400000">
                    <a:srgbClr val="000000">
                      <a:alpha val="50000"/>
                    </a:srgbClr>
                  </a:outerShdw>
                </a:effectLst>
              </p:spPr>
            </p:pic>
          </p:grpSp>
          <p:grpSp>
            <p:nvGrpSpPr>
              <p:cNvPr id="815" name="Group"/>
              <p:cNvGrpSpPr/>
              <p:nvPr/>
            </p:nvGrpSpPr>
            <p:grpSpPr>
              <a:xfrm>
                <a:off x="0" y="0"/>
                <a:ext cx="461540" cy="461540"/>
                <a:chOff x="0" y="0"/>
                <a:chExt cx="461539" cy="461539"/>
              </a:xfrm>
            </p:grpSpPr>
            <p:pic>
              <p:nvPicPr>
                <p:cNvPr id="812" name="RSource.png" descr="RSource.png"/>
                <p:cNvPicPr>
                  <a:picLocks noChangeAspect="1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461540" cy="46154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13" name="Circle"/>
                <p:cNvSpPr/>
                <p:nvPr/>
              </p:nvSpPr>
              <p:spPr>
                <a:xfrm>
                  <a:off x="116376" y="110815"/>
                  <a:ext cx="234348" cy="23434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BA86EC"/>
                    </a:gs>
                    <a:gs pos="100000">
                      <a:srgbClr val="531B93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12700" dist="0" dir="540000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31264" tIns="31264" rIns="31264" bIns="31264" numCol="1" anchor="ctr">
                  <a:noAutofit/>
                </a:bodyPr>
                <a:lstStyle/>
                <a:p>
                  <a:pPr defTabSz="459787">
                    <a:defRPr sz="20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14" name="Rmd"/>
                <p:cNvSpPr txBox="1"/>
                <p:nvPr/>
              </p:nvSpPr>
              <p:spPr>
                <a:xfrm>
                  <a:off x="81651" y="115501"/>
                  <a:ext cx="298237" cy="2059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0927" tIns="40927" rIns="40927" bIns="40927" numCol="1" anchor="ctr">
                  <a:noAutofit/>
                </a:bodyPr>
                <a:lstStyle>
                  <a:lvl1pPr defTabSz="459787">
                    <a:defRPr sz="700">
                      <a:solidFill>
                        <a:srgbClr val="FFFFFF"/>
                      </a:solidFill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Rmd</a:t>
                  </a:r>
                </a:p>
              </p:txBody>
            </p:sp>
          </p:grpSp>
          <p:grpSp>
            <p:nvGrpSpPr>
              <p:cNvPr id="819" name="Group"/>
              <p:cNvGrpSpPr/>
              <p:nvPr/>
            </p:nvGrpSpPr>
            <p:grpSpPr>
              <a:xfrm>
                <a:off x="80312" y="462127"/>
                <a:ext cx="300915" cy="119256"/>
                <a:chOff x="0" y="0"/>
                <a:chExt cx="300913" cy="119255"/>
              </a:xfrm>
            </p:grpSpPr>
            <p:sp>
              <p:nvSpPr>
                <p:cNvPr id="816" name="Arrow"/>
                <p:cNvSpPr/>
                <p:nvPr/>
              </p:nvSpPr>
              <p:spPr>
                <a:xfrm rot="6636000">
                  <a:off x="-15928" y="38002"/>
                  <a:ext cx="110719" cy="42635"/>
                </a:xfrm>
                <a:prstGeom prst="rightArrow">
                  <a:avLst>
                    <a:gd name="adj1" fmla="val 32563"/>
                    <a:gd name="adj2" fmla="val 99959"/>
                  </a:avLst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0927" tIns="40927" rIns="40927" bIns="40927" numCol="1" anchor="ctr">
                  <a:noAutofit/>
                </a:bodyPr>
                <a:lstStyle/>
                <a:p>
                  <a:pPr defTabSz="459787">
                    <a:defRPr sz="44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817" name="Arrow"/>
                <p:cNvSpPr/>
                <p:nvPr/>
              </p:nvSpPr>
              <p:spPr>
                <a:xfrm rot="4164000">
                  <a:off x="206123" y="38002"/>
                  <a:ext cx="110719" cy="42635"/>
                </a:xfrm>
                <a:prstGeom prst="rightArrow">
                  <a:avLst>
                    <a:gd name="adj1" fmla="val 32563"/>
                    <a:gd name="adj2" fmla="val 99959"/>
                  </a:avLst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0927" tIns="40927" rIns="40927" bIns="40927" numCol="1" anchor="ctr">
                  <a:noAutofit/>
                </a:bodyPr>
                <a:lstStyle/>
                <a:p>
                  <a:pPr defTabSz="459787">
                    <a:defRPr sz="44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818" name="Arrow"/>
                <p:cNvSpPr/>
                <p:nvPr/>
              </p:nvSpPr>
              <p:spPr>
                <a:xfrm rot="5400000">
                  <a:off x="95867" y="42579"/>
                  <a:ext cx="110718" cy="42635"/>
                </a:xfrm>
                <a:prstGeom prst="rightArrow">
                  <a:avLst>
                    <a:gd name="adj1" fmla="val 32563"/>
                    <a:gd name="adj2" fmla="val 99959"/>
                  </a:avLst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0927" tIns="40927" rIns="40927" bIns="40927" numCol="1" anchor="ctr">
                  <a:noAutofit/>
                </a:bodyPr>
                <a:lstStyle/>
                <a:p>
                  <a:pPr defTabSz="459787">
                    <a:defRPr sz="44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</p:grpSp>
        <p:sp>
          <p:nvSpPr>
            <p:cNvPr id="821" name="Reproducible Research…"/>
            <p:cNvSpPr txBox="1"/>
            <p:nvPr/>
          </p:nvSpPr>
          <p:spPr>
            <a:xfrm>
              <a:off x="538221" y="0"/>
              <a:ext cx="1965203" cy="107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Reproducible Research</a:t>
              </a:r>
              <a:endParaRPr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5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At the click of a button, or the type of a command, you can rerun the code in an R Markdown file to reproduce your work and export the results as a finished report.</a:t>
              </a:r>
            </a:p>
          </p:txBody>
        </p:sp>
      </p:grpSp>
      <p:sp>
        <p:nvSpPr>
          <p:cNvPr id="823" name="Rounded Rectangle"/>
          <p:cNvSpPr/>
          <p:nvPr/>
        </p:nvSpPr>
        <p:spPr>
          <a:xfrm>
            <a:off x="368300" y="3519969"/>
            <a:ext cx="1426781" cy="3377456"/>
          </a:xfrm>
          <a:prstGeom prst="roundRect">
            <a:avLst>
              <a:gd name="adj" fmla="val 2670"/>
            </a:avLst>
          </a:prstGeom>
          <a:solidFill>
            <a:srgbClr val="7A4AAA">
              <a:alpha val="4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824" name="Rounded Rectangle"/>
          <p:cNvSpPr/>
          <p:nvPr/>
        </p:nvSpPr>
        <p:spPr>
          <a:xfrm>
            <a:off x="363664" y="3441700"/>
            <a:ext cx="1435101" cy="217618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825" name="Use rmarkdown::render() to render/knit at cmd line. Important args:…"/>
          <p:cNvSpPr txBox="1"/>
          <p:nvPr/>
        </p:nvSpPr>
        <p:spPr>
          <a:xfrm>
            <a:off x="8770231" y="4646129"/>
            <a:ext cx="1677851" cy="2239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l"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rmarkdown::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render()</a:t>
            </a:r>
            <a:r>
              <a:t> to render/knit at cmd line. </a:t>
            </a:r>
            <a:r>
              <a:rPr sz="1000"/>
              <a:t>Important </a:t>
            </a:r>
            <a:r>
              <a:t>a</a:t>
            </a:r>
            <a:r>
              <a:rPr sz="1000"/>
              <a:t>rgs:</a:t>
            </a:r>
            <a:endParaRPr sz="1000"/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input</a:t>
            </a:r>
            <a:r>
              <a:t> 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- file to render</a:t>
            </a:r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output_format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output_options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- List of render options (as in YAML)</a:t>
            </a:r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output_file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output_dir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params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- list of params to use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envir</a:t>
            </a:r>
            <a:r>
              <a:t> 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- environment to evaluate code chunks in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encoding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- of input file</a:t>
            </a:r>
          </a:p>
        </p:txBody>
      </p:sp>
      <p:sp>
        <p:nvSpPr>
          <p:cNvPr id="826" name="R Markdown Cheat Sheet"/>
          <p:cNvSpPr txBox="1"/>
          <p:nvPr>
            <p:ph type="title"/>
          </p:nvPr>
        </p:nvSpPr>
        <p:spPr>
          <a:xfrm>
            <a:off x="265965" y="272555"/>
            <a:ext cx="4390792" cy="477109"/>
          </a:xfrm>
          <a:prstGeom prst="rect">
            <a:avLst/>
          </a:prstGeom>
        </p:spPr>
        <p:txBody>
          <a:bodyPr lIns="0" tIns="0" rIns="0" bIns="0"/>
          <a:lstStyle/>
          <a:p>
            <a:pPr defTabSz="233679">
              <a:lnSpc>
                <a:spcPct val="80000"/>
              </a:lnSpc>
              <a:defRPr sz="3520">
                <a:solidFill>
                  <a:srgbClr val="7A4A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R Markdown </a:t>
            </a:r>
            <a:r>
              <a:rPr sz="2880"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Sheet </a:t>
            </a:r>
          </a:p>
        </p:txBody>
      </p:sp>
      <p:sp>
        <p:nvSpPr>
          <p:cNvPr id="827" name="RStudio® is a trademark of RStudio, Inc.  •  CC BY RStudio •  info@rstudio.com  •  844-448-1212 • rstudio.com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RStudio® is a trademark of RStudio, Inc.  •  </a:t>
            </a:r>
            <a:r>
              <a:rPr u="sng">
                <a:solidFill>
                  <a:srgbClr val="7A4AAA"/>
                </a:solidFill>
                <a:hlinkClick r:id="rId8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 u="sng">
                <a:hlinkClick r:id="rId9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 u="sng">
                <a:hlinkClick r:id="rId10" invalidUrl="" action="" tgtFrame="" tooltip="" history="1" highlightClick="0" endSnd="0"/>
              </a:rPr>
              <a:t>rstudio.com</a:t>
            </a:r>
            <a:r>
              <a:t> </a:t>
            </a:r>
          </a:p>
        </p:txBody>
      </p:sp>
      <p:sp>
        <p:nvSpPr>
          <p:cNvPr id="828" name="Learn more at support.rstudio.com  •  RStudio IDE  0.99.879  •  Updated: 02/16"/>
          <p:cNvSpPr txBox="1"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at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support.rstudio.com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t>•  RStudio IDE  0.99.879  •  Updated: 02/16</a:t>
            </a:r>
          </a:p>
        </p:txBody>
      </p:sp>
      <p:sp>
        <p:nvSpPr>
          <p:cNvPr id="829" name="More cheat sheets at http://www.rstudio.com/resources/cheatsheets/"/>
          <p:cNvSpPr txBox="1"/>
          <p:nvPr/>
        </p:nvSpPr>
        <p:spPr>
          <a:xfrm>
            <a:off x="4837970" y="10340910"/>
            <a:ext cx="4292732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defRPr sz="900">
                <a:solidFill>
                  <a:srgbClr val="7A4AAA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More cheat sheets at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  <a:hlinkClick r:id="rId11" invalidUrl="" action="" tgtFrame="" tooltip="" history="1" highlightClick="0" endSnd="0"/>
              </a:rPr>
              <a:t>http://www.rstudio.com/resources/cheatsheets/</a:t>
            </a:r>
          </a:p>
        </p:txBody>
      </p:sp>
      <p:sp>
        <p:nvSpPr>
          <p:cNvPr id="830" name="Rounded Rectangle"/>
          <p:cNvSpPr/>
          <p:nvPr/>
        </p:nvSpPr>
        <p:spPr>
          <a:xfrm>
            <a:off x="6782657" y="7019873"/>
            <a:ext cx="3622006" cy="3280796"/>
          </a:xfrm>
          <a:prstGeom prst="roundRect">
            <a:avLst>
              <a:gd name="adj" fmla="val 1161"/>
            </a:avLst>
          </a:prstGeom>
          <a:solidFill>
            <a:srgbClr val="7A4AAA">
              <a:alpha val="4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831" name="Debug Mode"/>
          <p:cNvSpPr/>
          <p:nvPr/>
        </p:nvSpPr>
        <p:spPr>
          <a:xfrm>
            <a:off x="6774658" y="6993791"/>
            <a:ext cx="3634706" cy="217619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Debug Mode</a:t>
            </a:r>
          </a:p>
        </p:txBody>
      </p:sp>
      <p:sp>
        <p:nvSpPr>
          <p:cNvPr id="832" name="Parameters"/>
          <p:cNvSpPr/>
          <p:nvPr/>
        </p:nvSpPr>
        <p:spPr>
          <a:xfrm>
            <a:off x="6784027" y="6993791"/>
            <a:ext cx="3622007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Parameters</a:t>
            </a:r>
          </a:p>
        </p:txBody>
      </p:sp>
      <p:grpSp>
        <p:nvGrpSpPr>
          <p:cNvPr id="835" name="Group"/>
          <p:cNvGrpSpPr/>
          <p:nvPr/>
        </p:nvGrpSpPr>
        <p:grpSpPr>
          <a:xfrm>
            <a:off x="5084233" y="276725"/>
            <a:ext cx="2884391" cy="1078152"/>
            <a:chOff x="0" y="0"/>
            <a:chExt cx="2884390" cy="1078150"/>
          </a:xfrm>
        </p:grpSpPr>
        <p:sp>
          <p:nvSpPr>
            <p:cNvPr id="833" name=".Rmd files…"/>
            <p:cNvSpPr txBox="1"/>
            <p:nvPr/>
          </p:nvSpPr>
          <p:spPr>
            <a:xfrm>
              <a:off x="580881" y="0"/>
              <a:ext cx="2303510" cy="107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.Rmd files</a:t>
              </a:r>
              <a:r>
                <a:t> 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5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An R Markdown (.Rmd) file is a record of your research. It contains the code that a scientist needs to reproduce your work along with the narration that a reader needs to understand your work.</a:t>
              </a:r>
            </a:p>
          </p:txBody>
        </p:sp>
        <p:pic>
          <p:nvPicPr>
            <p:cNvPr id="834" name="rmarkdown-cheatsheet-2.0.001.jpeg" descr="rmarkdown-cheatsheet-2.0.001.jpeg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55354"/>
              <a:ext cx="577650" cy="981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58" name="Group"/>
          <p:cNvGrpSpPr/>
          <p:nvPr/>
        </p:nvGrpSpPr>
        <p:grpSpPr>
          <a:xfrm>
            <a:off x="10999470" y="261755"/>
            <a:ext cx="2714837" cy="1111843"/>
            <a:chOff x="0" y="-6433"/>
            <a:chExt cx="2714836" cy="1111842"/>
          </a:xfrm>
        </p:grpSpPr>
        <p:sp>
          <p:nvSpPr>
            <p:cNvPr id="836" name="Dynamic Documents…"/>
            <p:cNvSpPr txBox="1"/>
            <p:nvPr/>
          </p:nvSpPr>
          <p:spPr>
            <a:xfrm>
              <a:off x="941141" y="-6434"/>
              <a:ext cx="1773696" cy="10781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Dynamic Documents </a:t>
              </a:r>
              <a:endParaRPr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5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You can choose to export the finished report as a html, pdf, MS Word, ODT, RTF, or markdown document; or as a html or pdf based slide show.</a:t>
              </a:r>
            </a:p>
          </p:txBody>
        </p:sp>
        <p:grpSp>
          <p:nvGrpSpPr>
            <p:cNvPr id="857" name="Group"/>
            <p:cNvGrpSpPr/>
            <p:nvPr/>
          </p:nvGrpSpPr>
          <p:grpSpPr>
            <a:xfrm>
              <a:off x="0" y="-1"/>
              <a:ext cx="860926" cy="1105411"/>
              <a:chOff x="0" y="0"/>
              <a:chExt cx="860925" cy="1105409"/>
            </a:xfrm>
          </p:grpSpPr>
          <p:sp>
            <p:nvSpPr>
              <p:cNvPr id="837" name="Arrow"/>
              <p:cNvSpPr/>
              <p:nvPr/>
            </p:nvSpPr>
            <p:spPr>
              <a:xfrm flipH="1" rot="12936000">
                <a:off x="150607" y="733691"/>
                <a:ext cx="476548" cy="55619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846" name="Group"/>
              <p:cNvGrpSpPr/>
              <p:nvPr/>
            </p:nvGrpSpPr>
            <p:grpSpPr>
              <a:xfrm>
                <a:off x="610162" y="0"/>
                <a:ext cx="250764" cy="1105410"/>
                <a:chOff x="-4394" y="0"/>
                <a:chExt cx="250763" cy="1105409"/>
              </a:xfrm>
            </p:grpSpPr>
            <p:pic>
              <p:nvPicPr>
                <p:cNvPr id="838" name="pasted-image.png" descr="pasted-image.png"/>
                <p:cNvPicPr>
                  <a:picLocks noChangeAspect="1"/>
                </p:cNvPicPr>
                <p:nvPr/>
              </p:nvPicPr>
              <p:blipFill>
                <a:blip r:embed="rId13">
                  <a:extLst/>
                </a:blip>
                <a:stretch>
                  <a:fillRect/>
                </a:stretch>
              </p:blipFill>
              <p:spPr>
                <a:xfrm>
                  <a:off x="4333" y="0"/>
                  <a:ext cx="233307" cy="23330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843" name="Group"/>
                <p:cNvGrpSpPr/>
                <p:nvPr/>
              </p:nvGrpSpPr>
              <p:grpSpPr>
                <a:xfrm>
                  <a:off x="0" y="293870"/>
                  <a:ext cx="241974" cy="233307"/>
                  <a:chOff x="0" y="0"/>
                  <a:chExt cx="241973" cy="233305"/>
                </a:xfrm>
              </p:grpSpPr>
              <p:pic>
                <p:nvPicPr>
                  <p:cNvPr id="839" name="text-x-tex.png" descr="text-x-tex.png"/>
                  <p:cNvPicPr>
                    <a:picLocks noChangeAspect="1"/>
                  </p:cNvPicPr>
                  <p:nvPr/>
                </p:nvPicPr>
                <p:blipFill>
                  <a:blip r:embed="rId14">
                    <a:extLst/>
                  </a:blip>
                  <a:stretch>
                    <a:fillRect/>
                  </a:stretch>
                </p:blipFill>
                <p:spPr>
                  <a:xfrm>
                    <a:off x="8668" y="0"/>
                    <a:ext cx="233306" cy="233306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sp>
                <p:nvSpPr>
                  <p:cNvPr id="840" name="Rectangle"/>
                  <p:cNvSpPr/>
                  <p:nvPr/>
                </p:nvSpPr>
                <p:spPr>
                  <a:xfrm>
                    <a:off x="49297" y="77123"/>
                    <a:ext cx="164552" cy="138697"/>
                  </a:xfrm>
                  <a:prstGeom prst="rect">
                    <a:avLst/>
                  </a:prstGeom>
                  <a:gradFill flip="none" rotWithShape="1">
                    <a:gsLst>
                      <a:gs pos="9907">
                        <a:srgbClr val="C0C0C0"/>
                      </a:gs>
                      <a:gs pos="9907">
                        <a:srgbClr val="E0E0E0"/>
                      </a:gs>
                      <a:gs pos="43939">
                        <a:srgbClr val="FFFFFF"/>
                      </a:gs>
                    </a:gsLst>
                    <a:path path="shape">
                      <a:fillToRect l="56956" t="-15443" r="43043" b="115443"/>
                    </a:path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9104" tIns="29104" rIns="29104" bIns="29104" numCol="1" anchor="ctr">
                    <a:noAutofit/>
                  </a:bodyPr>
                  <a:lstStyle/>
                  <a:p>
                    <a:pPr defTabSz="459787">
                      <a:defRPr sz="3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pic>
                <p:nvPicPr>
                  <p:cNvPr id="841" name="pasted-image.png" descr="pasted-image.png"/>
                  <p:cNvPicPr>
                    <a:picLocks noChangeAspect="1"/>
                  </p:cNvPicPr>
                  <p:nvPr/>
                </p:nvPicPr>
                <p:blipFill>
                  <a:blip r:embed="rId15">
                    <a:extLst/>
                  </a:blip>
                  <a:srcRect l="0" t="0" r="0" b="0"/>
                  <a:stretch>
                    <a:fillRect/>
                  </a:stretch>
                </p:blipFill>
                <p:spPr>
                  <a:xfrm>
                    <a:off x="104235" y="176139"/>
                    <a:ext cx="99381" cy="37766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842" name="pasted-image.png" descr="pasted-image.png"/>
                  <p:cNvPicPr>
                    <a:picLocks noChangeAspect="1"/>
                  </p:cNvPicPr>
                  <p:nvPr/>
                </p:nvPicPr>
                <p:blipFill>
                  <a:blip r:embed="rId16">
                    <a:extLst/>
                  </a:blip>
                  <a:srcRect l="0" t="6115" r="31672" b="68786"/>
                  <a:stretch>
                    <a:fillRect/>
                  </a:stretch>
                </p:blipFill>
                <p:spPr>
                  <a:xfrm>
                    <a:off x="0" y="26224"/>
                    <a:ext cx="159411" cy="58556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  <p:pic>
              <p:nvPicPr>
                <p:cNvPr id="844" name="Group" descr="Group"/>
                <p:cNvPicPr>
                  <a:picLocks noChangeAspect="1"/>
                </p:cNvPicPr>
                <p:nvPr/>
              </p:nvPicPr>
              <p:blipFill>
                <a:blip r:embed="rId17">
                  <a:extLst/>
                </a:blip>
                <a:stretch>
                  <a:fillRect/>
                </a:stretch>
              </p:blipFill>
              <p:spPr>
                <a:xfrm>
                  <a:off x="-3052" y="857333"/>
                  <a:ext cx="248077" cy="24807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45" name="Group" descr="Group"/>
                <p:cNvPicPr>
                  <a:picLocks noChangeAspect="1"/>
                </p:cNvPicPr>
                <p:nvPr/>
              </p:nvPicPr>
              <p:blipFill>
                <a:blip r:embed="rId18">
                  <a:extLst/>
                </a:blip>
                <a:stretch>
                  <a:fillRect/>
                </a:stretch>
              </p:blipFill>
              <p:spPr>
                <a:xfrm>
                  <a:off x="-4395" y="587741"/>
                  <a:ext cx="250764" cy="25076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sp>
            <p:nvSpPr>
              <p:cNvPr id="847" name="Rectangle"/>
              <p:cNvSpPr/>
              <p:nvPr/>
            </p:nvSpPr>
            <p:spPr>
              <a:xfrm>
                <a:off x="561124" y="58574"/>
                <a:ext cx="33562" cy="2183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48" name="Arrow"/>
              <p:cNvSpPr/>
              <p:nvPr/>
            </p:nvSpPr>
            <p:spPr>
              <a:xfrm rot="19465876">
                <a:off x="150607" y="312302"/>
                <a:ext cx="476548" cy="55619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851" name="Group"/>
              <p:cNvGrpSpPr/>
              <p:nvPr/>
            </p:nvGrpSpPr>
            <p:grpSpPr>
              <a:xfrm>
                <a:off x="184126" y="424480"/>
                <a:ext cx="401595" cy="273267"/>
                <a:chOff x="0" y="0"/>
                <a:chExt cx="401593" cy="273266"/>
              </a:xfrm>
            </p:grpSpPr>
            <p:sp>
              <p:nvSpPr>
                <p:cNvPr id="849" name="Arrow"/>
                <p:cNvSpPr/>
                <p:nvPr/>
              </p:nvSpPr>
              <p:spPr>
                <a:xfrm rot="20868693">
                  <a:off x="3020" y="41300"/>
                  <a:ext cx="397180" cy="55620"/>
                </a:xfrm>
                <a:prstGeom prst="rightArrow">
                  <a:avLst>
                    <a:gd name="adj1" fmla="val 32563"/>
                    <a:gd name="adj2" fmla="val 99959"/>
                  </a:avLst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0927" tIns="40927" rIns="40927" bIns="40927" numCol="1" anchor="ctr">
                  <a:noAutofit/>
                </a:bodyPr>
                <a:lstStyle/>
                <a:p>
                  <a:pPr defTabSz="459787">
                    <a:defRPr sz="44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850" name="Arrow"/>
                <p:cNvSpPr/>
                <p:nvPr/>
              </p:nvSpPr>
              <p:spPr>
                <a:xfrm rot="732001">
                  <a:off x="1391" y="176308"/>
                  <a:ext cx="397180" cy="55620"/>
                </a:xfrm>
                <a:prstGeom prst="rightArrow">
                  <a:avLst>
                    <a:gd name="adj1" fmla="val 32563"/>
                    <a:gd name="adj2" fmla="val 99959"/>
                  </a:avLst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0927" tIns="40927" rIns="40927" bIns="40927" numCol="1" anchor="ctr">
                  <a:noAutofit/>
                </a:bodyPr>
                <a:lstStyle/>
                <a:p>
                  <a:pPr defTabSz="459787">
                    <a:defRPr sz="44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sp>
            <p:nvSpPr>
              <p:cNvPr id="852" name="Rectangle"/>
              <p:cNvSpPr/>
              <p:nvPr/>
            </p:nvSpPr>
            <p:spPr>
              <a:xfrm>
                <a:off x="75246" y="176348"/>
                <a:ext cx="326659" cy="67818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856" name="Group"/>
              <p:cNvGrpSpPr/>
              <p:nvPr/>
            </p:nvGrpSpPr>
            <p:grpSpPr>
              <a:xfrm>
                <a:off x="0" y="325020"/>
                <a:ext cx="427531" cy="427532"/>
                <a:chOff x="0" y="0"/>
                <a:chExt cx="427530" cy="427530"/>
              </a:xfrm>
            </p:grpSpPr>
            <p:pic>
              <p:nvPicPr>
                <p:cNvPr id="853" name="RSource.png" descr="RSource.png"/>
                <p:cNvPicPr>
                  <a:picLocks noChangeAspect="1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427531" cy="42753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54" name="Circle"/>
                <p:cNvSpPr/>
                <p:nvPr/>
              </p:nvSpPr>
              <p:spPr>
                <a:xfrm>
                  <a:off x="107801" y="102650"/>
                  <a:ext cx="217080" cy="2170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BA86EC"/>
                    </a:gs>
                    <a:gs pos="100000">
                      <a:srgbClr val="531B93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12700" dist="0" dir="540000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31264" tIns="31264" rIns="31264" bIns="31264" numCol="1" anchor="ctr">
                  <a:noAutofit/>
                </a:bodyPr>
                <a:lstStyle/>
                <a:p>
                  <a:pPr defTabSz="459787">
                    <a:defRPr sz="20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55" name="Rmd"/>
                <p:cNvSpPr txBox="1"/>
                <p:nvPr/>
              </p:nvSpPr>
              <p:spPr>
                <a:xfrm>
                  <a:off x="75635" y="106990"/>
                  <a:ext cx="276261" cy="19081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0927" tIns="40927" rIns="40927" bIns="40927" numCol="1" anchor="ctr">
                  <a:noAutofit/>
                </a:bodyPr>
                <a:lstStyle>
                  <a:lvl1pPr defTabSz="459787">
                    <a:defRPr baseline="-14285" sz="700">
                      <a:solidFill>
                        <a:srgbClr val="FFFFFF"/>
                      </a:solidFill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Rmd</a:t>
                  </a:r>
                </a:p>
              </p:txBody>
            </p:sp>
          </p:grpSp>
        </p:grpSp>
      </p:grpSp>
      <p:pic>
        <p:nvPicPr>
          <p:cNvPr id="859" name="Screen Shot 2014-07-28 at 5.02.25 PM.png" descr="Screen Shot 2014-07-28 at 5.02.25 PM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435079" y="2221686"/>
            <a:ext cx="1369631" cy="1069229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860" name=".Rmd structure"/>
          <p:cNvSpPr/>
          <p:nvPr/>
        </p:nvSpPr>
        <p:spPr>
          <a:xfrm>
            <a:off x="363664" y="3453408"/>
            <a:ext cx="1435101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b="1"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.Rmd structure</a:t>
            </a:r>
          </a:p>
        </p:txBody>
      </p:sp>
      <p:grpSp>
        <p:nvGrpSpPr>
          <p:cNvPr id="933" name="Group"/>
          <p:cNvGrpSpPr/>
          <p:nvPr/>
        </p:nvGrpSpPr>
        <p:grpSpPr>
          <a:xfrm>
            <a:off x="434739" y="1673478"/>
            <a:ext cx="10019790" cy="5258605"/>
            <a:chOff x="-1219200" y="148914"/>
            <a:chExt cx="10019788" cy="5258604"/>
          </a:xfrm>
        </p:grpSpPr>
        <p:grpSp>
          <p:nvGrpSpPr>
            <p:cNvPr id="884" name="Group"/>
            <p:cNvGrpSpPr/>
            <p:nvPr/>
          </p:nvGrpSpPr>
          <p:grpSpPr>
            <a:xfrm>
              <a:off x="238488" y="685086"/>
              <a:ext cx="6866175" cy="4722433"/>
              <a:chOff x="0" y="0"/>
              <a:chExt cx="6866174" cy="4722432"/>
            </a:xfrm>
          </p:grpSpPr>
          <p:grpSp>
            <p:nvGrpSpPr>
              <p:cNvPr id="867" name="Group"/>
              <p:cNvGrpSpPr/>
              <p:nvPr/>
            </p:nvGrpSpPr>
            <p:grpSpPr>
              <a:xfrm>
                <a:off x="0" y="347467"/>
                <a:ext cx="6672400" cy="4374966"/>
                <a:chOff x="0" y="0"/>
                <a:chExt cx="6672399" cy="4374965"/>
              </a:xfrm>
            </p:grpSpPr>
            <p:grpSp>
              <p:nvGrpSpPr>
                <p:cNvPr id="865" name="Group"/>
                <p:cNvGrpSpPr/>
                <p:nvPr/>
              </p:nvGrpSpPr>
              <p:grpSpPr>
                <a:xfrm>
                  <a:off x="0" y="0"/>
                  <a:ext cx="6672400" cy="4374966"/>
                  <a:chOff x="0" y="0"/>
                  <a:chExt cx="6672399" cy="4374965"/>
                </a:xfrm>
              </p:grpSpPr>
              <p:grpSp>
                <p:nvGrpSpPr>
                  <p:cNvPr id="863" name="Group"/>
                  <p:cNvGrpSpPr/>
                  <p:nvPr/>
                </p:nvGrpSpPr>
                <p:grpSpPr>
                  <a:xfrm>
                    <a:off x="0" y="0"/>
                    <a:ext cx="6672400" cy="4374966"/>
                    <a:chOff x="0" y="0"/>
                    <a:chExt cx="6672399" cy="4374965"/>
                  </a:xfrm>
                </p:grpSpPr>
                <p:pic>
                  <p:nvPicPr>
                    <p:cNvPr id="861" name="Screen Shot 2015-12-28 at 12.05.41 PM.png" descr="Screen Shot 2015-12-28 at 12.05.41 PM.png"/>
                    <p:cNvPicPr>
                      <a:picLocks noChangeAspect="1"/>
                    </p:cNvPicPr>
                    <p:nvPr/>
                  </p:nvPicPr>
                  <p:blipFill>
                    <a:blip r:embed="rId20">
                      <a:extLst/>
                    </a:blip>
                    <a:srcRect l="0" t="0" r="0" b="0"/>
                    <a:stretch>
                      <a:fillRect/>
                    </a:stretch>
                  </p:blipFill>
                  <p:spPr>
                    <a:xfrm>
                      <a:off x="0" y="0"/>
                      <a:ext cx="6672400" cy="4374966"/>
                    </a:xfrm>
                    <a:prstGeom prst="rect">
                      <a:avLst/>
                    </a:prstGeom>
                    <a:ln w="1905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>
                      <a:outerShdw sx="100000" sy="100000" kx="0" ky="0" algn="b" rotWithShape="0" blurRad="76200" dist="63500" dir="5400000">
                        <a:srgbClr val="000000">
                          <a:alpha val="50000"/>
                        </a:srgbClr>
                      </a:outerShdw>
                    </a:effectLst>
                  </p:spPr>
                </p:pic>
                <p:sp>
                  <p:nvSpPr>
                    <p:cNvPr id="862" name="Rectangle"/>
                    <p:cNvSpPr/>
                    <p:nvPr/>
                  </p:nvSpPr>
                  <p:spPr>
                    <a:xfrm>
                      <a:off x="3394012" y="688425"/>
                      <a:ext cx="3236141" cy="70287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>
                          <a:solidFill>
                            <a:srgbClr val="FFFFFF"/>
                          </a:solidFill>
                        </a:defRPr>
                      </a:pPr>
                    </a:p>
                  </p:txBody>
                </p:sp>
              </p:grpSp>
              <p:sp>
                <p:nvSpPr>
                  <p:cNvPr id="864" name="Rectangle"/>
                  <p:cNvSpPr/>
                  <p:nvPr/>
                </p:nvSpPr>
                <p:spPr>
                  <a:xfrm>
                    <a:off x="3412071" y="3086331"/>
                    <a:ext cx="3211790" cy="110994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pic>
              <p:nvPicPr>
                <p:cNvPr id="866" name="Screen Shot 2016-02-26 at 3.47.41 PM.png" descr="Screen Shot 2016-02-26 at 3.47.41 PM.png"/>
                <p:cNvPicPr>
                  <a:picLocks noChangeAspect="1"/>
                </p:cNvPicPr>
                <p:nvPr/>
              </p:nvPicPr>
              <p:blipFill>
                <a:blip r:embed="rId21">
                  <a:extLst/>
                </a:blip>
                <a:stretch>
                  <a:fillRect/>
                </a:stretch>
              </p:blipFill>
              <p:spPr>
                <a:xfrm>
                  <a:off x="35285" y="328466"/>
                  <a:ext cx="6618032" cy="402143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sp>
            <p:nvSpPr>
              <p:cNvPr id="868" name="Modify chunk options"/>
              <p:cNvSpPr txBox="1"/>
              <p:nvPr/>
            </p:nvSpPr>
            <p:spPr>
              <a:xfrm>
                <a:off x="1950353" y="2211899"/>
                <a:ext cx="530988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chemeClr val="accent6">
                        <a:lumOff val="-8741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Modify chunk options</a:t>
                </a:r>
              </a:p>
            </p:txBody>
          </p:sp>
          <p:sp>
            <p:nvSpPr>
              <p:cNvPr id="869" name="Run all previous chunks"/>
              <p:cNvSpPr txBox="1"/>
              <p:nvPr/>
            </p:nvSpPr>
            <p:spPr>
              <a:xfrm>
                <a:off x="2495105" y="2211899"/>
                <a:ext cx="604100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chemeClr val="accent6">
                        <a:lumOff val="-8741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Run all previous chunks</a:t>
                </a:r>
              </a:p>
            </p:txBody>
          </p:sp>
          <p:sp>
            <p:nvSpPr>
              <p:cNvPr id="870" name="Run current chunk"/>
              <p:cNvSpPr txBox="1"/>
              <p:nvPr/>
            </p:nvSpPr>
            <p:spPr>
              <a:xfrm>
                <a:off x="3076649" y="2211899"/>
                <a:ext cx="501247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chemeClr val="accent6">
                        <a:lumOff val="-8741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Run current chunk</a:t>
                </a:r>
              </a:p>
            </p:txBody>
          </p:sp>
          <p:sp>
            <p:nvSpPr>
              <p:cNvPr id="871" name="Line"/>
              <p:cNvSpPr/>
              <p:nvPr/>
            </p:nvSpPr>
            <p:spPr>
              <a:xfrm flipV="1">
                <a:off x="3053028" y="2722540"/>
                <a:ext cx="236145" cy="413945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872" name="Line"/>
              <p:cNvSpPr/>
              <p:nvPr/>
            </p:nvSpPr>
            <p:spPr>
              <a:xfrm flipH="1">
                <a:off x="2023985" y="953880"/>
                <a:ext cx="118471" cy="29627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pic>
            <p:nvPicPr>
              <p:cNvPr id="873" name="Screen Shot 2016-02-26 at 3.38.51 PM.png" descr="Screen Shot 2016-02-26 at 3.38.51 PM.png"/>
              <p:cNvPicPr>
                <a:picLocks noChangeAspect="1"/>
              </p:cNvPicPr>
              <p:nvPr/>
            </p:nvPicPr>
            <p:blipFill>
              <a:blip r:embed="rId22">
                <a:extLst/>
              </a:blip>
              <a:srcRect l="9980" t="5056" r="9980" b="12139"/>
              <a:stretch>
                <a:fillRect/>
              </a:stretch>
            </p:blipFill>
            <p:spPr>
              <a:xfrm>
                <a:off x="3607968" y="0"/>
                <a:ext cx="3258207" cy="3987398"/>
              </a:xfrm>
              <a:prstGeom prst="rect">
                <a:avLst/>
              </a:prstGeom>
              <a:ln w="190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76200" dist="63500" dir="540000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874" name="Line"/>
              <p:cNvSpPr/>
              <p:nvPr/>
            </p:nvSpPr>
            <p:spPr>
              <a:xfrm flipH="1" flipV="1">
                <a:off x="2778104" y="2722539"/>
                <a:ext cx="114301" cy="41410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875" name="Line"/>
              <p:cNvSpPr/>
              <p:nvPr/>
            </p:nvSpPr>
            <p:spPr>
              <a:xfrm flipH="1" flipV="1">
                <a:off x="2292047" y="2722540"/>
                <a:ext cx="425626" cy="41451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876" name="Insert code chunk"/>
              <p:cNvSpPr txBox="1"/>
              <p:nvPr/>
            </p:nvSpPr>
            <p:spPr>
              <a:xfrm>
                <a:off x="1822761" y="1192440"/>
                <a:ext cx="469834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chemeClr val="accent6">
                        <a:lumOff val="-8741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Insert code chunk</a:t>
                </a:r>
              </a:p>
            </p:txBody>
          </p:sp>
          <p:sp>
            <p:nvSpPr>
              <p:cNvPr id="877" name="Go to code chunk"/>
              <p:cNvSpPr txBox="1"/>
              <p:nvPr/>
            </p:nvSpPr>
            <p:spPr>
              <a:xfrm>
                <a:off x="2313150" y="1192440"/>
                <a:ext cx="469833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chemeClr val="accent6">
                        <a:lumOff val="-8741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Go to code chunk</a:t>
                </a:r>
              </a:p>
            </p:txBody>
          </p:sp>
          <p:sp>
            <p:nvSpPr>
              <p:cNvPr id="878" name="Run code chunk(s)"/>
              <p:cNvSpPr txBox="1"/>
              <p:nvPr/>
            </p:nvSpPr>
            <p:spPr>
              <a:xfrm>
                <a:off x="2803538" y="1192440"/>
                <a:ext cx="577017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chemeClr val="accent6">
                        <a:lumOff val="-8741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Run code chunk(s)</a:t>
                </a:r>
              </a:p>
            </p:txBody>
          </p:sp>
          <p:sp>
            <p:nvSpPr>
              <p:cNvPr id="879" name="Line"/>
              <p:cNvSpPr/>
              <p:nvPr/>
            </p:nvSpPr>
            <p:spPr>
              <a:xfrm flipH="1">
                <a:off x="2493162" y="957771"/>
                <a:ext cx="16870" cy="28357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880" name="Line"/>
              <p:cNvSpPr/>
              <p:nvPr/>
            </p:nvSpPr>
            <p:spPr>
              <a:xfrm flipH="1">
                <a:off x="2496425" y="954246"/>
                <a:ext cx="143870" cy="28357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881" name="Line"/>
              <p:cNvSpPr/>
              <p:nvPr/>
            </p:nvSpPr>
            <p:spPr>
              <a:xfrm>
                <a:off x="2932589" y="960231"/>
                <a:ext cx="8532" cy="28357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882" name="Set preview location"/>
              <p:cNvSpPr txBox="1"/>
              <p:nvPr/>
            </p:nvSpPr>
            <p:spPr>
              <a:xfrm>
                <a:off x="1275887" y="1192440"/>
                <a:ext cx="566000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chemeClr val="accent6">
                        <a:lumOff val="-8741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Set preview location</a:t>
                </a:r>
              </a:p>
            </p:txBody>
          </p:sp>
          <p:sp>
            <p:nvSpPr>
              <p:cNvPr id="883" name="Line"/>
              <p:cNvSpPr/>
              <p:nvPr/>
            </p:nvSpPr>
            <p:spPr>
              <a:xfrm flipH="1">
                <a:off x="1491678" y="947362"/>
                <a:ext cx="308970" cy="28357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</p:grpSp>
        <p:sp>
          <p:nvSpPr>
            <p:cNvPr id="885" name="Open in window"/>
            <p:cNvSpPr txBox="1"/>
            <p:nvPr/>
          </p:nvSpPr>
          <p:spPr>
            <a:xfrm>
              <a:off x="203079" y="593006"/>
              <a:ext cx="566000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Open in window</a:t>
              </a:r>
            </a:p>
          </p:txBody>
        </p:sp>
        <p:sp>
          <p:nvSpPr>
            <p:cNvPr id="886" name="Save"/>
            <p:cNvSpPr txBox="1"/>
            <p:nvPr/>
          </p:nvSpPr>
          <p:spPr>
            <a:xfrm>
              <a:off x="816265" y="593006"/>
              <a:ext cx="402016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Save   </a:t>
              </a:r>
            </a:p>
          </p:txBody>
        </p:sp>
        <p:sp>
          <p:nvSpPr>
            <p:cNvPr id="887" name="Find and replace"/>
            <p:cNvSpPr txBox="1"/>
            <p:nvPr/>
          </p:nvSpPr>
          <p:spPr>
            <a:xfrm>
              <a:off x="2018377" y="593006"/>
              <a:ext cx="614484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Find and replace</a:t>
              </a:r>
            </a:p>
          </p:txBody>
        </p:sp>
        <p:sp>
          <p:nvSpPr>
            <p:cNvPr id="888" name="Line"/>
            <p:cNvSpPr/>
            <p:nvPr/>
          </p:nvSpPr>
          <p:spPr>
            <a:xfrm>
              <a:off x="470692" y="959448"/>
              <a:ext cx="231658" cy="54599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889" name="Line"/>
            <p:cNvSpPr/>
            <p:nvPr/>
          </p:nvSpPr>
          <p:spPr>
            <a:xfrm flipH="1">
              <a:off x="909568" y="819240"/>
              <a:ext cx="50801" cy="69327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890" name="Line"/>
            <p:cNvSpPr/>
            <p:nvPr/>
          </p:nvSpPr>
          <p:spPr>
            <a:xfrm flipH="1">
              <a:off x="1295044" y="968905"/>
              <a:ext cx="814395" cy="54769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grpSp>
          <p:nvGrpSpPr>
            <p:cNvPr id="893" name="Group"/>
            <p:cNvGrpSpPr/>
            <p:nvPr/>
          </p:nvGrpSpPr>
          <p:grpSpPr>
            <a:xfrm>
              <a:off x="-1219200" y="167964"/>
              <a:ext cx="3302455" cy="548562"/>
              <a:chOff x="0" y="13335"/>
              <a:chExt cx="3302454" cy="548560"/>
            </a:xfrm>
          </p:grpSpPr>
          <p:sp>
            <p:nvSpPr>
              <p:cNvPr id="891" name="Open a new .Rmd file  with File ▶︎ New File ▶︎ R Markdown. Use the wizard that opens  to pre-populate the file with a template"/>
              <p:cNvSpPr txBox="1"/>
              <p:nvPr/>
            </p:nvSpPr>
            <p:spPr>
              <a:xfrm>
                <a:off x="213343" y="13334"/>
                <a:ext cx="3089112" cy="5485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l">
                  <a:lnSpc>
                    <a:spcPct val="80000"/>
                  </a:lnSpc>
                  <a:spcBef>
                    <a:spcPts val="1000"/>
                  </a:spcBef>
                  <a:defRPr sz="1000"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rPr b="1" sz="1100">
                    <a:latin typeface="Source Sans Pro"/>
                    <a:ea typeface="Source Sans Pro"/>
                    <a:cs typeface="Source Sans Pro"/>
                    <a:sym typeface="Source Sans Pro"/>
                  </a:rPr>
                  <a:t>Open a new .Rmd file</a:t>
                </a:r>
                <a:r>
                  <a:rPr b="1">
                    <a:latin typeface="Source Sans Pro"/>
                    <a:ea typeface="Source Sans Pro"/>
                    <a:cs typeface="Source Sans Pro"/>
                    <a:sym typeface="Source Sans Pro"/>
                  </a:rPr>
                  <a:t>  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with File ▶︎ New File ▶︎ R Markdown. Use the wizard that opens  to pre-populate the file with a template</a:t>
                </a:r>
              </a:p>
            </p:txBody>
          </p:sp>
          <p:sp>
            <p:nvSpPr>
              <p:cNvPr id="892" name="1"/>
              <p:cNvSpPr txBox="1"/>
              <p:nvPr/>
            </p:nvSpPr>
            <p:spPr>
              <a:xfrm>
                <a:off x="0" y="32397"/>
                <a:ext cx="246240" cy="3961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90000"/>
                  </a:lnSpc>
                  <a:spcBef>
                    <a:spcPts val="1000"/>
                  </a:spcBef>
                  <a:defRPr sz="2200">
                    <a:solidFill>
                      <a:srgbClr val="7A4AAA"/>
                    </a:solidFill>
                    <a:latin typeface="ChunkFive-Roman"/>
                    <a:ea typeface="ChunkFive-Roman"/>
                    <a:cs typeface="ChunkFive-Roman"/>
                    <a:sym typeface="ChunkFive-Roman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896" name="Group"/>
            <p:cNvGrpSpPr/>
            <p:nvPr/>
          </p:nvGrpSpPr>
          <p:grpSpPr>
            <a:xfrm>
              <a:off x="2126148" y="148914"/>
              <a:ext cx="1351618" cy="434274"/>
              <a:chOff x="0" y="-5714"/>
              <a:chExt cx="1351616" cy="434273"/>
            </a:xfrm>
          </p:grpSpPr>
          <p:sp>
            <p:nvSpPr>
              <p:cNvPr id="894" name="Write document by editing template"/>
              <p:cNvSpPr txBox="1"/>
              <p:nvPr/>
            </p:nvSpPr>
            <p:spPr>
              <a:xfrm>
                <a:off x="226043" y="-5715"/>
                <a:ext cx="1125574" cy="434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1000"/>
                  </a:spcBef>
                  <a:defRPr sz="1000"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rPr b="1" sz="1100">
                    <a:latin typeface="Source Sans Pro"/>
                    <a:ea typeface="Source Sans Pro"/>
                    <a:cs typeface="Source Sans Pro"/>
                    <a:sym typeface="Source Sans Pro"/>
                  </a:rPr>
                  <a:t>Write document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 by editing template</a:t>
                </a:r>
              </a:p>
            </p:txBody>
          </p:sp>
          <p:sp>
            <p:nvSpPr>
              <p:cNvPr id="895" name="2"/>
              <p:cNvSpPr txBox="1"/>
              <p:nvPr/>
            </p:nvSpPr>
            <p:spPr>
              <a:xfrm>
                <a:off x="0" y="32397"/>
                <a:ext cx="301677" cy="3961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90000"/>
                  </a:lnSpc>
                  <a:spcBef>
                    <a:spcPts val="1000"/>
                  </a:spcBef>
                  <a:defRPr sz="2200">
                    <a:solidFill>
                      <a:srgbClr val="7A4AAA"/>
                    </a:solidFill>
                    <a:latin typeface="ChunkFive-Roman"/>
                    <a:ea typeface="ChunkFive-Roman"/>
                    <a:cs typeface="ChunkFive-Roman"/>
                    <a:sym typeface="ChunkFive-Roman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897" name="Spell Check"/>
            <p:cNvSpPr txBox="1"/>
            <p:nvPr/>
          </p:nvSpPr>
          <p:spPr>
            <a:xfrm>
              <a:off x="1254241" y="593006"/>
              <a:ext cx="469834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Spell Check</a:t>
              </a:r>
            </a:p>
          </p:txBody>
        </p:sp>
        <p:sp>
          <p:nvSpPr>
            <p:cNvPr id="898" name="Line"/>
            <p:cNvSpPr/>
            <p:nvPr/>
          </p:nvSpPr>
          <p:spPr>
            <a:xfrm flipH="1">
              <a:off x="1119217" y="950049"/>
              <a:ext cx="232770" cy="55970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899" name="Publish"/>
            <p:cNvSpPr txBox="1"/>
            <p:nvPr/>
          </p:nvSpPr>
          <p:spPr>
            <a:xfrm>
              <a:off x="2644021" y="593006"/>
              <a:ext cx="530989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Publish        </a:t>
              </a:r>
            </a:p>
          </p:txBody>
        </p:sp>
        <p:sp>
          <p:nvSpPr>
            <p:cNvPr id="900" name="Line"/>
            <p:cNvSpPr/>
            <p:nvPr/>
          </p:nvSpPr>
          <p:spPr>
            <a:xfrm>
              <a:off x="3637815" y="948758"/>
              <a:ext cx="152401" cy="56737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901" name="Show outline"/>
            <p:cNvSpPr txBox="1"/>
            <p:nvPr/>
          </p:nvSpPr>
          <p:spPr>
            <a:xfrm>
              <a:off x="3404037" y="593006"/>
              <a:ext cx="501247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Show outline</a:t>
              </a:r>
            </a:p>
          </p:txBody>
        </p:sp>
        <p:grpSp>
          <p:nvGrpSpPr>
            <p:cNvPr id="904" name="Group"/>
            <p:cNvGrpSpPr/>
            <p:nvPr/>
          </p:nvGrpSpPr>
          <p:grpSpPr>
            <a:xfrm>
              <a:off x="3613601" y="148914"/>
              <a:ext cx="2272884" cy="434274"/>
              <a:chOff x="0" y="-5715"/>
              <a:chExt cx="2272882" cy="434273"/>
            </a:xfrm>
          </p:grpSpPr>
          <p:sp>
            <p:nvSpPr>
              <p:cNvPr id="902" name="Knit document to create report…"/>
              <p:cNvSpPr txBox="1"/>
              <p:nvPr/>
            </p:nvSpPr>
            <p:spPr>
              <a:xfrm>
                <a:off x="226043" y="-5716"/>
                <a:ext cx="2046840" cy="4342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l">
                  <a:lnSpc>
                    <a:spcPct val="90000"/>
                  </a:lnSpc>
                  <a:defRPr sz="1100"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rPr b="1">
                    <a:latin typeface="Source Sans Pro"/>
                    <a:ea typeface="Source Sans Pro"/>
                    <a:cs typeface="Source Sans Pro"/>
                    <a:sym typeface="Source Sans Pro"/>
                  </a:rPr>
                  <a:t>Knit document to create report</a:t>
                </a:r>
                <a:endParaRPr b="1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algn="l">
                  <a:lnSpc>
                    <a:spcPct val="90000"/>
                  </a:lnSpc>
                  <a:defRPr sz="1000"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pPr>
                <a:r>
                  <a:t>Use knit button or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render()</a:t>
                </a:r>
                <a:r>
                  <a:t> to knit</a:t>
                </a:r>
              </a:p>
            </p:txBody>
          </p:sp>
          <p:sp>
            <p:nvSpPr>
              <p:cNvPr id="903" name="3"/>
              <p:cNvSpPr txBox="1"/>
              <p:nvPr/>
            </p:nvSpPr>
            <p:spPr>
              <a:xfrm>
                <a:off x="0" y="32397"/>
                <a:ext cx="301677" cy="3961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90000"/>
                  </a:lnSpc>
                  <a:spcBef>
                    <a:spcPts val="1000"/>
                  </a:spcBef>
                  <a:defRPr sz="2200">
                    <a:solidFill>
                      <a:srgbClr val="7A4AAA"/>
                    </a:solidFill>
                    <a:latin typeface="ChunkFive-Roman"/>
                    <a:ea typeface="ChunkFive-Roman"/>
                    <a:cs typeface="ChunkFive-Roman"/>
                    <a:sym typeface="ChunkFive-Roman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907" name="Group"/>
            <p:cNvGrpSpPr/>
            <p:nvPr/>
          </p:nvGrpSpPr>
          <p:grpSpPr>
            <a:xfrm>
              <a:off x="7192405" y="1970082"/>
              <a:ext cx="1608184" cy="434274"/>
              <a:chOff x="0" y="-5714"/>
              <a:chExt cx="1608182" cy="434273"/>
            </a:xfrm>
          </p:grpSpPr>
          <p:sp>
            <p:nvSpPr>
              <p:cNvPr id="905" name="Examine build log…"/>
              <p:cNvSpPr txBox="1"/>
              <p:nvPr/>
            </p:nvSpPr>
            <p:spPr>
              <a:xfrm>
                <a:off x="226043" y="-5715"/>
                <a:ext cx="1382140" cy="434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1000"/>
                  </a:spcBef>
                  <a:defRPr sz="1100"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rPr b="1">
                    <a:latin typeface="Source Sans Pro"/>
                    <a:ea typeface="Source Sans Pro"/>
                    <a:cs typeface="Source Sans Pro"/>
                    <a:sym typeface="Source Sans Pro"/>
                  </a:rPr>
                  <a:t>Examine build log</a:t>
                </a:r>
                <a:endParaRPr b="1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algn="l">
                  <a:lnSpc>
                    <a:spcPct val="90000"/>
                  </a:lnSpc>
                  <a:defRPr sz="1000"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pPr>
                <a:r>
                  <a:t>in R Markdown console</a:t>
                </a:r>
              </a:p>
            </p:txBody>
          </p:sp>
          <p:sp>
            <p:nvSpPr>
              <p:cNvPr id="906" name="6"/>
              <p:cNvSpPr txBox="1"/>
              <p:nvPr/>
            </p:nvSpPr>
            <p:spPr>
              <a:xfrm>
                <a:off x="0" y="32397"/>
                <a:ext cx="301677" cy="3961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90000"/>
                  </a:lnSpc>
                  <a:spcBef>
                    <a:spcPts val="1000"/>
                  </a:spcBef>
                  <a:defRPr sz="2200">
                    <a:solidFill>
                      <a:srgbClr val="7A4AAA"/>
                    </a:solidFill>
                    <a:latin typeface="ChunkFive-Roman"/>
                    <a:ea typeface="ChunkFive-Roman"/>
                    <a:cs typeface="ChunkFive-Roman"/>
                    <a:sym typeface="ChunkFive-Roman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910" name="Group"/>
            <p:cNvGrpSpPr/>
            <p:nvPr/>
          </p:nvGrpSpPr>
          <p:grpSpPr>
            <a:xfrm>
              <a:off x="5854683" y="148914"/>
              <a:ext cx="1372090" cy="434274"/>
              <a:chOff x="0" y="-5714"/>
              <a:chExt cx="1372088" cy="434273"/>
            </a:xfrm>
          </p:grpSpPr>
          <p:sp>
            <p:nvSpPr>
              <p:cNvPr id="908" name="Preview Output…"/>
              <p:cNvSpPr txBox="1"/>
              <p:nvPr/>
            </p:nvSpPr>
            <p:spPr>
              <a:xfrm>
                <a:off x="226043" y="-5715"/>
                <a:ext cx="1146046" cy="434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1000"/>
                  </a:spcBef>
                  <a:defRPr sz="1100"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rPr b="1">
                    <a:latin typeface="Source Sans Pro"/>
                    <a:ea typeface="Source Sans Pro"/>
                    <a:cs typeface="Source Sans Pro"/>
                    <a:sym typeface="Source Sans Pro"/>
                  </a:rPr>
                  <a:t>Preview Output</a:t>
                </a:r>
                <a:endParaRPr b="1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algn="l">
                  <a:lnSpc>
                    <a:spcPct val="90000"/>
                  </a:lnSpc>
                  <a:defRPr sz="1000"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pPr>
                <a:r>
                  <a:t>in IDE window</a:t>
                </a:r>
              </a:p>
            </p:txBody>
          </p:sp>
          <p:sp>
            <p:nvSpPr>
              <p:cNvPr id="909" name="4"/>
              <p:cNvSpPr txBox="1"/>
              <p:nvPr/>
            </p:nvSpPr>
            <p:spPr>
              <a:xfrm>
                <a:off x="0" y="32397"/>
                <a:ext cx="301677" cy="3961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90000"/>
                  </a:lnSpc>
                  <a:spcBef>
                    <a:spcPts val="1000"/>
                  </a:spcBef>
                  <a:defRPr sz="2200">
                    <a:solidFill>
                      <a:srgbClr val="7A4AAA"/>
                    </a:solidFill>
                    <a:latin typeface="ChunkFive-Roman"/>
                    <a:ea typeface="ChunkFive-Roman"/>
                    <a:cs typeface="ChunkFive-Roman"/>
                    <a:sym typeface="ChunkFive-Roman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913" name="Group"/>
            <p:cNvGrpSpPr/>
            <p:nvPr/>
          </p:nvGrpSpPr>
          <p:grpSpPr>
            <a:xfrm>
              <a:off x="7201028" y="2353237"/>
              <a:ext cx="1568892" cy="434275"/>
              <a:chOff x="0" y="-5715"/>
              <a:chExt cx="1568890" cy="434273"/>
            </a:xfrm>
          </p:grpSpPr>
          <p:sp>
            <p:nvSpPr>
              <p:cNvPr id="911" name="Use output file that is saved alongside .Rmd"/>
              <p:cNvSpPr txBox="1"/>
              <p:nvPr/>
            </p:nvSpPr>
            <p:spPr>
              <a:xfrm>
                <a:off x="226043" y="-5716"/>
                <a:ext cx="1342848" cy="4342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1000"/>
                  </a:spcBef>
                  <a:defRPr sz="1000"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rPr b="1" sz="1100">
                    <a:latin typeface="Source Sans Pro"/>
                    <a:ea typeface="Source Sans Pro"/>
                    <a:cs typeface="Source Sans Pro"/>
                    <a:sym typeface="Source Sans Pro"/>
                  </a:rPr>
                  <a:t>Use output file</a:t>
                </a:r>
                <a:r>
                  <a:rPr b="1">
                    <a:latin typeface="Source Sans Pro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that is saved alongside .Rmd</a:t>
                </a:r>
              </a:p>
            </p:txBody>
          </p:sp>
          <p:sp>
            <p:nvSpPr>
              <p:cNvPr id="912" name="7"/>
              <p:cNvSpPr txBox="1"/>
              <p:nvPr/>
            </p:nvSpPr>
            <p:spPr>
              <a:xfrm>
                <a:off x="0" y="32397"/>
                <a:ext cx="301677" cy="3961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90000"/>
                  </a:lnSpc>
                  <a:spcBef>
                    <a:spcPts val="1000"/>
                  </a:spcBef>
                  <a:defRPr sz="2200">
                    <a:solidFill>
                      <a:srgbClr val="7A4AAA"/>
                    </a:solidFill>
                    <a:latin typeface="ChunkFive-Roman"/>
                    <a:ea typeface="ChunkFive-Roman"/>
                    <a:cs typeface="ChunkFive-Roman"/>
                    <a:sym typeface="ChunkFive-Roman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916" name="Group"/>
            <p:cNvGrpSpPr/>
            <p:nvPr/>
          </p:nvGrpSpPr>
          <p:grpSpPr>
            <a:xfrm>
              <a:off x="7193901" y="154629"/>
              <a:ext cx="1462808" cy="466691"/>
              <a:chOff x="0" y="0"/>
              <a:chExt cx="1462806" cy="466689"/>
            </a:xfrm>
          </p:grpSpPr>
          <p:sp>
            <p:nvSpPr>
              <p:cNvPr id="914" name="Publish (optional) to web or server"/>
              <p:cNvSpPr txBox="1"/>
              <p:nvPr/>
            </p:nvSpPr>
            <p:spPr>
              <a:xfrm>
                <a:off x="244705" y="0"/>
                <a:ext cx="1218102" cy="457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l">
                  <a:lnSpc>
                    <a:spcPct val="90000"/>
                  </a:lnSpc>
                  <a:defRPr sz="1000"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rPr b="1" sz="1100">
                    <a:latin typeface="Source Sans Pro"/>
                    <a:ea typeface="Source Sans Pro"/>
                    <a:cs typeface="Source Sans Pro"/>
                    <a:sym typeface="Source Sans Pro"/>
                  </a:rPr>
                  <a:t>Publish</a:t>
                </a:r>
                <a:r>
                  <a:rPr b="1">
                    <a:latin typeface="Source Sans Pro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(optional) to web or server</a:t>
                </a:r>
              </a:p>
            </p:txBody>
          </p:sp>
          <p:sp>
            <p:nvSpPr>
              <p:cNvPr id="915" name="5"/>
              <p:cNvSpPr txBox="1"/>
              <p:nvPr/>
            </p:nvSpPr>
            <p:spPr>
              <a:xfrm>
                <a:off x="0" y="32322"/>
                <a:ext cx="326583" cy="434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l">
                  <a:lnSpc>
                    <a:spcPct val="90000"/>
                  </a:lnSpc>
                  <a:spcBef>
                    <a:spcPts val="1000"/>
                  </a:spcBef>
                  <a:defRPr sz="2200">
                    <a:solidFill>
                      <a:srgbClr val="7A4AAA"/>
                    </a:solidFill>
                    <a:latin typeface="ChunkFive-Roman"/>
                    <a:ea typeface="ChunkFive-Roman"/>
                    <a:cs typeface="ChunkFive-Roman"/>
                    <a:sym typeface="ChunkFive-Roman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917" name="Line"/>
            <p:cNvSpPr/>
            <p:nvPr/>
          </p:nvSpPr>
          <p:spPr>
            <a:xfrm>
              <a:off x="2906409" y="833399"/>
              <a:ext cx="524870" cy="68906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918" name="Line"/>
            <p:cNvSpPr/>
            <p:nvPr/>
          </p:nvSpPr>
          <p:spPr>
            <a:xfrm>
              <a:off x="717171" y="574715"/>
              <a:ext cx="1" cy="515210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919" name="Line"/>
            <p:cNvSpPr/>
            <p:nvPr/>
          </p:nvSpPr>
          <p:spPr>
            <a:xfrm flipH="1">
              <a:off x="1089746" y="558646"/>
              <a:ext cx="1048871" cy="1540396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920" name="Line"/>
            <p:cNvSpPr/>
            <p:nvPr/>
          </p:nvSpPr>
          <p:spPr>
            <a:xfrm flipH="1">
              <a:off x="1136635" y="2344103"/>
              <a:ext cx="6107692" cy="2459911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921" name="Line"/>
            <p:cNvSpPr/>
            <p:nvPr/>
          </p:nvSpPr>
          <p:spPr>
            <a:xfrm flipH="1">
              <a:off x="5420146" y="590980"/>
              <a:ext cx="453196" cy="961236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922" name="Line"/>
            <p:cNvSpPr/>
            <p:nvPr/>
          </p:nvSpPr>
          <p:spPr>
            <a:xfrm flipH="1">
              <a:off x="4650136" y="2680190"/>
              <a:ext cx="2586255" cy="2603189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923" name="Line"/>
            <p:cNvSpPr/>
            <p:nvPr/>
          </p:nvSpPr>
          <p:spPr>
            <a:xfrm flipH="1">
              <a:off x="6640509" y="467455"/>
              <a:ext cx="558135" cy="405735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924" name="Line"/>
            <p:cNvSpPr/>
            <p:nvPr/>
          </p:nvSpPr>
          <p:spPr>
            <a:xfrm flipH="1">
              <a:off x="1832668" y="530666"/>
              <a:ext cx="1824604" cy="1029139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925" name="Reload document"/>
            <p:cNvSpPr txBox="1"/>
            <p:nvPr/>
          </p:nvSpPr>
          <p:spPr>
            <a:xfrm>
              <a:off x="7442328" y="1218615"/>
              <a:ext cx="1174429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Reload document</a:t>
              </a:r>
            </a:p>
          </p:txBody>
        </p:sp>
        <p:sp>
          <p:nvSpPr>
            <p:cNvPr id="926" name="Find in document"/>
            <p:cNvSpPr txBox="1"/>
            <p:nvPr/>
          </p:nvSpPr>
          <p:spPr>
            <a:xfrm>
              <a:off x="7442328" y="1403412"/>
              <a:ext cx="1222563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Find in document</a:t>
              </a:r>
            </a:p>
          </p:txBody>
        </p:sp>
        <p:sp>
          <p:nvSpPr>
            <p:cNvPr id="927" name="File path to output document"/>
            <p:cNvSpPr txBox="1"/>
            <p:nvPr/>
          </p:nvSpPr>
          <p:spPr>
            <a:xfrm>
              <a:off x="7442328" y="1579968"/>
              <a:ext cx="1039815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File path to output document</a:t>
              </a:r>
            </a:p>
          </p:txBody>
        </p:sp>
        <p:sp>
          <p:nvSpPr>
            <p:cNvPr id="928" name="Line"/>
            <p:cNvSpPr/>
            <p:nvPr/>
          </p:nvSpPr>
          <p:spPr>
            <a:xfrm flipV="1">
              <a:off x="6889256" y="693598"/>
              <a:ext cx="552530" cy="18854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929" name="Line"/>
            <p:cNvSpPr/>
            <p:nvPr/>
          </p:nvSpPr>
          <p:spPr>
            <a:xfrm>
              <a:off x="7054381" y="980101"/>
              <a:ext cx="362030" cy="39565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930" name="Line"/>
            <p:cNvSpPr/>
            <p:nvPr/>
          </p:nvSpPr>
          <p:spPr>
            <a:xfrm>
              <a:off x="6118762" y="994983"/>
              <a:ext cx="1297648" cy="60367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931" name="Line"/>
            <p:cNvSpPr/>
            <p:nvPr/>
          </p:nvSpPr>
          <p:spPr>
            <a:xfrm>
              <a:off x="5059522" y="827249"/>
              <a:ext cx="2357240" cy="9776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932" name="Synch publish button to accounts at…"/>
            <p:cNvSpPr txBox="1"/>
            <p:nvPr/>
          </p:nvSpPr>
          <p:spPr>
            <a:xfrm>
              <a:off x="7442328" y="505074"/>
              <a:ext cx="1299384" cy="84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80000"/>
                </a:lnSpc>
                <a:spcBef>
                  <a:spcPts val="1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Synch publish button to accounts at </a:t>
              </a:r>
            </a:p>
            <a:p>
              <a:pPr marL="190500" indent="-76200" algn="l">
                <a:lnSpc>
                  <a:spcPct val="80000"/>
                </a:lnSpc>
                <a:spcBef>
                  <a:spcPts val="100"/>
                </a:spcBef>
                <a:buClr>
                  <a:srgbClr val="000000"/>
                </a:buClr>
                <a:buSzPct val="100000"/>
                <a:buChar char="•"/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u="sng">
                  <a:hlinkClick r:id="rId23" invalidUrl="" action="" tgtFrame="" tooltip="" history="1" highlightClick="0" endSnd="0"/>
                </a:rPr>
                <a:t>rpubs.com</a:t>
              </a:r>
              <a:r>
                <a:t>, </a:t>
              </a:r>
            </a:p>
            <a:p>
              <a:pPr marL="190500" indent="-76200" algn="l">
                <a:lnSpc>
                  <a:spcPct val="80000"/>
                </a:lnSpc>
                <a:spcBef>
                  <a:spcPts val="100"/>
                </a:spcBef>
                <a:buClr>
                  <a:srgbClr val="000000"/>
                </a:buClr>
                <a:buSzPct val="100000"/>
                <a:buChar char="•"/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u="sng">
                  <a:hlinkClick r:id="rId24" invalidUrl="" action="" tgtFrame="" tooltip="" history="1" highlightClick="0" endSnd="0"/>
                </a:rPr>
                <a:t>shinyapps.io</a:t>
              </a:r>
              <a:r>
                <a:t> </a:t>
              </a:r>
            </a:p>
            <a:p>
              <a:pPr marL="190500" indent="-76200" algn="l">
                <a:lnSpc>
                  <a:spcPct val="80000"/>
                </a:lnSpc>
                <a:spcBef>
                  <a:spcPts val="100"/>
                </a:spcBef>
                <a:buClr>
                  <a:srgbClr val="000000"/>
                </a:buClr>
                <a:buSzPct val="100000"/>
                <a:buChar char="•"/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RStudio Connect</a:t>
              </a:r>
            </a:p>
          </p:txBody>
        </p:sp>
      </p:grpSp>
      <p:sp>
        <p:nvSpPr>
          <p:cNvPr id="934" name="Debug Mode"/>
          <p:cNvSpPr/>
          <p:nvPr/>
        </p:nvSpPr>
        <p:spPr>
          <a:xfrm>
            <a:off x="10525116" y="1477512"/>
            <a:ext cx="3101306" cy="217618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Debug Mode</a:t>
            </a:r>
          </a:p>
        </p:txBody>
      </p:sp>
      <p:sp>
        <p:nvSpPr>
          <p:cNvPr id="935" name="Embed code with knitr syntax"/>
          <p:cNvSpPr/>
          <p:nvPr/>
        </p:nvSpPr>
        <p:spPr>
          <a:xfrm>
            <a:off x="10521785" y="1477512"/>
            <a:ext cx="3104638" cy="217618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Embed code with knitr syntax</a:t>
            </a:r>
          </a:p>
        </p:txBody>
      </p:sp>
      <p:sp>
        <p:nvSpPr>
          <p:cNvPr id="936" name="Optional section of render (e.g. pandoc) options written as key:value pairs (YAML).…"/>
          <p:cNvSpPr txBox="1"/>
          <p:nvPr/>
        </p:nvSpPr>
        <p:spPr>
          <a:xfrm>
            <a:off x="383605" y="3758579"/>
            <a:ext cx="1396170" cy="1117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l"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Optional section of render (e.g. pandoc) options written as key:value pairs (YAML).</a:t>
            </a:r>
          </a:p>
          <a:p>
            <a:pPr marL="228600" indent="-88900" algn="l">
              <a:lnSpc>
                <a:spcPct val="80000"/>
              </a:lnSpc>
              <a:spcBef>
                <a:spcPts val="200"/>
              </a:spcBef>
              <a:buClr>
                <a:srgbClr val="000000"/>
              </a:buClr>
              <a:buSzPct val="100000"/>
              <a:buChar char="•"/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At start of file</a:t>
            </a:r>
          </a:p>
          <a:p>
            <a:pPr marL="228600" indent="-88900" algn="l">
              <a:lnSpc>
                <a:spcPct val="80000"/>
              </a:lnSpc>
              <a:spcBef>
                <a:spcPts val="100"/>
              </a:spcBef>
              <a:buClr>
                <a:srgbClr val="000000"/>
              </a:buClr>
              <a:buSzPct val="100000"/>
              <a:buChar char="•"/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Between lines of  - - - </a:t>
            </a:r>
          </a:p>
        </p:txBody>
      </p:sp>
      <p:sp>
        <p:nvSpPr>
          <p:cNvPr id="937" name="YAML Header"/>
          <p:cNvSpPr txBox="1"/>
          <p:nvPr/>
        </p:nvSpPr>
        <p:spPr>
          <a:xfrm>
            <a:off x="526984" y="3633980"/>
            <a:ext cx="1109412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>
              <a:defRPr b="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YAML Header</a:t>
            </a:r>
          </a:p>
        </p:txBody>
      </p:sp>
      <p:sp>
        <p:nvSpPr>
          <p:cNvPr id="938" name="Narration formatted with markdown, interspersed with:"/>
          <p:cNvSpPr txBox="1"/>
          <p:nvPr/>
        </p:nvSpPr>
        <p:spPr>
          <a:xfrm>
            <a:off x="383235" y="4884258"/>
            <a:ext cx="1396910" cy="64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l"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Narration formatted with markdown, interspersed with:</a:t>
            </a:r>
          </a:p>
        </p:txBody>
      </p:sp>
      <p:sp>
        <p:nvSpPr>
          <p:cNvPr id="939" name="Text"/>
          <p:cNvSpPr txBox="1"/>
          <p:nvPr/>
        </p:nvSpPr>
        <p:spPr>
          <a:xfrm>
            <a:off x="532918" y="4769834"/>
            <a:ext cx="110941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>
              <a:defRPr b="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Text</a:t>
            </a:r>
          </a:p>
        </p:txBody>
      </p:sp>
      <p:sp>
        <p:nvSpPr>
          <p:cNvPr id="940" name="Chunks of embedded code. Each chunk:…"/>
          <p:cNvSpPr txBox="1"/>
          <p:nvPr/>
        </p:nvSpPr>
        <p:spPr>
          <a:xfrm>
            <a:off x="383235" y="5608492"/>
            <a:ext cx="1396910" cy="1334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l"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Chunks of embedded code. Each chunk:</a:t>
            </a:r>
          </a:p>
          <a:p>
            <a:pPr marL="228600" indent="-88900" algn="l">
              <a:lnSpc>
                <a:spcPct val="80000"/>
              </a:lnSpc>
              <a:spcBef>
                <a:spcPts val="300"/>
              </a:spcBef>
              <a:buClr>
                <a:srgbClr val="000000"/>
              </a:buClr>
              <a:buSzPct val="100000"/>
              <a:buChar char="•"/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Begins with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```{r}</a:t>
            </a:r>
          </a:p>
          <a:p>
            <a:pPr marL="228600" indent="-88900" algn="l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ends with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```</a:t>
            </a:r>
          </a:p>
          <a:p>
            <a:pPr algn="l"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 Markdown will run the code and append the results to the doc. </a:t>
            </a:r>
          </a:p>
        </p:txBody>
      </p:sp>
      <p:sp>
        <p:nvSpPr>
          <p:cNvPr id="941" name="Code chunks"/>
          <p:cNvSpPr txBox="1"/>
          <p:nvPr/>
        </p:nvSpPr>
        <p:spPr>
          <a:xfrm>
            <a:off x="532918" y="5480655"/>
            <a:ext cx="110941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>
              <a:defRPr b="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chunks</a:t>
            </a:r>
          </a:p>
        </p:txBody>
      </p:sp>
      <p:sp>
        <p:nvSpPr>
          <p:cNvPr id="942" name="Line"/>
          <p:cNvSpPr/>
          <p:nvPr/>
        </p:nvSpPr>
        <p:spPr>
          <a:xfrm flipH="1">
            <a:off x="1514705" y="3640715"/>
            <a:ext cx="482198" cy="13449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943" name="Line"/>
          <p:cNvSpPr/>
          <p:nvPr/>
        </p:nvSpPr>
        <p:spPr>
          <a:xfrm flipH="1">
            <a:off x="1291213" y="4920118"/>
            <a:ext cx="721798" cy="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944" name="Line"/>
          <p:cNvSpPr/>
          <p:nvPr/>
        </p:nvSpPr>
        <p:spPr>
          <a:xfrm flipH="1">
            <a:off x="1514705" y="5532985"/>
            <a:ext cx="482198" cy="8890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945" name="Parameterize your documents to reuse with different inputs (e.g., data sets, values, etc.)"/>
          <p:cNvSpPr txBox="1"/>
          <p:nvPr/>
        </p:nvSpPr>
        <p:spPr>
          <a:xfrm>
            <a:off x="7005995" y="7214774"/>
            <a:ext cx="2664032" cy="42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Parameterize your documents to reuse with different inputs (e.g., data sets, values, etc.)</a:t>
            </a:r>
          </a:p>
        </p:txBody>
      </p:sp>
      <p:grpSp>
        <p:nvGrpSpPr>
          <p:cNvPr id="951" name="Group"/>
          <p:cNvGrpSpPr/>
          <p:nvPr/>
        </p:nvGrpSpPr>
        <p:grpSpPr>
          <a:xfrm>
            <a:off x="6889234" y="7573126"/>
            <a:ext cx="3247414" cy="922081"/>
            <a:chOff x="0" y="0"/>
            <a:chExt cx="3247412" cy="922079"/>
          </a:xfrm>
        </p:grpSpPr>
        <p:grpSp>
          <p:nvGrpSpPr>
            <p:cNvPr id="948" name="Group"/>
            <p:cNvGrpSpPr/>
            <p:nvPr/>
          </p:nvGrpSpPr>
          <p:grpSpPr>
            <a:xfrm>
              <a:off x="0" y="0"/>
              <a:ext cx="1922090" cy="617766"/>
              <a:chOff x="0" y="0"/>
              <a:chExt cx="1922089" cy="617765"/>
            </a:xfrm>
          </p:grpSpPr>
          <p:sp>
            <p:nvSpPr>
              <p:cNvPr id="946" name="Add parameters"/>
              <p:cNvSpPr txBox="1"/>
              <p:nvPr/>
            </p:nvSpPr>
            <p:spPr>
              <a:xfrm>
                <a:off x="356461" y="107952"/>
                <a:ext cx="1565629" cy="3002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b="1"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>
                  <a:defRPr b="0"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pPr>
                <a:r>
                  <a:rPr b="1">
                    <a:latin typeface="Source Sans Pro"/>
                    <a:ea typeface="Source Sans Pro"/>
                    <a:cs typeface="Source Sans Pro"/>
                    <a:sym typeface="Source Sans Pro"/>
                  </a:rPr>
                  <a:t>Add parameters</a:t>
                </a:r>
              </a:p>
            </p:txBody>
          </p:sp>
          <p:sp>
            <p:nvSpPr>
              <p:cNvPr id="947" name="1"/>
              <p:cNvSpPr txBox="1"/>
              <p:nvPr/>
            </p:nvSpPr>
            <p:spPr>
              <a:xfrm>
                <a:off x="0" y="0"/>
                <a:ext cx="332569" cy="6177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algn="l" defTabSz="373887">
                  <a:lnSpc>
                    <a:spcPct val="90000"/>
                  </a:lnSpc>
                  <a:defRPr b="1" sz="32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>
                  <a:defRPr b="0" sz="5632"/>
                </a:pPr>
                <a:r>
                  <a:rPr b="1" sz="3200"/>
                  <a:t>1</a:t>
                </a:r>
              </a:p>
            </p:txBody>
          </p:sp>
        </p:grpSp>
        <p:sp>
          <p:nvSpPr>
            <p:cNvPr id="949" name="Create and set parameters in the header as sub-values of params"/>
            <p:cNvSpPr txBox="1"/>
            <p:nvPr/>
          </p:nvSpPr>
          <p:spPr>
            <a:xfrm>
              <a:off x="338338" y="280477"/>
              <a:ext cx="1677851" cy="5714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Create and set parameters in the header as sub-values of </a:t>
              </a:r>
              <a:r>
                <a:rPr b="1"/>
                <a:t>params</a:t>
              </a:r>
            </a:p>
          </p:txBody>
        </p:sp>
        <p:sp>
          <p:nvSpPr>
            <p:cNvPr id="950" name="---…"/>
            <p:cNvSpPr/>
            <p:nvPr/>
          </p:nvSpPr>
          <p:spPr>
            <a:xfrm>
              <a:off x="1992609" y="159495"/>
              <a:ext cx="1254804" cy="76258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---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params: 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n: 100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d: !r Sys.Date()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---</a:t>
              </a:r>
            </a:p>
          </p:txBody>
        </p:sp>
      </p:grpSp>
      <p:grpSp>
        <p:nvGrpSpPr>
          <p:cNvPr id="957" name="Group"/>
          <p:cNvGrpSpPr/>
          <p:nvPr/>
        </p:nvGrpSpPr>
        <p:grpSpPr>
          <a:xfrm>
            <a:off x="6889234" y="8316962"/>
            <a:ext cx="3247414" cy="737313"/>
            <a:chOff x="0" y="0"/>
            <a:chExt cx="3247412" cy="737311"/>
          </a:xfrm>
        </p:grpSpPr>
        <p:grpSp>
          <p:nvGrpSpPr>
            <p:cNvPr id="954" name="Group"/>
            <p:cNvGrpSpPr/>
            <p:nvPr/>
          </p:nvGrpSpPr>
          <p:grpSpPr>
            <a:xfrm>
              <a:off x="0" y="0"/>
              <a:ext cx="1922090" cy="617766"/>
              <a:chOff x="0" y="0"/>
              <a:chExt cx="1922089" cy="617765"/>
            </a:xfrm>
          </p:grpSpPr>
          <p:sp>
            <p:nvSpPr>
              <p:cNvPr id="952" name="Call parameters"/>
              <p:cNvSpPr txBox="1"/>
              <p:nvPr/>
            </p:nvSpPr>
            <p:spPr>
              <a:xfrm>
                <a:off x="356461" y="129678"/>
                <a:ext cx="1565629" cy="300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b="1"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>
                  <a:defRPr b="0"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pPr>
                <a:r>
                  <a:rPr b="1">
                    <a:latin typeface="Source Sans Pro"/>
                    <a:ea typeface="Source Sans Pro"/>
                    <a:cs typeface="Source Sans Pro"/>
                    <a:sym typeface="Source Sans Pro"/>
                  </a:rPr>
                  <a:t>Call parameters</a:t>
                </a:r>
              </a:p>
            </p:txBody>
          </p:sp>
          <p:sp>
            <p:nvSpPr>
              <p:cNvPr id="953" name="2"/>
              <p:cNvSpPr txBox="1"/>
              <p:nvPr/>
            </p:nvSpPr>
            <p:spPr>
              <a:xfrm>
                <a:off x="0" y="0"/>
                <a:ext cx="332569" cy="6177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algn="l" defTabSz="373887">
                  <a:lnSpc>
                    <a:spcPct val="90000"/>
                  </a:lnSpc>
                  <a:defRPr b="1" sz="32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>
                  <a:defRPr b="0" sz="5632"/>
                </a:pPr>
                <a:r>
                  <a:rPr b="1" sz="3200"/>
                  <a:t>2</a:t>
                </a:r>
              </a:p>
            </p:txBody>
          </p:sp>
        </p:grpSp>
        <p:sp>
          <p:nvSpPr>
            <p:cNvPr id="955" name="Call parameter values in code as params$&lt;name&gt;"/>
            <p:cNvSpPr txBox="1"/>
            <p:nvPr/>
          </p:nvSpPr>
          <p:spPr>
            <a:xfrm>
              <a:off x="365086" y="308131"/>
              <a:ext cx="1677851" cy="429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Call parameter values in code as </a:t>
              </a:r>
              <a:r>
                <a:rPr b="1"/>
                <a:t>params$&lt;name&gt;</a:t>
              </a:r>
            </a:p>
          </p:txBody>
        </p:sp>
        <p:sp>
          <p:nvSpPr>
            <p:cNvPr id="956" name="Today’s date…"/>
            <p:cNvSpPr/>
            <p:nvPr/>
          </p:nvSpPr>
          <p:spPr>
            <a:xfrm>
              <a:off x="1992609" y="313645"/>
              <a:ext cx="1254804" cy="36730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Today’s date 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is `r params$d`</a:t>
              </a:r>
            </a:p>
          </p:txBody>
        </p:sp>
      </p:grpSp>
      <p:grpSp>
        <p:nvGrpSpPr>
          <p:cNvPr id="964" name="Group"/>
          <p:cNvGrpSpPr/>
          <p:nvPr/>
        </p:nvGrpSpPr>
        <p:grpSpPr>
          <a:xfrm>
            <a:off x="6889234" y="9029120"/>
            <a:ext cx="3262178" cy="1188348"/>
            <a:chOff x="0" y="0"/>
            <a:chExt cx="3262176" cy="1188347"/>
          </a:xfrm>
        </p:grpSpPr>
        <p:grpSp>
          <p:nvGrpSpPr>
            <p:cNvPr id="960" name="Group"/>
            <p:cNvGrpSpPr/>
            <p:nvPr/>
          </p:nvGrpSpPr>
          <p:grpSpPr>
            <a:xfrm>
              <a:off x="0" y="0"/>
              <a:ext cx="1922090" cy="617766"/>
              <a:chOff x="0" y="0"/>
              <a:chExt cx="1922089" cy="617765"/>
            </a:xfrm>
          </p:grpSpPr>
          <p:sp>
            <p:nvSpPr>
              <p:cNvPr id="958" name="Set parameters"/>
              <p:cNvSpPr txBox="1"/>
              <p:nvPr/>
            </p:nvSpPr>
            <p:spPr>
              <a:xfrm>
                <a:off x="356461" y="82552"/>
                <a:ext cx="1565629" cy="3002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b="1"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>
                  <a:defRPr b="0"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pPr>
                <a:r>
                  <a:rPr b="1">
                    <a:latin typeface="Source Sans Pro"/>
                    <a:ea typeface="Source Sans Pro"/>
                    <a:cs typeface="Source Sans Pro"/>
                    <a:sym typeface="Source Sans Pro"/>
                  </a:rPr>
                  <a:t>Set parameters</a:t>
                </a:r>
              </a:p>
            </p:txBody>
          </p:sp>
          <p:sp>
            <p:nvSpPr>
              <p:cNvPr id="959" name="3"/>
              <p:cNvSpPr txBox="1"/>
              <p:nvPr/>
            </p:nvSpPr>
            <p:spPr>
              <a:xfrm>
                <a:off x="0" y="0"/>
                <a:ext cx="332569" cy="6177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algn="l" defTabSz="373887">
                  <a:lnSpc>
                    <a:spcPct val="90000"/>
                  </a:lnSpc>
                  <a:defRPr b="1" sz="32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>
                  <a:defRPr b="0" sz="5632"/>
                </a:pPr>
                <a:r>
                  <a:rPr b="1" sz="3200"/>
                  <a:t>3</a:t>
                </a:r>
              </a:p>
            </p:txBody>
          </p:sp>
        </p:grpSp>
        <p:sp>
          <p:nvSpPr>
            <p:cNvPr id="961" name="Set values wth Knit with parameters or the params argument of render():"/>
            <p:cNvSpPr txBox="1"/>
            <p:nvPr/>
          </p:nvSpPr>
          <p:spPr>
            <a:xfrm>
              <a:off x="338338" y="252416"/>
              <a:ext cx="1677851" cy="5714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Set values wth </a:t>
              </a:r>
              <a:r>
                <a:rPr b="1"/>
                <a:t>Knit with parameters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or the params argument of render():</a:t>
              </a:r>
            </a:p>
          </p:txBody>
        </p:sp>
        <p:sp>
          <p:nvSpPr>
            <p:cNvPr id="962" name="render(&quot;doc.Rmd&quot;,…"/>
            <p:cNvSpPr txBox="1"/>
            <p:nvPr/>
          </p:nvSpPr>
          <p:spPr>
            <a:xfrm>
              <a:off x="377786" y="759166"/>
              <a:ext cx="2884391" cy="429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80000"/>
                </a:lnSpc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render("doc.Rmd", </a:t>
              </a:r>
            </a:p>
            <a:p>
              <a:pPr indent="63500" algn="l">
                <a:lnSpc>
                  <a:spcPct val="80000"/>
                </a:lnSpc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  params = list(n = 1, d = as.Date("2015-01-01"))</a:t>
              </a:r>
            </a:p>
          </p:txBody>
        </p:sp>
        <p:pic>
          <p:nvPicPr>
            <p:cNvPr id="963" name="Screen Shot 2016-02-29 at 4.53.30 PM.png" descr="Screen Shot 2016-02-29 at 4.53.30 PM.png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991361" y="66675"/>
              <a:ext cx="1257301" cy="873824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pic>
        <p:nvPicPr>
          <p:cNvPr id="965" name="shiny-hexbin-sticker-from-rstudio.png" descr="shiny-hexbin-sticker-from-rstudio.png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420923" y="7233559"/>
            <a:ext cx="577671" cy="646367"/>
          </a:xfrm>
          <a:prstGeom prst="rect">
            <a:avLst/>
          </a:prstGeom>
          <a:ln w="12700">
            <a:miter lim="400000"/>
          </a:ln>
        </p:spPr>
      </p:pic>
      <p:sp>
        <p:nvSpPr>
          <p:cNvPr id="966" name="Turn your report into an interactive Shiny document in 4 steps"/>
          <p:cNvSpPr txBox="1"/>
          <p:nvPr/>
        </p:nvSpPr>
        <p:spPr>
          <a:xfrm>
            <a:off x="977750" y="7329482"/>
            <a:ext cx="2299366" cy="42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Turn your report into an interactive Shiny document in 4 steps</a:t>
            </a:r>
          </a:p>
        </p:txBody>
      </p:sp>
      <p:grpSp>
        <p:nvGrpSpPr>
          <p:cNvPr id="969" name="Group"/>
          <p:cNvGrpSpPr/>
          <p:nvPr/>
        </p:nvGrpSpPr>
        <p:grpSpPr>
          <a:xfrm>
            <a:off x="559434" y="7764708"/>
            <a:ext cx="2922088" cy="617766"/>
            <a:chOff x="0" y="0"/>
            <a:chExt cx="2922086" cy="617765"/>
          </a:xfrm>
        </p:grpSpPr>
        <p:sp>
          <p:nvSpPr>
            <p:cNvPr id="967" name="1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1</a:t>
              </a:r>
            </a:p>
          </p:txBody>
        </p:sp>
        <p:sp>
          <p:nvSpPr>
            <p:cNvPr id="968" name="Add runtime: shiny to the…"/>
            <p:cNvSpPr txBox="1"/>
            <p:nvPr/>
          </p:nvSpPr>
          <p:spPr>
            <a:xfrm>
              <a:off x="418663" y="85353"/>
              <a:ext cx="2503424" cy="447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t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Add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runtime: shiny</a:t>
              </a:r>
              <a:r>
                <a:t> to the </a:t>
              </a:r>
            </a:p>
            <a:p>
              <a:pPr algn="l">
                <a:lnSpc>
                  <a:spcPct val="90000"/>
                </a:lnSpc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YAML header.</a:t>
              </a:r>
            </a:p>
          </p:txBody>
        </p:sp>
      </p:grpSp>
      <p:grpSp>
        <p:nvGrpSpPr>
          <p:cNvPr id="972" name="Group"/>
          <p:cNvGrpSpPr/>
          <p:nvPr/>
        </p:nvGrpSpPr>
        <p:grpSpPr>
          <a:xfrm>
            <a:off x="550313" y="8265604"/>
            <a:ext cx="2895256" cy="617766"/>
            <a:chOff x="0" y="0"/>
            <a:chExt cx="2895255" cy="617765"/>
          </a:xfrm>
        </p:grpSpPr>
        <p:sp>
          <p:nvSpPr>
            <p:cNvPr id="970" name="2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2</a:t>
              </a:r>
            </a:p>
          </p:txBody>
        </p:sp>
        <p:sp>
          <p:nvSpPr>
            <p:cNvPr id="971" name="Call Shiny input functions to embed input objects."/>
            <p:cNvSpPr txBox="1"/>
            <p:nvPr/>
          </p:nvSpPr>
          <p:spPr>
            <a:xfrm>
              <a:off x="393355" y="66474"/>
              <a:ext cx="2501901" cy="4848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Call Shiny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input</a:t>
              </a:r>
              <a:r>
                <a:t> functions to embed input objects.</a:t>
              </a:r>
            </a:p>
          </p:txBody>
        </p:sp>
      </p:grpSp>
      <p:grpSp>
        <p:nvGrpSpPr>
          <p:cNvPr id="975" name="Group"/>
          <p:cNvGrpSpPr/>
          <p:nvPr/>
        </p:nvGrpSpPr>
        <p:grpSpPr>
          <a:xfrm>
            <a:off x="550313" y="9267394"/>
            <a:ext cx="2893185" cy="617767"/>
            <a:chOff x="0" y="0"/>
            <a:chExt cx="2893183" cy="617765"/>
          </a:xfrm>
        </p:grpSpPr>
        <p:sp>
          <p:nvSpPr>
            <p:cNvPr id="973" name="4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4</a:t>
              </a:r>
            </a:p>
          </p:txBody>
        </p:sp>
        <p:sp>
          <p:nvSpPr>
            <p:cNvPr id="974" name="Render with rmarkdown::run  or click Run Document in RStudio IDE"/>
            <p:cNvSpPr txBox="1"/>
            <p:nvPr/>
          </p:nvSpPr>
          <p:spPr>
            <a:xfrm>
              <a:off x="391283" y="83060"/>
              <a:ext cx="2501901" cy="4516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Render with </a:t>
              </a:r>
              <a:r>
                <a:t>rmarkdown::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run </a:t>
              </a:r>
              <a:r>
                <a:t> or click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Run Document</a:t>
              </a:r>
              <a:r>
                <a:t> in RStudio IDE</a:t>
              </a:r>
            </a:p>
          </p:txBody>
        </p:sp>
      </p:grpSp>
      <p:grpSp>
        <p:nvGrpSpPr>
          <p:cNvPr id="978" name="Group"/>
          <p:cNvGrpSpPr/>
          <p:nvPr/>
        </p:nvGrpSpPr>
        <p:grpSpPr>
          <a:xfrm>
            <a:off x="551343" y="8766499"/>
            <a:ext cx="2894226" cy="617767"/>
            <a:chOff x="0" y="0"/>
            <a:chExt cx="2894225" cy="617765"/>
          </a:xfrm>
        </p:grpSpPr>
        <p:sp>
          <p:nvSpPr>
            <p:cNvPr id="976" name="3"/>
            <p:cNvSpPr txBox="1"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73887">
                <a:lnSpc>
                  <a:spcPct val="90000"/>
                </a:lnSpc>
                <a:defRPr b="1"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>
                <a:defRPr b="0" sz="5632"/>
              </a:pPr>
              <a:r>
                <a:rPr b="1" sz="3200"/>
                <a:t>3</a:t>
              </a:r>
            </a:p>
          </p:txBody>
        </p:sp>
        <p:sp>
          <p:nvSpPr>
            <p:cNvPr id="977" name="Call Shiny render functions to embed reactive output."/>
            <p:cNvSpPr txBox="1"/>
            <p:nvPr/>
          </p:nvSpPr>
          <p:spPr>
            <a:xfrm>
              <a:off x="392325" y="66474"/>
              <a:ext cx="2501901" cy="4848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Call Shiny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render</a:t>
              </a:r>
              <a:r>
                <a:t> functions to embed reactive output.</a:t>
              </a:r>
            </a:p>
          </p:txBody>
        </p:sp>
      </p:grpSp>
      <p:sp>
        <p:nvSpPr>
          <p:cNvPr id="979" name="* Your report will rendered as a Shiny app, which means you must choose an html output format, like html_document or ioslides_presentation, and serve it with an active R Session."/>
          <p:cNvSpPr txBox="1"/>
          <p:nvPr/>
        </p:nvSpPr>
        <p:spPr>
          <a:xfrm>
            <a:off x="457125" y="9866407"/>
            <a:ext cx="6734579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* </a:t>
            </a:r>
            <a:r>
              <a:rPr i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 report will rendered as a Shiny app, which means you must choose an html output format, like </a:t>
            </a:r>
            <a:r>
              <a:rPr b="1" i="1"/>
              <a:t>html_document 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or</a:t>
            </a:r>
            <a:r>
              <a:rPr b="1" i="1"/>
              <a:t> ioslides_presentation</a:t>
            </a:r>
            <a:r>
              <a:rPr i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, and serve it with an active R Session.</a:t>
            </a:r>
          </a:p>
        </p:txBody>
      </p:sp>
      <p:grpSp>
        <p:nvGrpSpPr>
          <p:cNvPr id="983" name="Group"/>
          <p:cNvGrpSpPr/>
          <p:nvPr/>
        </p:nvGrpSpPr>
        <p:grpSpPr>
          <a:xfrm>
            <a:off x="3737598" y="7946319"/>
            <a:ext cx="2689474" cy="1791209"/>
            <a:chOff x="0" y="0"/>
            <a:chExt cx="2689473" cy="1791208"/>
          </a:xfrm>
        </p:grpSpPr>
        <p:sp>
          <p:nvSpPr>
            <p:cNvPr id="980" name="---…"/>
            <p:cNvSpPr/>
            <p:nvPr/>
          </p:nvSpPr>
          <p:spPr>
            <a:xfrm>
              <a:off x="0" y="0"/>
              <a:ext cx="1519528" cy="178644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---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output: html_document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runtime: shiny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---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```{r, echo = FALSE}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numericInput("n",   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"How many cars?", 5)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renderTable({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head(cars, input$n)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})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```</a:t>
              </a:r>
            </a:p>
          </p:txBody>
        </p:sp>
        <p:pic>
          <p:nvPicPr>
            <p:cNvPr id="981" name="Screen Shot 2016-02-29 at 1.39.23 PM.png" descr="Screen Shot 2016-02-29 at 1.39.23 PM.png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768419" y="21470"/>
              <a:ext cx="921055" cy="1769739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982" name="Arrow"/>
            <p:cNvSpPr/>
            <p:nvPr/>
          </p:nvSpPr>
          <p:spPr>
            <a:xfrm>
              <a:off x="1561968" y="798866"/>
              <a:ext cx="195895" cy="214947"/>
            </a:xfrm>
            <a:prstGeom prst="rightArrow">
              <a:avLst>
                <a:gd name="adj1" fmla="val 41106"/>
                <a:gd name="adj2" fmla="val 61101"/>
              </a:avLst>
            </a:prstGeom>
            <a:solidFill>
              <a:srgbClr val="7A4AAA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84" name="Embed a complete app into your document with shiny::shinyAppDir()"/>
          <p:cNvSpPr txBox="1"/>
          <p:nvPr/>
        </p:nvSpPr>
        <p:spPr>
          <a:xfrm>
            <a:off x="3726987" y="7372045"/>
            <a:ext cx="271483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Embed a complete app into your document with shiny::</a:t>
            </a:r>
            <a:r>
              <a:rPr b="1"/>
              <a:t>shinyAppDir()</a:t>
            </a:r>
          </a:p>
        </p:txBody>
      </p:sp>
      <p:sp>
        <p:nvSpPr>
          <p:cNvPr id="985" name="Inline code"/>
          <p:cNvSpPr txBox="1"/>
          <p:nvPr/>
        </p:nvSpPr>
        <p:spPr>
          <a:xfrm>
            <a:off x="11513148" y="1641471"/>
            <a:ext cx="1109412" cy="30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>
              <a:defRPr b="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Inline code</a:t>
            </a:r>
          </a:p>
        </p:txBody>
      </p:sp>
      <p:sp>
        <p:nvSpPr>
          <p:cNvPr id="986" name="Insert with `r &lt;code&gt;`.  Results will appear as text."/>
          <p:cNvSpPr txBox="1"/>
          <p:nvPr/>
        </p:nvSpPr>
        <p:spPr>
          <a:xfrm>
            <a:off x="10693400" y="1805734"/>
            <a:ext cx="2764739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Insert with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`r &lt;code&gt;`</a:t>
            </a:r>
            <a:r>
              <a:t>.  Results will appear as text.</a:t>
            </a:r>
          </a:p>
        </p:txBody>
      </p:sp>
      <p:sp>
        <p:nvSpPr>
          <p:cNvPr id="987" name="Built with…"/>
          <p:cNvSpPr/>
          <p:nvPr/>
        </p:nvSpPr>
        <p:spPr>
          <a:xfrm>
            <a:off x="10898826" y="2069470"/>
            <a:ext cx="1140521" cy="35620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Built with 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`r getRversion()`</a:t>
            </a:r>
          </a:p>
        </p:txBody>
      </p:sp>
      <p:sp>
        <p:nvSpPr>
          <p:cNvPr id="988" name="Arrow"/>
          <p:cNvSpPr/>
          <p:nvPr/>
        </p:nvSpPr>
        <p:spPr>
          <a:xfrm>
            <a:off x="12088058" y="2140101"/>
            <a:ext cx="195895" cy="214947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7A4AAA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pic>
        <p:nvPicPr>
          <p:cNvPr id="989" name="Screen Shot 2016-02-29 at 2.52.36 PM.png" descr="Screen Shot 2016-02-29 at 2.52.36 PM.png"/>
          <p:cNvPicPr>
            <a:picLocks noChangeAspect="1"/>
          </p:cNvPicPr>
          <p:nvPr/>
        </p:nvPicPr>
        <p:blipFill>
          <a:blip r:embed="rId28">
            <a:extLst/>
          </a:blip>
          <a:srcRect l="8502" t="0" r="8502" b="17600"/>
          <a:stretch>
            <a:fillRect/>
          </a:stretch>
        </p:blipFill>
        <p:spPr>
          <a:xfrm>
            <a:off x="12331077" y="2158339"/>
            <a:ext cx="905806" cy="178376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990" name="Set global options with knitr::opts_chunk$set(), e.g."/>
          <p:cNvSpPr txBox="1"/>
          <p:nvPr/>
        </p:nvSpPr>
        <p:spPr>
          <a:xfrm>
            <a:off x="10693400" y="3510300"/>
            <a:ext cx="2985212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Set global options with knitr::</a:t>
            </a:r>
            <a:r>
              <a:rPr b="1"/>
              <a:t>opts_chunk$set()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, e.g.</a:t>
            </a:r>
          </a:p>
        </p:txBody>
      </p:sp>
      <p:sp>
        <p:nvSpPr>
          <p:cNvPr id="991" name="```{r include=FALSE}…"/>
          <p:cNvSpPr/>
          <p:nvPr/>
        </p:nvSpPr>
        <p:spPr>
          <a:xfrm>
            <a:off x="10896600" y="3797446"/>
            <a:ext cx="2289840" cy="46758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```{r include=FALSE}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knitr::opts_chunk$set(echo = TRUE)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```</a:t>
            </a:r>
          </a:p>
        </p:txBody>
      </p:sp>
      <p:sp>
        <p:nvSpPr>
          <p:cNvPr id="992" name="```{r echo=TRUE}…"/>
          <p:cNvSpPr/>
          <p:nvPr/>
        </p:nvSpPr>
        <p:spPr>
          <a:xfrm>
            <a:off x="10891098" y="3032695"/>
            <a:ext cx="1140521" cy="468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```{r echo=TRUE}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getRversion()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```</a:t>
            </a:r>
          </a:p>
        </p:txBody>
      </p:sp>
      <p:sp>
        <p:nvSpPr>
          <p:cNvPr id="993" name="Arrow"/>
          <p:cNvSpPr/>
          <p:nvPr/>
        </p:nvSpPr>
        <p:spPr>
          <a:xfrm>
            <a:off x="12194630" y="3179526"/>
            <a:ext cx="195895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7A4AAA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pic>
        <p:nvPicPr>
          <p:cNvPr id="994" name="Screen Shot 2016-02-29 at 3.03.57 PM.png" descr="Screen Shot 2016-02-29 at 3.03.57 PM.png"/>
          <p:cNvPicPr>
            <a:picLocks noChangeAspect="1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12551718" y="3023964"/>
            <a:ext cx="667492" cy="470606"/>
          </a:xfrm>
          <a:prstGeom prst="rect">
            <a:avLst/>
          </a:prstGeom>
          <a:ln>
            <a:solidFill>
              <a:srgbClr val="000000"/>
            </a:solidFill>
            <a:miter lim="400000"/>
          </a:ln>
        </p:spPr>
      </p:pic>
      <p:sp>
        <p:nvSpPr>
          <p:cNvPr id="995" name="Code chunks"/>
          <p:cNvSpPr txBox="1"/>
          <p:nvPr/>
        </p:nvSpPr>
        <p:spPr>
          <a:xfrm>
            <a:off x="11508363" y="2442437"/>
            <a:ext cx="1109412" cy="300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>
              <a:defRPr b="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chunks</a:t>
            </a:r>
          </a:p>
        </p:txBody>
      </p:sp>
      <p:sp>
        <p:nvSpPr>
          <p:cNvPr id="996" name="Insert with       .  or by surrounding lines with ```{r} and ```. Place chunk options within curly braces."/>
          <p:cNvSpPr txBox="1"/>
          <p:nvPr/>
        </p:nvSpPr>
        <p:spPr>
          <a:xfrm>
            <a:off x="10694215" y="2615001"/>
            <a:ext cx="2763108" cy="42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Insert with       .  or by surrounding lines with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```{r} </a:t>
            </a:r>
            <a:r>
              <a:t>and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```</a:t>
            </a:r>
            <a:r>
              <a:t>. Place chunk options within curly braces.</a:t>
            </a:r>
          </a:p>
        </p:txBody>
      </p:sp>
      <p:pic>
        <p:nvPicPr>
          <p:cNvPr id="997" name="Screen Shot 2016-02-29 at 3.05.17 PM.png" descr="Screen Shot 2016-02-29 at 3.05.17 PM.png"/>
          <p:cNvPicPr>
            <a:picLocks noChangeAspect="1"/>
          </p:cNvPicPr>
          <p:nvPr/>
        </p:nvPicPr>
        <p:blipFill>
          <a:blip r:embed="rId30">
            <a:extLst/>
          </a:blip>
          <a:srcRect l="24757" t="25000" r="13269" b="10757"/>
          <a:stretch>
            <a:fillRect/>
          </a:stretch>
        </p:blipFill>
        <p:spPr>
          <a:xfrm>
            <a:off x="11334778" y="2707853"/>
            <a:ext cx="176962" cy="122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6" h="21417" fill="norm" stroke="1" extrusionOk="0">
                <a:moveTo>
                  <a:pt x="7043" y="0"/>
                </a:moveTo>
                <a:cubicBezTo>
                  <a:pt x="409" y="0"/>
                  <a:pt x="203" y="307"/>
                  <a:pt x="43" y="11260"/>
                </a:cubicBezTo>
                <a:cubicBezTo>
                  <a:pt x="-74" y="19273"/>
                  <a:pt x="-37" y="19598"/>
                  <a:pt x="1298" y="20643"/>
                </a:cubicBezTo>
                <a:cubicBezTo>
                  <a:pt x="2352" y="21468"/>
                  <a:pt x="4722" y="21600"/>
                  <a:pt x="11098" y="21199"/>
                </a:cubicBezTo>
                <a:cubicBezTo>
                  <a:pt x="15715" y="20908"/>
                  <a:pt x="19727" y="20369"/>
                  <a:pt x="20029" y="19948"/>
                </a:cubicBezTo>
                <a:cubicBezTo>
                  <a:pt x="20370" y="19474"/>
                  <a:pt x="20120" y="19183"/>
                  <a:pt x="19354" y="19183"/>
                </a:cubicBezTo>
                <a:cubicBezTo>
                  <a:pt x="17339" y="19183"/>
                  <a:pt x="17369" y="17915"/>
                  <a:pt x="19498" y="14943"/>
                </a:cubicBezTo>
                <a:cubicBezTo>
                  <a:pt x="20600" y="13406"/>
                  <a:pt x="21526" y="11577"/>
                  <a:pt x="21526" y="10843"/>
                </a:cubicBezTo>
                <a:cubicBezTo>
                  <a:pt x="21526" y="8632"/>
                  <a:pt x="17118" y="3042"/>
                  <a:pt x="15781" y="3545"/>
                </a:cubicBezTo>
                <a:cubicBezTo>
                  <a:pt x="15030" y="3828"/>
                  <a:pt x="14162" y="3307"/>
                  <a:pt x="13319" y="2016"/>
                </a:cubicBezTo>
                <a:cubicBezTo>
                  <a:pt x="12144" y="214"/>
                  <a:pt x="11586" y="0"/>
                  <a:pt x="7043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998" name="Line"/>
          <p:cNvSpPr/>
          <p:nvPr/>
        </p:nvSpPr>
        <p:spPr>
          <a:xfrm flipV="1">
            <a:off x="10514433" y="4480626"/>
            <a:ext cx="3099967" cy="1"/>
          </a:xfrm>
          <a:prstGeom prst="line">
            <a:avLst/>
          </a:prstGeom>
          <a:ln>
            <a:solidFill>
              <a:srgbClr val="7A4AAA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999" name="Important chunk options"/>
          <p:cNvSpPr txBox="1"/>
          <p:nvPr/>
        </p:nvSpPr>
        <p:spPr>
          <a:xfrm>
            <a:off x="10474572" y="4257185"/>
            <a:ext cx="167785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7A4A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Important chunk options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Rounded Rectangle"/>
          <p:cNvSpPr/>
          <p:nvPr/>
        </p:nvSpPr>
        <p:spPr>
          <a:xfrm>
            <a:off x="7113173" y="7001240"/>
            <a:ext cx="3238501" cy="3340101"/>
          </a:xfrm>
          <a:prstGeom prst="roundRect">
            <a:avLst>
              <a:gd name="adj" fmla="val 1205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002" name="Debug Mode"/>
          <p:cNvSpPr/>
          <p:nvPr/>
        </p:nvSpPr>
        <p:spPr>
          <a:xfrm>
            <a:off x="7110738" y="7001240"/>
            <a:ext cx="3238501" cy="241392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Debug Mode</a:t>
            </a:r>
          </a:p>
        </p:txBody>
      </p:sp>
      <p:sp>
        <p:nvSpPr>
          <p:cNvPr id="1003" name="Table suggestions"/>
          <p:cNvSpPr/>
          <p:nvPr/>
        </p:nvSpPr>
        <p:spPr>
          <a:xfrm>
            <a:off x="7110738" y="7001240"/>
            <a:ext cx="3238501" cy="241392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b="1"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Table suggestions</a:t>
            </a:r>
          </a:p>
        </p:txBody>
      </p:sp>
      <p:grpSp>
        <p:nvGrpSpPr>
          <p:cNvPr id="1026" name="Group"/>
          <p:cNvGrpSpPr/>
          <p:nvPr/>
        </p:nvGrpSpPr>
        <p:grpSpPr>
          <a:xfrm>
            <a:off x="7173811" y="7169483"/>
            <a:ext cx="3180019" cy="3193572"/>
            <a:chOff x="0" y="0"/>
            <a:chExt cx="3180018" cy="3193571"/>
          </a:xfrm>
        </p:grpSpPr>
        <p:sp>
          <p:nvSpPr>
            <p:cNvPr id="1004" name="Several functions format R data into tables"/>
            <p:cNvSpPr txBox="1"/>
            <p:nvPr/>
          </p:nvSpPr>
          <p:spPr>
            <a:xfrm>
              <a:off x="0" y="-1"/>
              <a:ext cx="3180019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Several functions format R data into tables</a:t>
              </a:r>
            </a:p>
          </p:txBody>
        </p:sp>
        <p:sp>
          <p:nvSpPr>
            <p:cNvPr id="1005" name="data &lt;- faithful[1:4, ]"/>
            <p:cNvSpPr txBox="1"/>
            <p:nvPr/>
          </p:nvSpPr>
          <p:spPr>
            <a:xfrm>
              <a:off x="744701" y="154450"/>
              <a:ext cx="1537643" cy="241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7A4AAA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data &lt;- faithful[1:4, ]</a:t>
              </a:r>
            </a:p>
          </p:txBody>
        </p:sp>
        <p:grpSp>
          <p:nvGrpSpPr>
            <p:cNvPr id="1008" name="Group"/>
            <p:cNvGrpSpPr/>
            <p:nvPr/>
          </p:nvGrpSpPr>
          <p:grpSpPr>
            <a:xfrm>
              <a:off x="1096752" y="365697"/>
              <a:ext cx="876301" cy="863601"/>
              <a:chOff x="0" y="0"/>
              <a:chExt cx="876300" cy="863600"/>
            </a:xfrm>
          </p:grpSpPr>
          <p:sp>
            <p:nvSpPr>
              <p:cNvPr id="1006" name="Rounded Rectangle"/>
              <p:cNvSpPr/>
              <p:nvPr/>
            </p:nvSpPr>
            <p:spPr>
              <a:xfrm>
                <a:off x="0" y="0"/>
                <a:ext cx="876300" cy="863600"/>
              </a:xfrm>
              <a:prstGeom prst="roundRect">
                <a:avLst>
                  <a:gd name="adj" fmla="val 451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l"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</a:p>
            </p:txBody>
          </p:sp>
          <p:pic>
            <p:nvPicPr>
              <p:cNvPr id="1007" name="Screen Shot 2016-03-01 at 3.08.42 PM.png" descr="Screen Shot 2016-03-01 at 3.08.42 PM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1794" y="91166"/>
                <a:ext cx="714746" cy="6985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014" name="Group"/>
            <p:cNvGrpSpPr/>
            <p:nvPr/>
          </p:nvGrpSpPr>
          <p:grpSpPr>
            <a:xfrm>
              <a:off x="2115187" y="370062"/>
              <a:ext cx="876301" cy="859236"/>
              <a:chOff x="0" y="0"/>
              <a:chExt cx="876300" cy="859234"/>
            </a:xfrm>
          </p:grpSpPr>
          <p:sp>
            <p:nvSpPr>
              <p:cNvPr id="1009" name="Rounded Rectangle"/>
              <p:cNvSpPr/>
              <p:nvPr/>
            </p:nvSpPr>
            <p:spPr>
              <a:xfrm>
                <a:off x="0" y="0"/>
                <a:ext cx="876300" cy="859235"/>
              </a:xfrm>
              <a:prstGeom prst="roundRect">
                <a:avLst>
                  <a:gd name="adj" fmla="val 4541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l"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</a:p>
            </p:txBody>
          </p:sp>
          <p:grpSp>
            <p:nvGrpSpPr>
              <p:cNvPr id="1013" name="Group"/>
              <p:cNvGrpSpPr/>
              <p:nvPr/>
            </p:nvGrpSpPr>
            <p:grpSpPr>
              <a:xfrm>
                <a:off x="14470" y="58265"/>
                <a:ext cx="837549" cy="758504"/>
                <a:chOff x="-68043" y="0"/>
                <a:chExt cx="837548" cy="758503"/>
              </a:xfrm>
            </p:grpSpPr>
            <p:pic>
              <p:nvPicPr>
                <p:cNvPr id="1010" name="Screen Shot 2016-03-01 at 2.42.52 PM.png" descr="Screen Shot 2016-03-01 at 2.42.52 PM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rcRect l="0" t="28752" r="0" b="0"/>
                <a:stretch>
                  <a:fillRect/>
                </a:stretch>
              </p:blipFill>
              <p:spPr>
                <a:xfrm>
                  <a:off x="0" y="125115"/>
                  <a:ext cx="695244" cy="63338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011" name="Screen Shot 2016-03-01 at 2.42.52 PM.png" descr="Screen Shot 2016-03-01 at 2.42.52 PM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rcRect l="0" t="0" r="37986" b="86263"/>
                <a:stretch>
                  <a:fillRect/>
                </a:stretch>
              </p:blipFill>
              <p:spPr>
                <a:xfrm>
                  <a:off x="-68044" y="0"/>
                  <a:ext cx="431149" cy="12211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012" name="Screen Shot 2016-03-01 at 2.42.52 PM.png" descr="Screen Shot 2016-03-01 at 2.42.52 PM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rcRect l="0" t="12857" r="37986" b="73406"/>
                <a:stretch>
                  <a:fillRect/>
                </a:stretch>
              </p:blipFill>
              <p:spPr>
                <a:xfrm>
                  <a:off x="338356" y="0"/>
                  <a:ext cx="431149" cy="12211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sp>
          <p:nvSpPr>
            <p:cNvPr id="1015" name="Rounded Rectangle"/>
            <p:cNvSpPr/>
            <p:nvPr/>
          </p:nvSpPr>
          <p:spPr>
            <a:xfrm>
              <a:off x="34028" y="2502730"/>
              <a:ext cx="3048462" cy="596901"/>
            </a:xfrm>
            <a:prstGeom prst="roundRect">
              <a:avLst>
                <a:gd name="adj" fmla="val 653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grpSp>
          <p:nvGrpSpPr>
            <p:cNvPr id="1020" name="Group"/>
            <p:cNvGrpSpPr/>
            <p:nvPr/>
          </p:nvGrpSpPr>
          <p:grpSpPr>
            <a:xfrm>
              <a:off x="75944" y="365697"/>
              <a:ext cx="881047" cy="863601"/>
              <a:chOff x="0" y="0"/>
              <a:chExt cx="881045" cy="863600"/>
            </a:xfrm>
          </p:grpSpPr>
          <p:sp>
            <p:nvSpPr>
              <p:cNvPr id="1016" name="Rounded Rectangle"/>
              <p:cNvSpPr/>
              <p:nvPr/>
            </p:nvSpPr>
            <p:spPr>
              <a:xfrm>
                <a:off x="0" y="0"/>
                <a:ext cx="881046" cy="863600"/>
              </a:xfrm>
              <a:prstGeom prst="roundRect">
                <a:avLst>
                  <a:gd name="adj" fmla="val 451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l"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</a:p>
            </p:txBody>
          </p:sp>
          <p:grpSp>
            <p:nvGrpSpPr>
              <p:cNvPr id="1019" name="Group"/>
              <p:cNvGrpSpPr/>
              <p:nvPr/>
            </p:nvGrpSpPr>
            <p:grpSpPr>
              <a:xfrm>
                <a:off x="103660" y="15375"/>
                <a:ext cx="651014" cy="825501"/>
                <a:chOff x="25400" y="0"/>
                <a:chExt cx="651013" cy="825500"/>
              </a:xfrm>
            </p:grpSpPr>
            <p:pic>
              <p:nvPicPr>
                <p:cNvPr id="1017" name="Screen Shot 2016-03-01 at 2.42.20 PM.png" descr="Screen Shot 2016-03-01 at 2.42.20 PM.png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rcRect l="0" t="18613" r="3755" b="0"/>
                <a:stretch>
                  <a:fillRect/>
                </a:stretch>
              </p:blipFill>
              <p:spPr>
                <a:xfrm>
                  <a:off x="25400" y="101972"/>
                  <a:ext cx="651014" cy="723528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018" name="Screen Shot 2016-03-01 at 2.42.20 PM.png" descr="Screen Shot 2016-03-01 at 2.42.20 PM.png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rcRect l="0" t="0" r="3755" b="88585"/>
                <a:stretch>
                  <a:fillRect/>
                </a:stretch>
              </p:blipFill>
              <p:spPr>
                <a:xfrm>
                  <a:off x="25400" y="0"/>
                  <a:ext cx="651014" cy="10147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sp>
          <p:nvSpPr>
            <p:cNvPr id="1021" name="Rounded Rectangle"/>
            <p:cNvSpPr/>
            <p:nvPr/>
          </p:nvSpPr>
          <p:spPr>
            <a:xfrm>
              <a:off x="34028" y="1858596"/>
              <a:ext cx="3048462" cy="571501"/>
            </a:xfrm>
            <a:prstGeom prst="roundRect">
              <a:avLst>
                <a:gd name="adj" fmla="val 682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1022" name="Rounded Rectangle"/>
            <p:cNvSpPr/>
            <p:nvPr/>
          </p:nvSpPr>
          <p:spPr>
            <a:xfrm>
              <a:off x="34028" y="1316063"/>
              <a:ext cx="3048462" cy="469901"/>
            </a:xfrm>
            <a:prstGeom prst="roundRect">
              <a:avLst>
                <a:gd name="adj" fmla="val 8304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1023" name="```{r results = &quot;asis&quot;}…"/>
            <p:cNvSpPr txBox="1"/>
            <p:nvPr/>
          </p:nvSpPr>
          <p:spPr>
            <a:xfrm>
              <a:off x="34028" y="1827521"/>
              <a:ext cx="3090103" cy="697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7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7A4AAA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```{r results = "asis"}</a:t>
              </a:r>
            </a:p>
            <a:p>
              <a:pPr algn="l">
                <a:lnSpc>
                  <a:spcPct val="7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rgbClr val="7A4AAA"/>
                  </a:solidFill>
                </a:rPr>
                <a:t>print(</a:t>
              </a:r>
              <a:r>
                <a:t>xtable::</a:t>
              </a:r>
              <a:r>
                <a:rPr b="1"/>
                <a:t>xtable(</a:t>
              </a:r>
              <a:r>
                <a:t>data, caption = "Table with xtable"</a:t>
              </a:r>
              <a:r>
                <a:rPr b="1"/>
                <a:t>)</a:t>
              </a:r>
              <a:r>
                <a:rPr>
                  <a:solidFill>
                    <a:srgbClr val="7A4AAA"/>
                  </a:solidFill>
                </a:rPr>
                <a:t>, </a:t>
              </a:r>
              <a:endParaRPr>
                <a:solidFill>
                  <a:srgbClr val="7A4AAA"/>
                </a:solidFill>
              </a:endParaRPr>
            </a:p>
            <a:p>
              <a:pPr algn="l">
                <a:lnSpc>
                  <a:spcPct val="7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rgbClr val="7A4AAA"/>
                  </a:solidFill>
                </a:rPr>
                <a:t>     type = "html", html.table.attributes = "border=0"))</a:t>
              </a:r>
            </a:p>
            <a:p>
              <a:pPr algn="l">
                <a:lnSpc>
                  <a:spcPct val="7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7A4AAA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```</a:t>
              </a:r>
            </a:p>
          </p:txBody>
        </p:sp>
        <p:sp>
          <p:nvSpPr>
            <p:cNvPr id="1024" name="```{r results = &quot;asis&quot;}…"/>
            <p:cNvSpPr txBox="1"/>
            <p:nvPr/>
          </p:nvSpPr>
          <p:spPr>
            <a:xfrm>
              <a:off x="34028" y="2446890"/>
              <a:ext cx="3111962" cy="7466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8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7A4AAA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```{r results = "asis"}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pc="-9" sz="10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stargazer::</a:t>
              </a:r>
              <a:r>
                <a:rPr b="1"/>
                <a:t>stargazer(</a:t>
              </a:r>
              <a:r>
                <a:t>data,  title = "Table with stargazer",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pc="-9" sz="10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     type = "html"</a:t>
              </a:r>
              <a:r>
                <a:rPr b="1"/>
                <a:t>)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7A4AAA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```</a:t>
              </a:r>
            </a:p>
          </p:txBody>
        </p:sp>
        <p:sp>
          <p:nvSpPr>
            <p:cNvPr id="1025" name="```{r}…"/>
            <p:cNvSpPr txBox="1"/>
            <p:nvPr/>
          </p:nvSpPr>
          <p:spPr>
            <a:xfrm>
              <a:off x="34028" y="1275239"/>
              <a:ext cx="2704839" cy="589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8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7A4AAA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```{r}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knitr::</a:t>
              </a:r>
              <a:r>
                <a:rPr b="1"/>
                <a:t>kable(</a:t>
              </a:r>
              <a:r>
                <a:t>data, caption = "Table with kable"</a:t>
              </a:r>
              <a:r>
                <a:rPr b="1"/>
                <a:t>)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7A4AAA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```</a:t>
              </a:r>
            </a:p>
          </p:txBody>
        </p:sp>
      </p:grpSp>
      <p:grpSp>
        <p:nvGrpSpPr>
          <p:cNvPr id="1052" name="Group"/>
          <p:cNvGrpSpPr/>
          <p:nvPr/>
        </p:nvGrpSpPr>
        <p:grpSpPr>
          <a:xfrm>
            <a:off x="3138066" y="7001240"/>
            <a:ext cx="3243092" cy="3340101"/>
            <a:chOff x="0" y="0"/>
            <a:chExt cx="3243090" cy="3340100"/>
          </a:xfrm>
        </p:grpSpPr>
        <p:sp>
          <p:nvSpPr>
            <p:cNvPr id="1027" name="Rounded Rectangle"/>
            <p:cNvSpPr/>
            <p:nvPr/>
          </p:nvSpPr>
          <p:spPr>
            <a:xfrm>
              <a:off x="2434" y="0"/>
              <a:ext cx="3238501" cy="3340100"/>
            </a:xfrm>
            <a:prstGeom prst="roundRect">
              <a:avLst>
                <a:gd name="adj" fmla="val 1205"/>
              </a:avLst>
            </a:prstGeom>
            <a:solidFill>
              <a:srgbClr val="7A4AAA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1028" name="Debug Mode"/>
            <p:cNvSpPr/>
            <p:nvPr/>
          </p:nvSpPr>
          <p:spPr>
            <a:xfrm>
              <a:off x="0" y="0"/>
              <a:ext cx="3238500" cy="241392"/>
            </a:xfrm>
            <a:prstGeom prst="roundRect">
              <a:avLst>
                <a:gd name="adj" fmla="val 1791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1" indent="0">
                <a:defRPr sz="13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Debug Mode</a:t>
              </a:r>
            </a:p>
          </p:txBody>
        </p:sp>
        <p:sp>
          <p:nvSpPr>
            <p:cNvPr id="1029" name="Table suggestions"/>
            <p:cNvSpPr/>
            <p:nvPr/>
          </p:nvSpPr>
          <p:spPr>
            <a:xfrm>
              <a:off x="0" y="0"/>
              <a:ext cx="3238500" cy="241392"/>
            </a:xfrm>
            <a:prstGeom prst="roundRect">
              <a:avLst>
                <a:gd name="adj" fmla="val 17917"/>
              </a:avLst>
            </a:prstGeom>
            <a:solidFill>
              <a:srgbClr val="7A4AA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1" indent="0">
                <a:defRPr b="1" sz="13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Table suggestions</a:t>
              </a:r>
            </a:p>
          </p:txBody>
        </p:sp>
        <p:sp>
          <p:nvSpPr>
            <p:cNvPr id="1030" name="Several functions format R data into tables"/>
            <p:cNvSpPr txBox="1"/>
            <p:nvPr/>
          </p:nvSpPr>
          <p:spPr>
            <a:xfrm>
              <a:off x="63072" y="168242"/>
              <a:ext cx="3180019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Several functions format R data into tables</a:t>
              </a:r>
            </a:p>
          </p:txBody>
        </p:sp>
        <p:sp>
          <p:nvSpPr>
            <p:cNvPr id="1031" name="data &lt;- faithful[1:4, ]"/>
            <p:cNvSpPr txBox="1"/>
            <p:nvPr/>
          </p:nvSpPr>
          <p:spPr>
            <a:xfrm>
              <a:off x="807773" y="322692"/>
              <a:ext cx="1537644" cy="24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7A4AAA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data &lt;- faithful[1:4, ]</a:t>
              </a:r>
            </a:p>
          </p:txBody>
        </p:sp>
        <p:grpSp>
          <p:nvGrpSpPr>
            <p:cNvPr id="1035" name="Group"/>
            <p:cNvGrpSpPr/>
            <p:nvPr/>
          </p:nvGrpSpPr>
          <p:grpSpPr>
            <a:xfrm>
              <a:off x="63072" y="1434748"/>
              <a:ext cx="3125828" cy="939801"/>
              <a:chOff x="0" y="0"/>
              <a:chExt cx="3125827" cy="939800"/>
            </a:xfrm>
          </p:grpSpPr>
          <p:sp>
            <p:nvSpPr>
              <p:cNvPr id="1032" name="Rounded Rectangle"/>
              <p:cNvSpPr/>
              <p:nvPr/>
            </p:nvSpPr>
            <p:spPr>
              <a:xfrm>
                <a:off x="0" y="4365"/>
                <a:ext cx="876300" cy="935435"/>
              </a:xfrm>
              <a:prstGeom prst="roundRect">
                <a:avLst>
                  <a:gd name="adj" fmla="val 4453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l"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</a:p>
            </p:txBody>
          </p:sp>
          <p:pic>
            <p:nvPicPr>
              <p:cNvPr id="1033" name="Screen Shot 2016-03-01 at 3.08.42 PM.png" descr="Screen Shot 2016-03-01 at 3.08.42 PM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1794" y="146332"/>
                <a:ext cx="714746" cy="6985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034" name="Rounded Rectangle"/>
              <p:cNvSpPr/>
              <p:nvPr/>
            </p:nvSpPr>
            <p:spPr>
              <a:xfrm>
                <a:off x="922955" y="0"/>
                <a:ext cx="2202873" cy="939800"/>
              </a:xfrm>
              <a:prstGeom prst="roundRect">
                <a:avLst>
                  <a:gd name="adj" fmla="val 4152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l"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</a:p>
            </p:txBody>
          </p:sp>
        </p:grpSp>
        <p:sp>
          <p:nvSpPr>
            <p:cNvPr id="1036" name="```{r results = &quot;asis&quot;}…"/>
            <p:cNvSpPr txBox="1"/>
            <p:nvPr/>
          </p:nvSpPr>
          <p:spPr>
            <a:xfrm>
              <a:off x="988767" y="1439391"/>
              <a:ext cx="2159009" cy="9790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7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7A4AAA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```{r results = "asis"}</a:t>
              </a:r>
            </a:p>
            <a:p>
              <a:pPr algn="l">
                <a:lnSpc>
                  <a:spcPct val="7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rgbClr val="7A4AAA"/>
                  </a:solidFill>
                </a:rPr>
                <a:t>print(</a:t>
              </a:r>
              <a:r>
                <a:t>xtable::</a:t>
              </a:r>
              <a:r>
                <a:rPr b="1"/>
                <a:t>xtable(</a:t>
              </a:r>
              <a:r>
                <a:t>data, </a:t>
              </a:r>
            </a:p>
            <a:p>
              <a:pPr algn="l">
                <a:lnSpc>
                  <a:spcPct val="7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     caption = "Table with xtable"</a:t>
              </a:r>
              <a:r>
                <a:rPr b="1"/>
                <a:t>)</a:t>
              </a:r>
              <a:r>
                <a:rPr>
                  <a:solidFill>
                    <a:srgbClr val="7A4AAA"/>
                  </a:solidFill>
                </a:rPr>
                <a:t>, </a:t>
              </a:r>
              <a:endParaRPr>
                <a:solidFill>
                  <a:srgbClr val="7A4AAA"/>
                </a:solidFill>
              </a:endParaRPr>
            </a:p>
            <a:p>
              <a:pPr algn="l">
                <a:lnSpc>
                  <a:spcPct val="7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rgbClr val="7A4AAA"/>
                  </a:solidFill>
                </a:rPr>
                <a:t>     type = "html", </a:t>
              </a:r>
              <a:endParaRPr>
                <a:solidFill>
                  <a:srgbClr val="7A4AAA"/>
                </a:solidFill>
              </a:endParaRPr>
            </a:p>
            <a:p>
              <a:pPr algn="l">
                <a:lnSpc>
                  <a:spcPct val="7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7A4AAA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     html.table.attributes = "border=0"))</a:t>
              </a:r>
            </a:p>
            <a:p>
              <a:pPr algn="l">
                <a:lnSpc>
                  <a:spcPct val="7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7A4AAA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```</a:t>
              </a:r>
            </a:p>
          </p:txBody>
        </p:sp>
        <p:grpSp>
          <p:nvGrpSpPr>
            <p:cNvPr id="1043" name="Group"/>
            <p:cNvGrpSpPr/>
            <p:nvPr/>
          </p:nvGrpSpPr>
          <p:grpSpPr>
            <a:xfrm>
              <a:off x="62817" y="2421970"/>
              <a:ext cx="3125828" cy="800101"/>
              <a:chOff x="0" y="0"/>
              <a:chExt cx="3125827" cy="800100"/>
            </a:xfrm>
          </p:grpSpPr>
          <p:sp>
            <p:nvSpPr>
              <p:cNvPr id="1037" name="Rounded Rectangle"/>
              <p:cNvSpPr/>
              <p:nvPr/>
            </p:nvSpPr>
            <p:spPr>
              <a:xfrm>
                <a:off x="0" y="4365"/>
                <a:ext cx="876300" cy="795735"/>
              </a:xfrm>
              <a:prstGeom prst="roundRect">
                <a:avLst>
                  <a:gd name="adj" fmla="val 490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l"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</a:p>
            </p:txBody>
          </p:sp>
          <p:grpSp>
            <p:nvGrpSpPr>
              <p:cNvPr id="1041" name="Group"/>
              <p:cNvGrpSpPr/>
              <p:nvPr/>
            </p:nvGrpSpPr>
            <p:grpSpPr>
              <a:xfrm>
                <a:off x="14470" y="11831"/>
                <a:ext cx="837549" cy="758504"/>
                <a:chOff x="-68043" y="0"/>
                <a:chExt cx="837548" cy="758503"/>
              </a:xfrm>
            </p:grpSpPr>
            <p:pic>
              <p:nvPicPr>
                <p:cNvPr id="1038" name="Screen Shot 2016-03-01 at 2.42.52 PM.png" descr="Screen Shot 2016-03-01 at 2.42.52 PM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rcRect l="0" t="28752" r="0" b="0"/>
                <a:stretch>
                  <a:fillRect/>
                </a:stretch>
              </p:blipFill>
              <p:spPr>
                <a:xfrm>
                  <a:off x="0" y="125115"/>
                  <a:ext cx="695244" cy="63338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039" name="Screen Shot 2016-03-01 at 2.42.52 PM.png" descr="Screen Shot 2016-03-01 at 2.42.52 PM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rcRect l="0" t="0" r="37986" b="86263"/>
                <a:stretch>
                  <a:fillRect/>
                </a:stretch>
              </p:blipFill>
              <p:spPr>
                <a:xfrm>
                  <a:off x="-68044" y="0"/>
                  <a:ext cx="431149" cy="12211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040" name="Screen Shot 2016-03-01 at 2.42.52 PM.png" descr="Screen Shot 2016-03-01 at 2.42.52 PM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rcRect l="0" t="12857" r="37986" b="73406"/>
                <a:stretch>
                  <a:fillRect/>
                </a:stretch>
              </p:blipFill>
              <p:spPr>
                <a:xfrm>
                  <a:off x="338356" y="0"/>
                  <a:ext cx="431149" cy="12211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sp>
            <p:nvSpPr>
              <p:cNvPr id="1042" name="Rounded Rectangle"/>
              <p:cNvSpPr/>
              <p:nvPr/>
            </p:nvSpPr>
            <p:spPr>
              <a:xfrm>
                <a:off x="922955" y="0"/>
                <a:ext cx="2202873" cy="800100"/>
              </a:xfrm>
              <a:prstGeom prst="roundRect">
                <a:avLst>
                  <a:gd name="adj" fmla="val 487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l"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</a:p>
            </p:txBody>
          </p:sp>
        </p:grpSp>
        <p:grpSp>
          <p:nvGrpSpPr>
            <p:cNvPr id="1049" name="Group"/>
            <p:cNvGrpSpPr/>
            <p:nvPr/>
          </p:nvGrpSpPr>
          <p:grpSpPr>
            <a:xfrm>
              <a:off x="62817" y="533939"/>
              <a:ext cx="3125828" cy="863601"/>
              <a:chOff x="0" y="0"/>
              <a:chExt cx="3125827" cy="863600"/>
            </a:xfrm>
          </p:grpSpPr>
          <p:sp>
            <p:nvSpPr>
              <p:cNvPr id="1044" name="Rounded Rectangle"/>
              <p:cNvSpPr/>
              <p:nvPr/>
            </p:nvSpPr>
            <p:spPr>
              <a:xfrm>
                <a:off x="0" y="0"/>
                <a:ext cx="881046" cy="863600"/>
              </a:xfrm>
              <a:prstGeom prst="roundRect">
                <a:avLst>
                  <a:gd name="adj" fmla="val 451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l"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</a:p>
            </p:txBody>
          </p:sp>
          <p:grpSp>
            <p:nvGrpSpPr>
              <p:cNvPr id="1047" name="Group"/>
              <p:cNvGrpSpPr/>
              <p:nvPr/>
            </p:nvGrpSpPr>
            <p:grpSpPr>
              <a:xfrm>
                <a:off x="103660" y="15375"/>
                <a:ext cx="651014" cy="825501"/>
                <a:chOff x="25400" y="0"/>
                <a:chExt cx="651013" cy="825500"/>
              </a:xfrm>
            </p:grpSpPr>
            <p:pic>
              <p:nvPicPr>
                <p:cNvPr id="1045" name="Screen Shot 2016-03-01 at 2.42.20 PM.png" descr="Screen Shot 2016-03-01 at 2.42.20 PM.png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rcRect l="0" t="18613" r="3755" b="0"/>
                <a:stretch>
                  <a:fillRect/>
                </a:stretch>
              </p:blipFill>
              <p:spPr>
                <a:xfrm>
                  <a:off x="25400" y="101972"/>
                  <a:ext cx="651014" cy="723528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046" name="Screen Shot 2016-03-01 at 2.42.20 PM.png" descr="Screen Shot 2016-03-01 at 2.42.20 PM.png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rcRect l="0" t="0" r="3755" b="88585"/>
                <a:stretch>
                  <a:fillRect/>
                </a:stretch>
              </p:blipFill>
              <p:spPr>
                <a:xfrm>
                  <a:off x="25400" y="0"/>
                  <a:ext cx="651014" cy="10147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sp>
            <p:nvSpPr>
              <p:cNvPr id="1048" name="Rounded Rectangle"/>
              <p:cNvSpPr/>
              <p:nvPr/>
            </p:nvSpPr>
            <p:spPr>
              <a:xfrm>
                <a:off x="922955" y="0"/>
                <a:ext cx="2202873" cy="863600"/>
              </a:xfrm>
              <a:prstGeom prst="roundRect">
                <a:avLst>
                  <a:gd name="adj" fmla="val 451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l"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</a:p>
            </p:txBody>
          </p:sp>
        </p:grpSp>
        <p:sp>
          <p:nvSpPr>
            <p:cNvPr id="1050" name="```{r results = &quot;asis&quot;}…"/>
            <p:cNvSpPr txBox="1"/>
            <p:nvPr/>
          </p:nvSpPr>
          <p:spPr>
            <a:xfrm>
              <a:off x="988767" y="2373672"/>
              <a:ext cx="2186464" cy="8787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8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7A4AAA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```{r results = "asis"}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pc="-9" sz="10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stargazer::</a:t>
              </a:r>
              <a:r>
                <a:rPr b="1"/>
                <a:t>stargazer(</a:t>
              </a:r>
              <a:r>
                <a:t>data, type = "html", 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     title = "Table with stargazer"</a:t>
              </a:r>
              <a:r>
                <a:rPr b="1"/>
                <a:t>)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7A4AAA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```</a:t>
              </a:r>
            </a:p>
          </p:txBody>
        </p:sp>
        <p:sp>
          <p:nvSpPr>
            <p:cNvPr id="1051" name="```{r}…"/>
            <p:cNvSpPr txBox="1"/>
            <p:nvPr/>
          </p:nvSpPr>
          <p:spPr>
            <a:xfrm>
              <a:off x="988767" y="588724"/>
              <a:ext cx="2037500" cy="7466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8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7A4AAA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```{r}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knitr::</a:t>
              </a:r>
              <a:r>
                <a:rPr b="1"/>
                <a:t>kable(</a:t>
              </a:r>
              <a:r>
                <a:t>data, 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     caption = "Table with kable"</a:t>
              </a:r>
              <a:r>
                <a:rPr b="1"/>
                <a:t>)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7A4AAA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```</a:t>
              </a:r>
            </a:p>
          </p:txBody>
        </p:sp>
      </p:grpSp>
      <p:graphicFrame>
        <p:nvGraphicFramePr>
          <p:cNvPr id="1053" name="Table"/>
          <p:cNvGraphicFramePr/>
          <p:nvPr/>
        </p:nvGraphicFramePr>
        <p:xfrm>
          <a:off x="7111734" y="1076829"/>
          <a:ext cx="19120966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096872"/>
                <a:gridCol w="3998926"/>
                <a:gridCol w="160917"/>
                <a:gridCol w="160917"/>
                <a:gridCol w="160917"/>
                <a:gridCol w="160917"/>
                <a:gridCol w="160917"/>
                <a:gridCol w="160917"/>
                <a:gridCol w="160917"/>
                <a:gridCol w="160917"/>
                <a:gridCol w="160917"/>
              </a:tblGrid>
              <a:tr h="149223">
                <a:tc>
                  <a:txBody>
                    <a:bodyPr/>
                    <a:lstStyle/>
                    <a:p>
                      <a:pPr indent="5080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Beamer color theme to use (e.g.,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colortheme: "dolphin"</a:t>
                      </a:r>
                      <a:r>
                        <a:t>).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css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Filepath to CSS style to use to style document (e.g.,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css: styles.css</a:t>
                      </a:r>
                      <a:r>
                        <a:t>).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dev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duration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Add a countdown timer (in minutes) to footer of slides (e.g.,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duration: 45</a:t>
                      </a:r>
                      <a:r>
                        <a:t>).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extra_dependencies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fig_caption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Should figures be rendered with captions?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fig_crop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Should pdfcrop utility be automatically applied to figures (when available)?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fig_height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Default figure height (in inches) for document.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fig_retina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Scaling to perform for retina displays (e.g.,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fig_retina: 2</a:t>
                      </a:r>
                      <a:r>
                        <a:t>).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fig_width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Default figure width (in inches) for document.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font_adjustment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Increase or decrease font size for entire presentation (e.g.,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font_adjustment: -1</a:t>
                      </a:r>
                      <a:r>
                        <a:t>).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fonttheme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Beamer font theme to use (e.g.,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fonttheme: "structurebold"</a:t>
                      </a:r>
                      <a:r>
                        <a:t>).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footer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Text to add to footer of each slide (e.g.,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footer: "Copyright (c) 2014 RStudio"</a:t>
                      </a:r>
                      <a:r>
                        <a:t>).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highlight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Syntax highlighting style (e.g.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"tango"</a:t>
                      </a:r>
                      <a:r>
                        <a:t>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"pygments"</a:t>
                      </a:r>
                      <a:r>
                        <a:t>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"kate"</a:t>
                      </a:r>
                      <a:r>
                        <a:t>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"zenburn"</a:t>
                      </a:r>
                      <a:r>
                        <a:t>, and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"textmate")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includes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See below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1143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-in_header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File of content to place in document header (e.g.,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in_header: header.html</a:t>
                      </a:r>
                      <a:r>
                        <a:t>).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1143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-before_body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File of content to place before document body (e.g.,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before_body: doc_prefix.html</a:t>
                      </a:r>
                      <a:r>
                        <a:t>).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1143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-after_body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File of content to place after document body (e.g.,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after_body: doc_suffix.html</a:t>
                      </a:r>
                      <a:r>
                        <a:t>).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incremental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Should bullets appear one at a time (on presenter mouse clicks)?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keep_md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Save a copy of .md file that contains knitr output (in addition to the .Rmd and HTML files)?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keep_tex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Save a copy of .tex file that contains knitr output (in addition to the .Rmd and PDF files)?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latex_engine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Engine to render latex. Should be one of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"pdflatex"</a:t>
                      </a:r>
                      <a:r>
                        <a:t>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"xelatex"</a:t>
                      </a:r>
                      <a:r>
                        <a:t>, and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"lualatex"</a:t>
                      </a:r>
                      <a:r>
                        <a:t>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lib_dir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Directory of dependency files to use (Bootstrap, MathJax, etc.) (e.g.,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lib_dir: libs</a:t>
                      </a:r>
                      <a:r>
                        <a:t>).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logo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File path to a logo (at least 128 x 128) to add to presentation (e.g.,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logo: logo.png</a:t>
                      </a:r>
                      <a:r>
                        <a:t>).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mathjax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Set to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local</a:t>
                      </a:r>
                      <a:r>
                        <a:t> or a URL to use a local/URL version of MathJax to render equations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md_extensions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number_sections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Add section numbering to headers (e.g.,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number_sections: true</a:t>
                      </a:r>
                      <a:r>
                        <a:t>).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pandoc_args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Arguments to pass to Pandoc (e.g.,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pandoc_args: ["--title-prefix", "Foo"]</a:t>
                      </a:r>
                      <a:r>
                        <a:t>).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preserve_yaml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Preserve YAML front matter in final document?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reference_docx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A .docx file whose styles should be copied to use (e.g.,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reference_docx: mystyles.docx</a:t>
                      </a:r>
                      <a:r>
                        <a:t>).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reference_odt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self_contained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Embed dependencies into the doc? Set to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false </a:t>
                      </a:r>
                      <a:r>
                        <a:t>to keep dependencies in external files.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slide_level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The lowest heading level that defines individual slides (e.g.,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slide_level: 2</a:t>
                      </a:r>
                      <a:r>
                        <a:t>).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smaller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Use the smaller font size in the presentation?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smart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Convert straight quotes to curly, dashes to em-dashes, … to ellipses, and so on?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template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Pandoc template to use when rendering file (e.g.,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template: quarterly_report.html</a:t>
                      </a:r>
                      <a:r>
                        <a:t>).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Bootswatch or Beamer theme to use for page. Valid bootswatch themes include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"cerulean"</a:t>
                      </a:r>
                      <a:r>
                        <a:t>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"journal"</a:t>
                      </a:r>
                      <a:r>
                        <a:t>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"flatly"</a:t>
                      </a:r>
                      <a:r>
                        <a:t>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"readable"</a:t>
                      </a:r>
                      <a:r>
                        <a:t>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"spacelab"</a:t>
                      </a:r>
                      <a:r>
                        <a:t>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"united"</a:t>
                      </a:r>
                      <a:r>
                        <a:t>, and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"cosmo"</a:t>
                      </a:r>
                      <a:r>
                        <a:t>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Add a table of contents at start of document? (e.g.,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toc: true</a:t>
                      </a:r>
                      <a:r>
                        <a:t>).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toc_depth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The lowest level of headings to add to table of contents (e.g.,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toc_depth: 2</a:t>
                      </a:r>
                      <a:r>
                        <a:t>).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toc_float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transition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Speed of slide transitions should be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"slower"</a:t>
                      </a:r>
                      <a:r>
                        <a:t>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"faster" </a:t>
                      </a:r>
                      <a:r>
                        <a:t>or a number in seconds.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variant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The flavor of markdown to use; one of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"markdown"</a:t>
                      </a:r>
                      <a:r>
                        <a:t>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"markdown_strict"</a:t>
                      </a:r>
                      <a:r>
                        <a:t>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"markdown_github"</a:t>
                      </a:r>
                      <a:r>
                        <a:t>,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"markdown_mmd"</a:t>
                      </a:r>
                      <a:r>
                        <a:t>, and </a:t>
                      </a:r>
                      <a:r>
                        <a:rPr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"markdown_phpextra"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922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0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widescreen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Display presentation in widescreen format?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CDEE0"/>
                      </a:solidFill>
                      <a:miter lim="400000"/>
                    </a:lnL>
                    <a:lnR w="6350">
                      <a:solidFill>
                        <a:srgbClr val="DCDEE0"/>
                      </a:solidFill>
                      <a:miter lim="400000"/>
                    </a:lnR>
                    <a:lnT w="6350">
                      <a:solidFill>
                        <a:srgbClr val="DCDEE0"/>
                      </a:solidFill>
                      <a:miter lim="400000"/>
                    </a:lnT>
                    <a:lnB w="635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