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D0D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18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2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7368"/>
            <a:ext cx="376115" cy="3885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posit.co" TargetMode="External"/><Relationship Id="rId3" Type="http://schemas.openxmlformats.org/officeDocument/2006/relationships/image" Target="../media/image3.tif"/><Relationship Id="rId7" Type="http://schemas.openxmlformats.org/officeDocument/2006/relationships/hyperlink" Target="mailto:info@posit.co" TargetMode="External"/><Relationship Id="rId12" Type="http://schemas.openxmlformats.org/officeDocument/2006/relationships/hyperlink" Target="https://pos.it/cheatshee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tif"/><Relationship Id="rId11" Type="http://schemas.openxmlformats.org/officeDocument/2006/relationships/hyperlink" Target="https://googlesheets4.tidyverse.org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readxl.tidyverse.org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readr.tidyverse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posit.co" TargetMode="External"/><Relationship Id="rId3" Type="http://schemas.openxmlformats.org/officeDocument/2006/relationships/hyperlink" Target="https://googledrive.tidyverse.org" TargetMode="External"/><Relationship Id="rId7" Type="http://schemas.openxmlformats.org/officeDocument/2006/relationships/hyperlink" Target="mailto:info@posit.co" TargetMode="External"/><Relationship Id="rId2" Type="http://schemas.openxmlformats.org/officeDocument/2006/relationships/hyperlink" Target="https://googlesheets4.tidyverse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hyperlink" Target="https://pos.it/cheatsheets" TargetMode="External"/><Relationship Id="rId5" Type="http://schemas.openxmlformats.org/officeDocument/2006/relationships/image" Target="../media/image6.tif"/><Relationship Id="rId10" Type="http://schemas.openxmlformats.org/officeDocument/2006/relationships/hyperlink" Target="https://readxl.tidyverse.org/" TargetMode="External"/><Relationship Id="rId4" Type="http://schemas.openxmlformats.org/officeDocument/2006/relationships/image" Target="../media/image3.tif"/><Relationship Id="rId9" Type="http://schemas.openxmlformats.org/officeDocument/2006/relationships/hyperlink" Target="https://readr.tidyvers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Agrupar"/>
          <p:cNvGrpSpPr/>
          <p:nvPr/>
        </p:nvGrpSpPr>
        <p:grpSpPr>
          <a:xfrm rot="5400000" flipH="1">
            <a:off x="4029622" y="7413349"/>
            <a:ext cx="544247" cy="712394"/>
            <a:chOff x="0" y="0"/>
            <a:chExt cx="544246" cy="712392"/>
          </a:xfrm>
        </p:grpSpPr>
        <p:pic>
          <p:nvPicPr>
            <p:cNvPr id="137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7209"/>
              <a:ext cx="518061" cy="66518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0037" dir="8434451" rotWithShape="0">
                <a:srgbClr val="000000">
                  <a:alpha val="22374"/>
                </a:srgbClr>
              </a:outerShdw>
            </a:effectLst>
          </p:spPr>
        </p:pic>
        <p:sp>
          <p:nvSpPr>
            <p:cNvPr id="138" name="Triángulo"/>
            <p:cNvSpPr/>
            <p:nvPr/>
          </p:nvSpPr>
          <p:spPr>
            <a:xfrm rot="10800000">
              <a:off x="349514" y="0"/>
              <a:ext cx="194733" cy="194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47" name="Agrupar"/>
          <p:cNvGrpSpPr/>
          <p:nvPr/>
        </p:nvGrpSpPr>
        <p:grpSpPr>
          <a:xfrm>
            <a:off x="381932" y="3890696"/>
            <a:ext cx="1885699" cy="1649603"/>
            <a:chOff x="0" y="0"/>
            <a:chExt cx="1885698" cy="1649602"/>
          </a:xfrm>
        </p:grpSpPr>
        <p:grpSp>
          <p:nvGrpSpPr>
            <p:cNvPr id="144" name="Agrupar"/>
            <p:cNvGrpSpPr/>
            <p:nvPr/>
          </p:nvGrpSpPr>
          <p:grpSpPr>
            <a:xfrm>
              <a:off x="0" y="0"/>
              <a:ext cx="1270000" cy="1649602"/>
              <a:chOff x="0" y="0"/>
              <a:chExt cx="1270000" cy="1649601"/>
            </a:xfrm>
          </p:grpSpPr>
          <p:grpSp>
            <p:nvGrpSpPr>
              <p:cNvPr id="142" name="Agrupar"/>
              <p:cNvGrpSpPr/>
              <p:nvPr/>
            </p:nvGrpSpPr>
            <p:grpSpPr>
              <a:xfrm>
                <a:off x="30580" y="0"/>
                <a:ext cx="544248" cy="712393"/>
                <a:chOff x="0" y="0"/>
                <a:chExt cx="544246" cy="712392"/>
              </a:xfrm>
            </p:grpSpPr>
            <p:pic>
              <p:nvPicPr>
                <p:cNvPr id="140" name="pasted-image.png" descr="pasted-image.png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41" name="Triángulo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</p:grpSp>
          <p:sp>
            <p:nvSpPr>
              <p:cNvPr id="143" name="A;B;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 </a:t>
                </a:r>
                <a:r>
                  <a:rPr sz="900" dirty="0"/>
                  <a:t>A;B;C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 </a:t>
                </a:r>
                <a:r>
                  <a:rPr sz="900" dirty="0"/>
                  <a:t>1,5;2;3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 </a:t>
                </a:r>
                <a:r>
                  <a:rPr sz="900" dirty="0"/>
                  <a:t>4,5;5;NA</a:t>
                </a:r>
              </a:p>
            </p:txBody>
          </p:sp>
        </p:grpSp>
        <p:graphicFrame>
          <p:nvGraphicFramePr>
            <p:cNvPr id="145" name="Table 2-4-2-1-1"/>
            <p:cNvGraphicFramePr/>
            <p:nvPr>
              <p:extLst>
                <p:ext uri="{D42A27DB-BD31-4B8C-83A1-F6EECF244321}">
                  <p14:modId xmlns:p14="http://schemas.microsoft.com/office/powerpoint/2010/main" val="2986085847"/>
                </p:ext>
              </p:extLst>
            </p:nvPr>
          </p:nvGraphicFramePr>
          <p:xfrm>
            <a:off x="1145811" y="183005"/>
            <a:ext cx="739887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662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1,5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4,5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sp>
        <p:nvSpPr>
          <p:cNvPr id="148" name="Rectángulo"/>
          <p:cNvSpPr/>
          <p:nvPr/>
        </p:nvSpPr>
        <p:spPr>
          <a:xfrm>
            <a:off x="322551" y="8604664"/>
            <a:ext cx="6534243" cy="387992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write_*(x, file, na = &quot;NA&quot;, append, col_names, quote, escape, eol, num_threads, progress)"/>
          <p:cNvSpPr txBox="1"/>
          <p:nvPr/>
        </p:nvSpPr>
        <p:spPr>
          <a:xfrm>
            <a:off x="310494" y="8625239"/>
            <a:ext cx="6523328" cy="32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write_*(</a:t>
            </a:r>
            <a:r>
              <a:t>x, file, na = "NA", append, col_names, quote, escape, eol, num_threads, progress</a:t>
            </a:r>
            <a:r>
              <a:rPr b="1"/>
              <a:t>)</a:t>
            </a:r>
          </a:p>
        </p:txBody>
      </p:sp>
      <p:pic>
        <p:nvPicPr>
          <p:cNvPr id="150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3048000"/>
            <a:ext cx="533400" cy="6184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Agrupar"/>
          <p:cNvGrpSpPr/>
          <p:nvPr/>
        </p:nvGrpSpPr>
        <p:grpSpPr>
          <a:xfrm>
            <a:off x="412513" y="2287284"/>
            <a:ext cx="1854971" cy="1649604"/>
            <a:chOff x="0" y="0"/>
            <a:chExt cx="1854970" cy="1649603"/>
          </a:xfrm>
        </p:grpSpPr>
        <p:grpSp>
          <p:nvGrpSpPr>
            <p:cNvPr id="155" name="Agrupar"/>
            <p:cNvGrpSpPr/>
            <p:nvPr/>
          </p:nvGrpSpPr>
          <p:grpSpPr>
            <a:xfrm>
              <a:off x="0" y="0"/>
              <a:ext cx="1277521" cy="1649603"/>
              <a:chOff x="0" y="0"/>
              <a:chExt cx="1277520" cy="1649602"/>
            </a:xfrm>
          </p:grpSpPr>
          <p:grpSp>
            <p:nvGrpSpPr>
              <p:cNvPr id="153" name="Agrupar"/>
              <p:cNvGrpSpPr/>
              <p:nvPr/>
            </p:nvGrpSpPr>
            <p:grpSpPr>
              <a:xfrm>
                <a:off x="0" y="0"/>
                <a:ext cx="544248" cy="712394"/>
                <a:chOff x="0" y="0"/>
                <a:chExt cx="544247" cy="712393"/>
              </a:xfrm>
            </p:grpSpPr>
            <p:pic>
              <p:nvPicPr>
                <p:cNvPr id="151" name="pasted-image.png" descr="pasted-image.png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52" name="Triángulo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</p:grpSp>
          <p:sp>
            <p:nvSpPr>
              <p:cNvPr id="154" name="A|B|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s-ES" sz="900" dirty="0"/>
                  <a:t> A|B|C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s-ES" sz="900" dirty="0"/>
                  <a:t> 1|2|3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s-ES" sz="900" dirty="0"/>
                  <a:t> 4|5|NA</a:t>
                </a:r>
              </a:p>
            </p:txBody>
          </p:sp>
        </p:grpSp>
        <p:graphicFrame>
          <p:nvGraphicFramePr>
            <p:cNvPr id="156" name="Table 2-4-2"/>
            <p:cNvGraphicFramePr/>
            <p:nvPr>
              <p:extLst>
                <p:ext uri="{D42A27DB-BD31-4B8C-83A1-F6EECF244321}">
                  <p14:modId xmlns:p14="http://schemas.microsoft.com/office/powerpoint/2010/main" val="2807128966"/>
                </p:ext>
              </p:extLst>
            </p:nvPr>
          </p:nvGraphicFramePr>
          <p:xfrm>
            <a:off x="1110250" y="154114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176" name="Agrupar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74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59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0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1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2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3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4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5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6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7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8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9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0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1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2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3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75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77" name="Data import with the tidyverse : : CHEATSHEET"/>
          <p:cNvSpPr txBox="1">
            <a:spLocks noGrp="1"/>
          </p:cNvSpPr>
          <p:nvPr>
            <p:ph type="title"/>
          </p:nvPr>
        </p:nvSpPr>
        <p:spPr>
          <a:xfrm>
            <a:off x="275721" y="390205"/>
            <a:ext cx="108981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defTabSz="543305">
              <a:defRPr sz="4464"/>
            </a:pPr>
            <a:r>
              <a:rPr sz="4400" dirty="0"/>
              <a:t>Data import with the </a:t>
            </a:r>
            <a:r>
              <a:rPr sz="4400" dirty="0" err="1"/>
              <a:t>tidyverse</a:t>
            </a:r>
            <a:r>
              <a:rPr sz="4400" dirty="0"/>
              <a:t> : : </a:t>
            </a:r>
            <a:r>
              <a:rPr sz="2800" b="1" dirty="0"/>
              <a:t>CHEATSHEET</a:t>
            </a:r>
            <a:r>
              <a:rPr sz="4400" dirty="0"/>
              <a:t> </a:t>
            </a:r>
          </a:p>
        </p:txBody>
      </p:sp>
      <p:sp>
        <p:nvSpPr>
          <p:cNvPr id="178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79" name="readr.png" descr="read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osit-full-color.png" descr="posit-full-color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174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readr.png" descr="read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439" y="2394325"/>
            <a:ext cx="533401" cy="61819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ry one of the following  packages to import other types of files:…"/>
          <p:cNvSpPr txBox="1"/>
          <p:nvPr/>
        </p:nvSpPr>
        <p:spPr>
          <a:xfrm>
            <a:off x="10497707" y="1946513"/>
            <a:ext cx="3159301" cy="217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Try one of the following </a:t>
            </a:r>
            <a:br/>
            <a:r>
              <a:t>packages to import other types of files: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readr::read_lines()</a:t>
            </a:r>
            <a:r>
              <a:rPr b="0"/>
              <a:t> - text data</a:t>
            </a:r>
          </a:p>
        </p:txBody>
      </p:sp>
      <p:sp>
        <p:nvSpPr>
          <p:cNvPr id="183" name="OTHER TYPES OF DATA"/>
          <p:cNvSpPr txBox="1"/>
          <p:nvPr/>
        </p:nvSpPr>
        <p:spPr>
          <a:xfrm>
            <a:off x="10497707" y="1775502"/>
            <a:ext cx="178524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r>
              <a:t>OTHER TYPES OF DATA</a:t>
            </a:r>
          </a:p>
        </p:txBody>
      </p:sp>
      <p:sp>
        <p:nvSpPr>
          <p:cNvPr id="184" name="COLUMN TYPES"/>
          <p:cNvSpPr txBox="1"/>
          <p:nvPr/>
        </p:nvSpPr>
        <p:spPr>
          <a:xfrm>
            <a:off x="7117647" y="7146443"/>
            <a:ext cx="122349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COLUMN TYPES</a:t>
            </a:r>
          </a:p>
        </p:txBody>
      </p:sp>
      <p:sp>
        <p:nvSpPr>
          <p:cNvPr id="185" name="Column Specification with readr"/>
          <p:cNvSpPr txBox="1"/>
          <p:nvPr/>
        </p:nvSpPr>
        <p:spPr>
          <a:xfrm>
            <a:off x="7117428" y="3999125"/>
            <a:ext cx="4332917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sz="2400" dirty="0"/>
              <a:t>Column Specification with </a:t>
            </a:r>
            <a:r>
              <a:rPr sz="2400" dirty="0" err="1"/>
              <a:t>readr</a:t>
            </a:r>
            <a:endParaRPr sz="2400" dirty="0"/>
          </a:p>
        </p:txBody>
      </p:sp>
      <p:grpSp>
        <p:nvGrpSpPr>
          <p:cNvPr id="190" name="Agrupar"/>
          <p:cNvGrpSpPr/>
          <p:nvPr/>
        </p:nvGrpSpPr>
        <p:grpSpPr>
          <a:xfrm>
            <a:off x="7238519" y="5668165"/>
            <a:ext cx="2883921" cy="1271559"/>
            <a:chOff x="0" y="-1"/>
            <a:chExt cx="2883920" cy="1271558"/>
          </a:xfrm>
        </p:grpSpPr>
        <p:sp>
          <p:nvSpPr>
            <p:cNvPr id="186" name="spec(x)…"/>
            <p:cNvSpPr txBox="1"/>
            <p:nvPr/>
          </p:nvSpPr>
          <p:spPr>
            <a:xfrm>
              <a:off x="0" y="-1"/>
              <a:ext cx="2883920" cy="96004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0"/>
                </a:spcBef>
                <a:defRPr sz="1000" b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spec(x)</a:t>
              </a:r>
            </a:p>
            <a:p>
              <a:pPr>
                <a:spcBef>
                  <a:spcPts val="0"/>
                </a:spcBef>
                <a:defRPr sz="1000" b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# cols(</a:t>
              </a:r>
            </a:p>
            <a:p>
              <a:pPr>
                <a:spcBef>
                  <a:spcPts val="0"/>
                </a:spcBef>
                <a:defRPr sz="1000" b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#   age = col_integer(),</a:t>
              </a:r>
            </a:p>
            <a:p>
              <a:pPr>
                <a:spcBef>
                  <a:spcPts val="0"/>
                </a:spcBef>
                <a:defRPr sz="1000" b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#   edu = col_character(),</a:t>
              </a:r>
            </a:p>
            <a:p>
              <a:pPr>
                <a:spcBef>
                  <a:spcPts val="0"/>
                </a:spcBef>
                <a:defRPr sz="1000" b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#   earn = col_double()</a:t>
              </a:r>
            </a:p>
            <a:p>
              <a:pPr>
                <a:spcBef>
                  <a:spcPts val="0"/>
                </a:spcBef>
                <a:defRPr sz="1000" b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# )</a:t>
              </a:r>
            </a:p>
          </p:txBody>
        </p:sp>
        <p:sp>
          <p:nvSpPr>
            <p:cNvPr id="187" name="earn is a double (numeric)"/>
            <p:cNvSpPr/>
            <p:nvPr/>
          </p:nvSpPr>
          <p:spPr>
            <a:xfrm>
              <a:off x="389139" y="792528"/>
              <a:ext cx="1714898" cy="479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0"/>
                  </a:moveTo>
                  <a:lnTo>
                    <a:pt x="10058" y="11382"/>
                  </a:lnTo>
                  <a:lnTo>
                    <a:pt x="1220" y="11382"/>
                  </a:lnTo>
                  <a:cubicBezTo>
                    <a:pt x="547" y="11382"/>
                    <a:pt x="0" y="13340"/>
                    <a:pt x="0" y="15748"/>
                  </a:cubicBezTo>
                  <a:lnTo>
                    <a:pt x="0" y="17233"/>
                  </a:lnTo>
                  <a:cubicBezTo>
                    <a:pt x="0" y="19642"/>
                    <a:pt x="547" y="21600"/>
                    <a:pt x="1220" y="21600"/>
                  </a:cubicBezTo>
                  <a:lnTo>
                    <a:pt x="20385" y="21600"/>
                  </a:lnTo>
                  <a:cubicBezTo>
                    <a:pt x="21058" y="21600"/>
                    <a:pt x="21600" y="19642"/>
                    <a:pt x="21600" y="17233"/>
                  </a:cubicBezTo>
                  <a:lnTo>
                    <a:pt x="21600" y="15748"/>
                  </a:lnTo>
                  <a:cubicBezTo>
                    <a:pt x="21600" y="13340"/>
                    <a:pt x="21058" y="11382"/>
                    <a:pt x="20385" y="11382"/>
                  </a:cubicBezTo>
                  <a:lnTo>
                    <a:pt x="11542" y="11382"/>
                  </a:lnTo>
                  <a:lnTo>
                    <a:pt x="10798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lvl1pPr>
            </a:lstStyle>
            <a:p>
              <a:endParaRPr sz="1050" dirty="0"/>
            </a:p>
          </p:txBody>
        </p:sp>
        <p:sp>
          <p:nvSpPr>
            <p:cNvPr id="188" name="edu is a character"/>
            <p:cNvSpPr/>
            <p:nvPr/>
          </p:nvSpPr>
          <p:spPr>
            <a:xfrm>
              <a:off x="1988861" y="673839"/>
              <a:ext cx="855664" cy="59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681" y="8730"/>
                  </a:lnTo>
                  <a:cubicBezTo>
                    <a:pt x="5250" y="9351"/>
                    <a:pt x="4989" y="10210"/>
                    <a:pt x="4989" y="11146"/>
                  </a:cubicBezTo>
                  <a:lnTo>
                    <a:pt x="4989" y="18167"/>
                  </a:lnTo>
                  <a:cubicBezTo>
                    <a:pt x="4989" y="20068"/>
                    <a:pt x="6086" y="21600"/>
                    <a:pt x="7434" y="21600"/>
                  </a:cubicBezTo>
                  <a:lnTo>
                    <a:pt x="19165" y="21600"/>
                  </a:lnTo>
                  <a:cubicBezTo>
                    <a:pt x="20514" y="21600"/>
                    <a:pt x="21600" y="20068"/>
                    <a:pt x="21600" y="18167"/>
                  </a:cubicBezTo>
                  <a:lnTo>
                    <a:pt x="21600" y="11146"/>
                  </a:lnTo>
                  <a:cubicBezTo>
                    <a:pt x="21600" y="9245"/>
                    <a:pt x="20514" y="7699"/>
                    <a:pt x="19165" y="7699"/>
                  </a:cubicBezTo>
                  <a:lnTo>
                    <a:pt x="10039" y="7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lvl1pPr>
            </a:lstStyle>
            <a:p>
              <a:pPr algn="r"/>
              <a:endParaRPr sz="1000" dirty="0"/>
            </a:p>
          </p:txBody>
        </p:sp>
        <p:sp>
          <p:nvSpPr>
            <p:cNvPr id="189" name="age is an integer"/>
            <p:cNvSpPr/>
            <p:nvPr/>
          </p:nvSpPr>
          <p:spPr>
            <a:xfrm>
              <a:off x="2063870" y="242647"/>
              <a:ext cx="780655" cy="390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73" y="0"/>
                  </a:moveTo>
                  <a:cubicBezTo>
                    <a:pt x="4595" y="0"/>
                    <a:pt x="3393" y="2402"/>
                    <a:pt x="3393" y="5356"/>
                  </a:cubicBezTo>
                  <a:lnTo>
                    <a:pt x="3393" y="6629"/>
                  </a:lnTo>
                  <a:lnTo>
                    <a:pt x="0" y="9439"/>
                  </a:lnTo>
                  <a:lnTo>
                    <a:pt x="3393" y="13171"/>
                  </a:lnTo>
                  <a:lnTo>
                    <a:pt x="3393" y="16266"/>
                  </a:lnTo>
                  <a:cubicBezTo>
                    <a:pt x="3393" y="19220"/>
                    <a:pt x="4595" y="21600"/>
                    <a:pt x="6073" y="21600"/>
                  </a:cubicBezTo>
                  <a:lnTo>
                    <a:pt x="18932" y="21600"/>
                  </a:lnTo>
                  <a:cubicBezTo>
                    <a:pt x="20409" y="21600"/>
                    <a:pt x="21600" y="19220"/>
                    <a:pt x="21600" y="16266"/>
                  </a:cubicBezTo>
                  <a:lnTo>
                    <a:pt x="21600" y="5356"/>
                  </a:lnTo>
                  <a:cubicBezTo>
                    <a:pt x="21600" y="2402"/>
                    <a:pt x="20409" y="0"/>
                    <a:pt x="18932" y="0"/>
                  </a:cubicBezTo>
                  <a:lnTo>
                    <a:pt x="6073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000" dirty="0"/>
                <a:t>age is an integer</a:t>
              </a:r>
            </a:p>
          </p:txBody>
        </p:sp>
      </p:grpSp>
      <p:sp>
        <p:nvSpPr>
          <p:cNvPr id="191" name="Hide col spec message read_*(file, show_col_types = FALSE)…"/>
          <p:cNvSpPr txBox="1"/>
          <p:nvPr/>
        </p:nvSpPr>
        <p:spPr>
          <a:xfrm>
            <a:off x="10497707" y="4717611"/>
            <a:ext cx="3139575" cy="23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sz="1100" dirty="0"/>
              <a:t>Hide col spec message</a:t>
            </a:r>
            <a:br>
              <a:rPr sz="1100" b="0" dirty="0"/>
            </a:br>
            <a:r>
              <a:rPr sz="1100" b="0" dirty="0"/>
              <a:t>read_*(file, </a:t>
            </a:r>
            <a:r>
              <a:rPr sz="1100" b="0" dirty="0" err="1"/>
              <a:t>show_col_types</a:t>
            </a:r>
            <a:r>
              <a:rPr sz="1100" b="0" dirty="0"/>
              <a:t> = FALSE)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endParaRPr sz="1100" b="0" dirty="0"/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sz="1100" dirty="0"/>
              <a:t>Select columns to import </a:t>
            </a:r>
            <a:br>
              <a:rPr sz="1100" dirty="0"/>
            </a:br>
            <a:r>
              <a:rPr sz="1100" b="0" dirty="0"/>
              <a:t>Use names, position, or selection helpers. </a:t>
            </a:r>
            <a:br>
              <a:rPr sz="1100" b="0" dirty="0"/>
            </a:br>
            <a:r>
              <a:rPr sz="1100" b="0" dirty="0"/>
              <a:t>read_*(file, </a:t>
            </a:r>
            <a:r>
              <a:rPr sz="1100" b="0" dirty="0" err="1"/>
              <a:t>col_select</a:t>
            </a:r>
            <a:r>
              <a:rPr sz="1100" b="0" dirty="0"/>
              <a:t> = c(age, earn))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endParaRPr sz="1100" b="0" dirty="0"/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100" b="1" dirty="0"/>
              <a:t>Guess column types</a:t>
            </a:r>
            <a:br>
              <a:rPr sz="1100" b="1" dirty="0"/>
            </a:br>
            <a:r>
              <a:rPr sz="1100" dirty="0"/>
              <a:t>To guess a column type, read_ *() looks at the first 1000 rows of data. Increase with </a:t>
            </a:r>
            <a:r>
              <a:rPr sz="1100" b="1" dirty="0" err="1"/>
              <a:t>guess_max</a:t>
            </a:r>
            <a:r>
              <a:rPr sz="1100" dirty="0"/>
              <a:t>.</a:t>
            </a:r>
            <a:br>
              <a:rPr sz="1100" dirty="0"/>
            </a:br>
            <a:r>
              <a:rPr sz="1100" dirty="0"/>
              <a:t>read_*(file, </a:t>
            </a:r>
            <a:r>
              <a:rPr sz="1100" dirty="0" err="1"/>
              <a:t>guess_max</a:t>
            </a:r>
            <a:r>
              <a:rPr sz="1100" dirty="0"/>
              <a:t> = Inf)</a:t>
            </a:r>
          </a:p>
        </p:txBody>
      </p:sp>
      <p:sp>
        <p:nvSpPr>
          <p:cNvPr id="192" name="USEFUL COLUMN ARGUMENTS"/>
          <p:cNvSpPr txBox="1"/>
          <p:nvPr/>
        </p:nvSpPr>
        <p:spPr>
          <a:xfrm>
            <a:off x="10497707" y="4493416"/>
            <a:ext cx="234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dirty="0"/>
              <a:t>USEFUL COLUMN ARGUMENTS</a:t>
            </a:r>
          </a:p>
        </p:txBody>
      </p:sp>
      <p:sp>
        <p:nvSpPr>
          <p:cNvPr id="193" name="Column specifications define what data type each column of a file will be imported as. By default readr will generate a column spec when a file is read and output a summary.…"/>
          <p:cNvSpPr txBox="1"/>
          <p:nvPr/>
        </p:nvSpPr>
        <p:spPr>
          <a:xfrm>
            <a:off x="7117619" y="4379178"/>
            <a:ext cx="3159357" cy="133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Column specifications define what data type each column of a file will be imported as. By default readr will generate a column spec when a file is read and output a summary.</a:t>
            </a:r>
            <a:r>
              <a:rPr>
                <a:solidFill>
                  <a:schemeClr val="accent5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t>spec(</a:t>
            </a:r>
            <a:r>
              <a:rPr b="0"/>
              <a:t>x</a:t>
            </a:r>
            <a:r>
              <a:t>) </a:t>
            </a:r>
            <a:r>
              <a:rPr b="0"/>
              <a:t>Extract the full column specification for the given imported data frame.</a:t>
            </a:r>
          </a:p>
        </p:txBody>
      </p:sp>
      <p:sp>
        <p:nvSpPr>
          <p:cNvPr id="194" name="Each column type has a function and corresponding string abbreviation.…"/>
          <p:cNvSpPr txBox="1"/>
          <p:nvPr/>
        </p:nvSpPr>
        <p:spPr>
          <a:xfrm>
            <a:off x="7117619" y="7346812"/>
            <a:ext cx="3139575" cy="2710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Each column type has a function and corresponding string abbreviation.</a:t>
            </a:r>
          </a:p>
          <a:p>
            <a:pPr marL="148166" indent="-148166">
              <a:spcBef>
                <a:spcPts val="6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col_logical</a:t>
            </a:r>
            <a:r>
              <a:rPr b="1" dirty="0"/>
              <a:t>()</a:t>
            </a:r>
            <a:r>
              <a:rPr dirty="0"/>
              <a:t> - "l"</a:t>
            </a:r>
            <a:endParaRPr b="1" dirty="0"/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col_integer</a:t>
            </a:r>
            <a:r>
              <a:rPr b="1" dirty="0"/>
              <a:t>()</a:t>
            </a:r>
            <a:r>
              <a:rPr dirty="0"/>
              <a:t> - "</a:t>
            </a:r>
            <a:r>
              <a:rPr dirty="0" err="1"/>
              <a:t>i</a:t>
            </a:r>
            <a:r>
              <a:rPr dirty="0"/>
              <a:t>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col_double</a:t>
            </a:r>
            <a:r>
              <a:rPr b="1" dirty="0"/>
              <a:t>()</a:t>
            </a:r>
            <a:r>
              <a:rPr dirty="0"/>
              <a:t> 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col_number</a:t>
            </a:r>
            <a:r>
              <a:rPr b="1" dirty="0"/>
              <a:t>() </a:t>
            </a:r>
            <a:r>
              <a:rPr dirty="0"/>
              <a:t>- "n"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col_character</a:t>
            </a:r>
            <a:r>
              <a:rPr b="1" dirty="0"/>
              <a:t>() </a:t>
            </a:r>
            <a:r>
              <a:rPr dirty="0"/>
              <a:t>- "c"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col_factor</a:t>
            </a:r>
            <a:r>
              <a:rPr b="1" dirty="0"/>
              <a:t>(</a:t>
            </a:r>
            <a:r>
              <a:rPr dirty="0"/>
              <a:t>levels, ordered = FALSE</a:t>
            </a:r>
            <a:r>
              <a:rPr b="1" dirty="0"/>
              <a:t>) </a:t>
            </a:r>
            <a:r>
              <a:rPr dirty="0"/>
              <a:t>- "f"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col_datetime</a:t>
            </a:r>
            <a:r>
              <a:rPr b="1" dirty="0"/>
              <a:t>(</a:t>
            </a:r>
            <a:r>
              <a:rPr dirty="0"/>
              <a:t>format = ""</a:t>
            </a:r>
            <a:r>
              <a:rPr b="1" dirty="0"/>
              <a:t>) </a:t>
            </a:r>
            <a:r>
              <a:rPr dirty="0"/>
              <a:t>- "T"</a:t>
            </a:r>
            <a:endParaRPr b="1" dirty="0"/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col_date</a:t>
            </a:r>
            <a:r>
              <a:rPr b="1" dirty="0"/>
              <a:t>(</a:t>
            </a:r>
            <a:r>
              <a:rPr dirty="0"/>
              <a:t>format = ""</a:t>
            </a:r>
            <a:r>
              <a:rPr b="1" dirty="0"/>
              <a:t>) </a:t>
            </a:r>
            <a:r>
              <a:rPr dirty="0"/>
              <a:t>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col_time</a:t>
            </a:r>
            <a:r>
              <a:rPr b="1" dirty="0"/>
              <a:t>(</a:t>
            </a:r>
            <a:r>
              <a:rPr dirty="0"/>
              <a:t>format = ""</a:t>
            </a:r>
            <a:r>
              <a:rPr b="1" dirty="0"/>
              <a:t>) </a:t>
            </a:r>
            <a:r>
              <a:rPr dirty="0"/>
              <a:t>- "t"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col_skip</a:t>
            </a:r>
            <a:r>
              <a:rPr b="1" dirty="0"/>
              <a:t>() </a:t>
            </a:r>
            <a:r>
              <a:rPr dirty="0"/>
              <a:t>- "-", "_"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col_guess</a:t>
            </a:r>
            <a:r>
              <a:rPr b="1" dirty="0"/>
              <a:t>() </a:t>
            </a:r>
            <a:r>
              <a:rPr dirty="0"/>
              <a:t>- "?"</a:t>
            </a:r>
          </a:p>
        </p:txBody>
      </p:sp>
      <p:sp>
        <p:nvSpPr>
          <p:cNvPr id="195" name="USEFUL READ ARGUMENTS"/>
          <p:cNvSpPr txBox="1"/>
          <p:nvPr/>
        </p:nvSpPr>
        <p:spPr>
          <a:xfrm>
            <a:off x="317913" y="5709633"/>
            <a:ext cx="2112665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dirty="0"/>
              <a:t>USEFUL READ ARGUMENTS</a:t>
            </a:r>
          </a:p>
        </p:txBody>
      </p:sp>
      <p:sp>
        <p:nvSpPr>
          <p:cNvPr id="196" name="Línea"/>
          <p:cNvSpPr/>
          <p:nvPr/>
        </p:nvSpPr>
        <p:spPr>
          <a:xfrm>
            <a:off x="326893" y="5660228"/>
            <a:ext cx="654319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7" name="Table 2-1"/>
          <p:cNvGraphicFramePr/>
          <p:nvPr/>
        </p:nvGraphicFramePr>
        <p:xfrm>
          <a:off x="3941719" y="6457924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8" name="Table 2-2"/>
          <p:cNvGraphicFramePr/>
          <p:nvPr/>
        </p:nvGraphicFramePr>
        <p:xfrm>
          <a:off x="342924" y="5966724"/>
          <a:ext cx="7447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9" name="Table 2-2-1"/>
          <p:cNvGraphicFramePr/>
          <p:nvPr/>
        </p:nvGraphicFramePr>
        <p:xfrm>
          <a:off x="342924" y="6570352"/>
          <a:ext cx="744720" cy="635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0" name="Table 2-3"/>
          <p:cNvGraphicFramePr/>
          <p:nvPr/>
        </p:nvGraphicFramePr>
        <p:xfrm>
          <a:off x="3941719" y="6943732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1" name="Table 2-3-1"/>
          <p:cNvGraphicFramePr/>
          <p:nvPr/>
        </p:nvGraphicFramePr>
        <p:xfrm>
          <a:off x="3941719" y="5967370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2" name="No header read_csv(&quot;file.csv&quot;, col_names = FALSE)…"/>
          <p:cNvSpPr txBox="1"/>
          <p:nvPr/>
        </p:nvSpPr>
        <p:spPr>
          <a:xfrm>
            <a:off x="1233729" y="5938093"/>
            <a:ext cx="2544849" cy="207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54990">
              <a:lnSpc>
                <a:spcPct val="90000"/>
              </a:lnSpc>
              <a:spcBef>
                <a:spcPts val="1900"/>
              </a:spcBef>
              <a:defRPr sz="1140">
                <a:solidFill>
                  <a:srgbClr val="000000"/>
                </a:solidFill>
              </a:defRPr>
            </a:pPr>
            <a:r>
              <a:t>No header</a:t>
            </a:r>
            <a:br>
              <a:rPr b="0"/>
            </a:br>
            <a:r>
              <a:rPr b="0"/>
              <a:t>read_csv("file.csv", col_names = FALSE)</a:t>
            </a:r>
          </a:p>
          <a:p>
            <a:pPr defTabSz="554990">
              <a:lnSpc>
                <a:spcPct val="90000"/>
              </a:lnSpc>
              <a:spcBef>
                <a:spcPts val="1900"/>
              </a:spcBef>
              <a:defRPr sz="1140">
                <a:solidFill>
                  <a:srgbClr val="000000"/>
                </a:solidFill>
              </a:defRPr>
            </a:pPr>
            <a:r>
              <a:t>Provide header</a:t>
            </a:r>
            <a:br>
              <a:rPr b="0"/>
            </a:br>
            <a:r>
              <a:rPr b="0"/>
              <a:t>read_csv("file.csv", </a:t>
            </a:r>
            <a:br>
              <a:rPr b="0"/>
            </a:br>
            <a:r>
              <a:rPr b="0"/>
              <a:t>    col_names = c("x", "y", "z"))</a:t>
            </a:r>
          </a:p>
          <a:p>
            <a:pPr defTabSz="554990">
              <a:lnSpc>
                <a:spcPct val="90000"/>
              </a:lnSpc>
              <a:spcBef>
                <a:spcPts val="2000"/>
              </a:spcBef>
              <a:defRPr sz="1140">
                <a:solidFill>
                  <a:srgbClr val="000000"/>
                </a:solidFill>
              </a:defRPr>
            </a:pPr>
            <a:r>
              <a:t>Read multiple files into a single table</a:t>
            </a:r>
            <a:br/>
            <a:r>
              <a:rPr b="0"/>
              <a:t>read_csv(c(“f1.csv”, “f2.csv”, “f3.csv"), </a:t>
            </a:r>
            <a:br>
              <a:rPr b="0"/>
            </a:br>
            <a:r>
              <a:rPr b="0"/>
              <a:t>    id = "origin_file")</a:t>
            </a:r>
          </a:p>
        </p:txBody>
      </p:sp>
      <p:sp>
        <p:nvSpPr>
          <p:cNvPr id="203" name="Skip lines read_csv(&quot;file.csv&quot;, skip = 1)…"/>
          <p:cNvSpPr txBox="1"/>
          <p:nvPr/>
        </p:nvSpPr>
        <p:spPr>
          <a:xfrm>
            <a:off x="4838813" y="5932642"/>
            <a:ext cx="1910433" cy="208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defTabSz="531622">
              <a:lnSpc>
                <a:spcPct val="90000"/>
              </a:lnSpc>
              <a:spcBef>
                <a:spcPts val="1000"/>
              </a:spcBef>
              <a:defRPr sz="1092">
                <a:solidFill>
                  <a:srgbClr val="000000"/>
                </a:solidFill>
              </a:defRPr>
            </a:pPr>
            <a:r>
              <a:t>Skip lines</a:t>
            </a:r>
            <a:br/>
            <a:r>
              <a:rPr b="0"/>
              <a:t>read_csv("file.csv", skip = 1)</a:t>
            </a:r>
          </a:p>
          <a:p>
            <a:pPr defTabSz="531622">
              <a:lnSpc>
                <a:spcPct val="90000"/>
              </a:lnSpc>
              <a:spcBef>
                <a:spcPts val="1000"/>
              </a:spcBef>
              <a:defRPr sz="1092">
                <a:solidFill>
                  <a:srgbClr val="000000"/>
                </a:solidFill>
              </a:defRPr>
            </a:pPr>
            <a:r>
              <a:t>Read a subset of lines</a:t>
            </a:r>
            <a:br/>
            <a:r>
              <a:rPr b="0"/>
              <a:t>read_csv("file.csv", n_max = 1)</a:t>
            </a:r>
          </a:p>
          <a:p>
            <a:pPr defTabSz="531622">
              <a:lnSpc>
                <a:spcPct val="90000"/>
              </a:lnSpc>
              <a:spcBef>
                <a:spcPts val="1700"/>
              </a:spcBef>
              <a:defRPr sz="1092">
                <a:solidFill>
                  <a:srgbClr val="000000"/>
                </a:solidFill>
              </a:defRPr>
            </a:pPr>
            <a:r>
              <a:t>Read values as missing</a:t>
            </a:r>
            <a:br/>
            <a:r>
              <a:rPr b="0"/>
              <a:t>read_csv("file.csv", na = c("1"))</a:t>
            </a:r>
          </a:p>
          <a:p>
            <a:pPr defTabSz="531622">
              <a:lnSpc>
                <a:spcPct val="90000"/>
              </a:lnSpc>
              <a:spcBef>
                <a:spcPts val="2300"/>
              </a:spcBef>
              <a:defRPr sz="1092">
                <a:solidFill>
                  <a:srgbClr val="000000"/>
                </a:solidFill>
              </a:defRPr>
            </a:pPr>
            <a:r>
              <a:t>Specify decimal marks</a:t>
            </a:r>
            <a:br>
              <a:rPr b="0"/>
            </a:br>
            <a:r>
              <a:rPr b="0"/>
              <a:t>read_delim("file2.csv", locale = </a:t>
            </a:r>
            <a:br>
              <a:rPr b="0"/>
            </a:br>
            <a:r>
              <a:rPr b="0"/>
              <a:t>    locale(decimal_mark = ","))</a:t>
            </a:r>
          </a:p>
        </p:txBody>
      </p:sp>
      <p:sp>
        <p:nvSpPr>
          <p:cNvPr id="204" name="Read Tabular Data with readr"/>
          <p:cNvSpPr txBox="1"/>
          <p:nvPr/>
        </p:nvSpPr>
        <p:spPr>
          <a:xfrm>
            <a:off x="307902" y="1356034"/>
            <a:ext cx="4041171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sz="2400" dirty="0"/>
              <a:t>Read Tabular Data with </a:t>
            </a:r>
            <a:r>
              <a:rPr sz="2400" dirty="0" err="1"/>
              <a:t>readr</a:t>
            </a:r>
            <a:endParaRPr sz="2400" dirty="0"/>
          </a:p>
        </p:txBody>
      </p:sp>
      <p:sp>
        <p:nvSpPr>
          <p:cNvPr id="205" name="Rectángulo"/>
          <p:cNvSpPr/>
          <p:nvPr/>
        </p:nvSpPr>
        <p:spPr>
          <a:xfrm>
            <a:off x="317913" y="1723743"/>
            <a:ext cx="6541038" cy="473477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6" name="read_*(file, col_names = TRUE, col_types = NULL, col_select = NULL, id = NULL, locale, n_max = Inf, skip = 0, na = c(&quot;&quot;, &quot;NA&quot;), guess_max = min(1000, n_max), show_col_types = TRUE) See ?read_delim"/>
          <p:cNvSpPr txBox="1"/>
          <p:nvPr/>
        </p:nvSpPr>
        <p:spPr>
          <a:xfrm>
            <a:off x="310476" y="1623989"/>
            <a:ext cx="6550629" cy="66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050" b="1" dirty="0"/>
              <a:t>read_*(</a:t>
            </a:r>
            <a:r>
              <a:rPr sz="1050" dirty="0"/>
              <a:t>file, </a:t>
            </a:r>
            <a:r>
              <a:rPr sz="1050" dirty="0" err="1"/>
              <a:t>col_names</a:t>
            </a:r>
            <a:r>
              <a:rPr sz="1050" dirty="0"/>
              <a:t> = TRUE, </a:t>
            </a:r>
            <a:r>
              <a:rPr sz="1050" dirty="0" err="1"/>
              <a:t>col_types</a:t>
            </a:r>
            <a:r>
              <a:rPr sz="1050" dirty="0"/>
              <a:t> = NULL, </a:t>
            </a:r>
            <a:r>
              <a:rPr sz="1050" dirty="0" err="1"/>
              <a:t>col_select</a:t>
            </a:r>
            <a:r>
              <a:rPr sz="1050" dirty="0"/>
              <a:t> = NULL, id = NULL, locale, </a:t>
            </a:r>
            <a:r>
              <a:rPr sz="1050" dirty="0" err="1"/>
              <a:t>n_max</a:t>
            </a:r>
            <a:r>
              <a:rPr sz="1050" dirty="0"/>
              <a:t> = Inf, skip = 0, </a:t>
            </a:r>
            <a:r>
              <a:rPr sz="1050" dirty="0" err="1"/>
              <a:t>na</a:t>
            </a:r>
            <a:r>
              <a:rPr sz="1050" dirty="0"/>
              <a:t> = c("", "NA"), </a:t>
            </a:r>
            <a:r>
              <a:rPr sz="1050" dirty="0" err="1"/>
              <a:t>guess_max</a:t>
            </a:r>
            <a:r>
              <a:rPr sz="1050" dirty="0"/>
              <a:t> = min(1000, </a:t>
            </a:r>
            <a:r>
              <a:rPr sz="1050" dirty="0" err="1"/>
              <a:t>n_max</a:t>
            </a:r>
            <a:r>
              <a:rPr sz="1050" dirty="0"/>
              <a:t>), </a:t>
            </a:r>
            <a:r>
              <a:rPr sz="1050" dirty="0" err="1"/>
              <a:t>show_col_types</a:t>
            </a:r>
            <a:r>
              <a:rPr sz="1050" dirty="0"/>
              <a:t> = TRUE</a:t>
            </a:r>
            <a:r>
              <a:rPr sz="1050" b="1" dirty="0"/>
              <a:t>) </a:t>
            </a:r>
            <a:r>
              <a:rPr sz="1050" dirty="0"/>
              <a:t>See </a:t>
            </a:r>
            <a:r>
              <a:rPr sz="1050" b="1" dirty="0"/>
              <a:t>?</a:t>
            </a:r>
            <a:r>
              <a:rPr sz="1050" b="1" dirty="0" err="1"/>
              <a:t>read_delim</a:t>
            </a:r>
            <a:endParaRPr sz="1050" b="1" dirty="0"/>
          </a:p>
        </p:txBody>
      </p:sp>
      <p:sp>
        <p:nvSpPr>
          <p:cNvPr id="207" name="read_delim(&quot;file.txt&quot;, delim = &quot;|&quot;) Read files with any delimiter. If no delimiter is specified, it will automatically guess. To make file.txt, run: write_file(&quot;A|B|C\n1|2|3\n4|5|NA&quot;, file = &quot;file.txt&quot;)…"/>
          <p:cNvSpPr txBox="1"/>
          <p:nvPr/>
        </p:nvSpPr>
        <p:spPr>
          <a:xfrm>
            <a:off x="2496976" y="2498828"/>
            <a:ext cx="4372025" cy="322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rPr sz="1100" dirty="0" err="1"/>
              <a:t>read_delim</a:t>
            </a:r>
            <a:r>
              <a:rPr sz="1100" dirty="0"/>
              <a:t>(</a:t>
            </a:r>
            <a:r>
              <a:rPr sz="1100" b="0" dirty="0"/>
              <a:t>"file.txt", </a:t>
            </a:r>
            <a:r>
              <a:rPr sz="1100" b="0" dirty="0" err="1"/>
              <a:t>delim</a:t>
            </a:r>
            <a:r>
              <a:rPr sz="1100" b="0" dirty="0"/>
              <a:t> = "|"</a:t>
            </a:r>
            <a:r>
              <a:rPr sz="1100" dirty="0"/>
              <a:t>)</a:t>
            </a:r>
            <a:r>
              <a:rPr sz="1100" b="0" dirty="0"/>
              <a:t> Read files with any delimiter. If no delimiter is specified, it will automatically guess.</a:t>
            </a:r>
            <a:br>
              <a:rPr sz="1100" b="0" dirty="0"/>
            </a:br>
            <a:r>
              <a:rPr sz="1100" b="0" dirty="0"/>
              <a:t>To make file.txt, run: </a:t>
            </a:r>
            <a:r>
              <a:rPr sz="1100" b="0" dirty="0" err="1"/>
              <a:t>write_file</a:t>
            </a:r>
            <a:r>
              <a:rPr sz="1100" b="0" dirty="0"/>
              <a:t>("A|B|C\n1|2|3\n4|5|NA", file = "file.txt")</a:t>
            </a:r>
          </a:p>
          <a:p>
            <a:pPr>
              <a:lnSpc>
                <a:spcPct val="90000"/>
              </a:lnSpc>
              <a:spcBef>
                <a:spcPts val="2300"/>
              </a:spcBef>
              <a:tabLst>
                <a:tab pos="1054100" algn="l"/>
              </a:tabLst>
              <a:defRPr>
                <a:solidFill>
                  <a:srgbClr val="000000"/>
                </a:solidFill>
              </a:defRPr>
            </a:pPr>
            <a:r>
              <a:rPr sz="1100" dirty="0" err="1"/>
              <a:t>read_csv</a:t>
            </a:r>
            <a:r>
              <a:rPr sz="1100" dirty="0"/>
              <a:t>(</a:t>
            </a:r>
            <a:r>
              <a:rPr sz="1100" b="0" dirty="0"/>
              <a:t>"file.csv"</a:t>
            </a:r>
            <a:r>
              <a:rPr sz="1100" dirty="0"/>
              <a:t>)</a:t>
            </a:r>
            <a:r>
              <a:rPr sz="1100" b="0" dirty="0"/>
              <a:t> Read a comma delimited file with period decimal marks. </a:t>
            </a:r>
            <a:br>
              <a:rPr sz="1100" b="0" dirty="0"/>
            </a:br>
            <a:r>
              <a:rPr sz="1100" b="0" dirty="0" err="1"/>
              <a:t>write_file</a:t>
            </a:r>
            <a:r>
              <a:rPr sz="1100" b="0" dirty="0"/>
              <a:t>("A,B,C\n1,2,3\n4,5,NA", file = "file.csv")</a:t>
            </a:r>
          </a:p>
          <a:p>
            <a:pPr>
              <a:lnSpc>
                <a:spcPct val="90000"/>
              </a:lnSpc>
              <a:spcBef>
                <a:spcPts val="3600"/>
              </a:spcBef>
              <a:tabLst>
                <a:tab pos="3467100" algn="l"/>
              </a:tabLst>
              <a:defRPr>
                <a:solidFill>
                  <a:srgbClr val="000000"/>
                </a:solidFill>
              </a:defRPr>
            </a:pPr>
            <a:r>
              <a:rPr sz="1100" dirty="0"/>
              <a:t>read_csv2(</a:t>
            </a:r>
            <a:r>
              <a:rPr sz="1100" b="0" dirty="0"/>
              <a:t>"file2.csv"</a:t>
            </a:r>
            <a:r>
              <a:rPr sz="1100" dirty="0"/>
              <a:t>) </a:t>
            </a:r>
            <a:r>
              <a:rPr sz="1100" b="0" dirty="0"/>
              <a:t>Read semicolon delimited files with comma decimal marks.</a:t>
            </a:r>
            <a:br>
              <a:rPr sz="1100" b="0" dirty="0"/>
            </a:br>
            <a:r>
              <a:rPr sz="1100" b="0" dirty="0" err="1"/>
              <a:t>write_file</a:t>
            </a:r>
            <a:r>
              <a:rPr sz="1100" b="0" dirty="0"/>
              <a:t>("A;B;C\n1,5;2;3\n4,5;5;NA", file = "file2.csv")</a:t>
            </a:r>
          </a:p>
          <a:p>
            <a:pPr>
              <a:lnSpc>
                <a:spcPct val="90000"/>
              </a:lnSpc>
              <a:spcBef>
                <a:spcPts val="2400"/>
              </a:spcBef>
              <a:defRPr>
                <a:solidFill>
                  <a:srgbClr val="000000"/>
                </a:solidFill>
              </a:defRPr>
            </a:pPr>
            <a:r>
              <a:rPr sz="1100" dirty="0" err="1"/>
              <a:t>read_tsv</a:t>
            </a:r>
            <a:r>
              <a:rPr sz="1100" dirty="0"/>
              <a:t>(</a:t>
            </a:r>
            <a:r>
              <a:rPr sz="1100" b="0" dirty="0"/>
              <a:t>"</a:t>
            </a:r>
            <a:r>
              <a:rPr sz="1100" b="0" dirty="0" err="1"/>
              <a:t>file.tsv</a:t>
            </a:r>
            <a:r>
              <a:rPr sz="1100" b="0" dirty="0"/>
              <a:t>"</a:t>
            </a:r>
            <a:r>
              <a:rPr sz="1100" dirty="0"/>
              <a:t>)</a:t>
            </a:r>
            <a:r>
              <a:rPr sz="1100" b="0" dirty="0"/>
              <a:t> Read a tab delimited file. Also </a:t>
            </a:r>
            <a:r>
              <a:rPr sz="1100" dirty="0" err="1"/>
              <a:t>read_table</a:t>
            </a:r>
            <a:r>
              <a:rPr sz="1100" dirty="0"/>
              <a:t>()</a:t>
            </a:r>
            <a:r>
              <a:rPr sz="1100" b="0" dirty="0"/>
              <a:t>.</a:t>
            </a:r>
            <a:br>
              <a:rPr sz="1100" b="0" dirty="0"/>
            </a:br>
            <a:r>
              <a:rPr sz="1100" dirty="0" err="1"/>
              <a:t>read_fwf</a:t>
            </a:r>
            <a:r>
              <a:rPr sz="1100" dirty="0"/>
              <a:t>(</a:t>
            </a:r>
            <a:r>
              <a:rPr sz="1100" b="0" dirty="0"/>
              <a:t>"</a:t>
            </a:r>
            <a:r>
              <a:rPr sz="1100" b="0" dirty="0" err="1"/>
              <a:t>file.tsv</a:t>
            </a:r>
            <a:r>
              <a:rPr sz="1100" b="0" dirty="0"/>
              <a:t>", </a:t>
            </a:r>
            <a:r>
              <a:rPr sz="1100" b="0" dirty="0" err="1"/>
              <a:t>fwf_widths</a:t>
            </a:r>
            <a:r>
              <a:rPr sz="1100" b="0" dirty="0"/>
              <a:t>(c(2, 2, NA))</a:t>
            </a:r>
            <a:r>
              <a:rPr sz="1100" dirty="0"/>
              <a:t>)</a:t>
            </a:r>
            <a:r>
              <a:rPr sz="1100" b="0" dirty="0"/>
              <a:t> Read a fixed width file.</a:t>
            </a:r>
            <a:br>
              <a:rPr sz="1100" b="0" dirty="0"/>
            </a:br>
            <a:r>
              <a:rPr sz="1100" b="0" dirty="0" err="1"/>
              <a:t>write_file</a:t>
            </a:r>
            <a:r>
              <a:rPr sz="1100" b="0" dirty="0"/>
              <a:t>("A\</a:t>
            </a:r>
            <a:r>
              <a:rPr sz="1100" b="0" dirty="0" err="1"/>
              <a:t>tB</a:t>
            </a:r>
            <a:r>
              <a:rPr sz="1100" b="0" dirty="0"/>
              <a:t>\</a:t>
            </a:r>
            <a:r>
              <a:rPr sz="1100" b="0" dirty="0" err="1"/>
              <a:t>tC</a:t>
            </a:r>
            <a:r>
              <a:rPr sz="1100" b="0" dirty="0"/>
              <a:t>\n1\t2\t3\n4\t5\</a:t>
            </a:r>
            <a:r>
              <a:rPr sz="1100" b="0" dirty="0" err="1"/>
              <a:t>tNA</a:t>
            </a:r>
            <a:r>
              <a:rPr sz="1100" b="0" dirty="0"/>
              <a:t>\n", file = "</a:t>
            </a:r>
            <a:r>
              <a:rPr sz="1100" b="0" dirty="0" err="1"/>
              <a:t>file.tsv</a:t>
            </a:r>
            <a:r>
              <a:rPr sz="1100" b="0" dirty="0"/>
              <a:t>")</a:t>
            </a:r>
          </a:p>
        </p:txBody>
      </p:sp>
      <p:sp>
        <p:nvSpPr>
          <p:cNvPr id="208" name="Línea"/>
          <p:cNvSpPr/>
          <p:nvPr/>
        </p:nvSpPr>
        <p:spPr>
          <a:xfrm>
            <a:off x="326893" y="8183309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Save Data with readr"/>
          <p:cNvSpPr txBox="1"/>
          <p:nvPr/>
        </p:nvSpPr>
        <p:spPr>
          <a:xfrm>
            <a:off x="307902" y="8252549"/>
            <a:ext cx="2875787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sz="2400" dirty="0"/>
              <a:t>Save Data with </a:t>
            </a:r>
            <a:r>
              <a:rPr sz="2400" dirty="0" err="1"/>
              <a:t>readr</a:t>
            </a:r>
            <a:endParaRPr sz="2400" dirty="0"/>
          </a:p>
        </p:txBody>
      </p:sp>
      <p:sp>
        <p:nvSpPr>
          <p:cNvPr id="210" name="write_delim(x, file, delim = &quot; &quot;) Write files with any delimiter.…"/>
          <p:cNvSpPr txBox="1"/>
          <p:nvPr/>
        </p:nvSpPr>
        <p:spPr>
          <a:xfrm>
            <a:off x="2594946" y="9099350"/>
            <a:ext cx="4279077" cy="1119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write_delim(</a:t>
            </a:r>
            <a:r>
              <a:rPr b="0"/>
              <a:t>x, file, delim = " "</a:t>
            </a:r>
            <a:r>
              <a:t>)</a:t>
            </a:r>
            <a:r>
              <a:rPr b="0"/>
              <a:t> Write files with any delimiter.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write_csv(</a:t>
            </a:r>
            <a:r>
              <a:rPr b="0"/>
              <a:t>x, file</a:t>
            </a:r>
            <a:r>
              <a:t>)</a:t>
            </a:r>
            <a:r>
              <a:rPr b="0"/>
              <a:t> Write a comma delimited file.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write_csv2(</a:t>
            </a:r>
            <a:r>
              <a:rPr b="0"/>
              <a:t>x, file</a:t>
            </a:r>
            <a:r>
              <a:t>)</a:t>
            </a:r>
            <a:r>
              <a:rPr b="0"/>
              <a:t> Write a semicolon delimited file.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write_tsv(</a:t>
            </a:r>
            <a:r>
              <a:rPr b="0"/>
              <a:t>x, file</a:t>
            </a:r>
            <a:r>
              <a:t>)</a:t>
            </a:r>
            <a:r>
              <a:rPr b="0"/>
              <a:t> Write a tab delimited file.</a:t>
            </a:r>
          </a:p>
        </p:txBody>
      </p:sp>
      <p:grpSp>
        <p:nvGrpSpPr>
          <p:cNvPr id="218" name="Agrupar"/>
          <p:cNvGrpSpPr/>
          <p:nvPr/>
        </p:nvGrpSpPr>
        <p:grpSpPr>
          <a:xfrm>
            <a:off x="424745" y="9114751"/>
            <a:ext cx="1755404" cy="759293"/>
            <a:chOff x="25400" y="-1"/>
            <a:chExt cx="1755403" cy="759293"/>
          </a:xfrm>
        </p:grpSpPr>
        <p:grpSp>
          <p:nvGrpSpPr>
            <p:cNvPr id="216" name="Agrupar"/>
            <p:cNvGrpSpPr/>
            <p:nvPr/>
          </p:nvGrpSpPr>
          <p:grpSpPr>
            <a:xfrm>
              <a:off x="1200794" y="-1"/>
              <a:ext cx="580009" cy="759293"/>
              <a:chOff x="0" y="0"/>
              <a:chExt cx="580007" cy="759291"/>
            </a:xfrm>
          </p:grpSpPr>
          <p:grpSp>
            <p:nvGrpSpPr>
              <p:cNvPr id="214" name="Agrupar"/>
              <p:cNvGrpSpPr/>
              <p:nvPr/>
            </p:nvGrpSpPr>
            <p:grpSpPr>
              <a:xfrm>
                <a:off x="0" y="-1"/>
                <a:ext cx="580008" cy="759204"/>
                <a:chOff x="0" y="0"/>
                <a:chExt cx="580007" cy="759202"/>
              </a:xfrm>
            </p:grpSpPr>
            <p:pic>
              <p:nvPicPr>
                <p:cNvPr id="212" name="pasted-image.png" descr="pasted-image.png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50311"/>
                  <a:ext cx="552101" cy="70889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13" name="Triángulo"/>
                <p:cNvSpPr/>
                <p:nvPr/>
              </p:nvSpPr>
              <p:spPr>
                <a:xfrm rot="10800000">
                  <a:off x="372479" y="-1"/>
                  <a:ext cx="207529" cy="2075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215" name="A,B,C…"/>
              <p:cNvSpPr txBox="1"/>
              <p:nvPr/>
            </p:nvSpPr>
            <p:spPr>
              <a:xfrm>
                <a:off x="25400" y="76110"/>
                <a:ext cx="534934" cy="6831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t>4,5,NA</a:t>
                </a:r>
              </a:p>
            </p:txBody>
          </p:sp>
        </p:grpSp>
        <p:graphicFrame>
          <p:nvGraphicFramePr>
            <p:cNvPr id="217" name="Table 2-4-4"/>
            <p:cNvGraphicFramePr/>
            <p:nvPr/>
          </p:nvGraphicFramePr>
          <p:xfrm>
            <a:off x="25400" y="50800"/>
            <a:ext cx="6685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28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sp>
        <p:nvSpPr>
          <p:cNvPr id="219" name="Línea"/>
          <p:cNvSpPr/>
          <p:nvPr/>
        </p:nvSpPr>
        <p:spPr>
          <a:xfrm>
            <a:off x="7114192" y="3924868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20" name="pasted-image.tiff" descr="pasted-image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3600" y="3175000"/>
            <a:ext cx="533400" cy="618435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One of the first steps of a project is to import outside data into R. Data is often stored in  tabular formats, like csv files or spreadsheets.…"/>
          <p:cNvSpPr txBox="1"/>
          <p:nvPr/>
        </p:nvSpPr>
        <p:spPr>
          <a:xfrm>
            <a:off x="7124219" y="1724165"/>
            <a:ext cx="3133901" cy="219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sz="1100" dirty="0"/>
              <a:t>One of the first steps of a project is to import outside data into R. Data is often stored in </a:t>
            </a:r>
            <a:br>
              <a:rPr sz="1100" dirty="0"/>
            </a:br>
            <a:r>
              <a:rPr sz="1100" dirty="0"/>
              <a:t>tabular formats, like csv files or spreadsheets.</a:t>
            </a:r>
          </a:p>
          <a:p>
            <a:pPr lvl="3">
              <a:spcBef>
                <a:spcPts val="18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sz="1100" dirty="0"/>
              <a:t>The front page of this sheet shows</a:t>
            </a:r>
            <a:endParaRPr lang="en-US" sz="1100" dirty="0"/>
          </a:p>
          <a:p>
            <a:pPr lvl="3">
              <a:spcBef>
                <a:spcPts val="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sz="1100" dirty="0"/>
              <a:t>how to import and save text files into</a:t>
            </a:r>
            <a:endParaRPr lang="en-US" sz="1100" dirty="0"/>
          </a:p>
          <a:p>
            <a:pPr lvl="3">
              <a:spcBef>
                <a:spcPts val="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sz="1100" dirty="0"/>
              <a:t>R using </a:t>
            </a:r>
            <a:r>
              <a:rPr sz="1100" b="1" dirty="0" err="1"/>
              <a:t>readr</a:t>
            </a:r>
            <a:r>
              <a:rPr sz="1100" dirty="0"/>
              <a:t>.</a:t>
            </a:r>
          </a:p>
          <a:p>
            <a:pPr lvl="3">
              <a:spcBef>
                <a:spcPts val="12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sz="1100" dirty="0"/>
              <a:t>The back page shows how to import</a:t>
            </a:r>
            <a:endParaRPr lang="en-US" sz="1100" dirty="0"/>
          </a:p>
          <a:p>
            <a:pPr lvl="3">
              <a:spcBef>
                <a:spcPts val="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sz="1100" dirty="0"/>
              <a:t>spreadsheet data from Excel files</a:t>
            </a:r>
            <a:endParaRPr lang="en-US" sz="1100" dirty="0"/>
          </a:p>
          <a:p>
            <a:pPr lvl="3">
              <a:spcBef>
                <a:spcPts val="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sz="1100" dirty="0"/>
              <a:t>using </a:t>
            </a:r>
            <a:r>
              <a:rPr sz="1100" b="1" dirty="0" err="1"/>
              <a:t>readxl</a:t>
            </a:r>
            <a:r>
              <a:rPr sz="1100" b="1" dirty="0"/>
              <a:t> </a:t>
            </a:r>
            <a:r>
              <a:rPr sz="1100" dirty="0"/>
              <a:t>or Google Sheets using</a:t>
            </a:r>
            <a:endParaRPr lang="en-US" sz="1100" dirty="0"/>
          </a:p>
          <a:p>
            <a:pPr lvl="3">
              <a:spcBef>
                <a:spcPts val="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sz="1100" b="1" dirty="0"/>
              <a:t>googlesheets4</a:t>
            </a:r>
            <a:r>
              <a:rPr sz="1100" dirty="0"/>
              <a:t>.</a:t>
            </a:r>
          </a:p>
        </p:txBody>
      </p:sp>
      <p:sp>
        <p:nvSpPr>
          <p:cNvPr id="222" name="Set a default type read_csv(     file,      col_type = list(.default = col_double()) )…"/>
          <p:cNvSpPr txBox="1"/>
          <p:nvPr/>
        </p:nvSpPr>
        <p:spPr>
          <a:xfrm>
            <a:off x="10497707" y="7346812"/>
            <a:ext cx="3139575" cy="2841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54990">
              <a:lnSpc>
                <a:spcPct val="90000"/>
              </a:lnSpc>
              <a:defRPr sz="1140" b="0">
                <a:solidFill>
                  <a:srgbClr val="000000"/>
                </a:solidFill>
              </a:defRPr>
            </a:pPr>
            <a:r>
              <a:rPr b="1"/>
              <a:t>Set a default type</a:t>
            </a:r>
            <a:br>
              <a:rPr b="1"/>
            </a:br>
            <a:r>
              <a:t>read_csv(</a:t>
            </a:r>
            <a:br/>
            <a:r>
              <a:t>    file, </a:t>
            </a:r>
            <a:br/>
            <a:r>
              <a:t>    col_type = list(.default = col_double())</a:t>
            </a:r>
            <a:br/>
            <a:r>
              <a:t>)</a:t>
            </a:r>
          </a:p>
          <a:p>
            <a:pPr defTabSz="554990">
              <a:lnSpc>
                <a:spcPct val="90000"/>
              </a:lnSpc>
              <a:defRPr sz="1140" b="0">
                <a:solidFill>
                  <a:srgbClr val="000000"/>
                </a:solidFill>
              </a:defRPr>
            </a:pPr>
            <a:r>
              <a:rPr b="1"/>
              <a:t>Use column type or string abbreviation</a:t>
            </a:r>
            <a:br/>
            <a:r>
              <a:t>read_csv(</a:t>
            </a:r>
            <a:br/>
            <a:r>
              <a:t>    file, </a:t>
            </a:r>
            <a:br/>
            <a:r>
              <a:t>    col_type = list(x = col_double(), y = "l", z = "_")</a:t>
            </a:r>
            <a:br/>
            <a:r>
              <a:t>)</a:t>
            </a:r>
            <a:endParaRPr i="1"/>
          </a:p>
          <a:p>
            <a:pPr defTabSz="554990">
              <a:lnSpc>
                <a:spcPct val="90000"/>
              </a:lnSpc>
              <a:defRPr sz="1140">
                <a:solidFill>
                  <a:srgbClr val="000000"/>
                </a:solidFill>
              </a:defRPr>
            </a:pPr>
            <a:r>
              <a:t>Use a single string of abbreviations</a:t>
            </a:r>
            <a:br/>
            <a:r>
              <a:rPr b="0"/>
              <a:t># col types: skip, guess, integer, logical, character</a:t>
            </a:r>
            <a:br>
              <a:rPr b="0"/>
            </a:br>
            <a:r>
              <a:rPr b="0"/>
              <a:t>read_csv(</a:t>
            </a:r>
            <a:br>
              <a:rPr b="0"/>
            </a:br>
            <a:r>
              <a:rPr b="0"/>
              <a:t>    file, </a:t>
            </a:r>
            <a:br>
              <a:rPr b="0"/>
            </a:br>
            <a:r>
              <a:rPr b="0"/>
              <a:t>    col_type = "_?ilc"</a:t>
            </a:r>
            <a:br>
              <a:rPr b="0"/>
            </a:br>
            <a:r>
              <a:rPr b="0"/>
              <a:t>)</a:t>
            </a:r>
          </a:p>
        </p:txBody>
      </p:sp>
      <p:sp>
        <p:nvSpPr>
          <p:cNvPr id="223" name="DEFINE COLUMN SPECIFICATION"/>
          <p:cNvSpPr txBox="1"/>
          <p:nvPr/>
        </p:nvSpPr>
        <p:spPr>
          <a:xfrm>
            <a:off x="10497707" y="7146443"/>
            <a:ext cx="2490689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DEFINE COLUMN SPECIFICATION</a:t>
            </a:r>
          </a:p>
        </p:txBody>
      </p:sp>
      <p:sp>
        <p:nvSpPr>
          <p:cNvPr id="224" name="Línea"/>
          <p:cNvSpPr/>
          <p:nvPr/>
        </p:nvSpPr>
        <p:spPr>
          <a:xfrm>
            <a:off x="1050668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Línea"/>
          <p:cNvSpPr/>
          <p:nvPr/>
        </p:nvSpPr>
        <p:spPr>
          <a:xfrm>
            <a:off x="10509524" y="443820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Línea"/>
          <p:cNvSpPr/>
          <p:nvPr/>
        </p:nvSpPr>
        <p:spPr>
          <a:xfrm>
            <a:off x="712662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34" name="Agrupar"/>
          <p:cNvGrpSpPr/>
          <p:nvPr/>
        </p:nvGrpSpPr>
        <p:grpSpPr>
          <a:xfrm>
            <a:off x="420208" y="3088990"/>
            <a:ext cx="1852256" cy="1649603"/>
            <a:chOff x="0" y="0"/>
            <a:chExt cx="1852254" cy="1649602"/>
          </a:xfrm>
        </p:grpSpPr>
        <p:grpSp>
          <p:nvGrpSpPr>
            <p:cNvPr id="231" name="Agrupar"/>
            <p:cNvGrpSpPr/>
            <p:nvPr/>
          </p:nvGrpSpPr>
          <p:grpSpPr>
            <a:xfrm>
              <a:off x="0" y="0"/>
              <a:ext cx="1277520" cy="1649602"/>
              <a:chOff x="0" y="0"/>
              <a:chExt cx="1277519" cy="1649601"/>
            </a:xfrm>
          </p:grpSpPr>
          <p:grpSp>
            <p:nvGrpSpPr>
              <p:cNvPr id="229" name="Agrupar"/>
              <p:cNvGrpSpPr/>
              <p:nvPr/>
            </p:nvGrpSpPr>
            <p:grpSpPr>
              <a:xfrm>
                <a:off x="0" y="0"/>
                <a:ext cx="544247" cy="712393"/>
                <a:chOff x="0" y="0"/>
                <a:chExt cx="544246" cy="712392"/>
              </a:xfrm>
            </p:grpSpPr>
            <p:pic>
              <p:nvPicPr>
                <p:cNvPr id="227" name="pasted-image.png" descr="pasted-image.png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28" name="Triángulo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</p:grpSp>
          <p:sp>
            <p:nvSpPr>
              <p:cNvPr id="230" name="A,B,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</a:t>
                </a:r>
                <a:r>
                  <a:rPr sz="900" dirty="0"/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</a:t>
                </a:r>
                <a:r>
                  <a:rPr sz="900" dirty="0"/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</a:t>
                </a:r>
                <a:r>
                  <a:rPr sz="900" dirty="0"/>
                  <a:t>4,5,NA</a:t>
                </a:r>
              </a:p>
            </p:txBody>
          </p:sp>
        </p:grpSp>
        <p:graphicFrame>
          <p:nvGraphicFramePr>
            <p:cNvPr id="232" name="Table 2-4-2-1"/>
            <p:cNvGraphicFramePr/>
            <p:nvPr>
              <p:extLst>
                <p:ext uri="{D42A27DB-BD31-4B8C-83A1-F6EECF244321}">
                  <p14:modId xmlns:p14="http://schemas.microsoft.com/office/powerpoint/2010/main" val="237365073"/>
                </p:ext>
              </p:extLst>
            </p:nvPr>
          </p:nvGraphicFramePr>
          <p:xfrm>
            <a:off x="1107535" y="138301"/>
            <a:ext cx="744719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242" name="Agrupar"/>
          <p:cNvGrpSpPr/>
          <p:nvPr/>
        </p:nvGrpSpPr>
        <p:grpSpPr>
          <a:xfrm>
            <a:off x="432732" y="4692402"/>
            <a:ext cx="1852753" cy="1649603"/>
            <a:chOff x="0" y="0"/>
            <a:chExt cx="1852752" cy="1649602"/>
          </a:xfrm>
        </p:grpSpPr>
        <p:grpSp>
          <p:nvGrpSpPr>
            <p:cNvPr id="239" name="Agrupar"/>
            <p:cNvGrpSpPr/>
            <p:nvPr/>
          </p:nvGrpSpPr>
          <p:grpSpPr>
            <a:xfrm>
              <a:off x="0" y="0"/>
              <a:ext cx="1270000" cy="1649602"/>
              <a:chOff x="0" y="0"/>
              <a:chExt cx="1270000" cy="1649601"/>
            </a:xfrm>
          </p:grpSpPr>
          <p:grpSp>
            <p:nvGrpSpPr>
              <p:cNvPr id="237" name="Agrupar"/>
              <p:cNvGrpSpPr/>
              <p:nvPr/>
            </p:nvGrpSpPr>
            <p:grpSpPr>
              <a:xfrm>
                <a:off x="5180" y="0"/>
                <a:ext cx="544248" cy="712393"/>
                <a:chOff x="0" y="0"/>
                <a:chExt cx="544246" cy="712392"/>
              </a:xfrm>
            </p:grpSpPr>
            <p:pic>
              <p:nvPicPr>
                <p:cNvPr id="235" name="pasted-image.png" descr="pasted-image.png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36" name="Triángulo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</p:grpSp>
          <p:sp>
            <p:nvSpPr>
              <p:cNvPr id="238" name="A  B  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</a:t>
                </a:r>
                <a:r>
                  <a:rPr sz="900" dirty="0"/>
                  <a:t>A  B  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</a:t>
                </a:r>
                <a:r>
                  <a:rPr sz="900" dirty="0"/>
                  <a:t>1  2  3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</a:t>
                </a:r>
                <a:r>
                  <a:rPr sz="900" dirty="0"/>
                  <a:t>4  5  NA</a:t>
                </a:r>
              </a:p>
            </p:txBody>
          </p:sp>
        </p:grpSp>
        <p:graphicFrame>
          <p:nvGraphicFramePr>
            <p:cNvPr id="240" name="Table 2-4-2-1-2"/>
            <p:cNvGraphicFramePr/>
            <p:nvPr>
              <p:extLst>
                <p:ext uri="{D42A27DB-BD31-4B8C-83A1-F6EECF244321}">
                  <p14:modId xmlns:p14="http://schemas.microsoft.com/office/powerpoint/2010/main" val="1186380147"/>
                </p:ext>
              </p:extLst>
            </p:nvPr>
          </p:nvGraphicFramePr>
          <p:xfrm>
            <a:off x="1108032" y="137285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260" name="Agrupar"/>
          <p:cNvGrpSpPr/>
          <p:nvPr/>
        </p:nvGrpSpPr>
        <p:grpSpPr>
          <a:xfrm>
            <a:off x="355841" y="7341360"/>
            <a:ext cx="755902" cy="348311"/>
            <a:chOff x="0" y="0"/>
            <a:chExt cx="755900" cy="348309"/>
          </a:xfrm>
        </p:grpSpPr>
        <p:sp>
          <p:nvSpPr>
            <p:cNvPr id="243" name="Línea"/>
            <p:cNvSpPr/>
            <p:nvPr/>
          </p:nvSpPr>
          <p:spPr>
            <a:xfrm>
              <a:off x="320378" y="197932"/>
              <a:ext cx="12893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46" name="Agrupar"/>
            <p:cNvGrpSpPr/>
            <p:nvPr/>
          </p:nvGrpSpPr>
          <p:grpSpPr>
            <a:xfrm>
              <a:off x="0" y="-1"/>
              <a:ext cx="207884" cy="272111"/>
              <a:chOff x="0" y="0"/>
              <a:chExt cx="207883" cy="272109"/>
            </a:xfrm>
          </p:grpSpPr>
          <p:pic>
            <p:nvPicPr>
              <p:cNvPr id="244" name="pasted-image.png" descr="pasted-image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5" name="Triángulo"/>
              <p:cNvSpPr/>
              <p:nvPr/>
            </p:nvSpPr>
            <p:spPr>
              <a:xfrm rot="10800000">
                <a:off x="1335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9" name="Agrupar"/>
            <p:cNvGrpSpPr/>
            <p:nvPr/>
          </p:nvGrpSpPr>
          <p:grpSpPr>
            <a:xfrm>
              <a:off x="38100" y="38099"/>
              <a:ext cx="233284" cy="272111"/>
              <a:chOff x="0" y="0"/>
              <a:chExt cx="233283" cy="272109"/>
            </a:xfrm>
          </p:grpSpPr>
          <p:pic>
            <p:nvPicPr>
              <p:cNvPr id="247" name="pasted-image.png" descr="pasted-image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8" name="Triángulo"/>
              <p:cNvSpPr/>
              <p:nvPr/>
            </p:nvSpPr>
            <p:spPr>
              <a:xfrm rot="10800000">
                <a:off x="1589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2" name="Agrupar"/>
            <p:cNvGrpSpPr/>
            <p:nvPr/>
          </p:nvGrpSpPr>
          <p:grpSpPr>
            <a:xfrm>
              <a:off x="76200" y="76199"/>
              <a:ext cx="220584" cy="272111"/>
              <a:chOff x="0" y="0"/>
              <a:chExt cx="220583" cy="272109"/>
            </a:xfrm>
          </p:grpSpPr>
          <p:pic>
            <p:nvPicPr>
              <p:cNvPr id="250" name="pasted-image.png" descr="pasted-image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51" name="Triángulo"/>
              <p:cNvSpPr/>
              <p:nvPr/>
            </p:nvSpPr>
            <p:spPr>
              <a:xfrm rot="10800000">
                <a:off x="1462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9" name="Agrupar"/>
            <p:cNvGrpSpPr/>
            <p:nvPr/>
          </p:nvGrpSpPr>
          <p:grpSpPr>
            <a:xfrm>
              <a:off x="438400" y="74576"/>
              <a:ext cx="317501" cy="272111"/>
              <a:chOff x="0" y="0"/>
              <a:chExt cx="317500" cy="272109"/>
            </a:xfrm>
          </p:grpSpPr>
          <p:sp>
            <p:nvSpPr>
              <p:cNvPr id="253" name="Rectángulo"/>
              <p:cNvSpPr/>
              <p:nvPr/>
            </p:nvSpPr>
            <p:spPr>
              <a:xfrm>
                <a:off x="25400" y="5016"/>
                <a:ext cx="266700" cy="257911"/>
              </a:xfrm>
              <a:prstGeom prst="rect">
                <a:avLst/>
              </a:prstGeom>
              <a:solidFill>
                <a:srgbClr val="D1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4" name="Rectángulo"/>
              <p:cNvSpPr/>
              <p:nvPr/>
            </p:nvSpPr>
            <p:spPr>
              <a:xfrm>
                <a:off x="25400" y="5016"/>
                <a:ext cx="266700" cy="92811"/>
              </a:xfrm>
              <a:prstGeom prst="rect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5" name="Línea"/>
              <p:cNvSpPr/>
              <p:nvPr/>
            </p:nvSpPr>
            <p:spPr>
              <a:xfrm flipV="1">
                <a:off x="1104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6" name="Línea"/>
              <p:cNvSpPr/>
              <p:nvPr/>
            </p:nvSpPr>
            <p:spPr>
              <a:xfrm flipV="1">
                <a:off x="1993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7" name="Línea"/>
              <p:cNvSpPr/>
              <p:nvPr/>
            </p:nvSpPr>
            <p:spPr>
              <a:xfrm>
                <a:off x="12700" y="94651"/>
                <a:ext cx="304801" cy="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8" name="Línea"/>
              <p:cNvSpPr/>
              <p:nvPr/>
            </p:nvSpPr>
            <p:spPr>
              <a:xfrm>
                <a:off x="0" y="170851"/>
                <a:ext cx="304801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61" name="A;B;C…"/>
          <p:cNvSpPr txBox="1"/>
          <p:nvPr/>
        </p:nvSpPr>
        <p:spPr>
          <a:xfrm>
            <a:off x="3963332" y="7558367"/>
            <a:ext cx="641537" cy="612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10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A;B;C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10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1,5;2;3,0</a:t>
            </a:r>
          </a:p>
        </p:txBody>
      </p:sp>
      <p:sp>
        <p:nvSpPr>
          <p:cNvPr id="262" name="CC BY SA Posit Software, PBC • info@posit.co • posit.co • readr.tidyverse.org • readxl.tidyverse.org • googlesheets4.tidyverse.org • HTML cheatsheets at pos.it/cheatsheets • readxl  1.4.3 • googlesheets4  1.1.1 • Updated:  2024-05"/>
          <p:cNvSpPr txBox="1"/>
          <p:nvPr/>
        </p:nvSpPr>
        <p:spPr>
          <a:xfrm>
            <a:off x="1545358" y="10354828"/>
            <a:ext cx="12130880" cy="22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800" dirty="0"/>
              <a:t>CC BY SA Posit Software, PBC • </a:t>
            </a:r>
            <a:r>
              <a:rPr sz="800" dirty="0">
                <a:hlinkClick r:id="rId7"/>
              </a:rPr>
              <a:t>info@posit.co</a:t>
            </a:r>
            <a:r>
              <a:rPr sz="800" dirty="0"/>
              <a:t> • </a:t>
            </a:r>
            <a:r>
              <a:rPr sz="800" dirty="0">
                <a:hlinkClick r:id="rId8"/>
              </a:rPr>
              <a:t>posit.co</a:t>
            </a:r>
            <a:r>
              <a:rPr sz="800" dirty="0"/>
              <a:t> • </a:t>
            </a:r>
            <a:r>
              <a:rPr sz="800" b="1" dirty="0">
                <a:hlinkClick r:id="rId9"/>
              </a:rPr>
              <a:t>readr.tidyverse.org</a:t>
            </a:r>
            <a:r>
              <a:rPr sz="800" dirty="0"/>
              <a:t> • </a:t>
            </a:r>
            <a:r>
              <a:rPr sz="800" b="1" dirty="0">
                <a:hlinkClick r:id="rId10"/>
              </a:rPr>
              <a:t>readxl.tidyverse.org</a:t>
            </a:r>
            <a:r>
              <a:rPr sz="800" dirty="0"/>
              <a:t> • </a:t>
            </a:r>
            <a:r>
              <a:rPr sz="800" b="1" dirty="0">
                <a:hlinkClick r:id="rId11"/>
              </a:rPr>
              <a:t>googlesheets4.tidyverse.org</a:t>
            </a:r>
            <a:r>
              <a:rPr sz="800" dirty="0"/>
              <a:t> • HTML </a:t>
            </a:r>
            <a:r>
              <a:rPr sz="800" dirty="0" err="1"/>
              <a:t>cheatsheets</a:t>
            </a:r>
            <a:r>
              <a:rPr sz="800" dirty="0"/>
              <a:t> at </a:t>
            </a:r>
            <a:r>
              <a:rPr sz="800" b="1" dirty="0">
                <a:hlinkClick r:id="rId12"/>
              </a:rPr>
              <a:t>pos.it/</a:t>
            </a:r>
            <a:r>
              <a:rPr sz="800" b="1" dirty="0" err="1">
                <a:hlinkClick r:id="rId12"/>
              </a:rPr>
              <a:t>cheatsheets</a:t>
            </a:r>
            <a:r>
              <a:rPr sz="800" dirty="0">
                <a:solidFill>
                  <a:srgbClr val="D1D2D3"/>
                </a:solidFill>
              </a:rPr>
              <a:t> </a:t>
            </a:r>
            <a:r>
              <a:rPr sz="800" dirty="0"/>
              <a:t>• </a:t>
            </a:r>
            <a:r>
              <a:rPr sz="800" dirty="0" err="1"/>
              <a:t>readxl</a:t>
            </a:r>
            <a:r>
              <a:rPr sz="800" dirty="0"/>
              <a:t>  1.4.3 • googlesheets4  1.1.1 • Updated:  2024-05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AA58D7-DF49-DA8D-28BA-EB88494F9B18}"/>
              </a:ext>
            </a:extLst>
          </p:cNvPr>
          <p:cNvCxnSpPr/>
          <p:nvPr/>
        </p:nvCxnSpPr>
        <p:spPr>
          <a:xfrm>
            <a:off x="993563" y="2666885"/>
            <a:ext cx="36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8B6CE6-64B1-186A-595C-315FF1611681}"/>
              </a:ext>
            </a:extLst>
          </p:cNvPr>
          <p:cNvCxnSpPr/>
          <p:nvPr/>
        </p:nvCxnSpPr>
        <p:spPr>
          <a:xfrm>
            <a:off x="1000036" y="3468591"/>
            <a:ext cx="36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556BA6-F1AB-1E11-EE5E-9A824360AFD5}"/>
              </a:ext>
            </a:extLst>
          </p:cNvPr>
          <p:cNvCxnSpPr/>
          <p:nvPr/>
        </p:nvCxnSpPr>
        <p:spPr>
          <a:xfrm>
            <a:off x="993563" y="4331229"/>
            <a:ext cx="36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5F9E9-B5DF-21D1-0E2A-2B1B261DA8A6}"/>
              </a:ext>
            </a:extLst>
          </p:cNvPr>
          <p:cNvCxnSpPr/>
          <p:nvPr/>
        </p:nvCxnSpPr>
        <p:spPr>
          <a:xfrm>
            <a:off x="1053729" y="5067452"/>
            <a:ext cx="36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BD25B3-7472-0912-81E5-35EBBC3CB2CB}"/>
              </a:ext>
            </a:extLst>
          </p:cNvPr>
          <p:cNvCxnSpPr/>
          <p:nvPr/>
        </p:nvCxnSpPr>
        <p:spPr>
          <a:xfrm>
            <a:off x="1180765" y="9419703"/>
            <a:ext cx="36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660097-8A23-E3CC-5123-0A6E3845EA54}"/>
              </a:ext>
            </a:extLst>
          </p:cNvPr>
          <p:cNvSpPr txBox="1"/>
          <p:nvPr/>
        </p:nvSpPr>
        <p:spPr>
          <a:xfrm>
            <a:off x="9463457" y="6518906"/>
            <a:ext cx="682568" cy="4128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sex is a character</a:t>
            </a:r>
            <a:endParaRPr kumimoji="0" lang="es-ES" sz="9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96F66-A94C-3789-8EBF-FFC378946DD6}"/>
              </a:ext>
            </a:extLst>
          </p:cNvPr>
          <p:cNvSpPr txBox="1"/>
          <p:nvPr/>
        </p:nvSpPr>
        <p:spPr>
          <a:xfrm>
            <a:off x="7647029" y="6656862"/>
            <a:ext cx="169552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earn is a double (numeric)</a:t>
            </a:r>
            <a:endParaRPr kumimoji="0" lang="es-ES" sz="1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Use the range argument of readxl::read_excel() or googlesheets4::read_sheet() to read a subset of cells from a sheet.…"/>
          <p:cNvSpPr txBox="1"/>
          <p:nvPr/>
        </p:nvSpPr>
        <p:spPr>
          <a:xfrm>
            <a:off x="6198208" y="8593970"/>
            <a:ext cx="3995222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/>
              <a:t>Use the </a:t>
            </a:r>
            <a:r>
              <a:rPr sz="1100" b="1" dirty="0"/>
              <a:t>range</a:t>
            </a:r>
            <a:r>
              <a:rPr sz="1100" dirty="0"/>
              <a:t> argument of </a:t>
            </a:r>
            <a:r>
              <a:rPr sz="1100" b="1" dirty="0" err="1"/>
              <a:t>readxl</a:t>
            </a:r>
            <a:r>
              <a:rPr sz="1100" b="1" dirty="0"/>
              <a:t>::</a:t>
            </a:r>
            <a:r>
              <a:rPr sz="1100" b="1" dirty="0" err="1"/>
              <a:t>read_excel</a:t>
            </a:r>
            <a:r>
              <a:rPr sz="1100" b="1" dirty="0"/>
              <a:t>()</a:t>
            </a:r>
            <a:r>
              <a:rPr sz="1100" dirty="0"/>
              <a:t> or </a:t>
            </a:r>
            <a:r>
              <a:rPr sz="1100" b="1" dirty="0"/>
              <a:t>googlesheets4::</a:t>
            </a:r>
            <a:r>
              <a:rPr sz="1100" b="1" dirty="0" err="1"/>
              <a:t>read_sheet</a:t>
            </a:r>
            <a:r>
              <a:rPr sz="1100" b="1" dirty="0"/>
              <a:t>()</a:t>
            </a:r>
            <a:r>
              <a:rPr sz="1100" dirty="0"/>
              <a:t> to read a subset of cells from a sheet.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read_excel</a:t>
            </a:r>
            <a:r>
              <a:rPr sz="1100" dirty="0"/>
              <a:t>(path, range = "Sheet1!B1:D2")</a:t>
            </a:r>
            <a:br>
              <a:rPr sz="1100" dirty="0"/>
            </a:br>
            <a:r>
              <a:rPr sz="1100" dirty="0" err="1"/>
              <a:t>read_sheet</a:t>
            </a:r>
            <a:r>
              <a:rPr sz="1100" dirty="0"/>
              <a:t>(ss, range = "B1:D2")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/>
              <a:t>Also use the range argument with cell specification functions </a:t>
            </a:r>
            <a:r>
              <a:rPr sz="1100" b="1" dirty="0" err="1"/>
              <a:t>cell_limits</a:t>
            </a:r>
            <a:r>
              <a:rPr sz="1100" b="1" dirty="0"/>
              <a:t>()</a:t>
            </a:r>
            <a:r>
              <a:rPr sz="1100" dirty="0"/>
              <a:t>, </a:t>
            </a:r>
            <a:r>
              <a:rPr sz="1100" b="1" dirty="0" err="1"/>
              <a:t>cell_rows</a:t>
            </a:r>
            <a:r>
              <a:rPr sz="1100" b="1" dirty="0"/>
              <a:t>()</a:t>
            </a:r>
            <a:r>
              <a:rPr sz="1100" dirty="0"/>
              <a:t>, </a:t>
            </a:r>
            <a:r>
              <a:rPr sz="1100" b="1" dirty="0" err="1"/>
              <a:t>cell_cols</a:t>
            </a:r>
            <a:r>
              <a:rPr sz="1100" b="1" dirty="0"/>
              <a:t>()</a:t>
            </a:r>
            <a:r>
              <a:rPr sz="1100" dirty="0"/>
              <a:t>, and </a:t>
            </a:r>
            <a:r>
              <a:rPr sz="1100" b="1" dirty="0"/>
              <a:t>anchored().</a:t>
            </a:r>
          </a:p>
        </p:txBody>
      </p:sp>
      <p:sp>
        <p:nvSpPr>
          <p:cNvPr id="265" name="Column specifications define what data type each column of a file will be imported as.…"/>
          <p:cNvSpPr txBox="1"/>
          <p:nvPr/>
        </p:nvSpPr>
        <p:spPr>
          <a:xfrm>
            <a:off x="3778755" y="2145930"/>
            <a:ext cx="3090390" cy="365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Column specifications define what data type each column of a file will be imported as.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the </a:t>
            </a:r>
            <a:r>
              <a:rPr b="1"/>
              <a:t>col_types</a:t>
            </a:r>
            <a:r>
              <a:t> argument of </a:t>
            </a:r>
            <a:r>
              <a:rPr b="1"/>
              <a:t>read_excel()</a:t>
            </a:r>
            <a:r>
              <a:t> to set the column specification.</a:t>
            </a:r>
            <a:br/>
            <a:br/>
            <a:r>
              <a:rPr b="1"/>
              <a:t>Guess column types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guess a column type, read_ excel() looks at the first 1000 rows of data. Increase with the </a:t>
            </a:r>
            <a:r>
              <a:rPr b="1"/>
              <a:t>guess_max </a:t>
            </a:r>
            <a:r>
              <a:t>argument.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read_excel(path, guess_max = Inf)</a:t>
            </a:r>
            <a:br/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Set all columns to same type, e.g. character</a:t>
            </a:r>
            <a:br>
              <a:rPr b="1"/>
            </a:br>
            <a:r>
              <a:t>read_excel(path, col_types = "text")</a:t>
            </a:r>
            <a:br/>
            <a:br/>
            <a:r>
              <a:rPr b="1"/>
              <a:t>Set each column individually</a:t>
            </a:r>
            <a:br>
              <a:rPr b="1"/>
            </a:br>
            <a:r>
              <a:t>read_excel(</a:t>
            </a:r>
            <a:br/>
            <a:r>
              <a:t>    path,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    col_types = c("text", "guess", "guess","numeric")</a:t>
            </a:r>
            <a:br/>
            <a:r>
              <a:t>)</a:t>
            </a:r>
          </a:p>
        </p:txBody>
      </p:sp>
      <p:grpSp>
        <p:nvGrpSpPr>
          <p:cNvPr id="283" name="Agrupar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81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66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9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0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3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4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5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6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7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8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9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0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82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84" name="Rectángulo"/>
          <p:cNvSpPr/>
          <p:nvPr/>
        </p:nvSpPr>
        <p:spPr>
          <a:xfrm>
            <a:off x="269457" y="2317241"/>
            <a:ext cx="3265697" cy="105947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5" name="with readxl"/>
          <p:cNvSpPr txBox="1"/>
          <p:nvPr/>
        </p:nvSpPr>
        <p:spPr>
          <a:xfrm>
            <a:off x="310167" y="672897"/>
            <a:ext cx="15302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004369"/>
                </a:solidFill>
              </a:defRPr>
            </a:pPr>
            <a:r>
              <a:t>with readxl</a:t>
            </a:r>
          </a:p>
        </p:txBody>
      </p:sp>
      <p:sp>
        <p:nvSpPr>
          <p:cNvPr id="286" name="with googlesheets4"/>
          <p:cNvSpPr txBox="1"/>
          <p:nvPr/>
        </p:nvSpPr>
        <p:spPr>
          <a:xfrm>
            <a:off x="7118699" y="668205"/>
            <a:ext cx="273098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008BFF"/>
                </a:solidFill>
              </a:defRPr>
            </a:pPr>
            <a:r>
              <a:t>with googlesheets4</a:t>
            </a:r>
          </a:p>
        </p:txBody>
      </p:sp>
      <p:sp>
        <p:nvSpPr>
          <p:cNvPr id="287" name="READ SHEETS"/>
          <p:cNvSpPr txBox="1"/>
          <p:nvPr/>
        </p:nvSpPr>
        <p:spPr>
          <a:xfrm>
            <a:off x="7118699" y="1157929"/>
            <a:ext cx="109661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READ SHEETS</a:t>
            </a:r>
          </a:p>
        </p:txBody>
      </p:sp>
      <p:sp>
        <p:nvSpPr>
          <p:cNvPr id="288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9" name="READ EXCEL FILES"/>
          <p:cNvSpPr txBox="1"/>
          <p:nvPr/>
        </p:nvSpPr>
        <p:spPr>
          <a:xfrm>
            <a:off x="314198" y="1157929"/>
            <a:ext cx="146645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READ EXCEL FILES</a:t>
            </a:r>
          </a:p>
        </p:txBody>
      </p:sp>
      <p:sp>
        <p:nvSpPr>
          <p:cNvPr id="290" name="Línea"/>
          <p:cNvSpPr/>
          <p:nvPr/>
        </p:nvSpPr>
        <p:spPr>
          <a:xfrm>
            <a:off x="320873" y="8246286"/>
            <a:ext cx="32048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1" name="Import Spreadsheets"/>
          <p:cNvSpPr txBox="1"/>
          <p:nvPr/>
        </p:nvSpPr>
        <p:spPr>
          <a:xfrm>
            <a:off x="308317" y="238058"/>
            <a:ext cx="295996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004369"/>
                </a:solidFill>
              </a:defRPr>
            </a:pPr>
            <a:r>
              <a:t>Import Spreadsheets</a:t>
            </a:r>
          </a:p>
        </p:txBody>
      </p:sp>
      <p:sp>
        <p:nvSpPr>
          <p:cNvPr id="292" name="Línea"/>
          <p:cNvSpPr/>
          <p:nvPr/>
        </p:nvSpPr>
        <p:spPr>
          <a:xfrm>
            <a:off x="318739" y="647700"/>
            <a:ext cx="4848644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3" name="Línea"/>
          <p:cNvSpPr/>
          <p:nvPr/>
        </p:nvSpPr>
        <p:spPr>
          <a:xfrm>
            <a:off x="7120332" y="647700"/>
            <a:ext cx="2864968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4" name="OTHER USEFUL EXCEL PACKAGES"/>
          <p:cNvSpPr txBox="1"/>
          <p:nvPr/>
        </p:nvSpPr>
        <p:spPr>
          <a:xfrm>
            <a:off x="311893" y="8294223"/>
            <a:ext cx="2637955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OTHER USEFUL EXCEL PACKAGES</a:t>
            </a:r>
          </a:p>
        </p:txBody>
      </p:sp>
      <p:sp>
        <p:nvSpPr>
          <p:cNvPr id="295" name="For functions to write data to Excel files, see:…"/>
          <p:cNvSpPr txBox="1"/>
          <p:nvPr/>
        </p:nvSpPr>
        <p:spPr>
          <a:xfrm>
            <a:off x="311893" y="8555870"/>
            <a:ext cx="3210077" cy="1505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For functions to write data to Excel files, see: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openxlsx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writexl</a:t>
            </a:r>
            <a:endParaRPr b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b="0"/>
              <a:t>For working with non-tabular Excel data, see: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tidyxl</a:t>
            </a:r>
          </a:p>
        </p:txBody>
      </p:sp>
      <p:sp>
        <p:nvSpPr>
          <p:cNvPr id="296" name="READXL COLUMN SPECIFICATION"/>
          <p:cNvSpPr txBox="1"/>
          <p:nvPr/>
        </p:nvSpPr>
        <p:spPr>
          <a:xfrm>
            <a:off x="3773996" y="1945328"/>
            <a:ext cx="255572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READXL COLUMN SPECIFICATION</a:t>
            </a:r>
          </a:p>
        </p:txBody>
      </p:sp>
      <p:sp>
        <p:nvSpPr>
          <p:cNvPr id="297" name="read_excel(path, sheet = NULL, range = NULL) Read a .xls or .xlsx file based on the file extension. See front page for more read arguments. Also read_xls() and read_xlsx().…"/>
          <p:cNvSpPr txBox="1"/>
          <p:nvPr/>
        </p:nvSpPr>
        <p:spPr>
          <a:xfrm>
            <a:off x="306126" y="2432388"/>
            <a:ext cx="3210553" cy="884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1100" dirty="0" err="1"/>
              <a:t>read_excel</a:t>
            </a:r>
            <a:r>
              <a:rPr sz="1100" dirty="0"/>
              <a:t>(</a:t>
            </a:r>
            <a:r>
              <a:rPr sz="1100" b="0" dirty="0"/>
              <a:t>path, sheet = NULL, range = NULL</a:t>
            </a:r>
            <a:r>
              <a:rPr sz="1100" dirty="0"/>
              <a:t>)</a:t>
            </a:r>
            <a:r>
              <a:rPr sz="1100" b="0" dirty="0"/>
              <a:t> Read a .</a:t>
            </a:r>
            <a:r>
              <a:rPr sz="1100" b="0" dirty="0" err="1"/>
              <a:t>xls</a:t>
            </a:r>
            <a:r>
              <a:rPr sz="1100" b="0" dirty="0"/>
              <a:t> or .xlsx file based on the file extension. See front page for more read arguments. Also </a:t>
            </a:r>
            <a:r>
              <a:rPr sz="1100" dirty="0" err="1"/>
              <a:t>read_xls</a:t>
            </a:r>
            <a:r>
              <a:rPr sz="1100" dirty="0"/>
              <a:t>()</a:t>
            </a:r>
            <a:r>
              <a:rPr sz="1100" b="0" dirty="0"/>
              <a:t> and </a:t>
            </a:r>
            <a:r>
              <a:rPr sz="1100" dirty="0" err="1"/>
              <a:t>read_xlsx</a:t>
            </a:r>
            <a:r>
              <a:rPr sz="1100" dirty="0"/>
              <a:t>()</a:t>
            </a:r>
            <a:r>
              <a:rPr sz="1100" b="0"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read_excel</a:t>
            </a:r>
            <a:r>
              <a:rPr sz="1100" dirty="0"/>
              <a:t>("excel_file.xlsx")</a:t>
            </a:r>
          </a:p>
        </p:txBody>
      </p:sp>
      <p:sp>
        <p:nvSpPr>
          <p:cNvPr id="298" name="googlesheets4 also offers ways to modify other aspects of Sheets (e.g. freeze rows, set column width, manage (work)sheets). Go to googlesheets4.tidyverse.org to read more.  For whole-file operations (e.g. renaming, sharing, placing within a folder), see "/>
          <p:cNvSpPr txBox="1"/>
          <p:nvPr/>
        </p:nvSpPr>
        <p:spPr>
          <a:xfrm>
            <a:off x="10517673" y="8555870"/>
            <a:ext cx="3140211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googlesheets4</a:t>
            </a:r>
            <a:r>
              <a:t> also offers ways to modify other aspects of Sheets (e.g. freeze rows, set column width, manage (work)sheets). Go to </a:t>
            </a:r>
            <a:r>
              <a:rPr b="1" u="sng">
                <a:hlinkClick r:id="rId2"/>
              </a:rPr>
              <a:t>googlesheets4.tidyverse.org</a:t>
            </a:r>
            <a:r>
              <a:t> to read more.</a:t>
            </a:r>
            <a:br/>
            <a:br/>
            <a:r>
              <a:t>For whole-file operations (e.g. renaming, sharing, placing within a folder), see the tidyverse package </a:t>
            </a:r>
            <a:r>
              <a:rPr b="1"/>
              <a:t>googledrive</a:t>
            </a:r>
            <a:r>
              <a:t> at </a:t>
            </a:r>
            <a:r>
              <a:rPr b="1" u="sng">
                <a:hlinkClick r:id="rId3"/>
              </a:rPr>
              <a:t>googledrive.tidyverse.org</a:t>
            </a:r>
            <a:r>
              <a:t>.</a:t>
            </a:r>
          </a:p>
        </p:txBody>
      </p:sp>
      <p:sp>
        <p:nvSpPr>
          <p:cNvPr id="299" name="READ SHEETS"/>
          <p:cNvSpPr txBox="1"/>
          <p:nvPr/>
        </p:nvSpPr>
        <p:spPr>
          <a:xfrm>
            <a:off x="314198" y="3519518"/>
            <a:ext cx="109661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READ SHEETS</a:t>
            </a:r>
          </a:p>
        </p:txBody>
      </p:sp>
      <p:sp>
        <p:nvSpPr>
          <p:cNvPr id="300" name="read_excel(path, sheet = NULL) Specify which sheet to read by position or name. read_excel(path, sheet = 1) read_excel(path, sheet = &quot;s1&quot;)…"/>
          <p:cNvSpPr txBox="1"/>
          <p:nvPr/>
        </p:nvSpPr>
        <p:spPr>
          <a:xfrm>
            <a:off x="1671814" y="3832467"/>
            <a:ext cx="1850394" cy="352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31622">
              <a:lnSpc>
                <a:spcPct val="90000"/>
              </a:lnSpc>
              <a:spcBef>
                <a:spcPts val="700"/>
              </a:spcBef>
              <a:defRPr sz="1092" b="0">
                <a:solidFill>
                  <a:srgbClr val="000000"/>
                </a:solidFill>
              </a:defRPr>
            </a:pPr>
            <a:r>
              <a:rPr sz="1050" b="1" dirty="0" err="1"/>
              <a:t>read_excel</a:t>
            </a:r>
            <a:r>
              <a:rPr sz="1050" b="1" dirty="0"/>
              <a:t>(</a:t>
            </a:r>
            <a:r>
              <a:rPr sz="1050" dirty="0"/>
              <a:t>path, </a:t>
            </a:r>
            <a:r>
              <a:rPr sz="1050" b="1" dirty="0"/>
              <a:t>sheet = NULL)</a:t>
            </a:r>
            <a:r>
              <a:rPr sz="1050" dirty="0"/>
              <a:t> Specify which sheet to read by position or name.</a:t>
            </a:r>
            <a:br>
              <a:rPr sz="1050" dirty="0"/>
            </a:br>
            <a:r>
              <a:rPr sz="1050" dirty="0" err="1"/>
              <a:t>read_excel</a:t>
            </a:r>
            <a:r>
              <a:rPr sz="1050" dirty="0"/>
              <a:t>(path, sheet = 1)</a:t>
            </a:r>
            <a:br>
              <a:rPr sz="1050" dirty="0"/>
            </a:br>
            <a:r>
              <a:rPr sz="1050" dirty="0" err="1"/>
              <a:t>read_excel</a:t>
            </a:r>
            <a:r>
              <a:rPr sz="1050" dirty="0"/>
              <a:t>(path, sheet = "s1")</a:t>
            </a:r>
          </a:p>
          <a:p>
            <a:pPr defTabSz="531622">
              <a:lnSpc>
                <a:spcPct val="90000"/>
              </a:lnSpc>
              <a:spcBef>
                <a:spcPts val="1200"/>
              </a:spcBef>
              <a:defRPr sz="1092" b="0">
                <a:solidFill>
                  <a:srgbClr val="000000"/>
                </a:solidFill>
              </a:defRPr>
            </a:pPr>
            <a:br>
              <a:rPr sz="1050" dirty="0"/>
            </a:br>
            <a:r>
              <a:rPr sz="1050" b="1" dirty="0" err="1"/>
              <a:t>excel_sheets</a:t>
            </a:r>
            <a:r>
              <a:rPr sz="1050" b="1" dirty="0"/>
              <a:t>(</a:t>
            </a:r>
            <a:r>
              <a:rPr sz="1050" dirty="0"/>
              <a:t>path</a:t>
            </a:r>
            <a:r>
              <a:rPr sz="1050" b="1" dirty="0"/>
              <a:t>)</a:t>
            </a:r>
            <a:r>
              <a:rPr sz="1050" dirty="0"/>
              <a:t> Get a vector of sheet names.</a:t>
            </a:r>
            <a:br>
              <a:rPr sz="1050" dirty="0"/>
            </a:br>
            <a:r>
              <a:rPr sz="1050" dirty="0" err="1"/>
              <a:t>excel_sheets</a:t>
            </a:r>
            <a:r>
              <a:rPr sz="1050" dirty="0"/>
              <a:t>("excel_file.xlsx")</a:t>
            </a:r>
          </a:p>
          <a:p>
            <a:pPr defTabSz="531622">
              <a:lnSpc>
                <a:spcPct val="90000"/>
              </a:lnSpc>
              <a:spcBef>
                <a:spcPts val="0"/>
              </a:spcBef>
              <a:defRPr sz="1092" b="0" i="1">
                <a:solidFill>
                  <a:srgbClr val="000000"/>
                </a:solidFill>
              </a:defRPr>
            </a:pPr>
            <a:endParaRPr sz="1050" dirty="0"/>
          </a:p>
          <a:p>
            <a:pPr defTabSz="531622">
              <a:lnSpc>
                <a:spcPct val="90000"/>
              </a:lnSpc>
              <a:spcBef>
                <a:spcPts val="1200"/>
              </a:spcBef>
              <a:defRPr sz="1092" b="0">
                <a:solidFill>
                  <a:srgbClr val="000000"/>
                </a:solidFill>
              </a:defRPr>
            </a:pPr>
            <a:r>
              <a:rPr sz="1050" dirty="0"/>
              <a:t>To </a:t>
            </a:r>
            <a:r>
              <a:rPr sz="1050" b="1" dirty="0"/>
              <a:t>read multiple sheets:</a:t>
            </a:r>
          </a:p>
          <a:p>
            <a:pPr marL="192616" indent="-192616" defTabSz="531622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 sz="1092" b="0">
                <a:solidFill>
                  <a:srgbClr val="000000"/>
                </a:solidFill>
              </a:defRPr>
            </a:pPr>
            <a:r>
              <a:rPr sz="1050" dirty="0"/>
              <a:t>Get a vector of sheet names from the file path.</a:t>
            </a:r>
          </a:p>
          <a:p>
            <a:pPr marL="192616" indent="-192616" defTabSz="531622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 sz="1092" b="0">
                <a:solidFill>
                  <a:srgbClr val="000000"/>
                </a:solidFill>
              </a:defRPr>
            </a:pPr>
            <a:r>
              <a:rPr sz="1050" dirty="0"/>
              <a:t>Set the vector names to be the sheet names.</a:t>
            </a:r>
          </a:p>
          <a:p>
            <a:pPr marL="192616" indent="-192616" defTabSz="531622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 sz="1092" b="0">
                <a:solidFill>
                  <a:srgbClr val="000000"/>
                </a:solidFill>
              </a:defRPr>
            </a:pPr>
            <a:r>
              <a:rPr sz="1050" dirty="0"/>
              <a:t>Use </a:t>
            </a:r>
            <a:r>
              <a:rPr sz="1050" dirty="0" err="1"/>
              <a:t>purrr</a:t>
            </a:r>
            <a:r>
              <a:rPr sz="1050" dirty="0"/>
              <a:t>::map() and </a:t>
            </a:r>
            <a:r>
              <a:rPr sz="1050" dirty="0" err="1"/>
              <a:t>purrr</a:t>
            </a:r>
            <a:r>
              <a:rPr sz="1050" dirty="0"/>
              <a:t>::</a:t>
            </a:r>
            <a:r>
              <a:rPr sz="1050" dirty="0" err="1"/>
              <a:t>list_rbind</a:t>
            </a:r>
            <a:r>
              <a:rPr sz="1050" dirty="0"/>
              <a:t>() to read multiple files into one data frame.</a:t>
            </a:r>
          </a:p>
        </p:txBody>
      </p:sp>
      <p:sp>
        <p:nvSpPr>
          <p:cNvPr id="301" name="CELL SPECIFICATION FOR READXL AND GOOGLESHEETS4"/>
          <p:cNvSpPr txBox="1"/>
          <p:nvPr/>
        </p:nvSpPr>
        <p:spPr>
          <a:xfrm>
            <a:off x="3787887" y="8294223"/>
            <a:ext cx="441890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CELL SPECIFICATION FOR READXL AND GOOGLESHEETS4</a:t>
            </a:r>
          </a:p>
        </p:txBody>
      </p:sp>
      <p:sp>
        <p:nvSpPr>
          <p:cNvPr id="302" name="Línea"/>
          <p:cNvSpPr/>
          <p:nvPr/>
        </p:nvSpPr>
        <p:spPr>
          <a:xfrm>
            <a:off x="3789164" y="8246286"/>
            <a:ext cx="6409632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3" name="Línea"/>
          <p:cNvSpPr/>
          <p:nvPr/>
        </p:nvSpPr>
        <p:spPr>
          <a:xfrm>
            <a:off x="315350" y="3476283"/>
            <a:ext cx="32175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4" name="WRITE SHEETS"/>
          <p:cNvSpPr txBox="1"/>
          <p:nvPr/>
        </p:nvSpPr>
        <p:spPr>
          <a:xfrm>
            <a:off x="7113415" y="5210415"/>
            <a:ext cx="1155775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WRITE SHEETS</a:t>
            </a:r>
          </a:p>
        </p:txBody>
      </p:sp>
      <p:sp>
        <p:nvSpPr>
          <p:cNvPr id="305" name="Línea"/>
          <p:cNvSpPr/>
          <p:nvPr/>
        </p:nvSpPr>
        <p:spPr>
          <a:xfrm>
            <a:off x="7118657" y="5190783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6" name="GOOGLESHEETS4 COLUMN SPECIFICATION"/>
          <p:cNvSpPr txBox="1"/>
          <p:nvPr/>
        </p:nvSpPr>
        <p:spPr>
          <a:xfrm>
            <a:off x="10507867" y="1945328"/>
            <a:ext cx="329525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GOOGLESHEETS4 COLUMN SPECIFICATION</a:t>
            </a:r>
          </a:p>
        </p:txBody>
      </p:sp>
      <p:sp>
        <p:nvSpPr>
          <p:cNvPr id="307" name="Column specifications define what data type each column of a file will be imported as.…"/>
          <p:cNvSpPr txBox="1"/>
          <p:nvPr/>
        </p:nvSpPr>
        <p:spPr>
          <a:xfrm>
            <a:off x="10500807" y="2145930"/>
            <a:ext cx="3090390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/>
              <a:t>Column specifications define what data type each column of a file will be imported as.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/>
              <a:t>Use the </a:t>
            </a:r>
            <a:r>
              <a:rPr sz="1100" b="1" dirty="0" err="1"/>
              <a:t>col_types</a:t>
            </a:r>
            <a:r>
              <a:rPr sz="1100" dirty="0"/>
              <a:t> argument of </a:t>
            </a:r>
            <a:r>
              <a:rPr sz="1100" b="1" dirty="0" err="1"/>
              <a:t>read_sheet</a:t>
            </a:r>
            <a:r>
              <a:rPr sz="1100" b="1" dirty="0"/>
              <a:t>()/</a:t>
            </a:r>
            <a:r>
              <a:rPr sz="1100" b="1" dirty="0" err="1"/>
              <a:t>range_read</a:t>
            </a:r>
            <a:r>
              <a:rPr sz="1100" b="1" dirty="0"/>
              <a:t>()</a:t>
            </a:r>
            <a:r>
              <a:rPr sz="1100" dirty="0"/>
              <a:t> to set the column specification.</a:t>
            </a:r>
            <a:br>
              <a:rPr sz="1100" dirty="0"/>
            </a:br>
            <a:endParaRPr sz="1100" b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/>
              <a:t>Guess column types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/>
              <a:t>To guess a column type </a:t>
            </a:r>
            <a:r>
              <a:rPr sz="1100" dirty="0" err="1"/>
              <a:t>read_sheet</a:t>
            </a:r>
            <a:r>
              <a:rPr sz="1100" dirty="0"/>
              <a:t>()/</a:t>
            </a:r>
            <a:r>
              <a:rPr sz="1100" dirty="0" err="1"/>
              <a:t>range_read</a:t>
            </a:r>
            <a:r>
              <a:rPr sz="1100" dirty="0"/>
              <a:t>() looks at the first 1000 rows of data. Increase with </a:t>
            </a:r>
            <a:r>
              <a:rPr sz="1100" b="1" dirty="0" err="1"/>
              <a:t>guess_max</a:t>
            </a:r>
            <a:r>
              <a:rPr sz="1100" dirty="0"/>
              <a:t>.</a:t>
            </a:r>
            <a:br>
              <a:rPr sz="1100" dirty="0"/>
            </a:br>
            <a:r>
              <a:rPr sz="1100" dirty="0" err="1"/>
              <a:t>read_sheet</a:t>
            </a:r>
            <a:r>
              <a:rPr sz="1100" dirty="0"/>
              <a:t>(path, </a:t>
            </a:r>
            <a:r>
              <a:rPr sz="1100" dirty="0" err="1"/>
              <a:t>guess_max</a:t>
            </a:r>
            <a:r>
              <a:rPr sz="1100" dirty="0"/>
              <a:t> = Inf)</a:t>
            </a:r>
            <a:endParaRPr sz="1100" i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i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i="1" dirty="0"/>
              <a:t>S</a:t>
            </a:r>
            <a:r>
              <a:rPr sz="1100" b="1" dirty="0"/>
              <a:t>et all columns to same type, e.g. character</a:t>
            </a:r>
            <a:br>
              <a:rPr sz="1100" dirty="0"/>
            </a:br>
            <a:r>
              <a:rPr sz="1100" dirty="0" err="1"/>
              <a:t>read_sheet</a:t>
            </a:r>
            <a:r>
              <a:rPr sz="1100" dirty="0"/>
              <a:t>(path, </a:t>
            </a:r>
            <a:r>
              <a:rPr sz="1100" dirty="0" err="1"/>
              <a:t>col_types</a:t>
            </a:r>
            <a:r>
              <a:rPr sz="1100" dirty="0"/>
              <a:t> = "c")</a:t>
            </a:r>
            <a:br>
              <a:rPr sz="1100" dirty="0"/>
            </a:br>
            <a:br>
              <a:rPr sz="1100" dirty="0"/>
            </a:br>
            <a:r>
              <a:rPr sz="1100" b="1" dirty="0"/>
              <a:t>Set each column individually</a:t>
            </a:r>
            <a:br>
              <a:rPr sz="1100" b="1" dirty="0"/>
            </a:br>
            <a:r>
              <a:rPr sz="1100" dirty="0"/>
              <a:t># col types: skip, guess, integer, logical, character</a:t>
            </a:r>
            <a:br>
              <a:rPr sz="1100" dirty="0"/>
            </a:br>
            <a:r>
              <a:rPr sz="1100" dirty="0" err="1"/>
              <a:t>read_sheets</a:t>
            </a:r>
            <a:r>
              <a:rPr sz="1100" dirty="0"/>
              <a:t>(ss, </a:t>
            </a:r>
            <a:r>
              <a:rPr sz="1100" dirty="0" err="1"/>
              <a:t>col_types</a:t>
            </a:r>
            <a:r>
              <a:rPr sz="1100" dirty="0"/>
              <a:t> = "_?</a:t>
            </a:r>
            <a:r>
              <a:rPr sz="1100" dirty="0" err="1"/>
              <a:t>ilc</a:t>
            </a:r>
            <a:r>
              <a:rPr sz="1100" dirty="0"/>
              <a:t>")</a:t>
            </a:r>
          </a:p>
        </p:txBody>
      </p:sp>
      <p:sp>
        <p:nvSpPr>
          <p:cNvPr id="308" name="Línea"/>
          <p:cNvSpPr/>
          <p:nvPr/>
        </p:nvSpPr>
        <p:spPr>
          <a:xfrm>
            <a:off x="10515369" y="8246286"/>
            <a:ext cx="31413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9" name="FILE LEVEL OPERATIONS"/>
          <p:cNvSpPr txBox="1"/>
          <p:nvPr/>
        </p:nvSpPr>
        <p:spPr>
          <a:xfrm>
            <a:off x="10520505" y="8294223"/>
            <a:ext cx="191241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FILE LEVEL OPERATIONS</a:t>
            </a:r>
          </a:p>
        </p:txBody>
      </p:sp>
      <p:graphicFrame>
        <p:nvGraphicFramePr>
          <p:cNvPr id="310" name="Table 2-2-1-2"/>
          <p:cNvGraphicFramePr/>
          <p:nvPr/>
        </p:nvGraphicFramePr>
        <p:xfrm>
          <a:off x="594345" y="3865359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1" name="Table 2-2-1-2-1"/>
          <p:cNvGraphicFramePr/>
          <p:nvPr>
            <p:extLst>
              <p:ext uri="{D42A27DB-BD31-4B8C-83A1-F6EECF244321}">
                <p14:modId xmlns:p14="http://schemas.microsoft.com/office/powerpoint/2010/main" val="501168173"/>
              </p:ext>
            </p:extLst>
          </p:nvPr>
        </p:nvGraphicFramePr>
        <p:xfrm>
          <a:off x="530845" y="5012815"/>
          <a:ext cx="884418" cy="1524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15" name="Agrupar"/>
          <p:cNvGrpSpPr/>
          <p:nvPr/>
        </p:nvGrpSpPr>
        <p:grpSpPr>
          <a:xfrm>
            <a:off x="492745" y="5493013"/>
            <a:ext cx="973320" cy="1143000"/>
            <a:chOff x="25400" y="25400"/>
            <a:chExt cx="973319" cy="1142999"/>
          </a:xfrm>
        </p:grpSpPr>
        <p:graphicFrame>
          <p:nvGraphicFramePr>
            <p:cNvPr id="312" name="Table 2-2-1-2-2"/>
            <p:cNvGraphicFramePr/>
            <p:nvPr/>
          </p:nvGraphicFramePr>
          <p:xfrm>
            <a:off x="25400" y="25400"/>
            <a:ext cx="732019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464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s2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313" name="Table 2-2-1-2-2-1"/>
            <p:cNvGraphicFramePr/>
            <p:nvPr>
              <p:extLst>
                <p:ext uri="{D42A27DB-BD31-4B8C-83A1-F6EECF244321}">
                  <p14:modId xmlns:p14="http://schemas.microsoft.com/office/powerpoint/2010/main" val="546715728"/>
                </p:ext>
              </p:extLst>
            </p:nvPr>
          </p:nvGraphicFramePr>
          <p:xfrm>
            <a:off x="139700" y="228600"/>
            <a:ext cx="732019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464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 dirty="0"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 dirty="0"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r>
                          <a:rPr lang="en-US" dirty="0"/>
                          <a:t>s1</a:t>
                        </a:r>
                        <a:endParaRPr dirty="0"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 dirty="0"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85006453"/>
                    </a:ext>
                  </a:extLst>
                </a:tr>
              </a:tbl>
            </a:graphicData>
          </a:graphic>
        </p:graphicFrame>
        <p:graphicFrame>
          <p:nvGraphicFramePr>
            <p:cNvPr id="314" name="Table 2-2-1-2-2-2"/>
            <p:cNvGraphicFramePr/>
            <p:nvPr/>
          </p:nvGraphicFramePr>
          <p:xfrm>
            <a:off x="266700" y="419100"/>
            <a:ext cx="732019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464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 dirty="0"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s2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s3</a:t>
                        </a:r>
                      </a:p>
                    </a:txBody>
                    <a:tcPr marL="0" marR="0" marT="0" marB="0" anchor="ctr" horzOverflow="overflow">
                      <a:solidFill>
                        <a:srgbClr val="0565C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 dirty="0"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sp>
        <p:nvSpPr>
          <p:cNvPr id="316" name="path &lt;- &quot;your_file_path.xlsx&quot;…"/>
          <p:cNvSpPr txBox="1"/>
          <p:nvPr/>
        </p:nvSpPr>
        <p:spPr>
          <a:xfrm>
            <a:off x="315624" y="7125289"/>
            <a:ext cx="2440615" cy="1080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path &lt;- "your_file_path.xlsx"</a:t>
            </a:r>
          </a:p>
          <a:p>
            <a:pPr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path |&gt; </a:t>
            </a:r>
          </a:p>
          <a:p>
            <a:pPr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    excel_sheets() |&gt;</a:t>
            </a:r>
            <a:br/>
            <a:r>
              <a:t>    set_names() |&gt;</a:t>
            </a:r>
            <a:br/>
            <a:r>
              <a:t>    map(read_excel, path = path) |&gt;</a:t>
            </a:r>
          </a:p>
          <a:p>
            <a:pPr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    list_rbind()</a:t>
            </a:r>
          </a:p>
        </p:txBody>
      </p:sp>
      <p:grpSp>
        <p:nvGrpSpPr>
          <p:cNvPr id="320" name="Agrupar"/>
          <p:cNvGrpSpPr/>
          <p:nvPr/>
        </p:nvGrpSpPr>
        <p:grpSpPr>
          <a:xfrm>
            <a:off x="573256" y="1469078"/>
            <a:ext cx="2637414" cy="749300"/>
            <a:chOff x="25400" y="25400"/>
            <a:chExt cx="2637412" cy="749299"/>
          </a:xfrm>
        </p:grpSpPr>
        <p:graphicFrame>
          <p:nvGraphicFramePr>
            <p:cNvPr id="317" name="Table 2-2-1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18" name="Table 2-2-1-2-3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321" name="Table 2-2-1-1"/>
          <p:cNvGraphicFramePr/>
          <p:nvPr/>
        </p:nvGraphicFramePr>
        <p:xfrm>
          <a:off x="5279090" y="9102342"/>
          <a:ext cx="693921" cy="30797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98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2" name="Table 2-2-1-2-3-1"/>
          <p:cNvGraphicFramePr/>
          <p:nvPr/>
        </p:nvGraphicFramePr>
        <p:xfrm>
          <a:off x="3934523" y="8970774"/>
          <a:ext cx="884418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4" name="skip…"/>
          <p:cNvSpPr txBox="1"/>
          <p:nvPr/>
        </p:nvSpPr>
        <p:spPr>
          <a:xfrm>
            <a:off x="4026405" y="6728545"/>
            <a:ext cx="24942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3" spcCol="124713">
            <a:normAutofit/>
          </a:bodyPr>
          <a:lstStyle/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dirty="0"/>
              <a:t>skip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dirty="0"/>
              <a:t>guess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endParaRPr dirty="0"/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dirty="0"/>
              <a:t>logical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dirty="0"/>
              <a:t>numeric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dirty="0"/>
              <a:t>text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dirty="0"/>
              <a:t>date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dirty="0"/>
              <a:t>list </a:t>
            </a:r>
          </a:p>
        </p:txBody>
      </p:sp>
      <p:sp>
        <p:nvSpPr>
          <p:cNvPr id="325" name="skip - &quot;_&quot; or &quot;-&quot;…"/>
          <p:cNvSpPr txBox="1"/>
          <p:nvPr/>
        </p:nvSpPr>
        <p:spPr>
          <a:xfrm>
            <a:off x="10688207" y="6445218"/>
            <a:ext cx="2859888" cy="114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2" spcCol="142994">
            <a:normAutofit lnSpcReduction="10000"/>
          </a:bodyPr>
          <a:lstStyle/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skip - "_" or "-"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guess - "?"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logical - "l"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integer - "i"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double - "d"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numeric - "n"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date - "D"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datetime - "T"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character - "c"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list-column - "L"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cell - "C" Returns list of raw cell data.</a:t>
            </a:r>
          </a:p>
        </p:txBody>
      </p:sp>
      <p:sp>
        <p:nvSpPr>
          <p:cNvPr id="326" name="Rectángulo"/>
          <p:cNvSpPr/>
          <p:nvPr/>
        </p:nvSpPr>
        <p:spPr>
          <a:xfrm>
            <a:off x="7062078" y="2317241"/>
            <a:ext cx="3210077" cy="88900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27" name="Table 2-2-1-1-1"/>
          <p:cNvGraphicFramePr/>
          <p:nvPr>
            <p:extLst>
              <p:ext uri="{D42A27DB-BD31-4B8C-83A1-F6EECF244321}">
                <p14:modId xmlns:p14="http://schemas.microsoft.com/office/powerpoint/2010/main" val="2865067373"/>
              </p:ext>
            </p:extLst>
          </p:nvPr>
        </p:nvGraphicFramePr>
        <p:xfrm>
          <a:off x="3852239" y="6115057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logical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numeric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text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list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lang="en-US" sz="900" dirty="0">
                          <a:sym typeface="Helvetica"/>
                        </a:rPr>
                        <a:t>TRUE</a:t>
                      </a:r>
                      <a:endParaRPr sz="900" dirty="0"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Helvetica"/>
                        </a:rPr>
                        <a:t>FALS</a:t>
                      </a:r>
                      <a:r>
                        <a:rPr lang="en-US" sz="900" dirty="0">
                          <a:sym typeface="Helvetica"/>
                        </a:rPr>
                        <a:t>E</a:t>
                      </a:r>
                      <a:endParaRPr sz="900" dirty="0"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3,45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8" name="Table 2-2-1-1-1-1"/>
          <p:cNvGraphicFramePr/>
          <p:nvPr>
            <p:extLst>
              <p:ext uri="{D42A27DB-BD31-4B8C-83A1-F6EECF244321}">
                <p14:modId xmlns:p14="http://schemas.microsoft.com/office/powerpoint/2010/main" val="1719843645"/>
              </p:ext>
            </p:extLst>
          </p:nvPr>
        </p:nvGraphicFramePr>
        <p:xfrm>
          <a:off x="10682651" y="5776391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lang="en-US" sz="900" dirty="0">
                          <a:sym typeface="Helvetica"/>
                        </a:rPr>
                        <a:t>TRUE</a:t>
                      </a:r>
                      <a:endParaRPr sz="900" dirty="0"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Helvetica"/>
                        </a:rPr>
                        <a:t>FALS</a:t>
                      </a:r>
                      <a:r>
                        <a:rPr lang="en-US" sz="900" dirty="0">
                          <a:sym typeface="Helvetica"/>
                        </a:rPr>
                        <a:t>E</a:t>
                      </a:r>
                      <a:endParaRPr sz="900" dirty="0"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3,45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9" name="Use list for columns that include multiple data types. See tidyr and purrr for list-column data."/>
          <p:cNvSpPr txBox="1"/>
          <p:nvPr/>
        </p:nvSpPr>
        <p:spPr>
          <a:xfrm>
            <a:off x="3778755" y="7423377"/>
            <a:ext cx="3090390" cy="42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list </a:t>
            </a:r>
            <a:r>
              <a:t>for columns that include multiple data types. See</a:t>
            </a:r>
            <a:r>
              <a:rPr b="1"/>
              <a:t> tidyr </a:t>
            </a:r>
            <a:r>
              <a:t>and </a:t>
            </a:r>
            <a:r>
              <a:rPr b="1"/>
              <a:t>purrr</a:t>
            </a:r>
            <a:r>
              <a:t> for list-column data.</a:t>
            </a:r>
          </a:p>
        </p:txBody>
      </p:sp>
      <p:sp>
        <p:nvSpPr>
          <p:cNvPr id="330" name="Use list for columns that include multiple data types. See tidyr and purrr for list-column data."/>
          <p:cNvSpPr txBox="1"/>
          <p:nvPr/>
        </p:nvSpPr>
        <p:spPr>
          <a:xfrm>
            <a:off x="10500807" y="7609463"/>
            <a:ext cx="3090390" cy="40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t>Use list for columns that include multiple data types. See </a:t>
            </a:r>
            <a:r>
              <a:rPr b="1"/>
              <a:t>tidyr </a:t>
            </a:r>
            <a:r>
              <a:t>and </a:t>
            </a:r>
            <a:r>
              <a:rPr b="1"/>
              <a:t>purrr </a:t>
            </a:r>
            <a:r>
              <a:t>for list-column data.</a:t>
            </a:r>
          </a:p>
        </p:txBody>
      </p:sp>
      <p:sp>
        <p:nvSpPr>
          <p:cNvPr id="331" name="write_sheet(data, ss = NULL, sheet = NULL) Write a data frame into a new or existing Sheet.…"/>
          <p:cNvSpPr txBox="1"/>
          <p:nvPr/>
        </p:nvSpPr>
        <p:spPr>
          <a:xfrm>
            <a:off x="8704326" y="5546239"/>
            <a:ext cx="1563218" cy="2546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72516">
              <a:lnSpc>
                <a:spcPct val="90000"/>
              </a:lnSpc>
              <a:spcBef>
                <a:spcPts val="400"/>
              </a:spcBef>
              <a:defRPr sz="1176">
                <a:solidFill>
                  <a:srgbClr val="000000"/>
                </a:solidFill>
              </a:defRPr>
            </a:pPr>
            <a:r>
              <a:rPr sz="1100" dirty="0" err="1"/>
              <a:t>write_sheet</a:t>
            </a:r>
            <a:r>
              <a:rPr sz="1100" dirty="0"/>
              <a:t>(</a:t>
            </a:r>
            <a:r>
              <a:rPr sz="1100" b="0" dirty="0"/>
              <a:t>data, ss = NULL, sheet = NULL</a:t>
            </a:r>
            <a:r>
              <a:rPr sz="1100" dirty="0"/>
              <a:t>) </a:t>
            </a:r>
            <a:r>
              <a:rPr sz="1100" b="0" dirty="0"/>
              <a:t>Write a data frame into a new or existing Sheet. </a:t>
            </a:r>
          </a:p>
          <a:p>
            <a:pPr defTabSz="572516">
              <a:lnSpc>
                <a:spcPct val="90000"/>
              </a:lnSpc>
              <a:spcBef>
                <a:spcPts val="400"/>
              </a:spcBef>
              <a:defRPr sz="1176">
                <a:solidFill>
                  <a:srgbClr val="000000"/>
                </a:solidFill>
              </a:defRPr>
            </a:pPr>
            <a:r>
              <a:rPr sz="1100" dirty="0"/>
              <a:t>gs4_create(</a:t>
            </a:r>
            <a:r>
              <a:rPr sz="1100" b="0" dirty="0"/>
              <a:t>name, ..., sheets = NULL</a:t>
            </a:r>
            <a:r>
              <a:rPr sz="1100" dirty="0"/>
              <a:t>)</a:t>
            </a:r>
            <a:r>
              <a:rPr sz="1100" b="0" dirty="0"/>
              <a:t> Create a new Sheet with a vector of names, a data frame, or a (named) list of data frames.</a:t>
            </a:r>
          </a:p>
          <a:p>
            <a:pPr defTabSz="572516">
              <a:lnSpc>
                <a:spcPct val="90000"/>
              </a:lnSpc>
              <a:spcBef>
                <a:spcPts val="400"/>
              </a:spcBef>
              <a:defRPr sz="1176">
                <a:solidFill>
                  <a:srgbClr val="000000"/>
                </a:solidFill>
              </a:defRPr>
            </a:pPr>
            <a:r>
              <a:rPr sz="1100" dirty="0" err="1"/>
              <a:t>sheet_append</a:t>
            </a:r>
            <a:r>
              <a:rPr sz="1100" dirty="0"/>
              <a:t>(</a:t>
            </a:r>
            <a:r>
              <a:rPr sz="1100" b="0" dirty="0"/>
              <a:t>ss, data, sheet = 1</a:t>
            </a:r>
            <a:r>
              <a:rPr sz="1100" dirty="0"/>
              <a:t>)</a:t>
            </a:r>
            <a:r>
              <a:rPr sz="1100" b="0" dirty="0"/>
              <a:t> Add rows to the end of a worksheet. </a:t>
            </a:r>
          </a:p>
        </p:txBody>
      </p:sp>
      <p:grpSp>
        <p:nvGrpSpPr>
          <p:cNvPr id="335" name="Agrupar"/>
          <p:cNvGrpSpPr/>
          <p:nvPr/>
        </p:nvGrpSpPr>
        <p:grpSpPr>
          <a:xfrm>
            <a:off x="7085816" y="7195784"/>
            <a:ext cx="1453623" cy="863598"/>
            <a:chOff x="0" y="0"/>
            <a:chExt cx="1453622" cy="863597"/>
          </a:xfrm>
        </p:grpSpPr>
        <p:graphicFrame>
          <p:nvGraphicFramePr>
            <p:cNvPr id="332" name="Table 2-2-1-3-1"/>
            <p:cNvGraphicFramePr/>
            <p:nvPr/>
          </p:nvGraphicFramePr>
          <p:xfrm>
            <a:off x="0" y="164186"/>
            <a:ext cx="609600" cy="4571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33" name="Table 2-2-1-2-3-2-1"/>
            <p:cNvGraphicFramePr/>
            <p:nvPr/>
          </p:nvGraphicFramePr>
          <p:xfrm>
            <a:off x="823202" y="0"/>
            <a:ext cx="630420" cy="863597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grpSp>
        <p:nvGrpSpPr>
          <p:cNvPr id="339" name="Agrupar"/>
          <p:cNvGrpSpPr/>
          <p:nvPr/>
        </p:nvGrpSpPr>
        <p:grpSpPr>
          <a:xfrm>
            <a:off x="7110978" y="5456104"/>
            <a:ext cx="1453861" cy="723900"/>
            <a:chOff x="25400" y="25400"/>
            <a:chExt cx="1453860" cy="723900"/>
          </a:xfrm>
        </p:grpSpPr>
        <p:graphicFrame>
          <p:nvGraphicFramePr>
            <p:cNvPr id="336" name="Table 2-2-1-3-1-1"/>
            <p:cNvGraphicFramePr/>
            <p:nvPr/>
          </p:nvGraphicFramePr>
          <p:xfrm>
            <a:off x="25400" y="165805"/>
            <a:ext cx="609600" cy="4572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37" name="Table 2-2-1-2-3-2-1-1"/>
            <p:cNvGraphicFramePr/>
            <p:nvPr/>
          </p:nvGraphicFramePr>
          <p:xfrm>
            <a:off x="848840" y="25400"/>
            <a:ext cx="630420" cy="7239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 dirty="0"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sp>
        <p:nvSpPr>
          <p:cNvPr id="340" name="read_sheet(ss, sheet = NULL, range = NULL)  Read a sheet from a URL, a Sheet ID, or a dribble from the googledrive package. See front page for more read arguments. Same as range_read()."/>
          <p:cNvSpPr txBox="1"/>
          <p:nvPr/>
        </p:nvSpPr>
        <p:spPr>
          <a:xfrm>
            <a:off x="7116711" y="2394287"/>
            <a:ext cx="313715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37463">
              <a:lnSpc>
                <a:spcPct val="90000"/>
              </a:lnSpc>
              <a:spcBef>
                <a:spcPts val="0"/>
              </a:spcBef>
              <a:defRPr sz="1104">
                <a:solidFill>
                  <a:srgbClr val="000000"/>
                </a:solidFill>
              </a:defRPr>
            </a:pPr>
            <a:r>
              <a:t>read_sheet(</a:t>
            </a:r>
            <a:r>
              <a:rPr b="0"/>
              <a:t>ss, sheet = NULL, range = NULL</a:t>
            </a:r>
            <a:r>
              <a:t>) </a:t>
            </a:r>
            <a:br/>
            <a:r>
              <a:rPr b="0"/>
              <a:t>Read a sheet from a URL, a Sheet ID, or a dribble from the googledrive package. See front page for more read arguments. Same as </a:t>
            </a:r>
            <a:r>
              <a:t>range_read()</a:t>
            </a:r>
            <a:r>
              <a:rPr b="0"/>
              <a:t>.</a:t>
            </a:r>
          </a:p>
        </p:txBody>
      </p:sp>
      <p:sp>
        <p:nvSpPr>
          <p:cNvPr id="341" name="COLUMN TYPES"/>
          <p:cNvSpPr txBox="1"/>
          <p:nvPr/>
        </p:nvSpPr>
        <p:spPr>
          <a:xfrm>
            <a:off x="3773996" y="5837995"/>
            <a:ext cx="122349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COLUMN TYPES</a:t>
            </a:r>
          </a:p>
        </p:txBody>
      </p:sp>
      <p:sp>
        <p:nvSpPr>
          <p:cNvPr id="342" name="COLUMN TYPES"/>
          <p:cNvSpPr txBox="1"/>
          <p:nvPr/>
        </p:nvSpPr>
        <p:spPr>
          <a:xfrm>
            <a:off x="10507867" y="5477115"/>
            <a:ext cx="122349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dirty="0"/>
              <a:t>COLUMN TYPES</a:t>
            </a:r>
          </a:p>
        </p:txBody>
      </p:sp>
      <p:sp>
        <p:nvSpPr>
          <p:cNvPr id="343" name="URLs are in the form: https://docs.google.com/spreadsheets/d/             SPREADSHEET_ID/edit#gid=SHEET_ID…"/>
          <p:cNvSpPr txBox="1"/>
          <p:nvPr/>
        </p:nvSpPr>
        <p:spPr>
          <a:xfrm>
            <a:off x="7116711" y="3584961"/>
            <a:ext cx="3137153" cy="149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54990">
              <a:lnSpc>
                <a:spcPct val="90000"/>
              </a:lnSpc>
              <a:spcBef>
                <a:spcPts val="600"/>
              </a:spcBef>
              <a:defRPr sz="1140" b="0">
                <a:solidFill>
                  <a:srgbClr val="000000"/>
                </a:solidFill>
              </a:defRPr>
            </a:pPr>
            <a:r>
              <a:rPr b="1"/>
              <a:t>URLs</a:t>
            </a:r>
            <a:r>
              <a:t> are in the form:</a:t>
            </a:r>
            <a:br/>
            <a:r>
              <a:t>https://docs.google.com/spreadsheets/d/</a:t>
            </a:r>
            <a:br/>
            <a:r>
              <a:t>            </a:t>
            </a:r>
            <a:r>
              <a:rPr b="1"/>
              <a:t>SPREADSHEET_ID</a:t>
            </a:r>
            <a:r>
              <a:t>/edit#gid=</a:t>
            </a:r>
            <a:r>
              <a:rPr b="1"/>
              <a:t>SHEET_ID</a:t>
            </a:r>
          </a:p>
          <a:p>
            <a:pPr defTabSz="554990">
              <a:lnSpc>
                <a:spcPct val="90000"/>
              </a:lnSpc>
              <a:spcBef>
                <a:spcPts val="600"/>
              </a:spcBef>
              <a:defRPr sz="1140">
                <a:solidFill>
                  <a:srgbClr val="000000"/>
                </a:solidFill>
              </a:defRPr>
            </a:pPr>
            <a:r>
              <a:t>gs4_get(</a:t>
            </a:r>
            <a:r>
              <a:rPr b="0"/>
              <a:t>ss</a:t>
            </a:r>
            <a:r>
              <a:t>)</a:t>
            </a:r>
            <a:r>
              <a:rPr b="0"/>
              <a:t> Get spreadsheet meta data. </a:t>
            </a:r>
          </a:p>
          <a:p>
            <a:pPr defTabSz="554990">
              <a:lnSpc>
                <a:spcPct val="90000"/>
              </a:lnSpc>
              <a:spcBef>
                <a:spcPts val="600"/>
              </a:spcBef>
              <a:defRPr sz="1140">
                <a:solidFill>
                  <a:srgbClr val="000000"/>
                </a:solidFill>
              </a:defRPr>
            </a:pPr>
            <a:r>
              <a:t>gs4_find(</a:t>
            </a:r>
            <a:r>
              <a:rPr b="0"/>
              <a:t>...</a:t>
            </a:r>
            <a:r>
              <a:t>)</a:t>
            </a:r>
            <a:r>
              <a:rPr b="0"/>
              <a:t> Get data on all spreadsheet files.</a:t>
            </a:r>
          </a:p>
          <a:p>
            <a:pPr defTabSz="554990">
              <a:lnSpc>
                <a:spcPct val="90000"/>
              </a:lnSpc>
              <a:spcBef>
                <a:spcPts val="600"/>
              </a:spcBef>
              <a:defRPr sz="1140">
                <a:solidFill>
                  <a:srgbClr val="000000"/>
                </a:solidFill>
              </a:defRPr>
            </a:pPr>
            <a:r>
              <a:t>sheet_properties(</a:t>
            </a:r>
            <a:r>
              <a:rPr b="0"/>
              <a:t>ss</a:t>
            </a:r>
            <a:r>
              <a:t>)</a:t>
            </a:r>
            <a:r>
              <a:rPr b="0"/>
              <a:t> Get a tibble of properties for each worksheet. Also </a:t>
            </a:r>
            <a:r>
              <a:t>sheet_names()</a:t>
            </a:r>
            <a:r>
              <a:rPr b="0"/>
              <a:t>.</a:t>
            </a:r>
          </a:p>
        </p:txBody>
      </p:sp>
      <p:sp>
        <p:nvSpPr>
          <p:cNvPr id="344" name="SHEETS METADATA"/>
          <p:cNvSpPr txBox="1"/>
          <p:nvPr/>
        </p:nvSpPr>
        <p:spPr>
          <a:xfrm>
            <a:off x="7113415" y="3320407"/>
            <a:ext cx="1486099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SHEETS METADATA</a:t>
            </a:r>
          </a:p>
        </p:txBody>
      </p:sp>
      <p:sp>
        <p:nvSpPr>
          <p:cNvPr id="345" name="Línea"/>
          <p:cNvSpPr/>
          <p:nvPr/>
        </p:nvSpPr>
        <p:spPr>
          <a:xfrm>
            <a:off x="7118657" y="3300775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49" name="Agrupar"/>
          <p:cNvGrpSpPr/>
          <p:nvPr/>
        </p:nvGrpSpPr>
        <p:grpSpPr>
          <a:xfrm>
            <a:off x="7365216" y="1469078"/>
            <a:ext cx="2637414" cy="749300"/>
            <a:chOff x="25400" y="25400"/>
            <a:chExt cx="2637412" cy="749299"/>
          </a:xfrm>
        </p:grpSpPr>
        <p:graphicFrame>
          <p:nvGraphicFramePr>
            <p:cNvPr id="346" name="Table 2-2-1-4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47" name="Table 2-2-1-2-3-3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pic>
        <p:nvPicPr>
          <p:cNvPr id="350" name="pasted-image.tiff" descr="pasted-imag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4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36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52" name="Table 2-2-1-2-3-2-1-1-1"/>
          <p:cNvGraphicFramePr/>
          <p:nvPr/>
        </p:nvGraphicFramePr>
        <p:xfrm>
          <a:off x="7452967" y="6382309"/>
          <a:ext cx="774700" cy="622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5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A7A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53" name="posit-full-color.png" descr="posit-full-color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174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CC BY SA Posit Software, PBC • info@posit.co • posit.co • readr.tidyverse.org • readxl.tidyverse.org • googlesheets4.tidyverse.org • HTML cheatsheets at pos.it/cheatsheets • readr  2.1.5 • readxl  1.4.3 • googlesheets4  1.1.1 • Updated:  2024-05"/>
          <p:cNvSpPr txBox="1"/>
          <p:nvPr/>
        </p:nvSpPr>
        <p:spPr>
          <a:xfrm>
            <a:off x="1545358" y="10354828"/>
            <a:ext cx="12130880" cy="22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800" dirty="0"/>
              <a:t>CC BY SA Posit Software, PBC • </a:t>
            </a:r>
            <a:r>
              <a:rPr sz="800" dirty="0">
                <a:hlinkClick r:id="rId7"/>
              </a:rPr>
              <a:t>info@posit.co</a:t>
            </a:r>
            <a:r>
              <a:rPr sz="800" dirty="0"/>
              <a:t> • </a:t>
            </a:r>
            <a:r>
              <a:rPr sz="800" dirty="0">
                <a:hlinkClick r:id="rId8"/>
              </a:rPr>
              <a:t>posit.co</a:t>
            </a:r>
            <a:r>
              <a:rPr sz="800" dirty="0"/>
              <a:t> • </a:t>
            </a:r>
            <a:r>
              <a:rPr sz="800" b="1" dirty="0">
                <a:hlinkClick r:id="rId9"/>
              </a:rPr>
              <a:t>readr.tidyverse.org</a:t>
            </a:r>
            <a:r>
              <a:rPr sz="800" dirty="0"/>
              <a:t> • </a:t>
            </a:r>
            <a:r>
              <a:rPr sz="800" b="1" dirty="0">
                <a:hlinkClick r:id="rId10"/>
              </a:rPr>
              <a:t>readxl.tidyverse.org</a:t>
            </a:r>
            <a:r>
              <a:rPr sz="800" dirty="0"/>
              <a:t> • </a:t>
            </a:r>
            <a:r>
              <a:rPr sz="800" b="1" dirty="0">
                <a:hlinkClick r:id="rId2"/>
              </a:rPr>
              <a:t>googlesheets4.tidyverse.org</a:t>
            </a:r>
            <a:r>
              <a:rPr sz="800" dirty="0"/>
              <a:t> • HTML </a:t>
            </a:r>
            <a:r>
              <a:rPr sz="800" dirty="0" err="1"/>
              <a:t>cheatsheets</a:t>
            </a:r>
            <a:r>
              <a:rPr sz="800" dirty="0"/>
              <a:t> at </a:t>
            </a:r>
            <a:r>
              <a:rPr sz="800" b="1" dirty="0">
                <a:hlinkClick r:id="rId11"/>
              </a:rPr>
              <a:t>pos.it/</a:t>
            </a:r>
            <a:r>
              <a:rPr sz="800" b="1" dirty="0" err="1">
                <a:hlinkClick r:id="rId11"/>
              </a:rPr>
              <a:t>cheatsheets</a:t>
            </a:r>
            <a:r>
              <a:rPr sz="800" dirty="0">
                <a:solidFill>
                  <a:srgbClr val="D1D2D3"/>
                </a:solidFill>
              </a:rPr>
              <a:t> </a:t>
            </a:r>
            <a:r>
              <a:rPr sz="800" dirty="0"/>
              <a:t>• </a:t>
            </a:r>
            <a:r>
              <a:rPr sz="800" dirty="0" err="1"/>
              <a:t>readr</a:t>
            </a:r>
            <a:r>
              <a:rPr sz="800" dirty="0"/>
              <a:t>  2.1.5 • </a:t>
            </a:r>
            <a:r>
              <a:rPr sz="800" dirty="0" err="1"/>
              <a:t>readxl</a:t>
            </a:r>
            <a:r>
              <a:rPr sz="800" dirty="0"/>
              <a:t>  1.4.3 • googlesheets4  1.1.1 • Updated:  2024-05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1D4541-4590-6766-9FE7-E8C67ED0453A}"/>
              </a:ext>
            </a:extLst>
          </p:cNvPr>
          <p:cNvCxnSpPr/>
          <p:nvPr/>
        </p:nvCxnSpPr>
        <p:spPr>
          <a:xfrm>
            <a:off x="4857453" y="9254603"/>
            <a:ext cx="36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1F6EB2-F980-23DD-D7D4-017509388810}"/>
              </a:ext>
            </a:extLst>
          </p:cNvPr>
          <p:cNvCxnSpPr/>
          <p:nvPr/>
        </p:nvCxnSpPr>
        <p:spPr>
          <a:xfrm>
            <a:off x="7703619" y="7581735"/>
            <a:ext cx="18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5B37DA-3218-B204-AD6A-0B8F11FE3172}"/>
              </a:ext>
            </a:extLst>
          </p:cNvPr>
          <p:cNvCxnSpPr/>
          <p:nvPr/>
        </p:nvCxnSpPr>
        <p:spPr>
          <a:xfrm>
            <a:off x="7729019" y="5803735"/>
            <a:ext cx="18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64489F-47C7-B517-5502-7F07EE346DEF}"/>
              </a:ext>
            </a:extLst>
          </p:cNvPr>
          <p:cNvCxnSpPr/>
          <p:nvPr/>
        </p:nvCxnSpPr>
        <p:spPr>
          <a:xfrm>
            <a:off x="8452919" y="1841335"/>
            <a:ext cx="36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D5861-FC7D-5FFB-F9CD-13166447AC7B}"/>
              </a:ext>
            </a:extLst>
          </p:cNvPr>
          <p:cNvCxnSpPr/>
          <p:nvPr/>
        </p:nvCxnSpPr>
        <p:spPr>
          <a:xfrm>
            <a:off x="1660449" y="1846121"/>
            <a:ext cx="36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2595</Words>
  <Application>Microsoft Office PowerPoint</Application>
  <PresentationFormat>Custom</PresentationFormat>
  <Paragraphs>483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Avenir Roman</vt:lpstr>
      <vt:lpstr>Helvetica</vt:lpstr>
      <vt:lpstr>Helvetica Light</vt:lpstr>
      <vt:lpstr>White</vt:lpstr>
      <vt:lpstr>Data import with the tidyverse : : CHEATSHEET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import with the tidyverse : : CHEATSHEET </dc:title>
  <cp:lastModifiedBy>David Díaz Rodríguez</cp:lastModifiedBy>
  <cp:revision>2</cp:revision>
  <dcterms:modified xsi:type="dcterms:W3CDTF">2024-06-01T18:55:16Z</dcterms:modified>
</cp:coreProperties>
</file>