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pos.it/cheatsheet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ggplot2.tidyverse.org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://posit.co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hyperlink" Target="mailto:info@posit.co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12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hyperlink" Target="http://ggplot2.tidyverse.org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hyperlink" Target="http://posit.co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10.png"/><Relationship Id="rId40" Type="http://schemas.openxmlformats.org/officeDocument/2006/relationships/hyperlink" Target="mailto:info@posit.co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hyperlink" Target="https://pos.it/cheatsheets" TargetMode="External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ps…"/>
          <p:cNvSpPr txBox="1"/>
          <p:nvPr/>
        </p:nvSpPr>
        <p:spPr>
          <a:xfrm>
            <a:off x="10533790" y="7667054"/>
            <a:ext cx="3093870" cy="50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Draw the appropriate geometric object depending on the simple features present in the data. </a:t>
            </a:r>
            <a:r>
              <a:rPr sz="900" dirty="0" err="1"/>
              <a:t>aes</a:t>
            </a:r>
            <a:r>
              <a:rPr sz="900" dirty="0"/>
              <a:t>() arguments: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map_id</a:t>
            </a:r>
            <a:r>
              <a:rPr sz="900" dirty="0"/>
              <a:t>, alpha, color, fill, </a:t>
            </a:r>
            <a:r>
              <a:rPr sz="900" dirty="0" err="1"/>
              <a:t>linetype</a:t>
            </a:r>
            <a:r>
              <a:rPr sz="900" dirty="0"/>
              <a:t>, linewidth.</a:t>
            </a:r>
          </a:p>
        </p:txBody>
      </p:sp>
      <p:sp>
        <p:nvSpPr>
          <p:cNvPr id="121" name="Rectángulo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2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Data visualization with ggplot2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31622">
              <a:defRPr sz="4368"/>
            </a:pPr>
            <a:r>
              <a:t>Data visualization with ggplot2 : : </a:t>
            </a:r>
            <a:r>
              <a:rPr sz="3003" b="1"/>
              <a:t>CHEATSHEET</a:t>
            </a:r>
            <a:r>
              <a:t> </a:t>
            </a:r>
          </a:p>
        </p:txBody>
      </p:sp>
      <p:sp>
        <p:nvSpPr>
          <p:cNvPr id="132" name="Rectángulo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Rectángulo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Rectángulo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ggplot2</a:t>
            </a:r>
            <a:r>
              <a:rPr dirty="0"/>
              <a:t> is based on the </a:t>
            </a:r>
            <a:r>
              <a:rPr b="1" dirty="0"/>
              <a:t>grammar of graphics</a:t>
            </a:r>
            <a:r>
              <a:rPr dirty="0"/>
              <a:t>, the idea that you can build every graph from the same components: a </a:t>
            </a:r>
            <a:r>
              <a:rPr b="1" dirty="0"/>
              <a:t>data</a:t>
            </a:r>
            <a:r>
              <a:rPr dirty="0"/>
              <a:t> set, a </a:t>
            </a:r>
            <a:r>
              <a:rPr b="1" dirty="0"/>
              <a:t>coordinate system</a:t>
            </a:r>
            <a:r>
              <a:rPr dirty="0"/>
              <a:t>, and </a:t>
            </a:r>
            <a:r>
              <a:rPr b="1" dirty="0" err="1"/>
              <a:t>geoms</a:t>
            </a:r>
            <a:r>
              <a:rPr dirty="0"/>
              <a:t>—visual marks that represent data points.</a:t>
            </a:r>
          </a:p>
        </p:txBody>
      </p:sp>
      <p:sp>
        <p:nvSpPr>
          <p:cNvPr id="136" name="Basics"/>
          <p:cNvSpPr txBox="1"/>
          <p:nvPr/>
        </p:nvSpPr>
        <p:spPr>
          <a:xfrm>
            <a:off x="282688" y="1229944"/>
            <a:ext cx="932948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Basics</a:t>
            </a:r>
          </a:p>
        </p:txBody>
      </p:sp>
      <p:sp>
        <p:nvSpPr>
          <p:cNvPr id="137" name="Línea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ínea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GRAPHICAL PRIMITIVES"/>
          <p:cNvSpPr txBox="1"/>
          <p:nvPr/>
        </p:nvSpPr>
        <p:spPr>
          <a:xfrm>
            <a:off x="3731523" y="1682710"/>
            <a:ext cx="1705595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sz="1100" dirty="0"/>
              <a:t>GRAPHICAL PRIMITIVES</a:t>
            </a:r>
          </a:p>
        </p:txBody>
      </p:sp>
      <p:sp>
        <p:nvSpPr>
          <p:cNvPr id="140" name="a + geom_blank() and a + expand_limits() Ensure limits include values across all plots.…"/>
          <p:cNvSpPr txBox="1"/>
          <p:nvPr/>
        </p:nvSpPr>
        <p:spPr>
          <a:xfrm>
            <a:off x="4187827" y="22998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geom_blank</a:t>
            </a:r>
            <a:r>
              <a:rPr sz="900" b="1" dirty="0"/>
              <a:t>() </a:t>
            </a:r>
            <a:r>
              <a:rPr sz="900" dirty="0"/>
              <a:t>and </a:t>
            </a:r>
            <a:r>
              <a:rPr sz="900" b="1" dirty="0"/>
              <a:t>a + </a:t>
            </a:r>
            <a:r>
              <a:rPr sz="900" b="1" dirty="0" err="1"/>
              <a:t>expand_limits</a:t>
            </a:r>
            <a:r>
              <a:rPr sz="900" b="1" dirty="0"/>
              <a:t>()</a:t>
            </a:r>
            <a:br>
              <a:rPr sz="900" dirty="0"/>
            </a:br>
            <a:r>
              <a:rPr sz="900" dirty="0"/>
              <a:t>Ensure limits include values across all plots.</a:t>
            </a:r>
            <a:endParaRPr sz="900" dirty="0">
              <a:solidFill>
                <a:schemeClr val="accent5"/>
              </a:solidFill>
            </a:endParaRP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geom_curve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yend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+ 1, </a:t>
            </a:r>
            <a:br>
              <a:rPr sz="900" dirty="0"/>
            </a:br>
            <a:r>
              <a:rPr sz="900" dirty="0" err="1"/>
              <a:t>xend</a:t>
            </a:r>
            <a:r>
              <a:rPr sz="900" dirty="0"/>
              <a:t> = long + 1), curvature = 1</a:t>
            </a:r>
            <a:r>
              <a:rPr sz="900" b="1" dirty="0"/>
              <a:t>)</a:t>
            </a:r>
            <a:r>
              <a:rPr sz="900" dirty="0"/>
              <a:t> - x, </a:t>
            </a:r>
            <a:r>
              <a:rPr sz="900" dirty="0" err="1"/>
              <a:t>xend</a:t>
            </a:r>
            <a:r>
              <a:rPr sz="900" dirty="0"/>
              <a:t>, y, </a:t>
            </a:r>
            <a:r>
              <a:rPr sz="900" dirty="0" err="1"/>
              <a:t>yend</a:t>
            </a:r>
            <a:r>
              <a:rPr sz="900" dirty="0"/>
              <a:t>, alpha, angle, color, curvature,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12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geom_path</a:t>
            </a:r>
            <a:r>
              <a:rPr sz="900" b="1" dirty="0"/>
              <a:t>(</a:t>
            </a:r>
            <a:r>
              <a:rPr sz="900" dirty="0" err="1"/>
              <a:t>lineend</a:t>
            </a:r>
            <a:r>
              <a:rPr sz="900" dirty="0"/>
              <a:t> = "butt", </a:t>
            </a:r>
            <a:br>
              <a:rPr sz="900" dirty="0"/>
            </a:br>
            <a:r>
              <a:rPr sz="900" dirty="0" err="1"/>
              <a:t>linejoin</a:t>
            </a:r>
            <a:r>
              <a:rPr sz="900" dirty="0"/>
              <a:t> = "round", </a:t>
            </a:r>
            <a:r>
              <a:rPr sz="900" dirty="0" err="1"/>
              <a:t>linemitre</a:t>
            </a:r>
            <a:r>
              <a:rPr sz="900" dirty="0"/>
              <a:t> = 1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geom_polygon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(alpha = 50)</a:t>
            </a:r>
            <a:r>
              <a:rPr sz="900" b="1" dirty="0"/>
              <a:t>) </a:t>
            </a:r>
            <a:r>
              <a:rPr sz="900" dirty="0"/>
              <a:t>-</a:t>
            </a:r>
            <a:r>
              <a:rPr sz="900" b="1" dirty="0"/>
              <a:t> </a:t>
            </a:r>
            <a:r>
              <a:rPr sz="900" dirty="0"/>
              <a:t>x, y, alpha, color, fill, group, subgroup,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18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geom_rect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xmin</a:t>
            </a:r>
            <a:r>
              <a:rPr sz="900" dirty="0"/>
              <a:t> = long, </a:t>
            </a:r>
            <a:r>
              <a:rPr sz="900" dirty="0" err="1"/>
              <a:t>ymin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, </a:t>
            </a:r>
            <a:br>
              <a:rPr sz="900" dirty="0"/>
            </a:br>
            <a:r>
              <a:rPr sz="900" dirty="0" err="1"/>
              <a:t>xmax</a:t>
            </a:r>
            <a:r>
              <a:rPr sz="900" dirty="0"/>
              <a:t> = long + 1, </a:t>
            </a:r>
            <a:r>
              <a:rPr sz="900" dirty="0" err="1"/>
              <a:t>ymax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+ 1)</a:t>
            </a:r>
            <a:r>
              <a:rPr sz="900" b="1" dirty="0"/>
              <a:t>)</a:t>
            </a:r>
            <a:r>
              <a:rPr sz="900" dirty="0"/>
              <a:t> - </a:t>
            </a:r>
            <a:r>
              <a:rPr sz="900" dirty="0" err="1"/>
              <a:t>xmax</a:t>
            </a:r>
            <a:r>
              <a:rPr sz="900" dirty="0"/>
              <a:t>, </a:t>
            </a:r>
            <a:r>
              <a:rPr sz="900" dirty="0" err="1"/>
              <a:t>xmin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alpha, color, fill,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 defTabSz="578358">
              <a:lnSpc>
                <a:spcPct val="80000"/>
              </a:lnSpc>
              <a:spcBef>
                <a:spcPts val="6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a + </a:t>
            </a:r>
            <a:r>
              <a:rPr sz="900" b="1" dirty="0" err="1"/>
              <a:t>geom_ribbon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ymin</a:t>
            </a:r>
            <a:r>
              <a:rPr sz="900" dirty="0"/>
              <a:t> = </a:t>
            </a:r>
            <a:r>
              <a:rPr sz="900" dirty="0" err="1"/>
              <a:t>unemploy</a:t>
            </a:r>
            <a:r>
              <a:rPr sz="900" dirty="0"/>
              <a:t> - 900, </a:t>
            </a:r>
            <a:r>
              <a:rPr sz="900" dirty="0" err="1"/>
              <a:t>ymax</a:t>
            </a:r>
            <a:r>
              <a:rPr sz="900" dirty="0"/>
              <a:t> = </a:t>
            </a:r>
            <a:r>
              <a:rPr sz="900" dirty="0" err="1"/>
              <a:t>unemploy</a:t>
            </a:r>
            <a:r>
              <a:rPr sz="900" dirty="0"/>
              <a:t> + 900)</a:t>
            </a:r>
            <a:r>
              <a:rPr sz="900" b="1" dirty="0"/>
              <a:t>)</a:t>
            </a:r>
            <a:r>
              <a:rPr sz="900" dirty="0"/>
              <a:t> - x,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</p:txBody>
      </p:sp>
      <p:sp>
        <p:nvSpPr>
          <p:cNvPr id="141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2" name="Table 3-2-1-1-1-1-1"/>
          <p:cNvGraphicFramePr/>
          <p:nvPr/>
        </p:nvGraphicFramePr>
        <p:xfrm>
          <a:off x="1495917" y="23983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+"/>
          <p:cNvSpPr txBox="1"/>
          <p:nvPr/>
        </p:nvSpPr>
        <p:spPr>
          <a:xfrm>
            <a:off x="1024751" y="2410226"/>
            <a:ext cx="1907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44" name="="/>
          <p:cNvSpPr txBox="1"/>
          <p:nvPr/>
        </p:nvSpPr>
        <p:spPr>
          <a:xfrm>
            <a:off x="2215688" y="2410226"/>
            <a:ext cx="1906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=</a:t>
            </a:r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3" name="Agrupar"/>
          <p:cNvGrpSpPr/>
          <p:nvPr/>
        </p:nvGrpSpPr>
        <p:grpSpPr>
          <a:xfrm>
            <a:off x="2714983" y="2398378"/>
            <a:ext cx="431800" cy="431800"/>
            <a:chOff x="25400" y="25400"/>
            <a:chExt cx="431800" cy="431800"/>
          </a:xfrm>
        </p:grpSpPr>
        <p:graphicFrame>
          <p:nvGraphicFramePr>
            <p:cNvPr id="146" name="Table 3-2-1-1-1-1-1-1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7" name="Círculo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" name="Círculo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Círculo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Círculo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Círculo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Círculo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54" name="Table 3-2-1-1-1-1-1-2"/>
          <p:cNvGraphicFramePr/>
          <p:nvPr/>
        </p:nvGraphicFramePr>
        <p:xfrm>
          <a:off x="1495917" y="37963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3808243"/>
            <a:ext cx="19070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156" name="="/>
          <p:cNvSpPr txBox="1"/>
          <p:nvPr/>
        </p:nvSpPr>
        <p:spPr>
          <a:xfrm>
            <a:off x="2215688" y="3808243"/>
            <a:ext cx="1906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</a:defRPr>
            </a:lvl1pPr>
          </a:lstStyle>
          <a:p>
            <a:r>
              <a:t>=</a:t>
            </a:r>
          </a:p>
        </p:txBody>
      </p:sp>
      <p:grpSp>
        <p:nvGrpSpPr>
          <p:cNvPr id="159" name="Agrupar"/>
          <p:cNvGrpSpPr/>
          <p:nvPr/>
        </p:nvGrpSpPr>
        <p:grpSpPr>
          <a:xfrm>
            <a:off x="2714983" y="3796395"/>
            <a:ext cx="431800" cy="431800"/>
            <a:chOff x="25400" y="25400"/>
            <a:chExt cx="431800" cy="431800"/>
          </a:xfrm>
        </p:grpSpPr>
        <p:graphicFrame>
          <p:nvGraphicFramePr>
            <p:cNvPr id="157" name="Table 3-2-1-1-1-1-1-1-1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8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1" name="geom…"/>
          <p:cNvSpPr txBox="1"/>
          <p:nvPr/>
        </p:nvSpPr>
        <p:spPr>
          <a:xfrm>
            <a:off x="717016" y="2845290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490024" y="2852343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/>
              <a:t>coordinate system</a:t>
            </a:r>
          </a:p>
        </p:txBody>
      </p:sp>
      <p:sp>
        <p:nvSpPr>
          <p:cNvPr id="163" name="plot"/>
          <p:cNvSpPr txBox="1"/>
          <p:nvPr/>
        </p:nvSpPr>
        <p:spPr>
          <a:xfrm>
            <a:off x="2718157" y="2862066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/>
              <a:t>plot</a:t>
            </a:r>
          </a:p>
        </p:txBody>
      </p:sp>
      <p:sp>
        <p:nvSpPr>
          <p:cNvPr id="164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5" name="geom…"/>
          <p:cNvSpPr txBox="1"/>
          <p:nvPr/>
        </p:nvSpPr>
        <p:spPr>
          <a:xfrm>
            <a:off x="717016" y="425711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dirty="0" err="1"/>
              <a:t>geom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x = F </a:t>
            </a:r>
            <a:r>
              <a:rPr dirty="0">
                <a:solidFill>
                  <a:srgbClr val="A7AAA9"/>
                </a:solidFill>
              </a:rPr>
              <a:t>·</a:t>
            </a:r>
            <a:r>
              <a:rPr dirty="0"/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490025" y="425711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/>
              <a:t>coordinate system</a:t>
            </a:r>
          </a:p>
        </p:txBody>
      </p:sp>
      <p:sp>
        <p:nvSpPr>
          <p:cNvPr id="167" name="plot"/>
          <p:cNvSpPr txBox="1"/>
          <p:nvPr/>
        </p:nvSpPr>
        <p:spPr>
          <a:xfrm>
            <a:off x="2727682" y="4248017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rPr dirty="0"/>
              <a:t>plot</a:t>
            </a:r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Complete the template below to build a graph.</a:t>
            </a:r>
          </a:p>
        </p:txBody>
      </p:sp>
      <p:sp>
        <p:nvSpPr>
          <p:cNvPr id="169" name="Línea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t>required</a:t>
            </a:r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ggsave(</a:t>
            </a:r>
            <a:r>
              <a:t>"plot.png", width = 5, height = 5</a:t>
            </a:r>
            <a:r>
              <a:rPr b="1"/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2" name="Table 3-2-1-1-1-1-3"/>
          <p:cNvGraphicFramePr/>
          <p:nvPr/>
        </p:nvGraphicFramePr>
        <p:xfrm>
          <a:off x="332849" y="2328330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Círculo"/>
          <p:cNvSpPr/>
          <p:nvPr/>
        </p:nvSpPr>
        <p:spPr>
          <a:xfrm>
            <a:off x="711435" y="244293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4" name="Círculo"/>
          <p:cNvSpPr/>
          <p:nvPr/>
        </p:nvSpPr>
        <p:spPr>
          <a:xfrm>
            <a:off x="711435" y="257676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5" name="Círculo"/>
          <p:cNvSpPr/>
          <p:nvPr/>
        </p:nvSpPr>
        <p:spPr>
          <a:xfrm>
            <a:off x="711435" y="271059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Círculo"/>
          <p:cNvSpPr/>
          <p:nvPr/>
        </p:nvSpPr>
        <p:spPr>
          <a:xfrm>
            <a:off x="711435" y="250985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Círculo"/>
          <p:cNvSpPr/>
          <p:nvPr/>
        </p:nvSpPr>
        <p:spPr>
          <a:xfrm>
            <a:off x="711435" y="264368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8" name="Círculo"/>
          <p:cNvSpPr/>
          <p:nvPr/>
        </p:nvSpPr>
        <p:spPr>
          <a:xfrm>
            <a:off x="711435" y="277751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ínea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Línea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1" name="Línea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2" name="Línea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Línea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Línea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Línea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Línea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Línea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Línea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9" name="Línea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90" name="Table 3-2-1-1-1-1-3-3"/>
          <p:cNvGraphicFramePr/>
          <p:nvPr/>
        </p:nvGraphicFramePr>
        <p:xfrm>
          <a:off x="332849" y="37217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Línea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ínea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ínea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ínea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ínea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ínea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ínea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ínea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ínea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ínea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1" name="Línea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2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INE SEGMENTS…"/>
          <p:cNvSpPr txBox="1"/>
          <p:nvPr/>
        </p:nvSpPr>
        <p:spPr>
          <a:xfrm>
            <a:off x="3731523" y="5109943"/>
            <a:ext cx="2654573" cy="243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rPr sz="1100"/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/>
              <a:t>common aesthetics: x, y, alpha, color, linetype, size</a:t>
            </a:r>
          </a:p>
        </p:txBody>
      </p:sp>
      <p:sp>
        <p:nvSpPr>
          <p:cNvPr id="204" name="b + geom_abline(aes(intercept = 0, slope = 1))…"/>
          <p:cNvSpPr txBox="1"/>
          <p:nvPr/>
        </p:nvSpPr>
        <p:spPr>
          <a:xfrm>
            <a:off x="4187827" y="55009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geom_abline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(intercept = 0, slope = 1)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geom_hline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yintercept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geom_vline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xintercept</a:t>
            </a:r>
            <a:r>
              <a:rPr sz="900" dirty="0"/>
              <a:t> = long)</a:t>
            </a:r>
            <a:r>
              <a:rPr sz="900" b="1" dirty="0"/>
              <a:t>)</a:t>
            </a:r>
          </a:p>
        </p:txBody>
      </p:sp>
      <p:grpSp>
        <p:nvGrpSpPr>
          <p:cNvPr id="209" name="Agrupar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5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Línea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7" name="Línea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8" name="Línea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10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geom_segment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yend</a:t>
            </a:r>
            <a:r>
              <a:rPr sz="900" dirty="0"/>
              <a:t> = </a:t>
            </a:r>
            <a:r>
              <a:rPr sz="900" dirty="0" err="1"/>
              <a:t>lat</a:t>
            </a:r>
            <a:r>
              <a:rPr sz="900" dirty="0"/>
              <a:t> + 1, </a:t>
            </a:r>
            <a:r>
              <a:rPr sz="900" dirty="0" err="1"/>
              <a:t>xend</a:t>
            </a:r>
            <a:r>
              <a:rPr sz="900" dirty="0"/>
              <a:t> = long + 1)</a:t>
            </a:r>
            <a:r>
              <a:rPr sz="900" b="1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b + </a:t>
            </a:r>
            <a:r>
              <a:rPr sz="900" b="1" dirty="0" err="1"/>
              <a:t>geom_spoke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(angle = 1:1155, radius = 1)</a:t>
            </a:r>
            <a:r>
              <a:rPr sz="900" b="1" dirty="0"/>
              <a:t>)</a:t>
            </a:r>
          </a:p>
        </p:txBody>
      </p:sp>
      <p:sp>
        <p:nvSpPr>
          <p:cNvPr id="211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(economics, </a:t>
            </a:r>
            <a:r>
              <a:rPr sz="900" dirty="0" err="1"/>
              <a:t>aes</a:t>
            </a:r>
            <a:r>
              <a:rPr sz="900" dirty="0"/>
              <a:t>(date, </a:t>
            </a:r>
            <a:r>
              <a:rPr sz="900" dirty="0" err="1"/>
              <a:t>unemploy</a:t>
            </a:r>
            <a:r>
              <a:rPr sz="900" dirty="0"/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b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(seals, </a:t>
            </a:r>
            <a:r>
              <a:rPr sz="900" dirty="0" err="1"/>
              <a:t>aes</a:t>
            </a:r>
            <a:r>
              <a:rPr sz="900" dirty="0"/>
              <a:t>(x = long, y = </a:t>
            </a:r>
            <a:r>
              <a:rPr sz="900" dirty="0" err="1"/>
              <a:t>lat</a:t>
            </a:r>
            <a:r>
              <a:rPr sz="900" dirty="0"/>
              <a:t>))</a:t>
            </a:r>
          </a:p>
        </p:txBody>
      </p:sp>
      <p:sp>
        <p:nvSpPr>
          <p:cNvPr id="212" name="ONE VARIABLE    continuous"/>
          <p:cNvSpPr txBox="1"/>
          <p:nvPr/>
        </p:nvSpPr>
        <p:spPr>
          <a:xfrm>
            <a:off x="3731523" y="6550202"/>
            <a:ext cx="2010166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sz="1100" dirty="0"/>
              <a:t>ONE VARIABLE    continuous</a:t>
            </a:r>
          </a:p>
        </p:txBody>
      </p:sp>
      <p:sp>
        <p:nvSpPr>
          <p:cNvPr id="213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c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hwy</a:t>
            </a:r>
            <a:r>
              <a:rPr sz="900" dirty="0"/>
              <a:t>)); c2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(mpg)</a:t>
            </a:r>
          </a:p>
        </p:txBody>
      </p:sp>
      <p:sp>
        <p:nvSpPr>
          <p:cNvPr id="214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geom_area</a:t>
            </a:r>
            <a:r>
              <a:rPr sz="900" b="1" dirty="0"/>
              <a:t>(</a:t>
            </a:r>
            <a:r>
              <a:rPr sz="900" dirty="0"/>
              <a:t>stat = "bin"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geom_density</a:t>
            </a:r>
            <a:r>
              <a:rPr sz="900" b="1" dirty="0"/>
              <a:t>(</a:t>
            </a:r>
            <a:r>
              <a:rPr sz="900" dirty="0"/>
              <a:t>kernel = "gaussian"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geom_dotplot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geom_freqpoly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geom_histogram</a:t>
            </a:r>
            <a:r>
              <a:rPr sz="900" b="1" dirty="0"/>
              <a:t>(</a:t>
            </a:r>
            <a:r>
              <a:rPr sz="900" dirty="0" err="1"/>
              <a:t>binwidth</a:t>
            </a:r>
            <a:r>
              <a:rPr sz="900" dirty="0"/>
              <a:t> = 5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c2 + </a:t>
            </a:r>
            <a:r>
              <a:rPr sz="900" b="1" dirty="0" err="1"/>
              <a:t>geom_qq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(sample = </a:t>
            </a:r>
            <a:r>
              <a:rPr sz="900" dirty="0" err="1"/>
              <a:t>hwy</a:t>
            </a:r>
            <a:r>
              <a:rPr sz="900" dirty="0"/>
              <a:t>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15" name="discrete d &lt;- ggplot(mpg, aes(fl))"/>
          <p:cNvSpPr txBox="1"/>
          <p:nvPr/>
        </p:nvSpPr>
        <p:spPr>
          <a:xfrm>
            <a:off x="3731523" y="9519867"/>
            <a:ext cx="124713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rPr sz="1100" dirty="0"/>
              <a:t>discrete</a:t>
            </a:r>
            <a:br>
              <a:rPr sz="1100" dirty="0"/>
            </a:br>
            <a:r>
              <a:rPr sz="900" b="0" dirty="0">
                <a:solidFill>
                  <a:srgbClr val="000000"/>
                </a:solidFill>
              </a:rPr>
              <a:t>d </a:t>
            </a:r>
            <a:r>
              <a:rPr sz="800" dirty="0"/>
              <a:t>&lt;-</a:t>
            </a:r>
            <a:r>
              <a:rPr sz="900" b="0" dirty="0">
                <a:solidFill>
                  <a:srgbClr val="000000"/>
                </a:solidFill>
              </a:rPr>
              <a:t> </a:t>
            </a:r>
            <a:r>
              <a:rPr sz="900" b="0" dirty="0" err="1">
                <a:solidFill>
                  <a:srgbClr val="000000"/>
                </a:solidFill>
              </a:rPr>
              <a:t>ggplot</a:t>
            </a:r>
            <a:r>
              <a:rPr sz="900" b="0" dirty="0">
                <a:solidFill>
                  <a:srgbClr val="000000"/>
                </a:solidFill>
              </a:rPr>
              <a:t>(mpg, </a:t>
            </a:r>
            <a:r>
              <a:rPr sz="900" b="0" dirty="0" err="1">
                <a:solidFill>
                  <a:srgbClr val="000000"/>
                </a:solidFill>
              </a:rPr>
              <a:t>aes</a:t>
            </a:r>
            <a:r>
              <a:rPr sz="900" b="0" dirty="0">
                <a:solidFill>
                  <a:srgbClr val="000000"/>
                </a:solidFill>
              </a:rPr>
              <a:t>(</a:t>
            </a:r>
            <a:r>
              <a:rPr sz="900" b="0" dirty="0" err="1">
                <a:solidFill>
                  <a:srgbClr val="000000"/>
                </a:solidFill>
              </a:rPr>
              <a:t>fl</a:t>
            </a:r>
            <a:r>
              <a:rPr sz="900" b="0" dirty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216" name="d + geom_bar()  x, alpha, color, fill, linetype, size, weight"/>
          <p:cNvSpPr txBox="1"/>
          <p:nvPr/>
        </p:nvSpPr>
        <p:spPr>
          <a:xfrm>
            <a:off x="4187827" y="988971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d + </a:t>
            </a:r>
            <a:r>
              <a:rPr sz="900" b="1" dirty="0" err="1"/>
              <a:t>geom_bar</a:t>
            </a:r>
            <a:r>
              <a:rPr sz="900" b="1" dirty="0"/>
              <a:t>() </a:t>
            </a:r>
            <a:br>
              <a:rPr sz="900" dirty="0"/>
            </a:br>
            <a:r>
              <a:rPr sz="900" dirty="0"/>
              <a:t>x,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17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871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geom_label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(label = </a:t>
            </a:r>
            <a:r>
              <a:rPr sz="900" dirty="0" err="1"/>
              <a:t>cty</a:t>
            </a:r>
            <a:r>
              <a:rPr sz="900" dirty="0"/>
              <a:t>), </a:t>
            </a:r>
            <a:r>
              <a:rPr sz="900" dirty="0" err="1"/>
              <a:t>nudge_x</a:t>
            </a:r>
            <a:r>
              <a:rPr sz="900" dirty="0"/>
              <a:t> = 1, </a:t>
            </a:r>
            <a:r>
              <a:rPr sz="900" dirty="0" err="1"/>
              <a:t>nudge_y</a:t>
            </a:r>
            <a:r>
              <a:rPr sz="900" dirty="0"/>
              <a:t> = 1</a:t>
            </a:r>
            <a:r>
              <a:rPr sz="900" b="1" dirty="0"/>
              <a:t>)</a:t>
            </a:r>
            <a:r>
              <a:rPr sz="900" dirty="0"/>
              <a:t> - x, y, label, alpha, angle, color, family, </a:t>
            </a:r>
            <a:r>
              <a:rPr sz="900" dirty="0" err="1"/>
              <a:t>fontface</a:t>
            </a:r>
            <a:r>
              <a:rPr sz="900" dirty="0"/>
              <a:t>, </a:t>
            </a:r>
            <a:r>
              <a:rPr sz="900" dirty="0" err="1"/>
              <a:t>hjust</a:t>
            </a:r>
            <a:r>
              <a:rPr sz="900" dirty="0"/>
              <a:t>, </a:t>
            </a:r>
            <a:r>
              <a:rPr sz="900" dirty="0" err="1"/>
              <a:t>lineheight</a:t>
            </a:r>
            <a:r>
              <a:rPr sz="900" dirty="0"/>
              <a:t>, size, </a:t>
            </a:r>
            <a:r>
              <a:rPr sz="900" dirty="0" err="1"/>
              <a:t>vjust</a:t>
            </a:r>
            <a:endParaRPr sz="900" dirty="0"/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geom_point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geom_quantile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geom_rug</a:t>
            </a:r>
            <a:r>
              <a:rPr sz="900" b="1" dirty="0"/>
              <a:t>(</a:t>
            </a:r>
            <a:r>
              <a:rPr sz="900" dirty="0"/>
              <a:t>sides = “bl"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geom_smooth</a:t>
            </a:r>
            <a:r>
              <a:rPr sz="900" b="1" dirty="0"/>
              <a:t>(</a:t>
            </a:r>
            <a:r>
              <a:rPr sz="900" dirty="0"/>
              <a:t>method = </a:t>
            </a:r>
            <a:r>
              <a:rPr sz="900" dirty="0" err="1"/>
              <a:t>lm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geom_text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(label = </a:t>
            </a:r>
            <a:r>
              <a:rPr sz="900" dirty="0" err="1"/>
              <a:t>cty</a:t>
            </a:r>
            <a:r>
              <a:rPr sz="900" dirty="0"/>
              <a:t>), </a:t>
            </a:r>
            <a:r>
              <a:rPr sz="900" dirty="0" err="1"/>
              <a:t>nudge_x</a:t>
            </a:r>
            <a:r>
              <a:rPr sz="900" dirty="0"/>
              <a:t> = 1, </a:t>
            </a:r>
            <a:r>
              <a:rPr sz="900" dirty="0" err="1"/>
              <a:t>nudge_y</a:t>
            </a:r>
            <a:r>
              <a:rPr sz="900" dirty="0"/>
              <a:t> = 1</a:t>
            </a:r>
            <a:r>
              <a:rPr sz="900" b="1" dirty="0"/>
              <a:t>) </a:t>
            </a:r>
            <a:r>
              <a:rPr sz="900" dirty="0"/>
              <a:t>- x, y, label, alpha, angle, color, family, </a:t>
            </a:r>
            <a:r>
              <a:rPr sz="900" dirty="0" err="1"/>
              <a:t>fontface</a:t>
            </a:r>
            <a:r>
              <a:rPr sz="900" dirty="0"/>
              <a:t>, </a:t>
            </a:r>
            <a:r>
              <a:rPr sz="900" dirty="0" err="1"/>
              <a:t>hjust</a:t>
            </a:r>
            <a:r>
              <a:rPr sz="900" dirty="0"/>
              <a:t>, </a:t>
            </a:r>
            <a:r>
              <a:rPr sz="900" dirty="0" err="1"/>
              <a:t>lineheight</a:t>
            </a:r>
            <a:r>
              <a:rPr sz="900" dirty="0"/>
              <a:t>, size, </a:t>
            </a:r>
            <a:r>
              <a:rPr sz="900" dirty="0" err="1"/>
              <a:t>vjust</a:t>
            </a:r>
            <a:endParaRPr sz="900" dirty="0"/>
          </a:p>
        </p:txBody>
      </p:sp>
      <p:sp>
        <p:nvSpPr>
          <p:cNvPr id="218" name="one discrete, one continuous…"/>
          <p:cNvSpPr txBox="1"/>
          <p:nvPr/>
        </p:nvSpPr>
        <p:spPr>
          <a:xfrm>
            <a:off x="7134363" y="5270360"/>
            <a:ext cx="336332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f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(class, </a:t>
            </a:r>
            <a:r>
              <a:rPr sz="900" dirty="0" err="1"/>
              <a:t>hwy</a:t>
            </a:r>
            <a:r>
              <a:rPr sz="900" dirty="0"/>
              <a:t>))</a:t>
            </a:r>
          </a:p>
        </p:txBody>
      </p:sp>
      <p:sp>
        <p:nvSpPr>
          <p:cNvPr id="219" name="f + geom_col()  x, y, alpha, color, fill, group, linetype, size…"/>
          <p:cNvSpPr txBox="1"/>
          <p:nvPr/>
        </p:nvSpPr>
        <p:spPr>
          <a:xfrm>
            <a:off x="7592003" y="583582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geom_col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geom_boxplot</a:t>
            </a:r>
            <a:r>
              <a:rPr sz="900" b="1" dirty="0"/>
              <a:t>() </a:t>
            </a:r>
            <a:br>
              <a:rPr sz="900" b="1" dirty="0"/>
            </a:br>
            <a:r>
              <a:rPr sz="900" dirty="0"/>
              <a:t>x, y, lower, middle, upper,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alpha, </a:t>
            </a:r>
            <a:br>
              <a:rPr sz="900" dirty="0"/>
            </a:br>
            <a:r>
              <a:rPr sz="900" dirty="0"/>
              <a:t>color, fill, group, </a:t>
            </a:r>
            <a:r>
              <a:rPr sz="900" dirty="0" err="1"/>
              <a:t>linetype</a:t>
            </a:r>
            <a:r>
              <a:rPr sz="900" dirty="0"/>
              <a:t>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geom_dotplot</a:t>
            </a:r>
            <a:r>
              <a:rPr sz="900" b="1" dirty="0"/>
              <a:t>(</a:t>
            </a:r>
            <a:r>
              <a:rPr sz="900" dirty="0" err="1"/>
              <a:t>binaxis</a:t>
            </a:r>
            <a:r>
              <a:rPr sz="900" dirty="0"/>
              <a:t> = "y", </a:t>
            </a:r>
            <a:r>
              <a:rPr sz="900" dirty="0" err="1"/>
              <a:t>stackdir</a:t>
            </a:r>
            <a:r>
              <a:rPr sz="900" dirty="0"/>
              <a:t> = “center"</a:t>
            </a:r>
            <a:r>
              <a:rPr sz="900" b="1" dirty="0"/>
              <a:t>) </a:t>
            </a:r>
            <a:r>
              <a:rPr sz="900" dirty="0"/>
              <a:t>x, y, alpha, color, fill, group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geom_violin</a:t>
            </a:r>
            <a:r>
              <a:rPr sz="900" b="1" dirty="0"/>
              <a:t>(</a:t>
            </a:r>
            <a:r>
              <a:rPr sz="900" dirty="0"/>
              <a:t>scale = “area"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</p:txBody>
      </p:sp>
      <p:sp>
        <p:nvSpPr>
          <p:cNvPr id="220" name="both discrete…"/>
          <p:cNvSpPr txBox="1"/>
          <p:nvPr/>
        </p:nvSpPr>
        <p:spPr>
          <a:xfrm>
            <a:off x="7134363" y="7667054"/>
            <a:ext cx="3363321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g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(diamonds, </a:t>
            </a:r>
            <a:r>
              <a:rPr sz="900" dirty="0" err="1"/>
              <a:t>aes</a:t>
            </a:r>
            <a:r>
              <a:rPr sz="900" dirty="0"/>
              <a:t>(cut, color))</a:t>
            </a:r>
          </a:p>
        </p:txBody>
      </p:sp>
      <p:sp>
        <p:nvSpPr>
          <p:cNvPr id="221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g + </a:t>
            </a:r>
            <a:r>
              <a:rPr sz="900" b="1" dirty="0" err="1"/>
              <a:t>geom_count</a:t>
            </a:r>
            <a:r>
              <a:rPr sz="900" b="1" dirty="0"/>
              <a:t>()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geom_jitter</a:t>
            </a:r>
            <a:r>
              <a:rPr sz="900" b="1" dirty="0"/>
              <a:t>(</a:t>
            </a:r>
            <a:r>
              <a:rPr sz="900" dirty="0"/>
              <a:t>height = 2, width = 2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x, y, alpha, color, fill, shape, size</a:t>
            </a:r>
          </a:p>
        </p:txBody>
      </p:sp>
      <p:sp>
        <p:nvSpPr>
          <p:cNvPr id="222" name="THREE VARIABLES…"/>
          <p:cNvSpPr txBox="1"/>
          <p:nvPr/>
        </p:nvSpPr>
        <p:spPr>
          <a:xfrm>
            <a:off x="7134363" y="9025369"/>
            <a:ext cx="6207146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rPr sz="1100" dirty="0"/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seals$z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with(seals, sqrt(delta_long^2 + delta_lat^2)); l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(seals, </a:t>
            </a:r>
            <a:r>
              <a:rPr sz="900" dirty="0" err="1"/>
              <a:t>aes</a:t>
            </a:r>
            <a:r>
              <a:rPr sz="900" dirty="0"/>
              <a:t>(long, </a:t>
            </a:r>
            <a:r>
              <a:rPr sz="900" dirty="0" err="1"/>
              <a:t>lat</a:t>
            </a:r>
            <a:r>
              <a:rPr sz="900" dirty="0"/>
              <a:t>))</a:t>
            </a:r>
          </a:p>
        </p:txBody>
      </p:sp>
      <p:sp>
        <p:nvSpPr>
          <p:cNvPr id="223" name="l + geom_raster(aes(fill = z), hjust = 0.5,  vjust = 0.5, interpolate = FALSE) x, y, alpha, fill…"/>
          <p:cNvSpPr txBox="1"/>
          <p:nvPr/>
        </p:nvSpPr>
        <p:spPr>
          <a:xfrm>
            <a:off x="10985161" y="9470666"/>
            <a:ext cx="2723760" cy="76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geom_raster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z), </a:t>
            </a:r>
            <a:r>
              <a:rPr sz="900" dirty="0" err="1"/>
              <a:t>hjust</a:t>
            </a:r>
            <a:r>
              <a:rPr sz="900" dirty="0"/>
              <a:t> = 0.5, </a:t>
            </a:r>
            <a:br>
              <a:rPr sz="900" dirty="0"/>
            </a:br>
            <a:r>
              <a:rPr sz="900" dirty="0" err="1"/>
              <a:t>vjust</a:t>
            </a:r>
            <a:r>
              <a:rPr sz="900" dirty="0"/>
              <a:t> = 0.5, interpolate = FALSE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geom_tile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width</a:t>
            </a:r>
          </a:p>
        </p:txBody>
      </p:sp>
      <p:sp>
        <p:nvSpPr>
          <p:cNvPr id="224" name="h + geom_bin2d(binwidth = c(0.25, 500)) x, y, alpha, color, fill, linetype, size, weight…"/>
          <p:cNvSpPr txBox="1"/>
          <p:nvPr/>
        </p:nvSpPr>
        <p:spPr>
          <a:xfrm>
            <a:off x="10995674" y="226808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geom_bin2d(</a:t>
            </a:r>
            <a:r>
              <a:rPr sz="900" dirty="0" err="1"/>
              <a:t>binwidth</a:t>
            </a:r>
            <a:r>
              <a:rPr sz="900" dirty="0"/>
              <a:t> = c(0.25, 500)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alpha, color, fill,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geom_density_2d()</a:t>
            </a:r>
            <a:br>
              <a:rPr sz="900" dirty="0"/>
            </a:br>
            <a:r>
              <a:rPr sz="900" dirty="0"/>
              <a:t>x, y,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h + </a:t>
            </a:r>
            <a:r>
              <a:rPr sz="900" b="1" dirty="0" err="1"/>
              <a:t>geom_hex</a:t>
            </a:r>
            <a:r>
              <a:rPr sz="900" b="1" dirty="0"/>
              <a:t>()</a:t>
            </a:r>
            <a:br>
              <a:rPr sz="900" dirty="0"/>
            </a:br>
            <a:r>
              <a:rPr sz="900" dirty="0"/>
              <a:t>x, y, alpha, color, fill, size</a:t>
            </a:r>
          </a:p>
        </p:txBody>
      </p:sp>
      <p:sp>
        <p:nvSpPr>
          <p:cNvPr id="225" name="continuous function…"/>
          <p:cNvSpPr txBox="1"/>
          <p:nvPr/>
        </p:nvSpPr>
        <p:spPr>
          <a:xfrm>
            <a:off x="10533790" y="3552665"/>
            <a:ext cx="3363320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(economics, </a:t>
            </a:r>
            <a:r>
              <a:rPr sz="900" dirty="0" err="1"/>
              <a:t>aes</a:t>
            </a:r>
            <a:r>
              <a:rPr sz="900" dirty="0"/>
              <a:t>(date, </a:t>
            </a:r>
            <a:r>
              <a:rPr sz="900" dirty="0" err="1"/>
              <a:t>unemploy</a:t>
            </a:r>
            <a:r>
              <a:rPr sz="900" dirty="0"/>
              <a:t>))</a:t>
            </a:r>
          </a:p>
        </p:txBody>
      </p:sp>
      <p:sp>
        <p:nvSpPr>
          <p:cNvPr id="226" name="visualizing error…"/>
          <p:cNvSpPr txBox="1"/>
          <p:nvPr/>
        </p:nvSpPr>
        <p:spPr>
          <a:xfrm>
            <a:off x="10533790" y="5270360"/>
            <a:ext cx="3363320" cy="38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df</a:t>
            </a:r>
            <a:r>
              <a:rPr sz="900" dirty="0"/>
              <a:t>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data.frame</a:t>
            </a:r>
            <a:r>
              <a:rPr sz="900" dirty="0"/>
              <a:t>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j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</a:t>
            </a:r>
            <a:r>
              <a:rPr sz="900" dirty="0" err="1"/>
              <a:t>df</a:t>
            </a:r>
            <a:r>
              <a:rPr sz="900" dirty="0"/>
              <a:t>, </a:t>
            </a:r>
            <a:r>
              <a:rPr sz="900" dirty="0" err="1"/>
              <a:t>aes</a:t>
            </a:r>
            <a:r>
              <a:rPr sz="900" dirty="0"/>
              <a:t>(grp, fit, </a:t>
            </a:r>
            <a:r>
              <a:rPr sz="900" dirty="0" err="1"/>
              <a:t>ymin</a:t>
            </a:r>
            <a:r>
              <a:rPr sz="900" dirty="0"/>
              <a:t> = fit - se, </a:t>
            </a:r>
            <a:r>
              <a:rPr sz="900" dirty="0" err="1"/>
              <a:t>ymax</a:t>
            </a:r>
            <a:r>
              <a:rPr sz="900" dirty="0"/>
              <a:t> = fit + se))</a:t>
            </a:r>
          </a:p>
        </p:txBody>
      </p:sp>
      <p:pic>
        <p:nvPicPr>
          <p:cNvPr id="227" name="pasted-image.pdf" descr="pasted-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Agrupar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Figura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31" name="pasted-image.pdf" descr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Agrupar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Figura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7" name="Agrupar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5" name="pasted-image.pdf" descr="pasted-image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Línea"/>
            <p:cNvSpPr/>
            <p:nvPr/>
          </p:nvSpPr>
          <p:spPr>
            <a:xfrm>
              <a:off x="4881" y="49066"/>
              <a:ext cx="343929" cy="25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4"/>
                  </a:moveTo>
                  <a:lnTo>
                    <a:pt x="2252" y="9541"/>
                  </a:lnTo>
                  <a:lnTo>
                    <a:pt x="5691" y="13942"/>
                  </a:lnTo>
                  <a:lnTo>
                    <a:pt x="9721" y="5603"/>
                  </a:lnTo>
                  <a:lnTo>
                    <a:pt x="14436" y="11505"/>
                  </a:lnTo>
                  <a:lnTo>
                    <a:pt x="17505" y="0"/>
                  </a:lnTo>
                  <a:lnTo>
                    <a:pt x="19477" y="21600"/>
                  </a:lnTo>
                  <a:lnTo>
                    <a:pt x="21600" y="434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7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0" name="Agrupar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Figura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3" name="Agrupar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Rectángulo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6" name="Agrupar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Línea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9" name="Agrupar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7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ínea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2" name="Agrupar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5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Línea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3" name="Agrupar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2" name="Agrupar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4" name="Rectángulo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Rectángulo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Rectángulo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Rectángulo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Rectángulo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Rectángulo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Rectángulo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Rectángulo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3" name="Agrupar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2" name="Agrupar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5" name="Círculo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írculo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írculo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Círculo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Círculo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Círculo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Círculo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Círculo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Círculo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Círculo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Círculo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Círculo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Círculo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írculo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írculo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írculo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Círculo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2" name="Agrupar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Agrupar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5" name="Círculo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Círculo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Círculo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Círculo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Círculo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írculo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írculo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Círculo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" name="Círculo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írculo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írculo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Círculo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Círculo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írculo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írculo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Círculo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írculo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Círculo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írculo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Círculo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írculo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írculo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írculo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Círculo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Círculo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írculo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9" name="Agrupar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8" name="Agrupar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4" name="Rectángulo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Rectángulo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Rectángulo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Rectángulo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8" name="Agrupar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2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7" name="Agrupar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1" name="Círculo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2" name="Círculo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3" name="Círculo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" name="Círculo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" name="Círculo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" name="Círculo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Círculo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Círculo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" name="Círculo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" name="Círculo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1" name="Círculo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2" name="Círculo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Círculo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Círculo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írculo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írculo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4" name="Agrupar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3" name="Agrupar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40" name="Línea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1" name="Línea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2" name="Línea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78" name="Agrupar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5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1" name="Agrupar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6" name="Línea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7" name="Línea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8" name="Línea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9" name="Línea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0" name="Línea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" name="Línea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" name="Línea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" name="Línea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" name="Línea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" name="Línea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" name="Línea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7" name="Línea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8" name="Línea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9" name="Línea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0" name="Línea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77" name="Agrupar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2" name="Línea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3" name="Línea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4" name="Línea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5" name="Línea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6" name="Línea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ínea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ínea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ínea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0" name="Línea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1" name="Línea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2" name="Línea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3" name="Línea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4" name="Línea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5" name="Línea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6" name="Línea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82" name="Agrupar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Figura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1" name="Línea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9" name="Agrupar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8" name="Agrupar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4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5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6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387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2" name="Agrupar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90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Agrupar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5" name="Agrupar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1" name="Rectángulo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2" name="Línea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3" name="Línea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4" name="Línea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96" name="Rectángulo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ínea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ínea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Línea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0" name="Círculo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30" name="Agrupar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9" name="Agrupar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4" name="Círculo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5" name="Círculo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Círculo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Círculo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" name="Círculo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" name="Círculo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Círculo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Círculo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Círculo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Círculo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Círculo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Círculo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Círculo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Círculo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Círculo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Círculo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Círculo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Círculo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2" name="Círculo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írculo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írculo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írculo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Círculo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7" name="Círculo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Círculo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1" name="Agrupar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0" name="Agrupar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4" name="Agrupar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2" name="Figura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3" name="Figura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35" name="Línea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6" name="Línea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39" name="Agrupar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7" name="Figura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8" name="Figura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48" name="Agrupar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Agrupar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3" name="Círculo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írculo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Círculo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6" name="Círculo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98" name="Agrupar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9" name="Cuadrado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Cuadrado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1" name="Cuadrado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2" name="Cuadrado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Cuadrado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4" name="Cuadrado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5" name="Cuadrado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Cuadrado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7" name="Cuadrado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Cuadrado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Cuadrado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0" name="Cuadrado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1" name="Cuadrado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2" name="Cuadrado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3" name="Cuadrado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4" name="Cuadrado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5" name="Cuadrado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Cuadrado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7" name="Cuadrado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8" name="Cuadrado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Cuadrado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0" name="Cuadrado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1" name="Cuadrado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2" name="Cuadrado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3" name="Cuadrado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4" name="Cuadrado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5" name="Cuadrado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6" name="Cuadrado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7" name="Cuadrado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8" name="Cuadrado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9" name="Cuadrado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0" name="Cuadrado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1" name="Cuadrado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Cuadrado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3" name="Cuadrado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4" name="Cuadrado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5" name="Cuadrado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6" name="Cuadrado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7" name="Cuadrado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8" name="Cuadrado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9" name="Cuadrado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0" name="Cuadrado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1" name="Cuadrado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2" name="Cuadrado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3" name="Cuadrado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4" name="Cuadrado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5" name="Cuadrado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6" name="Cuadrado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Cuadrado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8" name="Agrupar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9" name="Cuadrado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Cuadrado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Cuadrado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Cuadrado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Cuadrado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Cuadrado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Cuadrado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Cuadrado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Cuadrado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Cuadrado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Cuadrado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0" name="Cuadrado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Cuadrado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Cuadrado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Cuadrado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Cuadrado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Cuadrado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Cuadrado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Cuadrado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Cuadrado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Cuadrado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Cuadrado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Cuadrado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Cuadrado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Cuadrado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Cuadrado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Cuadrado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Cuadrado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Cuadrado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Cuadrado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Cuadrado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Cuadrado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Cuadrado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Cuadrado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Cuadrado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Cuadrado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Cuadrado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Cuadrado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Cuadrado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Cuadrado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Cuadrado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Cuadrado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Cuadrado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Cuadrado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Cuadrado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Cuadrado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uadrado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Cuadrado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Cuadrado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4" name="Agrupar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3" name="Agrupar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50" name="Figura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1" name="Figura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2" name="Figura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1" name="Agrupar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5" name="Cuadrado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Cuadrado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Cuadrado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Cuadrado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Cuadrado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Cuadrado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Cuadrado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Cuadrado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Cuadrado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Cuadrado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Cuadrado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Cuadrado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Cuadrado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Cuadrado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Cuadrado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Cuadrado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7" name="Agrupar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6" name="Agrupar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3" name="Óvalo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Óvalo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Óvalo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80" name="Agrupar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8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Figura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3" name="Agrupar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1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Línea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6" name="Agrupar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4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5" name="Línea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95" name="Agrupar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7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4" name="Agrupar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8" name="Rectángulo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9" name="Línea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0" name="Rectángulo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1" name="Línea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2" name="Rectángulo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3" name="Línea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05" name="Agrupar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4" name="Agrupar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7" name="Línea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Línea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Línea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0" name="Línea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1" name="Línea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2" name="Línea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3" name="Línea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1" name="Agrupar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0" name="Agrupar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7" name="Línea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8" name="Línea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9" name="Línea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20" name="Agrupar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9" name="Agrupar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3" name="Línea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6" name="Círculo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Círculo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írculo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621" name="pasted-image.pdf" descr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5496" y="8527866"/>
            <a:ext cx="357938" cy="358033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gplot(nc) +…"/>
          <p:cNvSpPr txBox="1"/>
          <p:nvPr/>
        </p:nvSpPr>
        <p:spPr>
          <a:xfrm>
            <a:off x="10984274" y="8541502"/>
            <a:ext cx="262168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ggplot</a:t>
            </a:r>
            <a:r>
              <a:rPr sz="900" dirty="0"/>
              <a:t>(</a:t>
            </a:r>
            <a:r>
              <a:rPr sz="900" dirty="0" err="1"/>
              <a:t>nc</a:t>
            </a:r>
            <a:r>
              <a:rPr sz="900" dirty="0"/>
              <a:t>) +</a:t>
            </a:r>
            <a:endParaRPr sz="900" b="1" dirty="0"/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  </a:t>
            </a:r>
            <a:r>
              <a:rPr sz="900" b="1" dirty="0" err="1"/>
              <a:t>geom_sf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AREA)</a:t>
            </a:r>
            <a:r>
              <a:rPr sz="900" b="1" dirty="0"/>
              <a:t>)</a:t>
            </a:r>
          </a:p>
        </p:txBody>
      </p:sp>
      <p:sp>
        <p:nvSpPr>
          <p:cNvPr id="623" name="Línea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4" name="Línea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3DA642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28" name="Agrupar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6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7" name="pasted-image.pdf" descr="pasted-imag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1" name="Agrupar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29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pasted-image.pdf" descr="pasted-image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2" name="Geoms"/>
          <p:cNvSpPr txBox="1"/>
          <p:nvPr/>
        </p:nvSpPr>
        <p:spPr>
          <a:xfrm>
            <a:off x="3724388" y="1229944"/>
            <a:ext cx="101869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 err="1"/>
              <a:t>Geoms</a:t>
            </a:r>
            <a:endParaRPr sz="2400" dirty="0"/>
          </a:p>
        </p:txBody>
      </p:sp>
      <p:sp>
        <p:nvSpPr>
          <p:cNvPr id="63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28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rPr sz="1050" dirty="0"/>
              <a:t>Use a </a:t>
            </a:r>
            <a:r>
              <a:rPr sz="1050" dirty="0" err="1"/>
              <a:t>geom</a:t>
            </a:r>
            <a:r>
              <a:rPr sz="1050" dirty="0"/>
              <a:t> function to represent data points, use the </a:t>
            </a:r>
            <a:r>
              <a:rPr sz="1050" dirty="0" err="1"/>
              <a:t>geom’s</a:t>
            </a:r>
            <a:r>
              <a:rPr sz="1050" dirty="0"/>
              <a:t> aesthetic properties to represent variables. </a:t>
            </a:r>
            <a:br>
              <a:rPr sz="1050" dirty="0"/>
            </a:br>
            <a:r>
              <a:rPr sz="1050" dirty="0"/>
              <a:t>Each function returns a layer.</a:t>
            </a:r>
          </a:p>
        </p:txBody>
      </p:sp>
      <p:sp>
        <p:nvSpPr>
          <p:cNvPr id="634" name="Línea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5" name="Línea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6" name="Línea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7" name="Línea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8" name="Línea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9" name="Línea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0" name="Línea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Rectángulo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2" name="TWO VARIABLES…"/>
          <p:cNvSpPr txBox="1"/>
          <p:nvPr/>
        </p:nvSpPr>
        <p:spPr>
          <a:xfrm>
            <a:off x="7134363" y="1672222"/>
            <a:ext cx="3363321" cy="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rPr sz="1100" dirty="0"/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e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cty</a:t>
            </a:r>
            <a:r>
              <a:rPr sz="900" dirty="0"/>
              <a:t>, </a:t>
            </a:r>
            <a:r>
              <a:rPr sz="900" dirty="0" err="1"/>
              <a:t>hwy</a:t>
            </a:r>
            <a:r>
              <a:rPr sz="900" dirty="0"/>
              <a:t>))</a:t>
            </a:r>
          </a:p>
        </p:txBody>
      </p:sp>
      <p:sp>
        <p:nvSpPr>
          <p:cNvPr id="643" name="continuous bivariate distribution…"/>
          <p:cNvSpPr txBox="1"/>
          <p:nvPr/>
        </p:nvSpPr>
        <p:spPr>
          <a:xfrm>
            <a:off x="10533790" y="1672222"/>
            <a:ext cx="3093870" cy="41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>
              <a:rPr sz="1100" dirty="0"/>
            </a:br>
            <a:r>
              <a:rPr sz="1100" dirty="0"/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h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(diamonds, </a:t>
            </a:r>
            <a:r>
              <a:rPr sz="900" dirty="0" err="1"/>
              <a:t>aes</a:t>
            </a:r>
            <a:r>
              <a:rPr sz="900" dirty="0"/>
              <a:t>(carat, price))</a:t>
            </a:r>
          </a:p>
        </p:txBody>
      </p:sp>
      <p:sp>
        <p:nvSpPr>
          <p:cNvPr id="644" name="CC BY SA Posit Software, PBC  •   info@posit.co  •   posit.co   •  Learn more at ggplot2.tidyverse.org  •  HTML cheatsheets at pos.it/cheatsheets  •  ggplot2  3.5.1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10"/>
              </a:rPr>
              <a:t>info@posit.co</a:t>
            </a:r>
            <a:r>
              <a:t>  •   </a:t>
            </a:r>
            <a:r>
              <a:rPr>
                <a:hlinkClick r:id="rId11"/>
              </a:rPr>
              <a:t>posit.co</a:t>
            </a:r>
            <a:r>
              <a:t>   •  Learn more at </a:t>
            </a:r>
            <a:r>
              <a:rPr b="1">
                <a:hlinkClick r:id="rId12"/>
              </a:rPr>
              <a:t>ggplot2.tidyverse.org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13"/>
              </a:rPr>
              <a:t>pos.it/cheatsheets</a:t>
            </a:r>
            <a:r>
              <a:rPr>
                <a:solidFill>
                  <a:srgbClr val="D1D2D3"/>
                </a:solidFill>
              </a:rPr>
              <a:t>  </a:t>
            </a:r>
            <a:r>
              <a:t>•  ggplot2  3.5.1  •  Updated:  2024-05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B34D51-CA3A-FF4F-EE7C-BEBCB9B55493}"/>
              </a:ext>
            </a:extLst>
          </p:cNvPr>
          <p:cNvSpPr/>
          <p:nvPr/>
        </p:nvSpPr>
        <p:spPr>
          <a:xfrm>
            <a:off x="1120201" y="5179190"/>
            <a:ext cx="468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45" name="ggplot2.png" descr="ggplot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FAE854-0DE7-4944-14F6-D97D65D5F471}"/>
              </a:ext>
            </a:extLst>
          </p:cNvPr>
          <p:cNvSpPr/>
          <p:nvPr/>
        </p:nvSpPr>
        <p:spPr>
          <a:xfrm>
            <a:off x="348583" y="5362713"/>
            <a:ext cx="1188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BBBD83-4B5E-9263-33C9-E676769154D1}"/>
              </a:ext>
            </a:extLst>
          </p:cNvPr>
          <p:cNvSpPr/>
          <p:nvPr/>
        </p:nvSpPr>
        <p:spPr>
          <a:xfrm>
            <a:off x="678000" y="5546196"/>
            <a:ext cx="468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928C4-665D-1C01-5C9F-C7532C6321AF}"/>
              </a:ext>
            </a:extLst>
          </p:cNvPr>
          <p:cNvSpPr/>
          <p:nvPr/>
        </p:nvSpPr>
        <p:spPr>
          <a:xfrm>
            <a:off x="2450659" y="5362412"/>
            <a:ext cx="756000" cy="155462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7B9CA-D3AA-1E33-F975-687D70429B51}"/>
              </a:ext>
            </a:extLst>
          </p:cNvPr>
          <p:cNvSpPr/>
          <p:nvPr/>
        </p:nvSpPr>
        <p:spPr>
          <a:xfrm>
            <a:off x="369435" y="5718765"/>
            <a:ext cx="158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9B82B5-AFE7-FC17-8A41-B02F0B839E87}"/>
              </a:ext>
            </a:extLst>
          </p:cNvPr>
          <p:cNvSpPr/>
          <p:nvPr/>
        </p:nvSpPr>
        <p:spPr>
          <a:xfrm>
            <a:off x="1747688" y="5540057"/>
            <a:ext cx="68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9BE32-51F9-27AE-B716-F3D7CFD2D216}"/>
              </a:ext>
            </a:extLst>
          </p:cNvPr>
          <p:cNvSpPr/>
          <p:nvPr/>
        </p:nvSpPr>
        <p:spPr>
          <a:xfrm>
            <a:off x="369435" y="5896931"/>
            <a:ext cx="1188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554D3-F682-2441-C9CE-F333E6837CEF}"/>
              </a:ext>
            </a:extLst>
          </p:cNvPr>
          <p:cNvSpPr/>
          <p:nvPr/>
        </p:nvSpPr>
        <p:spPr>
          <a:xfrm>
            <a:off x="369435" y="6258850"/>
            <a:ext cx="1224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446116-C989-53A8-2578-7F08228970C9}"/>
              </a:ext>
            </a:extLst>
          </p:cNvPr>
          <p:cNvSpPr/>
          <p:nvPr/>
        </p:nvSpPr>
        <p:spPr>
          <a:xfrm>
            <a:off x="369435" y="6074767"/>
            <a:ext cx="1188000" cy="15546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46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 err="1"/>
              <a:t>ggplot</a:t>
            </a:r>
            <a:r>
              <a:rPr sz="900" dirty="0"/>
              <a:t> (data =  </a:t>
            </a:r>
            <a:r>
              <a:rPr sz="900" dirty="0">
                <a:solidFill>
                  <a:srgbClr val="FFFFFF"/>
                </a:solidFill>
              </a:rPr>
              <a:t>&lt;DATA&gt; </a:t>
            </a:r>
            <a:r>
              <a:rPr sz="900" dirty="0"/>
              <a:t>) +</a:t>
            </a:r>
            <a:r>
              <a:rPr sz="900" dirty="0">
                <a:solidFill>
                  <a:srgbClr val="FFFFFF"/>
                </a:solidFill>
              </a:rPr>
              <a:t>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>
                <a:solidFill>
                  <a:srgbClr val="FFFFFF"/>
                </a:solidFill>
              </a:rPr>
              <a:t>  &lt;GEOM_FUNCTION&gt; </a:t>
            </a:r>
            <a:r>
              <a:rPr sz="900" dirty="0"/>
              <a:t>(mapping = </a:t>
            </a:r>
            <a:r>
              <a:rPr sz="900" dirty="0" err="1"/>
              <a:t>aes</a:t>
            </a:r>
            <a:r>
              <a:rPr sz="900" dirty="0"/>
              <a:t>( </a:t>
            </a:r>
            <a:r>
              <a:rPr sz="900" dirty="0">
                <a:solidFill>
                  <a:srgbClr val="FFFFFF"/>
                </a:solidFill>
              </a:rPr>
              <a:t>&lt;MAPPINGS&gt;</a:t>
            </a:r>
            <a:r>
              <a:rPr sz="900" dirty="0"/>
              <a:t> ),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 b="0">
                <a:solidFill>
                  <a:srgbClr val="000000"/>
                </a:solidFill>
              </a:defRPr>
            </a:pPr>
            <a:r>
              <a:rPr sz="900" dirty="0"/>
              <a:t>  stat = </a:t>
            </a:r>
            <a:r>
              <a:rPr sz="900" b="1" dirty="0">
                <a:solidFill>
                  <a:srgbClr val="FFFFFF"/>
                </a:solidFill>
              </a:rPr>
              <a:t>&lt;STAT&gt;</a:t>
            </a:r>
            <a:r>
              <a:rPr sz="900" dirty="0"/>
              <a:t> , position = </a:t>
            </a:r>
            <a:r>
              <a:rPr sz="900" b="1" dirty="0">
                <a:solidFill>
                  <a:srgbClr val="FFFFFF"/>
                </a:solidFill>
              </a:rPr>
              <a:t>&lt;POSITION&gt;</a:t>
            </a:r>
            <a:r>
              <a:rPr sz="900" dirty="0"/>
              <a:t> ) +     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 b="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b="1" dirty="0">
                <a:solidFill>
                  <a:srgbClr val="FFFFFF"/>
                </a:solidFill>
              </a:rPr>
              <a:t>&lt;COORDINATE_FUNCTION&gt;</a:t>
            </a:r>
            <a:r>
              <a:rPr sz="900" dirty="0"/>
              <a:t>  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dirty="0">
                <a:solidFill>
                  <a:srgbClr val="FFFFFF"/>
                </a:solidFill>
              </a:rPr>
              <a:t>&lt;FACET_FUNCTION&gt;</a:t>
            </a:r>
            <a:r>
              <a:rPr sz="900" dirty="0"/>
              <a:t>  </a:t>
            </a:r>
            <a:r>
              <a:rPr sz="900" b="0" dirty="0"/>
              <a:t>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000000"/>
                </a:solidFill>
              </a:defRPr>
            </a:pPr>
            <a:r>
              <a:rPr sz="900" dirty="0"/>
              <a:t>  </a:t>
            </a:r>
            <a:r>
              <a:rPr sz="900" dirty="0">
                <a:solidFill>
                  <a:srgbClr val="FFFFFF"/>
                </a:solidFill>
              </a:rPr>
              <a:t>&lt;SCALE_FUNCTION&gt;</a:t>
            </a:r>
            <a:r>
              <a:rPr sz="900" dirty="0"/>
              <a:t>  </a:t>
            </a:r>
            <a:r>
              <a:rPr sz="900" b="0" dirty="0"/>
              <a:t>+</a:t>
            </a:r>
          </a:p>
          <a:p>
            <a:pPr defTabSz="572516">
              <a:lnSpc>
                <a:spcPts val="1400"/>
              </a:lnSpc>
              <a:spcBef>
                <a:spcPts val="0"/>
              </a:spcBef>
              <a:defRPr sz="980">
                <a:solidFill>
                  <a:srgbClr val="FFFFFF"/>
                </a:solidFill>
              </a:defRPr>
            </a:pPr>
            <a:r>
              <a:rPr sz="900" dirty="0"/>
              <a:t>  &lt;THEME_FUNCTION&gt;</a:t>
            </a:r>
          </a:p>
        </p:txBody>
      </p:sp>
      <p:sp>
        <p:nvSpPr>
          <p:cNvPr id="647" name="l + geom_contour(aes(z = z)) x, y, z, alpha, color, group, linetype, size, weight…"/>
          <p:cNvSpPr txBox="1"/>
          <p:nvPr/>
        </p:nvSpPr>
        <p:spPr>
          <a:xfrm>
            <a:off x="7600860" y="9483366"/>
            <a:ext cx="2723760" cy="76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geom_contour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x, y, z, alpha, color, group, </a:t>
            </a:r>
            <a:r>
              <a:rPr sz="900" dirty="0" err="1"/>
              <a:t>linetype</a:t>
            </a:r>
            <a:r>
              <a:rPr sz="900" dirty="0"/>
              <a:t>, size, weight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geom_contour_filled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(fill = z)</a:t>
            </a:r>
            <a:r>
              <a:rPr sz="900" b="1" dirty="0"/>
              <a:t>)</a:t>
            </a:r>
            <a:r>
              <a:rPr sz="900" dirty="0"/>
              <a:t> </a:t>
            </a:r>
            <a:br>
              <a:rPr sz="900" dirty="0"/>
            </a:br>
            <a:r>
              <a:rPr sz="900" dirty="0"/>
              <a:t>x, y, alpha, color, fill, group, </a:t>
            </a:r>
            <a:r>
              <a:rPr sz="900" dirty="0" err="1"/>
              <a:t>linetype</a:t>
            </a:r>
            <a:r>
              <a:rPr sz="900" dirty="0"/>
              <a:t>, size, subgroup</a:t>
            </a:r>
          </a:p>
        </p:txBody>
      </p:sp>
      <p:grpSp>
        <p:nvGrpSpPr>
          <p:cNvPr id="652" name="Agrupar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48" name="Cuadrado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9" name="Figura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0" name="Figura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1" name="Figura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87" name="Agrupar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3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6" name="Agrupar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4" name="Círculo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5" name="Círculo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6" name="Círculo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7" name="Círculo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8" name="Círculo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9" name="Círculo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0" name="Círculo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1" name="Círculo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2" name="Círculo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3" name="Círculo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4" name="Círculo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5" name="Círculo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6" name="Círculo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7" name="Círculo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8" name="Círculo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9" name="Círculo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0" name="Círculo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1" name="Círculo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2" name="Círculo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3" name="Círculo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4" name="Círculo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5" name="Círculo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6" name="Círculo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7" name="Círculo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8" name="Círculo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9" name="Círculo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0" name="Círculo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1" name="Círculo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2" name="Círculo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3" name="Círculo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4" name="Círculo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5" name="Círculo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88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geom_area</a:t>
            </a:r>
            <a:r>
              <a:rPr sz="900" dirty="0"/>
              <a:t>()</a:t>
            </a:r>
            <a:br>
              <a:rPr sz="900" dirty="0"/>
            </a:br>
            <a:r>
              <a:rPr sz="900" b="0" dirty="0"/>
              <a:t>x, y, alpha, color, fill,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geom_line</a:t>
            </a:r>
            <a:r>
              <a:rPr sz="900" dirty="0"/>
              <a:t>()</a:t>
            </a:r>
            <a:br>
              <a:rPr sz="900" b="0" dirty="0"/>
            </a:br>
            <a:r>
              <a:rPr sz="900" b="0" dirty="0"/>
              <a:t>x, y, alpha, color, group,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i</a:t>
            </a:r>
            <a:r>
              <a:rPr sz="900" dirty="0"/>
              <a:t> + </a:t>
            </a:r>
            <a:r>
              <a:rPr sz="900" dirty="0" err="1"/>
              <a:t>geom_step</a:t>
            </a:r>
            <a:r>
              <a:rPr sz="900" dirty="0"/>
              <a:t>(</a:t>
            </a:r>
            <a:r>
              <a:rPr sz="900" b="0" dirty="0"/>
              <a:t>direction = "hv"</a:t>
            </a:r>
            <a:r>
              <a:rPr sz="900" dirty="0"/>
              <a:t>)</a:t>
            </a:r>
            <a:br>
              <a:rPr sz="900" dirty="0"/>
            </a:br>
            <a:r>
              <a:rPr sz="900" b="0" dirty="0"/>
              <a:t>x, y, alpha, color, group, </a:t>
            </a:r>
            <a:r>
              <a:rPr sz="900" b="0" dirty="0" err="1"/>
              <a:t>linetype</a:t>
            </a:r>
            <a:r>
              <a:rPr sz="900" b="0" dirty="0"/>
              <a:t>, size</a:t>
            </a:r>
          </a:p>
        </p:txBody>
      </p:sp>
      <p:sp>
        <p:nvSpPr>
          <p:cNvPr id="689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geom_crossbar</a:t>
            </a:r>
            <a:r>
              <a:rPr sz="900" b="1" dirty="0"/>
              <a:t>(</a:t>
            </a:r>
            <a:r>
              <a:rPr sz="900" dirty="0"/>
              <a:t>fatten = 2</a:t>
            </a:r>
            <a:r>
              <a:rPr sz="900" b="1" dirty="0"/>
              <a:t>) </a:t>
            </a:r>
            <a:r>
              <a:rPr sz="900" dirty="0"/>
              <a:t>- x, y, </a:t>
            </a:r>
            <a:r>
              <a:rPr sz="900" dirty="0" err="1"/>
              <a:t>ymax</a:t>
            </a:r>
            <a:r>
              <a:rPr sz="900" dirty="0"/>
              <a:t>, </a:t>
            </a:r>
            <a:br>
              <a:rPr sz="900" dirty="0"/>
            </a:br>
            <a:r>
              <a:rPr sz="900" dirty="0" err="1"/>
              <a:t>ymin</a:t>
            </a:r>
            <a:r>
              <a:rPr sz="900" dirty="0"/>
              <a:t>, alpha, color, fill,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geom_errorbar</a:t>
            </a:r>
            <a:r>
              <a:rPr sz="900" b="1" dirty="0"/>
              <a:t>() - </a:t>
            </a:r>
            <a:r>
              <a:rPr sz="900" dirty="0"/>
              <a:t>x, </a:t>
            </a:r>
            <a:r>
              <a:rPr sz="900" dirty="0" err="1"/>
              <a:t>ymax</a:t>
            </a:r>
            <a:r>
              <a:rPr sz="900" dirty="0"/>
              <a:t>, </a:t>
            </a:r>
            <a:r>
              <a:rPr sz="900" dirty="0" err="1"/>
              <a:t>ymin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group, </a:t>
            </a:r>
            <a:r>
              <a:rPr sz="900" dirty="0" err="1"/>
              <a:t>linetype</a:t>
            </a:r>
            <a:r>
              <a:rPr sz="900" dirty="0"/>
              <a:t>, size, width </a:t>
            </a:r>
            <a:br>
              <a:rPr sz="900" dirty="0"/>
            </a:br>
            <a:r>
              <a:rPr sz="900" dirty="0"/>
              <a:t>Also </a:t>
            </a:r>
            <a:r>
              <a:rPr sz="900" b="1" dirty="0" err="1"/>
              <a:t>geom_errorbarh</a:t>
            </a:r>
            <a:r>
              <a:rPr sz="900" b="1" dirty="0"/>
              <a:t>()</a:t>
            </a:r>
            <a:r>
              <a:rPr sz="900" dirty="0"/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geom_linerange</a:t>
            </a:r>
            <a:r>
              <a:rPr sz="900" b="1" dirty="0"/>
              <a:t>()</a:t>
            </a:r>
            <a:br>
              <a:rPr sz="900" dirty="0"/>
            </a:br>
            <a:r>
              <a:rPr sz="900" dirty="0"/>
              <a:t>x,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alpha, color, group, </a:t>
            </a:r>
            <a:r>
              <a:rPr sz="900" dirty="0" err="1"/>
              <a:t>linetype</a:t>
            </a:r>
            <a:r>
              <a:rPr sz="900" dirty="0"/>
              <a:t>, size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j + </a:t>
            </a:r>
            <a:r>
              <a:rPr sz="900" b="1" dirty="0" err="1"/>
              <a:t>geom_pointrange</a:t>
            </a:r>
            <a:r>
              <a:rPr sz="900" b="1" dirty="0"/>
              <a:t>() - </a:t>
            </a:r>
            <a:r>
              <a:rPr sz="900" dirty="0"/>
              <a:t>x, y,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alpha, color, fill, group, </a:t>
            </a:r>
            <a:r>
              <a:rPr sz="900" dirty="0" err="1"/>
              <a:t>linetype</a:t>
            </a:r>
            <a:r>
              <a:rPr sz="900" dirty="0"/>
              <a:t>, shape, size</a:t>
            </a:r>
          </a:p>
        </p:txBody>
      </p:sp>
      <p:sp>
        <p:nvSpPr>
          <p:cNvPr id="690" name="Aes"/>
          <p:cNvSpPr txBox="1"/>
          <p:nvPr/>
        </p:nvSpPr>
        <p:spPr>
          <a:xfrm>
            <a:off x="282688" y="8041347"/>
            <a:ext cx="55624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 err="1"/>
              <a:t>Aes</a:t>
            </a:r>
            <a:endParaRPr sz="2400" dirty="0"/>
          </a:p>
        </p:txBody>
      </p:sp>
      <p:sp>
        <p:nvSpPr>
          <p:cNvPr id="691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color</a:t>
            </a:r>
            <a:r>
              <a:rPr sz="900" b="0" dirty="0"/>
              <a:t> and </a:t>
            </a:r>
            <a:r>
              <a:rPr sz="900" dirty="0"/>
              <a:t>fill</a:t>
            </a:r>
            <a:r>
              <a:rPr sz="900" b="0" dirty="0"/>
              <a:t> - string ("red", "#RRGGBB")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 err="1"/>
              <a:t>linetype</a:t>
            </a:r>
            <a:r>
              <a:rPr sz="900" b="0" dirty="0"/>
              <a:t> - integer or string (0 = "blank", 1 = "solid", </a:t>
            </a:r>
            <a:br>
              <a:rPr sz="900" b="0" dirty="0"/>
            </a:br>
            <a:r>
              <a:rPr sz="900" b="0" dirty="0"/>
              <a:t>2 = "dashed", 3 = "dotted", 4 = "</a:t>
            </a:r>
            <a:r>
              <a:rPr sz="900" b="0" dirty="0" err="1"/>
              <a:t>dotdash</a:t>
            </a:r>
            <a:r>
              <a:rPr sz="900" b="0" dirty="0"/>
              <a:t>", 5 = "</a:t>
            </a:r>
            <a:r>
              <a:rPr sz="900" b="0" dirty="0" err="1"/>
              <a:t>longdash</a:t>
            </a:r>
            <a:r>
              <a:rPr sz="900" b="0" dirty="0"/>
              <a:t>", </a:t>
            </a:r>
            <a:br>
              <a:rPr sz="900" b="0" dirty="0"/>
            </a:br>
            <a:r>
              <a:rPr sz="900" b="0" dirty="0"/>
              <a:t>6 = "</a:t>
            </a:r>
            <a:r>
              <a:rPr sz="900" b="0" dirty="0" err="1"/>
              <a:t>twodash</a:t>
            </a:r>
            <a:r>
              <a:rPr sz="900" b="0" dirty="0"/>
              <a:t>")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size</a:t>
            </a:r>
            <a:r>
              <a:rPr sz="900" b="0" dirty="0"/>
              <a:t> - integer (in mm for size of points and text)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linewidth</a:t>
            </a:r>
            <a:r>
              <a:rPr sz="900" b="0" dirty="0"/>
              <a:t> - integer (in mm for widths of lines)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shape</a:t>
            </a:r>
            <a:r>
              <a:rPr sz="900" b="0" dirty="0"/>
              <a:t> - integer/shape name or </a:t>
            </a:r>
            <a:br>
              <a:rPr sz="900" b="0" dirty="0"/>
            </a:br>
            <a:r>
              <a:rPr sz="900" b="0" dirty="0"/>
              <a:t>                 a single character ("a")</a:t>
            </a:r>
          </a:p>
        </p:txBody>
      </p:sp>
      <p:sp>
        <p:nvSpPr>
          <p:cNvPr id="692" name="Common aesthetic values."/>
          <p:cNvSpPr txBox="1"/>
          <p:nvPr/>
        </p:nvSpPr>
        <p:spPr>
          <a:xfrm>
            <a:off x="849902" y="8170394"/>
            <a:ext cx="2187979" cy="15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rPr sz="1050"/>
              <a:t>Common aesthetic values.</a:t>
            </a:r>
          </a:p>
        </p:txBody>
      </p:sp>
      <p:pic>
        <p:nvPicPr>
          <p:cNvPr id="693" name="pasted-image.pdf" descr="pasted-image.pdf"/>
          <p:cNvPicPr>
            <a:picLocks noChangeAspect="1"/>
          </p:cNvPicPr>
          <p:nvPr/>
        </p:nvPicPr>
        <p:blipFill>
          <a:blip r:embed="rId15"/>
          <a:srcRect r="50311"/>
          <a:stretch>
            <a:fillRect/>
          </a:stretch>
        </p:blipFill>
        <p:spPr>
          <a:xfrm>
            <a:off x="2084502" y="94469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Línea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95" name="pasted-image.pdf" descr="pasted-image.pdf"/>
          <p:cNvPicPr>
            <a:picLocks noChangeAspect="1"/>
          </p:cNvPicPr>
          <p:nvPr/>
        </p:nvPicPr>
        <p:blipFill>
          <a:blip r:embed="rId15"/>
          <a:srcRect l="49514"/>
          <a:stretch>
            <a:fillRect/>
          </a:stretch>
        </p:blipFill>
        <p:spPr>
          <a:xfrm>
            <a:off x="2076759" y="9693606"/>
            <a:ext cx="1311104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osit-full-color.png" descr="posit-full-color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nc &lt;- sf::st_read(system.file(&quot;shape/nc.shp&quot;, package = &quot;sf&quot;))"/>
          <p:cNvSpPr txBox="1"/>
          <p:nvPr/>
        </p:nvSpPr>
        <p:spPr>
          <a:xfrm>
            <a:off x="10562985" y="8323515"/>
            <a:ext cx="2840521" cy="12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 err="1"/>
              <a:t>nc</a:t>
            </a:r>
            <a:r>
              <a:rPr sz="800" dirty="0"/>
              <a:t> &lt;- </a:t>
            </a:r>
            <a:r>
              <a:rPr sz="800" b="1" dirty="0"/>
              <a:t>sf::</a:t>
            </a:r>
            <a:r>
              <a:rPr sz="800" b="1" dirty="0" err="1"/>
              <a:t>st_read</a:t>
            </a:r>
            <a:r>
              <a:rPr sz="800" b="1" dirty="0"/>
              <a:t>(</a:t>
            </a:r>
            <a:r>
              <a:rPr sz="800" dirty="0" err="1"/>
              <a:t>system.file</a:t>
            </a:r>
            <a:r>
              <a:rPr sz="800" dirty="0"/>
              <a:t>("shape/</a:t>
            </a:r>
            <a:r>
              <a:rPr sz="800" dirty="0" err="1"/>
              <a:t>nc.shp</a:t>
            </a:r>
            <a:r>
              <a:rPr sz="800" dirty="0"/>
              <a:t>", package = "sf")</a:t>
            </a:r>
            <a:r>
              <a:rPr sz="800" b="1" dirty="0"/>
              <a:t>)</a:t>
            </a:r>
          </a:p>
        </p:txBody>
      </p:sp>
      <p:pic>
        <p:nvPicPr>
          <p:cNvPr id="698" name="pasted-movie.png" descr="pasted-movi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74042" y="8641324"/>
            <a:ext cx="342287" cy="131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ángulo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Scales"/>
          <p:cNvSpPr txBox="1"/>
          <p:nvPr/>
        </p:nvSpPr>
        <p:spPr>
          <a:xfrm>
            <a:off x="3724388" y="746972"/>
            <a:ext cx="950581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Scales</a:t>
            </a:r>
          </a:p>
        </p:txBody>
      </p:sp>
      <p:sp>
        <p:nvSpPr>
          <p:cNvPr id="70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778713"/>
            <a:ext cx="279884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Coordinate Systems</a:t>
            </a:r>
          </a:p>
        </p:txBody>
      </p:sp>
      <p:sp>
        <p:nvSpPr>
          <p:cNvPr id="705" name="Línea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ángulo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rPr sz="900" dirty="0"/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746972"/>
            <a:ext cx="303729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400" dirty="0">
                <a:solidFill>
                  <a:srgbClr val="00A642"/>
                </a:solidFill>
              </a:rPr>
              <a:t>Stats</a:t>
            </a:r>
            <a:r>
              <a:rPr sz="2400" dirty="0"/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An alternative way to build a layer.</a:t>
            </a:r>
          </a:p>
        </p:txBody>
      </p:sp>
      <p:grpSp>
        <p:nvGrpSpPr>
          <p:cNvPr id="746" name="Agrupar"/>
          <p:cNvGrpSpPr/>
          <p:nvPr/>
        </p:nvGrpSpPr>
        <p:grpSpPr>
          <a:xfrm>
            <a:off x="332849" y="1379502"/>
            <a:ext cx="2875561" cy="974956"/>
            <a:chOff x="25399" y="25400"/>
            <a:chExt cx="2875560" cy="974956"/>
          </a:xfrm>
        </p:grpSpPr>
        <p:graphicFrame>
          <p:nvGraphicFramePr>
            <p:cNvPr id="710" name="Table 3-2-1-1-1-1-1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236723"/>
              <a:ext cx="14908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r>
                <a:rPr sz="2000"/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236723"/>
              <a:ext cx="14908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</a:defRPr>
              </a:lvl1pPr>
            </a:lstStyle>
            <a:p>
              <a:r>
                <a:rPr sz="2000"/>
                <a:t>=</a:t>
              </a:r>
            </a:p>
          </p:txBody>
        </p:sp>
        <p:graphicFrame>
          <p:nvGraphicFramePr>
            <p:cNvPr id="713" name="Table 3-2-1-1-1-1-1-1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6220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900" dirty="0"/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6220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rPr sz="900"/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sz="800"/>
                <a:t>x = x </a:t>
              </a:r>
              <a:r>
                <a:rPr sz="800">
                  <a:solidFill>
                    <a:srgbClr val="A7AAA9"/>
                  </a:solidFill>
                </a:rPr>
                <a:t>·</a:t>
              </a:r>
              <a:br>
                <a:rPr sz="800">
                  <a:solidFill>
                    <a:srgbClr val="A7AAA9"/>
                  </a:solidFill>
                </a:rPr>
              </a:br>
              <a:r>
                <a:rPr sz="800"/>
                <a:t>y = count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6220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900"/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6220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900"/>
                <a:t>plot</a:t>
              </a:r>
            </a:p>
          </p:txBody>
        </p:sp>
        <p:grpSp>
          <p:nvGrpSpPr>
            <p:cNvPr id="724" name="Agrupar"/>
            <p:cNvGrpSpPr/>
            <p:nvPr/>
          </p:nvGrpSpPr>
          <p:grpSpPr>
            <a:xfrm>
              <a:off x="25399" y="25400"/>
              <a:ext cx="469900" cy="514350"/>
              <a:chOff x="25400" y="25400"/>
              <a:chExt cx="469898" cy="514349"/>
            </a:xfrm>
          </p:grpSpPr>
          <p:graphicFrame>
            <p:nvGraphicFramePr>
              <p:cNvPr id="718" name="Table 3-2-1-1-1-1-3"/>
              <p:cNvGraphicFramePr/>
              <p:nvPr/>
            </p:nvGraphicFramePr>
            <p:xfrm>
              <a:off x="25400" y="25400"/>
              <a:ext cx="469898" cy="51434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9" name="Línea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0" name="Línea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1" name="Línea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2" name="Línea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  <p:sp>
            <p:nvSpPr>
              <p:cNvPr id="723" name="Línea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5400"/>
              </a:p>
            </p:txBody>
          </p:sp>
        </p:grpSp>
        <p:sp>
          <p:nvSpPr>
            <p:cNvPr id="725" name="Línea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5400"/>
            </a:p>
          </p:txBody>
        </p:sp>
        <p:grpSp>
          <p:nvGrpSpPr>
            <p:cNvPr id="739" name="Agrupar"/>
            <p:cNvGrpSpPr/>
            <p:nvPr/>
          </p:nvGrpSpPr>
          <p:grpSpPr>
            <a:xfrm>
              <a:off x="720812" y="143933"/>
              <a:ext cx="654305" cy="386523"/>
              <a:chOff x="-1" y="0"/>
              <a:chExt cx="654303" cy="386522"/>
            </a:xfrm>
          </p:grpSpPr>
          <p:grpSp>
            <p:nvGrpSpPr>
              <p:cNvPr id="734" name="Agrupar"/>
              <p:cNvGrpSpPr/>
              <p:nvPr/>
            </p:nvGrpSpPr>
            <p:grpSpPr>
              <a:xfrm>
                <a:off x="-1" y="0"/>
                <a:ext cx="583091" cy="378830"/>
                <a:chOff x="0" y="0"/>
                <a:chExt cx="583089" cy="378830"/>
              </a:xfrm>
            </p:grpSpPr>
            <p:graphicFrame>
              <p:nvGraphicFramePr>
                <p:cNvPr id="726" name="Table 3-2-1-1-1-1-3-1"/>
                <p:cNvGraphicFramePr/>
                <p:nvPr/>
              </p:nvGraphicFramePr>
              <p:xfrm>
                <a:off x="0" y="0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count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7" name="Línea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28" name="Línea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29" name="Línea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0" name="Línea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1" name="Línea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2" name="Línea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  <p:sp>
              <p:nvSpPr>
                <p:cNvPr id="733" name="Línea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5400"/>
                </a:p>
              </p:txBody>
            </p:sp>
          </p:grpSp>
          <p:sp>
            <p:nvSpPr>
              <p:cNvPr id="735" name="Cuadrado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6" name="Cuadrado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7" name="Cuadrado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38" name="Cuadrado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6220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900"/>
                <a:t>stat</a:t>
              </a:r>
            </a:p>
          </p:txBody>
        </p:sp>
        <p:grpSp>
          <p:nvGrpSpPr>
            <p:cNvPr id="745" name="Agrupar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ángulo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2" name="Rectángulo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3" name="Rectángulo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  <p:sp>
            <p:nvSpPr>
              <p:cNvPr id="744" name="Rectángulo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9" b="0">
                <a:solidFill>
                  <a:srgbClr val="000000"/>
                </a:solidFill>
              </a:defRPr>
            </a:pPr>
            <a:r>
              <a:rPr sz="900" dirty="0"/>
              <a:t>Visualize a stat by changing the default stat of a </a:t>
            </a:r>
            <a:r>
              <a:rPr sz="900" dirty="0" err="1"/>
              <a:t>geom</a:t>
            </a:r>
            <a:r>
              <a:rPr sz="900" dirty="0"/>
              <a:t> function, </a:t>
            </a:r>
            <a:r>
              <a:rPr sz="900" b="1" dirty="0" err="1"/>
              <a:t>geom_bar</a:t>
            </a:r>
            <a:r>
              <a:rPr sz="900" b="1" dirty="0"/>
              <a:t>(stat="count")</a:t>
            </a:r>
            <a:r>
              <a:rPr sz="900" dirty="0"/>
              <a:t> or by using a stat function, </a:t>
            </a:r>
            <a:r>
              <a:rPr sz="900" b="1" dirty="0" err="1"/>
              <a:t>stat_count</a:t>
            </a:r>
            <a:r>
              <a:rPr sz="900" b="1" dirty="0"/>
              <a:t>(</a:t>
            </a:r>
            <a:r>
              <a:rPr sz="900" b="1" dirty="0" err="1"/>
              <a:t>geom</a:t>
            </a:r>
            <a:r>
              <a:rPr sz="900" b="1" dirty="0"/>
              <a:t>="bar")</a:t>
            </a:r>
            <a:r>
              <a:rPr sz="900" dirty="0"/>
              <a:t>, which calls a default </a:t>
            </a:r>
            <a:r>
              <a:rPr sz="900" dirty="0" err="1"/>
              <a:t>geom</a:t>
            </a:r>
            <a:r>
              <a:rPr sz="900" dirty="0"/>
              <a:t> to make a layer (equivalent to a </a:t>
            </a:r>
            <a:r>
              <a:rPr sz="900" dirty="0" err="1"/>
              <a:t>geom</a:t>
            </a:r>
            <a:r>
              <a:rPr sz="900" dirty="0"/>
              <a:t> function).</a:t>
            </a:r>
          </a:p>
          <a:p>
            <a:pPr defTabSz="560831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9" b="0">
                <a:solidFill>
                  <a:srgbClr val="000000"/>
                </a:solidFill>
              </a:defRPr>
            </a:pPr>
            <a:r>
              <a:rPr sz="900" dirty="0"/>
              <a:t>Use </a:t>
            </a:r>
            <a:r>
              <a:rPr sz="900" b="1" dirty="0" err="1"/>
              <a:t>after_stat</a:t>
            </a:r>
            <a:r>
              <a:rPr sz="900" b="1" dirty="0"/>
              <a:t>(name) </a:t>
            </a:r>
            <a:r>
              <a:rPr sz="900" dirty="0"/>
              <a:t>syntax to map the stat variable </a:t>
            </a:r>
            <a:r>
              <a:rPr sz="900" b="1" dirty="0"/>
              <a:t>name</a:t>
            </a:r>
            <a:r>
              <a:rPr sz="900" dirty="0"/>
              <a:t> to an aesthetic.</a:t>
            </a:r>
          </a:p>
        </p:txBody>
      </p:sp>
      <p:sp>
        <p:nvSpPr>
          <p:cNvPr id="748" name="i + stat_density_2d(aes(fill = after_stat(level)),…"/>
          <p:cNvSpPr txBox="1"/>
          <p:nvPr/>
        </p:nvSpPr>
        <p:spPr>
          <a:xfrm>
            <a:off x="840678" y="3259351"/>
            <a:ext cx="2515302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i</a:t>
            </a:r>
            <a:r>
              <a:rPr sz="900" b="1" dirty="0"/>
              <a:t> + stat_density_2d(</a:t>
            </a:r>
            <a:r>
              <a:rPr sz="900" dirty="0" err="1"/>
              <a:t>aes</a:t>
            </a:r>
            <a:r>
              <a:rPr sz="900" dirty="0"/>
              <a:t>(fill = </a:t>
            </a:r>
            <a:r>
              <a:rPr sz="900" dirty="0" err="1"/>
              <a:t>after_stat</a:t>
            </a:r>
            <a:r>
              <a:rPr sz="900" dirty="0"/>
              <a:t>(level)),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geom</a:t>
            </a:r>
            <a:r>
              <a:rPr sz="900" dirty="0"/>
              <a:t> = "polygon"</a:t>
            </a:r>
            <a:r>
              <a:rPr sz="900" b="1" dirty="0"/>
              <a:t>)</a:t>
            </a:r>
          </a:p>
        </p:txBody>
      </p:sp>
      <p:sp>
        <p:nvSpPr>
          <p:cNvPr id="749" name="Triángulo"/>
          <p:cNvSpPr/>
          <p:nvPr/>
        </p:nvSpPr>
        <p:spPr>
          <a:xfrm rot="13348086" flipH="1">
            <a:off x="1512750" y="310514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1" name="Triángulo"/>
          <p:cNvSpPr/>
          <p:nvPr/>
        </p:nvSpPr>
        <p:spPr>
          <a:xfrm rot="13749031" flipH="1">
            <a:off x="2224686" y="310334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2" name="Triángulo"/>
          <p:cNvSpPr/>
          <p:nvPr/>
        </p:nvSpPr>
        <p:spPr>
          <a:xfrm>
            <a:off x="2454339" y="337038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5" name="Línea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59" name="Agrupar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pasted-image.pdf" descr="pasted-image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count, ncount, density, ndensity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4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stat_bin</a:t>
            </a:r>
            <a:r>
              <a:rPr sz="900" b="1" dirty="0"/>
              <a:t>(</a:t>
            </a:r>
            <a:r>
              <a:rPr sz="900" dirty="0" err="1"/>
              <a:t>binwidth</a:t>
            </a:r>
            <a:r>
              <a:rPr sz="900" dirty="0"/>
              <a:t> = 1, boundary = 10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count, </a:t>
            </a:r>
            <a:r>
              <a:rPr sz="900" dirty="0" err="1"/>
              <a:t>ncount</a:t>
            </a:r>
            <a:r>
              <a:rPr sz="900" dirty="0"/>
              <a:t>, density, </a:t>
            </a:r>
            <a:r>
              <a:rPr sz="900" dirty="0" err="1"/>
              <a:t>ndensity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stat_count</a:t>
            </a:r>
            <a:r>
              <a:rPr sz="900" b="1" dirty="0"/>
              <a:t>(</a:t>
            </a:r>
            <a:r>
              <a:rPr sz="900" dirty="0"/>
              <a:t>width = 1</a:t>
            </a:r>
            <a:r>
              <a:rPr sz="900" b="1" dirty="0"/>
              <a:t>)  x, y</a:t>
            </a:r>
            <a:r>
              <a:rPr sz="900" dirty="0"/>
              <a:t> |  count, prop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c + </a:t>
            </a:r>
            <a:r>
              <a:rPr sz="900" b="1" dirty="0" err="1"/>
              <a:t>stat_density</a:t>
            </a:r>
            <a:r>
              <a:rPr sz="900" b="1" dirty="0"/>
              <a:t>(</a:t>
            </a:r>
            <a:r>
              <a:rPr sz="900" dirty="0"/>
              <a:t>adjust = 1, kernel = "gaussian"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count, density, scaled</a:t>
            </a:r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stat_bin_2d(</a:t>
            </a:r>
            <a:r>
              <a:rPr sz="900" dirty="0"/>
              <a:t>bins = 30, drop = T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fill</a:t>
            </a:r>
            <a:r>
              <a:rPr sz="900" dirty="0"/>
              <a:t> |  count, density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stat_bin_hex</a:t>
            </a:r>
            <a:r>
              <a:rPr sz="900" b="1" dirty="0"/>
              <a:t>(</a:t>
            </a:r>
            <a:r>
              <a:rPr sz="900" dirty="0"/>
              <a:t>bins = 30</a:t>
            </a:r>
            <a:r>
              <a:rPr sz="900" b="1" dirty="0"/>
              <a:t>) x, y, fill</a:t>
            </a:r>
            <a:r>
              <a:rPr sz="900" dirty="0"/>
              <a:t> |  count, density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stat_density_2d(</a:t>
            </a:r>
            <a:r>
              <a:rPr sz="900" dirty="0"/>
              <a:t>contour = TRUE, n = 100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color, size</a:t>
            </a:r>
            <a:r>
              <a:rPr sz="900" dirty="0"/>
              <a:t> |  level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stat_ellipse</a:t>
            </a:r>
            <a:r>
              <a:rPr sz="900" b="1" dirty="0"/>
              <a:t>(</a:t>
            </a:r>
            <a:r>
              <a:rPr sz="900" dirty="0"/>
              <a:t>level = 0.95, segments = 51, type = "t"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18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stat_contour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</a:t>
            </a:r>
            <a:r>
              <a:rPr sz="900" b="1" dirty="0"/>
              <a:t>) x, y, z, order</a:t>
            </a:r>
            <a:r>
              <a:rPr sz="900" dirty="0"/>
              <a:t> |  level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</a:t>
            </a:r>
            <a:r>
              <a:rPr sz="900" b="1" dirty="0" err="1"/>
              <a:t>stat_summary_hex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(z = z), bins = 30, fun = max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z, fill </a:t>
            </a:r>
            <a:r>
              <a:rPr sz="900" dirty="0"/>
              <a:t>|  value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l + stat_summary_2d(</a:t>
            </a:r>
            <a:r>
              <a:rPr sz="900" dirty="0" err="1"/>
              <a:t>aes</a:t>
            </a:r>
            <a:r>
              <a:rPr sz="900" dirty="0"/>
              <a:t>(z = z), bins = 30, fun = mean</a:t>
            </a:r>
            <a:r>
              <a:rPr sz="900" b="1" dirty="0"/>
              <a:t>)</a:t>
            </a:r>
            <a:br>
              <a:rPr sz="900" b="1" dirty="0"/>
            </a:br>
            <a:r>
              <a:rPr sz="900" b="1" dirty="0"/>
              <a:t>x, y, z, fill</a:t>
            </a:r>
            <a:r>
              <a:rPr sz="900" dirty="0"/>
              <a:t> |  value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stat_boxplot</a:t>
            </a:r>
            <a:r>
              <a:rPr sz="900" b="1" dirty="0"/>
              <a:t>(</a:t>
            </a:r>
            <a:r>
              <a:rPr sz="900" dirty="0" err="1"/>
              <a:t>coef</a:t>
            </a:r>
            <a:r>
              <a:rPr sz="900" dirty="0"/>
              <a:t> = 1.5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</a:t>
            </a:r>
            <a:r>
              <a:rPr sz="900" dirty="0"/>
              <a:t> |  lower, middle, upper, width 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f + </a:t>
            </a:r>
            <a:r>
              <a:rPr sz="900" b="1" dirty="0" err="1"/>
              <a:t>stat_ydensity</a:t>
            </a:r>
            <a:r>
              <a:rPr sz="900" b="1" dirty="0"/>
              <a:t>(</a:t>
            </a:r>
            <a:r>
              <a:rPr sz="900" dirty="0"/>
              <a:t>kernel = "gaussian", scale = "area"</a:t>
            </a:r>
            <a:r>
              <a:rPr sz="900" b="1" dirty="0"/>
              <a:t>) x, y</a:t>
            </a:r>
            <a:r>
              <a:rPr sz="900" dirty="0"/>
              <a:t> | density, scaled, count, n, </a:t>
            </a:r>
            <a:r>
              <a:rPr sz="900" dirty="0" err="1"/>
              <a:t>violinwidth</a:t>
            </a:r>
            <a:r>
              <a:rPr sz="900" dirty="0"/>
              <a:t>, width</a:t>
            </a:r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stat_ecdf</a:t>
            </a:r>
            <a:r>
              <a:rPr sz="900" b="1" dirty="0"/>
              <a:t>(</a:t>
            </a:r>
            <a:r>
              <a:rPr sz="900" dirty="0"/>
              <a:t>n = 40</a:t>
            </a:r>
            <a:r>
              <a:rPr sz="900" b="1" dirty="0"/>
              <a:t>)  x, y</a:t>
            </a:r>
            <a:r>
              <a:rPr sz="900" dirty="0"/>
              <a:t> |  x, 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stat_quantile</a:t>
            </a:r>
            <a:r>
              <a:rPr sz="900" b="1" dirty="0"/>
              <a:t>(</a:t>
            </a:r>
            <a:r>
              <a:rPr sz="900" dirty="0"/>
              <a:t>quantiles = c(0.1, 0.9), </a:t>
            </a:r>
            <a:br>
              <a:rPr sz="900" dirty="0"/>
            </a:br>
            <a:r>
              <a:rPr sz="900" dirty="0"/>
              <a:t>formula = y ~ log(x), method = "</a:t>
            </a:r>
            <a:r>
              <a:rPr sz="900" dirty="0" err="1"/>
              <a:t>rq</a:t>
            </a:r>
            <a:r>
              <a:rPr sz="900" dirty="0"/>
              <a:t>"</a:t>
            </a:r>
            <a:r>
              <a:rPr sz="900" b="1" dirty="0"/>
              <a:t>)  x, y</a:t>
            </a:r>
            <a:r>
              <a:rPr sz="900" dirty="0"/>
              <a:t> | quantile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stat_smooth</a:t>
            </a:r>
            <a:r>
              <a:rPr sz="900" b="1" dirty="0"/>
              <a:t>(</a:t>
            </a:r>
            <a:r>
              <a:rPr sz="900" dirty="0"/>
              <a:t>method = "</a:t>
            </a:r>
            <a:r>
              <a:rPr sz="900" dirty="0" err="1"/>
              <a:t>lm</a:t>
            </a:r>
            <a:r>
              <a:rPr sz="900" dirty="0"/>
              <a:t>", formula = y ~ x, se = T, </a:t>
            </a:r>
            <a:br>
              <a:rPr sz="900" dirty="0"/>
            </a:br>
            <a:r>
              <a:rPr sz="900" dirty="0"/>
              <a:t>level = 0.95</a:t>
            </a:r>
            <a:r>
              <a:rPr sz="900" b="1" dirty="0"/>
              <a:t>) x, y</a:t>
            </a:r>
            <a:r>
              <a:rPr sz="900" dirty="0"/>
              <a:t> | se, x, y, </a:t>
            </a:r>
            <a:r>
              <a:rPr sz="900" dirty="0" err="1"/>
              <a:t>ymin</a:t>
            </a:r>
            <a:r>
              <a:rPr sz="900" dirty="0"/>
              <a:t>, </a:t>
            </a:r>
            <a:r>
              <a:rPr sz="900" dirty="0" err="1"/>
              <a:t>ymax</a:t>
            </a:r>
            <a:endParaRPr sz="900" dirty="0"/>
          </a:p>
          <a:p>
            <a:pPr defTabSz="566674">
              <a:lnSpc>
                <a:spcPct val="80000"/>
              </a:lnSpc>
              <a:spcBef>
                <a:spcPts val="12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 err="1"/>
              <a:t>ggplot</a:t>
            </a:r>
            <a:r>
              <a:rPr sz="900" b="1" dirty="0"/>
              <a:t>() + </a:t>
            </a:r>
            <a:r>
              <a:rPr sz="900" b="1" dirty="0" err="1"/>
              <a:t>xlim</a:t>
            </a:r>
            <a:r>
              <a:rPr sz="900" b="1" dirty="0"/>
              <a:t>(</a:t>
            </a:r>
            <a:r>
              <a:rPr sz="900" dirty="0"/>
              <a:t>-5, 5</a:t>
            </a:r>
            <a:r>
              <a:rPr sz="900" b="1" dirty="0"/>
              <a:t>) + </a:t>
            </a:r>
            <a:r>
              <a:rPr sz="900" b="1" dirty="0" err="1"/>
              <a:t>stat_function</a:t>
            </a:r>
            <a:r>
              <a:rPr sz="900" b="1" dirty="0"/>
              <a:t>(</a:t>
            </a:r>
            <a:r>
              <a:rPr sz="900" dirty="0"/>
              <a:t>fun = </a:t>
            </a:r>
            <a:r>
              <a:rPr sz="900" dirty="0" err="1"/>
              <a:t>dnorm</a:t>
            </a:r>
            <a:r>
              <a:rPr sz="900" dirty="0"/>
              <a:t>, </a:t>
            </a:r>
            <a:br>
              <a:rPr sz="900" dirty="0"/>
            </a:br>
            <a:r>
              <a:rPr sz="900" dirty="0"/>
              <a:t>n = 20, </a:t>
            </a:r>
            <a:r>
              <a:rPr sz="900" dirty="0" err="1"/>
              <a:t>geom</a:t>
            </a:r>
            <a:r>
              <a:rPr sz="900" dirty="0"/>
              <a:t> = “point”</a:t>
            </a:r>
            <a:r>
              <a:rPr sz="900" b="1" dirty="0"/>
              <a:t>) x</a:t>
            </a:r>
            <a:r>
              <a:rPr sz="900" dirty="0"/>
              <a:t> |  x, y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 err="1"/>
              <a:t>ggplot</a:t>
            </a:r>
            <a:r>
              <a:rPr sz="900" b="1" dirty="0"/>
              <a:t>() + </a:t>
            </a:r>
            <a:r>
              <a:rPr sz="900" b="1" dirty="0" err="1"/>
              <a:t>stat_qq</a:t>
            </a:r>
            <a:r>
              <a:rPr sz="900" b="1" dirty="0"/>
              <a:t>(</a:t>
            </a:r>
            <a:r>
              <a:rPr sz="900" dirty="0" err="1"/>
              <a:t>aes</a:t>
            </a:r>
            <a:r>
              <a:rPr sz="900" dirty="0"/>
              <a:t>(sample = 1:100)</a:t>
            </a:r>
            <a:r>
              <a:rPr sz="900" b="1" dirty="0"/>
              <a:t>) </a:t>
            </a:r>
            <a:br>
              <a:rPr sz="900" b="1" dirty="0"/>
            </a:br>
            <a:r>
              <a:rPr sz="900" b="1" dirty="0"/>
              <a:t>x, y, sample </a:t>
            </a:r>
            <a:r>
              <a:rPr sz="900" dirty="0"/>
              <a:t>|  sample, theoretical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stat_sum</a:t>
            </a:r>
            <a:r>
              <a:rPr sz="900" b="1" dirty="0"/>
              <a:t>() x, y, size</a:t>
            </a:r>
            <a:r>
              <a:rPr sz="900" dirty="0"/>
              <a:t> |  n, prop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stat_summary</a:t>
            </a:r>
            <a:r>
              <a:rPr sz="900" b="1" dirty="0"/>
              <a:t>(</a:t>
            </a:r>
            <a:r>
              <a:rPr sz="900" dirty="0" err="1"/>
              <a:t>fun.data</a:t>
            </a:r>
            <a:r>
              <a:rPr sz="900" dirty="0"/>
              <a:t> = "</a:t>
            </a:r>
            <a:r>
              <a:rPr sz="900" dirty="0" err="1"/>
              <a:t>mean_cl_boot</a:t>
            </a:r>
            <a:r>
              <a:rPr sz="900" dirty="0"/>
              <a:t>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h + </a:t>
            </a:r>
            <a:r>
              <a:rPr sz="900" b="1" dirty="0" err="1"/>
              <a:t>stat_summary_bin</a:t>
            </a:r>
            <a:r>
              <a:rPr sz="900" b="1" dirty="0"/>
              <a:t>(</a:t>
            </a:r>
            <a:r>
              <a:rPr sz="900" dirty="0"/>
              <a:t>fun = "mean", </a:t>
            </a:r>
            <a:r>
              <a:rPr sz="900" dirty="0" err="1"/>
              <a:t>geom</a:t>
            </a:r>
            <a:r>
              <a:rPr sz="900" dirty="0"/>
              <a:t> = "bar"</a:t>
            </a:r>
            <a:r>
              <a:rPr sz="900" b="1" dirty="0"/>
              <a:t>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stat_identity</a:t>
            </a:r>
            <a:r>
              <a:rPr sz="900" b="1" dirty="0"/>
              <a:t>()</a:t>
            </a:r>
          </a:p>
          <a:p>
            <a:pPr defTabSz="566674">
              <a:lnSpc>
                <a:spcPct val="80000"/>
              </a:lnSpc>
              <a:spcBef>
                <a:spcPts val="600"/>
              </a:spcBef>
              <a:defRPr sz="970">
                <a:solidFill>
                  <a:srgbClr val="000000"/>
                </a:solidFill>
              </a:defRPr>
            </a:pPr>
            <a:r>
              <a:rPr sz="900" dirty="0"/>
              <a:t>e + </a:t>
            </a:r>
            <a:r>
              <a:rPr sz="900" dirty="0" err="1"/>
              <a:t>stat_unique</a:t>
            </a:r>
            <a:r>
              <a:rPr sz="900" dirty="0"/>
              <a:t>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/>
              <a:t>Scales </a:t>
            </a:r>
            <a:r>
              <a:rPr sz="900"/>
              <a:t>map data values to the visual values of an aesthetic. To change a mapping, add a new scale.</a:t>
            </a:r>
          </a:p>
        </p:txBody>
      </p:sp>
      <p:grpSp>
        <p:nvGrpSpPr>
          <p:cNvPr id="768" name="Agrupar"/>
          <p:cNvGrpSpPr/>
          <p:nvPr/>
        </p:nvGrpSpPr>
        <p:grpSpPr>
          <a:xfrm>
            <a:off x="3724388" y="1417357"/>
            <a:ext cx="364615" cy="364711"/>
            <a:chOff x="0" y="0"/>
            <a:chExt cx="364614" cy="364710"/>
          </a:xfrm>
        </p:grpSpPr>
        <p:pic>
          <p:nvPicPr>
            <p:cNvPr id="76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4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5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6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/>
              <a:t>n </a:t>
            </a:r>
            <a:r>
              <a:rPr sz="800"/>
              <a:t>&lt;-</a:t>
            </a:r>
            <a:r>
              <a:rPr sz="900"/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43305">
              <a:lnSpc>
                <a:spcPct val="80000"/>
              </a:lnSpc>
              <a:spcBef>
                <a:spcPts val="0"/>
              </a:spcBef>
              <a:defRPr sz="837">
                <a:solidFill>
                  <a:srgbClr val="000000"/>
                </a:solidFill>
              </a:defRPr>
            </a:pPr>
            <a:r>
              <a:rPr dirty="0"/>
              <a:t>n + </a:t>
            </a:r>
            <a:r>
              <a:rPr dirty="0" err="1"/>
              <a:t>scale_fill_manual</a:t>
            </a:r>
            <a:r>
              <a:rPr dirty="0"/>
              <a:t>(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values</a:t>
            </a:r>
            <a:r>
              <a:rPr dirty="0"/>
              <a:t> = c("</a:t>
            </a:r>
            <a:r>
              <a:rPr dirty="0" err="1"/>
              <a:t>skyblue</a:t>
            </a:r>
            <a:r>
              <a:rPr dirty="0"/>
              <a:t>", "</a:t>
            </a:r>
            <a:r>
              <a:rPr dirty="0" err="1"/>
              <a:t>royalblue</a:t>
            </a:r>
            <a:r>
              <a:rPr dirty="0"/>
              <a:t>", "blue", "navy"),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limits</a:t>
            </a:r>
            <a:r>
              <a:rPr dirty="0"/>
              <a:t> = c("d", "e", "p", "r"), breaks =c("d", "e", "p", “r"),</a:t>
            </a:r>
          </a:p>
          <a:p>
            <a:pPr defTabSz="543305">
              <a:lnSpc>
                <a:spcPct val="80000"/>
              </a:lnSpc>
              <a:spcBef>
                <a:spcPts val="0"/>
              </a:spcBef>
              <a:defRPr sz="837" b="0">
                <a:solidFill>
                  <a:srgbClr val="000000"/>
                </a:solidFill>
              </a:defRPr>
            </a:pPr>
            <a:r>
              <a:rPr dirty="0"/>
              <a:t>     </a:t>
            </a:r>
            <a:r>
              <a:rPr b="1" dirty="0"/>
              <a:t>name</a:t>
            </a:r>
            <a:r>
              <a:rPr dirty="0"/>
              <a:t> = "fuel", labels = c("D", "E", "P", "R")</a:t>
            </a:r>
            <a:r>
              <a:rPr b="1" dirty="0"/>
              <a:t>)</a:t>
            </a:r>
          </a:p>
        </p:txBody>
      </p:sp>
      <p:sp>
        <p:nvSpPr>
          <p:cNvPr id="771" name="Triángulo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2" name="Triángulo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3" name="Triángulo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4" name="Triángulo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5" name="Triángulo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6" name="Triángulo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8" name="Triángulo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9" name="Triángulo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sz="800" dirty="0"/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sz="800" dirty="0"/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sz="800" dirty="0"/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sz="700" dirty="0"/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sz="700" dirty="0"/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sz="700" dirty="0"/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rPr sz="700" dirty="0"/>
              <a:t>range of values to include in mapping</a:t>
            </a:r>
          </a:p>
        </p:txBody>
      </p:sp>
      <p:pic>
        <p:nvPicPr>
          <p:cNvPr id="78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20173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ángulo"/>
          <p:cNvSpPr/>
          <p:nvPr/>
        </p:nvSpPr>
        <p:spPr>
          <a:xfrm>
            <a:off x="3742247" y="23317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C0D9F0"/>
                </a:solidFill>
              </a:defRPr>
            </a:pPr>
            <a:endParaRPr/>
          </a:p>
        </p:txBody>
      </p:sp>
      <p:sp>
        <p:nvSpPr>
          <p:cNvPr id="789" name="Rectángulo"/>
          <p:cNvSpPr/>
          <p:nvPr/>
        </p:nvSpPr>
        <p:spPr>
          <a:xfrm>
            <a:off x="3831708" y="22988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0" name="Rectángulo"/>
          <p:cNvSpPr/>
          <p:nvPr/>
        </p:nvSpPr>
        <p:spPr>
          <a:xfrm>
            <a:off x="3921169" y="22323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1" name="Rectángulo"/>
          <p:cNvSpPr/>
          <p:nvPr/>
        </p:nvSpPr>
        <p:spPr>
          <a:xfrm>
            <a:off x="4010629" y="21185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100"/>
              </a:spcBef>
              <a:defRPr sz="1176"/>
            </a:pPr>
            <a:r>
              <a:rPr sz="1100" dirty="0"/>
              <a:t>GENERAL PURPOSE SCALES</a:t>
            </a:r>
          </a:p>
          <a:p>
            <a:pPr defTabSz="572516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80" b="0">
                <a:solidFill>
                  <a:srgbClr val="000000"/>
                </a:solidFill>
              </a:defRPr>
            </a:pPr>
            <a:r>
              <a:rPr sz="900" dirty="0"/>
              <a:t>Use with most aesthetics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scale_*_continuous()</a:t>
            </a:r>
            <a:r>
              <a:rPr sz="900" dirty="0"/>
              <a:t> - Map </a:t>
            </a:r>
            <a:r>
              <a:rPr sz="900" dirty="0" err="1"/>
              <a:t>cont</a:t>
            </a:r>
            <a:r>
              <a:rPr sz="900" dirty="0"/>
              <a:t>’ values to visual ones.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scale_*_discrete()</a:t>
            </a:r>
            <a:r>
              <a:rPr sz="900" dirty="0"/>
              <a:t> - Map discrete values to visual ones.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>
                <a:solidFill>
                  <a:srgbClr val="000000"/>
                </a:solidFill>
              </a:defRPr>
            </a:pPr>
            <a:r>
              <a:rPr sz="900" dirty="0"/>
              <a:t>scale_*_binned()</a:t>
            </a:r>
            <a:r>
              <a:rPr sz="900" b="0" dirty="0"/>
              <a:t> - Map continuous values to discrete bins.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scale_*_identity()</a:t>
            </a:r>
            <a:r>
              <a:rPr sz="900" dirty="0"/>
              <a:t> - Use data values as visual ones.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scale_*_manual(</a:t>
            </a:r>
            <a:r>
              <a:rPr sz="900" dirty="0"/>
              <a:t>values = c()</a:t>
            </a:r>
            <a:r>
              <a:rPr sz="900" b="1" dirty="0"/>
              <a:t>)</a:t>
            </a:r>
            <a:r>
              <a:rPr sz="900" dirty="0"/>
              <a:t> - Map discrete values to manually chosen visual ones.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scale_*_date(</a:t>
            </a:r>
            <a:r>
              <a:rPr sz="900" dirty="0" err="1"/>
              <a:t>date_labels</a:t>
            </a:r>
            <a:r>
              <a:rPr sz="900" dirty="0"/>
              <a:t> = "%m/%d"), </a:t>
            </a:r>
            <a:br>
              <a:rPr sz="900" dirty="0"/>
            </a:br>
            <a:r>
              <a:rPr sz="900" dirty="0" err="1"/>
              <a:t>date_breaks</a:t>
            </a:r>
            <a:r>
              <a:rPr sz="900" dirty="0"/>
              <a:t> = "2 weeks"</a:t>
            </a:r>
            <a:r>
              <a:rPr sz="900" b="1" dirty="0"/>
              <a:t>)</a:t>
            </a:r>
            <a:r>
              <a:rPr sz="900" dirty="0"/>
              <a:t> - Treat data values as dates. </a:t>
            </a:r>
          </a:p>
          <a:p>
            <a:pPr defTabSz="572516">
              <a:lnSpc>
                <a:spcPct val="70000"/>
              </a:lnSpc>
              <a:spcBef>
                <a:spcPts val="600"/>
              </a:spcBef>
              <a:defRPr sz="980" b="0">
                <a:solidFill>
                  <a:srgbClr val="000000"/>
                </a:solidFill>
              </a:defRPr>
            </a:pPr>
            <a:r>
              <a:rPr sz="900" b="1" dirty="0"/>
              <a:t>scale_*_datetime()</a:t>
            </a:r>
            <a:r>
              <a:rPr sz="900" dirty="0"/>
              <a:t> -  Treat data values as date times. </a:t>
            </a:r>
            <a:br>
              <a:rPr sz="900" dirty="0"/>
            </a:br>
            <a:r>
              <a:rPr sz="900" dirty="0"/>
              <a:t>Same as scale_*_date(). See ?</a:t>
            </a:r>
            <a:r>
              <a:rPr sz="900" dirty="0" err="1"/>
              <a:t>strptime</a:t>
            </a:r>
            <a:r>
              <a:rPr sz="900" dirty="0"/>
              <a:t>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sz="1100" dirty="0"/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dirty="0"/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scale_x_log10()</a:t>
            </a:r>
            <a:r>
              <a:rPr sz="900" dirty="0"/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scale_x_reverse</a:t>
            </a:r>
            <a:r>
              <a:rPr sz="900" b="1" dirty="0"/>
              <a:t>()</a:t>
            </a:r>
            <a:r>
              <a:rPr sz="900" dirty="0"/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scale_x_sqrt</a:t>
            </a:r>
            <a:r>
              <a:rPr sz="900" b="1" dirty="0"/>
              <a:t>()</a:t>
            </a:r>
            <a:r>
              <a:rPr sz="900" dirty="0"/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</a:pPr>
            <a:r>
              <a:rPr sz="1100" dirty="0"/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scale_fill_brewer</a:t>
            </a:r>
            <a:r>
              <a:rPr sz="900" b="1" dirty="0"/>
              <a:t>(</a:t>
            </a:r>
            <a:r>
              <a:rPr sz="900" dirty="0"/>
              <a:t>palette = "Blues"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For palette choices: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RColorBrewer</a:t>
            </a:r>
            <a:r>
              <a:rPr sz="900" dirty="0"/>
              <a:t>::</a:t>
            </a:r>
            <a:r>
              <a:rPr sz="900" dirty="0" err="1"/>
              <a:t>display.brewer.all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scale_fill_grey</a:t>
            </a:r>
            <a:r>
              <a:rPr sz="900" b="1" dirty="0"/>
              <a:t>(</a:t>
            </a:r>
            <a:r>
              <a:rPr sz="900" dirty="0"/>
              <a:t>start = 0.2,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end = 0.8, </a:t>
            </a:r>
            <a:r>
              <a:rPr sz="900" dirty="0" err="1"/>
              <a:t>na.value</a:t>
            </a:r>
            <a:r>
              <a:rPr sz="900" dirty="0"/>
              <a:t> = "red"</a:t>
            </a:r>
            <a:r>
              <a:rPr sz="900" b="1" dirty="0"/>
              <a:t>)</a:t>
            </a:r>
            <a:r>
              <a:rPr sz="900" dirty="0"/>
              <a:t> </a:t>
            </a:r>
          </a:p>
        </p:txBody>
      </p:sp>
      <p:grpSp>
        <p:nvGrpSpPr>
          <p:cNvPr id="800" name="Agrupar"/>
          <p:cNvGrpSpPr/>
          <p:nvPr/>
        </p:nvGrpSpPr>
        <p:grpSpPr>
          <a:xfrm>
            <a:off x="3724388" y="6011732"/>
            <a:ext cx="364615" cy="364712"/>
            <a:chOff x="0" y="0"/>
            <a:chExt cx="364614" cy="364710"/>
          </a:xfrm>
        </p:grpSpPr>
        <p:pic>
          <p:nvPicPr>
            <p:cNvPr id="795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ángulo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797" name="Rectángulo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8" name="Rectángulo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9" name="Rectángulo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grpSp>
        <p:nvGrpSpPr>
          <p:cNvPr id="806" name="Agrupar"/>
          <p:cNvGrpSpPr/>
          <p:nvPr/>
        </p:nvGrpSpPr>
        <p:grpSpPr>
          <a:xfrm>
            <a:off x="3724388" y="6478072"/>
            <a:ext cx="364615" cy="364712"/>
            <a:chOff x="0" y="0"/>
            <a:chExt cx="364614" cy="364710"/>
          </a:xfrm>
        </p:grpSpPr>
        <p:pic>
          <p:nvPicPr>
            <p:cNvPr id="801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ángulo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803" name="Rectángulo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4" name="Rectángulo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5" name="Rectángulo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300"/>
              </a:spcBef>
            </a:pPr>
            <a:r>
              <a:rPr sz="1100" dirty="0"/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o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c + </a:t>
            </a:r>
            <a:r>
              <a:rPr sz="900" dirty="0" err="1"/>
              <a:t>geom_dotplot</a:t>
            </a:r>
            <a:r>
              <a:rPr sz="900" dirty="0"/>
              <a:t>(</a:t>
            </a:r>
            <a:r>
              <a:rPr sz="900" dirty="0" err="1"/>
              <a:t>aes</a:t>
            </a:r>
            <a:r>
              <a:rPr sz="900" dirty="0"/>
              <a:t>(fill = x))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scale_fill_distiller</a:t>
            </a:r>
            <a:r>
              <a:rPr sz="900" b="1" dirty="0"/>
              <a:t>(</a:t>
            </a:r>
            <a:r>
              <a:rPr sz="900" dirty="0"/>
              <a:t>palette = “Blues”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scale_fill_gradient</a:t>
            </a:r>
            <a:r>
              <a:rPr sz="900" b="1" dirty="0"/>
              <a:t>(</a:t>
            </a:r>
            <a:r>
              <a:rPr sz="900" dirty="0"/>
              <a:t>low="red", high=“yellow"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scale_fill_gradient2(</a:t>
            </a:r>
            <a:r>
              <a:rPr sz="900" dirty="0"/>
              <a:t>low = "red", high = “blue”,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mid = "white", midpoint = 25</a:t>
            </a:r>
            <a:r>
              <a:rPr sz="900" b="1" dirty="0"/>
              <a:t>)</a:t>
            </a:r>
            <a:r>
              <a:rPr sz="900" dirty="0"/>
              <a:t> 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o + </a:t>
            </a:r>
            <a:r>
              <a:rPr sz="900" b="1" dirty="0" err="1"/>
              <a:t>scale_fill_gradientn</a:t>
            </a:r>
            <a:r>
              <a:rPr sz="900" b="1" dirty="0"/>
              <a:t>(</a:t>
            </a:r>
            <a:r>
              <a:rPr sz="900" dirty="0"/>
              <a:t>colors = </a:t>
            </a:r>
            <a:r>
              <a:rPr sz="900" dirty="0" err="1"/>
              <a:t>topo.colors</a:t>
            </a:r>
            <a:r>
              <a:rPr sz="900" dirty="0"/>
              <a:t>(6)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Also: rainbow(), </a:t>
            </a:r>
            <a:r>
              <a:rPr sz="900" dirty="0" err="1"/>
              <a:t>heat.colors</a:t>
            </a:r>
            <a:r>
              <a:rPr sz="900" dirty="0"/>
              <a:t>(), </a:t>
            </a:r>
            <a:r>
              <a:rPr sz="900" dirty="0" err="1"/>
              <a:t>terrain.colors</a:t>
            </a:r>
            <a:r>
              <a:rPr sz="900" dirty="0"/>
              <a:t>(),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 err="1"/>
              <a:t>cm.colors</a:t>
            </a:r>
            <a:r>
              <a:rPr sz="900" dirty="0"/>
              <a:t>(), </a:t>
            </a:r>
            <a:r>
              <a:rPr sz="900" dirty="0" err="1"/>
              <a:t>RColorBrewer</a:t>
            </a:r>
            <a:r>
              <a:rPr sz="900" dirty="0"/>
              <a:t>::</a:t>
            </a:r>
            <a:r>
              <a:rPr sz="900" dirty="0" err="1"/>
              <a:t>brewer.pal</a:t>
            </a:r>
            <a:r>
              <a:rPr sz="900" dirty="0"/>
              <a:t>()</a:t>
            </a:r>
          </a:p>
        </p:txBody>
      </p:sp>
      <p:grpSp>
        <p:nvGrpSpPr>
          <p:cNvPr id="810" name="Agrupar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Agrupar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pasted-image.pdf" descr="pasted-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Agrupar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pasted-image.pdf" descr="pasted-image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Agrupar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pasted-image.pdf" descr="pasted-image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sz="1100" dirty="0"/>
              <a:t>SHAPE AND SIZE SCALES</a:t>
            </a:r>
            <a:br>
              <a:rPr sz="1100" dirty="0"/>
            </a:br>
            <a:r>
              <a:rPr sz="900" b="0" dirty="0">
                <a:solidFill>
                  <a:srgbClr val="000000"/>
                </a:solidFill>
              </a:rPr>
              <a:t>p </a:t>
            </a:r>
            <a:r>
              <a:rPr sz="800" dirty="0"/>
              <a:t>&lt;-</a:t>
            </a:r>
            <a:r>
              <a:rPr sz="900" b="0" dirty="0">
                <a:solidFill>
                  <a:srgbClr val="000000"/>
                </a:solidFill>
              </a:rPr>
              <a:t> e + </a:t>
            </a:r>
            <a:r>
              <a:rPr sz="900" b="0" dirty="0" err="1">
                <a:solidFill>
                  <a:srgbClr val="000000"/>
                </a:solidFill>
              </a:rPr>
              <a:t>geom_point</a:t>
            </a:r>
            <a:r>
              <a:rPr sz="900" b="0" dirty="0">
                <a:solidFill>
                  <a:srgbClr val="000000"/>
                </a:solidFill>
              </a:rPr>
              <a:t>(</a:t>
            </a:r>
            <a:r>
              <a:rPr sz="900" b="0" dirty="0" err="1">
                <a:solidFill>
                  <a:srgbClr val="000000"/>
                </a:solidFill>
              </a:rPr>
              <a:t>aes</a:t>
            </a:r>
            <a:r>
              <a:rPr sz="900" b="0" dirty="0">
                <a:solidFill>
                  <a:srgbClr val="000000"/>
                </a:solidFill>
              </a:rPr>
              <a:t>(shape = </a:t>
            </a:r>
            <a:r>
              <a:rPr sz="900" b="0" dirty="0" err="1">
                <a:solidFill>
                  <a:srgbClr val="000000"/>
                </a:solidFill>
              </a:rPr>
              <a:t>fl</a:t>
            </a:r>
            <a:r>
              <a:rPr sz="900" b="0" dirty="0">
                <a:solidFill>
                  <a:srgbClr val="000000"/>
                </a:solidFill>
              </a:rPr>
              <a:t>, size = </a:t>
            </a:r>
            <a:r>
              <a:rPr sz="900" b="0" dirty="0" err="1">
                <a:solidFill>
                  <a:srgbClr val="000000"/>
                </a:solidFill>
              </a:rPr>
              <a:t>cyl</a:t>
            </a:r>
            <a:r>
              <a:rPr sz="900" b="0" dirty="0">
                <a:solidFill>
                  <a:srgbClr val="000000"/>
                </a:solidFill>
              </a:rPr>
              <a:t>))</a:t>
            </a:r>
            <a:endParaRPr sz="9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sz="900" dirty="0"/>
              <a:t>p + </a:t>
            </a:r>
            <a:r>
              <a:rPr sz="900" dirty="0" err="1"/>
              <a:t>scale_shape</a:t>
            </a:r>
            <a:r>
              <a:rPr sz="900" dirty="0"/>
              <a:t>() + </a:t>
            </a:r>
            <a:r>
              <a:rPr sz="900" dirty="0" err="1"/>
              <a:t>scale_size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scale_shape_manual</a:t>
            </a:r>
            <a:r>
              <a:rPr sz="900" b="1" dirty="0"/>
              <a:t>(</a:t>
            </a:r>
            <a:r>
              <a:rPr sz="900" dirty="0"/>
              <a:t>values = c(3:7)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scale_radius</a:t>
            </a:r>
            <a:r>
              <a:rPr sz="900" b="1" dirty="0"/>
              <a:t>(</a:t>
            </a:r>
            <a:r>
              <a:rPr sz="900" dirty="0"/>
              <a:t>range = c(1,6)</a:t>
            </a:r>
            <a:r>
              <a:rPr sz="900" b="1" dirty="0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p + </a:t>
            </a:r>
            <a:r>
              <a:rPr sz="900" b="1" dirty="0" err="1"/>
              <a:t>scale_size_area</a:t>
            </a:r>
            <a:r>
              <a:rPr sz="900" b="1" dirty="0"/>
              <a:t>(</a:t>
            </a:r>
            <a:r>
              <a:rPr sz="900" dirty="0" err="1"/>
              <a:t>max_size</a:t>
            </a:r>
            <a:r>
              <a:rPr sz="900" dirty="0"/>
              <a:t> = 6</a:t>
            </a:r>
            <a:r>
              <a:rPr sz="900" b="1" dirty="0"/>
              <a:t>)</a:t>
            </a:r>
          </a:p>
        </p:txBody>
      </p:sp>
      <p:pic>
        <p:nvPicPr>
          <p:cNvPr id="821" name="pasted-image.pdf" descr="pasted-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095" y="956038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Agrupar"/>
          <p:cNvGrpSpPr/>
          <p:nvPr/>
        </p:nvGrpSpPr>
        <p:grpSpPr>
          <a:xfrm>
            <a:off x="3724388" y="9246527"/>
            <a:ext cx="364615" cy="364711"/>
            <a:chOff x="0" y="0"/>
            <a:chExt cx="364614" cy="364710"/>
          </a:xfrm>
        </p:grpSpPr>
        <p:pic>
          <p:nvPicPr>
            <p:cNvPr id="82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pasted-image.pdf" descr="pasted-image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pasted-image.pdf" descr="pasted-image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r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d + </a:t>
            </a:r>
            <a:r>
              <a:rPr sz="900" dirty="0" err="1"/>
              <a:t>geom_bar</a:t>
            </a:r>
            <a:r>
              <a:rPr sz="900" dirty="0"/>
              <a:t>()</a:t>
            </a:r>
          </a:p>
          <a:p>
            <a:pPr lvl="2">
              <a:lnSpc>
                <a:spcPct val="80000"/>
              </a:lnSpc>
              <a:spcBef>
                <a:spcPts val="17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coord_cartesian</a:t>
            </a:r>
            <a:r>
              <a:rPr sz="900" dirty="0"/>
              <a:t>(</a:t>
            </a:r>
            <a:r>
              <a:rPr sz="900" b="0" dirty="0" err="1"/>
              <a:t>xlim</a:t>
            </a:r>
            <a:r>
              <a:rPr sz="900" b="0" dirty="0"/>
              <a:t> = c(0, 5)</a:t>
            </a:r>
            <a:r>
              <a:rPr sz="900" dirty="0"/>
              <a:t>)</a:t>
            </a:r>
            <a:r>
              <a:rPr sz="900" b="0" dirty="0"/>
              <a:t> - </a:t>
            </a:r>
            <a:r>
              <a:rPr sz="900" b="0" dirty="0" err="1"/>
              <a:t>xlim</a:t>
            </a:r>
            <a:r>
              <a:rPr sz="900" b="0" dirty="0"/>
              <a:t>, </a:t>
            </a:r>
            <a:r>
              <a:rPr sz="900" b="0" dirty="0" err="1"/>
              <a:t>ylim</a:t>
            </a:r>
            <a:endParaRPr lang="en-US" sz="900" b="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 b="0" dirty="0"/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coord_fixed</a:t>
            </a:r>
            <a:r>
              <a:rPr sz="900" b="1" dirty="0"/>
              <a:t>(</a:t>
            </a:r>
            <a:r>
              <a:rPr sz="900" dirty="0"/>
              <a:t>ratio = 1/2</a:t>
            </a:r>
            <a:r>
              <a:rPr sz="900" b="1" dirty="0"/>
              <a:t>) 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ratio, </a:t>
            </a:r>
            <a:r>
              <a:rPr sz="900" dirty="0" err="1"/>
              <a:t>xlim</a:t>
            </a:r>
            <a:r>
              <a:rPr sz="900" dirty="0"/>
              <a:t>, </a:t>
            </a:r>
            <a:r>
              <a:rPr sz="900" dirty="0" err="1"/>
              <a:t>ylim</a:t>
            </a:r>
            <a:r>
              <a:rPr sz="900" dirty="0"/>
              <a:t> - Cartesian coordinates with </a:t>
            </a:r>
            <a:r>
              <a:rPr lang="es-ES" sz="900" dirty="0"/>
              <a:t>F</a:t>
            </a:r>
            <a:r>
              <a:rPr sz="900" dirty="0" err="1"/>
              <a:t>ixed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aspect ratio between x and y units.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coord_flip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Flip cartesian coordinates by switching 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coord_polar</a:t>
            </a:r>
            <a:r>
              <a:rPr sz="900" b="1" dirty="0"/>
              <a:t>(</a:t>
            </a:r>
            <a:r>
              <a:rPr sz="900" dirty="0"/>
              <a:t>theta = "x", direction=1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coord_trans</a:t>
            </a:r>
            <a:r>
              <a:rPr sz="900" b="1" dirty="0"/>
              <a:t>(</a:t>
            </a:r>
            <a:r>
              <a:rPr sz="900" dirty="0"/>
              <a:t>y = “sqrt"</a:t>
            </a:r>
            <a:r>
              <a:rPr sz="900" b="1" dirty="0"/>
              <a:t>) </a:t>
            </a:r>
            <a:r>
              <a:rPr sz="900" dirty="0"/>
              <a:t>-</a:t>
            </a:r>
            <a:r>
              <a:rPr sz="900" b="1" dirty="0"/>
              <a:t> </a:t>
            </a:r>
            <a:r>
              <a:rPr sz="900" dirty="0"/>
              <a:t>x, y, </a:t>
            </a:r>
            <a:r>
              <a:rPr sz="900" dirty="0" err="1"/>
              <a:t>xlim</a:t>
            </a:r>
            <a:r>
              <a:rPr sz="900" dirty="0"/>
              <a:t>, </a:t>
            </a:r>
            <a:r>
              <a:rPr sz="900" dirty="0" err="1"/>
              <a:t>ylim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Transformed cartesian coordinates. Set </a:t>
            </a:r>
            <a:r>
              <a:rPr sz="900" dirty="0" err="1"/>
              <a:t>xtrans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and </a:t>
            </a:r>
            <a:r>
              <a:rPr sz="900" dirty="0" err="1"/>
              <a:t>ytrans</a:t>
            </a:r>
            <a:r>
              <a:rPr sz="900" dirty="0"/>
              <a:t> to the name of a window function.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π + </a:t>
            </a:r>
            <a:r>
              <a:rPr sz="900" dirty="0" err="1"/>
              <a:t>coord_sf</a:t>
            </a:r>
            <a:r>
              <a:rPr sz="900" dirty="0"/>
              <a:t>() - </a:t>
            </a:r>
            <a:r>
              <a:rPr sz="900" b="0" dirty="0" err="1"/>
              <a:t>xlim</a:t>
            </a:r>
            <a:r>
              <a:rPr sz="900" b="0" dirty="0"/>
              <a:t>, </a:t>
            </a:r>
            <a:r>
              <a:rPr sz="900" b="0" dirty="0" err="1"/>
              <a:t>ylim</a:t>
            </a:r>
            <a:r>
              <a:rPr sz="900" b="0" dirty="0"/>
              <a:t>, </a:t>
            </a:r>
            <a:r>
              <a:rPr sz="900" b="0" dirty="0" err="1"/>
              <a:t>crs</a:t>
            </a:r>
            <a:r>
              <a:rPr sz="900" b="0" dirty="0"/>
              <a:t>. Ensures all layers</a:t>
            </a:r>
            <a:endParaRPr lang="en-US" sz="900" b="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 b="0" dirty="0"/>
              <a:t>use a common Coordinate Reference System.</a:t>
            </a:r>
          </a:p>
        </p:txBody>
      </p:sp>
      <p:grpSp>
        <p:nvGrpSpPr>
          <p:cNvPr id="834" name="Agrupar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0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1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2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41" name="Agrupar"/>
          <p:cNvGrpSpPr/>
          <p:nvPr/>
        </p:nvGrpSpPr>
        <p:grpSpPr>
          <a:xfrm rot="5400000">
            <a:off x="7202039" y="2213448"/>
            <a:ext cx="364615" cy="364712"/>
            <a:chOff x="0" y="0"/>
            <a:chExt cx="364614" cy="364710"/>
          </a:xfrm>
        </p:grpSpPr>
        <p:pic>
          <p:nvPicPr>
            <p:cNvPr id="835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Agrupar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ángulo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7" name="Rectángulo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8" name="Rectángulo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9" name="Rectángulo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842" name="pasted-image.pdf" descr="pasted-image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2039" y="190733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asted-image.pdf" descr="pasted-image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1991" y="2619129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asted-image.pdf" descr="pasted-image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991" y="3013038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61366"/>
            <a:ext cx="2901435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Position adjustments determine how to arrange </a:t>
            </a:r>
            <a:r>
              <a:rPr sz="900" dirty="0" err="1"/>
              <a:t>geoms</a:t>
            </a:r>
            <a:r>
              <a:rPr sz="900" dirty="0"/>
              <a:t>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fl</a:t>
            </a:r>
            <a:r>
              <a:rPr sz="900" dirty="0"/>
              <a:t>, fill = </a:t>
            </a:r>
            <a:r>
              <a:rPr sz="900" dirty="0" err="1"/>
              <a:t>drv</a:t>
            </a:r>
            <a:r>
              <a:rPr sz="900" dirty="0"/>
              <a:t>))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s + </a:t>
            </a:r>
            <a:r>
              <a:rPr sz="900" dirty="0" err="1"/>
              <a:t>geom_bar</a:t>
            </a:r>
            <a:r>
              <a:rPr sz="900" dirty="0"/>
              <a:t>(position = "dodge")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sz="900" b="0" dirty="0"/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 + </a:t>
            </a:r>
            <a:r>
              <a:rPr sz="900" b="1" dirty="0" err="1"/>
              <a:t>geom_bar</a:t>
            </a:r>
            <a:r>
              <a:rPr sz="900" b="1" dirty="0"/>
              <a:t>(position = "fill")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Stack elements on top of one 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another, normalize height.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geom_point</a:t>
            </a:r>
            <a:r>
              <a:rPr sz="900" b="1" dirty="0"/>
              <a:t>(position = "jitter")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Add random noise to X and Y position of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e + </a:t>
            </a:r>
            <a:r>
              <a:rPr sz="900" b="1" dirty="0" err="1"/>
              <a:t>geom_label</a:t>
            </a:r>
            <a:r>
              <a:rPr sz="900" b="1" dirty="0"/>
              <a:t>(position = "nudge")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s + </a:t>
            </a:r>
            <a:r>
              <a:rPr sz="900" b="1" dirty="0" err="1"/>
              <a:t>geom_bar</a:t>
            </a:r>
            <a:r>
              <a:rPr sz="900" b="1" dirty="0"/>
              <a:t>(position = "stack")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>
              <a:lnSpc>
                <a:spcPct val="80000"/>
              </a:lnSpc>
              <a:spcBef>
                <a:spcPts val="1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dirty="0"/>
              <a:t>Each position adjustment can be recast as a function </a:t>
            </a:r>
            <a:br>
              <a:rPr sz="900" dirty="0"/>
            </a:br>
            <a:r>
              <a:rPr sz="900" dirty="0"/>
              <a:t>with manual </a:t>
            </a:r>
            <a:r>
              <a:rPr sz="900" b="1" dirty="0"/>
              <a:t>width</a:t>
            </a:r>
            <a:r>
              <a:rPr sz="900" dirty="0"/>
              <a:t> and </a:t>
            </a:r>
            <a:r>
              <a:rPr sz="900" b="1" dirty="0"/>
              <a:t>height</a:t>
            </a:r>
            <a:r>
              <a:rPr sz="900" dirty="0"/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s + </a:t>
            </a:r>
            <a:r>
              <a:rPr sz="900" dirty="0" err="1"/>
              <a:t>geom_bar</a:t>
            </a:r>
            <a:r>
              <a:rPr sz="900" dirty="0"/>
              <a:t>(position = </a:t>
            </a:r>
            <a:r>
              <a:rPr sz="900" dirty="0" err="1"/>
              <a:t>position_dodge</a:t>
            </a:r>
            <a:r>
              <a:rPr sz="900" dirty="0"/>
              <a:t>(width = 1))</a:t>
            </a:r>
          </a:p>
        </p:txBody>
      </p:sp>
      <p:pic>
        <p:nvPicPr>
          <p:cNvPr id="847" name="pasted-image.pdf" descr="pasted-image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2039" y="529588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pasted-image.pdf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2039" y="57039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asted-image.pdf" descr="pasted-image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asted-image.pdf" descr="pasted-image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asted-image.pdf" descr="pasted-image.pd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ínea"/>
          <p:cNvSpPr/>
          <p:nvPr/>
        </p:nvSpPr>
        <p:spPr>
          <a:xfrm>
            <a:off x="315515" y="374200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3" name="Línea"/>
          <p:cNvSpPr/>
          <p:nvPr/>
        </p:nvSpPr>
        <p:spPr>
          <a:xfrm>
            <a:off x="7151239" y="4310204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4" name="Línea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5" name="Línea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Línea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Línea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Línea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9" name="Línea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0" name="Línea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Línea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2" name="Línea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3" name="Themes"/>
          <p:cNvSpPr txBox="1"/>
          <p:nvPr/>
        </p:nvSpPr>
        <p:spPr>
          <a:xfrm>
            <a:off x="7127988" y="7900433"/>
            <a:ext cx="1138132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theme_bw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White background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theme_gray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Grey background</a:t>
            </a:r>
            <a:endParaRPr lang="en-US" sz="900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theme_dark</a:t>
            </a:r>
            <a:r>
              <a:rPr sz="900" b="1" dirty="0"/>
              <a:t>()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Dark for contrast.</a:t>
            </a:r>
          </a:p>
        </p:txBody>
      </p:sp>
      <p:sp>
        <p:nvSpPr>
          <p:cNvPr id="865" name="Línea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theme_classic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theme_light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>
                <a:solidFill>
                  <a:srgbClr val="000000"/>
                </a:solidFill>
              </a:defRPr>
            </a:pPr>
            <a:r>
              <a:rPr sz="900" dirty="0"/>
              <a:t>r + </a:t>
            </a:r>
            <a:r>
              <a:rPr sz="900" dirty="0" err="1"/>
              <a:t>theme_linedraw</a:t>
            </a:r>
            <a:r>
              <a:rPr sz="900" dirty="0"/>
              <a:t>()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theme_minimal</a:t>
            </a:r>
            <a:r>
              <a:rPr sz="900" b="1" dirty="0"/>
              <a:t>()</a:t>
            </a:r>
            <a:endParaRPr lang="en-US" sz="900" b="1" dirty="0"/>
          </a:p>
          <a:p>
            <a:pPr lvl="2" indent="452627" defTabSz="578358">
              <a:lnSpc>
                <a:spcPct val="80000"/>
              </a:lnSpc>
              <a:spcBef>
                <a:spcPts val="0"/>
              </a:spcBef>
              <a:defRPr sz="989" b="0">
                <a:solidFill>
                  <a:srgbClr val="000000"/>
                </a:solidFill>
              </a:defRPr>
            </a:pPr>
            <a:r>
              <a:rPr sz="900" dirty="0"/>
              <a:t>Minimal theme.</a:t>
            </a:r>
          </a:p>
          <a:p>
            <a:pPr lvl="2" indent="452627" defTabSz="578358">
              <a:lnSpc>
                <a:spcPct val="80000"/>
              </a:lnSpc>
              <a:spcBef>
                <a:spcPts val="500"/>
              </a:spcBef>
              <a:defRPr sz="989" b="0">
                <a:solidFill>
                  <a:srgbClr val="000000"/>
                </a:solidFill>
              </a:defRPr>
            </a:pPr>
            <a:r>
              <a:rPr sz="900" b="1" dirty="0"/>
              <a:t>r + </a:t>
            </a:r>
            <a:r>
              <a:rPr sz="900" b="1" dirty="0" err="1"/>
              <a:t>theme_void</a:t>
            </a:r>
            <a:r>
              <a:rPr sz="900" b="1" dirty="0"/>
              <a:t>()</a:t>
            </a:r>
            <a:endParaRPr lang="en-US" sz="900" b="1" dirty="0"/>
          </a:p>
          <a:p>
            <a:pPr lvl="2" indent="452627" defTabSz="578358">
              <a:lnSpc>
                <a:spcPct val="80000"/>
              </a:lnSpc>
              <a:spcBef>
                <a:spcPts val="0"/>
              </a:spcBef>
              <a:defRPr sz="989" b="0">
                <a:solidFill>
                  <a:srgbClr val="000000"/>
                </a:solidFill>
              </a:defRPr>
            </a:pPr>
            <a:r>
              <a:rPr sz="900" dirty="0"/>
              <a:t>Empty theme.</a:t>
            </a:r>
          </a:p>
        </p:txBody>
      </p:sp>
      <p:pic>
        <p:nvPicPr>
          <p:cNvPr id="867" name="pasted-image.pdf" descr="pasted-image.pd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pasted-image.pdf" descr="pasted-image.pdf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pasted-image.pdf" descr="pasted-image.pd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pasted-image.pdf" descr="pasted-image.pdf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pasted-image.pdf" descr="pasted-image.pd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pasted-image.pdf" descr="pasted-image.pdf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ínea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Faceting"/>
          <p:cNvSpPr txBox="1"/>
          <p:nvPr/>
        </p:nvSpPr>
        <p:spPr>
          <a:xfrm>
            <a:off x="10572878" y="746972"/>
            <a:ext cx="1207062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Faceting</a:t>
            </a:r>
          </a:p>
        </p:txBody>
      </p:sp>
      <p:sp>
        <p:nvSpPr>
          <p:cNvPr id="875" name="Línea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Facets divide a plot into </a:t>
            </a:r>
            <a:br>
              <a:rPr sz="900" dirty="0"/>
            </a:br>
            <a:r>
              <a:rPr sz="900" dirty="0"/>
              <a:t>subplots based on the </a:t>
            </a:r>
            <a:br>
              <a:rPr sz="900" dirty="0"/>
            </a:br>
            <a:r>
              <a:rPr sz="900" dirty="0"/>
              <a:t>values of one or more </a:t>
            </a:r>
            <a:br>
              <a:rPr sz="900" dirty="0"/>
            </a:br>
            <a:r>
              <a:rPr sz="900" dirty="0"/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>
              <a:lnSpc>
                <a:spcPct val="80000"/>
              </a:lnSpc>
              <a:spcBef>
                <a:spcPts val="12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t </a:t>
            </a:r>
            <a:r>
              <a:rPr sz="8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800" dirty="0"/>
              <a:t> </a:t>
            </a:r>
            <a:r>
              <a:rPr sz="900" dirty="0" err="1"/>
              <a:t>ggplot</a:t>
            </a:r>
            <a:r>
              <a:rPr sz="900" dirty="0"/>
              <a:t>(mpg, </a:t>
            </a:r>
            <a:r>
              <a:rPr sz="900" dirty="0" err="1"/>
              <a:t>aes</a:t>
            </a:r>
            <a:r>
              <a:rPr sz="900" dirty="0"/>
              <a:t>(</a:t>
            </a:r>
            <a:r>
              <a:rPr sz="900" dirty="0" err="1"/>
              <a:t>cty</a:t>
            </a:r>
            <a:r>
              <a:rPr sz="900" dirty="0"/>
              <a:t>, </a:t>
            </a:r>
            <a:r>
              <a:rPr sz="900" dirty="0" err="1"/>
              <a:t>hwy</a:t>
            </a:r>
            <a:r>
              <a:rPr sz="900" dirty="0"/>
              <a:t>)) + </a:t>
            </a:r>
            <a:r>
              <a:rPr sz="900" dirty="0" err="1"/>
              <a:t>geom_point</a:t>
            </a:r>
            <a:r>
              <a:rPr sz="900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(. 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</a:t>
            </a:r>
            <a:r>
              <a:rPr sz="900" dirty="0" err="1"/>
              <a:t>acet</a:t>
            </a:r>
            <a:r>
              <a:rPr sz="900" dirty="0"/>
              <a:t>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(year ~ .)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</a:t>
            </a:r>
            <a:r>
              <a:rPr sz="900" dirty="0" err="1"/>
              <a:t>acet</a:t>
            </a:r>
            <a:r>
              <a:rPr sz="900" dirty="0"/>
              <a:t>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(year 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lang="es-ES" sz="900" dirty="0"/>
              <a:t>F</a:t>
            </a:r>
            <a:r>
              <a:rPr sz="900" dirty="0" err="1"/>
              <a:t>acet</a:t>
            </a:r>
            <a:r>
              <a:rPr sz="900" dirty="0"/>
              <a:t>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facet_wrap</a:t>
            </a:r>
            <a:r>
              <a:rPr sz="900" b="1" dirty="0"/>
              <a:t>(~ </a:t>
            </a:r>
            <a:r>
              <a:rPr sz="900" b="1" dirty="0" err="1"/>
              <a:t>fl</a:t>
            </a:r>
            <a:r>
              <a:rPr sz="900" b="1" dirty="0"/>
              <a:t>)</a:t>
            </a:r>
            <a:endParaRPr lang="en-US" sz="900" b="1" dirty="0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dirty="0"/>
              <a:t>Set </a:t>
            </a:r>
            <a:r>
              <a:rPr sz="900" b="1" dirty="0"/>
              <a:t>scales</a:t>
            </a:r>
            <a:r>
              <a:rPr sz="900" dirty="0"/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</a:t>
            </a:r>
            <a:r>
              <a:rPr sz="900" b="1" dirty="0" err="1"/>
              <a:t>drv</a:t>
            </a:r>
            <a:r>
              <a:rPr sz="900" b="1" dirty="0"/>
              <a:t> ~ </a:t>
            </a:r>
            <a:r>
              <a:rPr sz="900" b="1" dirty="0" err="1"/>
              <a:t>fl</a:t>
            </a:r>
            <a:r>
              <a:rPr sz="900" b="1" dirty="0"/>
              <a:t>,</a:t>
            </a:r>
            <a:r>
              <a:rPr sz="900" dirty="0"/>
              <a:t> </a:t>
            </a:r>
            <a:r>
              <a:rPr sz="900" b="1" dirty="0"/>
              <a:t>scales = "free")</a:t>
            </a:r>
            <a:br>
              <a:rPr sz="900" dirty="0"/>
            </a:br>
            <a:r>
              <a:rPr sz="900" dirty="0"/>
              <a:t>       x and y axis limits adjust to individual facets:</a:t>
            </a:r>
            <a:br>
              <a:rPr sz="900" dirty="0"/>
            </a:br>
            <a:r>
              <a:rPr sz="900" dirty="0"/>
              <a:t>                  </a:t>
            </a:r>
            <a:r>
              <a:rPr sz="900" b="1" dirty="0"/>
              <a:t>"</a:t>
            </a:r>
            <a:r>
              <a:rPr sz="900" b="1" dirty="0" err="1"/>
              <a:t>free_x</a:t>
            </a:r>
            <a:r>
              <a:rPr sz="900" b="1" dirty="0"/>
              <a:t>"</a:t>
            </a:r>
            <a:r>
              <a:rPr sz="900" dirty="0"/>
              <a:t> - x axis limits adjust</a:t>
            </a:r>
            <a:br>
              <a:rPr sz="900" dirty="0"/>
            </a:br>
            <a:r>
              <a:rPr sz="900" dirty="0"/>
              <a:t>                  </a:t>
            </a:r>
            <a:r>
              <a:rPr sz="900" b="1" dirty="0"/>
              <a:t>"</a:t>
            </a:r>
            <a:r>
              <a:rPr sz="900" b="1" dirty="0" err="1"/>
              <a:t>free_y</a:t>
            </a:r>
            <a:r>
              <a:rPr sz="900" b="1" dirty="0"/>
              <a:t>"</a:t>
            </a:r>
            <a:r>
              <a:rPr sz="900" dirty="0"/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dirty="0"/>
              <a:t>Set </a:t>
            </a:r>
            <a:r>
              <a:rPr sz="900" b="1" dirty="0" err="1"/>
              <a:t>labeller</a:t>
            </a:r>
            <a:r>
              <a:rPr sz="900" dirty="0"/>
              <a:t> to adjust facet label: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rPr sz="900" dirty="0"/>
              <a:t>t + </a:t>
            </a:r>
            <a:r>
              <a:rPr sz="900" dirty="0" err="1"/>
              <a:t>facet_grid</a:t>
            </a:r>
            <a:r>
              <a:rPr sz="900" dirty="0"/>
              <a:t>(. ~ </a:t>
            </a:r>
            <a:r>
              <a:rPr sz="900" dirty="0" err="1"/>
              <a:t>fl</a:t>
            </a:r>
            <a:r>
              <a:rPr sz="900" dirty="0"/>
              <a:t>, </a:t>
            </a:r>
            <a:r>
              <a:rPr sz="900" dirty="0" err="1"/>
              <a:t>labeller</a:t>
            </a:r>
            <a:r>
              <a:rPr sz="900" dirty="0"/>
              <a:t> = </a:t>
            </a:r>
            <a:r>
              <a:rPr sz="900" dirty="0" err="1"/>
              <a:t>label_both</a:t>
            </a:r>
            <a:r>
              <a:rPr sz="900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endParaRPr sz="900" dirty="0"/>
          </a:p>
          <a:p>
            <a:pPr>
              <a:lnSpc>
                <a:spcPct val="80000"/>
              </a:lnSpc>
              <a:spcBef>
                <a:spcPts val="18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facet_grid</a:t>
            </a:r>
            <a:r>
              <a:rPr sz="900" b="1" dirty="0"/>
              <a:t>(</a:t>
            </a:r>
            <a:r>
              <a:rPr sz="900" b="1" dirty="0" err="1"/>
              <a:t>fl</a:t>
            </a:r>
            <a:r>
              <a:rPr sz="900" b="1" dirty="0"/>
              <a:t> ~ .,  </a:t>
            </a:r>
            <a:r>
              <a:rPr sz="900" b="1" dirty="0" err="1"/>
              <a:t>labeller</a:t>
            </a:r>
            <a:r>
              <a:rPr sz="900" b="1" dirty="0"/>
              <a:t> = </a:t>
            </a:r>
            <a:r>
              <a:rPr sz="900" b="1" dirty="0" err="1"/>
              <a:t>label_bquote</a:t>
            </a:r>
            <a:r>
              <a:rPr sz="900" b="1" dirty="0"/>
              <a:t>(</a:t>
            </a:r>
            <a:r>
              <a:rPr sz="900" dirty="0"/>
              <a:t>alpha ^ .(</a:t>
            </a:r>
            <a:r>
              <a:rPr sz="900" dirty="0" err="1"/>
              <a:t>fl</a:t>
            </a:r>
            <a:r>
              <a:rPr sz="900" dirty="0"/>
              <a:t>)</a:t>
            </a:r>
            <a:r>
              <a:rPr sz="900" b="1" dirty="0"/>
              <a:t>))</a:t>
            </a:r>
          </a:p>
        </p:txBody>
      </p:sp>
      <p:grpSp>
        <p:nvGrpSpPr>
          <p:cNvPr id="882" name="Agrupar"/>
          <p:cNvGrpSpPr/>
          <p:nvPr/>
        </p:nvGrpSpPr>
        <p:grpSpPr>
          <a:xfrm>
            <a:off x="10572878" y="4478017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rPr dirty="0" err="1"/>
                <a:t>fl</a:t>
              </a:r>
              <a:r>
                <a:rPr dirty="0"/>
                <a:t>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3" name="Agrupar"/>
          <p:cNvGrpSpPr/>
          <p:nvPr/>
        </p:nvGrpSpPr>
        <p:grpSpPr>
          <a:xfrm>
            <a:off x="10589687" y="4965109"/>
            <a:ext cx="2881273" cy="134651"/>
            <a:chOff x="0" y="0"/>
            <a:chExt cx="2881271" cy="134650"/>
          </a:xfrm>
        </p:grpSpPr>
        <p:sp>
          <p:nvSpPr>
            <p:cNvPr id="883" name="Rectángulo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Rectángulo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5" name="Rectángulo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6" name="Rectángulo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7" name="Rectángulo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888" name="pasted-image.pdf" descr="pasted-image.pdf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pasted-image.pdf" descr="pasted-image.pdf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pasted-image.pdf" descr="pasted-image.pdf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pasted-image.pdf" descr="pasted-image.pdf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pasted-image.pdf" descr="pasted-image.pdf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pasted-image.pdf" descr="pasted-image.pdf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77257" y="2216191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asted-image.pdf" descr="pasted-image.pdf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72878" y="2505276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asted-image.pdf" descr="pasted-image.pdf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77257" y="2798349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asted-image.pdf" descr="pasted-image.pdf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7311" y="316820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619746"/>
            <a:ext cx="280204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Labels and Legends</a:t>
            </a:r>
          </a:p>
        </p:txBody>
      </p:sp>
      <p:sp>
        <p:nvSpPr>
          <p:cNvPr id="899" name="Línea"/>
          <p:cNvSpPr/>
          <p:nvPr/>
        </p:nvSpPr>
        <p:spPr>
          <a:xfrm>
            <a:off x="10572878" y="55519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Use </a:t>
            </a:r>
            <a:r>
              <a:rPr sz="900" b="1" dirty="0"/>
              <a:t>labs()</a:t>
            </a:r>
            <a:r>
              <a:rPr sz="900" dirty="0"/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labs(x </a:t>
            </a:r>
            <a:r>
              <a:rPr sz="900" dirty="0"/>
              <a:t>= "New x axis label",  </a:t>
            </a:r>
            <a:r>
              <a:rPr sz="900" b="1" dirty="0"/>
              <a:t>y </a:t>
            </a:r>
            <a:r>
              <a:rPr sz="900" dirty="0"/>
              <a:t>= "New y axis label",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title</a:t>
            </a:r>
            <a:r>
              <a:rPr sz="900" dirty="0"/>
              <a:t> ="Add a title above the plot", 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subtitle</a:t>
            </a:r>
            <a:r>
              <a:rPr sz="900" dirty="0"/>
              <a:t> = "Add a subtitle below title",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caption</a:t>
            </a:r>
            <a:r>
              <a:rPr sz="900" dirty="0"/>
              <a:t> = "Add a caption below plot",</a:t>
            </a:r>
            <a:br>
              <a:rPr sz="900" dirty="0"/>
            </a:br>
            <a:r>
              <a:rPr sz="900" dirty="0"/>
              <a:t>     </a:t>
            </a:r>
            <a:r>
              <a:rPr sz="900" b="1" dirty="0"/>
              <a:t>alt</a:t>
            </a:r>
            <a:r>
              <a:rPr sz="900" dirty="0"/>
              <a:t> = "Add alt text to the plot",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dirty="0"/>
              <a:t>         &lt;</a:t>
            </a:r>
            <a:r>
              <a:rPr sz="900" dirty="0" err="1"/>
              <a:t>aes</a:t>
            </a:r>
            <a:r>
              <a:rPr sz="900" dirty="0"/>
              <a:t>&gt;  = "New   &lt;</a:t>
            </a:r>
            <a:r>
              <a:rPr sz="900" dirty="0" err="1"/>
              <a:t>aes</a:t>
            </a:r>
            <a:r>
              <a:rPr sz="900" dirty="0"/>
              <a:t>&gt;    legend title"</a:t>
            </a:r>
            <a:r>
              <a:rPr sz="900" b="1" dirty="0"/>
              <a:t>)</a:t>
            </a:r>
            <a:r>
              <a:rPr sz="900" dirty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annotate(</a:t>
            </a:r>
            <a:r>
              <a:rPr sz="900" dirty="0" err="1"/>
              <a:t>geom</a:t>
            </a:r>
            <a:r>
              <a:rPr sz="900" dirty="0"/>
              <a:t> = "text", x = 8, y = 9, label = “A"</a:t>
            </a:r>
            <a:r>
              <a:rPr sz="900" b="1" dirty="0"/>
              <a:t>)</a:t>
            </a:r>
            <a:br>
              <a:rPr sz="900" b="1" dirty="0"/>
            </a:br>
            <a:r>
              <a:rPr sz="900" dirty="0"/>
              <a:t>Places a </a:t>
            </a:r>
            <a:r>
              <a:rPr sz="900" dirty="0" err="1"/>
              <a:t>geom</a:t>
            </a:r>
            <a:r>
              <a:rPr sz="900" dirty="0"/>
              <a:t>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rPr sz="900" dirty="0"/>
              <a:t>p + guides(</a:t>
            </a:r>
            <a:r>
              <a:rPr sz="900" b="0" dirty="0"/>
              <a:t>x = </a:t>
            </a:r>
            <a:r>
              <a:rPr sz="900" b="0" dirty="0" err="1"/>
              <a:t>guide_axis</a:t>
            </a:r>
            <a:r>
              <a:rPr sz="900" b="0" dirty="0"/>
              <a:t>(</a:t>
            </a:r>
            <a:r>
              <a:rPr sz="900" b="0" dirty="0" err="1"/>
              <a:t>n.dodge</a:t>
            </a:r>
            <a:r>
              <a:rPr sz="900" b="0" dirty="0"/>
              <a:t> = 2)</a:t>
            </a:r>
            <a:r>
              <a:rPr sz="900" dirty="0"/>
              <a:t>) </a:t>
            </a:r>
            <a:r>
              <a:rPr sz="900" b="0" dirty="0"/>
              <a:t>Avoid crowded</a:t>
            </a:r>
            <a:br>
              <a:rPr sz="900" b="0" dirty="0"/>
            </a:br>
            <a:r>
              <a:rPr sz="900" b="0" dirty="0"/>
              <a:t>or overlapping labels with </a:t>
            </a:r>
            <a:r>
              <a:rPr sz="900" b="0" dirty="0" err="1"/>
              <a:t>guide_axis</a:t>
            </a:r>
            <a:r>
              <a:rPr sz="900" b="0" dirty="0"/>
              <a:t>(</a:t>
            </a:r>
            <a:r>
              <a:rPr sz="900" b="0" dirty="0" err="1"/>
              <a:t>n.dodge</a:t>
            </a:r>
            <a:r>
              <a:rPr sz="900" b="0" dirty="0"/>
              <a:t>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guides(</a:t>
            </a:r>
            <a:r>
              <a:rPr sz="900" dirty="0"/>
              <a:t>fill = “none"</a:t>
            </a:r>
            <a:r>
              <a:rPr sz="900" b="1" dirty="0"/>
              <a:t>) </a:t>
            </a:r>
            <a:r>
              <a:rPr sz="900" dirty="0"/>
              <a:t>Set legend type for each </a:t>
            </a:r>
            <a:br>
              <a:rPr sz="900" dirty="0"/>
            </a:br>
            <a:r>
              <a:rPr sz="900" dirty="0"/>
              <a:t>aesthetic: </a:t>
            </a:r>
            <a:r>
              <a:rPr sz="900" dirty="0" err="1"/>
              <a:t>colorbar</a:t>
            </a:r>
            <a:r>
              <a:rPr sz="900" dirty="0"/>
              <a:t>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theme(</a:t>
            </a:r>
            <a:r>
              <a:rPr sz="900" dirty="0" err="1"/>
              <a:t>legend.position</a:t>
            </a:r>
            <a:r>
              <a:rPr sz="900" dirty="0"/>
              <a:t> = "bottom"</a:t>
            </a:r>
            <a:r>
              <a:rPr sz="900" b="1" dirty="0"/>
              <a:t>)</a:t>
            </a:r>
            <a:br>
              <a:rPr sz="900" dirty="0"/>
            </a:br>
            <a:r>
              <a:rPr sz="900" dirty="0"/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n + </a:t>
            </a:r>
            <a:r>
              <a:rPr sz="900" b="1" dirty="0" err="1"/>
              <a:t>scale_fill_discrete</a:t>
            </a:r>
            <a:r>
              <a:rPr sz="900" b="1" dirty="0"/>
              <a:t>(</a:t>
            </a:r>
            <a:r>
              <a:rPr sz="900" dirty="0"/>
              <a:t>name = "Title", </a:t>
            </a:r>
            <a:br>
              <a:rPr sz="900" dirty="0"/>
            </a:br>
            <a:r>
              <a:rPr sz="900" dirty="0"/>
              <a:t>labels = c("A", "B", "C", "D", "E")</a:t>
            </a:r>
            <a:r>
              <a:rPr sz="900" b="1" dirty="0"/>
              <a:t>) </a:t>
            </a:r>
            <a:br>
              <a:rPr sz="900" b="1" dirty="0"/>
            </a:br>
            <a:r>
              <a:rPr sz="900" dirty="0"/>
              <a:t>Set legend title and labels with a scale function.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63385"/>
            <a:ext cx="122469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rPr sz="2400" dirty="0"/>
              <a:t>Zooming</a:t>
            </a:r>
          </a:p>
        </p:txBody>
      </p:sp>
      <p:sp>
        <p:nvSpPr>
          <p:cNvPr id="904" name="Línea"/>
          <p:cNvSpPr/>
          <p:nvPr/>
        </p:nvSpPr>
        <p:spPr>
          <a:xfrm>
            <a:off x="10572878" y="87082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Without clipping </a:t>
            </a:r>
            <a:r>
              <a:rPr sz="900" dirty="0"/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coord_cartesian</a:t>
            </a:r>
            <a:r>
              <a:rPr sz="900" b="1" dirty="0"/>
              <a:t>(</a:t>
            </a:r>
            <a:r>
              <a:rPr sz="900" dirty="0" err="1"/>
              <a:t>xlim</a:t>
            </a:r>
            <a:r>
              <a:rPr sz="900" dirty="0"/>
              <a:t> = c(0, 100), </a:t>
            </a:r>
            <a:r>
              <a:rPr sz="900" dirty="0" err="1"/>
              <a:t>ylim</a:t>
            </a:r>
            <a:r>
              <a:rPr sz="900" dirty="0"/>
              <a:t> = c(10, 20)</a:t>
            </a:r>
            <a:r>
              <a:rPr sz="900" b="1" dirty="0"/>
              <a:t>)</a:t>
            </a:r>
          </a:p>
          <a:p>
            <a:pPr lvl="2">
              <a:lnSpc>
                <a:spcPct val="70000"/>
              </a:lnSpc>
              <a:spcBef>
                <a:spcPts val="18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With clipping</a:t>
            </a:r>
            <a:r>
              <a:rPr sz="900" dirty="0"/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xlim</a:t>
            </a:r>
            <a:r>
              <a:rPr sz="900" b="1" dirty="0"/>
              <a:t>(</a:t>
            </a:r>
            <a:r>
              <a:rPr sz="900" dirty="0"/>
              <a:t>0, 100</a:t>
            </a:r>
            <a:r>
              <a:rPr sz="900" b="1" dirty="0"/>
              <a:t>) + </a:t>
            </a:r>
            <a:r>
              <a:rPr sz="900" b="1" dirty="0" err="1"/>
              <a:t>ylim</a:t>
            </a:r>
            <a:r>
              <a:rPr sz="900" b="1" dirty="0"/>
              <a:t>(</a:t>
            </a:r>
            <a:r>
              <a:rPr sz="900" dirty="0"/>
              <a:t>10, 20</a:t>
            </a:r>
            <a:r>
              <a:rPr sz="900" b="1" dirty="0"/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t + </a:t>
            </a:r>
            <a:r>
              <a:rPr sz="900" b="1" dirty="0" err="1"/>
              <a:t>scale_x_continuous</a:t>
            </a:r>
            <a:r>
              <a:rPr sz="900" b="1" dirty="0"/>
              <a:t>(</a:t>
            </a:r>
            <a:r>
              <a:rPr sz="900" dirty="0"/>
              <a:t>limits = c(0, 100)</a:t>
            </a:r>
            <a:r>
              <a:rPr sz="900" b="1" dirty="0"/>
              <a:t>) +</a:t>
            </a:r>
            <a:endParaRPr lang="en-US" sz="900" b="1" dirty="0"/>
          </a:p>
          <a:p>
            <a:pPr lvl="2"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sz="900" b="1" dirty="0" err="1"/>
              <a:t>scale_y_continuous</a:t>
            </a:r>
            <a:r>
              <a:rPr sz="900" b="1" dirty="0"/>
              <a:t>(</a:t>
            </a:r>
            <a:r>
              <a:rPr sz="900" dirty="0"/>
              <a:t>limits = c(0, 100)</a:t>
            </a:r>
            <a:r>
              <a:rPr sz="900" b="1" dirty="0"/>
              <a:t>)</a:t>
            </a:r>
          </a:p>
        </p:txBody>
      </p:sp>
      <p:pic>
        <p:nvPicPr>
          <p:cNvPr id="906" name="pasted-image.pdf" descr="pasted-image.pdf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2048" y="96571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pasted-image.pdf" descr="pasted-image.pdf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02048" y="9099402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8" name="ggplot2.png" descr="ggplot2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9" name="Rplot03.pdf" descr="Rplot03.pdf"/>
          <p:cNvPicPr>
            <a:picLocks noChangeAspect="1"/>
          </p:cNvPicPr>
          <p:nvPr/>
        </p:nvPicPr>
        <p:blipFill>
          <a:blip r:embed="rId38">
            <a:alphaModFix amt="39628"/>
          </a:blip>
          <a:srcRect l="21331" t="1" r="9955" b="6535"/>
          <a:stretch>
            <a:fillRect/>
          </a:stretch>
        </p:blipFill>
        <p:spPr>
          <a:xfrm rot="21600000">
            <a:off x="7127988" y="3433212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0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r>
              <a:rPr sz="900" b="1" dirty="0"/>
              <a:t>r + theme()</a:t>
            </a:r>
            <a:r>
              <a:rPr sz="900" dirty="0"/>
              <a:t> Customize aspects of the theme such </a:t>
            </a:r>
            <a:br>
              <a:rPr sz="900" dirty="0"/>
            </a:br>
            <a:r>
              <a:rPr sz="900" dirty="0"/>
              <a:t>as axis, legend, panel, and facet properties.</a:t>
            </a:r>
            <a:br>
              <a:rPr sz="900" dirty="0"/>
            </a:br>
            <a:r>
              <a:rPr sz="900" dirty="0"/>
              <a:t>r + </a:t>
            </a:r>
            <a:r>
              <a:rPr sz="900" dirty="0" err="1"/>
              <a:t>ggtitle</a:t>
            </a:r>
            <a:r>
              <a:rPr sz="900" dirty="0"/>
              <a:t>(“Title”) + theme(</a:t>
            </a:r>
            <a:r>
              <a:rPr sz="900" dirty="0" err="1"/>
              <a:t>plot.title.postion</a:t>
            </a:r>
            <a:r>
              <a:rPr sz="900" dirty="0"/>
              <a:t> = “plot”)</a:t>
            </a:r>
            <a:br>
              <a:rPr sz="900" dirty="0"/>
            </a:br>
            <a:r>
              <a:rPr sz="900" dirty="0"/>
              <a:t>r + theme(</a:t>
            </a:r>
            <a:r>
              <a:rPr sz="900" dirty="0" err="1"/>
              <a:t>panel.background</a:t>
            </a:r>
            <a:r>
              <a:rPr sz="900" dirty="0"/>
              <a:t> = </a:t>
            </a:r>
            <a:r>
              <a:rPr sz="900" dirty="0" err="1"/>
              <a:t>element_rect</a:t>
            </a:r>
            <a:r>
              <a:rPr sz="900" dirty="0"/>
              <a:t>(fill = “blue”))  </a:t>
            </a:r>
          </a:p>
        </p:txBody>
      </p:sp>
      <p:sp>
        <p:nvSpPr>
          <p:cNvPr id="911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sz="970" b="0">
                <a:solidFill>
                  <a:srgbClr val="000000"/>
                </a:solidFill>
              </a:defRPr>
            </a:pPr>
            <a:r>
              <a:rPr sz="900" dirty="0"/>
              <a:t>Override defaults with </a:t>
            </a:r>
            <a:r>
              <a:rPr sz="900" b="1" dirty="0"/>
              <a:t>scales</a:t>
            </a:r>
            <a:r>
              <a:rPr sz="900" dirty="0"/>
              <a:t> package.</a:t>
            </a:r>
          </a:p>
        </p:txBody>
      </p:sp>
      <p:pic>
        <p:nvPicPr>
          <p:cNvPr id="912" name="posit-full-color.png" descr="posit-full-color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CC BY SA Posit Software, PBC  •   info@posit.co  •   posit.co   •  Learn more at ggplot2.tidyverse.org  •  HTML cheatsheets at pos.it/cheatsheets  •  ggplot2  3.5.1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40"/>
              </a:rPr>
              <a:t>info@posit.co</a:t>
            </a:r>
            <a:r>
              <a:t>  •   </a:t>
            </a:r>
            <a:r>
              <a:rPr>
                <a:hlinkClick r:id="rId41"/>
              </a:rPr>
              <a:t>posit.co</a:t>
            </a:r>
            <a:r>
              <a:t>   •  Learn more at </a:t>
            </a:r>
            <a:r>
              <a:rPr b="1">
                <a:hlinkClick r:id="rId42"/>
              </a:rPr>
              <a:t>ggplot2.tidyverse.org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43"/>
              </a:rPr>
              <a:t>pos.it/cheatsheets</a:t>
            </a:r>
            <a:r>
              <a:rPr>
                <a:solidFill>
                  <a:srgbClr val="D1D2D3"/>
                </a:solidFill>
              </a:rPr>
              <a:t>  </a:t>
            </a:r>
            <a:r>
              <a:t>•  ggplot2  3.5.1  •  Updated:  2024-05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6213FB-0018-758C-AB5E-022B7E2DB26A}"/>
              </a:ext>
            </a:extLst>
          </p:cNvPr>
          <p:cNvSpPr/>
          <p:nvPr/>
        </p:nvSpPr>
        <p:spPr>
          <a:xfrm>
            <a:off x="10852278" y="6619875"/>
            <a:ext cx="374522" cy="15371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23AC-D158-2E88-2ED6-DC388F1D7B5A}"/>
              </a:ext>
            </a:extLst>
          </p:cNvPr>
          <p:cNvSpPr txBox="1"/>
          <p:nvPr/>
        </p:nvSpPr>
        <p:spPr>
          <a:xfrm>
            <a:off x="10818724" y="6547673"/>
            <a:ext cx="47792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&lt;AES&gt;</a:t>
            </a:r>
            <a:endParaRPr kumimoji="0" lang="es-E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E36142-A450-C80F-67AA-21978CB36279}"/>
              </a:ext>
            </a:extLst>
          </p:cNvPr>
          <p:cNvSpPr/>
          <p:nvPr/>
        </p:nvSpPr>
        <p:spPr>
          <a:xfrm>
            <a:off x="11700737" y="6613363"/>
            <a:ext cx="374522" cy="153712"/>
          </a:xfrm>
          <a:prstGeom prst="roundRect">
            <a:avLst/>
          </a:prstGeom>
          <a:solidFill>
            <a:srgbClr val="3DA6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9B931-F1CD-6746-7292-65A46CBB86E5}"/>
              </a:ext>
            </a:extLst>
          </p:cNvPr>
          <p:cNvSpPr txBox="1"/>
          <p:nvPr/>
        </p:nvSpPr>
        <p:spPr>
          <a:xfrm>
            <a:off x="11667183" y="6541161"/>
            <a:ext cx="47792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&lt;AES&gt;</a:t>
            </a:r>
            <a:endParaRPr kumimoji="0" lang="es-ES" sz="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scale-specific arguments">
            <a:extLst>
              <a:ext uri="{FF2B5EF4-FFF2-40B4-BE49-F238E27FC236}">
                <a16:creationId xmlns:a16="http://schemas.microsoft.com/office/drawing/2014/main" id="{1E6A9AC8-1FE9-98C2-328E-E5DABB75F1E8}"/>
              </a:ext>
            </a:extLst>
          </p:cNvPr>
          <p:cNvSpPr/>
          <p:nvPr/>
        </p:nvSpPr>
        <p:spPr>
          <a:xfrm>
            <a:off x="4103275" y="1814310"/>
            <a:ext cx="469065" cy="144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/>
              <a:t>scale_</a:t>
            </a:r>
            <a:endParaRPr sz="800" dirty="0"/>
          </a:p>
        </p:txBody>
      </p:sp>
      <p:sp>
        <p:nvSpPr>
          <p:cNvPr id="8" name="scale-specific arguments">
            <a:extLst>
              <a:ext uri="{FF2B5EF4-FFF2-40B4-BE49-F238E27FC236}">
                <a16:creationId xmlns:a16="http://schemas.microsoft.com/office/drawing/2014/main" id="{4C83DE36-0334-4AA4-5247-FDCE7616DD2F}"/>
              </a:ext>
            </a:extLst>
          </p:cNvPr>
          <p:cNvSpPr/>
          <p:nvPr/>
        </p:nvSpPr>
        <p:spPr>
          <a:xfrm>
            <a:off x="863597" y="3004666"/>
            <a:ext cx="642373" cy="13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 err="1"/>
              <a:t>geom</a:t>
            </a:r>
            <a:r>
              <a:rPr lang="en-US" sz="800" dirty="0"/>
              <a:t> to use</a:t>
            </a:r>
            <a:endParaRPr sz="800" dirty="0"/>
          </a:p>
        </p:txBody>
      </p:sp>
      <p:sp>
        <p:nvSpPr>
          <p:cNvPr id="9" name="scale-specific arguments">
            <a:extLst>
              <a:ext uri="{FF2B5EF4-FFF2-40B4-BE49-F238E27FC236}">
                <a16:creationId xmlns:a16="http://schemas.microsoft.com/office/drawing/2014/main" id="{3AFCF171-429E-BEBF-3997-71F44FEEAE28}"/>
              </a:ext>
            </a:extLst>
          </p:cNvPr>
          <p:cNvSpPr/>
          <p:nvPr/>
        </p:nvSpPr>
        <p:spPr>
          <a:xfrm>
            <a:off x="1573754" y="3018723"/>
            <a:ext cx="642373" cy="13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/>
              <a:t>stat function</a:t>
            </a:r>
            <a:endParaRPr sz="800" dirty="0"/>
          </a:p>
        </p:txBody>
      </p:sp>
      <p:sp>
        <p:nvSpPr>
          <p:cNvPr id="10" name="scale-specific arguments">
            <a:extLst>
              <a:ext uri="{FF2B5EF4-FFF2-40B4-BE49-F238E27FC236}">
                <a16:creationId xmlns:a16="http://schemas.microsoft.com/office/drawing/2014/main" id="{747CCAB2-59AC-3D59-4A17-1FE25F4E6A41}"/>
              </a:ext>
            </a:extLst>
          </p:cNvPr>
          <p:cNvSpPr/>
          <p:nvPr/>
        </p:nvSpPr>
        <p:spPr>
          <a:xfrm>
            <a:off x="2267269" y="3036235"/>
            <a:ext cx="830662" cy="120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 err="1"/>
              <a:t>geommappings</a:t>
            </a:r>
            <a:endParaRPr sz="800" dirty="0"/>
          </a:p>
        </p:txBody>
      </p:sp>
      <p:sp>
        <p:nvSpPr>
          <p:cNvPr id="11" name="scale-specific arguments">
            <a:extLst>
              <a:ext uri="{FF2B5EF4-FFF2-40B4-BE49-F238E27FC236}">
                <a16:creationId xmlns:a16="http://schemas.microsoft.com/office/drawing/2014/main" id="{C34D3932-23C1-C63F-0A5B-0856C0F8C745}"/>
              </a:ext>
            </a:extLst>
          </p:cNvPr>
          <p:cNvSpPr/>
          <p:nvPr/>
        </p:nvSpPr>
        <p:spPr>
          <a:xfrm>
            <a:off x="2019213" y="3468434"/>
            <a:ext cx="1256667" cy="148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z="800" dirty="0"/>
              <a:t>variable created by stat</a:t>
            </a:r>
            <a:endParaRPr sz="8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4257</Words>
  <Application>Microsoft Office PowerPoint</Application>
  <PresentationFormat>Custom</PresentationFormat>
  <Paragraphs>319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Roman</vt:lpstr>
      <vt:lpstr>Helvetica</vt:lpstr>
      <vt:lpstr>Helvetica Light</vt:lpstr>
      <vt:lpstr>Source Code Pro</vt:lpstr>
      <vt:lpstr>White</vt:lpstr>
      <vt:lpstr>Data visualization with ggplot2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CHEATSHEET </dc:title>
  <cp:lastModifiedBy>David Díaz Rodríguez</cp:lastModifiedBy>
  <cp:revision>1</cp:revision>
  <dcterms:modified xsi:type="dcterms:W3CDTF">2024-06-02T11:08:08Z</dcterms:modified>
</cp:coreProperties>
</file>