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 hasCustomPrompt="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 panose="020B0403020202020204"/>
                <a:ea typeface="Helvetica" panose="020B0403020202020204"/>
                <a:cs typeface="Helvetica" panose="020B0403020202020204"/>
                <a:sym typeface="Helvetica" panose="020B0403020202020204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 hasCustomPrompt="1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665" indent="-367665">
              <a:spcBef>
                <a:spcPts val="3200"/>
              </a:spcBef>
              <a:defRPr sz="3000"/>
            </a:lvl1pPr>
            <a:lvl2pPr marL="710565" indent="-367665">
              <a:spcBef>
                <a:spcPts val="3200"/>
              </a:spcBef>
              <a:defRPr sz="3000"/>
            </a:lvl2pPr>
            <a:lvl3pPr marL="1053465" indent="-367665">
              <a:spcBef>
                <a:spcPts val="3200"/>
              </a:spcBef>
              <a:defRPr sz="3000"/>
            </a:lvl3pPr>
            <a:lvl4pPr marL="1396365" indent="-367665">
              <a:spcBef>
                <a:spcPts val="3200"/>
              </a:spcBef>
              <a:defRPr sz="3000"/>
            </a:lvl4pPr>
            <a:lvl5pPr marL="1739265" indent="-367665">
              <a:spcBef>
                <a:spcPts val="32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2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7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2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7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2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7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2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7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265" marR="0" indent="-46926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288486" y="1571657"/>
            <a:ext cx="4335686" cy="8652773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 panose="020B0609030804020204"/>
                <a:ea typeface="Menlo" panose="020B0609030804020204"/>
                <a:cs typeface="Menlo" panose="020B0609030804020204"/>
                <a:sym typeface="Menlo" panose="020B0609030804020204"/>
              </a:defRPr>
            </a:pPr>
          </a:p>
        </p:txBody>
      </p:sp>
      <p:sp>
        <p:nvSpPr>
          <p:cNvPr id="120" name="caret Package…"/>
          <p:cNvSpPr txBox="1"/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350520">
              <a:lnSpc>
                <a:spcPct val="80000"/>
              </a:lnSpc>
              <a:defRPr sz="5280">
                <a:solidFill>
                  <a:schemeClr val="accent5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 lang="" sz="3960">
                <a:solidFill>
                  <a:srgbClr val="000000"/>
                </a:solidFill>
                <a:latin typeface="Helvetica" panose="020B0403020202020204"/>
                <a:ea typeface="Helvetica" panose="020B0403020202020204"/>
                <a:cs typeface="Helvetica" panose="020B0403020202020204"/>
                <a:sym typeface="Helvetica" panose="020B0403020202020204"/>
              </a:rPr>
              <a:t>Le p</a:t>
            </a:r>
            <a:r>
              <a:rPr sz="3960">
                <a:solidFill>
                  <a:srgbClr val="000000"/>
                </a:solidFill>
                <a:latin typeface="Helvetica" panose="020B0403020202020204"/>
                <a:ea typeface="Helvetica" panose="020B0403020202020204"/>
                <a:cs typeface="Helvetica" panose="020B0403020202020204"/>
                <a:sym typeface="Helvetica" panose="020B0403020202020204"/>
              </a:rPr>
              <a:t>ackage </a:t>
            </a:r>
            <a:r>
              <a:rPr sz="3960"/>
              <a:t>caret </a:t>
            </a:r>
            <a:endParaRPr>
              <a:latin typeface="Source Sans Pro Light" panose="020B0403030403020204"/>
              <a:ea typeface="Source Sans Pro Light" panose="020B0403030403020204"/>
              <a:cs typeface="Source Sans Pro Light" panose="020B0403030403020204"/>
              <a:sym typeface="Source Sans Pro Light" panose="020B0403030403020204"/>
            </a:endParaRPr>
          </a:p>
          <a:p>
            <a:pPr defTabSz="350520">
              <a:lnSpc>
                <a:spcPct val="90000"/>
              </a:lnSpc>
              <a:defRPr sz="840">
                <a:solidFill>
                  <a:srgbClr val="53585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endParaRPr>
              <a:latin typeface="Source Sans Pro Light" panose="020B0403030403020204"/>
              <a:ea typeface="Source Sans Pro Light" panose="020B0403030403020204"/>
              <a:cs typeface="Source Sans Pro Light" panose="020B0403030403020204"/>
              <a:sym typeface="Source Sans Pro Light" panose="020B0403030403020204"/>
            </a:endParaRPr>
          </a:p>
          <a:p>
            <a:pPr defTabSz="350520">
              <a:lnSpc>
                <a:spcPct val="90000"/>
              </a:lnSpc>
              <a:defRPr sz="2460">
                <a:solidFill>
                  <a:srgbClr val="53585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lang="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rPr>
              <a:t>Aide-Mémoire</a:t>
            </a:r>
            <a:r>
              <a:rPr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rPr>
              <a:t> </a:t>
            </a:r>
            <a:endParaRPr>
              <a:latin typeface="Source Sans Pro Light" panose="020B0403030403020204"/>
              <a:ea typeface="Source Sans Pro Light" panose="020B0403030403020204"/>
              <a:cs typeface="Source Sans Pro Light" panose="020B0403030403020204"/>
              <a:sym typeface="Source Sans Pro Light" panose="020B0403030403020204"/>
            </a:endParaRPr>
          </a:p>
        </p:txBody>
      </p:sp>
      <p:sp>
        <p:nvSpPr>
          <p:cNvPr id="121" name="CC BY SA  Max Kuhn  •  max@rstudio.com  •  https://github.com/topepo/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/>
              <a:t>CC BY SA</a:t>
            </a:r>
            <a:r>
              <a:t>  Max Kuhn  •  max@rstudio.com  •  </a:t>
            </a:r>
            <a:r>
              <a:rPr sz="800">
                <a:solidFill>
                  <a:schemeClr val="accent5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https://github.com/topepo/</a:t>
            </a:r>
            <a:endParaRPr sz="800">
              <a:solidFill>
                <a:schemeClr val="accent5"/>
              </a:solidFill>
              <a:latin typeface="Monaco" panose="020B0509030404040204"/>
              <a:ea typeface="Monaco" panose="020B0509030404040204"/>
              <a:cs typeface="Monaco" panose="020B0509030404040204"/>
              <a:sym typeface="Monaco" panose="020B0509030404040204"/>
            </a:endParaRPr>
          </a:p>
        </p:txBody>
      </p:sp>
      <p:sp>
        <p:nvSpPr>
          <p:cNvPr id="122" name="Learn more at https://topepo.github.io/caret/  •  Updated: 9/17"/>
          <p:cNvSpPr txBox="1"/>
          <p:nvPr/>
        </p:nvSpPr>
        <p:spPr>
          <a:xfrm>
            <a:off x="8723072" y="10333562"/>
            <a:ext cx="5041410" cy="263538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t>Learn more at </a:t>
            </a:r>
            <a:r>
              <a:rPr sz="800">
                <a:solidFill>
                  <a:schemeClr val="accent5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https://topepo.github.io/caret/</a:t>
            </a:r>
            <a:r>
              <a:rPr sz="1000" b="1">
                <a:latin typeface="Helvetica" panose="020B0403020202020204"/>
                <a:ea typeface="Helvetica" panose="020B0403020202020204"/>
                <a:cs typeface="Helvetica" panose="020B0403020202020204"/>
                <a:sym typeface="Helvetica" panose="020B0403020202020204"/>
              </a:rPr>
              <a:t> </a:t>
            </a:r>
            <a:r>
              <a:t> •  Updated: 9/17</a:t>
            </a:r>
          </a:p>
        </p:txBody>
      </p:sp>
      <p:sp>
        <p:nvSpPr>
          <p:cNvPr id="123" name="train(y ~ x1 + x2, data = dat, ...)…"/>
          <p:cNvSpPr txBox="1"/>
          <p:nvPr/>
        </p:nvSpPr>
        <p:spPr>
          <a:xfrm>
            <a:off x="370952" y="2362024"/>
            <a:ext cx="4158851" cy="6689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x1 + x2, </a:t>
            </a:r>
            <a:r>
              <a:rPr>
                <a:solidFill>
                  <a:schemeClr val="accent2">
                    <a:hueOff val="-554920"/>
                    <a:satOff val="-21481"/>
                    <a:lumOff val="-6227"/>
                  </a:schemeClr>
                </a:solidFill>
              </a:rPr>
              <a:t>data</a:t>
            </a:r>
            <a:r>
              <a:t> = dat, ...)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>
                    <a:hueOff val="-554920"/>
                    <a:satOff val="-21481"/>
                    <a:lumOff val="-6227"/>
                  </a:schemeClr>
                </a:solidFill>
              </a:rPr>
              <a:t>x</a:t>
            </a:r>
            <a:r>
              <a:t> = predictor_df, </a:t>
            </a:r>
            <a:r>
              <a:rPr>
                <a:solidFill>
                  <a:schemeClr val="accent2">
                    <a:hueOff val="-554920"/>
                    <a:satOff val="-21481"/>
                    <a:lumOff val="-6227"/>
                  </a:schemeClr>
                </a:solidFill>
              </a:rPr>
              <a:t>y</a:t>
            </a:r>
            <a:r>
              <a:t> = outcome_vector, ...)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(recipe_object, </a:t>
            </a:r>
            <a:r>
              <a:rPr>
                <a:solidFill>
                  <a:schemeClr val="accent2">
                    <a:hueOff val="-554920"/>
                    <a:satOff val="-21481"/>
                    <a:lumOff val="-6227"/>
                  </a:schemeClr>
                </a:solidFill>
              </a:rPr>
              <a:t>data</a:t>
            </a:r>
            <a:r>
              <a:t> = dat, ...)</a:t>
            </a:r>
          </a:p>
        </p:txBody>
      </p:sp>
      <p:sp>
        <p:nvSpPr>
          <p:cNvPr id="124" name="Possible syntaxes for specifying the variables in the model:"/>
          <p:cNvSpPr txBox="1"/>
          <p:nvPr/>
        </p:nvSpPr>
        <p:spPr>
          <a:xfrm>
            <a:off x="345859" y="2014232"/>
            <a:ext cx="4188106" cy="2736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lvl1pPr>
          </a:lstStyle>
          <a:p>
            <a:r>
              <a:rPr lang=""/>
              <a:t>S</a:t>
            </a:r>
            <a:r>
              <a:t>yntaxes </a:t>
            </a:r>
            <a:r>
              <a:rPr lang=""/>
              <a:t>possibles</a:t>
            </a:r>
            <a:r>
              <a:t> </a:t>
            </a:r>
            <a:r>
              <a:rPr lang=""/>
              <a:t>pour</a:t>
            </a:r>
            <a:r>
              <a:t> spécif</a:t>
            </a:r>
            <a:r>
              <a:rPr lang=""/>
              <a:t>er les </a:t>
            </a:r>
            <a:r>
              <a:t> variables </a:t>
            </a:r>
            <a:r>
              <a:rPr lang=""/>
              <a:t>dans le </a:t>
            </a:r>
            <a:r>
              <a:t>modèl</a:t>
            </a:r>
            <a:r>
              <a:rPr lang=""/>
              <a:t>e</a:t>
            </a:r>
            <a:r>
              <a:t>:</a:t>
            </a:r>
          </a:p>
        </p:txBody>
      </p:sp>
      <p:sp>
        <p:nvSpPr>
          <p:cNvPr id="125" name="rfe, sbf, gafs, and safs only have the x/y interface.…"/>
          <p:cNvSpPr txBox="1"/>
          <p:nvPr/>
        </p:nvSpPr>
        <p:spPr>
          <a:xfrm>
            <a:off x="337252" y="2847837"/>
            <a:ext cx="4188106" cy="140779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500"/>
              </a:spcBef>
              <a:buSzPct val="100000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endParaRPr b="1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t> </a:t>
            </a:r>
            <a:r>
              <a:rPr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rfe</a:t>
            </a:r>
            <a:r>
              <a:rPr>
                <a:sym typeface="+mn-ea"/>
              </a:rPr>
              <a:t>, </a:t>
            </a:r>
            <a:r>
              <a:rPr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sbf</a:t>
            </a:r>
            <a:r>
              <a:rPr>
                <a:sym typeface="+mn-ea"/>
              </a:rPr>
              <a:t>, </a:t>
            </a:r>
            <a:r>
              <a:rPr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gafs</a:t>
            </a:r>
            <a:r>
              <a:rPr>
                <a:sym typeface="+mn-ea"/>
              </a:rPr>
              <a:t>, </a:t>
            </a:r>
            <a:r>
              <a:rPr lang="">
                <a:sym typeface="+mn-ea"/>
              </a:rPr>
              <a:t>et</a:t>
            </a:r>
            <a:r>
              <a:rPr>
                <a:sym typeface="+mn-ea"/>
              </a:rPr>
              <a:t> </a:t>
            </a:r>
            <a:r>
              <a:rPr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safs</a:t>
            </a:r>
            <a:r>
              <a:rPr>
                <a:sym typeface="+mn-ea"/>
              </a:rPr>
              <a:t> on</a:t>
            </a:r>
            <a:r>
              <a:rPr lang="en-US">
                <a:sym typeface="+mn-ea"/>
              </a:rPr>
              <a:t>t just</a:t>
            </a:r>
            <a:r>
              <a:rPr lang="" altLang="en-US">
                <a:sym typeface="+mn-ea"/>
              </a:rPr>
              <a:t>e</a:t>
            </a:r>
            <a:r>
              <a:rPr lang="en-US">
                <a:sym typeface="+mn-ea"/>
              </a:rPr>
              <a:t> l'interface</a:t>
            </a:r>
            <a:r>
              <a:rPr>
                <a:sym typeface="+mn-ea"/>
              </a:rPr>
              <a:t> </a:t>
            </a:r>
            <a:r>
              <a:rPr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x/y</a:t>
            </a:r>
            <a:r>
              <a:rPr>
                <a:sym typeface="+mn-ea"/>
              </a:rPr>
              <a:t>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t> </a:t>
            </a:r>
            <a:r>
              <a:rPr lang=""/>
              <a:t>La méthode formule de </a:t>
            </a:r>
            <a:r>
              <a:rPr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rPr>
                <a:sym typeface="+mn-ea"/>
              </a:rPr>
              <a:t> </a:t>
            </a:r>
            <a:r>
              <a:rPr lang="">
                <a:sym typeface="+mn-ea"/>
              </a:rPr>
              <a:t>créera</a:t>
            </a:r>
            <a:r>
              <a:rPr>
                <a:sym typeface="+mn-ea"/>
              </a:rPr>
              <a:t> </a:t>
            </a:r>
            <a:r>
              <a:rPr lang="">
                <a:sym typeface="+mn-ea"/>
              </a:rPr>
              <a:t>toujours des variables muettes</a:t>
            </a:r>
            <a:r>
              <a:rPr>
                <a:sym typeface="+mn-ea"/>
              </a:rPr>
              <a:t>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L'interface</a:t>
            </a:r>
            <a:r>
              <a:t> </a:t>
            </a:r>
            <a:r>
              <a:rPr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x/y</a:t>
            </a:r>
            <a:r>
              <a:t> </a:t>
            </a:r>
            <a:r>
              <a:rPr lang=""/>
              <a:t>de</a:t>
            </a:r>
            <a:r>
              <a:t>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t> </a:t>
            </a:r>
            <a:r>
              <a:rPr lang=""/>
              <a:t>ne </a:t>
            </a:r>
            <a:r>
              <a:rPr lang="en-US">
                <a:sym typeface="+mn-ea"/>
              </a:rPr>
              <a:t>cré</a:t>
            </a:r>
            <a:r>
              <a:rPr lang=""/>
              <a:t>era pas de variables</a:t>
            </a:r>
            <a:r>
              <a:t> </a:t>
            </a:r>
            <a:r>
              <a:rPr lang=""/>
              <a:t>muettes</a:t>
            </a:r>
            <a:r>
              <a:t> (</a:t>
            </a:r>
            <a:r>
              <a:rPr lang=""/>
              <a:t>mais la fonction de</a:t>
            </a:r>
            <a:r>
              <a:t> modèl</a:t>
            </a:r>
            <a:r>
              <a:rPr lang=""/>
              <a:t>e peut le faire</a:t>
            </a:r>
            <a:r>
              <a:t>).</a:t>
            </a:r>
          </a:p>
        </p:txBody>
      </p:sp>
      <p:sp>
        <p:nvSpPr>
          <p:cNvPr id="126" name="Remember to:"/>
          <p:cNvSpPr txBox="1"/>
          <p:nvPr/>
        </p:nvSpPr>
        <p:spPr>
          <a:xfrm>
            <a:off x="345766" y="4256023"/>
            <a:ext cx="3135956" cy="2736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N'oubliez pas</a:t>
            </a:r>
            <a:r>
              <a:t> </a:t>
            </a:r>
            <a:r>
              <a:rPr lang=""/>
              <a:t>de</a:t>
            </a:r>
            <a:r>
              <a:t>:</a:t>
            </a:r>
          </a:p>
        </p:txBody>
      </p:sp>
      <p:sp>
        <p:nvSpPr>
          <p:cNvPr id="127" name="Have column names in your data.…"/>
          <p:cNvSpPr txBox="1"/>
          <p:nvPr/>
        </p:nvSpPr>
        <p:spPr>
          <a:xfrm>
            <a:off x="399366" y="4412487"/>
            <a:ext cx="4146947" cy="2211070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Avoir les noms de colonnes </a:t>
            </a:r>
            <a:r>
              <a:t> </a:t>
            </a:r>
            <a:r>
              <a:rPr lang=""/>
              <a:t>dans  votre jeu de données</a:t>
            </a:r>
            <a:r>
              <a:t>.</a:t>
            </a:r>
            <a:endParaRPr b="1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t>U</a:t>
            </a:r>
            <a:r>
              <a:rPr lang=""/>
              <a:t>tiliser les</a:t>
            </a:r>
            <a:r>
              <a:t> factors </a:t>
            </a:r>
            <a:r>
              <a:rPr lang=""/>
              <a:t>pour la variable à</a:t>
            </a:r>
            <a:r>
              <a:t> classifi</a:t>
            </a:r>
            <a:r>
              <a:rPr lang=""/>
              <a:t>er</a:t>
            </a:r>
            <a:r>
              <a:t> (</a:t>
            </a:r>
            <a:r>
              <a:rPr lang=""/>
              <a:t>pas</a:t>
            </a:r>
            <a:r>
              <a:t> 0/1 </a:t>
            </a:r>
            <a:r>
              <a:rPr lang=""/>
              <a:t>ou des</a:t>
            </a:r>
            <a:r>
              <a:t> </a:t>
            </a:r>
            <a:r>
              <a:rPr lang=""/>
              <a:t>e</a:t>
            </a:r>
            <a:r>
              <a:t>nt</a:t>
            </a:r>
            <a:r>
              <a:rPr lang=""/>
              <a:t>iers</a:t>
            </a:r>
            <a:r>
              <a:t>).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Avoir des noms R valides pour les modalités</a:t>
            </a:r>
            <a:r>
              <a:t> (</a:t>
            </a:r>
            <a:r>
              <a:rPr lang=""/>
              <a:t>pas</a:t>
            </a:r>
            <a:r>
              <a:t> “0"/"1")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t>S</a:t>
            </a:r>
            <a:r>
              <a:rPr lang=""/>
              <a:t>pécifier la graine aléatoire</a:t>
            </a:r>
            <a:r>
              <a:t> </a:t>
            </a:r>
            <a:r>
              <a:rPr lang=""/>
              <a:t>avant d'utiliser</a:t>
            </a:r>
            <a:r>
              <a:t> </a:t>
            </a:r>
            <a:r>
              <a:rPr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t> </a:t>
            </a:r>
            <a:r>
              <a:rPr lang=""/>
              <a:t>de manière répetée</a:t>
            </a:r>
            <a:r>
              <a:t> </a:t>
            </a:r>
            <a:r>
              <a:rPr lang=""/>
              <a:t>afin d'avoir les mêmes</a:t>
            </a:r>
            <a:r>
              <a:t> é</a:t>
            </a:r>
            <a:r>
              <a:rPr lang=""/>
              <a:t>chantillons à travers differents appels</a:t>
            </a:r>
            <a:r>
              <a:t>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Utiliser l'option de</a:t>
            </a:r>
            <a:r>
              <a:t>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rPr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na.action</a:t>
            </a:r>
            <a:r>
              <a: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 = na.pass</a:t>
            </a:r>
            <a:r>
              <a:rPr>
                <a:latin typeface="Helvetica" panose="020B0403020202020204"/>
                <a:ea typeface="Helvetica" panose="020B0403020202020204"/>
                <a:cs typeface="Helvetica" panose="020B0403020202020204"/>
                <a:sym typeface="Helvetica" panose="020B0403020202020204"/>
              </a:rPr>
              <a:t> </a:t>
            </a:r>
            <a:r>
              <a:rPr lang="">
                <a:latin typeface="Source Sans Pro Light" panose="020B0403030403020204" charset="0"/>
                <a:ea typeface="Helvetica" panose="020B0403020202020204"/>
                <a:cs typeface="Source Sans Pro Light" panose="020B0403030403020204" charset="0"/>
                <a:sym typeface="Helvetica" panose="020B0403020202020204"/>
              </a:rPr>
              <a:t>si vous imputez des valeurs manquantes</a:t>
            </a:r>
            <a:r>
              <a:rPr>
                <a:latin typeface="Source Sans Pro Light" panose="020B0403030403020204" charset="0"/>
                <a:ea typeface="Helvetica" panose="020B0403020202020204"/>
                <a:cs typeface="Source Sans Pro Light" panose="020B0403030403020204" charset="0"/>
                <a:sym typeface="Helvetica" panose="020B0403020202020204"/>
              </a:rPr>
              <a:t>. </a:t>
            </a:r>
            <a:r>
              <a:rPr lang="">
                <a:latin typeface="Source Sans Pro Light" panose="020B0403030403020204" charset="0"/>
                <a:ea typeface="Helvetica" panose="020B0403020202020204"/>
                <a:cs typeface="Source Sans Pro Light" panose="020B0403030403020204" charset="0"/>
                <a:sym typeface="Helvetica" panose="020B0403020202020204"/>
              </a:rPr>
              <a:t>Cette option est aussi utilisée pour prédire de nouvelles données avec valeurs manquantes</a:t>
            </a:r>
            <a:r>
              <a:rPr>
                <a:latin typeface="Source Sans Pro Light" panose="020B0403030403020204" charset="0"/>
                <a:ea typeface="Helvetica" panose="020B0403020202020204"/>
                <a:cs typeface="Source Sans Pro Light" panose="020B0403030403020204" charset="0"/>
                <a:sym typeface="Helvetica" panose="020B0403020202020204"/>
              </a:rPr>
              <a:t>. </a:t>
            </a:r>
            <a:endParaRPr>
              <a:latin typeface="Source Sans Pro Light" panose="020B0403030403020204" charset="0"/>
              <a:ea typeface="Helvetica" panose="020B0403020202020204"/>
              <a:cs typeface="Source Sans Pro Light" panose="020B0403030403020204" charset="0"/>
              <a:sym typeface="Helvetica" panose="020B0403020202020204"/>
            </a:endParaRPr>
          </a:p>
        </p:txBody>
      </p:sp>
      <p:sp>
        <p:nvSpPr>
          <p:cNvPr id="128" name="To pass options to the underlying model function, you can pass them to train via the ellipses:"/>
          <p:cNvSpPr txBox="1"/>
          <p:nvPr/>
        </p:nvSpPr>
        <p:spPr>
          <a:xfrm>
            <a:off x="389362" y="6653377"/>
            <a:ext cx="4188106" cy="4768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Pour passer</a:t>
            </a:r>
            <a:r>
              <a:t> </a:t>
            </a:r>
            <a:r>
              <a:rPr lang=""/>
              <a:t>des </a:t>
            </a:r>
            <a:r>
              <a:t>options à</a:t>
            </a:r>
            <a:r>
              <a:rPr lang=""/>
              <a:t> la fonction du </a:t>
            </a:r>
            <a:r>
              <a:t>modèl</a:t>
            </a:r>
            <a:r>
              <a:rPr lang=""/>
              <a:t>e sous-jacent</a:t>
            </a:r>
            <a:r>
              <a:t>, </a:t>
            </a:r>
            <a:r>
              <a:rPr lang=""/>
              <a:t>vous pouvez</a:t>
            </a:r>
            <a:r>
              <a:t> </a:t>
            </a:r>
            <a:r>
              <a:rPr lang=""/>
              <a:t>les spécifier dans la fonction</a:t>
            </a:r>
            <a:r>
              <a:t>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 </a:t>
            </a:r>
            <a:r>
              <a:rPr lang=""/>
              <a:t>grâce aux </a:t>
            </a:r>
            <a:r>
              <a:rPr i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ellipses</a:t>
            </a:r>
            <a:r>
              <a:t>:</a:t>
            </a:r>
          </a:p>
        </p:txBody>
      </p:sp>
      <p:sp>
        <p:nvSpPr>
          <p:cNvPr id="129" name="train(y ~ ., data = dat, method = &quot;rf&quot;,…"/>
          <p:cNvSpPr txBox="1"/>
          <p:nvPr/>
        </p:nvSpPr>
        <p:spPr>
          <a:xfrm>
            <a:off x="376904" y="7148217"/>
            <a:ext cx="4158851" cy="61531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"rf"</a:t>
            </a:r>
            <a:r>
              <a:t>, 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      </a:t>
            </a:r>
            <a:r>
              <a:rPr>
                <a:solidFill>
                  <a:srgbClr val="53585F"/>
                </a:solidFill>
              </a:rPr>
              <a:t># options </a:t>
            </a:r>
            <a:r>
              <a:rPr lang="">
                <a:solidFill>
                  <a:srgbClr val="53585F"/>
                </a:solidFill>
              </a:rPr>
              <a:t>de</a:t>
            </a:r>
            <a:r>
              <a:rPr>
                <a:solidFill>
                  <a:srgbClr val="53585F"/>
                </a:solidFill>
              </a:rPr>
              <a:t> `randomForest`:</a:t>
            </a:r>
            <a:endParaRPr>
              <a:solidFill>
                <a:srgbClr val="53585F"/>
              </a:solidFill>
            </a:endParaRP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importance</a:t>
            </a:r>
            <a:r>
              <a:t> = TRUE)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260934" y="1871272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</a:p>
        </p:txBody>
      </p:sp>
      <p:sp>
        <p:nvSpPr>
          <p:cNvPr id="131" name="Specifying the Model"/>
          <p:cNvSpPr/>
          <p:nvPr/>
        </p:nvSpPr>
        <p:spPr>
          <a:xfrm>
            <a:off x="260934" y="1533445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sz="2300" b="1"/>
              <a:t>Spécif</a:t>
            </a:r>
            <a:r>
              <a:rPr lang="" sz="2300" b="1"/>
              <a:t>ier</a:t>
            </a:r>
            <a:r>
              <a:rPr sz="2300" b="1"/>
              <a:t> </a:t>
            </a:r>
            <a:r>
              <a:rPr lang="" sz="2300" b="1"/>
              <a:t>Le</a:t>
            </a:r>
            <a:r>
              <a:rPr sz="2300" b="1"/>
              <a:t> Modèl</a:t>
            </a:r>
            <a:r>
              <a:rPr lang="" sz="2300" b="1"/>
              <a:t>e</a:t>
            </a:r>
            <a:endParaRPr lang="" sz="2300" b="1"/>
          </a:p>
        </p:txBody>
      </p:sp>
      <p:sp>
        <p:nvSpPr>
          <p:cNvPr id="132" name="Parallel Processing"/>
          <p:cNvSpPr/>
          <p:nvPr/>
        </p:nvSpPr>
        <p:spPr>
          <a:xfrm>
            <a:off x="255077" y="7776184"/>
            <a:ext cx="4402505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lang="" sz="2300" b="1"/>
              <a:t>Traitement </a:t>
            </a:r>
            <a:r>
              <a:rPr sz="2300" b="1"/>
              <a:t>Parallèl</a:t>
            </a:r>
            <a:r>
              <a:rPr lang="" sz="2300" b="1"/>
              <a:t>e</a:t>
            </a:r>
            <a:endParaRPr lang="" sz="2300" b="1"/>
          </a:p>
        </p:txBody>
      </p:sp>
      <p:sp>
        <p:nvSpPr>
          <p:cNvPr id="133" name="The foreach package is used to run models in parallel. The train code does not change but a “do” package must be called first."/>
          <p:cNvSpPr txBox="1"/>
          <p:nvPr/>
        </p:nvSpPr>
        <p:spPr>
          <a:xfrm>
            <a:off x="378567" y="8196738"/>
            <a:ext cx="4188106" cy="661670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Le package</a:t>
            </a:r>
            <a:r>
              <a:t> </a:t>
            </a:r>
            <a:r>
              <a:rPr>
                <a:solidFill>
                  <a:schemeClr val="accent5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foreach</a:t>
            </a:r>
            <a:r>
              <a:t> p</a:t>
            </a:r>
            <a:r>
              <a:rPr lang=""/>
              <a:t>ermet de faire tourner des</a:t>
            </a:r>
            <a:r>
              <a:t> modèl</a:t>
            </a:r>
            <a:r>
              <a:rPr lang=""/>
              <a:t>e</a:t>
            </a:r>
            <a:r>
              <a:t>s </a:t>
            </a:r>
            <a:r>
              <a:rPr lang=""/>
              <a:t>e</a:t>
            </a:r>
            <a:r>
              <a:t>n parallèl</a:t>
            </a:r>
            <a:r>
              <a:rPr lang=""/>
              <a:t>e</a:t>
            </a:r>
            <a:r>
              <a:t>. </a:t>
            </a:r>
            <a:r>
              <a:rPr lang=""/>
              <a:t>Le code</a:t>
            </a:r>
            <a:r>
              <a:t> </a:t>
            </a:r>
            <a:r>
              <a:rPr lang=""/>
              <a:t>de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t> </a:t>
            </a:r>
            <a:r>
              <a:rPr lang=""/>
              <a:t>ne change pas mais un des</a:t>
            </a:r>
            <a:r>
              <a:t> </a:t>
            </a:r>
            <a:r>
              <a:rPr lang=""/>
              <a:t>packages </a:t>
            </a:r>
            <a:r>
              <a:t>“</a:t>
            </a:r>
            <a:r>
              <a:rPr>
                <a:solidFill>
                  <a:schemeClr val="accent5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do</a:t>
            </a:r>
            <a:r>
              <a:t>” </a:t>
            </a:r>
            <a:r>
              <a:rPr lang=""/>
              <a:t>doit être chargé au préalable</a:t>
            </a:r>
            <a:r>
              <a:t>.</a:t>
            </a:r>
          </a:p>
        </p:txBody>
      </p:sp>
      <p:sp>
        <p:nvSpPr>
          <p:cNvPr id="134" name="# on MacOS or Linux…"/>
          <p:cNvSpPr txBox="1"/>
          <p:nvPr/>
        </p:nvSpPr>
        <p:spPr>
          <a:xfrm>
            <a:off x="389478" y="8912917"/>
            <a:ext cx="1878705" cy="61531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# </a:t>
            </a:r>
            <a:r>
              <a:rPr lang=""/>
              <a:t>sur</a:t>
            </a:r>
            <a:r>
              <a:t> MacOS o</a:t>
            </a:r>
            <a:r>
              <a:rPr lang=""/>
              <a:t>u</a:t>
            </a:r>
            <a:r>
              <a:t> Linux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doMC</a:t>
            </a:r>
            <a:r>
              <a:t>)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registerDoMC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cores</a:t>
            </a:r>
            <a:r>
              <a:t>=4)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4819502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 panose="020B0609030804020204"/>
                <a:ea typeface="Menlo" panose="020B0609030804020204"/>
                <a:cs typeface="Menlo" panose="020B0609030804020204"/>
                <a:sym typeface="Menlo" panose="020B0609030804020204"/>
              </a:defRPr>
            </a:pPr>
          </a:p>
        </p:txBody>
      </p:sp>
      <p:sp>
        <p:nvSpPr>
          <p:cNvPr id="136" name="train(, preProc = c(&quot;method1&quot;, &quot;method2&quot;), ...)"/>
          <p:cNvSpPr txBox="1"/>
          <p:nvPr/>
        </p:nvSpPr>
        <p:spPr>
          <a:xfrm>
            <a:off x="4904203" y="1349794"/>
            <a:ext cx="4158851" cy="2879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(,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c(</a:t>
            </a:r>
            <a:r>
              <a:rPr>
                <a:solidFill>
                  <a:schemeClr val="accent6"/>
                </a:solidFill>
              </a:rPr>
              <a:t>"method1"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"method2"</a:t>
            </a:r>
            <a:r>
              <a:t>), ...)</a:t>
            </a:r>
          </a:p>
        </p:txBody>
      </p:sp>
      <p:sp>
        <p:nvSpPr>
          <p:cNvPr id="137" name="Transformations, filters, and other operations can be applied to the predictors with the preProc option."/>
          <p:cNvSpPr txBox="1"/>
          <p:nvPr/>
        </p:nvSpPr>
        <p:spPr>
          <a:xfrm>
            <a:off x="4893292" y="794798"/>
            <a:ext cx="4188106" cy="4768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T</a:t>
            </a:r>
            <a:r>
              <a:t>ransformations, filtr</a:t>
            </a:r>
            <a:r>
              <a:rPr lang=""/>
              <a:t>e</a:t>
            </a:r>
            <a:r>
              <a:t>s, </a:t>
            </a:r>
            <a:r>
              <a:rPr lang=""/>
              <a:t>et autres</a:t>
            </a:r>
            <a:r>
              <a:t> operations </a:t>
            </a:r>
            <a:r>
              <a:rPr lang=""/>
              <a:t>peuvent être appliqués</a:t>
            </a:r>
            <a:r>
              <a:t> </a:t>
            </a:r>
            <a:r>
              <a:rPr lang=""/>
              <a:t>aux</a:t>
            </a:r>
            <a:r>
              <a:t> </a:t>
            </a:r>
            <a:r>
              <a:rPr i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predict</a:t>
            </a:r>
            <a:r>
              <a:rPr lang="" i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eu</a:t>
            </a:r>
            <a:r>
              <a:rPr i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rs</a:t>
            </a:r>
            <a:r>
              <a:t> </a:t>
            </a:r>
            <a:r>
              <a:rPr lang=""/>
              <a:t>avec</a:t>
            </a:r>
            <a:r>
              <a:t> </a:t>
            </a:r>
            <a:r>
              <a:rPr lang=""/>
              <a:t>l'option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preProc</a:t>
            </a:r>
            <a:r>
              <a:t>.</a:t>
            </a:r>
          </a:p>
        </p:txBody>
      </p:sp>
      <p:sp>
        <p:nvSpPr>
          <p:cNvPr id="138" name="&quot;center&quot;, &quot;scale&quot;, and &quot;range&quot; to normalize predictors.…"/>
          <p:cNvSpPr txBox="1"/>
          <p:nvPr/>
        </p:nvSpPr>
        <p:spPr>
          <a:xfrm>
            <a:off x="4876875" y="1889872"/>
            <a:ext cx="4188106" cy="185864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Helvetica" panose="020B0403020202020204"/>
                <a:ea typeface="Helvetica" panose="020B0403020202020204"/>
                <a:cs typeface="Helvetica" panose="020B0403020202020204"/>
                <a:sym typeface="Helvetica" panose="020B0403020202020204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"center"</a:t>
            </a:r>
            <a:r>
              <a:t>,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"scale"</a:t>
            </a:r>
            <a:r>
              <a:t>, </a:t>
            </a:r>
            <a:r>
              <a:rPr lang="">
                <a:latin typeface="Source Sans Pro Light" panose="020B0403030403020204" charset="0"/>
                <a:cs typeface="Source Sans Pro Light" panose="020B0403030403020204" charset="0"/>
              </a:rPr>
              <a:t>et</a:t>
            </a:r>
            <a:r>
              <a:t>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"range"</a:t>
            </a:r>
            <a:r>
              <a:t> </a:t>
            </a:r>
            <a:r>
              <a:rPr lang="">
                <a:latin typeface="Source Sans Pro Light" panose="020B0403030403020204" charset="0"/>
                <a:cs typeface="Source Sans Pro Light" panose="020B0403030403020204" charset="0"/>
              </a:rPr>
              <a:t>pour normaliser les predicteurs</a:t>
            </a:r>
            <a:r>
              <a:rPr>
                <a:latin typeface="Source Sans Pro Light" panose="020B0403030403020204" charset="0"/>
                <a:cs typeface="Source Sans Pro Light" panose="020B0403030403020204" charset="0"/>
              </a:rPr>
              <a:t>.</a:t>
            </a:r>
            <a:endParaRPr b="1"/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"BoxCox"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"YeoJohnson"</a:t>
            </a:r>
            <a:r>
              <a:t>, o</a:t>
            </a:r>
            <a:r>
              <a:rPr lang=""/>
              <a:t>u</a:t>
            </a:r>
            <a:r>
              <a:t>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"expoTrans"</a:t>
            </a:r>
            <a:r>
              <a:t> </a:t>
            </a:r>
            <a:r>
              <a:rPr lang=""/>
              <a:t>pour </a:t>
            </a:r>
            <a:r>
              <a:t>transform</a:t>
            </a:r>
            <a:r>
              <a:rPr lang=""/>
              <a:t>er</a:t>
            </a:r>
            <a:r>
              <a:t> </a:t>
            </a:r>
            <a:r>
              <a:rPr lang=""/>
              <a:t>les </a:t>
            </a:r>
            <a:r>
              <a:t>predict</a:t>
            </a:r>
            <a:r>
              <a:rPr lang=""/>
              <a:t>eu</a:t>
            </a:r>
            <a:r>
              <a:t>rs.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"knnImpute"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"bagImpute"</a:t>
            </a:r>
            <a:r>
              <a:t>, o</a:t>
            </a:r>
            <a:r>
              <a:rPr lang=""/>
              <a:t>u</a:t>
            </a:r>
            <a:r>
              <a:t>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"medianImpute" </a:t>
            </a:r>
            <a:r>
              <a:rPr lang=""/>
              <a:t>pour</a:t>
            </a:r>
            <a:r>
              <a:t> impute</a:t>
            </a:r>
            <a:r>
              <a:rPr lang=""/>
              <a:t>r</a:t>
            </a:r>
            <a:r>
              <a:t>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"corr"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"nzv"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"zv"</a:t>
            </a:r>
            <a:r>
              <a:t>, </a:t>
            </a:r>
            <a:r>
              <a:rPr lang=""/>
              <a:t>et</a:t>
            </a:r>
            <a:r>
              <a:t>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"conditionalX"</a:t>
            </a:r>
            <a:r>
              <a:t> </a:t>
            </a:r>
            <a:r>
              <a:rPr lang=""/>
              <a:t>p</a:t>
            </a:r>
            <a:r>
              <a:t>o</a:t>
            </a:r>
            <a:r>
              <a:rPr lang=""/>
              <a:t>ur</a:t>
            </a:r>
            <a:r>
              <a:t> </a:t>
            </a:r>
            <a:r>
              <a:rPr lang=""/>
              <a:t>filtrer</a:t>
            </a:r>
            <a:r>
              <a:t>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"pca"</a:t>
            </a:r>
            <a:r>
              <a:t>,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"ica"</a:t>
            </a:r>
            <a:r>
              <a:t>, or </a:t>
            </a:r>
            <a:r>
              <a:rPr sz="1100">
                <a:solidFill>
                  <a:schemeClr val="accent6">
                    <a:satOff val="24555"/>
                    <a:lumOff val="22232"/>
                  </a:schemeClr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"spatialSign"</a:t>
            </a:r>
            <a:r>
              <a:t> </a:t>
            </a:r>
            <a:r>
              <a:rPr lang=""/>
              <a:t>p</a:t>
            </a:r>
            <a:r>
              <a:t>o</a:t>
            </a:r>
            <a:r>
              <a:rPr lang=""/>
              <a:t>ur</a:t>
            </a:r>
            <a:r>
              <a:t> </a:t>
            </a:r>
            <a:r>
              <a:rPr lang=""/>
              <a:t>transformer des </a:t>
            </a:r>
            <a:r>
              <a:t>group</a:t>
            </a:r>
            <a:r>
              <a:rPr lang=""/>
              <a:t>e</a:t>
            </a:r>
            <a:r>
              <a:t>s.</a:t>
            </a:r>
          </a:p>
        </p:txBody>
      </p:sp>
      <p:sp>
        <p:nvSpPr>
          <p:cNvPr id="139" name="Rounded Rectangle"/>
          <p:cNvSpPr/>
          <p:nvPr/>
        </p:nvSpPr>
        <p:spPr>
          <a:xfrm>
            <a:off x="4791950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</a:p>
        </p:txBody>
      </p:sp>
      <p:sp>
        <p:nvSpPr>
          <p:cNvPr id="140" name="Preprocessing"/>
          <p:cNvSpPr/>
          <p:nvPr/>
        </p:nvSpPr>
        <p:spPr>
          <a:xfrm>
            <a:off x="4791950" y="286228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sz="2300" b="1"/>
              <a:t>Pré</a:t>
            </a:r>
            <a:r>
              <a:rPr lang="" sz="2300" b="1"/>
              <a:t>traitement</a:t>
            </a:r>
            <a:endParaRPr lang="" sz="2300" b="1"/>
          </a:p>
        </p:txBody>
      </p:sp>
      <p:sp>
        <p:nvSpPr>
          <p:cNvPr id="141" name="Adding Options"/>
          <p:cNvSpPr/>
          <p:nvPr/>
        </p:nvSpPr>
        <p:spPr>
          <a:xfrm>
            <a:off x="4789411" y="48652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lang="" sz="2300" b="1"/>
              <a:t>Rajouter des</a:t>
            </a:r>
            <a:r>
              <a:rPr sz="2300" b="1"/>
              <a:t> Options</a:t>
            </a:r>
            <a:endParaRPr sz="2300" b="1"/>
          </a:p>
        </p:txBody>
      </p:sp>
      <p:sp>
        <p:nvSpPr>
          <p:cNvPr id="142" name="Many train options can be specified using the trainControl function:"/>
          <p:cNvSpPr txBox="1"/>
          <p:nvPr/>
        </p:nvSpPr>
        <p:spPr>
          <a:xfrm>
            <a:off x="4896883" y="5454413"/>
            <a:ext cx="4188106" cy="4768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Beaucoup d'options de</a:t>
            </a:r>
            <a:r>
              <a:t>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t> </a:t>
            </a:r>
            <a:r>
              <a:rPr lang=""/>
              <a:t>peuvent</a:t>
            </a:r>
            <a:r>
              <a:t> ê</a:t>
            </a:r>
            <a:r>
              <a:rPr lang=""/>
              <a:t>tre</a:t>
            </a:r>
            <a:r>
              <a:t> specifié</a:t>
            </a:r>
            <a:r>
              <a:rPr lang=""/>
              <a:t>es</a:t>
            </a:r>
            <a:r>
              <a:t> </a:t>
            </a:r>
            <a:r>
              <a:rPr lang=""/>
              <a:t>en utilisant</a:t>
            </a:r>
            <a:r>
              <a:t> </a:t>
            </a:r>
            <a:r>
              <a:rPr lang=""/>
              <a:t>la fonction</a:t>
            </a:r>
            <a:r>
              <a:t>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trainControl</a:t>
            </a:r>
            <a:r>
              <a:t>:</a:t>
            </a:r>
          </a:p>
        </p:txBody>
      </p:sp>
      <p:sp>
        <p:nvSpPr>
          <p:cNvPr id="143" name="train(y ~ ., data = dat, method = &quot;cubist&quot;,…"/>
          <p:cNvSpPr txBox="1"/>
          <p:nvPr/>
        </p:nvSpPr>
        <p:spPr>
          <a:xfrm>
            <a:off x="4907794" y="6006918"/>
            <a:ext cx="4158851" cy="478478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"cubist"</a:t>
            </a:r>
            <a:r>
              <a:t>, 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trControl</a:t>
            </a:r>
            <a:r>
              <a:rPr>
                <a:solidFill>
                  <a:schemeClr val="accent1"/>
                </a:solidFill>
              </a:rPr>
              <a:t> = trainControl</a:t>
            </a:r>
            <a:r>
              <a:t>(&lt;options&gt;))</a:t>
            </a:r>
          </a:p>
        </p:txBody>
      </p:sp>
      <p:sp>
        <p:nvSpPr>
          <p:cNvPr id="144" name="# on Windows…"/>
          <p:cNvSpPr txBox="1"/>
          <p:nvPr/>
        </p:nvSpPr>
        <p:spPr>
          <a:xfrm>
            <a:off x="2479623" y="8904344"/>
            <a:ext cx="1984522" cy="784860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# </a:t>
            </a:r>
            <a:r>
              <a:rPr lang=""/>
              <a:t>sur</a:t>
            </a:r>
            <a:r>
              <a:t> Windows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doParallel</a:t>
            </a:r>
            <a:r>
              <a:t>)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cl &lt;- </a:t>
            </a:r>
            <a:r>
              <a:rPr>
                <a:solidFill>
                  <a:schemeClr val="accent1"/>
                </a:solidFill>
              </a:rPr>
              <a:t>makeCluster</a:t>
            </a:r>
            <a:r>
              <a:t>(2)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registerDoParallel</a:t>
            </a:r>
            <a:r>
              <a:t>(cl)</a:t>
            </a:r>
          </a:p>
        </p:txBody>
      </p:sp>
      <p:sp>
        <p:nvSpPr>
          <p:cNvPr id="145" name="The function parallel::detectCores can help too."/>
          <p:cNvSpPr txBox="1"/>
          <p:nvPr/>
        </p:nvSpPr>
        <p:spPr>
          <a:xfrm>
            <a:off x="378567" y="9800430"/>
            <a:ext cx="4188106" cy="2736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La </a:t>
            </a:r>
            <a:r>
              <a:t>f</a:t>
            </a:r>
            <a:r>
              <a:rPr lang=""/>
              <a:t>o</a:t>
            </a:r>
            <a:r>
              <a:t>nction </a:t>
            </a:r>
            <a:r>
              <a:rPr sz="1100">
                <a:solidFill>
                  <a:schemeClr val="accent5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parallel</a:t>
            </a:r>
            <a:r>
              <a: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::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detectCores</a:t>
            </a:r>
            <a:r>
              <a:t> </a:t>
            </a:r>
            <a:r>
              <a:rPr lang=""/>
              <a:t>peut aider aussi</a:t>
            </a:r>
            <a:r>
              <a:t>.</a:t>
            </a:r>
          </a:p>
        </p:txBody>
      </p:sp>
      <p:sp>
        <p:nvSpPr>
          <p:cNvPr id="146" name="Methods include:"/>
          <p:cNvSpPr txBox="1"/>
          <p:nvPr/>
        </p:nvSpPr>
        <p:spPr>
          <a:xfrm>
            <a:off x="4876875" y="1727291"/>
            <a:ext cx="4188106" cy="2736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lvl1pPr>
          </a:lstStyle>
          <a:p>
            <a:r>
              <a:rPr lang=""/>
              <a:t>Les méthodes suivantes</a:t>
            </a:r>
            <a:r>
              <a:t> :</a:t>
            </a:r>
          </a:p>
        </p:txBody>
      </p:sp>
      <p:sp>
        <p:nvSpPr>
          <p:cNvPr id="147" name="train determines the order of operations; the order that the methods are declared does not matter.…"/>
          <p:cNvSpPr txBox="1"/>
          <p:nvPr/>
        </p:nvSpPr>
        <p:spPr>
          <a:xfrm>
            <a:off x="4876875" y="3657374"/>
            <a:ext cx="4188106" cy="1061720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t> détermine </a:t>
            </a:r>
            <a:r>
              <a:rPr lang=""/>
              <a:t>l'</a:t>
            </a:r>
            <a:r>
              <a:t>ordr</a:t>
            </a:r>
            <a:r>
              <a:rPr lang=""/>
              <a:t>e</a:t>
            </a:r>
            <a:r>
              <a:t> </a:t>
            </a:r>
            <a:r>
              <a:rPr lang=""/>
              <a:t>des</a:t>
            </a:r>
            <a:r>
              <a:t> opérations; </a:t>
            </a:r>
            <a:r>
              <a:rPr lang=""/>
              <a:t>l'</a:t>
            </a:r>
            <a:r>
              <a:t>ordr</a:t>
            </a:r>
            <a:r>
              <a:rPr lang=""/>
              <a:t>e</a:t>
            </a:r>
            <a:r>
              <a:t> </a:t>
            </a:r>
            <a:r>
              <a:rPr lang=""/>
              <a:t>dans lequel les </a:t>
            </a:r>
            <a:r>
              <a:t>méthod</a:t>
            </a:r>
            <a:r>
              <a:rPr lang=""/>
              <a:t>e</a:t>
            </a:r>
            <a:r>
              <a:t>s </a:t>
            </a:r>
            <a:r>
              <a:rPr lang=""/>
              <a:t>sont</a:t>
            </a:r>
            <a:r>
              <a:t> declaré</a:t>
            </a:r>
            <a:r>
              <a:rPr lang=""/>
              <a:t>es</a:t>
            </a:r>
            <a:r>
              <a:t> </a:t>
            </a:r>
            <a:r>
              <a:rPr lang=""/>
              <a:t>ne compte pas</a:t>
            </a:r>
            <a:r>
              <a:t>.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Le package</a:t>
            </a:r>
            <a:r>
              <a:t> </a:t>
            </a:r>
            <a:r>
              <a:rPr sz="1100">
                <a:solidFill>
                  <a:schemeClr val="accent5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recipes</a:t>
            </a:r>
            <a:r>
              <a:t>  </a:t>
            </a:r>
            <a:r>
              <a:rPr lang=""/>
              <a:t>contient une liste plus exhaustive d'operations de pr</a:t>
            </a:r>
            <a:r>
              <a:rPr>
                <a:sym typeface="+mn-ea"/>
              </a:rPr>
              <a:t>é</a:t>
            </a:r>
            <a:r>
              <a:rPr lang=""/>
              <a:t>traitement</a:t>
            </a:r>
            <a:r>
              <a:t>.</a:t>
            </a:r>
          </a:p>
        </p:txBody>
      </p:sp>
      <p:sp>
        <p:nvSpPr>
          <p:cNvPr id="148" name="Resampling Options"/>
          <p:cNvSpPr/>
          <p:nvPr/>
        </p:nvSpPr>
        <p:spPr>
          <a:xfrm>
            <a:off x="4795904" y="6623381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sz="2300" b="1"/>
              <a:t>Options </a:t>
            </a:r>
            <a:r>
              <a:rPr lang="" sz="2300" b="1"/>
              <a:t>de ré-</a:t>
            </a:r>
            <a:r>
              <a:rPr lang="en-US" sz="2300" b="1">
                <a:sym typeface="+mn-ea"/>
              </a:rPr>
              <a:t>é</a:t>
            </a:r>
            <a:r>
              <a:rPr lang="" sz="2300" b="1"/>
              <a:t>chantillonage</a:t>
            </a:r>
            <a:endParaRPr lang="" sz="2300" b="1"/>
          </a:p>
        </p:txBody>
      </p:sp>
      <p:sp>
        <p:nvSpPr>
          <p:cNvPr id="149" name="trainControl is used to choose a resampling method:"/>
          <p:cNvSpPr txBox="1"/>
          <p:nvPr/>
        </p:nvSpPr>
        <p:spPr>
          <a:xfrm>
            <a:off x="4890947" y="7078198"/>
            <a:ext cx="4188106" cy="44005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trainControl</a:t>
            </a:r>
            <a:r>
              <a:t> </a:t>
            </a:r>
            <a:r>
              <a:rPr lang=""/>
              <a:t>est utilisé pour choisir une méthode de ré-échantillonnage</a:t>
            </a:r>
            <a:r>
              <a:t>:</a:t>
            </a:r>
          </a:p>
        </p:txBody>
      </p:sp>
      <p:sp>
        <p:nvSpPr>
          <p:cNvPr id="150" name="trainControl(method = &lt;method&gt;, &lt;options&gt;)"/>
          <p:cNvSpPr txBox="1"/>
          <p:nvPr/>
        </p:nvSpPr>
        <p:spPr>
          <a:xfrm>
            <a:off x="4867474" y="7423932"/>
            <a:ext cx="4158852" cy="2879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&lt;method&gt;, &lt;options&gt;)</a:t>
            </a:r>
          </a:p>
        </p:txBody>
      </p:sp>
      <p:sp>
        <p:nvSpPr>
          <p:cNvPr id="151" name="Methods and options are:"/>
          <p:cNvSpPr txBox="1"/>
          <p:nvPr/>
        </p:nvSpPr>
        <p:spPr>
          <a:xfrm>
            <a:off x="4917515" y="7620776"/>
            <a:ext cx="4188106" cy="2736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lvl1pPr>
          </a:lstStyle>
          <a:p>
            <a:r>
              <a:rPr lang=""/>
              <a:t>Les mé</a:t>
            </a:r>
            <a:r>
              <a:t>thod</a:t>
            </a:r>
            <a:r>
              <a:rPr lang=""/>
              <a:t>e</a:t>
            </a:r>
            <a:r>
              <a:t>s </a:t>
            </a:r>
            <a:r>
              <a:rPr lang=""/>
              <a:t>et</a:t>
            </a:r>
            <a:r>
              <a:t> options </a:t>
            </a:r>
            <a:r>
              <a:rPr lang=""/>
              <a:t>sont</a:t>
            </a:r>
            <a:r>
              <a:t>:</a:t>
            </a:r>
          </a:p>
        </p:txBody>
      </p:sp>
      <p:sp>
        <p:nvSpPr>
          <p:cNvPr id="152" name="&quot;cv&quot; for K-fold cross-validation (number sets the # folds).…"/>
          <p:cNvSpPr txBox="1"/>
          <p:nvPr/>
        </p:nvSpPr>
        <p:spPr>
          <a:xfrm>
            <a:off x="4937639" y="7894064"/>
            <a:ext cx="4146948" cy="23564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"cv"</a:t>
            </a:r>
            <a:r>
              <a:t> </a:t>
            </a:r>
            <a:r>
              <a:rPr lang=""/>
              <a:t>pour la “</a:t>
            </a:r>
            <a:r>
              <a:t>K-fold</a:t>
            </a:r>
            <a:r>
              <a:rPr lang=""/>
              <a:t>”</a:t>
            </a:r>
            <a:r>
              <a:t> </a:t>
            </a:r>
            <a:r>
              <a:rPr lang=""/>
              <a:t>validation croisée</a:t>
            </a:r>
            <a:r>
              <a:t> (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number</a:t>
            </a:r>
            <a:r>
              <a:t> </a:t>
            </a:r>
            <a:r>
              <a:rPr lang=""/>
              <a:t>donne le </a:t>
            </a:r>
            <a:r>
              <a:t># </a:t>
            </a:r>
            <a:r>
              <a:rPr lang=""/>
              <a:t>d'échantillons</a:t>
            </a:r>
            <a:r>
              <a:t> 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"repeatedcv"</a:t>
            </a:r>
            <a:r>
              <a:t> </a:t>
            </a:r>
            <a:r>
              <a:rPr lang=""/>
              <a:t>pour la validation croisée rép</a:t>
            </a:r>
            <a:r>
              <a:rPr lang="en-US">
                <a:sym typeface="+mn-ea"/>
              </a:rPr>
              <a:t>é</a:t>
            </a:r>
            <a:r>
              <a:rPr lang=""/>
              <a:t>tée</a:t>
            </a:r>
            <a:r>
              <a:t> (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repeats</a:t>
            </a:r>
            <a:r>
              <a:t> </a:t>
            </a:r>
            <a:r>
              <a:rPr lang=""/>
              <a:t>pour le</a:t>
            </a:r>
            <a:r>
              <a:t> # r</a:t>
            </a:r>
            <a:r>
              <a:rPr lang="en-US">
                <a:sym typeface="+mn-ea"/>
              </a:rPr>
              <a:t>é</a:t>
            </a:r>
            <a:r>
              <a:t>p</a:t>
            </a:r>
            <a:r>
              <a:rPr lang="en-US">
                <a:sym typeface="+mn-ea"/>
              </a:rPr>
              <a:t>é</a:t>
            </a:r>
            <a:r>
              <a:rPr lang=""/>
              <a:t>titions</a:t>
            </a:r>
            <a:r>
              <a:t>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"boot"</a:t>
            </a:r>
            <a:r>
              <a:t> </a:t>
            </a:r>
            <a:r>
              <a:rPr lang=""/>
              <a:t>pour le</a:t>
            </a:r>
            <a:r>
              <a:t> bootstrap  (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number</a:t>
            </a:r>
            <a:r>
              <a:t> </a:t>
            </a:r>
            <a:r>
              <a:rPr lang=""/>
              <a:t>donne le #</a:t>
            </a:r>
            <a:r>
              <a:t> </a:t>
            </a:r>
            <a:r>
              <a:rPr lang=""/>
              <a:t>d'</a:t>
            </a:r>
            <a:r>
              <a:t>iterations).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"LGOCV"</a:t>
            </a:r>
            <a:r>
              <a:t> </a:t>
            </a:r>
            <a:r>
              <a:rPr lang=""/>
              <a:t>pour le</a:t>
            </a:r>
            <a:r>
              <a:t> </a:t>
            </a:r>
            <a:r>
              <a:rPr lang=""/>
              <a:t>“</a:t>
            </a:r>
            <a:r>
              <a:t>leave-group-out</a:t>
            </a:r>
            <a:r>
              <a:rPr lang=""/>
              <a:t>”</a:t>
            </a:r>
            <a:r>
              <a:t> (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number</a:t>
            </a:r>
            <a:r>
              <a:t> </a:t>
            </a:r>
            <a:r>
              <a:rPr lang=""/>
              <a:t>et</a:t>
            </a:r>
            <a:r>
              <a:t>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p</a:t>
            </a:r>
            <a:r>
              <a:t> </a:t>
            </a:r>
            <a:r>
              <a:rPr lang=""/>
              <a:t>sont les</a:t>
            </a:r>
            <a:r>
              <a:t> options).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"LOO"</a:t>
            </a:r>
            <a:r>
              <a:t> </a:t>
            </a:r>
            <a:r>
              <a:rPr lang=""/>
              <a:t>pour la validation croisee</a:t>
            </a:r>
            <a:r>
              <a:t> </a:t>
            </a:r>
            <a:r>
              <a:rPr lang=""/>
              <a:t>“</a:t>
            </a:r>
            <a:r>
              <a:t>leave-one-out</a:t>
            </a:r>
            <a:r>
              <a:rPr lang=""/>
              <a:t>”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"oob"</a:t>
            </a:r>
            <a:r>
              <a:t> </a:t>
            </a:r>
            <a:r>
              <a:rPr lang=""/>
              <a:t>pour le ré-échantillonnage</a:t>
            </a:r>
            <a:r>
              <a:t> </a:t>
            </a:r>
            <a:r>
              <a:rPr lang=""/>
              <a:t>“</a:t>
            </a:r>
            <a:r>
              <a:t>out-of-bag</a:t>
            </a:r>
            <a:r>
              <a:rPr lang=""/>
              <a:t>”</a:t>
            </a:r>
            <a:r>
              <a:t>.</a:t>
            </a:r>
          </a:p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"timeslice"</a:t>
            </a:r>
            <a:r>
              <a:t> </a:t>
            </a:r>
            <a:r>
              <a:rPr lang=""/>
              <a:t>pour les series temporelles</a:t>
            </a:r>
            <a:r>
              <a:t> (</a:t>
            </a:r>
            <a:r>
              <a:rPr lang=""/>
              <a:t>les </a:t>
            </a:r>
            <a:r>
              <a:t>options </a:t>
            </a:r>
            <a:r>
              <a:rPr lang=""/>
              <a:t>sont</a:t>
            </a:r>
            <a:r>
              <a:t>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initialWindow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horizon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fixedWindow</a:t>
            </a:r>
            <a:r>
              <a:t>, </a:t>
            </a:r>
            <a:r>
              <a:rPr lang=""/>
              <a:t>et</a:t>
            </a:r>
            <a:r>
              <a:t>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skip</a:t>
            </a:r>
            <a:r>
              <a:t>).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9333127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 panose="020B0609030804020204"/>
                <a:ea typeface="Menlo" panose="020B0609030804020204"/>
                <a:cs typeface="Menlo" panose="020B0609030804020204"/>
                <a:sym typeface="Menlo" panose="020B0609030804020204"/>
              </a:defRPr>
            </a:pPr>
          </a:p>
        </p:txBody>
      </p:sp>
      <p:sp>
        <p:nvSpPr>
          <p:cNvPr id="154" name="To choose how to summarize a model, the  trainControl function is used again."/>
          <p:cNvSpPr txBox="1"/>
          <p:nvPr/>
        </p:nvSpPr>
        <p:spPr>
          <a:xfrm>
            <a:off x="9406918" y="794797"/>
            <a:ext cx="4188105" cy="4768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Pour r</a:t>
            </a:r>
            <a:r>
              <a:rPr lang="en-US">
                <a:sym typeface="+mn-ea"/>
              </a:rPr>
              <a:t>é</a:t>
            </a:r>
            <a:r>
              <a:rPr lang=""/>
              <a:t>sumer le</a:t>
            </a:r>
            <a:r>
              <a:t> modèl</a:t>
            </a:r>
            <a:r>
              <a:rPr lang=""/>
              <a:t>e</a:t>
            </a:r>
            <a:r>
              <a:t>, </a:t>
            </a:r>
            <a:r>
              <a:rPr lang=""/>
              <a:t>la fonction</a:t>
            </a:r>
            <a:r>
              <a:t> 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trainControl </a:t>
            </a:r>
            <a:r>
              <a:rPr lang=""/>
              <a:t>est encore utilisée</a:t>
            </a:r>
            <a:r>
              <a:t>. </a:t>
            </a:r>
          </a:p>
        </p:txBody>
      </p:sp>
      <p:sp>
        <p:nvSpPr>
          <p:cNvPr id="155" name="Rounded Rectangle"/>
          <p:cNvSpPr/>
          <p:nvPr/>
        </p:nvSpPr>
        <p:spPr>
          <a:xfrm>
            <a:off x="9305576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</a:p>
        </p:txBody>
      </p:sp>
      <p:sp>
        <p:nvSpPr>
          <p:cNvPr id="156" name="Performance Metrics"/>
          <p:cNvSpPr/>
          <p:nvPr/>
        </p:nvSpPr>
        <p:spPr>
          <a:xfrm>
            <a:off x="9305576" y="286227"/>
            <a:ext cx="4390791" cy="387050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sz="2300" b="1"/>
              <a:t>Métri</a:t>
            </a:r>
            <a:r>
              <a:rPr lang="" sz="2300" b="1"/>
              <a:t>que de </a:t>
            </a:r>
            <a:r>
              <a:rPr sz="2300" b="1">
                <a:sym typeface="+mn-ea"/>
              </a:rPr>
              <a:t>Performance </a:t>
            </a:r>
            <a:endParaRPr lang="" sz="2300" b="1"/>
          </a:p>
        </p:txBody>
      </p:sp>
      <p:sp>
        <p:nvSpPr>
          <p:cNvPr id="157" name="trainControl(summaryFunction = &lt;R function&gt;,…"/>
          <p:cNvSpPr txBox="1"/>
          <p:nvPr/>
        </p:nvSpPr>
        <p:spPr>
          <a:xfrm>
            <a:off x="9418439" y="1284761"/>
            <a:ext cx="4158851" cy="478478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summaryFunction</a:t>
            </a:r>
            <a:r>
              <a:t> = &lt;R function&gt;, 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             </a:t>
            </a:r>
            <a:r>
              <a:rPr>
                <a:solidFill>
                  <a:schemeClr val="accent2"/>
                </a:solidFill>
              </a:rPr>
              <a:t>classProbs</a:t>
            </a:r>
            <a:r>
              <a:t> = &lt;logical&gt;)</a:t>
            </a:r>
          </a:p>
        </p:txBody>
      </p:sp>
      <p:sp>
        <p:nvSpPr>
          <p:cNvPr id="158" name="Custom R functions can be used but caret includes several: defaultSummary (for accuracy, RMSE, etc), twoClassSummary (for ROC curves), and prSummary (for information retrieval). For the last two functions, the option classProbs must be set to TRUE."/>
          <p:cNvSpPr txBox="1"/>
          <p:nvPr/>
        </p:nvSpPr>
        <p:spPr>
          <a:xfrm>
            <a:off x="9406102" y="1764838"/>
            <a:ext cx="4188106" cy="1031240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Des</a:t>
            </a:r>
            <a:r>
              <a:t>  f</a:t>
            </a:r>
            <a:r>
              <a:rPr lang=""/>
              <a:t>o</a:t>
            </a:r>
            <a:r>
              <a:t>nctions </a:t>
            </a:r>
            <a:r>
              <a:rPr lang=""/>
              <a:t>R </a:t>
            </a:r>
            <a:r>
              <a:t> personnalisée</a:t>
            </a:r>
            <a:r>
              <a:rPr lang=""/>
              <a:t>s</a:t>
            </a:r>
            <a:r>
              <a:t> </a:t>
            </a:r>
            <a:r>
              <a:rPr lang=""/>
              <a:t>peuvent</a:t>
            </a:r>
            <a:r>
              <a:t> ê</a:t>
            </a:r>
            <a:r>
              <a:rPr lang=""/>
              <a:t>tre</a:t>
            </a:r>
            <a:r>
              <a:t> </a:t>
            </a:r>
            <a:r>
              <a:rPr lang=""/>
              <a:t>utilisés</a:t>
            </a:r>
            <a:r>
              <a:t> </a:t>
            </a:r>
            <a:r>
              <a:rPr lang=""/>
              <a:t>mais</a:t>
            </a:r>
            <a:r>
              <a:t> </a:t>
            </a:r>
            <a:r>
              <a:rPr sz="1100">
                <a:solidFill>
                  <a:schemeClr val="accent5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caret</a:t>
            </a:r>
            <a:r>
              <a:rPr>
                <a:solidFill>
                  <a:schemeClr val="accent5"/>
                </a:solidFill>
              </a:rPr>
              <a:t> </a:t>
            </a:r>
            <a:r>
              <a:rPr lang=""/>
              <a:t>en i</a:t>
            </a:r>
            <a:r>
              <a:t>nclu</a:t>
            </a:r>
            <a:r>
              <a:rPr lang=""/>
              <a:t>s plusieurs</a:t>
            </a:r>
            <a:r>
              <a:t>: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defaultSummary</a:t>
            </a:r>
            <a:r>
              <a:t> (</a:t>
            </a:r>
            <a:r>
              <a:rPr lang=""/>
              <a:t>pour</a:t>
            </a:r>
            <a:r>
              <a:t> accuracy, RMSE, etc),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twoClassSummary</a:t>
            </a:r>
            <a:r>
              <a:t> (</a:t>
            </a:r>
            <a:r>
              <a:rPr lang=""/>
              <a:t>pour</a:t>
            </a:r>
            <a:r>
              <a:t> </a:t>
            </a:r>
            <a:r>
              <a:rPr lang=""/>
              <a:t>les courbes </a:t>
            </a:r>
            <a:r>
              <a:t>ROC), </a:t>
            </a:r>
            <a:r>
              <a:rPr lang=""/>
              <a:t>et</a:t>
            </a:r>
            <a:r>
              <a:t>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prSummary</a:t>
            </a:r>
            <a:r>
              <a:t> (</a:t>
            </a:r>
            <a:r>
              <a:rPr lang=""/>
              <a:t>pour</a:t>
            </a:r>
            <a:r>
              <a:t> </a:t>
            </a:r>
            <a:r>
              <a:rPr lang=""/>
              <a:t>récupérer des </a:t>
            </a:r>
            <a:r>
              <a:t>information</a:t>
            </a:r>
            <a:r>
              <a:rPr lang=""/>
              <a:t>s</a:t>
            </a:r>
            <a:r>
              <a:t>). </a:t>
            </a:r>
            <a:r>
              <a:rPr lang=""/>
              <a:t>Pour les deux dernieres fonctions,</a:t>
            </a:r>
            <a:r>
              <a:t>  </a:t>
            </a:r>
            <a:r>
              <a:rPr lang=""/>
              <a:t>l'</a:t>
            </a:r>
            <a:r>
              <a:t>option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classProbs</a:t>
            </a:r>
            <a:r>
              <a:t> </a:t>
            </a:r>
            <a:r>
              <a:rPr lang=""/>
              <a:t>doit être réglé à</a:t>
            </a:r>
            <a:r>
              <a:t> </a:t>
            </a:r>
            <a:r>
              <a: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TRUE</a:t>
            </a:r>
            <a:r>
              <a:t>.</a:t>
            </a:r>
          </a:p>
        </p:txBody>
      </p:sp>
      <p:sp>
        <p:nvSpPr>
          <p:cNvPr id="159" name="Grid Search"/>
          <p:cNvSpPr/>
          <p:nvPr/>
        </p:nvSpPr>
        <p:spPr>
          <a:xfrm>
            <a:off x="9305863" y="29475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lang="" sz="2300" b="1"/>
              <a:t>Recherche dans une grille</a:t>
            </a:r>
            <a:endParaRPr lang="" sz="2300" b="1"/>
          </a:p>
        </p:txBody>
      </p:sp>
      <p:sp>
        <p:nvSpPr>
          <p:cNvPr id="160" name="To let train determine the values of the tuning parameter(s), the tuneLength option controls how many values per tuning parameter to evaluate.…"/>
          <p:cNvSpPr txBox="1"/>
          <p:nvPr/>
        </p:nvSpPr>
        <p:spPr>
          <a:xfrm>
            <a:off x="9404573" y="3393264"/>
            <a:ext cx="4188106" cy="1431290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Pour  que</a:t>
            </a:r>
            <a:r>
              <a:t>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t> détermine </a:t>
            </a:r>
            <a:r>
              <a:rPr lang=""/>
              <a:t>la valeur</a:t>
            </a:r>
            <a:r>
              <a:t> </a:t>
            </a:r>
            <a:r>
              <a:rPr lang=""/>
              <a:t>des</a:t>
            </a:r>
            <a:r>
              <a:t> paramètr</a:t>
            </a:r>
            <a:r>
              <a:rPr lang=""/>
              <a:t>e</a:t>
            </a:r>
            <a:r>
              <a:t>(s) </a:t>
            </a:r>
            <a:r>
              <a:rPr lang=""/>
              <a:t>de complexité</a:t>
            </a:r>
            <a:r>
              <a:t>, </a:t>
            </a:r>
            <a:r>
              <a:rPr lang=""/>
              <a:t>l'option</a:t>
            </a:r>
            <a:r>
              <a:t>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tuneLength</a:t>
            </a:r>
            <a:r>
              <a:t> contrôl</a:t>
            </a:r>
            <a:r>
              <a:rPr lang=""/>
              <a:t>e</a:t>
            </a:r>
            <a:r>
              <a:t> </a:t>
            </a:r>
            <a:r>
              <a:rPr lang=""/>
              <a:t>combien de valeurs</a:t>
            </a:r>
            <a:r>
              <a:t> </a:t>
            </a:r>
            <a:r>
              <a:rPr lang=""/>
              <a:t>par </a:t>
            </a:r>
            <a:r>
              <a:t>paramètr</a:t>
            </a:r>
            <a:r>
              <a:rPr lang=""/>
              <a:t>e de complexité</a:t>
            </a:r>
            <a:r>
              <a:t> à evalu</a:t>
            </a:r>
            <a:r>
              <a:rPr lang=""/>
              <a:t>er.</a:t>
            </a:r>
            <a:r>
              <a:t> </a:t>
            </a: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</a:p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Alternativement</a:t>
            </a:r>
            <a:r>
              <a:t>,  </a:t>
            </a:r>
            <a:r>
              <a:rPr lang=""/>
              <a:t>des valeurs spécifiques des paramètres de compléxités peuvent être déclarées en utilisant</a:t>
            </a:r>
            <a:r>
              <a:t> </a:t>
            </a:r>
            <a:r>
              <a:rPr lang=""/>
              <a:t>l'argument</a:t>
            </a:r>
            <a:r>
              <a:t>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tuneGrid</a:t>
            </a:r>
            <a:r>
              <a:t>:</a:t>
            </a:r>
          </a:p>
        </p:txBody>
      </p:sp>
      <p:sp>
        <p:nvSpPr>
          <p:cNvPr id="161" name="grid &lt;- expand.grid(alpha = c(0.1, 0.5, 0.9),…"/>
          <p:cNvSpPr txBox="1"/>
          <p:nvPr/>
        </p:nvSpPr>
        <p:spPr>
          <a:xfrm>
            <a:off x="9404573" y="4796311"/>
            <a:ext cx="4158850" cy="1202378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grid &lt;- </a:t>
            </a:r>
            <a:r>
              <a:rPr>
                <a:solidFill>
                  <a:schemeClr val="accent1"/>
                </a:solidFill>
              </a:rPr>
              <a:t>expand.grid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alpha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(0.1, 0.5, 0.9), 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                    </a:t>
            </a:r>
            <a:r>
              <a:rPr>
                <a:solidFill>
                  <a:schemeClr val="accent2"/>
                </a:solidFill>
              </a:rPr>
              <a:t>lambda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(0.001, 0.01))</a:t>
            </a:r>
          </a:p>
          <a:p>
            <a:pPr algn="l">
              <a:defRPr sz="9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x</a:t>
            </a:r>
            <a:r>
              <a:t> = x, </a:t>
            </a:r>
            <a:r>
              <a:rPr>
                <a:solidFill>
                  <a:schemeClr val="accent2"/>
                </a:solidFill>
              </a:rPr>
              <a:t>y</a:t>
            </a:r>
            <a:r>
              <a:t> = y,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"glmnet",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</a:t>
            </a:r>
            <a:r>
              <a:rPr>
                <a:solidFill>
                  <a:schemeClr val="accent6"/>
                </a:solidFill>
              </a:rPr>
              <a:t>"center"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"scale"</a:t>
            </a:r>
            <a:r>
              <a:t>),</a:t>
            </a:r>
          </a:p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tuneGrid</a:t>
            </a:r>
            <a:r>
              <a:t> = grid)</a:t>
            </a:r>
          </a:p>
        </p:txBody>
      </p:sp>
      <p:sp>
        <p:nvSpPr>
          <p:cNvPr id="162" name="Random Search"/>
          <p:cNvSpPr/>
          <p:nvPr/>
        </p:nvSpPr>
        <p:spPr>
          <a:xfrm>
            <a:off x="9305863" y="61733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lang="" sz="2300" b="1"/>
              <a:t>Recherche Aléatoire</a:t>
            </a:r>
            <a:endParaRPr lang="" sz="2300" b="1"/>
          </a:p>
        </p:txBody>
      </p:sp>
      <p:sp>
        <p:nvSpPr>
          <p:cNvPr id="163" name="For tuning, train can also generate random tuning parameter combinations over a wide range. tuneLength  controls the total number of combinations to evaluate. To use random search:"/>
          <p:cNvSpPr txBox="1"/>
          <p:nvPr/>
        </p:nvSpPr>
        <p:spPr>
          <a:xfrm>
            <a:off x="9436465" y="6707803"/>
            <a:ext cx="4188105" cy="84645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Pour l'optimisation des hyperparamètres</a:t>
            </a:r>
            <a:r>
              <a:t>,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t> </a:t>
            </a:r>
            <a:r>
              <a:rPr lang=""/>
              <a:t>peut</a:t>
            </a:r>
            <a:r>
              <a:t> génér</a:t>
            </a:r>
            <a:r>
              <a:rPr lang=""/>
              <a:t>er</a:t>
            </a:r>
            <a:r>
              <a:t> </a:t>
            </a:r>
            <a:r>
              <a:rPr lang=""/>
              <a:t>des combinaisons de paramètres aléatoires sur une large gamme</a:t>
            </a:r>
            <a:r>
              <a:t>. </a:t>
            </a:r>
            <a:r>
              <a:rPr sz="1100">
                <a:solidFill>
                  <a:schemeClr val="accent2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tuneLength</a:t>
            </a:r>
            <a:r>
              <a:t>  contrôl</a:t>
            </a:r>
            <a:r>
              <a:rPr lang=""/>
              <a:t>e</a:t>
            </a:r>
            <a:r>
              <a:t> </a:t>
            </a:r>
            <a:r>
              <a:rPr lang=""/>
              <a:t>le nombre total de</a:t>
            </a:r>
            <a:r>
              <a:t>  combina</a:t>
            </a:r>
            <a:r>
              <a:rPr lang=""/>
              <a:t>isons</a:t>
            </a:r>
            <a:r>
              <a:t> à évalu</a:t>
            </a:r>
            <a:r>
              <a:rPr lang=""/>
              <a:t>er</a:t>
            </a:r>
            <a:r>
              <a:t>. </a:t>
            </a:r>
            <a:r>
              <a:rPr lang=""/>
              <a:t>Pour utiliser la recherche aléatoire</a:t>
            </a:r>
            <a:r>
              <a:t>:</a:t>
            </a:r>
          </a:p>
        </p:txBody>
      </p:sp>
      <p:sp>
        <p:nvSpPr>
          <p:cNvPr id="164" name="trainControl(search = &quot;random&quot;)"/>
          <p:cNvSpPr txBox="1"/>
          <p:nvPr/>
        </p:nvSpPr>
        <p:spPr>
          <a:xfrm>
            <a:off x="9436465" y="7595446"/>
            <a:ext cx="4158851" cy="2879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search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"random"</a:t>
            </a:r>
            <a:r>
              <a:t>)</a:t>
            </a:r>
          </a:p>
        </p:txBody>
      </p:sp>
      <p:sp>
        <p:nvSpPr>
          <p:cNvPr id="165" name="Subsampling"/>
          <p:cNvSpPr/>
          <p:nvPr/>
        </p:nvSpPr>
        <p:spPr>
          <a:xfrm>
            <a:off x="9311875" y="7985800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pPr>
            <a:r>
              <a:rPr sz="2300" b="1"/>
              <a:t>S</a:t>
            </a:r>
            <a:r>
              <a:rPr lang="" sz="2300" b="1"/>
              <a:t>ous-échantillonage</a:t>
            </a:r>
            <a:endParaRPr lang="" sz="2300" b="1"/>
          </a:p>
        </p:txBody>
      </p:sp>
      <p:sp>
        <p:nvSpPr>
          <p:cNvPr id="166" name="With a large class imbalance, train can subsample the data to balance the classes them prior to model fitting."/>
          <p:cNvSpPr txBox="1"/>
          <p:nvPr/>
        </p:nvSpPr>
        <p:spPr>
          <a:xfrm>
            <a:off x="9401175" y="8463896"/>
            <a:ext cx="4188105" cy="661670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En présense de classes très désequilibrées</a:t>
            </a:r>
            <a:r>
              <a:t>, </a:t>
            </a:r>
            <a:r>
              <a:rPr sz="1100">
                <a:solidFill>
                  <a:schemeClr val="accent1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train</a:t>
            </a:r>
            <a:r>
              <a:t> </a:t>
            </a:r>
            <a:r>
              <a:rPr lang=""/>
              <a:t>peut</a:t>
            </a:r>
            <a:r>
              <a:t> s</a:t>
            </a:r>
            <a:r>
              <a:rPr lang=""/>
              <a:t>ous-échantilloner les</a:t>
            </a:r>
            <a:r>
              <a:t> </a:t>
            </a:r>
            <a:r>
              <a:rPr lang=""/>
              <a:t>données</a:t>
            </a:r>
            <a:r>
              <a:t> </a:t>
            </a:r>
            <a:r>
              <a:rPr lang=""/>
              <a:t>afin d'équilibrer les</a:t>
            </a:r>
            <a:r>
              <a:t> classes </a:t>
            </a:r>
            <a:r>
              <a:rPr lang=""/>
              <a:t>avant de passer à la modélisation</a:t>
            </a:r>
            <a:r>
              <a:t>. </a:t>
            </a:r>
          </a:p>
        </p:txBody>
      </p:sp>
      <p:sp>
        <p:nvSpPr>
          <p:cNvPr id="167" name="trainControl(sampling = &quot;down&quot;)"/>
          <p:cNvSpPr txBox="1"/>
          <p:nvPr/>
        </p:nvSpPr>
        <p:spPr>
          <a:xfrm>
            <a:off x="9421963" y="9149391"/>
            <a:ext cx="4158851" cy="287977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sampling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"down"</a:t>
            </a:r>
            <a:r>
              <a:t>)</a:t>
            </a:r>
          </a:p>
        </p:txBody>
      </p:sp>
      <p:sp>
        <p:nvSpPr>
          <p:cNvPr id="168" name="Other values are &quot;up&quot;, &quot;smote&quot;, or &quot;rose&quot;. The latter two may require additional package installs."/>
          <p:cNvSpPr txBox="1"/>
          <p:nvPr/>
        </p:nvSpPr>
        <p:spPr>
          <a:xfrm>
            <a:off x="9421963" y="9480520"/>
            <a:ext cx="4188106" cy="476885"/>
          </a:xfrm>
          <a:prstGeom prst="rect">
            <a:avLst/>
          </a:prstGeom>
          <a:ln w="12700">
            <a:miter lim="400000"/>
          </a:ln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 panose="020B0403030403020204"/>
                <a:ea typeface="Source Sans Pro Light" panose="020B0403030403020204"/>
                <a:cs typeface="Source Sans Pro Light" panose="020B0403030403020204"/>
                <a:sym typeface="Source Sans Pro Light" panose="020B0403030403020204"/>
              </a:defRPr>
            </a:pPr>
            <a:r>
              <a:rPr lang=""/>
              <a:t>Les autres</a:t>
            </a:r>
            <a:r>
              <a:t> val</a:t>
            </a:r>
            <a:r>
              <a:rPr lang=""/>
              <a:t>eurs</a:t>
            </a:r>
            <a:r>
              <a:t> </a:t>
            </a:r>
            <a:r>
              <a:rPr lang=""/>
              <a:t>sont</a:t>
            </a:r>
            <a:r>
              <a:t> </a:t>
            </a: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"up"</a:t>
            </a:r>
            <a:r>
              <a:t>, </a:t>
            </a: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"smote"</a:t>
            </a:r>
            <a:r>
              <a:t>, o</a:t>
            </a:r>
            <a:r>
              <a:rPr lang=""/>
              <a:t>u</a:t>
            </a:r>
            <a:r>
              <a:t> </a:t>
            </a:r>
            <a:r>
              <a:rPr sz="1100">
                <a:solidFill>
                  <a:schemeClr val="accent6"/>
                </a:solidFill>
                <a:latin typeface="Monaco" panose="020B0509030404040204"/>
                <a:ea typeface="Monaco" panose="020B0509030404040204"/>
                <a:cs typeface="Monaco" panose="020B0509030404040204"/>
                <a:sym typeface="Monaco" panose="020B0509030404040204"/>
              </a:rPr>
              <a:t>"rose"</a:t>
            </a:r>
            <a:r>
              <a:t>. </a:t>
            </a:r>
            <a:r>
              <a:rPr lang=""/>
              <a:t>La dernière valeur requiert l'installation de packages additionnels</a:t>
            </a:r>
            <a:r>
              <a:t>. 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4780</Words>
  <Application>WPS Presentation</Application>
  <PresentationFormat/>
  <Paragraphs>126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SimSun</vt:lpstr>
      <vt:lpstr>Wingdings</vt:lpstr>
      <vt:lpstr>Helvetica Light</vt:lpstr>
      <vt:lpstr>Helvetica</vt:lpstr>
      <vt:lpstr>Helvetica</vt:lpstr>
      <vt:lpstr>Avenir Roman</vt:lpstr>
      <vt:lpstr>Avenir</vt:lpstr>
      <vt:lpstr>Menlo</vt:lpstr>
      <vt:lpstr>Monaco</vt:lpstr>
      <vt:lpstr>Source Sans Pro Light</vt:lpstr>
      <vt:lpstr>Source Sans Pro</vt:lpstr>
      <vt:lpstr>微软雅黑</vt:lpstr>
      <vt:lpstr>Arial Unicode MS</vt:lpstr>
      <vt:lpstr>Times New Roman</vt:lpstr>
      <vt:lpstr>3270Narrow Nerd Font Mono</vt:lpstr>
      <vt:lpstr>Source Sans Pro</vt:lpstr>
      <vt:lpstr>Source Sans Pro Light</vt:lpstr>
      <vt:lpstr>3270Medium Nerd Font</vt:lpstr>
      <vt:lpstr>White</vt:lpstr>
      <vt:lpstr>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 PackageAide Memoire </dc:title>
  <dc:creator/>
  <cp:lastModifiedBy>Ahmadou Dicko</cp:lastModifiedBy>
  <cp:revision>209</cp:revision>
  <dcterms:created xsi:type="dcterms:W3CDTF">2019-09-25T20:01:12Z</dcterms:created>
  <dcterms:modified xsi:type="dcterms:W3CDTF">2019-09-25T20:01:12Z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