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4660"/>
  </p:normalViewPr>
  <p:slideViewPr>
    <p:cSldViewPr snapToGrid="0">
      <p:cViewPr>
        <p:scale>
          <a:sx n="80" d="100"/>
          <a:sy n="80" d="100"/>
        </p:scale>
        <p:origin x="-68" y="-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480220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4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://rstudio.com" TargetMode="External"/><Relationship Id="rId10" Type="http://schemas.openxmlformats.org/officeDocument/2006/relationships/image" Target="../media/image7.png"/><Relationship Id="rId4" Type="http://schemas.openxmlformats.org/officeDocument/2006/relationships/hyperlink" Target="mailto:info@rstudio.com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hyperlink" Target="http://rstudi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hyperlink" Target="mailto:info@rstudio.com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7393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Rectangle"/>
          <p:cNvSpPr/>
          <p:nvPr/>
        </p:nvSpPr>
        <p:spPr>
          <a:xfrm>
            <a:off x="3209673" y="1952841"/>
            <a:ext cx="1264410" cy="93167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0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1" name="Rectangle"/>
          <p:cNvSpPr/>
          <p:nvPr/>
        </p:nvSpPr>
        <p:spPr>
          <a:xfrm>
            <a:off x="4807304" y="6843423"/>
            <a:ext cx="4350220" cy="88835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Summarise Cases"/>
          <p:cNvSpPr txBox="1"/>
          <p:nvPr/>
        </p:nvSpPr>
        <p:spPr>
          <a:xfrm>
            <a:off x="306210" y="3056817"/>
            <a:ext cx="392254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 smtClean="0"/>
              <a:t>Daten</a:t>
            </a:r>
            <a:r>
              <a:rPr lang="en-US" dirty="0" err="1"/>
              <a:t>sätze</a:t>
            </a:r>
            <a:r>
              <a:rPr lang="en-US" dirty="0" smtClean="0"/>
              <a:t> </a:t>
            </a:r>
            <a:r>
              <a:rPr lang="en-US" dirty="0" err="1" smtClean="0"/>
              <a:t>zusammenfassen</a:t>
            </a:r>
            <a:endParaRPr dirty="0"/>
          </a:p>
        </p:txBody>
      </p:sp>
      <p:sp>
        <p:nvSpPr>
          <p:cNvPr id="123" name="Rounded Rectangle"/>
          <p:cNvSpPr/>
          <p:nvPr/>
        </p:nvSpPr>
        <p:spPr>
          <a:xfrm>
            <a:off x="323328" y="7956970"/>
            <a:ext cx="4062993" cy="992897"/>
          </a:xfrm>
          <a:prstGeom prst="roundRect">
            <a:avLst>
              <a:gd name="adj" fmla="val 637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lvl="1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124" name="group_by(.data, ..., add = FALSE)…"/>
          <p:cNvSpPr txBox="1"/>
          <p:nvPr/>
        </p:nvSpPr>
        <p:spPr>
          <a:xfrm>
            <a:off x="313098" y="9170129"/>
            <a:ext cx="4452222" cy="86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numCol="2" spcCol="212430"/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group_by</a:t>
            </a:r>
            <a:r>
              <a:rPr b="1" dirty="0"/>
              <a:t>(</a:t>
            </a:r>
            <a:r>
              <a:rPr dirty="0"/>
              <a:t>.data, ..., add = FALSE</a:t>
            </a:r>
            <a:r>
              <a:rPr b="1" dirty="0"/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 smtClean="0">
                <a:latin typeface="+mn-lt"/>
              </a:rPr>
              <a:t>Kopie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einer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Tabelle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gruppiert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nach</a:t>
            </a:r>
            <a:r>
              <a:rPr lang="en-US" dirty="0" smtClean="0">
                <a:latin typeface="+mn-lt"/>
              </a:rPr>
              <a:t> den </a:t>
            </a:r>
            <a:r>
              <a:rPr lang="en-US" dirty="0" err="1" smtClean="0">
                <a:latin typeface="+mn-lt"/>
              </a:rPr>
              <a:t>Variablen</a:t>
            </a:r>
            <a:r>
              <a:rPr lang="en-US" dirty="0" smtClean="0">
                <a:latin typeface="+mn-lt"/>
              </a:rPr>
              <a:t> in</a:t>
            </a:r>
            <a:r>
              <a:rPr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... .</a:t>
            </a:r>
            <a:endParaRPr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rPr dirty="0" err="1"/>
              <a:t>g_iris</a:t>
            </a:r>
            <a:r>
              <a:rPr dirty="0"/>
              <a:t> &lt;- </a:t>
            </a:r>
            <a:r>
              <a:rPr dirty="0" err="1"/>
              <a:t>group_by</a:t>
            </a:r>
            <a:r>
              <a:rPr dirty="0"/>
              <a:t>(iris, Species</a:t>
            </a:r>
            <a:r>
              <a:rPr dirty="0" smtClean="0"/>
              <a:t>)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ungroup(</a:t>
            </a:r>
            <a:r>
              <a:rPr dirty="0"/>
              <a:t>x, …</a:t>
            </a:r>
            <a:r>
              <a:rPr b="1" dirty="0"/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 smtClean="0">
                <a:latin typeface="+mn-lt"/>
              </a:rPr>
              <a:t>Kopie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einer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Tabelle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mit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aufgehobenen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Gruppierungen</a:t>
            </a:r>
            <a:r>
              <a:rPr lang="en-US" dirty="0" smtClean="0">
                <a:latin typeface="+mn-lt"/>
              </a:rPr>
              <a:t>.</a:t>
            </a:r>
            <a:endParaRPr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rPr dirty="0"/>
              <a:t>ungroup(</a:t>
            </a:r>
            <a:r>
              <a:rPr dirty="0" err="1"/>
              <a:t>g_iris</a:t>
            </a:r>
            <a:r>
              <a:rPr dirty="0"/>
              <a:t>)</a:t>
            </a:r>
          </a:p>
        </p:txBody>
      </p:sp>
      <p:graphicFrame>
        <p:nvGraphicFramePr>
          <p:cNvPr id="125" name="Table"/>
          <p:cNvGraphicFramePr/>
          <p:nvPr>
            <p:extLst>
              <p:ext uri="{D42A27DB-BD31-4B8C-83A1-F6EECF244321}">
                <p14:modId xmlns:p14="http://schemas.microsoft.com/office/powerpoint/2010/main" val="2199739178"/>
              </p:ext>
            </p:extLst>
          </p:nvPr>
        </p:nvGraphicFramePr>
        <p:xfrm>
          <a:off x="330979" y="7885172"/>
          <a:ext cx="381000" cy="11379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16256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 panose="020B0604020202020204" pitchFamily="34" charset="0"/>
                        <a:ea typeface="Helvetica"/>
                        <a:cs typeface="Helvetica" panose="020B0604020202020204" pitchFamily="34" charset="0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 panose="020B0604020202020204" pitchFamily="34" charset="0"/>
                        <a:ea typeface="Helvetica"/>
                        <a:cs typeface="Helvetica" panose="020B0604020202020204" pitchFamily="34" charset="0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 panose="020B0604020202020204" pitchFamily="34" charset="0"/>
                        <a:ea typeface="Helvetica"/>
                        <a:cs typeface="Helvetica" panose="020B0604020202020204" pitchFamily="34" charset="0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848297522"/>
              </p:ext>
            </p:extLst>
          </p:nvPr>
        </p:nvGraphicFramePr>
        <p:xfrm>
          <a:off x="905383" y="7889201"/>
          <a:ext cx="381000" cy="48768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27" name="Line"/>
          <p:cNvSpPr/>
          <p:nvPr/>
        </p:nvSpPr>
        <p:spPr>
          <a:xfrm>
            <a:off x="709288" y="8565139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28" name="Table"/>
          <p:cNvGraphicFramePr/>
          <p:nvPr>
            <p:extLst>
              <p:ext uri="{D42A27DB-BD31-4B8C-83A1-F6EECF244321}">
                <p14:modId xmlns:p14="http://schemas.microsoft.com/office/powerpoint/2010/main" val="284908371"/>
              </p:ext>
            </p:extLst>
          </p:nvPr>
        </p:nvGraphicFramePr>
        <p:xfrm>
          <a:off x="905383" y="8399221"/>
          <a:ext cx="380999" cy="3251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36071"/>
                <a:gridCol w="122464"/>
                <a:gridCol w="122464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Table"/>
          <p:cNvGraphicFramePr/>
          <p:nvPr>
            <p:extLst>
              <p:ext uri="{D42A27DB-BD31-4B8C-83A1-F6EECF244321}">
                <p14:modId xmlns:p14="http://schemas.microsoft.com/office/powerpoint/2010/main" val="1126431111"/>
              </p:ext>
            </p:extLst>
          </p:nvPr>
        </p:nvGraphicFramePr>
        <p:xfrm>
          <a:off x="906839" y="8753467"/>
          <a:ext cx="381000" cy="3251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Table"/>
          <p:cNvGraphicFramePr/>
          <p:nvPr>
            <p:extLst>
              <p:ext uri="{D42A27DB-BD31-4B8C-83A1-F6EECF244321}">
                <p14:modId xmlns:p14="http://schemas.microsoft.com/office/powerpoint/2010/main" val="1693111740"/>
              </p:ext>
            </p:extLst>
          </p:nvPr>
        </p:nvGraphicFramePr>
        <p:xfrm>
          <a:off x="1484150" y="8262108"/>
          <a:ext cx="381000" cy="6502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16256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31" name="Line"/>
          <p:cNvSpPr/>
          <p:nvPr/>
        </p:nvSpPr>
        <p:spPr>
          <a:xfrm>
            <a:off x="1325937" y="8565139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2" name="Use group_by() to created a &quot;grouped&quot; copy of a table.  dplyr functions will manipulate each &quot;group&quot; separately and then combine the results."/>
          <p:cNvSpPr txBox="1"/>
          <p:nvPr/>
        </p:nvSpPr>
        <p:spPr>
          <a:xfrm>
            <a:off x="323328" y="7318872"/>
            <a:ext cx="3961294" cy="522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b="1" dirty="0" err="1" smtClean="0"/>
              <a:t>group_by</a:t>
            </a:r>
            <a:r>
              <a:rPr b="1" dirty="0"/>
              <a:t>()</a:t>
            </a:r>
            <a:r>
              <a:rPr dirty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„</a:t>
            </a:r>
            <a:r>
              <a:rPr lang="en-US" dirty="0" err="1" smtClean="0"/>
              <a:t>gruppierte</a:t>
            </a:r>
            <a:r>
              <a:rPr lang="en-US" dirty="0" smtClean="0"/>
              <a:t>” </a:t>
            </a:r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erstellt</a:t>
            </a:r>
            <a:r>
              <a:rPr dirty="0" smtClean="0"/>
              <a:t>. </a:t>
            </a:r>
            <a:r>
              <a:rPr dirty="0"/>
              <a:t/>
            </a:r>
            <a:br>
              <a:rPr dirty="0"/>
            </a:br>
            <a:r>
              <a:rPr dirty="0" err="1"/>
              <a:t>dplyr</a:t>
            </a:r>
            <a:r>
              <a:rPr dirty="0"/>
              <a:t> </a:t>
            </a:r>
            <a:r>
              <a:rPr lang="en-US" dirty="0" err="1" smtClean="0"/>
              <a:t>Funktionen</a:t>
            </a:r>
            <a:r>
              <a:rPr lang="en-US" dirty="0" smtClean="0"/>
              <a:t> </a:t>
            </a:r>
            <a:r>
              <a:rPr lang="en-US" dirty="0" err="1" smtClean="0"/>
              <a:t>manipulieren</a:t>
            </a:r>
            <a:r>
              <a:rPr lang="en-US" dirty="0" smtClean="0"/>
              <a:t> </a:t>
            </a:r>
            <a:r>
              <a:rPr lang="en-US" dirty="0" err="1" smtClean="0"/>
              <a:t>jede</a:t>
            </a:r>
            <a:r>
              <a:rPr lang="en-US" dirty="0" smtClean="0"/>
              <a:t> „</a:t>
            </a:r>
            <a:r>
              <a:rPr lang="en-US" dirty="0" err="1"/>
              <a:t>G</a:t>
            </a:r>
            <a:r>
              <a:rPr lang="en-US" dirty="0" err="1" smtClean="0"/>
              <a:t>ruppe</a:t>
            </a:r>
            <a:r>
              <a:rPr lang="en-US" dirty="0" smtClean="0"/>
              <a:t>” </a:t>
            </a:r>
            <a:r>
              <a:rPr lang="en-US" dirty="0" err="1" smtClean="0"/>
              <a:t>getrennt</a:t>
            </a:r>
            <a:r>
              <a:rPr lang="en-US" dirty="0" smtClean="0"/>
              <a:t> und </a:t>
            </a:r>
            <a:r>
              <a:rPr lang="en-US" dirty="0" err="1" smtClean="0"/>
              <a:t>kombinieren</a:t>
            </a:r>
            <a:r>
              <a:rPr lang="en-US" dirty="0" smtClean="0"/>
              <a:t> die </a:t>
            </a:r>
            <a:r>
              <a:rPr lang="en-US" dirty="0" err="1" smtClean="0"/>
              <a:t>Resultate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133" name="mtcars %&gt;%…"/>
          <p:cNvSpPr txBox="1"/>
          <p:nvPr/>
        </p:nvSpPr>
        <p:spPr>
          <a:xfrm>
            <a:off x="2063916" y="8117376"/>
            <a:ext cx="24847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mtcars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group_by(cyl)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summarise(avg = mean(mpg))</a:t>
            </a:r>
          </a:p>
        </p:txBody>
      </p:sp>
      <p:sp>
        <p:nvSpPr>
          <p:cNvPr id="134" name="These apply summary functions to columns to create a new table. Summary functions take vectors as input and return one value (see back)."/>
          <p:cNvSpPr txBox="1"/>
          <p:nvPr/>
        </p:nvSpPr>
        <p:spPr>
          <a:xfrm>
            <a:off x="323328" y="3458054"/>
            <a:ext cx="4140391" cy="612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r>
              <a:rPr lang="de-AT" b="1" dirty="0">
                <a:sym typeface="Source Sans Pro Light"/>
              </a:rPr>
              <a:t>Zusammenfassungs-Funktionen</a:t>
            </a:r>
            <a:r>
              <a:rPr lang="de-AT" dirty="0">
                <a:sym typeface="Source Sans Pro Light"/>
              </a:rPr>
              <a:t> werden auf Spalten angewendet und erstellen eine neue Tabelle. </a:t>
            </a:r>
            <a:r>
              <a:rPr lang="de-AT" dirty="0">
                <a:sym typeface="Source Sans Pro Semibold"/>
              </a:rPr>
              <a:t>Sie</a:t>
            </a:r>
            <a:r>
              <a:rPr lang="de-AT" dirty="0">
                <a:sym typeface="Source Sans Pro Light"/>
              </a:rPr>
              <a:t> sind Funktionen, die einen Vektor als Eingabe haben und einen einzelnen Ausgabewert haben (siehe nächste Seite).</a:t>
            </a:r>
            <a:endParaRPr dirty="0"/>
          </a:p>
        </p:txBody>
      </p:sp>
      <p:sp>
        <p:nvSpPr>
          <p:cNvPr id="135" name="VARIATIONS…"/>
          <p:cNvSpPr txBox="1"/>
          <p:nvPr/>
        </p:nvSpPr>
        <p:spPr>
          <a:xfrm>
            <a:off x="323328" y="6076248"/>
            <a:ext cx="3533018" cy="653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/>
            <a:r>
              <a:rPr dirty="0" smtClean="0"/>
              <a:t>VARIATION</a:t>
            </a:r>
            <a:r>
              <a:rPr lang="en-US" dirty="0" smtClean="0"/>
              <a:t>EN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summarise_all</a:t>
            </a:r>
            <a:r>
              <a:rPr b="1" dirty="0"/>
              <a:t>()</a:t>
            </a:r>
            <a:r>
              <a:rPr dirty="0"/>
              <a:t> </a:t>
            </a:r>
            <a:r>
              <a:rPr lang="en-US" dirty="0" smtClean="0">
                <a:latin typeface="+mn-lt"/>
              </a:rPr>
              <a:t>	</a:t>
            </a:r>
            <a:r>
              <a:rPr dirty="0" smtClean="0">
                <a:latin typeface="+mn-lt"/>
              </a:rPr>
              <a:t>- </a:t>
            </a:r>
            <a:r>
              <a:rPr lang="en-US" dirty="0" smtClean="0">
                <a:latin typeface="+mn-lt"/>
              </a:rPr>
              <a:t>A</a:t>
            </a:r>
            <a:r>
              <a:rPr lang="de-DE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uf </a:t>
            </a:r>
            <a:r>
              <a:rPr lang="de-DE" b="0" dirty="0">
                <a:solidFill>
                  <a:srgbClr val="000000"/>
                </a:solidFill>
                <a:latin typeface="+mn-lt"/>
                <a:sym typeface="Source Sans Pro Light"/>
              </a:rPr>
              <a:t>jede Spalte </a:t>
            </a:r>
            <a:r>
              <a:rPr lang="de-DE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anwenden.</a:t>
            </a:r>
            <a:endParaRPr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summarise_at</a:t>
            </a:r>
            <a:r>
              <a:rPr b="1" dirty="0"/>
              <a:t>()</a:t>
            </a:r>
            <a:r>
              <a:rPr dirty="0"/>
              <a:t> </a:t>
            </a:r>
            <a:r>
              <a:rPr lang="en-US" dirty="0" smtClean="0">
                <a:latin typeface="+mn-lt"/>
              </a:rPr>
              <a:t>	</a:t>
            </a:r>
            <a:r>
              <a:rPr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</a:t>
            </a:r>
            <a:r>
              <a:rPr lang="de-DE" b="0" dirty="0">
                <a:solidFill>
                  <a:srgbClr val="000000"/>
                </a:solidFill>
                <a:latin typeface="+mn-lt"/>
                <a:sym typeface="Source Sans Pro Light"/>
              </a:rPr>
              <a:t>uf </a:t>
            </a:r>
            <a:r>
              <a:rPr lang="de-DE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bestimmte Spalten </a:t>
            </a:r>
            <a:r>
              <a:rPr lang="de-DE" b="0" dirty="0">
                <a:solidFill>
                  <a:srgbClr val="000000"/>
                </a:solidFill>
                <a:latin typeface="+mn-lt"/>
                <a:sym typeface="Source Sans Pro Light"/>
              </a:rPr>
              <a:t>anwenden</a:t>
            </a:r>
            <a:r>
              <a:rPr dirty="0" smtClean="0">
                <a:latin typeface="+mn-lt"/>
              </a:rPr>
              <a:t>. </a:t>
            </a:r>
            <a:endParaRPr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summarise_if</a:t>
            </a:r>
            <a:r>
              <a:rPr b="1" dirty="0"/>
              <a:t>()</a:t>
            </a:r>
            <a:r>
              <a:rPr dirty="0"/>
              <a:t> </a:t>
            </a:r>
            <a:r>
              <a:rPr lang="en-US" dirty="0" smtClean="0"/>
              <a:t>	</a:t>
            </a:r>
            <a:r>
              <a:rPr lang="en-US" dirty="0" smtClean="0">
                <a:latin typeface="+mn-lt"/>
              </a:rPr>
              <a:t>- A</a:t>
            </a:r>
            <a:r>
              <a:rPr lang="de-DE" b="0" dirty="0">
                <a:solidFill>
                  <a:srgbClr val="000000"/>
                </a:solidFill>
                <a:latin typeface="+mn-lt"/>
                <a:sym typeface="Source Sans Pro Light"/>
              </a:rPr>
              <a:t>uf </a:t>
            </a:r>
            <a:r>
              <a:rPr lang="de-DE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Spalten eines Typus </a:t>
            </a:r>
            <a:r>
              <a:rPr lang="de-DE" b="0" dirty="0">
                <a:solidFill>
                  <a:srgbClr val="000000"/>
                </a:solidFill>
                <a:latin typeface="+mn-lt"/>
                <a:sym typeface="Source Sans Pro Light"/>
              </a:rPr>
              <a:t>anwenden</a:t>
            </a:r>
            <a:r>
              <a:rPr dirty="0" smtClean="0">
                <a:latin typeface="+mn-lt"/>
              </a:rPr>
              <a:t>.</a:t>
            </a:r>
            <a:endParaRPr dirty="0">
              <a:latin typeface="+mn-lt"/>
            </a:endParaRPr>
          </a:p>
        </p:txBody>
      </p:sp>
      <p:graphicFrame>
        <p:nvGraphicFramePr>
          <p:cNvPr id="136" name="Table"/>
          <p:cNvGraphicFramePr/>
          <p:nvPr>
            <p:extLst>
              <p:ext uri="{D42A27DB-BD31-4B8C-83A1-F6EECF244321}">
                <p14:modId xmlns:p14="http://schemas.microsoft.com/office/powerpoint/2010/main" val="3196025011"/>
              </p:ext>
            </p:extLst>
          </p:nvPr>
        </p:nvGraphicFramePr>
        <p:xfrm>
          <a:off x="323328" y="4584406"/>
          <a:ext cx="381000" cy="55436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14436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30603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30603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30603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37" name="Table"/>
          <p:cNvGraphicFramePr/>
          <p:nvPr>
            <p:extLst>
              <p:ext uri="{D42A27DB-BD31-4B8C-83A1-F6EECF244321}">
                <p14:modId xmlns:p14="http://schemas.microsoft.com/office/powerpoint/2010/main" val="4210100219"/>
              </p:ext>
            </p:extLst>
          </p:nvPr>
        </p:nvGraphicFramePr>
        <p:xfrm>
          <a:off x="881133" y="4596080"/>
          <a:ext cx="3429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8" name="Line"/>
          <p:cNvSpPr/>
          <p:nvPr/>
        </p:nvSpPr>
        <p:spPr>
          <a:xfrm>
            <a:off x="709542" y="472877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40" name="Table"/>
          <p:cNvGraphicFramePr/>
          <p:nvPr>
            <p:extLst>
              <p:ext uri="{D42A27DB-BD31-4B8C-83A1-F6EECF244321}">
                <p14:modId xmlns:p14="http://schemas.microsoft.com/office/powerpoint/2010/main" val="3794851503"/>
              </p:ext>
            </p:extLst>
          </p:nvPr>
        </p:nvGraphicFramePr>
        <p:xfrm>
          <a:off x="882128" y="5363309"/>
          <a:ext cx="1143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41" name="Line"/>
          <p:cNvSpPr/>
          <p:nvPr/>
        </p:nvSpPr>
        <p:spPr>
          <a:xfrm>
            <a:off x="709542" y="549284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2" name="summarise(.data, …) Compute table of summaries. Also summarise_().  summarise(mtcars, avg = mean(mpg))…"/>
          <p:cNvSpPr txBox="1"/>
          <p:nvPr/>
        </p:nvSpPr>
        <p:spPr>
          <a:xfrm>
            <a:off x="1388325" y="4466322"/>
            <a:ext cx="2772677" cy="1807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 smtClean="0"/>
              <a:t>summarise</a:t>
            </a:r>
            <a:r>
              <a:rPr dirty="0" smtClean="0"/>
              <a:t>(.data, …)</a:t>
            </a:r>
            <a:br>
              <a:rPr dirty="0" smtClean="0"/>
            </a:br>
            <a:r>
              <a:rPr lang="en-US" dirty="0" err="1" smtClean="0">
                <a:latin typeface="+mn-lt"/>
              </a:rPr>
              <a:t>Tabelle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mit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Summen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berechnen</a:t>
            </a:r>
            <a:r>
              <a:rPr dirty="0" smtClean="0">
                <a:latin typeface="+mn-lt"/>
              </a:rPr>
              <a:t>. </a:t>
            </a:r>
            <a:r>
              <a:rPr lang="en-US" dirty="0" err="1" smtClean="0">
                <a:latin typeface="+mn-lt"/>
              </a:rPr>
              <a:t>Ebenso</a:t>
            </a:r>
            <a:r>
              <a:rPr lang="en-US" dirty="0" smtClean="0">
                <a:latin typeface="+mn-lt"/>
              </a:rPr>
              <a:t> </a:t>
            </a:r>
            <a:r>
              <a:rPr b="1" dirty="0" err="1" smtClean="0"/>
              <a:t>summarise</a:t>
            </a:r>
            <a:r>
              <a:rPr b="1" dirty="0" smtClean="0"/>
              <a:t>_</a:t>
            </a:r>
            <a:r>
              <a:rPr dirty="0" smtClean="0"/>
              <a:t>(). </a:t>
            </a:r>
            <a:br>
              <a:rPr dirty="0" smtClean="0"/>
            </a:br>
            <a:r>
              <a:rPr i="1" dirty="0" err="1" smtClean="0"/>
              <a:t>summarise</a:t>
            </a:r>
            <a:r>
              <a:rPr i="1" dirty="0" smtClean="0"/>
              <a:t>(</a:t>
            </a:r>
            <a:r>
              <a:rPr i="1" dirty="0" err="1" smtClean="0"/>
              <a:t>mtcars</a:t>
            </a:r>
            <a:r>
              <a:rPr i="1" dirty="0" smtClean="0"/>
              <a:t>, </a:t>
            </a:r>
            <a:r>
              <a:rPr i="1" dirty="0" err="1" smtClean="0"/>
              <a:t>avg</a:t>
            </a:r>
            <a:r>
              <a:rPr i="1" dirty="0" smtClean="0"/>
              <a:t> = mean(mpg))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count</a:t>
            </a:r>
            <a:r>
              <a:rPr dirty="0"/>
              <a:t>(x, </a:t>
            </a:r>
            <a:r>
              <a:rPr lang="en-US" dirty="0" smtClean="0"/>
              <a:t>…, </a:t>
            </a:r>
            <a:r>
              <a:rPr lang="en-US" dirty="0" err="1" smtClean="0"/>
              <a:t>w</a:t>
            </a:r>
            <a:r>
              <a:rPr dirty="0" err="1" smtClean="0"/>
              <a:t>t</a:t>
            </a:r>
            <a:r>
              <a:rPr dirty="0" smtClean="0"/>
              <a:t> </a:t>
            </a:r>
            <a:r>
              <a:rPr dirty="0"/>
              <a:t>= NULL, sort = FALSE)</a:t>
            </a:r>
            <a:br>
              <a:rPr dirty="0"/>
            </a:br>
            <a:r>
              <a:rPr lang="de-DE" b="0" dirty="0">
                <a:solidFill>
                  <a:srgbClr val="000000"/>
                </a:solidFill>
                <a:latin typeface="+mn-lt"/>
                <a:sym typeface="Source Sans Pro Light"/>
              </a:rPr>
              <a:t>Anzahl der Zeilen mit jedem eindeutigen Wert der </a:t>
            </a:r>
            <a:r>
              <a:rPr lang="de-DE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Variablen zählen, gruppiert nach den Variablen in ... .</a:t>
            </a:r>
            <a:r>
              <a:rPr lang="en-US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+mn-lt"/>
                <a:sym typeface="Source Sans Pro Light"/>
              </a:rPr>
              <a:t>Ebenso</a:t>
            </a:r>
            <a:r>
              <a:rPr dirty="0" smtClean="0">
                <a:latin typeface="+mn-lt"/>
              </a:rPr>
              <a:t> </a:t>
            </a:r>
            <a:r>
              <a:rPr b="1" dirty="0"/>
              <a:t>tally</a:t>
            </a:r>
            <a:r>
              <a:rPr dirty="0"/>
              <a:t>().</a:t>
            </a:r>
            <a:br>
              <a:rPr dirty="0"/>
            </a:br>
            <a:r>
              <a:rPr i="1" dirty="0"/>
              <a:t>count(iris, Species)</a:t>
            </a:r>
          </a:p>
        </p:txBody>
      </p:sp>
      <p:sp>
        <p:nvSpPr>
          <p:cNvPr id="143" name="RStudio® is a trademark of RStudio, Inc.  •  CC BY RStudio •  info@rstudio.com  •  844-448-1212 • rstudio.com •  Learn more with browseVignettes(package = c(&quot;dplyr&quot;, &quot;tibble&quot;))  •  dplyr  0.5.0 •  tibble  1.2.0  •  Updated: 2017-01"/>
          <p:cNvSpPr txBox="1"/>
          <p:nvPr/>
        </p:nvSpPr>
        <p:spPr>
          <a:xfrm>
            <a:off x="2354308" y="10267275"/>
            <a:ext cx="11328135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err="1"/>
              <a:t>RStudio</a:t>
            </a:r>
            <a:r>
              <a:rPr dirty="0"/>
              <a:t>® </a:t>
            </a:r>
            <a:r>
              <a:rPr lang="de-AT" sz="900" b="0" dirty="0">
                <a:solidFill>
                  <a:srgbClr val="000000"/>
                </a:solidFill>
                <a:sym typeface="Source Sans Pro Light"/>
              </a:rPr>
              <a:t>ist ein eingetragenes Markenzeichen von </a:t>
            </a:r>
            <a:r>
              <a:rPr sz="900" b="0" dirty="0" err="1">
                <a:solidFill>
                  <a:srgbClr val="000000"/>
                </a:solidFill>
              </a:rPr>
              <a:t>RS</a:t>
            </a:r>
            <a:r>
              <a:rPr dirty="0" err="1" smtClean="0"/>
              <a:t>tudio</a:t>
            </a:r>
            <a:r>
              <a:rPr dirty="0" smtClean="0"/>
              <a:t>, </a:t>
            </a:r>
            <a:r>
              <a:rPr dirty="0"/>
              <a:t>Inc.  •  </a:t>
            </a:r>
            <a:r>
              <a:rPr dirty="0">
                <a:hlinkClick r:id="rId3"/>
              </a:rPr>
              <a:t>CC BY </a:t>
            </a:r>
            <a:r>
              <a:rPr dirty="0" err="1"/>
              <a:t>RStudio</a:t>
            </a:r>
            <a:r>
              <a:rPr dirty="0"/>
              <a:t> •  </a:t>
            </a:r>
            <a:r>
              <a:rPr dirty="0">
                <a:hlinkClick r:id="rId4"/>
              </a:rPr>
              <a:t>info@rstudio.com</a:t>
            </a:r>
            <a:r>
              <a:rPr dirty="0"/>
              <a:t>  •  844-448-1212 • </a:t>
            </a:r>
            <a:r>
              <a:rPr dirty="0">
                <a:hlinkClick r:id="rId5"/>
              </a:rPr>
              <a:t>rstudio.com</a:t>
            </a:r>
            <a:r>
              <a:rPr dirty="0"/>
              <a:t> </a:t>
            </a:r>
            <a:r>
              <a:rPr dirty="0" smtClean="0"/>
              <a:t>•</a:t>
            </a:r>
            <a:r>
              <a:rPr lang="en-US" dirty="0" smtClean="0"/>
              <a:t> </a:t>
            </a:r>
            <a:r>
              <a:rPr lang="de-DE" sz="9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Übersetzt ins Deutsche von Lucia </a:t>
            </a:r>
            <a:r>
              <a:rPr lang="de-DE" sz="900" dirty="0" smtClean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Gjeltema</a:t>
            </a:r>
            <a:endParaRPr lang="en-US" dirty="0" smtClean="0"/>
          </a:p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de-AT" sz="900" b="0" dirty="0" smtClean="0">
                <a:solidFill>
                  <a:srgbClr val="000000"/>
                </a:solidFill>
                <a:sym typeface="Source Sans Pro Light"/>
              </a:rPr>
              <a:t>Weitere Informationen auf </a:t>
            </a:r>
            <a:r>
              <a:rPr sz="900" b="0" dirty="0" err="1">
                <a:solidFill>
                  <a:srgbClr val="000000"/>
                </a:solidFill>
              </a:rPr>
              <a:t>browseVignettes</a:t>
            </a:r>
            <a:r>
              <a:rPr sz="900" b="0" dirty="0">
                <a:solidFill>
                  <a:srgbClr val="000000"/>
                </a:solidFill>
              </a:rPr>
              <a:t>(package = c("</a:t>
            </a:r>
            <a:r>
              <a:rPr sz="900" b="0" dirty="0" err="1">
                <a:solidFill>
                  <a:srgbClr val="000000"/>
                </a:solidFill>
              </a:rPr>
              <a:t>dplyr</a:t>
            </a:r>
            <a:r>
              <a:rPr sz="900" b="0" dirty="0">
                <a:solidFill>
                  <a:srgbClr val="000000"/>
                </a:solidFill>
              </a:rPr>
              <a:t>", "</a:t>
            </a:r>
            <a:r>
              <a:rPr sz="900" b="0" dirty="0" err="1">
                <a:solidFill>
                  <a:srgbClr val="000000"/>
                </a:solidFill>
              </a:rPr>
              <a:t>tibble</a:t>
            </a:r>
            <a:r>
              <a:rPr sz="900" b="0" dirty="0">
                <a:solidFill>
                  <a:srgbClr val="000000"/>
                </a:solidFill>
              </a:rPr>
              <a:t>"))  •  </a:t>
            </a:r>
            <a:r>
              <a:rPr sz="900" b="0" dirty="0" err="1">
                <a:solidFill>
                  <a:srgbClr val="000000"/>
                </a:solidFill>
              </a:rPr>
              <a:t>dplyr</a:t>
            </a:r>
            <a:r>
              <a:rPr sz="900" b="0" dirty="0">
                <a:solidFill>
                  <a:srgbClr val="000000"/>
                </a:solidFill>
              </a:rPr>
              <a:t>  0.5.0 •  </a:t>
            </a:r>
            <a:r>
              <a:rPr sz="900" b="0" dirty="0" err="1">
                <a:solidFill>
                  <a:srgbClr val="000000"/>
                </a:solidFill>
              </a:rPr>
              <a:t>tibble</a:t>
            </a:r>
            <a:r>
              <a:rPr sz="900" b="0" dirty="0">
                <a:solidFill>
                  <a:srgbClr val="000000"/>
                </a:solidFill>
              </a:rPr>
              <a:t>  1.2.0  •  </a:t>
            </a:r>
            <a:r>
              <a:rPr sz="900" b="0" dirty="0" smtClean="0">
                <a:solidFill>
                  <a:srgbClr val="000000"/>
                </a:solidFill>
              </a:rPr>
              <a:t>Update: 2017-01</a:t>
            </a:r>
            <a:endParaRPr lang="en-US" sz="900" b="0" dirty="0">
              <a:solidFill>
                <a:srgbClr val="000000"/>
              </a:solidFill>
            </a:endParaRPr>
          </a:p>
        </p:txBody>
      </p:sp>
      <p:sp>
        <p:nvSpPr>
          <p:cNvPr id="144" name="Each observation, or case, is in its own row"/>
          <p:cNvSpPr txBox="1"/>
          <p:nvPr/>
        </p:nvSpPr>
        <p:spPr>
          <a:xfrm>
            <a:off x="1732765" y="2447649"/>
            <a:ext cx="1402282" cy="52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defTabSz="543305">
              <a:lnSpc>
                <a:spcPct val="90000"/>
              </a:lnSpc>
              <a:buClr>
                <a:srgbClr val="F39019"/>
              </a:buClr>
              <a:defRPr sz="1800" b="0">
                <a:latin typeface="Source Sans Pro" panose="020B0503030403020204" pitchFamily="34" charset="0"/>
                <a:ea typeface="Source Sans Pro" panose="020B0503030403020204" pitchFamily="34" charset="0"/>
                <a:cs typeface="Source Sans Pro Light"/>
              </a:defRPr>
            </a:lvl1pPr>
          </a:lstStyle>
          <a:p>
            <a:r>
              <a:rPr lang="de-DE" sz="1200" dirty="0">
                <a:sym typeface="Source Sans Pro Light"/>
              </a:rPr>
              <a:t>Jede </a:t>
            </a:r>
            <a:r>
              <a:rPr lang="de-DE" sz="1200" b="1" dirty="0">
                <a:sym typeface="Source Sans Pro Semibold"/>
              </a:rPr>
              <a:t>Beobachtung</a:t>
            </a:r>
            <a:r>
              <a:rPr lang="de-DE" sz="1200" dirty="0">
                <a:sym typeface="Source Sans Pro Semibold"/>
              </a:rPr>
              <a:t> </a:t>
            </a:r>
            <a:r>
              <a:rPr lang="de-DE" sz="1200" dirty="0" smtClean="0">
                <a:sym typeface="Source Sans Pro Semibold"/>
              </a:rPr>
              <a:t>(jeder </a:t>
            </a:r>
            <a:r>
              <a:rPr lang="de-DE" sz="1200" b="1" dirty="0" smtClean="0">
                <a:sym typeface="Source Sans Pro Semibold"/>
              </a:rPr>
              <a:t>Datensatz</a:t>
            </a:r>
            <a:r>
              <a:rPr lang="de-DE" sz="1200" dirty="0" smtClean="0">
                <a:sym typeface="Source Sans Pro Semibold"/>
              </a:rPr>
              <a:t>) </a:t>
            </a:r>
            <a:r>
              <a:rPr lang="de-DE" sz="1200" dirty="0" smtClean="0">
                <a:sym typeface="Source Sans Pro Light"/>
              </a:rPr>
              <a:t>ist </a:t>
            </a:r>
            <a:r>
              <a:rPr lang="de-DE" sz="1200" dirty="0">
                <a:sym typeface="Source Sans Pro Light"/>
              </a:rPr>
              <a:t>in einer eigenen </a:t>
            </a:r>
            <a:r>
              <a:rPr lang="de-DE" sz="1200" b="1" dirty="0">
                <a:sym typeface="Source Sans Pro Semibold"/>
              </a:rPr>
              <a:t>Zeile</a:t>
            </a:r>
          </a:p>
        </p:txBody>
      </p:sp>
      <p:sp>
        <p:nvSpPr>
          <p:cNvPr id="145" name="Each variable is in its own column"/>
          <p:cNvSpPr txBox="1"/>
          <p:nvPr/>
        </p:nvSpPr>
        <p:spPr>
          <a:xfrm>
            <a:off x="323328" y="2447650"/>
            <a:ext cx="1446473" cy="407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defTabSz="543305">
              <a:lnSpc>
                <a:spcPct val="90000"/>
              </a:lnSpc>
              <a:buClr>
                <a:srgbClr val="F39019"/>
              </a:buClr>
              <a:defRPr b="0">
                <a:latin typeface="Source Sans Pro" panose="020B0503030403020204" pitchFamily="34" charset="0"/>
                <a:ea typeface="Source Sans Pro" panose="020B0503030403020204" pitchFamily="34" charset="0"/>
                <a:cs typeface="Source Sans Pro Light"/>
              </a:defRPr>
            </a:lvl1pPr>
          </a:lstStyle>
          <a:p>
            <a:r>
              <a:rPr lang="de-DE" dirty="0">
                <a:sym typeface="Source Sans Pro Light"/>
              </a:rPr>
              <a:t>Jede </a:t>
            </a:r>
            <a:r>
              <a:rPr lang="de-DE" b="1" dirty="0">
                <a:sym typeface="Source Sans Pro Semibold"/>
              </a:rPr>
              <a:t>Variable</a:t>
            </a:r>
            <a:r>
              <a:rPr lang="de-DE" dirty="0">
                <a:sym typeface="Source Sans Pro Light"/>
              </a:rPr>
              <a:t> ist in einer eigenen </a:t>
            </a:r>
            <a:r>
              <a:rPr lang="de-DE" b="1" dirty="0">
                <a:sym typeface="Source Sans Pro Semibold"/>
              </a:rPr>
              <a:t>Spalte</a:t>
            </a:r>
          </a:p>
        </p:txBody>
      </p:sp>
      <p:sp>
        <p:nvSpPr>
          <p:cNvPr id="146" name="&amp;"/>
          <p:cNvSpPr txBox="1"/>
          <p:nvPr/>
        </p:nvSpPr>
        <p:spPr>
          <a:xfrm>
            <a:off x="1595568" y="1996606"/>
            <a:ext cx="223492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A7AAA9"/>
                </a:solidFill>
              </a:defRPr>
            </a:lvl1pPr>
          </a:lstStyle>
          <a:p>
            <a:r>
              <a:rPr dirty="0"/>
              <a:t>&amp;</a:t>
            </a:r>
          </a:p>
        </p:txBody>
      </p:sp>
      <p:sp>
        <p:nvSpPr>
          <p:cNvPr id="147" name="dplyr functions work with pipes and expect tidy data. In tidy data:"/>
          <p:cNvSpPr txBox="1"/>
          <p:nvPr/>
        </p:nvSpPr>
        <p:spPr>
          <a:xfrm>
            <a:off x="323328" y="1524000"/>
            <a:ext cx="4264736" cy="324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 dirty="0" err="1" smtClean="0"/>
              <a:t>dplyr</a:t>
            </a:r>
            <a:r>
              <a:rPr dirty="0" smtClean="0"/>
              <a:t> </a:t>
            </a:r>
            <a:r>
              <a:rPr lang="en-US" b="0" dirty="0" err="1">
                <a:solidFill>
                  <a:srgbClr val="000000"/>
                </a:solidFill>
              </a:rPr>
              <a:t>Funktionen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Pipes (alias </a:t>
            </a:r>
            <a:r>
              <a:rPr lang="en-US" dirty="0" err="1" smtClean="0"/>
              <a:t>Verkettungen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b="0" dirty="0" err="1">
                <a:solidFill>
                  <a:srgbClr val="000000"/>
                </a:solidFill>
              </a:rPr>
              <a:t>kompartibel</a:t>
            </a:r>
            <a:r>
              <a:rPr lang="en-US" b="0" dirty="0">
                <a:solidFill>
                  <a:srgbClr val="000000"/>
                </a:solidFill>
              </a:rPr>
              <a:t> und </a:t>
            </a:r>
            <a:r>
              <a:rPr lang="en-US" b="0" dirty="0" err="1">
                <a:solidFill>
                  <a:srgbClr val="000000"/>
                </a:solidFill>
              </a:rPr>
              <a:t>erwarten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aufger</a:t>
            </a:r>
            <a:r>
              <a:rPr lang="en-US" b="0" dirty="0" err="1">
                <a:solidFill>
                  <a:srgbClr val="000000"/>
                </a:solidFill>
                <a:sym typeface="Source Sans Pro Light"/>
              </a:rPr>
              <a:t>äumte</a:t>
            </a:r>
            <a:r>
              <a:rPr lang="en-US" b="0" dirty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Daten</a:t>
            </a:r>
            <a:r>
              <a:rPr lang="en-US" b="0" dirty="0">
                <a:solidFill>
                  <a:srgbClr val="00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Aufger</a:t>
            </a:r>
            <a:r>
              <a:rPr lang="en-US" dirty="0" err="1">
                <a:solidFill>
                  <a:srgbClr val="000000"/>
                </a:solidFill>
                <a:sym typeface="Source Sans Pro Light"/>
              </a:rPr>
              <a:t>äumte</a:t>
            </a:r>
            <a:r>
              <a:rPr lang="en-US" dirty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Source Sans Pro Light"/>
              </a:rPr>
              <a:t>Daten</a:t>
            </a:r>
            <a:r>
              <a:rPr lang="en-US" dirty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b="0" dirty="0" err="1">
                <a:solidFill>
                  <a:srgbClr val="000000"/>
                </a:solidFill>
                <a:sym typeface="Source Sans Pro Light"/>
              </a:rPr>
              <a:t>sind</a:t>
            </a:r>
            <a:r>
              <a:rPr b="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48" name="pipes"/>
          <p:cNvSpPr txBox="1"/>
          <p:nvPr/>
        </p:nvSpPr>
        <p:spPr>
          <a:xfrm>
            <a:off x="3719048" y="2125130"/>
            <a:ext cx="819029" cy="250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</a:t>
            </a:r>
            <a:r>
              <a:rPr dirty="0" smtClean="0"/>
              <a:t>ipes</a:t>
            </a:r>
            <a:r>
              <a:rPr lang="en-US" dirty="0" smtClean="0"/>
              <a:t> </a:t>
            </a:r>
            <a:r>
              <a:rPr lang="en-US" sz="900" dirty="0" smtClean="0"/>
              <a:t>(</a:t>
            </a:r>
            <a:r>
              <a:rPr lang="en-US" sz="900" dirty="0" err="1" smtClean="0"/>
              <a:t>oder</a:t>
            </a:r>
            <a:r>
              <a:rPr lang="en-US" sz="900" dirty="0" smtClean="0"/>
              <a:t> </a:t>
            </a:r>
            <a:r>
              <a:rPr lang="en-US" sz="900" dirty="0" err="1" smtClean="0"/>
              <a:t>Verkettungen</a:t>
            </a:r>
            <a:r>
              <a:rPr lang="en-US" sz="900" dirty="0" smtClean="0"/>
              <a:t>)</a:t>
            </a:r>
            <a:endParaRPr sz="900" dirty="0"/>
          </a:p>
        </p:txBody>
      </p:sp>
      <p:sp>
        <p:nvSpPr>
          <p:cNvPr id="149" name="x %&gt;% f(y)…"/>
          <p:cNvSpPr txBox="1"/>
          <p:nvPr/>
        </p:nvSpPr>
        <p:spPr>
          <a:xfrm>
            <a:off x="3401401" y="2503950"/>
            <a:ext cx="1055567" cy="29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x %&gt;% f(y)</a:t>
            </a:r>
            <a:r>
              <a:rPr dirty="0"/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0" dirty="0" err="1"/>
              <a:t>w</a:t>
            </a:r>
            <a:r>
              <a:rPr lang="en-US" b="0" dirty="0" err="1" smtClean="0"/>
              <a:t>ird</a:t>
            </a:r>
            <a:r>
              <a:rPr lang="en-US" b="0" dirty="0" smtClean="0"/>
              <a:t> </a:t>
            </a:r>
            <a:r>
              <a:rPr lang="en-US" b="0" dirty="0" err="1" smtClean="0"/>
              <a:t>zu</a:t>
            </a:r>
            <a:r>
              <a:rPr lang="en-US" b="0" dirty="0" smtClean="0"/>
              <a:t> </a:t>
            </a:r>
            <a:r>
              <a:rPr b="1" dirty="0" smtClean="0"/>
              <a:t>f(x</a:t>
            </a:r>
            <a:r>
              <a:rPr b="1" dirty="0"/>
              <a:t>, y)</a:t>
            </a:r>
          </a:p>
        </p:txBody>
      </p:sp>
      <p:pic>
        <p:nvPicPr>
          <p:cNvPr id="150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82783" y="2035033"/>
            <a:ext cx="584201" cy="31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Line"/>
          <p:cNvSpPr/>
          <p:nvPr/>
        </p:nvSpPr>
        <p:spPr>
          <a:xfrm>
            <a:off x="2354308" y="10241818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filter(.data, …) Extract rows that meet logical criteria. Also filter_(). filter(iris, Sepal.Length &gt; 7)…"/>
          <p:cNvSpPr txBox="1"/>
          <p:nvPr/>
        </p:nvSpPr>
        <p:spPr>
          <a:xfrm>
            <a:off x="5889307" y="2815656"/>
            <a:ext cx="3368047" cy="3965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sz="1100" b="1" dirty="0"/>
              <a:t>filter(</a:t>
            </a:r>
            <a:r>
              <a:rPr sz="1100" dirty="0"/>
              <a:t>.data, …</a:t>
            </a:r>
            <a:r>
              <a:rPr sz="1100" b="1" dirty="0"/>
              <a:t>)</a:t>
            </a:r>
            <a:r>
              <a:rPr sz="1100" dirty="0"/>
              <a:t>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de-DE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Zeilen </a:t>
            </a:r>
            <a:r>
              <a:rPr lang="de-DE" sz="1100" b="0" dirty="0">
                <a:solidFill>
                  <a:srgbClr val="000000"/>
                </a:solidFill>
                <a:latin typeface="+mn-lt"/>
                <a:sym typeface="Source Sans Pro Light"/>
              </a:rPr>
              <a:t>extrahieren die eine Bedingung erfüllen</a:t>
            </a:r>
            <a:r>
              <a:rPr lang="de-DE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.</a:t>
            </a:r>
            <a:r>
              <a:rPr lang="en-US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 </a:t>
            </a:r>
            <a:br>
              <a:rPr lang="en-US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</a:br>
            <a:r>
              <a:rPr lang="en-US" sz="1100" b="0" dirty="0" err="1" smtClean="0">
                <a:solidFill>
                  <a:srgbClr val="000000"/>
                </a:solidFill>
                <a:latin typeface="+mn-lt"/>
                <a:sym typeface="Source Sans Pro Light"/>
              </a:rPr>
              <a:t>Ebenso</a:t>
            </a:r>
            <a:r>
              <a:rPr lang="en-US" sz="1100" b="0" dirty="0" smtClean="0">
                <a:solidFill>
                  <a:srgbClr val="000000"/>
                </a:solidFill>
                <a:sym typeface="Source Sans Pro Light"/>
              </a:rPr>
              <a:t> </a:t>
            </a:r>
            <a:r>
              <a:rPr sz="1100" b="1" dirty="0" smtClean="0"/>
              <a:t>filter</a:t>
            </a:r>
            <a:r>
              <a:rPr sz="1100" b="1" dirty="0"/>
              <a:t>_()</a:t>
            </a:r>
            <a:r>
              <a:rPr sz="1100" dirty="0"/>
              <a:t>. </a:t>
            </a:r>
            <a:endParaRPr lang="en-US" sz="1100" dirty="0" smtClean="0"/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sz="1100" i="1" dirty="0" smtClean="0"/>
              <a:t>filter(iris</a:t>
            </a:r>
            <a:r>
              <a:rPr sz="1100" i="1" dirty="0"/>
              <a:t>, </a:t>
            </a:r>
            <a:r>
              <a:rPr sz="1100" i="1" dirty="0" err="1"/>
              <a:t>Sepal.Length</a:t>
            </a:r>
            <a:r>
              <a:rPr sz="1100" i="1" dirty="0"/>
              <a:t> &gt; 7)</a:t>
            </a:r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endParaRPr sz="500" i="1" dirty="0"/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sz="1100" b="1" dirty="0"/>
              <a:t>distinct(</a:t>
            </a:r>
            <a:r>
              <a:rPr sz="1100" dirty="0"/>
              <a:t>.data, ..., .</a:t>
            </a:r>
            <a:r>
              <a:rPr sz="1100" dirty="0" err="1"/>
              <a:t>keep_all</a:t>
            </a:r>
            <a:r>
              <a:rPr sz="1100" dirty="0"/>
              <a:t> = FALSE</a:t>
            </a:r>
            <a:r>
              <a:rPr sz="1100" b="1" dirty="0"/>
              <a:t>)</a:t>
            </a:r>
            <a:r>
              <a:rPr sz="1100" dirty="0"/>
              <a:t>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0" dirty="0" err="1" smtClean="0">
                <a:solidFill>
                  <a:srgbClr val="000000"/>
                </a:solidFill>
                <a:latin typeface="+mn-lt"/>
                <a:sym typeface="Source Sans Pro Light"/>
              </a:rPr>
              <a:t>Duplikate</a:t>
            </a:r>
            <a:r>
              <a:rPr lang="en-US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latin typeface="+mn-lt"/>
                <a:sym typeface="Source Sans Pro Light"/>
              </a:rPr>
              <a:t>entfernen</a:t>
            </a:r>
            <a:r>
              <a:rPr lang="en-US" sz="1100" b="0" dirty="0">
                <a:solidFill>
                  <a:srgbClr val="000000"/>
                </a:solidFill>
                <a:latin typeface="+mn-lt"/>
                <a:sym typeface="Source Sans Pro Light"/>
              </a:rPr>
              <a:t> (</a:t>
            </a:r>
            <a:r>
              <a:rPr lang="en-US" sz="1100" b="0" dirty="0" err="1">
                <a:solidFill>
                  <a:srgbClr val="000000"/>
                </a:solidFill>
                <a:latin typeface="+mn-lt"/>
                <a:sym typeface="Source Sans Pro Light"/>
              </a:rPr>
              <a:t>zeilenweise</a:t>
            </a:r>
            <a:r>
              <a:rPr lang="en-US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). </a:t>
            </a:r>
            <a:r>
              <a:rPr lang="en-US" sz="1100" b="0" dirty="0" err="1" smtClean="0">
                <a:solidFill>
                  <a:srgbClr val="000000"/>
                </a:solidFill>
                <a:latin typeface="+mn-lt"/>
                <a:sym typeface="Source Sans Pro Light"/>
              </a:rPr>
              <a:t>Ebenso</a:t>
            </a:r>
            <a:r>
              <a:rPr lang="en-US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 </a:t>
            </a:r>
            <a:r>
              <a:rPr sz="1100" b="1" dirty="0" smtClean="0"/>
              <a:t>distinct</a:t>
            </a:r>
            <a:r>
              <a:rPr sz="1100" b="1" dirty="0"/>
              <a:t>_()</a:t>
            </a:r>
            <a:r>
              <a:rPr sz="1100" dirty="0"/>
              <a:t>. </a:t>
            </a:r>
            <a:br>
              <a:rPr sz="1100" dirty="0"/>
            </a:br>
            <a:r>
              <a:rPr sz="1100" i="1" dirty="0"/>
              <a:t>distinct(iris, Species)</a:t>
            </a:r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endParaRPr sz="600" i="1" dirty="0"/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sz="1100" b="1" dirty="0" err="1"/>
              <a:t>sample_frac</a:t>
            </a:r>
            <a:r>
              <a:rPr sz="1100" b="1" dirty="0"/>
              <a:t>(</a:t>
            </a:r>
            <a:r>
              <a:rPr sz="1100" dirty="0" err="1"/>
              <a:t>tbl</a:t>
            </a:r>
            <a:r>
              <a:rPr sz="1100" dirty="0"/>
              <a:t>, size = 1, replace = FALSE, 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                </a:t>
            </a:r>
            <a:r>
              <a:rPr sz="1100" dirty="0" smtClean="0"/>
              <a:t>weight </a:t>
            </a:r>
            <a:r>
              <a:rPr sz="1100" dirty="0"/>
              <a:t>= NULL, .</a:t>
            </a:r>
            <a:r>
              <a:rPr sz="1100" dirty="0" err="1"/>
              <a:t>env</a:t>
            </a:r>
            <a:r>
              <a:rPr sz="1100" dirty="0"/>
              <a:t> = </a:t>
            </a:r>
            <a:r>
              <a:rPr sz="1100" dirty="0" err="1"/>
              <a:t>parent.frame</a:t>
            </a:r>
            <a:r>
              <a:rPr sz="1100" dirty="0"/>
              <a:t>()</a:t>
            </a:r>
            <a:r>
              <a:rPr sz="1100" b="1" dirty="0"/>
              <a:t>)</a:t>
            </a:r>
            <a:r>
              <a:rPr sz="1100" dirty="0"/>
              <a:t>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de-DE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Bruchteil </a:t>
            </a:r>
            <a:r>
              <a:rPr lang="de-DE" sz="1100" b="0" dirty="0">
                <a:solidFill>
                  <a:srgbClr val="000000"/>
                </a:solidFill>
                <a:latin typeface="+mn-lt"/>
                <a:sym typeface="Source Sans Pro Light"/>
              </a:rPr>
              <a:t>der Zeilen stichprobenartig auswählen.</a:t>
            </a:r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sz="1100" i="1" dirty="0" err="1" smtClean="0"/>
              <a:t>sample_frac</a:t>
            </a:r>
            <a:r>
              <a:rPr sz="1100" i="1" dirty="0" smtClean="0"/>
              <a:t>(iris</a:t>
            </a:r>
            <a:r>
              <a:rPr sz="1100" i="1" dirty="0"/>
              <a:t>, 0.5, replace = TRUE)</a:t>
            </a:r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endParaRPr sz="600" i="1" dirty="0"/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sz="1100" b="1" dirty="0" err="1"/>
              <a:t>sample_n</a:t>
            </a:r>
            <a:r>
              <a:rPr sz="1100" b="1" dirty="0"/>
              <a:t>(</a:t>
            </a:r>
            <a:r>
              <a:rPr sz="1100" dirty="0" err="1"/>
              <a:t>tbl</a:t>
            </a:r>
            <a:r>
              <a:rPr sz="1100" dirty="0"/>
              <a:t>, size, replace = FALSE,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          </a:t>
            </a:r>
            <a:r>
              <a:rPr sz="1100" dirty="0" smtClean="0"/>
              <a:t>weight </a:t>
            </a:r>
            <a:r>
              <a:rPr sz="1100" dirty="0"/>
              <a:t>= NULL, .</a:t>
            </a:r>
            <a:r>
              <a:rPr sz="1100" dirty="0" err="1"/>
              <a:t>env</a:t>
            </a:r>
            <a:r>
              <a:rPr sz="1100" dirty="0"/>
              <a:t> = </a:t>
            </a:r>
            <a:r>
              <a:rPr sz="1100" dirty="0" err="1"/>
              <a:t>parent.frame</a:t>
            </a:r>
            <a:r>
              <a:rPr sz="1100" dirty="0"/>
              <a:t>()</a:t>
            </a:r>
            <a:r>
              <a:rPr sz="1100" b="1" dirty="0"/>
              <a:t>)</a:t>
            </a:r>
            <a:r>
              <a:rPr sz="1100" dirty="0"/>
              <a:t>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0" dirty="0">
                <a:solidFill>
                  <a:srgbClr val="000000"/>
                </a:solidFill>
                <a:latin typeface="+mn-lt"/>
                <a:sym typeface="Source Sans Pro Light"/>
              </a:rPr>
              <a:t>n </a:t>
            </a:r>
            <a:r>
              <a:rPr lang="en-US" sz="1100" b="0" dirty="0" err="1">
                <a:solidFill>
                  <a:srgbClr val="000000"/>
                </a:solidFill>
                <a:latin typeface="+mn-lt"/>
                <a:sym typeface="Source Sans Pro Light"/>
              </a:rPr>
              <a:t>Zeilen</a:t>
            </a:r>
            <a:r>
              <a:rPr lang="en-US" sz="1100" b="0" dirty="0">
                <a:solidFill>
                  <a:srgbClr val="000000"/>
                </a:solidFill>
                <a:latin typeface="+mn-lt"/>
                <a:sym typeface="Source Sans Pro Light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latin typeface="+mn-lt"/>
                <a:sym typeface="Source Sans Pro Light"/>
              </a:rPr>
              <a:t>stichprobenartig</a:t>
            </a:r>
            <a:r>
              <a:rPr lang="en-US" sz="1100" b="0" dirty="0">
                <a:solidFill>
                  <a:srgbClr val="000000"/>
                </a:solidFill>
                <a:latin typeface="+mn-lt"/>
                <a:sym typeface="Source Sans Pro Light"/>
              </a:rPr>
              <a:t> </a:t>
            </a:r>
            <a:r>
              <a:rPr lang="en-US" sz="1100" b="0" dirty="0" err="1" smtClean="0">
                <a:solidFill>
                  <a:srgbClr val="000000"/>
                </a:solidFill>
                <a:latin typeface="+mn-lt"/>
                <a:sym typeface="Source Sans Pro Light"/>
              </a:rPr>
              <a:t>auswählen</a:t>
            </a:r>
            <a:r>
              <a:rPr lang="en-US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. </a:t>
            </a:r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sz="1100" i="1" dirty="0" err="1" smtClean="0"/>
              <a:t>sample_n</a:t>
            </a:r>
            <a:r>
              <a:rPr sz="1100" i="1" dirty="0" smtClean="0"/>
              <a:t>(iris</a:t>
            </a:r>
            <a:r>
              <a:rPr sz="1100" i="1" dirty="0"/>
              <a:t>, 10, replace = TRUE)</a:t>
            </a:r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endParaRPr sz="600" i="1" dirty="0"/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sz="1100" b="1" dirty="0"/>
              <a:t>slice(</a:t>
            </a:r>
            <a:r>
              <a:rPr sz="1100" dirty="0"/>
              <a:t>.data, …</a:t>
            </a:r>
            <a:r>
              <a:rPr sz="1100" b="1" dirty="0"/>
              <a:t>)</a:t>
            </a:r>
            <a:r>
              <a:rPr sz="1100" dirty="0"/>
              <a:t> </a:t>
            </a:r>
            <a:endParaRPr lang="en-US" sz="1100" dirty="0" smtClean="0"/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lang="de-DE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Zeilen anhand ihrer Position auswählen. Ebenso </a:t>
            </a:r>
            <a:r>
              <a:rPr sz="1100" b="1" dirty="0" smtClean="0"/>
              <a:t>slice_()</a:t>
            </a:r>
            <a:r>
              <a:rPr sz="1100" dirty="0" smtClean="0"/>
              <a:t>. </a:t>
            </a:r>
            <a:endParaRPr lang="en-US" sz="1100" dirty="0" smtClean="0"/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sz="1100" i="1" dirty="0" smtClean="0"/>
              <a:t>slice(iris</a:t>
            </a:r>
            <a:r>
              <a:rPr sz="1100" i="1" dirty="0"/>
              <a:t>, 10:15)</a:t>
            </a:r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endParaRPr sz="600" i="1" dirty="0"/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sz="1100" b="1" dirty="0" err="1"/>
              <a:t>top_n</a:t>
            </a:r>
            <a:r>
              <a:rPr sz="1100" b="1" dirty="0"/>
              <a:t>(</a:t>
            </a:r>
            <a:r>
              <a:rPr sz="1100" dirty="0"/>
              <a:t>x, n, </a:t>
            </a:r>
            <a:r>
              <a:rPr sz="1100" dirty="0" err="1"/>
              <a:t>wt</a:t>
            </a:r>
            <a:r>
              <a:rPr sz="1100" b="1" dirty="0"/>
              <a:t>)</a:t>
            </a:r>
            <a:r>
              <a:rPr sz="1100" dirty="0"/>
              <a:t> </a:t>
            </a:r>
            <a:r>
              <a:rPr lang="de-DE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Beste </a:t>
            </a:r>
            <a:r>
              <a:rPr lang="de-DE" sz="1100" b="0" dirty="0">
                <a:solidFill>
                  <a:srgbClr val="000000"/>
                </a:solidFill>
                <a:latin typeface="+mn-lt"/>
                <a:sym typeface="Source Sans Pro Light"/>
              </a:rPr>
              <a:t>n Einträge auswählen und sortieren </a:t>
            </a:r>
            <a:r>
              <a:rPr lang="de-DE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/>
            </a:r>
            <a:br>
              <a:rPr lang="de-DE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</a:br>
            <a:r>
              <a:rPr lang="de-DE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(</a:t>
            </a:r>
            <a:r>
              <a:rPr lang="de-DE" sz="1100" b="0" dirty="0">
                <a:solidFill>
                  <a:srgbClr val="000000"/>
                </a:solidFill>
                <a:latin typeface="+mn-lt"/>
                <a:sym typeface="Source Sans Pro Light"/>
              </a:rPr>
              <a:t>nach Gruppe falls die Daten gruppiert sind).</a:t>
            </a:r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sz="1100" i="1" dirty="0" err="1" smtClean="0"/>
              <a:t>top_n</a:t>
            </a:r>
            <a:r>
              <a:rPr sz="1100" i="1" dirty="0" smtClean="0"/>
              <a:t>(iris</a:t>
            </a:r>
            <a:r>
              <a:rPr sz="1100" i="1" dirty="0"/>
              <a:t>, 5, </a:t>
            </a:r>
            <a:r>
              <a:rPr sz="1100" i="1" dirty="0" err="1"/>
              <a:t>Sepal.Width</a:t>
            </a:r>
            <a:r>
              <a:rPr sz="1100" i="1" dirty="0"/>
              <a:t>)</a:t>
            </a:r>
          </a:p>
        </p:txBody>
      </p:sp>
      <p:sp>
        <p:nvSpPr>
          <p:cNvPr id="154" name="Row functions return a subset of rows as a new table. Use a variant that ends in _ for non-standard evaluation friendly code."/>
          <p:cNvSpPr txBox="1"/>
          <p:nvPr/>
        </p:nvSpPr>
        <p:spPr>
          <a:xfrm>
            <a:off x="4806008" y="2324256"/>
            <a:ext cx="4140391" cy="542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r>
              <a:rPr lang="de-DE" dirty="0" smtClean="0">
                <a:sym typeface="Source Sans Pro Light"/>
              </a:rPr>
              <a:t>Mit einer Untermenge </a:t>
            </a:r>
            <a:r>
              <a:rPr lang="de-DE" dirty="0">
                <a:sym typeface="Source Sans Pro Light"/>
              </a:rPr>
              <a:t>der Zeilen wird </a:t>
            </a:r>
            <a:r>
              <a:rPr lang="de-DE" dirty="0" smtClean="0">
                <a:sym typeface="Source Sans Pro Light"/>
              </a:rPr>
              <a:t>eine neue </a:t>
            </a:r>
            <a:r>
              <a:rPr lang="de-DE" dirty="0">
                <a:sym typeface="Source Sans Pro Light"/>
              </a:rPr>
              <a:t>Tabelle </a:t>
            </a:r>
            <a:r>
              <a:rPr lang="de-DE" dirty="0" smtClean="0">
                <a:sym typeface="Source Sans Pro Light"/>
              </a:rPr>
              <a:t>erstellt.</a:t>
            </a:r>
            <a:endParaRPr lang="de-DE" dirty="0">
              <a:sym typeface="Source Sans Pro Light"/>
            </a:endParaRPr>
          </a:p>
          <a:p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-Standard-</a:t>
            </a:r>
            <a:r>
              <a:rPr lang="en-US" dirty="0" err="1"/>
              <a:t>e</a:t>
            </a:r>
            <a:r>
              <a:rPr lang="en-US" dirty="0" err="1" smtClean="0"/>
              <a:t>valuierenden</a:t>
            </a:r>
            <a:r>
              <a:rPr lang="en-US" dirty="0" smtClean="0"/>
              <a:t> Code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Variante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Endung</a:t>
            </a:r>
            <a:r>
              <a:rPr lang="en-US" dirty="0" smtClean="0"/>
              <a:t> _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55" name="See ?base::logic and ?Comparison for help."/>
          <p:cNvSpPr txBox="1"/>
          <p:nvPr/>
        </p:nvSpPr>
        <p:spPr>
          <a:xfrm>
            <a:off x="4940358" y="7536407"/>
            <a:ext cx="3517841" cy="293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lang="en-US" dirty="0" err="1" smtClean="0"/>
              <a:t>Siehe</a:t>
            </a:r>
            <a:r>
              <a:rPr b="1" dirty="0" smtClean="0"/>
              <a:t> </a:t>
            </a:r>
            <a:r>
              <a:rPr b="1" dirty="0"/>
              <a:t>?base::logic</a:t>
            </a:r>
            <a:r>
              <a:rPr dirty="0"/>
              <a:t> </a:t>
            </a:r>
            <a:r>
              <a:rPr lang="en-US" dirty="0" smtClean="0"/>
              <a:t>u</a:t>
            </a:r>
            <a:r>
              <a:rPr dirty="0" smtClean="0"/>
              <a:t>nd </a:t>
            </a:r>
            <a:r>
              <a:rPr b="1" dirty="0"/>
              <a:t>?Comparison</a:t>
            </a:r>
            <a:r>
              <a:rPr dirty="0"/>
              <a:t> </a:t>
            </a:r>
            <a:r>
              <a:rPr dirty="0" err="1" smtClean="0"/>
              <a:t>f</a:t>
            </a:r>
            <a:r>
              <a:rPr lang="en-US" dirty="0" err="1" smtClean="0"/>
              <a:t>ür</a:t>
            </a:r>
            <a:r>
              <a:rPr lang="en-US" dirty="0" smtClean="0"/>
              <a:t> </a:t>
            </a:r>
            <a:r>
              <a:rPr lang="en-US" dirty="0" err="1" smtClean="0"/>
              <a:t>Hilfe</a:t>
            </a:r>
            <a:r>
              <a:rPr dirty="0" smtClean="0"/>
              <a:t>.</a:t>
            </a:r>
            <a:endParaRPr dirty="0"/>
          </a:p>
        </p:txBody>
      </p:sp>
      <p:graphicFrame>
        <p:nvGraphicFramePr>
          <p:cNvPr id="156" name="Table"/>
          <p:cNvGraphicFramePr/>
          <p:nvPr>
            <p:extLst>
              <p:ext uri="{D42A27DB-BD31-4B8C-83A1-F6EECF244321}">
                <p14:modId xmlns:p14="http://schemas.microsoft.com/office/powerpoint/2010/main" val="1304092727"/>
              </p:ext>
            </p:extLst>
          </p:nvPr>
        </p:nvGraphicFramePr>
        <p:xfrm>
          <a:off x="4940359" y="7249411"/>
          <a:ext cx="4069188" cy="284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21810">
                <a:tc>
                  <a:txBody>
                    <a:bodyPr/>
                    <a:lstStyle/>
                    <a:p>
                      <a:pPr algn="l" defTabSz="914400"/>
                      <a:r>
                        <a:rPr sz="1200" dirty="0">
                          <a:sym typeface="Source Sans Pro"/>
                        </a:rPr>
                        <a:t>&gt;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&gt;=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!is.na()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 dirty="0">
                          <a:sym typeface="Source Sans Pro"/>
                        </a:rPr>
                        <a:t>&amp;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"/>
                        </a:defRPr>
                      </a:pPr>
                      <a:endParaRPr dirty="0"/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7" name="Table"/>
          <p:cNvGraphicFramePr/>
          <p:nvPr>
            <p:extLst>
              <p:ext uri="{D42A27DB-BD31-4B8C-83A1-F6EECF244321}">
                <p14:modId xmlns:p14="http://schemas.microsoft.com/office/powerpoint/2010/main" val="4055786444"/>
              </p:ext>
            </p:extLst>
          </p:nvPr>
        </p:nvGraphicFramePr>
        <p:xfrm>
          <a:off x="4940359" y="7076803"/>
          <a:ext cx="4069188" cy="284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4884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&lt;=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is.na()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%in%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|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 dirty="0" err="1">
                          <a:sym typeface="Source Sans Pro"/>
                        </a:rPr>
                        <a:t>xor</a:t>
                      </a:r>
                      <a:r>
                        <a:rPr sz="1200" dirty="0">
                          <a:sym typeface="Source Sans Pro"/>
                        </a:rPr>
                        <a:t>()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8" name="arrange(.data, …)…"/>
          <p:cNvSpPr txBox="1"/>
          <p:nvPr/>
        </p:nvSpPr>
        <p:spPr>
          <a:xfrm>
            <a:off x="5889308" y="8045876"/>
            <a:ext cx="3080167" cy="105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arrange(</a:t>
            </a:r>
            <a:r>
              <a:rPr dirty="0"/>
              <a:t>.data, …</a:t>
            </a:r>
            <a:r>
              <a:rPr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de-AT" b="0" dirty="0">
                <a:solidFill>
                  <a:srgbClr val="000000"/>
                </a:solidFill>
                <a:latin typeface="+mn-lt"/>
                <a:sym typeface="Source Sans Pro Light"/>
              </a:rPr>
              <a:t>Zeilen anhand von Werten in einer Spalte sortieren (von klein nach groß</a:t>
            </a:r>
            <a:r>
              <a:rPr lang="de-AT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). Mit </a:t>
            </a:r>
            <a:r>
              <a:rPr b="1" dirty="0" err="1" smtClean="0">
                <a:latin typeface="+mn-lt"/>
              </a:rPr>
              <a:t>desc</a:t>
            </a:r>
            <a:r>
              <a:rPr b="1" dirty="0">
                <a:latin typeface="+mn-lt"/>
              </a:rPr>
              <a:t>() </a:t>
            </a:r>
            <a:r>
              <a:rPr lang="en-US" b="0" dirty="0" err="1" smtClean="0">
                <a:latin typeface="+mn-lt"/>
              </a:rPr>
              <a:t>kann</a:t>
            </a:r>
            <a:r>
              <a:rPr lang="en-US" b="0" dirty="0" smtClean="0">
                <a:latin typeface="+mn-lt"/>
              </a:rPr>
              <a:t> die </a:t>
            </a:r>
            <a:r>
              <a:rPr lang="en-US" b="0" dirty="0" err="1" smtClean="0">
                <a:latin typeface="+mn-lt"/>
              </a:rPr>
              <a:t>Sortierung</a:t>
            </a:r>
            <a:r>
              <a:rPr lang="en-US" b="0" dirty="0" smtClean="0">
                <a:latin typeface="+mn-lt"/>
              </a:rPr>
              <a:t> </a:t>
            </a:r>
            <a:r>
              <a:rPr lang="en-US" b="0" dirty="0" err="1" smtClean="0">
                <a:latin typeface="+mn-lt"/>
              </a:rPr>
              <a:t>umgedreht</a:t>
            </a:r>
            <a:r>
              <a:rPr lang="en-US" b="0" dirty="0" smtClean="0">
                <a:latin typeface="+mn-lt"/>
              </a:rPr>
              <a:t> </a:t>
            </a:r>
            <a:r>
              <a:rPr lang="en-US" b="0" dirty="0" err="1" smtClean="0">
                <a:latin typeface="+mn-lt"/>
              </a:rPr>
              <a:t>werden</a:t>
            </a:r>
            <a:r>
              <a:rPr b="0" dirty="0" smtClean="0">
                <a:latin typeface="+mn-lt"/>
              </a:rPr>
              <a:t>.</a:t>
            </a:r>
            <a:endParaRPr b="0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arrange(</a:t>
            </a:r>
            <a:r>
              <a:rPr dirty="0" err="1"/>
              <a:t>mtcars</a:t>
            </a:r>
            <a:r>
              <a:rPr dirty="0"/>
              <a:t>, 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arrange(</a:t>
            </a:r>
            <a:r>
              <a:rPr dirty="0" err="1"/>
              <a:t>mtcars</a:t>
            </a:r>
            <a:r>
              <a:rPr dirty="0"/>
              <a:t>, </a:t>
            </a:r>
            <a:r>
              <a:rPr dirty="0" err="1"/>
              <a:t>desc</a:t>
            </a:r>
            <a:r>
              <a:rPr dirty="0"/>
              <a:t>(mpg))</a:t>
            </a:r>
          </a:p>
        </p:txBody>
      </p:sp>
      <p:sp>
        <p:nvSpPr>
          <p:cNvPr id="159" name="add_row(.data, ..., .before = NULL, .after = NULL)…"/>
          <p:cNvSpPr txBox="1"/>
          <p:nvPr/>
        </p:nvSpPr>
        <p:spPr>
          <a:xfrm>
            <a:off x="5889308" y="9392075"/>
            <a:ext cx="3127429" cy="73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add_row</a:t>
            </a:r>
            <a:r>
              <a:rPr b="1" dirty="0"/>
              <a:t>(.</a:t>
            </a:r>
            <a:r>
              <a:rPr dirty="0"/>
              <a:t>data, ..., .before = NULL, .after = NULL</a:t>
            </a:r>
            <a:r>
              <a:rPr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 smtClean="0">
                <a:latin typeface="+mn-lt"/>
              </a:rPr>
              <a:t>Eine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oder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mehrere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Zeilen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hinzufügen</a:t>
            </a:r>
            <a:r>
              <a:rPr lang="en-US" dirty="0" smtClean="0">
                <a:latin typeface="+mn-lt"/>
              </a:rPr>
              <a:t>.</a:t>
            </a:r>
            <a:endParaRPr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rPr dirty="0" err="1"/>
              <a:t>add_row</a:t>
            </a:r>
            <a:r>
              <a:rPr dirty="0"/>
              <a:t>(faithful, eruptions = 1, waiting = 1)</a:t>
            </a:r>
          </a:p>
        </p:txBody>
      </p:sp>
      <p:sp>
        <p:nvSpPr>
          <p:cNvPr id="160" name="Group Cases"/>
          <p:cNvSpPr txBox="1"/>
          <p:nvPr/>
        </p:nvSpPr>
        <p:spPr>
          <a:xfrm>
            <a:off x="323328" y="6905515"/>
            <a:ext cx="307616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 smtClean="0"/>
              <a:t>Datensätze</a:t>
            </a:r>
            <a:r>
              <a:rPr lang="en-US" dirty="0" smtClean="0"/>
              <a:t> </a:t>
            </a:r>
            <a:r>
              <a:rPr lang="en-US" dirty="0" err="1" smtClean="0"/>
              <a:t>gruppieren</a:t>
            </a:r>
            <a:endParaRPr dirty="0"/>
          </a:p>
        </p:txBody>
      </p:sp>
      <p:sp>
        <p:nvSpPr>
          <p:cNvPr id="161" name="Manipulate Cases"/>
          <p:cNvSpPr txBox="1"/>
          <p:nvPr/>
        </p:nvSpPr>
        <p:spPr>
          <a:xfrm>
            <a:off x="4791188" y="1632649"/>
            <a:ext cx="338874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 smtClean="0"/>
              <a:t>Daten</a:t>
            </a:r>
            <a:r>
              <a:rPr lang="en-US" dirty="0" err="1"/>
              <a:t>sätze</a:t>
            </a:r>
            <a:r>
              <a:rPr lang="en-US" dirty="0" smtClean="0"/>
              <a:t> </a:t>
            </a:r>
            <a:r>
              <a:rPr lang="en-US" dirty="0" err="1" smtClean="0"/>
              <a:t>manipulieren</a:t>
            </a:r>
            <a:endParaRPr dirty="0"/>
          </a:p>
        </p:txBody>
      </p:sp>
      <p:sp>
        <p:nvSpPr>
          <p:cNvPr id="162" name="EXTRACT VARIABLES"/>
          <p:cNvSpPr txBox="1"/>
          <p:nvPr/>
        </p:nvSpPr>
        <p:spPr>
          <a:xfrm>
            <a:off x="9426688" y="2061994"/>
            <a:ext cx="17761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/>
              <a:t>VARIABLEN EXTRAHIEREN</a:t>
            </a:r>
            <a:endParaRPr dirty="0"/>
          </a:p>
        </p:txBody>
      </p:sp>
      <p:sp>
        <p:nvSpPr>
          <p:cNvPr id="163" name="ADD CASES"/>
          <p:cNvSpPr txBox="1"/>
          <p:nvPr/>
        </p:nvSpPr>
        <p:spPr>
          <a:xfrm>
            <a:off x="4791188" y="9160661"/>
            <a:ext cx="1851469" cy="17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lang="en-US" dirty="0" smtClean="0"/>
              <a:t>NEUE ZEILEN HINZUFÜGEN</a:t>
            </a:r>
            <a:endParaRPr dirty="0"/>
          </a:p>
        </p:txBody>
      </p:sp>
      <p:sp>
        <p:nvSpPr>
          <p:cNvPr id="164" name="ARRANGE CASES"/>
          <p:cNvSpPr txBox="1"/>
          <p:nvPr/>
        </p:nvSpPr>
        <p:spPr>
          <a:xfrm>
            <a:off x="4791188" y="7834375"/>
            <a:ext cx="112691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/>
              <a:t>ZEILEN ORDNEN</a:t>
            </a:r>
            <a:endParaRPr dirty="0"/>
          </a:p>
        </p:txBody>
      </p:sp>
      <p:sp>
        <p:nvSpPr>
          <p:cNvPr id="165" name="Logical and boolean operators to use with filter()"/>
          <p:cNvSpPr txBox="1"/>
          <p:nvPr/>
        </p:nvSpPr>
        <p:spPr>
          <a:xfrm>
            <a:off x="4920208" y="6872629"/>
            <a:ext cx="3975447" cy="17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 err="1" smtClean="0"/>
              <a:t>Logische</a:t>
            </a:r>
            <a:r>
              <a:rPr lang="en-US" dirty="0" smtClean="0"/>
              <a:t> und </a:t>
            </a:r>
            <a:r>
              <a:rPr dirty="0" err="1" smtClean="0"/>
              <a:t>bool</a:t>
            </a:r>
            <a:r>
              <a:rPr lang="en-US" dirty="0" err="1" smtClean="0"/>
              <a:t>sche</a:t>
            </a:r>
            <a:r>
              <a:rPr lang="en-US" dirty="0" smtClean="0"/>
              <a:t> </a:t>
            </a:r>
            <a:r>
              <a:rPr lang="en-US" dirty="0" err="1" smtClean="0"/>
              <a:t>O</a:t>
            </a:r>
            <a:r>
              <a:rPr dirty="0" err="1" smtClean="0"/>
              <a:t>perator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dirty="0" smtClean="0"/>
              <a:t>filter()</a:t>
            </a:r>
            <a:r>
              <a:rPr lang="en-US" dirty="0" smtClean="0"/>
              <a:t> </a:t>
            </a:r>
            <a:r>
              <a:rPr lang="en-US" dirty="0" err="1" smtClean="0"/>
              <a:t>verwendbar</a:t>
            </a:r>
            <a:endParaRPr dirty="0"/>
          </a:p>
        </p:txBody>
      </p:sp>
      <p:sp>
        <p:nvSpPr>
          <p:cNvPr id="166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7" name="Line"/>
          <p:cNvSpPr/>
          <p:nvPr/>
        </p:nvSpPr>
        <p:spPr>
          <a:xfrm>
            <a:off x="4814439" y="7820918"/>
            <a:ext cx="43858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8" name="Line"/>
          <p:cNvSpPr/>
          <p:nvPr/>
        </p:nvSpPr>
        <p:spPr>
          <a:xfrm>
            <a:off x="4814439" y="9069539"/>
            <a:ext cx="437805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Column functions return a set of columns as a new table. Use a variant that ends in _ for non-standard evaluation friendly code."/>
          <p:cNvSpPr txBox="1"/>
          <p:nvPr/>
        </p:nvSpPr>
        <p:spPr>
          <a:xfrm>
            <a:off x="9424832" y="2324256"/>
            <a:ext cx="4059428" cy="54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Untermenge</a:t>
            </a:r>
            <a:r>
              <a:rPr lang="en-US" dirty="0" smtClean="0"/>
              <a:t> der </a:t>
            </a:r>
            <a:r>
              <a:rPr lang="en-US" dirty="0" err="1" smtClean="0"/>
              <a:t>Spalten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erstellt</a:t>
            </a:r>
            <a:r>
              <a:rPr dirty="0" smtClean="0"/>
              <a:t>.</a:t>
            </a:r>
            <a:r>
              <a:rPr lang="de-DE" dirty="0" smtClean="0"/>
              <a:t> </a:t>
            </a:r>
            <a:r>
              <a:rPr lang="de-DE" dirty="0"/>
              <a:t>Für nicht-Standard-evaluierenden Code ist eine Variante mit Endung _ zu verwenden.</a:t>
            </a:r>
          </a:p>
        </p:txBody>
      </p:sp>
      <p:grpSp>
        <p:nvGrpSpPr>
          <p:cNvPr id="173" name="Group"/>
          <p:cNvGrpSpPr/>
          <p:nvPr/>
        </p:nvGrpSpPr>
        <p:grpSpPr>
          <a:xfrm>
            <a:off x="9429362" y="3988515"/>
            <a:ext cx="4000591" cy="455092"/>
            <a:chOff x="0" y="0"/>
            <a:chExt cx="4000589" cy="455091"/>
          </a:xfrm>
        </p:grpSpPr>
        <p:sp>
          <p:nvSpPr>
            <p:cNvPr id="170" name="contains(match)…"/>
            <p:cNvSpPr txBox="1"/>
            <p:nvPr/>
          </p:nvSpPr>
          <p:spPr>
            <a:xfrm>
              <a:off x="0" y="0"/>
              <a:ext cx="1225852" cy="455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smtClean="0"/>
                <a:t>contains(</a:t>
              </a:r>
              <a:r>
                <a:rPr dirty="0" smtClean="0"/>
                <a:t>match</a:t>
              </a:r>
              <a:r>
                <a:rPr b="1" dirty="0"/>
                <a:t>)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ends_with</a:t>
              </a:r>
              <a:r>
                <a:rPr b="1" dirty="0"/>
                <a:t>(</a:t>
              </a:r>
              <a:r>
                <a:rPr dirty="0"/>
                <a:t>match</a:t>
              </a:r>
              <a:r>
                <a:rPr b="1" dirty="0"/>
                <a:t>)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/>
                <a:t>matches(</a:t>
              </a:r>
              <a:r>
                <a:rPr dirty="0"/>
                <a:t>match</a:t>
              </a:r>
              <a:r>
                <a:rPr b="1" dirty="0"/>
                <a:t>)</a:t>
              </a:r>
            </a:p>
          </p:txBody>
        </p:sp>
        <p:sp>
          <p:nvSpPr>
            <p:cNvPr id="171" name=":, e.g. mpg:cyl…"/>
            <p:cNvSpPr txBox="1"/>
            <p:nvPr/>
          </p:nvSpPr>
          <p:spPr>
            <a:xfrm>
              <a:off x="3078951" y="0"/>
              <a:ext cx="921638" cy="3594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smtClean="0"/>
                <a:t>:</a:t>
              </a:r>
              <a:r>
                <a:rPr lang="en-US" b="0" dirty="0" smtClean="0"/>
                <a:t> </a:t>
              </a:r>
              <a:r>
                <a:rPr dirty="0" smtClean="0"/>
                <a:t> </a:t>
              </a:r>
              <a:r>
                <a:rPr lang="en-US" dirty="0" err="1" smtClean="0"/>
                <a:t>z</a:t>
              </a:r>
              <a:r>
                <a:rPr dirty="0" err="1" smtClean="0"/>
                <a:t>.</a:t>
              </a:r>
              <a:r>
                <a:rPr lang="en-US" dirty="0" err="1" smtClean="0"/>
                <a:t>B</a:t>
              </a:r>
              <a:r>
                <a:rPr lang="en-US" dirty="0" smtClean="0"/>
                <a:t>.</a:t>
              </a:r>
              <a:r>
                <a:rPr dirty="0" smtClean="0"/>
                <a:t> </a:t>
              </a:r>
              <a:r>
                <a:rPr dirty="0" err="1"/>
                <a:t>mpg:cyl</a:t>
              </a: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smtClean="0"/>
                <a:t>-</a:t>
              </a:r>
              <a:r>
                <a:rPr lang="en-US" b="0" dirty="0" smtClean="0"/>
                <a:t> </a:t>
              </a:r>
              <a:r>
                <a:rPr dirty="0" smtClean="0"/>
                <a:t> </a:t>
              </a:r>
              <a:r>
                <a:rPr lang="en-US" dirty="0" err="1" smtClean="0"/>
                <a:t>z.B</a:t>
              </a:r>
              <a:r>
                <a:rPr lang="en-US" dirty="0" smtClean="0"/>
                <a:t>.</a:t>
              </a:r>
              <a:r>
                <a:rPr dirty="0" smtClean="0"/>
                <a:t> </a:t>
              </a:r>
              <a:r>
                <a:rPr dirty="0"/>
                <a:t>-Species</a:t>
              </a:r>
            </a:p>
          </p:txBody>
        </p:sp>
        <p:sp>
          <p:nvSpPr>
            <p:cNvPr id="172" name="num_range(prefix, range)…"/>
            <p:cNvSpPr txBox="1"/>
            <p:nvPr/>
          </p:nvSpPr>
          <p:spPr>
            <a:xfrm>
              <a:off x="1281554" y="1"/>
              <a:ext cx="1898658" cy="4494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num_range</a:t>
              </a:r>
              <a:r>
                <a:rPr b="1" dirty="0"/>
                <a:t>(</a:t>
              </a:r>
              <a:r>
                <a:rPr dirty="0"/>
                <a:t>prefix, range</a:t>
              </a:r>
              <a:r>
                <a:rPr b="1" dirty="0"/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one_of</a:t>
              </a:r>
              <a:r>
                <a:rPr b="1" dirty="0"/>
                <a:t>(</a:t>
              </a:r>
              <a:r>
                <a:rPr dirty="0"/>
                <a:t>…</a:t>
              </a:r>
              <a:r>
                <a:rPr b="1" dirty="0"/>
                <a:t>)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starts_with</a:t>
              </a:r>
              <a:r>
                <a:rPr b="1" dirty="0"/>
                <a:t>(</a:t>
              </a:r>
              <a:r>
                <a:rPr dirty="0"/>
                <a:t>match</a:t>
              </a:r>
              <a:r>
                <a:rPr b="1" dirty="0"/>
                <a:t>)</a:t>
              </a:r>
              <a:r>
                <a:rPr dirty="0"/>
                <a:t> </a:t>
              </a:r>
            </a:p>
          </p:txBody>
        </p:sp>
      </p:grpSp>
      <p:sp>
        <p:nvSpPr>
          <p:cNvPr id="174" name="select(.data, …)…"/>
          <p:cNvSpPr txBox="1"/>
          <p:nvPr/>
        </p:nvSpPr>
        <p:spPr>
          <a:xfrm>
            <a:off x="10467445" y="2896934"/>
            <a:ext cx="291230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select(</a:t>
            </a:r>
            <a:r>
              <a:rPr dirty="0"/>
              <a:t>.data, …</a:t>
            </a:r>
            <a:r>
              <a:rPr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de-DE" b="0" dirty="0">
                <a:solidFill>
                  <a:srgbClr val="000000"/>
                </a:solidFill>
                <a:latin typeface="+mn-lt"/>
                <a:sym typeface="Source Sans Pro Light"/>
              </a:rPr>
              <a:t>Spalten anhand ihres Namens auswählen. Ebenso </a:t>
            </a:r>
            <a:r>
              <a:rPr b="1" dirty="0" err="1" smtClean="0"/>
              <a:t>select_if</a:t>
            </a:r>
            <a:r>
              <a:rPr b="1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rPr dirty="0"/>
              <a:t>select(iris, </a:t>
            </a:r>
            <a:r>
              <a:rPr dirty="0" err="1"/>
              <a:t>Sepal.Length</a:t>
            </a:r>
            <a:r>
              <a:rPr dirty="0"/>
              <a:t>, Species)</a:t>
            </a:r>
          </a:p>
        </p:txBody>
      </p:sp>
      <p:sp>
        <p:nvSpPr>
          <p:cNvPr id="175" name="Manipulate Variables"/>
          <p:cNvSpPr txBox="1"/>
          <p:nvPr/>
        </p:nvSpPr>
        <p:spPr>
          <a:xfrm>
            <a:off x="9426688" y="1629347"/>
            <a:ext cx="31579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 smtClean="0"/>
              <a:t>Variablen</a:t>
            </a:r>
            <a:r>
              <a:rPr lang="en-US" dirty="0" smtClean="0"/>
              <a:t> </a:t>
            </a:r>
            <a:r>
              <a:rPr lang="en-US" dirty="0" err="1" smtClean="0"/>
              <a:t>manipulieren</a:t>
            </a:r>
            <a:endParaRPr dirty="0"/>
          </a:p>
        </p:txBody>
      </p:sp>
      <p:sp>
        <p:nvSpPr>
          <p:cNvPr id="176" name="Use these helpers with select (),…"/>
          <p:cNvSpPr txBox="1"/>
          <p:nvPr/>
        </p:nvSpPr>
        <p:spPr>
          <a:xfrm>
            <a:off x="9409755" y="3595846"/>
            <a:ext cx="2271456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 err="1" smtClean="0"/>
              <a:t>Hilfsfunktionen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dirty="0" smtClean="0"/>
              <a:t>select ()</a:t>
            </a:r>
            <a:endParaRPr dirty="0"/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rPr lang="en-US" dirty="0" err="1" smtClean="0"/>
              <a:t>z.B</a:t>
            </a:r>
            <a:r>
              <a:rPr dirty="0" smtClean="0"/>
              <a:t>. </a:t>
            </a:r>
            <a:r>
              <a:rPr dirty="0"/>
              <a:t>select(iris, </a:t>
            </a:r>
            <a:r>
              <a:rPr dirty="0" err="1"/>
              <a:t>starts_with</a:t>
            </a:r>
            <a:r>
              <a:rPr dirty="0"/>
              <a:t>("Sepal"))</a:t>
            </a:r>
          </a:p>
        </p:txBody>
      </p:sp>
      <p:sp>
        <p:nvSpPr>
          <p:cNvPr id="177" name="These apply vectorized functions to columns. Vectorized funs take vectors as input and return vectors of the same length as output (see back)."/>
          <p:cNvSpPr txBox="1"/>
          <p:nvPr/>
        </p:nvSpPr>
        <p:spPr>
          <a:xfrm>
            <a:off x="9424832" y="4866196"/>
            <a:ext cx="4268448" cy="54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 err="1" smtClean="0"/>
              <a:t>Fenster-F</a:t>
            </a:r>
            <a:r>
              <a:rPr b="1" dirty="0" err="1" smtClean="0"/>
              <a:t>un</a:t>
            </a:r>
            <a:r>
              <a:rPr lang="en-US" b="1" dirty="0" err="1" smtClean="0"/>
              <a:t>k</a:t>
            </a:r>
            <a:r>
              <a:rPr b="1" dirty="0" err="1" smtClean="0"/>
              <a:t>tion</a:t>
            </a:r>
            <a:r>
              <a:rPr lang="en-US" b="1" dirty="0" err="1" smtClean="0"/>
              <a:t>en</a:t>
            </a:r>
            <a:r>
              <a:rPr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auf </a:t>
            </a:r>
            <a:r>
              <a:rPr lang="en-US" dirty="0" err="1" smtClean="0"/>
              <a:t>Spalten</a:t>
            </a:r>
            <a:r>
              <a:rPr lang="en-US" dirty="0" smtClean="0"/>
              <a:t> </a:t>
            </a:r>
            <a:r>
              <a:rPr lang="en-US" dirty="0" err="1" smtClean="0"/>
              <a:t>angewendet</a:t>
            </a:r>
            <a:r>
              <a:rPr dirty="0" smtClean="0"/>
              <a:t>.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b="0" dirty="0" err="1">
                <a:solidFill>
                  <a:srgbClr val="000000"/>
                </a:solidFill>
              </a:rPr>
              <a:t>sind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de-DE" b="0" dirty="0" smtClean="0">
                <a:solidFill>
                  <a:srgbClr val="000000"/>
                </a:solidFill>
                <a:sym typeface="Source Sans Pro Light"/>
              </a:rPr>
              <a:t>Funktionen, </a:t>
            </a:r>
            <a:r>
              <a:rPr lang="de-DE" b="0" dirty="0">
                <a:solidFill>
                  <a:srgbClr val="000000"/>
                </a:solidFill>
                <a:sym typeface="Source Sans Pro Light"/>
              </a:rPr>
              <a:t>die einen Vektor als Eingabe und </a:t>
            </a:r>
            <a:r>
              <a:rPr lang="de-DE" b="0" dirty="0" smtClean="0">
                <a:solidFill>
                  <a:srgbClr val="000000"/>
                </a:solidFill>
                <a:sym typeface="Source Sans Pro Light"/>
              </a:rPr>
              <a:t>(mit gleicher Länge) </a:t>
            </a:r>
            <a:r>
              <a:rPr lang="de-DE" b="0" dirty="0">
                <a:solidFill>
                  <a:srgbClr val="000000"/>
                </a:solidFill>
                <a:sym typeface="Source Sans Pro Light"/>
              </a:rPr>
              <a:t>als Ausgabe </a:t>
            </a:r>
            <a:r>
              <a:rPr lang="de-DE" b="0" dirty="0" smtClean="0">
                <a:solidFill>
                  <a:srgbClr val="000000"/>
                </a:solidFill>
                <a:sym typeface="Source Sans Pro Light"/>
              </a:rPr>
              <a:t>haben </a:t>
            </a:r>
            <a:r>
              <a:rPr lang="de-AT" dirty="0" smtClean="0">
                <a:sym typeface="Source Sans Pro Light"/>
              </a:rPr>
              <a:t>(</a:t>
            </a:r>
            <a:r>
              <a:rPr lang="de-AT" dirty="0">
                <a:sym typeface="Source Sans Pro Light"/>
              </a:rPr>
              <a:t>siehe nächste Seite</a:t>
            </a:r>
            <a:r>
              <a:rPr lang="de-AT" dirty="0" smtClean="0">
                <a:sym typeface="Source Sans Pro Light"/>
              </a:rPr>
              <a:t>).</a:t>
            </a:r>
            <a:endParaRPr lang="de-AT" dirty="0"/>
          </a:p>
        </p:txBody>
      </p:sp>
      <p:sp>
        <p:nvSpPr>
          <p:cNvPr id="178" name="mutate(.data, …)  Compute new column(s).…"/>
          <p:cNvSpPr txBox="1"/>
          <p:nvPr/>
        </p:nvSpPr>
        <p:spPr>
          <a:xfrm>
            <a:off x="10513165" y="5654144"/>
            <a:ext cx="3125283" cy="4457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mutate(</a:t>
            </a:r>
            <a:r>
              <a:rPr dirty="0"/>
              <a:t>.data, …</a:t>
            </a:r>
            <a:r>
              <a:rPr b="1" dirty="0"/>
              <a:t>)</a:t>
            </a:r>
            <a:r>
              <a:rPr dirty="0"/>
              <a:t> </a:t>
            </a:r>
            <a:br>
              <a:rPr dirty="0"/>
            </a:b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Neue Spalten </a:t>
            </a: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berechnen und hinzufügen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rPr dirty="0"/>
              <a:t>mutate(</a:t>
            </a:r>
            <a:r>
              <a:rPr dirty="0" err="1"/>
              <a:t>mtcars</a:t>
            </a:r>
            <a:r>
              <a:rPr dirty="0"/>
              <a:t>, </a:t>
            </a:r>
            <a:r>
              <a:rPr dirty="0" err="1"/>
              <a:t>gpm</a:t>
            </a:r>
            <a:r>
              <a:rPr dirty="0"/>
              <a:t> = 1/mpg)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transmute(</a:t>
            </a:r>
            <a:r>
              <a:rPr dirty="0"/>
              <a:t>.data, …</a:t>
            </a:r>
            <a:r>
              <a:rPr b="1" dirty="0"/>
              <a:t>)</a:t>
            </a:r>
            <a:r>
              <a:rPr dirty="0"/>
              <a:t/>
            </a:r>
            <a:br>
              <a:rPr dirty="0"/>
            </a:b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Neue Spalten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berechnen und ursprüngliche </a:t>
            </a: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Spalten entfernen.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 dirty="0" smtClean="0"/>
              <a:t>transmute(</a:t>
            </a:r>
            <a:r>
              <a:rPr i="1" dirty="0" err="1" smtClean="0"/>
              <a:t>mtcars</a:t>
            </a:r>
            <a:r>
              <a:rPr i="1" dirty="0"/>
              <a:t>, </a:t>
            </a:r>
            <a:r>
              <a:rPr i="1" dirty="0" err="1"/>
              <a:t>gpm</a:t>
            </a:r>
            <a:r>
              <a:rPr i="1" dirty="0"/>
              <a:t> = 1/mpg)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mutate_all</a:t>
            </a:r>
            <a:r>
              <a:rPr b="1" dirty="0"/>
              <a:t>(</a:t>
            </a:r>
            <a:r>
              <a:rPr dirty="0"/>
              <a:t>.</a:t>
            </a:r>
            <a:r>
              <a:rPr dirty="0" err="1"/>
              <a:t>tbl</a:t>
            </a:r>
            <a:r>
              <a:rPr dirty="0"/>
              <a:t>, .funs, …</a:t>
            </a:r>
            <a:r>
              <a:rPr b="1" dirty="0"/>
              <a:t>)</a:t>
            </a:r>
            <a:r>
              <a:rPr dirty="0"/>
              <a:t>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Auf </a:t>
            </a: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jede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Spalte anwenden. Verwendbar mit </a:t>
            </a:r>
            <a:r>
              <a:rPr b="1" dirty="0" smtClean="0"/>
              <a:t>funs</a:t>
            </a:r>
            <a:r>
              <a:rPr b="1" dirty="0"/>
              <a:t>()</a:t>
            </a:r>
            <a:r>
              <a:rPr dirty="0"/>
              <a:t>. </a:t>
            </a:r>
            <a:br>
              <a:rPr dirty="0"/>
            </a:br>
            <a:r>
              <a:rPr i="1" dirty="0" err="1"/>
              <a:t>mutate_all</a:t>
            </a:r>
            <a:r>
              <a:rPr i="1" dirty="0"/>
              <a:t>(faithful, funs(log(.), log2(.)))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mutate_at</a:t>
            </a:r>
            <a:r>
              <a:rPr b="1" dirty="0"/>
              <a:t>(</a:t>
            </a:r>
            <a:r>
              <a:rPr dirty="0"/>
              <a:t>.</a:t>
            </a:r>
            <a:r>
              <a:rPr dirty="0" err="1"/>
              <a:t>tbl</a:t>
            </a:r>
            <a:r>
              <a:rPr dirty="0"/>
              <a:t>, .cols, .funs, …</a:t>
            </a:r>
            <a:r>
              <a:rPr b="1" dirty="0"/>
              <a:t>)</a:t>
            </a:r>
            <a:r>
              <a:rPr dirty="0"/>
              <a:t> </a:t>
            </a: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Auf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bestimmte Spalten anwenden. Verwendbar mit </a:t>
            </a:r>
            <a:r>
              <a:rPr b="1" dirty="0" smtClean="0"/>
              <a:t>funs</a:t>
            </a:r>
            <a:r>
              <a:rPr b="1" dirty="0"/>
              <a:t>()</a:t>
            </a:r>
            <a:r>
              <a:rPr dirty="0"/>
              <a:t>, </a:t>
            </a:r>
            <a:r>
              <a:rPr b="1" dirty="0" err="1"/>
              <a:t>vars</a:t>
            </a:r>
            <a:r>
              <a:rPr b="1" dirty="0" smtClean="0"/>
              <a:t>()</a:t>
            </a:r>
            <a:r>
              <a:rPr lang="en-US" b="1" dirty="0" smtClean="0"/>
              <a:t>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und den Hilfsfunktionen für </a:t>
            </a:r>
            <a:r>
              <a:rPr dirty="0" smtClean="0"/>
              <a:t>select</a:t>
            </a:r>
            <a:r>
              <a:rPr dirty="0"/>
              <a:t>().</a:t>
            </a:r>
            <a:br>
              <a:rPr dirty="0"/>
            </a:br>
            <a:r>
              <a:rPr i="1" dirty="0" err="1"/>
              <a:t>mutate_at</a:t>
            </a:r>
            <a:r>
              <a:rPr i="1" dirty="0"/>
              <a:t>(iris, </a:t>
            </a:r>
            <a:r>
              <a:rPr i="1" dirty="0" err="1"/>
              <a:t>vars</a:t>
            </a:r>
            <a:r>
              <a:rPr i="1" dirty="0"/>
              <a:t>( -Species), funs(log(.)))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mutate_if</a:t>
            </a:r>
            <a:r>
              <a:rPr b="1" dirty="0"/>
              <a:t>(</a:t>
            </a:r>
            <a:r>
              <a:rPr dirty="0"/>
              <a:t>.</a:t>
            </a:r>
            <a:r>
              <a:rPr dirty="0" err="1"/>
              <a:t>tbl</a:t>
            </a:r>
            <a:r>
              <a:rPr dirty="0"/>
              <a:t>, .predicate, .funs, …</a:t>
            </a:r>
            <a:r>
              <a:rPr b="1" dirty="0"/>
              <a:t>)</a:t>
            </a:r>
            <a:r>
              <a:rPr dirty="0"/>
              <a:t> </a:t>
            </a:r>
            <a:br>
              <a:rPr dirty="0"/>
            </a:b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Auf jede Spalte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eines Typus anwenden.</a:t>
            </a: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Verwendbar </a:t>
            </a: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mit </a:t>
            </a:r>
            <a:r>
              <a:rPr b="1" dirty="0" smtClean="0"/>
              <a:t>funs</a:t>
            </a:r>
            <a:r>
              <a:rPr b="1" dirty="0"/>
              <a:t>()</a:t>
            </a:r>
            <a:r>
              <a:rPr dirty="0"/>
              <a:t>.</a:t>
            </a:r>
            <a:br>
              <a:rPr dirty="0"/>
            </a:br>
            <a:r>
              <a:rPr i="1" dirty="0" err="1"/>
              <a:t>mutate_if</a:t>
            </a:r>
            <a:r>
              <a:rPr i="1" dirty="0"/>
              <a:t>(iris, </a:t>
            </a:r>
            <a:r>
              <a:rPr i="1" dirty="0" err="1"/>
              <a:t>is.numeric</a:t>
            </a:r>
            <a:r>
              <a:rPr i="1" dirty="0"/>
              <a:t>, funs(log(.)))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add_column</a:t>
            </a:r>
            <a:r>
              <a:rPr b="1" dirty="0"/>
              <a:t>(</a:t>
            </a:r>
            <a:r>
              <a:rPr dirty="0"/>
              <a:t>.data, </a:t>
            </a:r>
            <a:r>
              <a:rPr lang="en-US" dirty="0" smtClean="0"/>
              <a:t>…</a:t>
            </a:r>
            <a:r>
              <a:rPr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</a:t>
            </a:r>
            <a:r>
              <a:rPr dirty="0" smtClean="0"/>
              <a:t>.</a:t>
            </a:r>
            <a:r>
              <a:rPr dirty="0"/>
              <a:t>before = NULL, .after = NULL</a:t>
            </a:r>
            <a:r>
              <a:rPr b="1" dirty="0"/>
              <a:t>)</a:t>
            </a:r>
            <a:r>
              <a:rPr dirty="0"/>
              <a:t> 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Neue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Spalte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hinzufügen.</a:t>
            </a: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 lang="de-DE" dirty="0" smtClean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 dirty="0" err="1" smtClean="0"/>
              <a:t>add_column</a:t>
            </a:r>
            <a:r>
              <a:rPr i="1" dirty="0" smtClean="0"/>
              <a:t>(</a:t>
            </a:r>
            <a:r>
              <a:rPr i="1" dirty="0" err="1" smtClean="0"/>
              <a:t>mtcars</a:t>
            </a:r>
            <a:r>
              <a:rPr i="1" dirty="0"/>
              <a:t>, new = 1:32)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rename(</a:t>
            </a:r>
            <a:r>
              <a:rPr dirty="0"/>
              <a:t>.data, …</a:t>
            </a:r>
            <a:r>
              <a:rPr b="1" dirty="0"/>
              <a:t>)</a:t>
            </a:r>
            <a:r>
              <a:rPr dirty="0"/>
              <a:t> </a:t>
            </a: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Spalte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umbenennen.</a:t>
            </a:r>
            <a:r>
              <a:rPr dirty="0"/>
              <a:t/>
            </a:r>
            <a:br>
              <a:rPr dirty="0"/>
            </a:br>
            <a:r>
              <a:rPr i="1" dirty="0"/>
              <a:t>rename(iris, Length = </a:t>
            </a:r>
            <a:r>
              <a:rPr i="1" dirty="0" err="1"/>
              <a:t>Sepal.Length</a:t>
            </a:r>
            <a:r>
              <a:rPr i="1" dirty="0"/>
              <a:t>)</a:t>
            </a:r>
          </a:p>
        </p:txBody>
      </p:sp>
      <p:sp>
        <p:nvSpPr>
          <p:cNvPr id="179" name="MAKE NEW VARIABLES"/>
          <p:cNvSpPr txBox="1"/>
          <p:nvPr/>
        </p:nvSpPr>
        <p:spPr>
          <a:xfrm>
            <a:off x="9426688" y="4571865"/>
            <a:ext cx="200696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/>
              <a:t>NEUE VARIABLEN ERSTELLEN</a:t>
            </a:r>
            <a:endParaRPr dirty="0"/>
          </a:p>
        </p:txBody>
      </p:sp>
      <p:sp>
        <p:nvSpPr>
          <p:cNvPr id="180" name="Line"/>
          <p:cNvSpPr/>
          <p:nvPr/>
        </p:nvSpPr>
        <p:spPr>
          <a:xfrm>
            <a:off x="9435669" y="4550400"/>
            <a:ext cx="42467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1" name="EXTRACT CASES"/>
          <p:cNvSpPr txBox="1"/>
          <p:nvPr/>
        </p:nvSpPr>
        <p:spPr>
          <a:xfrm>
            <a:off x="4791188" y="2061994"/>
            <a:ext cx="149560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/>
              <a:t>ZEILEN EXTRAHIEREN</a:t>
            </a:r>
            <a:endParaRPr dirty="0"/>
          </a:p>
        </p:txBody>
      </p:sp>
      <p:sp>
        <p:nvSpPr>
          <p:cNvPr id="182" name="Line"/>
          <p:cNvSpPr/>
          <p:nvPr/>
        </p:nvSpPr>
        <p:spPr>
          <a:xfrm>
            <a:off x="4814439" y="2046199"/>
            <a:ext cx="4341122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83" name="Table"/>
          <p:cNvGraphicFramePr/>
          <p:nvPr>
            <p:extLst>
              <p:ext uri="{D42A27DB-BD31-4B8C-83A1-F6EECF244321}">
                <p14:modId xmlns:p14="http://schemas.microsoft.com/office/powerpoint/2010/main" val="2475049832"/>
              </p:ext>
            </p:extLst>
          </p:nvPr>
        </p:nvGraphicFramePr>
        <p:xfrm>
          <a:off x="4829373" y="2919351"/>
          <a:ext cx="381000" cy="60397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18583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0453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0453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0453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0453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84" name="Table"/>
          <p:cNvGraphicFramePr/>
          <p:nvPr>
            <p:extLst>
              <p:ext uri="{D42A27DB-BD31-4B8C-83A1-F6EECF244321}">
                <p14:modId xmlns:p14="http://schemas.microsoft.com/office/powerpoint/2010/main" val="918884024"/>
              </p:ext>
            </p:extLst>
          </p:nvPr>
        </p:nvGraphicFramePr>
        <p:xfrm>
          <a:off x="5388173" y="2921700"/>
          <a:ext cx="381000" cy="2768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Table"/>
          <p:cNvGraphicFramePr/>
          <p:nvPr>
            <p:extLst>
              <p:ext uri="{D42A27DB-BD31-4B8C-83A1-F6EECF244321}">
                <p14:modId xmlns:p14="http://schemas.microsoft.com/office/powerpoint/2010/main" val="1815779105"/>
              </p:ext>
            </p:extLst>
          </p:nvPr>
        </p:nvGraphicFramePr>
        <p:xfrm>
          <a:off x="4829373" y="3583920"/>
          <a:ext cx="381000" cy="5919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152675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0735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0735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0735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DEA037"/>
                    </a:solidFill>
                  </a:tcPr>
                </a:tc>
              </a:tr>
              <a:tr h="10735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Table"/>
          <p:cNvGraphicFramePr/>
          <p:nvPr>
            <p:extLst>
              <p:ext uri="{D42A27DB-BD31-4B8C-83A1-F6EECF244321}">
                <p14:modId xmlns:p14="http://schemas.microsoft.com/office/powerpoint/2010/main" val="1850786611"/>
              </p:ext>
            </p:extLst>
          </p:nvPr>
        </p:nvGraphicFramePr>
        <p:xfrm>
          <a:off x="5388173" y="3583920"/>
          <a:ext cx="381000" cy="3911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sp>
        <p:nvSpPr>
          <p:cNvPr id="187" name="Line"/>
          <p:cNvSpPr/>
          <p:nvPr/>
        </p:nvSpPr>
        <p:spPr>
          <a:xfrm>
            <a:off x="5233875" y="370057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88" name="Table"/>
          <p:cNvGraphicFramePr/>
          <p:nvPr>
            <p:extLst>
              <p:ext uri="{D42A27DB-BD31-4B8C-83A1-F6EECF244321}">
                <p14:modId xmlns:p14="http://schemas.microsoft.com/office/powerpoint/2010/main" val="3074844918"/>
              </p:ext>
            </p:extLst>
          </p:nvPr>
        </p:nvGraphicFramePr>
        <p:xfrm>
          <a:off x="4829373" y="4304503"/>
          <a:ext cx="381000" cy="6197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Table"/>
          <p:cNvGraphicFramePr/>
          <p:nvPr>
            <p:extLst>
              <p:ext uri="{D42A27DB-BD31-4B8C-83A1-F6EECF244321}">
                <p14:modId xmlns:p14="http://schemas.microsoft.com/office/powerpoint/2010/main" val="2055564397"/>
              </p:ext>
            </p:extLst>
          </p:nvPr>
        </p:nvGraphicFramePr>
        <p:xfrm>
          <a:off x="5388173" y="4306852"/>
          <a:ext cx="381000" cy="3911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0" name="Line"/>
          <p:cNvSpPr/>
          <p:nvPr/>
        </p:nvSpPr>
        <p:spPr>
          <a:xfrm>
            <a:off x="5233875" y="44211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91" name="Table"/>
          <p:cNvGraphicFramePr/>
          <p:nvPr>
            <p:extLst>
              <p:ext uri="{D42A27DB-BD31-4B8C-83A1-F6EECF244321}">
                <p14:modId xmlns:p14="http://schemas.microsoft.com/office/powerpoint/2010/main" val="2416054669"/>
              </p:ext>
            </p:extLst>
          </p:nvPr>
        </p:nvGraphicFramePr>
        <p:xfrm>
          <a:off x="4829373" y="5566932"/>
          <a:ext cx="381000" cy="6197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92" name="Table"/>
          <p:cNvGraphicFramePr/>
          <p:nvPr>
            <p:extLst>
              <p:ext uri="{D42A27DB-BD31-4B8C-83A1-F6EECF244321}">
                <p14:modId xmlns:p14="http://schemas.microsoft.com/office/powerpoint/2010/main" val="1696985222"/>
              </p:ext>
            </p:extLst>
          </p:nvPr>
        </p:nvGraphicFramePr>
        <p:xfrm>
          <a:off x="5388173" y="5569281"/>
          <a:ext cx="381000" cy="3911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3" name="Line"/>
          <p:cNvSpPr/>
          <p:nvPr/>
        </p:nvSpPr>
        <p:spPr>
          <a:xfrm>
            <a:off x="5233875" y="568358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94" name="Table"/>
          <p:cNvGraphicFramePr/>
          <p:nvPr>
            <p:extLst>
              <p:ext uri="{D42A27DB-BD31-4B8C-83A1-F6EECF244321}">
                <p14:modId xmlns:p14="http://schemas.microsoft.com/office/powerpoint/2010/main" val="253858954"/>
              </p:ext>
            </p:extLst>
          </p:nvPr>
        </p:nvGraphicFramePr>
        <p:xfrm>
          <a:off x="4829373" y="8129806"/>
          <a:ext cx="381000" cy="812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16256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 panose="020B0604020202020204" pitchFamily="34" charset="0"/>
                        <a:ea typeface="Helvetica"/>
                        <a:cs typeface="Helvetica" panose="020B0604020202020204" pitchFamily="34" charset="0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 panose="020B0604020202020204" pitchFamily="34" charset="0"/>
                        <a:ea typeface="Helvetica"/>
                        <a:cs typeface="Helvetica" panose="020B0604020202020204" pitchFamily="34" charset="0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 panose="020B0604020202020204" pitchFamily="34" charset="0"/>
                        <a:ea typeface="Helvetica"/>
                        <a:cs typeface="Helvetica" panose="020B0604020202020204" pitchFamily="34" charset="0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2C6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Table"/>
          <p:cNvGraphicFramePr/>
          <p:nvPr>
            <p:extLst>
              <p:ext uri="{D42A27DB-BD31-4B8C-83A1-F6EECF244321}">
                <p14:modId xmlns:p14="http://schemas.microsoft.com/office/powerpoint/2010/main" val="3067055157"/>
              </p:ext>
            </p:extLst>
          </p:nvPr>
        </p:nvGraphicFramePr>
        <p:xfrm>
          <a:off x="5388173" y="8132155"/>
          <a:ext cx="381000" cy="812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 panose="020B0604020202020204" pitchFamily="34" charset="0"/>
                        <a:ea typeface="Helvetica"/>
                        <a:cs typeface="Helvetica" panose="020B0604020202020204" pitchFamily="34" charset="0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 panose="020B0604020202020204" pitchFamily="34" charset="0"/>
                        <a:ea typeface="Helvetica"/>
                        <a:cs typeface="Helvetica" panose="020B0604020202020204" pitchFamily="34" charset="0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 panose="020B0604020202020204" pitchFamily="34" charset="0"/>
                        <a:ea typeface="Helvetica"/>
                        <a:cs typeface="Helvetica" panose="020B0604020202020204" pitchFamily="34" charset="0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2C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96" name="Line"/>
          <p:cNvSpPr/>
          <p:nvPr/>
        </p:nvSpPr>
        <p:spPr>
          <a:xfrm>
            <a:off x="5215587" y="8246455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97" name="Table"/>
          <p:cNvGraphicFramePr/>
          <p:nvPr>
            <p:extLst>
              <p:ext uri="{D42A27DB-BD31-4B8C-83A1-F6EECF244321}">
                <p14:modId xmlns:p14="http://schemas.microsoft.com/office/powerpoint/2010/main" val="827598915"/>
              </p:ext>
            </p:extLst>
          </p:nvPr>
        </p:nvGraphicFramePr>
        <p:xfrm>
          <a:off x="4829373" y="9440848"/>
          <a:ext cx="381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98" name="Table"/>
          <p:cNvGraphicFramePr/>
          <p:nvPr>
            <p:extLst>
              <p:ext uri="{D42A27DB-BD31-4B8C-83A1-F6EECF244321}">
                <p14:modId xmlns:p14="http://schemas.microsoft.com/office/powerpoint/2010/main" val="485208493"/>
              </p:ext>
            </p:extLst>
          </p:nvPr>
        </p:nvGraphicFramePr>
        <p:xfrm>
          <a:off x="5388173" y="9443198"/>
          <a:ext cx="381000" cy="6197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9" name="Line"/>
          <p:cNvSpPr/>
          <p:nvPr/>
        </p:nvSpPr>
        <p:spPr>
          <a:xfrm>
            <a:off x="5215587" y="955749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00" name="Table"/>
          <p:cNvGraphicFramePr/>
          <p:nvPr>
            <p:extLst>
              <p:ext uri="{D42A27DB-BD31-4B8C-83A1-F6EECF244321}">
                <p14:modId xmlns:p14="http://schemas.microsoft.com/office/powerpoint/2010/main" val="3480596453"/>
              </p:ext>
            </p:extLst>
          </p:nvPr>
        </p:nvGraphicFramePr>
        <p:xfrm>
          <a:off x="9427123" y="2945452"/>
          <a:ext cx="381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201" name="Table"/>
          <p:cNvGraphicFramePr/>
          <p:nvPr>
            <p:extLst>
              <p:ext uri="{D42A27DB-BD31-4B8C-83A1-F6EECF244321}">
                <p14:modId xmlns:p14="http://schemas.microsoft.com/office/powerpoint/2010/main" val="3732703518"/>
              </p:ext>
            </p:extLst>
          </p:nvPr>
        </p:nvGraphicFramePr>
        <p:xfrm>
          <a:off x="9985923" y="2947801"/>
          <a:ext cx="127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2" name="Line"/>
          <p:cNvSpPr/>
          <p:nvPr/>
        </p:nvSpPr>
        <p:spPr>
          <a:xfrm>
            <a:off x="9813337" y="306210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03" name="Table"/>
          <p:cNvGraphicFramePr/>
          <p:nvPr>
            <p:extLst>
              <p:ext uri="{D42A27DB-BD31-4B8C-83A1-F6EECF244321}">
                <p14:modId xmlns:p14="http://schemas.microsoft.com/office/powerpoint/2010/main" val="452651048"/>
              </p:ext>
            </p:extLst>
          </p:nvPr>
        </p:nvGraphicFramePr>
        <p:xfrm>
          <a:off x="9427123" y="9646763"/>
          <a:ext cx="381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204" name="Table"/>
          <p:cNvGraphicFramePr/>
          <p:nvPr>
            <p:extLst>
              <p:ext uri="{D42A27DB-BD31-4B8C-83A1-F6EECF244321}">
                <p14:modId xmlns:p14="http://schemas.microsoft.com/office/powerpoint/2010/main" val="3603999458"/>
              </p:ext>
            </p:extLst>
          </p:nvPr>
        </p:nvGraphicFramePr>
        <p:xfrm>
          <a:off x="9947823" y="9649113"/>
          <a:ext cx="381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205" name="Line"/>
          <p:cNvSpPr/>
          <p:nvPr/>
        </p:nvSpPr>
        <p:spPr>
          <a:xfrm>
            <a:off x="9812575" y="976341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06" name="Table"/>
          <p:cNvGraphicFramePr/>
          <p:nvPr>
            <p:extLst>
              <p:ext uri="{D42A27DB-BD31-4B8C-83A1-F6EECF244321}">
                <p14:modId xmlns:p14="http://schemas.microsoft.com/office/powerpoint/2010/main" val="2291714147"/>
              </p:ext>
            </p:extLst>
          </p:nvPr>
        </p:nvGraphicFramePr>
        <p:xfrm>
          <a:off x="9427123" y="5703074"/>
          <a:ext cx="381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207" name="Table"/>
          <p:cNvGraphicFramePr/>
          <p:nvPr>
            <p:extLst>
              <p:ext uri="{D42A27DB-BD31-4B8C-83A1-F6EECF244321}">
                <p14:modId xmlns:p14="http://schemas.microsoft.com/office/powerpoint/2010/main" val="1248612391"/>
              </p:ext>
            </p:extLst>
          </p:nvPr>
        </p:nvGraphicFramePr>
        <p:xfrm>
          <a:off x="9960523" y="5705423"/>
          <a:ext cx="508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8" name="Line"/>
          <p:cNvSpPr/>
          <p:nvPr/>
        </p:nvSpPr>
        <p:spPr>
          <a:xfrm>
            <a:off x="9818925" y="581972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09" name="Table"/>
          <p:cNvGraphicFramePr/>
          <p:nvPr>
            <p:extLst>
              <p:ext uri="{D42A27DB-BD31-4B8C-83A1-F6EECF244321}">
                <p14:modId xmlns:p14="http://schemas.microsoft.com/office/powerpoint/2010/main" val="1384399434"/>
              </p:ext>
            </p:extLst>
          </p:nvPr>
        </p:nvGraphicFramePr>
        <p:xfrm>
          <a:off x="9427123" y="6325758"/>
          <a:ext cx="381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210" name="Table"/>
          <p:cNvGraphicFramePr/>
          <p:nvPr>
            <p:extLst>
              <p:ext uri="{D42A27DB-BD31-4B8C-83A1-F6EECF244321}">
                <p14:modId xmlns:p14="http://schemas.microsoft.com/office/powerpoint/2010/main" val="818095457"/>
              </p:ext>
            </p:extLst>
          </p:nvPr>
        </p:nvGraphicFramePr>
        <p:xfrm>
          <a:off x="9960523" y="6328107"/>
          <a:ext cx="127000" cy="50664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DEA037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1" name="Line"/>
          <p:cNvSpPr/>
          <p:nvPr/>
        </p:nvSpPr>
        <p:spPr>
          <a:xfrm>
            <a:off x="9818925" y="644240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12" name="Table"/>
          <p:cNvGraphicFramePr/>
          <p:nvPr>
            <p:extLst>
              <p:ext uri="{D42A27DB-BD31-4B8C-83A1-F6EECF244321}">
                <p14:modId xmlns:p14="http://schemas.microsoft.com/office/powerpoint/2010/main" val="3353987796"/>
              </p:ext>
            </p:extLst>
          </p:nvPr>
        </p:nvGraphicFramePr>
        <p:xfrm>
          <a:off x="9427123" y="6923732"/>
          <a:ext cx="254000" cy="6197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213" name="Table"/>
          <p:cNvGraphicFramePr/>
          <p:nvPr>
            <p:extLst>
              <p:ext uri="{D42A27DB-BD31-4B8C-83A1-F6EECF244321}">
                <p14:modId xmlns:p14="http://schemas.microsoft.com/office/powerpoint/2010/main" val="644935677"/>
              </p:ext>
            </p:extLst>
          </p:nvPr>
        </p:nvGraphicFramePr>
        <p:xfrm>
          <a:off x="9858923" y="6926081"/>
          <a:ext cx="508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" name="Table"/>
          <p:cNvGraphicFramePr/>
          <p:nvPr>
            <p:extLst>
              <p:ext uri="{D42A27DB-BD31-4B8C-83A1-F6EECF244321}">
                <p14:modId xmlns:p14="http://schemas.microsoft.com/office/powerpoint/2010/main" val="4257245264"/>
              </p:ext>
            </p:extLst>
          </p:nvPr>
        </p:nvGraphicFramePr>
        <p:xfrm>
          <a:off x="9439823" y="7552470"/>
          <a:ext cx="254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215" name="Table"/>
          <p:cNvGraphicFramePr/>
          <p:nvPr>
            <p:extLst>
              <p:ext uri="{D42A27DB-BD31-4B8C-83A1-F6EECF244321}">
                <p14:modId xmlns:p14="http://schemas.microsoft.com/office/powerpoint/2010/main" val="3699137923"/>
              </p:ext>
            </p:extLst>
          </p:nvPr>
        </p:nvGraphicFramePr>
        <p:xfrm>
          <a:off x="9858923" y="7554820"/>
          <a:ext cx="381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6" name="Line"/>
          <p:cNvSpPr/>
          <p:nvPr/>
        </p:nvSpPr>
        <p:spPr>
          <a:xfrm>
            <a:off x="9704625" y="766912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17" name="Table"/>
          <p:cNvGraphicFramePr/>
          <p:nvPr>
            <p:extLst>
              <p:ext uri="{D42A27DB-BD31-4B8C-83A1-F6EECF244321}">
                <p14:modId xmlns:p14="http://schemas.microsoft.com/office/powerpoint/2010/main" val="1997976794"/>
              </p:ext>
            </p:extLst>
          </p:nvPr>
        </p:nvGraphicFramePr>
        <p:xfrm>
          <a:off x="9427123" y="8947517"/>
          <a:ext cx="381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218" name="Table"/>
          <p:cNvGraphicFramePr/>
          <p:nvPr>
            <p:extLst>
              <p:ext uri="{D42A27DB-BD31-4B8C-83A1-F6EECF244321}">
                <p14:modId xmlns:p14="http://schemas.microsoft.com/office/powerpoint/2010/main" val="1317900241"/>
              </p:ext>
            </p:extLst>
          </p:nvPr>
        </p:nvGraphicFramePr>
        <p:xfrm>
          <a:off x="9953411" y="8949867"/>
          <a:ext cx="508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9" name="Line"/>
          <p:cNvSpPr/>
          <p:nvPr/>
        </p:nvSpPr>
        <p:spPr>
          <a:xfrm>
            <a:off x="9812575" y="9064167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20" name="Line"/>
          <p:cNvSpPr/>
          <p:nvPr/>
        </p:nvSpPr>
        <p:spPr>
          <a:xfrm>
            <a:off x="323328" y="3007041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>
            <a:off x="4814439" y="1530350"/>
            <a:ext cx="43858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2" name="Line"/>
          <p:cNvSpPr/>
          <p:nvPr/>
        </p:nvSpPr>
        <p:spPr>
          <a:xfrm>
            <a:off x="323328" y="6828537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23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199976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35026" y="4089330"/>
            <a:ext cx="2732338" cy="303738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ummary function"/>
          <p:cNvSpPr txBox="1"/>
          <p:nvPr/>
        </p:nvSpPr>
        <p:spPr>
          <a:xfrm>
            <a:off x="1274155" y="4169153"/>
            <a:ext cx="1963679" cy="16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de-AT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Zusammenfassungs-Funktion</a:t>
            </a:r>
            <a:endParaRPr dirty="0"/>
          </a:p>
        </p:txBody>
      </p:sp>
      <p:pic>
        <p:nvPicPr>
          <p:cNvPr id="226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510398" y="5328382"/>
            <a:ext cx="2483944" cy="27623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vectorized function"/>
          <p:cNvSpPr txBox="1"/>
          <p:nvPr/>
        </p:nvSpPr>
        <p:spPr>
          <a:xfrm>
            <a:off x="11056699" y="5403329"/>
            <a:ext cx="1184620" cy="15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err="1" smtClean="0"/>
              <a:t>Fenster-Funktion</a:t>
            </a:r>
            <a:endParaRPr dirty="0"/>
          </a:p>
        </p:txBody>
      </p:sp>
      <p:sp>
        <p:nvSpPr>
          <p:cNvPr id="230" name="Data Transformation with dplyr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dirty="0" err="1" smtClean="0"/>
              <a:t>Dat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transformieren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dirty="0" err="1" smtClean="0"/>
              <a:t>dplyr</a:t>
            </a:r>
            <a:r>
              <a:rPr dirty="0" smtClean="0"/>
              <a:t> </a:t>
            </a:r>
            <a:r>
              <a:rPr dirty="0"/>
              <a:t>: : </a:t>
            </a:r>
            <a:r>
              <a:rPr lang="en-US" sz="33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SCHUMMELZETTEL</a:t>
            </a:r>
            <a:r>
              <a:rPr dirty="0" smtClean="0"/>
              <a:t> </a:t>
            </a:r>
            <a:endParaRPr dirty="0"/>
          </a:p>
        </p:txBody>
      </p:sp>
      <p:graphicFrame>
        <p:nvGraphicFramePr>
          <p:cNvPr id="241" name="Table"/>
          <p:cNvGraphicFramePr/>
          <p:nvPr>
            <p:extLst>
              <p:ext uri="{D42A27DB-BD31-4B8C-83A1-F6EECF244321}">
                <p14:modId xmlns:p14="http://schemas.microsoft.com/office/powerpoint/2010/main" val="3423603005"/>
              </p:ext>
            </p:extLst>
          </p:nvPr>
        </p:nvGraphicFramePr>
        <p:xfrm>
          <a:off x="758101" y="1903423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245" name="Shape 596"/>
          <p:cNvSpPr/>
          <p:nvPr/>
        </p:nvSpPr>
        <p:spPr>
          <a:xfrm flipV="1">
            <a:off x="814698" y="2022904"/>
            <a:ext cx="1" cy="329184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" name="Shape 597"/>
          <p:cNvSpPr/>
          <p:nvPr/>
        </p:nvSpPr>
        <p:spPr>
          <a:xfrm flipV="1">
            <a:off x="923671" y="2022904"/>
            <a:ext cx="1" cy="329184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7" name="Shape 598"/>
          <p:cNvSpPr/>
          <p:nvPr/>
        </p:nvSpPr>
        <p:spPr>
          <a:xfrm flipV="1">
            <a:off x="1029642" y="2022904"/>
            <a:ext cx="0" cy="329184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248" name="Table"/>
          <p:cNvGraphicFramePr/>
          <p:nvPr>
            <p:extLst>
              <p:ext uri="{D42A27DB-BD31-4B8C-83A1-F6EECF244321}">
                <p14:modId xmlns:p14="http://schemas.microsoft.com/office/powerpoint/2010/main" val="471517796"/>
              </p:ext>
            </p:extLst>
          </p:nvPr>
        </p:nvGraphicFramePr>
        <p:xfrm>
          <a:off x="2254571" y="1917615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249" name="Shape 596"/>
          <p:cNvSpPr/>
          <p:nvPr/>
        </p:nvSpPr>
        <p:spPr>
          <a:xfrm rot="5400000" flipV="1">
            <a:off x="2426794" y="2036606"/>
            <a:ext cx="1" cy="329184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0" name="Shape 597"/>
          <p:cNvSpPr/>
          <p:nvPr/>
        </p:nvSpPr>
        <p:spPr>
          <a:xfrm rot="5400000" flipV="1">
            <a:off x="2426794" y="2146577"/>
            <a:ext cx="1" cy="329184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1" name="Shape 598"/>
          <p:cNvSpPr/>
          <p:nvPr/>
        </p:nvSpPr>
        <p:spPr>
          <a:xfrm rot="5400000" flipV="1">
            <a:off x="2426794" y="1919058"/>
            <a:ext cx="0" cy="329184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252" name="Table"/>
          <p:cNvGraphicFramePr/>
          <p:nvPr>
            <p:extLst>
              <p:ext uri="{D42A27DB-BD31-4B8C-83A1-F6EECF244321}">
                <p14:modId xmlns:p14="http://schemas.microsoft.com/office/powerpoint/2010/main" val="13688416"/>
              </p:ext>
            </p:extLst>
          </p:nvPr>
        </p:nvGraphicFramePr>
        <p:xfrm>
          <a:off x="325367" y="5360568"/>
          <a:ext cx="381000" cy="55436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14436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30603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30603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30603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253" name="Line"/>
          <p:cNvSpPr/>
          <p:nvPr/>
        </p:nvSpPr>
        <p:spPr>
          <a:xfrm>
            <a:off x="5232077" y="306759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7393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3885" y="2245292"/>
            <a:ext cx="2483943" cy="276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17765" y="2121327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OFFSETS…"/>
          <p:cNvSpPr txBox="1"/>
          <p:nvPr/>
        </p:nvSpPr>
        <p:spPr>
          <a:xfrm>
            <a:off x="317646" y="2715787"/>
            <a:ext cx="3365969" cy="7664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dirty="0"/>
              <a:t>OFFSETS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/>
              <a:t>lag()</a:t>
            </a:r>
            <a:r>
              <a:rPr dirty="0"/>
              <a:t> </a:t>
            </a:r>
            <a:r>
              <a:rPr lang="en-US" dirty="0" smtClean="0"/>
              <a:t>   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Werteverschiebung </a:t>
            </a: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um 1 nach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hinten</a:t>
            </a:r>
            <a:endParaRPr lang="de-DE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 smtClean="0"/>
              <a:t>dplyr</a:t>
            </a:r>
            <a:r>
              <a:rPr dirty="0"/>
              <a:t>::</a:t>
            </a:r>
            <a:r>
              <a:rPr b="1" dirty="0"/>
              <a:t>lead()</a:t>
            </a:r>
            <a:r>
              <a:rPr dirty="0"/>
              <a:t> </a:t>
            </a:r>
            <a:r>
              <a:rPr lang="en-US" dirty="0" smtClean="0"/>
              <a:t>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Werteverschiebung </a:t>
            </a: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um 1 nach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vorne</a:t>
            </a:r>
            <a:endParaRPr lang="de-DE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r>
              <a:rPr lang="en-US" dirty="0" smtClean="0"/>
              <a:t>K</a:t>
            </a:r>
            <a:r>
              <a:rPr dirty="0" smtClean="0"/>
              <a:t>UMULATIVE AGGREG</a:t>
            </a:r>
            <a:r>
              <a:rPr lang="en-US" dirty="0" smtClean="0"/>
              <a:t>IERUNGEN</a:t>
            </a: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 err="1"/>
              <a:t>cumall</a:t>
            </a:r>
            <a:r>
              <a:rPr b="1" dirty="0"/>
              <a:t>()</a:t>
            </a:r>
            <a:r>
              <a:rPr dirty="0"/>
              <a:t> </a:t>
            </a:r>
            <a:r>
              <a:rPr dirty="0" smtClean="0"/>
              <a:t> </a:t>
            </a:r>
            <a:r>
              <a:rPr lang="en-US" dirty="0" smtClean="0"/>
              <a:t>	 </a:t>
            </a:r>
            <a:r>
              <a:rPr lang="de-AT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Kumulatives </a:t>
            </a:r>
            <a:r>
              <a:rPr dirty="0" smtClean="0"/>
              <a:t>all</a:t>
            </a:r>
            <a:r>
              <a:rPr dirty="0"/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 smtClean="0"/>
              <a:t>dplyr</a:t>
            </a:r>
            <a:r>
              <a:rPr dirty="0" smtClean="0"/>
              <a:t>::</a:t>
            </a:r>
            <a:r>
              <a:rPr b="1" dirty="0" err="1" smtClean="0"/>
              <a:t>cumany</a:t>
            </a:r>
            <a:r>
              <a:rPr b="1" dirty="0" smtClean="0"/>
              <a:t>()</a:t>
            </a:r>
            <a:r>
              <a:rPr dirty="0" smtClean="0"/>
              <a:t>  </a:t>
            </a:r>
            <a:r>
              <a:rPr lang="en-US" dirty="0" smtClean="0"/>
              <a:t>	 </a:t>
            </a:r>
            <a:r>
              <a:rPr lang="de-AT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Kumulatives </a:t>
            </a:r>
            <a:r>
              <a:rPr dirty="0" smtClean="0"/>
              <a:t>any()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</a:t>
            </a:r>
            <a:r>
              <a:rPr b="1" dirty="0" err="1"/>
              <a:t>cummax</a:t>
            </a:r>
            <a:r>
              <a:rPr b="1" dirty="0"/>
              <a:t>()</a:t>
            </a:r>
            <a:r>
              <a:rPr dirty="0"/>
              <a:t> </a:t>
            </a:r>
            <a:r>
              <a:rPr dirty="0" smtClean="0"/>
              <a:t> </a:t>
            </a:r>
            <a:r>
              <a:rPr lang="en-US" dirty="0" smtClean="0"/>
              <a:t>	 </a:t>
            </a:r>
            <a:r>
              <a:rPr lang="de-AT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Kumulatives </a:t>
            </a:r>
            <a:r>
              <a:rPr dirty="0" smtClean="0"/>
              <a:t>max</a:t>
            </a:r>
            <a:r>
              <a:rPr dirty="0"/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 err="1"/>
              <a:t>cummean</a:t>
            </a:r>
            <a:r>
              <a:rPr b="1" dirty="0" smtClean="0"/>
              <a:t>()</a:t>
            </a:r>
            <a:r>
              <a:rPr lang="en-US" b="1" dirty="0" smtClean="0"/>
              <a:t> </a:t>
            </a:r>
            <a:r>
              <a:rPr lang="de-AT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Kumulatives </a:t>
            </a:r>
            <a:r>
              <a:rPr dirty="0" smtClean="0"/>
              <a:t>mean</a:t>
            </a:r>
            <a:r>
              <a:rPr dirty="0"/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</a:t>
            </a:r>
            <a:r>
              <a:rPr b="1" dirty="0" err="1"/>
              <a:t>cummin</a:t>
            </a:r>
            <a:r>
              <a:rPr b="1" dirty="0"/>
              <a:t>()</a:t>
            </a:r>
            <a:r>
              <a:rPr dirty="0"/>
              <a:t> </a:t>
            </a:r>
            <a:r>
              <a:rPr lang="en-US" dirty="0" smtClean="0"/>
              <a:t>	 </a:t>
            </a:r>
            <a:r>
              <a:rPr lang="de-AT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Kumulatives </a:t>
            </a:r>
            <a:r>
              <a:rPr dirty="0" smtClean="0"/>
              <a:t>min</a:t>
            </a:r>
            <a:r>
              <a:rPr dirty="0"/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</a:t>
            </a:r>
            <a:r>
              <a:rPr b="1" dirty="0" err="1"/>
              <a:t>cumprod</a:t>
            </a:r>
            <a:r>
              <a:rPr b="1" dirty="0" smtClean="0"/>
              <a:t>()</a:t>
            </a:r>
            <a:r>
              <a:rPr lang="en-US" b="1" dirty="0" smtClean="0"/>
              <a:t>	 </a:t>
            </a:r>
            <a:r>
              <a:rPr lang="de-AT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Kumulatives </a:t>
            </a:r>
            <a:r>
              <a:rPr dirty="0" smtClean="0"/>
              <a:t>prod</a:t>
            </a:r>
            <a:r>
              <a:rPr dirty="0"/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</a:t>
            </a:r>
            <a:r>
              <a:rPr b="1" dirty="0" err="1"/>
              <a:t>cumsum</a:t>
            </a:r>
            <a:r>
              <a:rPr b="1" dirty="0" smtClean="0"/>
              <a:t>()</a:t>
            </a:r>
            <a:r>
              <a:rPr dirty="0" smtClean="0"/>
              <a:t> </a:t>
            </a:r>
            <a:r>
              <a:rPr lang="en-US" dirty="0" smtClean="0"/>
              <a:t>	 </a:t>
            </a:r>
            <a:r>
              <a:rPr lang="de-AT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Kumulatives </a:t>
            </a:r>
            <a:r>
              <a:rPr dirty="0" smtClean="0"/>
              <a:t>sum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r>
              <a:rPr dirty="0"/>
              <a:t>RANKINGS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 err="1"/>
              <a:t>cume_dist</a:t>
            </a:r>
            <a:r>
              <a:rPr b="1" dirty="0"/>
              <a:t>()</a:t>
            </a:r>
            <a:r>
              <a:rPr dirty="0"/>
              <a:t> 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>
                <a:latin typeface="Source Sans Pro Light"/>
                <a:ea typeface="Source Sans Pro Light"/>
                <a:cs typeface="Source Sans Pro Light"/>
              </a:rPr>
              <a:t>Summenverteilung</a:t>
            </a:r>
            <a:r>
              <a:rPr lang="en-US" dirty="0" smtClean="0">
                <a:latin typeface="Source Sans Pro Light"/>
                <a:ea typeface="Source Sans Pro Light"/>
                <a:cs typeface="Source Sans Pro Light"/>
              </a:rPr>
              <a:t>  </a:t>
            </a:r>
            <a:r>
              <a:rPr lang="en-US" dirty="0" err="1" smtClean="0">
                <a:latin typeface="Source Sans Pro Light"/>
                <a:ea typeface="Source Sans Pro Light"/>
                <a:cs typeface="Source Sans Pro Light"/>
              </a:rPr>
              <a:t>als</a:t>
            </a:r>
            <a:r>
              <a:rPr lang="en-US" dirty="0" smtClean="0">
                <a:latin typeface="Source Sans Pro Light"/>
                <a:ea typeface="Source Sans Pro Light"/>
                <a:cs typeface="Source Sans Pro Light"/>
              </a:rPr>
              <a:t> </a:t>
            </a:r>
            <a:br>
              <a:rPr lang="en-US" dirty="0" smtClean="0">
                <a:latin typeface="Source Sans Pro Light"/>
                <a:ea typeface="Source Sans Pro Light"/>
                <a:cs typeface="Source Sans Pro Light"/>
              </a:rPr>
            </a:br>
            <a:r>
              <a:rPr lang="en-US" dirty="0" smtClean="0">
                <a:latin typeface="Source Sans Pro Light"/>
                <a:ea typeface="Source Sans Pro Light"/>
                <a:cs typeface="Source Sans Pro Light"/>
              </a:rPr>
              <a:t>		     Proportion </a:t>
            </a:r>
            <a:r>
              <a:rPr lang="en-US" dirty="0" err="1" smtClean="0">
                <a:latin typeface="Source Sans Pro Light"/>
                <a:ea typeface="Source Sans Pro Light"/>
                <a:cs typeface="Source Sans Pro Light"/>
              </a:rPr>
              <a:t>aller</a:t>
            </a:r>
            <a:r>
              <a:rPr lang="en-US" dirty="0" smtClean="0"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dirty="0" err="1" smtClean="0">
                <a:latin typeface="Source Sans Pro Light"/>
                <a:ea typeface="Source Sans Pro Light"/>
                <a:cs typeface="Source Sans Pro Light"/>
              </a:rPr>
              <a:t>Werte</a:t>
            </a:r>
            <a:r>
              <a:rPr lang="en-US" dirty="0" smtClean="0">
                <a:latin typeface="Source Sans Pro Light"/>
                <a:ea typeface="Source Sans Pro Light"/>
                <a:cs typeface="Source Sans Pro Light"/>
              </a:rPr>
              <a:t> &lt;=</a:t>
            </a: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 err="1"/>
              <a:t>dense_rank</a:t>
            </a:r>
            <a:r>
              <a:rPr b="1" dirty="0" smtClean="0"/>
              <a:t>()</a:t>
            </a:r>
            <a:r>
              <a:rPr lang="en-US" b="0" dirty="0"/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Rangordnung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ohne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Lücke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, </a:t>
            </a:r>
            <a:b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</a:b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		     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mit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/>
              </a:rPr>
              <a:t>min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zur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Unentschieden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-</a:t>
            </a:r>
            <a:b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</a:b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		     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auflösung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bei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Gleichstand</a:t>
            </a:r>
            <a:endParaRPr lang="en-US" b="0" dirty="0" smtClean="0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 smtClean="0"/>
              <a:t>dplyr</a:t>
            </a:r>
            <a:r>
              <a:rPr dirty="0"/>
              <a:t>::</a:t>
            </a:r>
            <a:r>
              <a:rPr b="1" dirty="0" err="1"/>
              <a:t>min_rank</a:t>
            </a:r>
            <a:r>
              <a:rPr b="1" dirty="0" smtClean="0"/>
              <a:t>()</a:t>
            </a:r>
            <a:r>
              <a:rPr lang="en-US" b="1" dirty="0" smtClean="0"/>
              <a:t>	     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Rang </a:t>
            </a:r>
            <a:r>
              <a:rPr lang="en-US" b="0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mit</a:t>
            </a:r>
            <a:r>
              <a:rPr lang="en-US" b="0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/>
              </a:rPr>
              <a:t>m</a:t>
            </a:r>
            <a:r>
              <a:rPr lang="en-US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/>
              </a:rPr>
              <a:t>in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bei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Gleichstand</a:t>
            </a: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 err="1"/>
              <a:t>ntile</a:t>
            </a:r>
            <a:r>
              <a:rPr b="1" dirty="0" smtClean="0"/>
              <a:t>()</a:t>
            </a:r>
            <a:r>
              <a:rPr lang="en-US" b="0" dirty="0"/>
              <a:t>	</a:t>
            </a:r>
            <a:r>
              <a:rPr lang="en-US" b="0" dirty="0" smtClean="0"/>
              <a:t>     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Einteilung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in n 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Klassen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 smtClean="0"/>
              <a:t>dplyr</a:t>
            </a:r>
            <a:r>
              <a:rPr dirty="0"/>
              <a:t>::</a:t>
            </a:r>
            <a:r>
              <a:rPr b="1" dirty="0" err="1"/>
              <a:t>percent_rank</a:t>
            </a:r>
            <a:r>
              <a:rPr b="1" dirty="0"/>
              <a:t>()</a:t>
            </a:r>
            <a:r>
              <a:rPr dirty="0"/>
              <a:t> </a:t>
            </a:r>
            <a:r>
              <a:rPr b="0" dirty="0" err="1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/>
              </a:rPr>
              <a:t>min_rank</a:t>
            </a:r>
            <a:r>
              <a:rPr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auf </a:t>
            </a:r>
            <a:r>
              <a:rPr b="0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[0,1]</a:t>
            </a:r>
            <a:r>
              <a:rPr lang="en-US" b="0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skaliert</a:t>
            </a:r>
            <a:endParaRPr b="0" dirty="0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 err="1"/>
              <a:t>row_number</a:t>
            </a:r>
            <a:r>
              <a:rPr b="1" dirty="0"/>
              <a:t>()</a:t>
            </a:r>
            <a:r>
              <a:rPr dirty="0"/>
              <a:t> </a:t>
            </a:r>
            <a:r>
              <a:rPr lang="en-US" dirty="0" smtClean="0"/>
              <a:t> 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Rang </a:t>
            </a:r>
            <a:r>
              <a:rPr lang="en-US" b="0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mit</a:t>
            </a:r>
            <a:r>
              <a:rPr lang="en-US" b="0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"</a:t>
            </a:r>
            <a:r>
              <a:rPr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/>
              </a:rPr>
              <a:t>first</a:t>
            </a:r>
            <a:r>
              <a:rPr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"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bei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Gleichst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.</a:t>
            </a:r>
            <a:endParaRPr b="0" dirty="0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r>
              <a:rPr dirty="0" smtClean="0"/>
              <a:t>MATH</a:t>
            </a:r>
            <a:r>
              <a:rPr lang="en-US" dirty="0" smtClean="0"/>
              <a:t>EMATIK</a:t>
            </a: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</a:t>
            </a:r>
            <a:r>
              <a:rPr dirty="0" smtClean="0"/>
              <a:t> </a:t>
            </a:r>
            <a:r>
              <a:rPr dirty="0"/>
              <a:t> </a:t>
            </a:r>
            <a:r>
              <a:rPr b="1" dirty="0"/>
              <a:t>+, - , *, /, ^, %/%, %% </a:t>
            </a:r>
            <a:r>
              <a:rPr lang="en-US" b="1" dirty="0" smtClean="0"/>
              <a:t>	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arithmetische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Operanden</a:t>
            </a:r>
            <a:endParaRPr b="0" dirty="0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</a:t>
            </a:r>
            <a:r>
              <a:rPr dirty="0" smtClean="0"/>
              <a:t> </a:t>
            </a:r>
            <a:r>
              <a:rPr dirty="0"/>
              <a:t> </a:t>
            </a:r>
            <a:r>
              <a:rPr b="1" dirty="0"/>
              <a:t>log(), log2(), log10</a:t>
            </a:r>
            <a:r>
              <a:rPr b="1" dirty="0" smtClean="0"/>
              <a:t>()</a:t>
            </a:r>
            <a:r>
              <a:rPr lang="en-US" b="1" dirty="0" smtClean="0"/>
              <a:t>	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Logarithmen</a:t>
            </a:r>
            <a:endParaRPr b="0" dirty="0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</a:t>
            </a:r>
            <a:r>
              <a:rPr dirty="0" smtClean="0"/>
              <a:t> </a:t>
            </a:r>
            <a:r>
              <a:rPr dirty="0"/>
              <a:t> </a:t>
            </a:r>
            <a:r>
              <a:rPr b="1" dirty="0"/>
              <a:t>&lt;, &lt;=, &gt;, &gt;=, !=, </a:t>
            </a:r>
            <a:r>
              <a:rPr b="1" dirty="0" smtClean="0"/>
              <a:t>==</a:t>
            </a:r>
            <a:r>
              <a:rPr dirty="0" smtClean="0"/>
              <a:t> </a:t>
            </a:r>
            <a:r>
              <a:rPr lang="en-US" dirty="0" smtClean="0"/>
              <a:t>	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logische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Vergleiche</a:t>
            </a:r>
            <a:endParaRPr b="0" dirty="0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r>
              <a:rPr lang="en-US" dirty="0" smtClean="0"/>
              <a:t>DIVERSE</a:t>
            </a: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/>
              <a:t>between()</a:t>
            </a:r>
            <a:r>
              <a:rPr dirty="0"/>
              <a:t> </a:t>
            </a:r>
            <a:r>
              <a:rPr lang="en-US" dirty="0" smtClean="0"/>
              <a:t>	</a:t>
            </a:r>
            <a:r>
              <a:rPr dirty="0" smtClean="0">
                <a:latin typeface="+mn-lt"/>
              </a:rPr>
              <a:t>x </a:t>
            </a:r>
            <a:r>
              <a:rPr dirty="0">
                <a:latin typeface="+mn-lt"/>
              </a:rPr>
              <a:t>&gt;= </a:t>
            </a:r>
            <a:r>
              <a:rPr lang="en-US" dirty="0" smtClean="0">
                <a:latin typeface="+mn-lt"/>
              </a:rPr>
              <a:t>links </a:t>
            </a:r>
            <a:r>
              <a:rPr dirty="0" smtClean="0">
                <a:latin typeface="+mn-lt"/>
              </a:rPr>
              <a:t>&amp; </a:t>
            </a:r>
            <a:r>
              <a:rPr dirty="0">
                <a:latin typeface="+mn-lt"/>
              </a:rPr>
              <a:t>x &lt;= </a:t>
            </a:r>
            <a:r>
              <a:rPr lang="en-US" dirty="0" err="1" smtClean="0">
                <a:latin typeface="+mn-lt"/>
              </a:rPr>
              <a:t>rechts</a:t>
            </a:r>
            <a:endParaRPr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 err="1"/>
              <a:t>case_when</a:t>
            </a:r>
            <a:r>
              <a:rPr b="1" dirty="0"/>
              <a:t>()</a:t>
            </a:r>
            <a:r>
              <a:rPr dirty="0"/>
              <a:t> </a:t>
            </a:r>
            <a:r>
              <a:rPr lang="en-US" dirty="0" err="1" smtClean="0">
                <a:latin typeface="+mn-lt"/>
              </a:rPr>
              <a:t>mehrfaches</a:t>
            </a:r>
            <a:r>
              <a:rPr lang="en-US" dirty="0" smtClean="0">
                <a:latin typeface="+mn-lt"/>
              </a:rPr>
              <a:t> </a:t>
            </a:r>
            <a:r>
              <a:rPr b="0" dirty="0" err="1">
                <a:solidFill>
                  <a:srgbClr val="000000"/>
                </a:solidFill>
              </a:rPr>
              <a:t>if_else</a:t>
            </a:r>
            <a:r>
              <a:rPr b="0" dirty="0">
                <a:solidFill>
                  <a:srgbClr val="000000"/>
                </a:solidFill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/>
              <a:t>coalesce()</a:t>
            </a:r>
            <a:r>
              <a:rPr dirty="0"/>
              <a:t> </a:t>
            </a:r>
            <a:r>
              <a:rPr lang="en-US" dirty="0" smtClean="0"/>
              <a:t>	</a:t>
            </a:r>
            <a:r>
              <a:rPr lang="en-US" dirty="0" err="1" smtClean="0">
                <a:latin typeface="+mn-lt"/>
              </a:rPr>
              <a:t>elementweiser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erster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nicht</a:t>
            </a:r>
            <a:r>
              <a:rPr lang="en-US" dirty="0" smtClean="0">
                <a:latin typeface="+mn-lt"/>
              </a:rPr>
              <a:t>-</a:t>
            </a:r>
            <a:r>
              <a:rPr dirty="0" smtClean="0">
                <a:latin typeface="+mn-lt"/>
              </a:rPr>
              <a:t>NA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                         	Wert, </a:t>
            </a:r>
            <a:r>
              <a:rPr dirty="0">
                <a:latin typeface="+mn-lt"/>
              </a:rPr>
              <a:t> </a:t>
            </a:r>
            <a:r>
              <a:rPr lang="en-US" dirty="0" err="1" smtClean="0">
                <a:latin typeface="+mn-lt"/>
              </a:rPr>
              <a:t>angewendet</a:t>
            </a:r>
            <a:r>
              <a:rPr lang="en-US" dirty="0" smtClean="0">
                <a:latin typeface="+mn-lt"/>
              </a:rPr>
              <a:t> auf </a:t>
            </a:r>
            <a:r>
              <a:rPr lang="en-US" dirty="0" err="1" smtClean="0">
                <a:latin typeface="+mn-lt"/>
              </a:rPr>
              <a:t>Vektoren</a:t>
            </a:r>
            <a:endParaRPr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 err="1"/>
              <a:t>if_else</a:t>
            </a:r>
            <a:r>
              <a:rPr b="1" dirty="0"/>
              <a:t>()</a:t>
            </a:r>
            <a:r>
              <a:rPr dirty="0"/>
              <a:t> </a:t>
            </a:r>
            <a:r>
              <a:rPr lang="en-US" dirty="0" smtClean="0"/>
              <a:t>	</a:t>
            </a:r>
            <a:r>
              <a:rPr lang="en-US" dirty="0" err="1" smtClean="0">
                <a:latin typeface="+mn-lt"/>
              </a:rPr>
              <a:t>elementweises</a:t>
            </a:r>
            <a:r>
              <a:rPr dirty="0" smtClean="0">
                <a:latin typeface="+mn-lt"/>
              </a:rPr>
              <a:t> </a:t>
            </a:r>
            <a:r>
              <a:rPr b="0" dirty="0">
                <a:solidFill>
                  <a:srgbClr val="000000"/>
                </a:solidFill>
              </a:rPr>
              <a:t>if() </a:t>
            </a:r>
            <a:r>
              <a:rPr dirty="0">
                <a:latin typeface="+mn-lt"/>
              </a:rPr>
              <a:t>+ </a:t>
            </a:r>
            <a:r>
              <a:rPr b="0" dirty="0">
                <a:solidFill>
                  <a:srgbClr val="000000"/>
                </a:solidFill>
              </a:rPr>
              <a:t>else()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 err="1"/>
              <a:t>na_if</a:t>
            </a:r>
            <a:r>
              <a:rPr b="1" dirty="0"/>
              <a:t>()</a:t>
            </a:r>
            <a:r>
              <a:rPr dirty="0"/>
              <a:t> </a:t>
            </a:r>
            <a:r>
              <a:rPr lang="en-US" dirty="0" smtClean="0"/>
              <a:t>	</a:t>
            </a:r>
            <a:r>
              <a:rPr lang="en-US" dirty="0" err="1" smtClean="0">
                <a:latin typeface="+mn-lt"/>
              </a:rPr>
              <a:t>bestimmte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Werte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durch</a:t>
            </a:r>
            <a:r>
              <a:rPr lang="en-US" dirty="0" smtClean="0">
                <a:latin typeface="+mn-lt"/>
              </a:rPr>
              <a:t> NA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		</a:t>
            </a:r>
            <a:r>
              <a:rPr lang="en-US" dirty="0" err="1" smtClean="0">
                <a:latin typeface="+mn-lt"/>
              </a:rPr>
              <a:t>ersetzen</a:t>
            </a:r>
            <a:endParaRPr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</a:t>
            </a:r>
            <a:r>
              <a:rPr b="1" dirty="0" err="1"/>
              <a:t>pmax</a:t>
            </a:r>
            <a:r>
              <a:rPr b="1" dirty="0" smtClean="0"/>
              <a:t>()</a:t>
            </a:r>
            <a:r>
              <a:rPr dirty="0" smtClean="0"/>
              <a:t> </a:t>
            </a:r>
            <a:r>
              <a:rPr lang="en-US" dirty="0" smtClean="0"/>
              <a:t>	</a:t>
            </a:r>
            <a:r>
              <a:rPr lang="en-US" dirty="0" err="1" smtClean="0">
                <a:latin typeface="+mn-lt"/>
              </a:rPr>
              <a:t>elementweises</a:t>
            </a:r>
            <a:r>
              <a:rPr dirty="0" smtClean="0">
                <a:latin typeface="+mn-lt"/>
              </a:rPr>
              <a:t> </a:t>
            </a:r>
            <a:r>
              <a:rPr b="0" dirty="0">
                <a:solidFill>
                  <a:srgbClr val="000000"/>
                </a:solidFill>
              </a:rPr>
              <a:t>max()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</a:t>
            </a:r>
            <a:r>
              <a:rPr b="1" dirty="0" err="1"/>
              <a:t>pmin</a:t>
            </a:r>
            <a:r>
              <a:rPr b="1" dirty="0" smtClean="0"/>
              <a:t>()</a:t>
            </a:r>
            <a:r>
              <a:rPr lang="en-US" b="1" dirty="0" smtClean="0"/>
              <a:t>	</a:t>
            </a:r>
            <a:r>
              <a:rPr lang="en-US" dirty="0" err="1" smtClean="0">
                <a:latin typeface="+mn-lt"/>
              </a:rPr>
              <a:t>elementweises</a:t>
            </a:r>
            <a:r>
              <a:rPr dirty="0" smtClean="0">
                <a:latin typeface="+mn-lt"/>
              </a:rPr>
              <a:t> </a:t>
            </a:r>
            <a:r>
              <a:rPr b="0" dirty="0">
                <a:solidFill>
                  <a:srgbClr val="000000"/>
                </a:solidFill>
              </a:rPr>
              <a:t>min()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/>
              <a:t>recode()</a:t>
            </a:r>
            <a:r>
              <a:rPr dirty="0"/>
              <a:t> </a:t>
            </a:r>
            <a:r>
              <a:rPr lang="en-US" dirty="0" smtClean="0"/>
              <a:t>	</a:t>
            </a:r>
            <a:r>
              <a:rPr lang="en-US" dirty="0" err="1" smtClean="0">
                <a:latin typeface="+mn-lt"/>
              </a:rPr>
              <a:t>vekotirisiertes</a:t>
            </a:r>
            <a:r>
              <a:rPr lang="en-US" dirty="0" smtClean="0"/>
              <a:t> </a:t>
            </a:r>
            <a:r>
              <a:rPr dirty="0" smtClean="0"/>
              <a:t>switch</a:t>
            </a:r>
            <a:r>
              <a:rPr dirty="0"/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 err="1"/>
              <a:t>recode_factor</a:t>
            </a:r>
            <a:r>
              <a:rPr b="1" dirty="0"/>
              <a:t>()</a:t>
            </a:r>
            <a:r>
              <a:rPr dirty="0"/>
              <a:t> </a:t>
            </a:r>
            <a:r>
              <a:rPr lang="en-US" dirty="0" smtClean="0"/>
              <a:t> </a:t>
            </a:r>
            <a:r>
              <a:rPr lang="en-US" dirty="0" err="1" smtClean="0">
                <a:latin typeface="+mn-lt"/>
              </a:rPr>
              <a:t>vektorisiertes</a:t>
            </a:r>
            <a:r>
              <a:rPr lang="en-US" dirty="0" smtClean="0"/>
              <a:t> </a:t>
            </a:r>
            <a:r>
              <a:rPr dirty="0" smtClean="0"/>
              <a:t>switch()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            </a:t>
            </a:r>
            <a:r>
              <a:rPr dirty="0" err="1" smtClean="0">
                <a:latin typeface="+mn-lt"/>
              </a:rPr>
              <a:t>f</a:t>
            </a:r>
            <a:r>
              <a:rPr lang="en-US" dirty="0" err="1" smtClean="0">
                <a:latin typeface="+mn-lt"/>
              </a:rPr>
              <a:t>ü</a:t>
            </a:r>
            <a:r>
              <a:rPr dirty="0" err="1" smtClean="0">
                <a:latin typeface="+mn-lt"/>
              </a:rPr>
              <a:t>r</a:t>
            </a:r>
            <a:r>
              <a:rPr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Faktoren</a:t>
            </a:r>
            <a:endParaRPr dirty="0">
              <a:latin typeface="+mn-lt"/>
            </a:endParaRPr>
          </a:p>
        </p:txBody>
      </p:sp>
      <p:sp>
        <p:nvSpPr>
          <p:cNvPr id="246" name="mutate() and transmute() apply vectorized functions to columns to create new columns. Vectorized functions take vectors as input and return vectors of the same length as output."/>
          <p:cNvSpPr txBox="1"/>
          <p:nvPr/>
        </p:nvSpPr>
        <p:spPr>
          <a:xfrm>
            <a:off x="335608" y="1452744"/>
            <a:ext cx="3054155" cy="803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mutate()</a:t>
            </a:r>
            <a:r>
              <a:rPr dirty="0"/>
              <a:t> </a:t>
            </a:r>
            <a:r>
              <a:rPr lang="en-US" dirty="0" smtClean="0"/>
              <a:t>u</a:t>
            </a:r>
            <a:r>
              <a:rPr dirty="0" smtClean="0"/>
              <a:t>nd</a:t>
            </a:r>
            <a:r>
              <a:rPr dirty="0"/>
              <a:t> </a:t>
            </a:r>
            <a:r>
              <a:rPr b="1" dirty="0"/>
              <a:t>transmute()</a:t>
            </a:r>
            <a:r>
              <a:rPr dirty="0"/>
              <a:t> </a:t>
            </a:r>
            <a:r>
              <a:rPr lang="en-US" dirty="0" err="1" smtClean="0"/>
              <a:t>wenden</a:t>
            </a:r>
            <a:r>
              <a:rPr lang="en-US" dirty="0" smtClean="0"/>
              <a:t> </a:t>
            </a:r>
            <a:r>
              <a:rPr lang="en-US" dirty="0" err="1" smtClean="0"/>
              <a:t>vektorisierte</a:t>
            </a:r>
            <a:r>
              <a:rPr lang="en-US" dirty="0" smtClean="0"/>
              <a:t> </a:t>
            </a:r>
            <a:r>
              <a:rPr lang="en-US" dirty="0" err="1" smtClean="0"/>
              <a:t>Funktionen</a:t>
            </a:r>
            <a:r>
              <a:rPr lang="en-US" dirty="0" smtClean="0"/>
              <a:t> auf </a:t>
            </a:r>
            <a:r>
              <a:rPr lang="en-US" dirty="0" err="1" smtClean="0"/>
              <a:t>Spalten</a:t>
            </a:r>
            <a:r>
              <a:rPr lang="en-US" dirty="0" smtClean="0"/>
              <a:t> an um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Spalten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erstellen</a:t>
            </a:r>
            <a:r>
              <a:rPr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sog</a:t>
            </a:r>
            <a:r>
              <a:rPr lang="en-US" dirty="0" smtClean="0"/>
              <a:t>. </a:t>
            </a:r>
            <a:r>
              <a:rPr lang="en-US" dirty="0" err="1" smtClean="0"/>
              <a:t>Fenster-Funktionen</a:t>
            </a:r>
            <a:r>
              <a:rPr lang="en-US" dirty="0" smtClean="0"/>
              <a:t> </a:t>
            </a:r>
            <a:r>
              <a:rPr lang="de-AT" dirty="0" smtClean="0">
                <a:sym typeface="Source Sans Pro Light"/>
              </a:rPr>
              <a:t>haben einen </a:t>
            </a:r>
            <a:r>
              <a:rPr lang="de-AT" dirty="0">
                <a:sym typeface="Source Sans Pro Light"/>
              </a:rPr>
              <a:t>Vektor </a:t>
            </a:r>
            <a:r>
              <a:rPr lang="de-AT" dirty="0" smtClean="0">
                <a:sym typeface="Source Sans Pro Light"/>
              </a:rPr>
              <a:t>als Eingabe und einen Vektor </a:t>
            </a:r>
            <a:r>
              <a:rPr lang="de-DE" b="0" dirty="0" smtClean="0">
                <a:solidFill>
                  <a:srgbClr val="000000"/>
                </a:solidFill>
                <a:sym typeface="Source Sans Pro Light"/>
              </a:rPr>
              <a:t>gleicher Länge </a:t>
            </a:r>
            <a:r>
              <a:rPr lang="de-DE" b="0" dirty="0">
                <a:solidFill>
                  <a:srgbClr val="000000"/>
                </a:solidFill>
                <a:sym typeface="Source Sans Pro Light"/>
              </a:rPr>
              <a:t>als </a:t>
            </a:r>
            <a:r>
              <a:rPr lang="de-DE" b="0" dirty="0" smtClean="0">
                <a:solidFill>
                  <a:srgbClr val="000000"/>
                </a:solidFill>
                <a:sym typeface="Source Sans Pro Light"/>
              </a:rPr>
              <a:t>Ausgabe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247" name="Vectorized Functions"/>
          <p:cNvSpPr txBox="1"/>
          <p:nvPr/>
        </p:nvSpPr>
        <p:spPr>
          <a:xfrm>
            <a:off x="320788" y="793172"/>
            <a:ext cx="266579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 smtClean="0"/>
              <a:t>Fenster-Funktionen</a:t>
            </a:r>
            <a:endParaRPr dirty="0"/>
          </a:p>
        </p:txBody>
      </p:sp>
      <p:sp>
        <p:nvSpPr>
          <p:cNvPr id="248" name="TO USE WITH MUTATE ()"/>
          <p:cNvSpPr txBox="1"/>
          <p:nvPr/>
        </p:nvSpPr>
        <p:spPr>
          <a:xfrm>
            <a:off x="320788" y="1190482"/>
            <a:ext cx="211275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/>
              <a:t>MIT </a:t>
            </a:r>
            <a:r>
              <a:rPr dirty="0" smtClean="0"/>
              <a:t>MUTATE()</a:t>
            </a:r>
            <a:r>
              <a:rPr lang="en-US" dirty="0" smtClean="0"/>
              <a:t> ZU VERWENDEN</a:t>
            </a:r>
            <a:endParaRPr dirty="0"/>
          </a:p>
        </p:txBody>
      </p:sp>
      <p:sp>
        <p:nvSpPr>
          <p:cNvPr id="249" name="Line"/>
          <p:cNvSpPr/>
          <p:nvPr/>
        </p:nvSpPr>
        <p:spPr>
          <a:xfrm>
            <a:off x="3440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0" name="vectorized function"/>
          <p:cNvSpPr txBox="1"/>
          <p:nvPr/>
        </p:nvSpPr>
        <p:spPr>
          <a:xfrm>
            <a:off x="1074953" y="2326509"/>
            <a:ext cx="1184620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err="1" smtClean="0"/>
              <a:t>Fenster-Funktion</a:t>
            </a:r>
            <a:endParaRPr dirty="0"/>
          </a:p>
        </p:txBody>
      </p:sp>
      <p:sp>
        <p:nvSpPr>
          <p:cNvPr id="251" name="Summary Functions"/>
          <p:cNvSpPr txBox="1"/>
          <p:nvPr/>
        </p:nvSpPr>
        <p:spPr>
          <a:xfrm>
            <a:off x="3724388" y="796474"/>
            <a:ext cx="331180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 smtClean="0"/>
              <a:t>Zusammenfassungs-Fkt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52" name="Line"/>
          <p:cNvSpPr/>
          <p:nvPr/>
        </p:nvSpPr>
        <p:spPr>
          <a:xfrm>
            <a:off x="3747639" y="729958"/>
            <a:ext cx="3246120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3" name="TO USE WITH SUMMARISE ()"/>
          <p:cNvSpPr txBox="1"/>
          <p:nvPr/>
        </p:nvSpPr>
        <p:spPr>
          <a:xfrm>
            <a:off x="3731523" y="1190482"/>
            <a:ext cx="23403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/>
              <a:t>MIT </a:t>
            </a:r>
            <a:r>
              <a:rPr dirty="0" smtClean="0"/>
              <a:t>SUMMARISE()</a:t>
            </a:r>
            <a:r>
              <a:rPr lang="en-US" dirty="0" smtClean="0"/>
              <a:t> ZU VERWENDEN</a:t>
            </a:r>
            <a:endParaRPr dirty="0"/>
          </a:p>
        </p:txBody>
      </p:sp>
      <p:sp>
        <p:nvSpPr>
          <p:cNvPr id="254" name="summarise() applies summary functions to columns to create a new table. Summary functions take vectors as input and return single values as output."/>
          <p:cNvSpPr txBox="1"/>
          <p:nvPr/>
        </p:nvSpPr>
        <p:spPr>
          <a:xfrm>
            <a:off x="3739208" y="1452744"/>
            <a:ext cx="305415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summarise</a:t>
            </a:r>
            <a:r>
              <a:rPr b="1" dirty="0"/>
              <a:t>() </a:t>
            </a:r>
            <a:r>
              <a:rPr lang="en-US" dirty="0" err="1" smtClean="0"/>
              <a:t>wendet</a:t>
            </a:r>
            <a:r>
              <a:rPr lang="en-US" dirty="0" smtClean="0"/>
              <a:t> </a:t>
            </a:r>
            <a:r>
              <a:rPr lang="en-US" dirty="0" err="1" smtClean="0"/>
              <a:t>Zusammenfassungs-Funktionen</a:t>
            </a:r>
            <a:r>
              <a:rPr lang="en-US" dirty="0" smtClean="0"/>
              <a:t> auf </a:t>
            </a:r>
            <a:r>
              <a:rPr lang="en-US" dirty="0" err="1" smtClean="0"/>
              <a:t>Spalten</a:t>
            </a:r>
            <a:r>
              <a:rPr lang="en-US" dirty="0" smtClean="0"/>
              <a:t> an um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erstellen</a:t>
            </a:r>
            <a:r>
              <a:rPr dirty="0" smtClean="0"/>
              <a:t>.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de-AT" dirty="0" smtClean="0">
                <a:sym typeface="Source Sans Pro Light"/>
              </a:rPr>
              <a:t>einen </a:t>
            </a:r>
            <a:r>
              <a:rPr lang="de-AT" dirty="0">
                <a:sym typeface="Source Sans Pro Light"/>
              </a:rPr>
              <a:t>Vektor als Eingabe </a:t>
            </a:r>
            <a:r>
              <a:rPr lang="de-AT" dirty="0" smtClean="0">
                <a:sym typeface="Source Sans Pro Light"/>
              </a:rPr>
              <a:t>und </a:t>
            </a:r>
            <a:r>
              <a:rPr lang="de-AT" dirty="0">
                <a:sym typeface="Source Sans Pro Light"/>
              </a:rPr>
              <a:t>einen einzelnen </a:t>
            </a:r>
            <a:r>
              <a:rPr lang="de-AT" dirty="0" smtClean="0">
                <a:sym typeface="Source Sans Pro Light"/>
              </a:rPr>
              <a:t>Wert aus Ausgabe.</a:t>
            </a:r>
            <a:endParaRPr dirty="0"/>
          </a:p>
        </p:txBody>
      </p:sp>
      <p:sp>
        <p:nvSpPr>
          <p:cNvPr id="255" name="COUNTS…"/>
          <p:cNvSpPr txBox="1"/>
          <p:nvPr/>
        </p:nvSpPr>
        <p:spPr>
          <a:xfrm>
            <a:off x="3724387" y="2645959"/>
            <a:ext cx="3296129" cy="491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tabLst>
                <a:tab pos="431800" algn="l"/>
              </a:tabLst>
            </a:pPr>
            <a:r>
              <a:rPr lang="en-US" dirty="0" smtClean="0"/>
              <a:t>ZÄHLUNG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/>
              <a:t>n()</a:t>
            </a:r>
            <a:r>
              <a:rPr dirty="0"/>
              <a:t> </a:t>
            </a:r>
            <a:r>
              <a:rPr lang="en-US" dirty="0" smtClean="0"/>
              <a:t>	    </a:t>
            </a:r>
            <a:r>
              <a:rPr lang="en-US" b="0" dirty="0" err="1" smtClean="0">
                <a:solidFill>
                  <a:srgbClr val="000000"/>
                </a:solidFill>
                <a:latin typeface="+mn-lt"/>
              </a:rPr>
              <a:t>Anzahl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+mn-lt"/>
              </a:rPr>
              <a:t>Zeilen</a:t>
            </a:r>
            <a:endParaRPr b="0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 err="1"/>
              <a:t>n_distinct</a:t>
            </a:r>
            <a:r>
              <a:rPr b="1" dirty="0"/>
              <a:t>()</a:t>
            </a:r>
            <a:r>
              <a:rPr dirty="0"/>
              <a:t> </a:t>
            </a:r>
            <a:r>
              <a:rPr lang="en-US" dirty="0" smtClean="0"/>
              <a:t>  </a:t>
            </a:r>
            <a:r>
              <a:rPr lang="en-US" b="0" dirty="0" err="1" smtClean="0">
                <a:solidFill>
                  <a:srgbClr val="000000"/>
                </a:solidFill>
                <a:latin typeface="+mn-lt"/>
              </a:rPr>
              <a:t>Anzahl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+mn-lt"/>
              </a:rPr>
              <a:t>eindeutiger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+mn-lt"/>
              </a:rPr>
              <a:t>Datensätze</a:t>
            </a:r>
            <a:endParaRPr b="0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</a:t>
            </a:r>
            <a:r>
              <a:rPr lang="en-US" b="1" dirty="0" smtClean="0"/>
              <a:t>su</a:t>
            </a:r>
            <a:r>
              <a:rPr b="1" dirty="0" smtClean="0"/>
              <a:t>m</a:t>
            </a:r>
            <a:r>
              <a:rPr b="1" dirty="0"/>
              <a:t>(!is.na())</a:t>
            </a:r>
            <a:r>
              <a:rPr dirty="0"/>
              <a:t> </a:t>
            </a:r>
            <a:r>
              <a:rPr lang="en-US" dirty="0" err="1" smtClean="0">
                <a:latin typeface="+mn-lt"/>
              </a:rPr>
              <a:t>Anzahl</a:t>
            </a:r>
            <a:r>
              <a:rPr lang="en-US" dirty="0" smtClean="0">
                <a:latin typeface="+mn-lt"/>
              </a:rPr>
              <a:t> von </a:t>
            </a:r>
            <a:r>
              <a:rPr lang="en-US" dirty="0" err="1" smtClean="0">
                <a:latin typeface="+mn-lt"/>
              </a:rPr>
              <a:t>nicht</a:t>
            </a:r>
            <a:r>
              <a:rPr lang="en-US" dirty="0" smtClean="0">
                <a:latin typeface="+mn-lt"/>
              </a:rPr>
              <a:t>-</a:t>
            </a:r>
            <a:r>
              <a:rPr dirty="0" smtClean="0">
                <a:latin typeface="+mn-lt"/>
              </a:rPr>
              <a:t>NAs</a:t>
            </a:r>
            <a:endParaRPr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r>
              <a:rPr dirty="0" smtClean="0"/>
              <a:t>LO</a:t>
            </a:r>
            <a:r>
              <a:rPr lang="en-US" dirty="0" smtClean="0"/>
              <a:t>K</a:t>
            </a:r>
            <a:r>
              <a:rPr dirty="0" smtClean="0"/>
              <a:t>ATION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</a:t>
            </a:r>
            <a:r>
              <a:rPr b="1" dirty="0"/>
              <a:t>mean()</a:t>
            </a:r>
            <a:r>
              <a:rPr dirty="0"/>
              <a:t> </a:t>
            </a:r>
            <a:r>
              <a:rPr lang="en-US" dirty="0"/>
              <a:t>	</a:t>
            </a:r>
            <a:r>
              <a:rPr lang="en-US" dirty="0" err="1" smtClean="0">
                <a:latin typeface="+mn-lt"/>
              </a:rPr>
              <a:t>arithmetisches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Mittel</a:t>
            </a:r>
            <a:r>
              <a:rPr dirty="0" smtClean="0">
                <a:latin typeface="+mn-lt"/>
              </a:rPr>
              <a:t>,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		</a:t>
            </a:r>
            <a:r>
              <a:rPr lang="en-US" dirty="0" err="1" smtClean="0">
                <a:latin typeface="+mn-lt"/>
              </a:rPr>
              <a:t>ebenso</a:t>
            </a:r>
            <a:r>
              <a:rPr lang="en-US" dirty="0" smtClean="0">
                <a:latin typeface="+mn-lt"/>
              </a:rPr>
              <a:t> </a:t>
            </a:r>
            <a:r>
              <a:rPr b="1" dirty="0" smtClean="0"/>
              <a:t>mean</a:t>
            </a:r>
            <a:r>
              <a:rPr b="1" dirty="0"/>
              <a:t>(!is.na())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</a:t>
            </a:r>
            <a:r>
              <a:rPr b="1" dirty="0"/>
              <a:t>median()</a:t>
            </a:r>
            <a:r>
              <a:rPr dirty="0"/>
              <a:t> </a:t>
            </a:r>
            <a:r>
              <a:rPr lang="en-US" dirty="0"/>
              <a:t>	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Me</a:t>
            </a:r>
            <a:r>
              <a:rPr b="0" dirty="0" smtClean="0">
                <a:solidFill>
                  <a:srgbClr val="000000"/>
                </a:solidFill>
                <a:latin typeface="+mn-lt"/>
              </a:rPr>
              <a:t>dian</a:t>
            </a:r>
            <a:endParaRPr b="0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r>
              <a:rPr lang="en-US" dirty="0" smtClean="0"/>
              <a:t>BOOLEAN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</a:t>
            </a:r>
            <a:r>
              <a:rPr b="1" dirty="0"/>
              <a:t>mean()</a:t>
            </a:r>
            <a:r>
              <a:rPr dirty="0"/>
              <a:t> </a:t>
            </a:r>
            <a:r>
              <a:rPr lang="en-US" dirty="0"/>
              <a:t>	</a:t>
            </a:r>
            <a:r>
              <a:rPr lang="en-US" b="0" dirty="0" err="1" smtClean="0">
                <a:solidFill>
                  <a:srgbClr val="000000"/>
                </a:solidFill>
                <a:latin typeface="+mn-lt"/>
              </a:rPr>
              <a:t>Anteil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 der </a:t>
            </a:r>
            <a:r>
              <a:rPr b="0" dirty="0" smtClean="0">
                <a:solidFill>
                  <a:srgbClr val="000000"/>
                </a:solidFill>
                <a:latin typeface="+mn-lt"/>
              </a:rPr>
              <a:t>TRUEs</a:t>
            </a:r>
            <a:endParaRPr b="0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</a:t>
            </a:r>
            <a:r>
              <a:rPr b="1" dirty="0"/>
              <a:t>sum()</a:t>
            </a:r>
            <a:r>
              <a:rPr dirty="0"/>
              <a:t> </a:t>
            </a:r>
            <a:r>
              <a:rPr lang="en-US" dirty="0"/>
              <a:t>	</a:t>
            </a:r>
            <a:r>
              <a:rPr lang="en-US" b="0" dirty="0" err="1" smtClean="0">
                <a:solidFill>
                  <a:srgbClr val="000000"/>
                </a:solidFill>
                <a:latin typeface="+mn-lt"/>
              </a:rPr>
              <a:t>Anzahl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b="0" dirty="0">
                <a:solidFill>
                  <a:srgbClr val="000000"/>
                </a:solidFill>
                <a:latin typeface="+mn-lt"/>
              </a:rPr>
              <a:t>TRUEs</a:t>
            </a:r>
            <a:endParaRPr b="0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r>
              <a:rPr dirty="0" smtClean="0"/>
              <a:t>POSITION/ORD</a:t>
            </a:r>
            <a:r>
              <a:rPr lang="en-US" dirty="0" smtClean="0"/>
              <a:t>NUNG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/>
              <a:t>first()</a:t>
            </a:r>
            <a:r>
              <a:rPr dirty="0"/>
              <a:t> </a:t>
            </a:r>
            <a:r>
              <a:rPr lang="en-US" dirty="0" smtClean="0"/>
              <a:t>	</a:t>
            </a:r>
            <a:r>
              <a:rPr lang="en-US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erster</a:t>
            </a:r>
            <a:r>
              <a:rPr lang="en-US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Wert </a:t>
            </a:r>
            <a:r>
              <a:rPr lang="en-US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eines</a:t>
            </a:r>
            <a:r>
              <a:rPr lang="en-US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Vektors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 smtClean="0"/>
              <a:t>::</a:t>
            </a:r>
            <a:r>
              <a:rPr dirty="0" smtClean="0">
                <a:solidFill>
                  <a:srgbClr val="00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last()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Source Sans Pro Light"/>
                <a:ea typeface="Source Sans Pro Light"/>
                <a:sym typeface="Source Sans Pro Light"/>
              </a:rPr>
              <a:t>l</a:t>
            </a:r>
            <a:r>
              <a:rPr lang="en-US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etzter</a:t>
            </a:r>
            <a:r>
              <a:rPr lang="en-US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Wert </a:t>
            </a:r>
            <a:r>
              <a:rPr lang="en-US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eines</a:t>
            </a:r>
            <a:r>
              <a:rPr lang="en-US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Vektors</a:t>
            </a:r>
            <a:r>
              <a:rPr lang="en-US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 lang="en-US" dirty="0" smtClean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 smtClean="0"/>
              <a:t>dplyr</a:t>
            </a:r>
            <a:r>
              <a:rPr dirty="0" smtClean="0"/>
              <a:t>::</a:t>
            </a:r>
            <a:r>
              <a:rPr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nth()</a:t>
            </a:r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Source Sans Pro Light"/>
                <a:sym typeface="Source Sans Pro Light"/>
              </a:rPr>
              <a:t> </a:t>
            </a:r>
            <a:r>
              <a:rPr lang="en-US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	n-</a:t>
            </a:r>
            <a:r>
              <a:rPr lang="en-US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ter</a:t>
            </a:r>
            <a:r>
              <a:rPr lang="en-US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Wert </a:t>
            </a:r>
            <a:r>
              <a:rPr lang="en-US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eines</a:t>
            </a:r>
            <a:r>
              <a:rPr lang="en-US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Vektors</a:t>
            </a:r>
            <a:endParaRPr lang="en-US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r>
              <a:rPr dirty="0" smtClean="0"/>
              <a:t>RAN</a:t>
            </a:r>
            <a:r>
              <a:rPr lang="en-US" dirty="0" smtClean="0"/>
              <a:t>G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</a:t>
            </a:r>
            <a:r>
              <a:rPr dirty="0">
                <a:solidFill>
                  <a:srgbClr val="00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quantile</a:t>
            </a:r>
            <a:r>
              <a:rPr dirty="0">
                <a:solidFill>
                  <a:srgbClr val="00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()</a:t>
            </a:r>
            <a:r>
              <a:rPr lang="en-US" dirty="0" smtClean="0"/>
              <a:t>	</a:t>
            </a:r>
            <a:r>
              <a:rPr dirty="0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-</a:t>
            </a:r>
            <a:r>
              <a:rPr lang="en-US" dirty="0" err="1" smtClean="0">
                <a:latin typeface="+mn-lt"/>
              </a:rPr>
              <a:t>tes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Quantil</a:t>
            </a:r>
            <a:r>
              <a:rPr dirty="0"/>
              <a:t>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</a:t>
            </a:r>
            <a:r>
              <a:rPr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min() </a:t>
            </a:r>
            <a:r>
              <a:rPr lang="en-US" dirty="0"/>
              <a:t>	</a:t>
            </a:r>
            <a:r>
              <a:rPr lang="en-US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kleinster</a:t>
            </a:r>
            <a:r>
              <a:rPr lang="en-US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Wert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</a:t>
            </a:r>
            <a:r>
              <a:rPr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max() </a:t>
            </a:r>
            <a:r>
              <a:rPr lang="en-US" dirty="0" smtClean="0"/>
              <a:t>	</a:t>
            </a:r>
            <a:r>
              <a:rPr lang="en-US" b="0" dirty="0" err="1">
                <a:solidFill>
                  <a:srgbClr val="000000"/>
                </a:solidFill>
                <a:latin typeface="+mn-lt"/>
              </a:rPr>
              <a:t>größter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Wert</a:t>
            </a:r>
            <a:endParaRPr b="0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r>
              <a:rPr lang="en-US" dirty="0" smtClean="0"/>
              <a:t>STREUUNG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smtClean="0"/>
              <a:t>            </a:t>
            </a:r>
            <a:r>
              <a:rPr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 IQR() </a:t>
            </a:r>
            <a:r>
              <a:rPr lang="en-US" dirty="0" smtClean="0"/>
              <a:t>	</a:t>
            </a:r>
            <a:r>
              <a:rPr lang="en-US" dirty="0" err="1" smtClean="0">
                <a:latin typeface="Source Sans Pro Light"/>
                <a:ea typeface="Source Sans Pro Light"/>
                <a:cs typeface="Source Sans Pro Light"/>
              </a:rPr>
              <a:t>Interquartilsabstand</a:t>
            </a:r>
            <a:r>
              <a:rPr lang="en-US" dirty="0" smtClean="0"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eines</a:t>
            </a:r>
            <a:r>
              <a:rPr lang="en-US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Vektors</a:t>
            </a:r>
            <a:endParaRPr lang="en-US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</a:t>
            </a:r>
            <a:r>
              <a:rPr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mad</a:t>
            </a:r>
            <a:r>
              <a:rPr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()</a:t>
            </a:r>
            <a:r>
              <a:rPr lang="en-US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dirty="0" smtClean="0"/>
              <a:t>	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mittlere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absolute </a:t>
            </a:r>
            <a:r>
              <a:rPr lang="en-US" b="0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Abweichung</a:t>
            </a:r>
            <a:endParaRPr b="0" dirty="0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</a:t>
            </a:r>
            <a:r>
              <a:rPr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sd</a:t>
            </a:r>
            <a:r>
              <a:rPr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() </a:t>
            </a:r>
            <a:r>
              <a:rPr lang="en-US" dirty="0" smtClean="0"/>
              <a:t>	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Standardabweichung</a:t>
            </a:r>
            <a:endParaRPr b="0" dirty="0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</a:t>
            </a:r>
            <a:r>
              <a:rPr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var</a:t>
            </a:r>
            <a:r>
              <a:rPr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() </a:t>
            </a:r>
            <a:r>
              <a:rPr lang="en-US" dirty="0"/>
              <a:t>	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Vari</a:t>
            </a:r>
            <a:r>
              <a:rPr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an</a:t>
            </a:r>
            <a:r>
              <a:rPr lang="en-US" b="0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z</a:t>
            </a:r>
            <a:endParaRPr b="0" dirty="0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</a:endParaRPr>
          </a:p>
        </p:txBody>
      </p:sp>
      <p:sp>
        <p:nvSpPr>
          <p:cNvPr id="256" name="Row Names"/>
          <p:cNvSpPr txBox="1"/>
          <p:nvPr/>
        </p:nvSpPr>
        <p:spPr>
          <a:xfrm>
            <a:off x="3717528" y="7516111"/>
            <a:ext cx="178734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 smtClean="0"/>
              <a:t>Zeilennamen</a:t>
            </a:r>
            <a:endParaRPr dirty="0"/>
          </a:p>
        </p:txBody>
      </p:sp>
      <p:sp>
        <p:nvSpPr>
          <p:cNvPr id="257" name="Line"/>
          <p:cNvSpPr/>
          <p:nvPr/>
        </p:nvSpPr>
        <p:spPr>
          <a:xfrm>
            <a:off x="3740779" y="7462261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8" name="Tidy data does not use rownames, which store a variable outside of the columns. To work with the rownames, first move them into a column."/>
          <p:cNvSpPr txBox="1"/>
          <p:nvPr/>
        </p:nvSpPr>
        <p:spPr>
          <a:xfrm>
            <a:off x="3732348" y="7891210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lang="en-US" dirty="0" err="1">
                <a:solidFill>
                  <a:srgbClr val="000000"/>
                </a:solidFill>
              </a:rPr>
              <a:t>Aufger</a:t>
            </a:r>
            <a:r>
              <a:rPr lang="en-US" dirty="0" err="1">
                <a:solidFill>
                  <a:srgbClr val="000000"/>
                </a:solidFill>
                <a:sym typeface="Source Sans Pro Light"/>
              </a:rPr>
              <a:t>äumte</a:t>
            </a:r>
            <a:r>
              <a:rPr lang="en-US" dirty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Source Sans Pro Light"/>
              </a:rPr>
              <a:t>Daten</a:t>
            </a:r>
            <a:r>
              <a:rPr lang="en-US" dirty="0" smtClean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Source Sans Pro Light"/>
              </a:rPr>
              <a:t>verwenden</a:t>
            </a:r>
            <a:r>
              <a:rPr lang="en-US" dirty="0" smtClean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Source Sans Pro Light"/>
              </a:rPr>
              <a:t>keine</a:t>
            </a:r>
            <a:r>
              <a:rPr lang="en-US" dirty="0" smtClean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Source Sans Pro Light"/>
              </a:rPr>
              <a:t>Zeilennamen</a:t>
            </a:r>
            <a:r>
              <a:rPr lang="en-US" dirty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Source Sans Pro Light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sym typeface="Source Sans Pro Light"/>
              </a:rPr>
              <a:t>diese</a:t>
            </a:r>
            <a:r>
              <a:rPr lang="en-US" dirty="0" smtClean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Source Sans Pro Light"/>
              </a:rPr>
              <a:t>wären</a:t>
            </a:r>
            <a:r>
              <a:rPr lang="en-US" dirty="0" smtClean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Source Sans Pro Light"/>
              </a:rPr>
              <a:t>außerhalb</a:t>
            </a:r>
            <a:r>
              <a:rPr lang="en-US" dirty="0" smtClean="0">
                <a:solidFill>
                  <a:srgbClr val="000000"/>
                </a:solidFill>
                <a:sym typeface="Source Sans Pro Light"/>
              </a:rPr>
              <a:t> der </a:t>
            </a:r>
            <a:r>
              <a:rPr lang="en-US" dirty="0" err="1" smtClean="0">
                <a:solidFill>
                  <a:srgbClr val="000000"/>
                </a:solidFill>
                <a:sym typeface="Source Sans Pro Light"/>
              </a:rPr>
              <a:t>Spalten</a:t>
            </a:r>
            <a:r>
              <a:rPr lang="en-US" dirty="0" smtClean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Source Sans Pro Light"/>
              </a:rPr>
              <a:t>gespeichert</a:t>
            </a:r>
            <a:r>
              <a:rPr lang="en-US" dirty="0" smtClean="0">
                <a:solidFill>
                  <a:srgbClr val="000000"/>
                </a:solidFill>
                <a:sym typeface="Source Sans Pro Light"/>
              </a:rPr>
              <a:t>)</a:t>
            </a:r>
            <a:r>
              <a:rPr dirty="0" smtClean="0"/>
              <a:t>. </a:t>
            </a:r>
            <a:r>
              <a:rPr lang="en-US" dirty="0" smtClean="0"/>
              <a:t>Um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Zeilennamen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arbeiten</a:t>
            </a:r>
            <a:r>
              <a:rPr lang="en-US" dirty="0" smtClean="0"/>
              <a:t>,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Spalte</a:t>
            </a:r>
            <a:r>
              <a:rPr lang="en-US" dirty="0" smtClean="0"/>
              <a:t> </a:t>
            </a:r>
            <a:r>
              <a:rPr lang="en-US" dirty="0" err="1" smtClean="0"/>
              <a:t>einzufügen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60" name="Line"/>
          <p:cNvSpPr/>
          <p:nvPr/>
        </p:nvSpPr>
        <p:spPr>
          <a:xfrm>
            <a:off x="2354308" y="10227785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1" name="rownames_to_column()…"/>
          <p:cNvSpPr txBox="1"/>
          <p:nvPr/>
        </p:nvSpPr>
        <p:spPr>
          <a:xfrm>
            <a:off x="4644014" y="8557982"/>
            <a:ext cx="2229621" cy="1329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rownames_to_column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 smtClean="0">
                <a:latin typeface="+mn-lt"/>
              </a:rPr>
              <a:t>Zeilennamen</a:t>
            </a:r>
            <a:r>
              <a:rPr lang="en-US" dirty="0" smtClean="0">
                <a:latin typeface="+mn-lt"/>
              </a:rPr>
              <a:t> in </a:t>
            </a:r>
            <a:r>
              <a:rPr lang="en-US" dirty="0" err="1" smtClean="0">
                <a:latin typeface="+mn-lt"/>
              </a:rPr>
              <a:t>neue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Spalte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verschieben</a:t>
            </a:r>
            <a:endParaRPr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rPr dirty="0"/>
              <a:t>a &lt;- </a:t>
            </a:r>
            <a:r>
              <a:rPr dirty="0" err="1"/>
              <a:t>rownames_to_column</a:t>
            </a:r>
            <a:r>
              <a:rPr dirty="0"/>
              <a:t>(iris,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dirty="0" err="1" smtClean="0"/>
              <a:t>var</a:t>
            </a:r>
            <a:r>
              <a:rPr dirty="0" smtClean="0"/>
              <a:t> </a:t>
            </a:r>
            <a:r>
              <a:rPr dirty="0"/>
              <a:t>= "C")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column_to_rownames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 smtClean="0">
                <a:latin typeface="+mn-lt"/>
              </a:rPr>
              <a:t>Spalte</a:t>
            </a:r>
            <a:r>
              <a:rPr lang="en-US" dirty="0" smtClean="0">
                <a:latin typeface="+mn-lt"/>
              </a:rPr>
              <a:t> in </a:t>
            </a:r>
            <a:r>
              <a:rPr lang="en-US" dirty="0" err="1" smtClean="0">
                <a:latin typeface="+mn-lt"/>
              </a:rPr>
              <a:t>Zeilennamen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verschieben</a:t>
            </a:r>
            <a:r>
              <a:rPr dirty="0">
                <a:latin typeface="+mn-lt"/>
              </a:rPr>
              <a:t>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rPr dirty="0" err="1"/>
              <a:t>column_to_rownames</a:t>
            </a:r>
            <a:r>
              <a:rPr dirty="0"/>
              <a:t>(a, </a:t>
            </a:r>
            <a:r>
              <a:rPr dirty="0" err="1"/>
              <a:t>var</a:t>
            </a:r>
            <a:r>
              <a:rPr dirty="0"/>
              <a:t> = "C")</a:t>
            </a:r>
          </a:p>
        </p:txBody>
      </p:sp>
      <p:pic>
        <p:nvPicPr>
          <p:cNvPr id="262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ummary function"/>
          <p:cNvSpPr txBox="1"/>
          <p:nvPr/>
        </p:nvSpPr>
        <p:spPr>
          <a:xfrm>
            <a:off x="4095504" y="2203322"/>
            <a:ext cx="1963679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de-AT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Zusammenfassungs-Funktion</a:t>
            </a:r>
            <a:endParaRPr dirty="0"/>
          </a:p>
        </p:txBody>
      </p:sp>
      <p:sp>
        <p:nvSpPr>
          <p:cNvPr id="265" name="Also has_rownames(), remove_rownames()"/>
          <p:cNvSpPr txBox="1"/>
          <p:nvPr/>
        </p:nvSpPr>
        <p:spPr>
          <a:xfrm>
            <a:off x="3734004" y="9969701"/>
            <a:ext cx="3127459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 smtClean="0">
                <a:latin typeface="+mn-lt"/>
              </a:rPr>
              <a:t>Ebenso</a:t>
            </a:r>
            <a:r>
              <a:rPr lang="en-US" dirty="0" smtClean="0"/>
              <a:t> </a:t>
            </a:r>
            <a:r>
              <a:rPr lang="en-US" b="1" dirty="0" err="1" smtClean="0"/>
              <a:t>has_ro</a:t>
            </a:r>
            <a:r>
              <a:rPr b="1" dirty="0" err="1" smtClean="0"/>
              <a:t>wnames</a:t>
            </a:r>
            <a:r>
              <a:rPr b="1" dirty="0"/>
              <a:t>()</a:t>
            </a:r>
            <a:r>
              <a:rPr dirty="0"/>
              <a:t>, </a:t>
            </a:r>
            <a:r>
              <a:rPr b="1" dirty="0" err="1"/>
              <a:t>remove_rownames</a:t>
            </a:r>
            <a:r>
              <a:rPr b="1" dirty="0"/>
              <a:t>()</a:t>
            </a:r>
          </a:p>
        </p:txBody>
      </p:sp>
      <p:sp>
        <p:nvSpPr>
          <p:cNvPr id="266" name="Summary Functions"/>
          <p:cNvSpPr txBox="1"/>
          <p:nvPr/>
        </p:nvSpPr>
        <p:spPr>
          <a:xfrm>
            <a:off x="7085456" y="796474"/>
            <a:ext cx="331180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 smtClean="0"/>
              <a:t>Zusammenfassungs-Fkt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67" name="Line"/>
          <p:cNvSpPr/>
          <p:nvPr/>
        </p:nvSpPr>
        <p:spPr>
          <a:xfrm>
            <a:off x="7108707" y="729958"/>
            <a:ext cx="645795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8" name="COMBINE VARIABLES"/>
          <p:cNvSpPr txBox="1"/>
          <p:nvPr/>
        </p:nvSpPr>
        <p:spPr>
          <a:xfrm>
            <a:off x="7091831" y="1190482"/>
            <a:ext cx="164628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/>
              <a:t>SPALTEN KOMBINIEREN</a:t>
            </a:r>
            <a:endParaRPr dirty="0"/>
          </a:p>
        </p:txBody>
      </p:sp>
      <p:sp>
        <p:nvSpPr>
          <p:cNvPr id="270" name="Use bind_cols() to paste tables beside each other as they are.…"/>
          <p:cNvSpPr txBox="1"/>
          <p:nvPr/>
        </p:nvSpPr>
        <p:spPr>
          <a:xfrm>
            <a:off x="7094736" y="2094072"/>
            <a:ext cx="3055254" cy="224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b="1" dirty="0" err="1" smtClean="0"/>
              <a:t>bind_cols</a:t>
            </a:r>
            <a:r>
              <a:rPr b="1" dirty="0"/>
              <a:t>()</a:t>
            </a:r>
            <a:r>
              <a:rPr dirty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Tabellen</a:t>
            </a:r>
            <a:r>
              <a:rPr lang="en-US" dirty="0" smtClean="0"/>
              <a:t> so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nebeneinander</a:t>
            </a:r>
            <a:r>
              <a:rPr lang="en-US" dirty="0" smtClean="0"/>
              <a:t> </a:t>
            </a:r>
            <a:r>
              <a:rPr lang="en-US" dirty="0" err="1" smtClean="0"/>
              <a:t>zusammengefügt</a:t>
            </a:r>
            <a:r>
              <a:rPr dirty="0" smtClean="0"/>
              <a:t>. </a:t>
            </a: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600"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bind_cols</a:t>
            </a:r>
            <a:r>
              <a:rPr dirty="0"/>
              <a:t>(…) </a:t>
            </a:r>
            <a:r>
              <a:rPr lang="en-US" b="0" dirty="0" err="1" smtClean="0"/>
              <a:t>erstellt</a:t>
            </a:r>
            <a:r>
              <a:rPr lang="en-US" b="0" dirty="0" smtClean="0"/>
              <a:t> </a:t>
            </a:r>
            <a:r>
              <a:rPr lang="en-US" b="0" dirty="0" err="1" smtClean="0"/>
              <a:t>eine</a:t>
            </a:r>
            <a:r>
              <a:rPr lang="en-US" b="0" dirty="0" smtClean="0"/>
              <a:t> </a:t>
            </a:r>
            <a:r>
              <a:rPr lang="en-US" b="0" dirty="0" err="1" smtClean="0"/>
              <a:t>neue</a:t>
            </a:r>
            <a:r>
              <a:rPr lang="en-US" b="0" dirty="0" smtClean="0"/>
              <a:t> </a:t>
            </a:r>
            <a:r>
              <a:rPr lang="en-US" b="0" dirty="0" err="1" smtClean="0"/>
              <a:t>Ausgabe-Tabelle</a:t>
            </a:r>
            <a:r>
              <a:rPr lang="en-US" b="0" dirty="0" smtClean="0"/>
              <a:t> </a:t>
            </a:r>
            <a:r>
              <a:rPr lang="en-US" b="0" dirty="0" err="1" smtClean="0"/>
              <a:t>als</a:t>
            </a:r>
            <a:r>
              <a:rPr lang="en-US" b="0" dirty="0" smtClean="0"/>
              <a:t> </a:t>
            </a:r>
            <a:r>
              <a:rPr lang="en-US" b="0" dirty="0" err="1" smtClean="0"/>
              <a:t>nebeneinander</a:t>
            </a:r>
            <a:r>
              <a:rPr lang="en-US" b="0" dirty="0" smtClean="0"/>
              <a:t> </a:t>
            </a:r>
            <a:r>
              <a:rPr lang="en-US" b="0" dirty="0" err="1" smtClean="0"/>
              <a:t>gestellte</a:t>
            </a:r>
            <a:r>
              <a:rPr lang="en-US" b="0" dirty="0" smtClean="0"/>
              <a:t> </a:t>
            </a:r>
            <a:r>
              <a:rPr lang="en-US" b="0" dirty="0" err="1" smtClean="0"/>
              <a:t>Eingabe-Tabellen</a:t>
            </a:r>
            <a:r>
              <a:rPr b="0" dirty="0" smtClean="0"/>
              <a:t>.</a:t>
            </a:r>
            <a:r>
              <a:rPr b="0" dirty="0"/>
              <a:t> 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smtClean="0"/>
              <a:t>WICHTIG: VORAB SICHERGEHEN, DASS DIE ZEILEN GLEICH AUSGERICHTET SIND</a:t>
            </a:r>
            <a:r>
              <a:rPr dirty="0" smtClean="0"/>
              <a:t>.</a:t>
            </a: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dirty="0" smtClean="0"/>
              <a:t>"</a:t>
            </a:r>
            <a:r>
              <a:rPr lang="en-US" dirty="0" err="1"/>
              <a:t>v</a:t>
            </a:r>
            <a:r>
              <a:rPr lang="en-US" b="1" dirty="0" err="1" smtClean="0"/>
              <a:t>erändernden</a:t>
            </a:r>
            <a:r>
              <a:rPr lang="en-US" b="1" dirty="0" smtClean="0"/>
              <a:t> </a:t>
            </a:r>
            <a:r>
              <a:rPr b="1" dirty="0" smtClean="0"/>
              <a:t>Join</a:t>
            </a:r>
            <a:r>
              <a:rPr dirty="0"/>
              <a:t>"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Spalten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hinzugefügt</a:t>
            </a:r>
            <a:r>
              <a:rPr dirty="0" smtClean="0"/>
              <a:t>, </a:t>
            </a:r>
            <a:r>
              <a:rPr lang="en-US" dirty="0" err="1" smtClean="0"/>
              <a:t>basierend</a:t>
            </a:r>
            <a:r>
              <a:rPr lang="en-US" dirty="0" smtClean="0"/>
              <a:t> auf </a:t>
            </a:r>
            <a:r>
              <a:rPr lang="en-US" dirty="0" err="1" smtClean="0"/>
              <a:t>identischen</a:t>
            </a:r>
            <a:r>
              <a:rPr lang="en-US" dirty="0" smtClean="0"/>
              <a:t> </a:t>
            </a:r>
            <a:r>
              <a:rPr lang="en-US" dirty="0" err="1" smtClean="0"/>
              <a:t>Werten</a:t>
            </a:r>
            <a:r>
              <a:rPr lang="en-US" dirty="0" smtClean="0"/>
              <a:t> in den </a:t>
            </a:r>
            <a:r>
              <a:rPr lang="en-US" dirty="0" err="1" smtClean="0"/>
              <a:t>Zeilen</a:t>
            </a:r>
            <a:r>
              <a:rPr dirty="0" smtClean="0"/>
              <a:t>.  </a:t>
            </a:r>
            <a:r>
              <a:rPr lang="en-US" dirty="0" err="1" smtClean="0"/>
              <a:t>Jeder</a:t>
            </a:r>
            <a:r>
              <a:rPr lang="en-US" dirty="0" smtClean="0"/>
              <a:t> Join </a:t>
            </a:r>
            <a:r>
              <a:rPr lang="en-US" dirty="0" err="1" smtClean="0"/>
              <a:t>bewahrt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Kombination</a:t>
            </a:r>
            <a:r>
              <a:rPr lang="en-US" dirty="0" smtClean="0"/>
              <a:t> der </a:t>
            </a:r>
            <a:r>
              <a:rPr lang="en-US" dirty="0" err="1" smtClean="0"/>
              <a:t>Werte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den </a:t>
            </a:r>
            <a:r>
              <a:rPr lang="en-US" dirty="0" err="1" smtClean="0"/>
              <a:t>Tabellen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71" name="left_join(x, y, by = NULL,…"/>
          <p:cNvSpPr txBox="1"/>
          <p:nvPr/>
        </p:nvSpPr>
        <p:spPr>
          <a:xfrm>
            <a:off x="7899607" y="4396383"/>
            <a:ext cx="2321241" cy="2954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left_join</a:t>
            </a:r>
            <a:r>
              <a:rPr b="1" dirty="0"/>
              <a:t>(</a:t>
            </a:r>
            <a:r>
              <a:rPr dirty="0"/>
              <a:t>x, y, by = NULL,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copy=FALSE,  suffix=c(“.</a:t>
            </a:r>
            <a:r>
              <a:rPr dirty="0" err="1"/>
              <a:t>x”,“.y</a:t>
            </a:r>
            <a:r>
              <a:rPr dirty="0"/>
              <a:t>”),…</a:t>
            </a:r>
            <a:r>
              <a:rPr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 smtClean="0">
                <a:latin typeface="+mn-lt"/>
              </a:rPr>
              <a:t>Übereinstimmende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Werte</a:t>
            </a:r>
            <a:r>
              <a:rPr lang="en-US" dirty="0" smtClean="0">
                <a:latin typeface="+mn-lt"/>
              </a:rPr>
              <a:t> von y </a:t>
            </a:r>
            <a:r>
              <a:rPr lang="en-US" dirty="0" err="1" smtClean="0">
                <a:latin typeface="+mn-lt"/>
              </a:rPr>
              <a:t>zu</a:t>
            </a:r>
            <a:r>
              <a:rPr lang="en-US" dirty="0" smtClean="0">
                <a:latin typeface="+mn-lt"/>
              </a:rPr>
              <a:t> x </a:t>
            </a:r>
            <a:r>
              <a:rPr lang="en-US" dirty="0" err="1" smtClean="0">
                <a:latin typeface="+mn-lt"/>
              </a:rPr>
              <a:t>anfügen</a:t>
            </a:r>
            <a:endParaRPr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right_join</a:t>
            </a:r>
            <a:r>
              <a:rPr b="1" dirty="0"/>
              <a:t>(</a:t>
            </a:r>
            <a:r>
              <a:rPr dirty="0"/>
              <a:t>x, y, by = NULL, copy = FALSE,  suffix=c(“.</a:t>
            </a:r>
            <a:r>
              <a:rPr dirty="0" err="1"/>
              <a:t>x”,“.y</a:t>
            </a:r>
            <a:r>
              <a:rPr dirty="0"/>
              <a:t>”),…</a:t>
            </a:r>
            <a:r>
              <a:rPr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de-DE" b="0" dirty="0">
                <a:solidFill>
                  <a:srgbClr val="000000"/>
                </a:solidFill>
                <a:latin typeface="+mn-lt"/>
              </a:rPr>
              <a:t>Übereinstimmende Werte von </a:t>
            </a:r>
            <a:r>
              <a:rPr lang="de-DE" b="0" dirty="0" smtClean="0">
                <a:solidFill>
                  <a:srgbClr val="000000"/>
                </a:solidFill>
                <a:latin typeface="+mn-lt"/>
              </a:rPr>
              <a:t>x </a:t>
            </a:r>
            <a:r>
              <a:rPr lang="de-DE" b="0" dirty="0">
                <a:solidFill>
                  <a:srgbClr val="000000"/>
                </a:solidFill>
                <a:latin typeface="+mn-lt"/>
              </a:rPr>
              <a:t>zu </a:t>
            </a:r>
            <a:r>
              <a:rPr lang="de-DE" b="0" dirty="0" smtClean="0">
                <a:solidFill>
                  <a:srgbClr val="000000"/>
                </a:solidFill>
                <a:latin typeface="+mn-lt"/>
              </a:rPr>
              <a:t>y anfügen</a:t>
            </a:r>
            <a:endParaRPr lang="de-DE" b="0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inner_join</a:t>
            </a:r>
            <a:r>
              <a:rPr b="1" dirty="0"/>
              <a:t>(</a:t>
            </a:r>
            <a:r>
              <a:rPr dirty="0"/>
              <a:t>x, y, by = NULL, copy = FALSE,  suffix=c(“.</a:t>
            </a:r>
            <a:r>
              <a:rPr dirty="0" err="1"/>
              <a:t>x”,“.y</a:t>
            </a:r>
            <a:r>
              <a:rPr dirty="0"/>
              <a:t>”),…</a:t>
            </a:r>
            <a:r>
              <a:rPr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 smtClean="0">
                <a:latin typeface="+mn-lt"/>
              </a:rPr>
              <a:t>Daten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vereinigen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nur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Zeilen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mit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beiderseitigen</a:t>
            </a:r>
            <a:r>
              <a:rPr lang="en-US" dirty="0" smtClean="0">
                <a:latin typeface="+mn-lt"/>
              </a:rPr>
              <a:t> </a:t>
            </a:r>
            <a:r>
              <a:rPr lang="de-DE" b="0" dirty="0" smtClean="0">
                <a:solidFill>
                  <a:srgbClr val="000000"/>
                </a:solidFill>
                <a:latin typeface="+mn-lt"/>
              </a:rPr>
              <a:t>Übereinstimmungen werden behalten</a:t>
            </a:r>
            <a:endParaRPr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full_join</a:t>
            </a:r>
            <a:r>
              <a:rPr b="1" dirty="0"/>
              <a:t>(</a:t>
            </a:r>
            <a:r>
              <a:rPr dirty="0"/>
              <a:t>x, y, by = NULL, copy=FALSE,  suffix=c(“.</a:t>
            </a:r>
            <a:r>
              <a:rPr dirty="0" err="1"/>
              <a:t>x”,“.y</a:t>
            </a:r>
            <a:r>
              <a:rPr dirty="0"/>
              <a:t>”),…</a:t>
            </a:r>
            <a:r>
              <a:rPr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0" dirty="0" err="1">
                <a:solidFill>
                  <a:srgbClr val="000000"/>
                </a:solidFill>
                <a:latin typeface="+mn-lt"/>
              </a:rPr>
              <a:t>Daten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+mn-lt"/>
              </a:rPr>
              <a:t>vereinigen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+mn-lt"/>
              </a:rPr>
              <a:t>alle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+mn-lt"/>
              </a:rPr>
              <a:t>Zeilen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+mn-lt"/>
              </a:rPr>
              <a:t>werden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+mn-lt"/>
              </a:rPr>
              <a:t>behalten</a:t>
            </a:r>
            <a:endParaRPr dirty="0">
              <a:latin typeface="+mn-lt"/>
            </a:endParaRPr>
          </a:p>
        </p:txBody>
      </p:sp>
      <p:sp>
        <p:nvSpPr>
          <p:cNvPr id="272" name="Use by = c(&quot;col1&quot;, &quot;col2&quot;)  to specify the column(s) to match on.…"/>
          <p:cNvSpPr txBox="1"/>
          <p:nvPr/>
        </p:nvSpPr>
        <p:spPr>
          <a:xfrm>
            <a:off x="7899607" y="7553684"/>
            <a:ext cx="2321241" cy="2681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 smtClean="0">
                <a:latin typeface="+mn-lt"/>
              </a:rPr>
              <a:t>Mit</a:t>
            </a:r>
            <a:r>
              <a:rPr lang="en-US" dirty="0" smtClean="0"/>
              <a:t> </a:t>
            </a:r>
            <a:r>
              <a:rPr b="1" dirty="0" smtClean="0"/>
              <a:t>by </a:t>
            </a:r>
            <a:r>
              <a:rPr b="1" dirty="0"/>
              <a:t>= c("col1", "col2")</a:t>
            </a:r>
            <a:r>
              <a:rPr dirty="0"/>
              <a:t> </a:t>
            </a:r>
            <a:r>
              <a:rPr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err="1" smtClean="0">
                <a:latin typeface="+mn-lt"/>
              </a:rPr>
              <a:t>werden</a:t>
            </a:r>
            <a:r>
              <a:rPr lang="en-US" dirty="0" smtClean="0">
                <a:latin typeface="+mn-lt"/>
              </a:rPr>
              <a:t> die </a:t>
            </a:r>
            <a:r>
              <a:rPr lang="en-US" dirty="0" err="1" smtClean="0">
                <a:latin typeface="+mn-lt"/>
              </a:rPr>
              <a:t>Spalte</a:t>
            </a:r>
            <a:r>
              <a:rPr lang="en-US" dirty="0" smtClean="0">
                <a:latin typeface="+mn-lt"/>
              </a:rPr>
              <a:t>(n) </a:t>
            </a:r>
            <a:r>
              <a:rPr lang="en-US" dirty="0" err="1" smtClean="0">
                <a:latin typeface="+mn-lt"/>
              </a:rPr>
              <a:t>für</a:t>
            </a:r>
            <a:r>
              <a:rPr lang="en-US" dirty="0" smtClean="0">
                <a:latin typeface="+mn-lt"/>
              </a:rPr>
              <a:t> die </a:t>
            </a:r>
            <a:r>
              <a:rPr lang="de-DE" b="0" dirty="0" smtClean="0">
                <a:solidFill>
                  <a:srgbClr val="000000"/>
                </a:solidFill>
                <a:latin typeface="+mn-lt"/>
              </a:rPr>
              <a:t>Übereinstimmungen </a:t>
            </a:r>
            <a:r>
              <a:rPr lang="en-US" b="0" dirty="0" err="1" smtClean="0">
                <a:solidFill>
                  <a:srgbClr val="000000"/>
                </a:solidFill>
                <a:latin typeface="+mn-lt"/>
              </a:rPr>
              <a:t>bestimmt</a:t>
            </a:r>
            <a:endParaRPr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rPr dirty="0" err="1"/>
              <a:t>left_join</a:t>
            </a:r>
            <a:r>
              <a:rPr dirty="0"/>
              <a:t>(x, y, by = "A")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 smtClean="0">
                <a:latin typeface="+mn-lt"/>
              </a:rPr>
              <a:t>Mit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einem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benannten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Vektor</a:t>
            </a:r>
            <a:r>
              <a:rPr dirty="0" smtClean="0">
                <a:latin typeface="+mn-lt"/>
              </a:rPr>
              <a:t>, 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b="1" dirty="0" smtClean="0"/>
              <a:t>by </a:t>
            </a:r>
            <a:r>
              <a:rPr b="1" dirty="0"/>
              <a:t>= c("col1" = "col2</a:t>
            </a:r>
            <a:r>
              <a:rPr b="1" dirty="0" smtClean="0"/>
              <a:t>")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können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Spalten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mit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unterschiedlichen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Namen</a:t>
            </a:r>
            <a:r>
              <a:rPr lang="en-US" dirty="0" smtClean="0">
                <a:latin typeface="+mn-lt"/>
              </a:rPr>
              <a:t> in den </a:t>
            </a:r>
            <a:r>
              <a:rPr lang="en-US" dirty="0" err="1" smtClean="0">
                <a:latin typeface="+mn-lt"/>
              </a:rPr>
              <a:t>Tabellen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verglichen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werden</a:t>
            </a:r>
            <a:r>
              <a:rPr dirty="0" smtClean="0">
                <a:latin typeface="+mn-lt"/>
              </a:rPr>
              <a:t>.</a:t>
            </a:r>
            <a:endParaRPr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rPr dirty="0" err="1"/>
              <a:t>left_join</a:t>
            </a:r>
            <a:r>
              <a:rPr dirty="0"/>
              <a:t>(x, y, by = c("C" = "D"))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 smtClean="0">
                <a:latin typeface="+mn-lt"/>
              </a:rPr>
              <a:t>Mit</a:t>
            </a:r>
            <a:r>
              <a:rPr lang="en-US" dirty="0" smtClean="0"/>
              <a:t> </a:t>
            </a:r>
            <a:r>
              <a:rPr b="1" dirty="0" smtClean="0"/>
              <a:t>suffix</a:t>
            </a:r>
            <a:r>
              <a:rPr dirty="0" smtClean="0"/>
              <a:t> </a:t>
            </a:r>
            <a:r>
              <a:rPr lang="en-US" dirty="0" err="1" smtClean="0">
                <a:latin typeface="+mn-lt"/>
              </a:rPr>
              <a:t>wird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ein</a:t>
            </a:r>
            <a:r>
              <a:rPr lang="en-US" dirty="0" smtClean="0">
                <a:latin typeface="+mn-lt"/>
              </a:rPr>
              <a:t> Suffix </a:t>
            </a:r>
            <a:r>
              <a:rPr lang="en-US" dirty="0" err="1" smtClean="0">
                <a:latin typeface="+mn-lt"/>
              </a:rPr>
              <a:t>für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gleichnamige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Tabellenspalten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bestimmt</a:t>
            </a:r>
            <a:r>
              <a:rPr lang="en-US" dirty="0" smtClean="0">
                <a:latin typeface="+mn-lt"/>
              </a:rPr>
              <a:t>, um </a:t>
            </a:r>
            <a:r>
              <a:rPr lang="en-US" dirty="0" err="1" smtClean="0">
                <a:latin typeface="+mn-lt"/>
              </a:rPr>
              <a:t>duplizierte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Spaltennamen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zu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vermeiden</a:t>
            </a:r>
            <a:r>
              <a:rPr dirty="0" smtClean="0">
                <a:latin typeface="+mn-lt"/>
              </a:rPr>
              <a:t>.</a:t>
            </a:r>
            <a:endParaRPr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rPr dirty="0" err="1"/>
              <a:t>left_join</a:t>
            </a:r>
            <a:r>
              <a:rPr dirty="0"/>
              <a:t>(x, y, by = c("C" = "D"),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</a:t>
            </a:r>
            <a:r>
              <a:rPr dirty="0" smtClean="0"/>
              <a:t>suffix </a:t>
            </a:r>
            <a:r>
              <a:rPr dirty="0"/>
              <a:t>= c("1", "2"))</a:t>
            </a:r>
          </a:p>
        </p:txBody>
      </p:sp>
      <p:sp>
        <p:nvSpPr>
          <p:cNvPr id="273" name="Line"/>
          <p:cNvSpPr/>
          <p:nvPr/>
        </p:nvSpPr>
        <p:spPr>
          <a:xfrm>
            <a:off x="7103716" y="340993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7146248" y="7462261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Use bind_rows() to paste tables below each other as they are."/>
          <p:cNvSpPr txBox="1"/>
          <p:nvPr/>
        </p:nvSpPr>
        <p:spPr>
          <a:xfrm>
            <a:off x="10427090" y="2576167"/>
            <a:ext cx="3074323" cy="52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b="1" dirty="0" err="1" smtClean="0"/>
              <a:t>bind_rows</a:t>
            </a:r>
            <a:r>
              <a:rPr b="1" dirty="0"/>
              <a:t>()</a:t>
            </a:r>
            <a:r>
              <a:rPr dirty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Tabellen</a:t>
            </a:r>
            <a:r>
              <a:rPr lang="en-US" dirty="0" smtClean="0"/>
              <a:t> so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untereinander</a:t>
            </a:r>
            <a:r>
              <a:rPr lang="en-US" dirty="0" smtClean="0"/>
              <a:t> </a:t>
            </a:r>
            <a:r>
              <a:rPr lang="en-US" dirty="0" err="1" smtClean="0"/>
              <a:t>angefügt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76" name="bind_rows(…, .id = NULL)…"/>
          <p:cNvSpPr txBox="1"/>
          <p:nvPr/>
        </p:nvSpPr>
        <p:spPr>
          <a:xfrm>
            <a:off x="10993238" y="2995285"/>
            <a:ext cx="2529336" cy="3296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bind_rows</a:t>
            </a:r>
            <a:r>
              <a:rPr b="1" dirty="0"/>
              <a:t>(</a:t>
            </a:r>
            <a:r>
              <a:rPr dirty="0"/>
              <a:t>…, .id = </a:t>
            </a:r>
            <a:r>
              <a:rPr dirty="0" smtClean="0"/>
              <a:t>NULL</a:t>
            </a:r>
            <a:r>
              <a:rPr b="1" dirty="0" smtClean="0"/>
              <a:t>)</a:t>
            </a:r>
            <a:r>
              <a:rPr lang="en-US" b="1" dirty="0" smtClean="0"/>
              <a:t> </a:t>
            </a:r>
            <a:r>
              <a:rPr lang="en-US" dirty="0" err="1" smtClean="0"/>
              <a:t>erstellt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untereinandergestellte</a:t>
            </a:r>
            <a:r>
              <a:rPr lang="en-US" dirty="0" smtClean="0"/>
              <a:t> </a:t>
            </a:r>
            <a:r>
              <a:rPr lang="en-US" dirty="0" err="1" smtClean="0"/>
              <a:t>Eingabe-Tabellen</a:t>
            </a:r>
            <a:r>
              <a:rPr dirty="0" smtClean="0"/>
              <a:t>. </a:t>
            </a:r>
            <a:r>
              <a:rPr lang="en-US" dirty="0" smtClean="0"/>
              <a:t>Um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Spalte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den </a:t>
            </a:r>
            <a:r>
              <a:rPr lang="en-US" dirty="0" err="1" smtClean="0"/>
              <a:t>jeweiligen</a:t>
            </a:r>
            <a:r>
              <a:rPr lang="en-US" dirty="0" smtClean="0"/>
              <a:t> </a:t>
            </a:r>
            <a:r>
              <a:rPr lang="en-US" dirty="0" err="1" smtClean="0"/>
              <a:t>Tabellennamen</a:t>
            </a:r>
            <a:r>
              <a:rPr lang="en-US" dirty="0" smtClean="0"/>
              <a:t> </a:t>
            </a:r>
            <a:r>
              <a:rPr lang="en-US" dirty="0" err="1" smtClean="0"/>
              <a:t>hinzuzufügen</a:t>
            </a:r>
            <a:r>
              <a:rPr lang="en-US" dirty="0" smtClean="0"/>
              <a:t>, </a:t>
            </a:r>
            <a:r>
              <a:rPr lang="en-US" dirty="0" err="1" smtClean="0"/>
              <a:t>bekommt</a:t>
            </a:r>
            <a:r>
              <a:rPr lang="en-US" dirty="0" smtClean="0"/>
              <a:t> </a:t>
            </a:r>
            <a:r>
              <a:rPr dirty="0" smtClean="0"/>
              <a:t>.id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Spaltennamen</a:t>
            </a:r>
            <a:r>
              <a:rPr lang="en-US" dirty="0" smtClean="0"/>
              <a:t> </a:t>
            </a:r>
            <a:r>
              <a:rPr lang="en-US" dirty="0" err="1" smtClean="0"/>
              <a:t>zugewiesen</a:t>
            </a:r>
            <a:r>
              <a:rPr lang="en-US" dirty="0" smtClean="0"/>
              <a:t> </a:t>
            </a:r>
            <a:r>
              <a:rPr dirty="0" smtClean="0"/>
              <a:t>(</a:t>
            </a:r>
            <a:r>
              <a:rPr lang="en-US" dirty="0" err="1" smtClean="0"/>
              <a:t>siehe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links</a:t>
            </a:r>
            <a:r>
              <a:rPr dirty="0" smtClean="0"/>
              <a:t>)</a:t>
            </a:r>
            <a:r>
              <a:rPr lang="en-US" dirty="0" smtClean="0"/>
              <a:t>.</a:t>
            </a:r>
            <a:endParaRPr dirty="0"/>
          </a:p>
          <a:p>
            <a:pPr>
              <a:lnSpc>
                <a:spcPct val="85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5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/>
              <a:t>intersect(x, y, …)</a:t>
            </a:r>
          </a:p>
          <a:p>
            <a:pPr>
              <a:lnSpc>
                <a:spcPct val="85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Schnittmenge</a:t>
            </a: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d. h. Zeilen die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/>
            </a:r>
            <a:b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in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Source Sans Pro Light"/>
                <a:sym typeface="Source Sans Pro Light"/>
              </a:rPr>
              <a:t>x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und 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  <a:cs typeface="Source Sans Pro Light"/>
                <a:sym typeface="Source Sans Pro Light"/>
              </a:rPr>
              <a:t>y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vorkommen</a:t>
            </a:r>
            <a:endParaRPr lang="de-DE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>
              <a:lnSpc>
                <a:spcPct val="85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5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setdiff</a:t>
            </a:r>
            <a:r>
              <a:rPr dirty="0"/>
              <a:t>(x, y, …)</a:t>
            </a:r>
          </a:p>
          <a:p>
            <a:pPr>
              <a:lnSpc>
                <a:spcPct val="85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Differenzmenge</a:t>
            </a:r>
            <a:r>
              <a:rPr lang="en-US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d</a:t>
            </a:r>
            <a:r>
              <a:rPr lang="en-US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h. </a:t>
            </a:r>
            <a:r>
              <a:rPr lang="en-US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Zeilen</a:t>
            </a:r>
            <a:r>
              <a:rPr lang="en-US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/>
            </a:r>
            <a:br>
              <a:rPr lang="en-US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en-US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von 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  <a:cs typeface="Source Sans Pro Light"/>
                <a:sym typeface="Source Sans Pro Light"/>
              </a:rPr>
              <a:t>x</a:t>
            </a:r>
            <a:r>
              <a:rPr lang="en-US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die </a:t>
            </a:r>
            <a:r>
              <a:rPr lang="en-US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nicht</a:t>
            </a:r>
            <a:r>
              <a:rPr lang="en-US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in 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  <a:cs typeface="Source Sans Pro Light"/>
                <a:sym typeface="Source Sans Pro Light"/>
              </a:rPr>
              <a:t>y</a:t>
            </a:r>
            <a:r>
              <a:rPr lang="en-US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vorkommen</a:t>
            </a:r>
            <a:endParaRPr dirty="0"/>
          </a:p>
          <a:p>
            <a:pPr>
              <a:lnSpc>
                <a:spcPct val="85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5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/>
              <a:t>union(x, y, …)</a:t>
            </a:r>
          </a:p>
          <a:p>
            <a:pPr>
              <a:lnSpc>
                <a:spcPct val="85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Vereinigungsmenge, d. h. Zeilen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/>
            </a:r>
            <a:b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die </a:t>
            </a: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in einem oder beiden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/>
            </a:r>
            <a:b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vorkommen 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ohne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Duplikate</a:t>
            </a:r>
            <a:r>
              <a:rPr lang="en-US" b="0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).</a:t>
            </a:r>
            <a:r>
              <a:rPr b="0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/>
            </a:r>
            <a:b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</a:br>
            <a:r>
              <a:rPr dirty="0" err="1" smtClean="0"/>
              <a:t>union_all</a:t>
            </a:r>
            <a:r>
              <a:rPr dirty="0"/>
              <a:t>() </a:t>
            </a:r>
            <a:r>
              <a:rPr lang="en-US" b="0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behält</a:t>
            </a:r>
            <a:r>
              <a:rPr lang="en-US" b="0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D</a:t>
            </a:r>
            <a:r>
              <a:rPr b="0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upli</a:t>
            </a:r>
            <a:r>
              <a:rPr lang="en-US" b="0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kate</a:t>
            </a:r>
            <a:r>
              <a:rPr lang="en-US" b="0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.</a:t>
            </a:r>
            <a:endParaRPr b="0" dirty="0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</a:endParaRPr>
          </a:p>
        </p:txBody>
      </p:sp>
      <p:sp>
        <p:nvSpPr>
          <p:cNvPr id="277" name="Use a &quot;Filtering Join&quot; to filter one table against the rows of another."/>
          <p:cNvSpPr txBox="1"/>
          <p:nvPr/>
        </p:nvSpPr>
        <p:spPr>
          <a:xfrm>
            <a:off x="10442676" y="8114749"/>
            <a:ext cx="3190294" cy="498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dirty="0" smtClean="0"/>
              <a:t>"</a:t>
            </a:r>
            <a:r>
              <a:rPr lang="en-US" b="1" dirty="0" err="1" smtClean="0"/>
              <a:t>fil</a:t>
            </a:r>
            <a:r>
              <a:rPr b="1" dirty="0" err="1" smtClean="0"/>
              <a:t>ter</a:t>
            </a:r>
            <a:r>
              <a:rPr lang="en-US" b="1" dirty="0" err="1" smtClean="0"/>
              <a:t>nden</a:t>
            </a:r>
            <a:r>
              <a:rPr b="1" dirty="0" smtClean="0"/>
              <a:t> </a:t>
            </a:r>
            <a:r>
              <a:rPr b="1" dirty="0"/>
              <a:t>Join</a:t>
            </a:r>
            <a:r>
              <a:rPr dirty="0"/>
              <a:t>"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anhand</a:t>
            </a:r>
            <a:r>
              <a:rPr lang="en-US" dirty="0" smtClean="0"/>
              <a:t> der </a:t>
            </a:r>
            <a:r>
              <a:rPr lang="en-US" dirty="0" err="1" smtClean="0"/>
              <a:t>Zeilen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gefiltert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78" name="semi_join(x, y, by = NULL, …)…"/>
          <p:cNvSpPr txBox="1"/>
          <p:nvPr/>
        </p:nvSpPr>
        <p:spPr>
          <a:xfrm>
            <a:off x="10865647" y="8626583"/>
            <a:ext cx="2816796" cy="1495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semi_join</a:t>
            </a:r>
            <a:r>
              <a:rPr b="1" dirty="0"/>
              <a:t>(</a:t>
            </a:r>
            <a:r>
              <a:rPr dirty="0"/>
              <a:t>x, y, by = NULL, …</a:t>
            </a:r>
            <a:r>
              <a:rPr b="1" dirty="0"/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Alle Zeilen von </a:t>
            </a:r>
            <a:r>
              <a:rPr lang="de-DE" dirty="0" smtClean="0">
                <a:latin typeface="Source Sans Pro" panose="020B0503030403020204" pitchFamily="34" charset="0"/>
                <a:ea typeface="Source Sans Pro" panose="020B0503030403020204" pitchFamily="34" charset="0"/>
                <a:cs typeface="Source Sans Pro Light"/>
                <a:sym typeface="Source Sans Pro Light"/>
              </a:rPr>
              <a:t>x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mit Übereinstimmung in </a:t>
            </a:r>
            <a:r>
              <a:rPr lang="de-DE" dirty="0" smtClean="0">
                <a:latin typeface="Source Sans Pro" panose="020B0503030403020204" pitchFamily="34" charset="0"/>
                <a:ea typeface="Source Sans Pro" panose="020B0503030403020204" pitchFamily="34" charset="0"/>
                <a:cs typeface="Source Sans Pro Light"/>
                <a:sym typeface="Source Sans Pro Light"/>
              </a:rPr>
              <a:t>y</a:t>
            </a:r>
            <a:r>
              <a:rPr dirty="0" smtClean="0"/>
              <a:t>. </a:t>
            </a:r>
            <a:r>
              <a:rPr lang="en-US" dirty="0" smtClean="0"/>
              <a:t>NÜTZLICH UM ZU SEHEN, </a:t>
            </a:r>
            <a:br>
              <a:rPr lang="en-US" dirty="0" smtClean="0"/>
            </a:br>
            <a:r>
              <a:rPr lang="en-US" dirty="0" smtClean="0"/>
              <a:t>WAS </a:t>
            </a:r>
            <a:r>
              <a:rPr lang="de-DE" dirty="0"/>
              <a:t>VERBUNDEN </a:t>
            </a:r>
            <a:r>
              <a:rPr lang="en-US" dirty="0" smtClean="0"/>
              <a:t>WIRD</a:t>
            </a:r>
            <a:r>
              <a:rPr dirty="0" smtClean="0"/>
              <a:t>.</a:t>
            </a: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anti_join</a:t>
            </a:r>
            <a:r>
              <a:rPr b="1" dirty="0"/>
              <a:t>(</a:t>
            </a:r>
            <a:r>
              <a:rPr dirty="0"/>
              <a:t>x, y, by = NULL, …</a:t>
            </a:r>
            <a:r>
              <a:rPr b="1" dirty="0"/>
              <a:t>)</a:t>
            </a:r>
            <a:r>
              <a:rPr dirty="0"/>
              <a:t/>
            </a:r>
            <a:br>
              <a:rPr dirty="0"/>
            </a:b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Alle Zeilen von </a:t>
            </a:r>
            <a:r>
              <a:rPr lang="de-DE" dirty="0" smtClean="0">
                <a:latin typeface="Source Sans Pro" panose="020B0503030403020204" pitchFamily="34" charset="0"/>
                <a:ea typeface="Source Sans Pro" panose="020B0503030403020204" pitchFamily="34" charset="0"/>
                <a:cs typeface="Source Sans Pro Light"/>
                <a:sym typeface="Source Sans Pro Light"/>
              </a:rPr>
              <a:t>x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ohne Übereinstimmung in </a:t>
            </a:r>
            <a:r>
              <a:rPr lang="de-DE" dirty="0" smtClean="0">
                <a:latin typeface="Source Sans Pro" panose="020B0503030403020204" pitchFamily="34" charset="0"/>
                <a:ea typeface="Source Sans Pro" panose="020B0503030403020204" pitchFamily="34" charset="0"/>
                <a:cs typeface="Source Sans Pro Light"/>
                <a:sym typeface="Source Sans Pro Light"/>
              </a:rPr>
              <a:t>y</a:t>
            </a:r>
            <a:r>
              <a:rPr dirty="0" smtClean="0"/>
              <a:t>. </a:t>
            </a:r>
            <a:r>
              <a:rPr lang="de-DE" dirty="0"/>
              <a:t>NÜTZLICH UM ZU SEHEN,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WAS NICHT VERBUNDEN WIRD</a:t>
            </a:r>
            <a:r>
              <a:rPr lang="de-DE" dirty="0"/>
              <a:t>.</a:t>
            </a:r>
            <a:endParaRPr lang="de-DE" dirty="0"/>
          </a:p>
        </p:txBody>
      </p:sp>
      <p:sp>
        <p:nvSpPr>
          <p:cNvPr id="279" name="Use setequal() to test whether two data sets contain the exact same rows (in any order)."/>
          <p:cNvSpPr txBox="1"/>
          <p:nvPr/>
        </p:nvSpPr>
        <p:spPr>
          <a:xfrm>
            <a:off x="10417966" y="6385233"/>
            <a:ext cx="3073859" cy="650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b="1" dirty="0" err="1" smtClean="0"/>
              <a:t>setequal</a:t>
            </a:r>
            <a:r>
              <a:rPr b="1" dirty="0"/>
              <a:t>()</a:t>
            </a:r>
            <a:r>
              <a:rPr dirty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getestet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</a:t>
            </a:r>
            <a:r>
              <a:rPr lang="en-US" dirty="0" err="1" smtClean="0"/>
              <a:t>ob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Tabellen</a:t>
            </a:r>
            <a:r>
              <a:rPr lang="en-US" dirty="0" smtClean="0"/>
              <a:t> die </a:t>
            </a:r>
            <a:r>
              <a:rPr lang="en-US" dirty="0" err="1" smtClean="0"/>
              <a:t>exakt</a:t>
            </a:r>
            <a:r>
              <a:rPr lang="en-US" dirty="0" smtClean="0"/>
              <a:t> </a:t>
            </a:r>
            <a:r>
              <a:rPr lang="en-US" dirty="0" err="1" smtClean="0"/>
              <a:t>gleichen</a:t>
            </a:r>
            <a:r>
              <a:rPr lang="en-US" dirty="0" smtClean="0"/>
              <a:t> </a:t>
            </a:r>
            <a:r>
              <a:rPr lang="en-US" dirty="0" err="1" smtClean="0"/>
              <a:t>Zeilen</a:t>
            </a:r>
            <a:r>
              <a:rPr lang="en-US" dirty="0" smtClean="0"/>
              <a:t> </a:t>
            </a:r>
            <a:r>
              <a:rPr lang="en-US" dirty="0" err="1" smtClean="0"/>
              <a:t>beinhalten</a:t>
            </a:r>
            <a:r>
              <a:rPr dirty="0" smtClean="0"/>
              <a:t> (</a:t>
            </a:r>
            <a:r>
              <a:rPr lang="en-US" dirty="0" smtClean="0"/>
              <a:t>die </a:t>
            </a:r>
            <a:r>
              <a:rPr lang="en-US" dirty="0" err="1" smtClean="0"/>
              <a:t>Reihenfolge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egal</a:t>
            </a:r>
            <a:r>
              <a:rPr dirty="0" smtClean="0"/>
              <a:t>). </a:t>
            </a:r>
            <a:endParaRPr dirty="0"/>
          </a:p>
        </p:txBody>
      </p:sp>
      <p:sp>
        <p:nvSpPr>
          <p:cNvPr id="280" name="Line"/>
          <p:cNvSpPr/>
          <p:nvPr/>
        </p:nvSpPr>
        <p:spPr>
          <a:xfrm>
            <a:off x="3736273" y="1183717"/>
            <a:ext cx="3246120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1" name="Line"/>
          <p:cNvSpPr/>
          <p:nvPr/>
        </p:nvSpPr>
        <p:spPr>
          <a:xfrm>
            <a:off x="10448509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3" name="EXTRACT ROWS"/>
          <p:cNvSpPr txBox="1"/>
          <p:nvPr/>
        </p:nvSpPr>
        <p:spPr>
          <a:xfrm>
            <a:off x="10431263" y="7075650"/>
            <a:ext cx="149560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/>
              <a:t>ZEILEN EXTRAHIEREN</a:t>
            </a:r>
            <a:endParaRPr dirty="0"/>
          </a:p>
        </p:txBody>
      </p:sp>
      <p:sp>
        <p:nvSpPr>
          <p:cNvPr id="284" name="Line"/>
          <p:cNvSpPr/>
          <p:nvPr/>
        </p:nvSpPr>
        <p:spPr>
          <a:xfrm>
            <a:off x="10448509" y="702635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5" name="Line"/>
          <p:cNvSpPr/>
          <p:nvPr/>
        </p:nvSpPr>
        <p:spPr>
          <a:xfrm>
            <a:off x="329533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6" name="Line"/>
          <p:cNvSpPr/>
          <p:nvPr/>
        </p:nvSpPr>
        <p:spPr>
          <a:xfrm>
            <a:off x="329533" y="263617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7" name="Line"/>
          <p:cNvSpPr/>
          <p:nvPr/>
        </p:nvSpPr>
        <p:spPr>
          <a:xfrm>
            <a:off x="3723800" y="253389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92" name="Group"/>
          <p:cNvGrpSpPr/>
          <p:nvPr/>
        </p:nvGrpSpPr>
        <p:grpSpPr>
          <a:xfrm>
            <a:off x="3694649" y="8656656"/>
            <a:ext cx="847252" cy="463727"/>
            <a:chOff x="25400" y="25400"/>
            <a:chExt cx="847252" cy="463727"/>
          </a:xfrm>
        </p:grpSpPr>
        <p:sp>
          <p:nvSpPr>
            <p:cNvPr id="289" name="Line"/>
            <p:cNvSpPr/>
            <p:nvPr/>
          </p:nvSpPr>
          <p:spPr>
            <a:xfrm>
              <a:off x="396422" y="254000"/>
              <a:ext cx="111558" cy="0"/>
            </a:xfrm>
            <a:prstGeom prst="line">
              <a:avLst/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graphicFrame>
          <p:nvGraphicFramePr>
            <p:cNvPr id="290" name="Table"/>
            <p:cNvGraphicFramePr/>
            <p:nvPr/>
          </p:nvGraphicFramePr>
          <p:xfrm>
            <a:off x="25400" y="25400"/>
            <a:ext cx="342900" cy="4572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91" name="Table"/>
            <p:cNvGraphicFramePr/>
            <p:nvPr/>
          </p:nvGraphicFramePr>
          <p:xfrm>
            <a:off x="529752" y="31927"/>
            <a:ext cx="342900" cy="4572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dirty="0"/>
                          <a:t>v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293" name="Table"/>
          <p:cNvGraphicFramePr/>
          <p:nvPr/>
        </p:nvGraphicFramePr>
        <p:xfrm>
          <a:off x="4199001" y="9362185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4" name="Table"/>
          <p:cNvGraphicFramePr/>
          <p:nvPr>
            <p:extLst>
              <p:ext uri="{D42A27DB-BD31-4B8C-83A1-F6EECF244321}">
                <p14:modId xmlns:p14="http://schemas.microsoft.com/office/powerpoint/2010/main" val="693271512"/>
              </p:ext>
            </p:extLst>
          </p:nvPr>
        </p:nvGraphicFramePr>
        <p:xfrm>
          <a:off x="3747639" y="9368712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US" sz="700" dirty="0" smtClean="0">
                          <a:sym typeface="Source Sans Pro"/>
                        </a:rPr>
                        <a:t>A</a:t>
                      </a:r>
                      <a:endParaRPr sz="7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95" name="Line"/>
          <p:cNvSpPr/>
          <p:nvPr/>
        </p:nvSpPr>
        <p:spPr>
          <a:xfrm>
            <a:off x="4115833" y="9590785"/>
            <a:ext cx="111558" cy="1"/>
          </a:xfrm>
          <a:prstGeom prst="line">
            <a:avLst/>
          </a:prstGeom>
          <a:ln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04" name="Group"/>
          <p:cNvGrpSpPr/>
          <p:nvPr/>
        </p:nvGrpSpPr>
        <p:grpSpPr>
          <a:xfrm>
            <a:off x="7129566" y="1342672"/>
            <a:ext cx="2040120" cy="671338"/>
            <a:chOff x="25400" y="0"/>
            <a:chExt cx="2040120" cy="671338"/>
          </a:xfrm>
        </p:grpSpPr>
        <p:sp>
          <p:nvSpPr>
            <p:cNvPr id="296" name="x"/>
            <p:cNvSpPr txBox="1"/>
            <p:nvPr/>
          </p:nvSpPr>
          <p:spPr>
            <a:xfrm>
              <a:off x="40314" y="0"/>
              <a:ext cx="127000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r>
                <a:rPr dirty="0"/>
                <a:t>x</a:t>
              </a:r>
            </a:p>
          </p:txBody>
        </p:sp>
        <p:sp>
          <p:nvSpPr>
            <p:cNvPr id="297" name="y"/>
            <p:cNvSpPr txBox="1"/>
            <p:nvPr/>
          </p:nvSpPr>
          <p:spPr>
            <a:xfrm>
              <a:off x="737241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r>
                <a:rPr dirty="0"/>
                <a:t>y</a:t>
              </a:r>
            </a:p>
          </p:txBody>
        </p:sp>
        <p:graphicFrame>
          <p:nvGraphicFramePr>
            <p:cNvPr id="298" name="Table"/>
            <p:cNvGraphicFramePr/>
            <p:nvPr/>
          </p:nvGraphicFramePr>
          <p:xfrm>
            <a:off x="25400" y="214138"/>
            <a:ext cx="342900" cy="4572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dirty="0"/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99" name="Table"/>
            <p:cNvGraphicFramePr/>
            <p:nvPr/>
          </p:nvGraphicFramePr>
          <p:xfrm>
            <a:off x="716475" y="214138"/>
            <a:ext cx="342900" cy="4572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0" name="+"/>
            <p:cNvSpPr txBox="1"/>
            <p:nvPr/>
          </p:nvSpPr>
          <p:spPr>
            <a:xfrm>
              <a:off x="453742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 b="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301" name="="/>
            <p:cNvSpPr txBox="1"/>
            <p:nvPr/>
          </p:nvSpPr>
          <p:spPr>
            <a:xfrm>
              <a:off x="1144065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 b="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r>
                <a:t>=</a:t>
              </a:r>
            </a:p>
          </p:txBody>
        </p:sp>
        <p:graphicFrame>
          <p:nvGraphicFramePr>
            <p:cNvPr id="302" name="Table"/>
            <p:cNvGraphicFramePr/>
            <p:nvPr/>
          </p:nvGraphicFramePr>
          <p:xfrm>
            <a:off x="1389782" y="214138"/>
            <a:ext cx="342900" cy="4572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03" name="Table"/>
            <p:cNvGraphicFramePr/>
            <p:nvPr/>
          </p:nvGraphicFramePr>
          <p:xfrm>
            <a:off x="1722620" y="214138"/>
            <a:ext cx="342900" cy="4572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305" name="Table"/>
          <p:cNvGraphicFramePr/>
          <p:nvPr>
            <p:extLst>
              <p:ext uri="{D42A27DB-BD31-4B8C-83A1-F6EECF244321}">
                <p14:modId xmlns:p14="http://schemas.microsoft.com/office/powerpoint/2010/main" val="267801721"/>
              </p:ext>
            </p:extLst>
          </p:nvPr>
        </p:nvGraphicFramePr>
        <p:xfrm>
          <a:off x="7343888" y="4458181"/>
          <a:ext cx="4572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 dirty="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06" name="Table"/>
          <p:cNvGraphicFramePr/>
          <p:nvPr>
            <p:extLst>
              <p:ext uri="{D42A27DB-BD31-4B8C-83A1-F6EECF244321}">
                <p14:modId xmlns:p14="http://schemas.microsoft.com/office/powerpoint/2010/main" val="2400399957"/>
              </p:ext>
            </p:extLst>
          </p:nvPr>
        </p:nvGraphicFramePr>
        <p:xfrm>
          <a:off x="7343888" y="5189018"/>
          <a:ext cx="4572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r>
                        <a:rPr lang="en-US" sz="600" dirty="0" smtClean="0"/>
                        <a:t>NA</a:t>
                      </a:r>
                      <a:endParaRPr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7" name="Table"/>
          <p:cNvGraphicFramePr/>
          <p:nvPr>
            <p:extLst>
              <p:ext uri="{D42A27DB-BD31-4B8C-83A1-F6EECF244321}">
                <p14:modId xmlns:p14="http://schemas.microsoft.com/office/powerpoint/2010/main" val="4047070201"/>
              </p:ext>
            </p:extLst>
          </p:nvPr>
        </p:nvGraphicFramePr>
        <p:xfrm>
          <a:off x="7343888" y="6004371"/>
          <a:ext cx="4572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" name="Table"/>
          <p:cNvGraphicFramePr/>
          <p:nvPr>
            <p:extLst>
              <p:ext uri="{D42A27DB-BD31-4B8C-83A1-F6EECF244321}">
                <p14:modId xmlns:p14="http://schemas.microsoft.com/office/powerpoint/2010/main" val="1387817844"/>
              </p:ext>
            </p:extLst>
          </p:nvPr>
        </p:nvGraphicFramePr>
        <p:xfrm>
          <a:off x="7343888" y="6740877"/>
          <a:ext cx="4572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" name="Table"/>
          <p:cNvGraphicFramePr/>
          <p:nvPr>
            <p:extLst>
              <p:ext uri="{D42A27DB-BD31-4B8C-83A1-F6EECF244321}">
                <p14:modId xmlns:p14="http://schemas.microsoft.com/office/powerpoint/2010/main" val="330457809"/>
              </p:ext>
            </p:extLst>
          </p:nvPr>
        </p:nvGraphicFramePr>
        <p:xfrm>
          <a:off x="7178788" y="7597435"/>
          <a:ext cx="6223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39700"/>
                <a:gridCol w="114300"/>
                <a:gridCol w="1397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 dirty="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10" name="Table"/>
          <p:cNvGraphicFramePr/>
          <p:nvPr>
            <p:extLst>
              <p:ext uri="{D42A27DB-BD31-4B8C-83A1-F6EECF244321}">
                <p14:modId xmlns:p14="http://schemas.microsoft.com/office/powerpoint/2010/main" val="2243467187"/>
              </p:ext>
            </p:extLst>
          </p:nvPr>
        </p:nvGraphicFramePr>
        <p:xfrm>
          <a:off x="7127988" y="8444964"/>
          <a:ext cx="6731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A.x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A.y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" name="Table"/>
          <p:cNvGraphicFramePr/>
          <p:nvPr>
            <p:extLst>
              <p:ext uri="{D42A27DB-BD31-4B8C-83A1-F6EECF244321}">
                <p14:modId xmlns:p14="http://schemas.microsoft.com/office/powerpoint/2010/main" val="989679875"/>
              </p:ext>
            </p:extLst>
          </p:nvPr>
        </p:nvGraphicFramePr>
        <p:xfrm>
          <a:off x="7127988" y="9301626"/>
          <a:ext cx="6731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pSp>
        <p:nvGrpSpPr>
          <p:cNvPr id="318" name="Group"/>
          <p:cNvGrpSpPr/>
          <p:nvPr/>
        </p:nvGrpSpPr>
        <p:grpSpPr>
          <a:xfrm>
            <a:off x="10445809" y="1480468"/>
            <a:ext cx="1247445" cy="989904"/>
            <a:chOff x="21266" y="25400"/>
            <a:chExt cx="1247445" cy="989904"/>
          </a:xfrm>
        </p:grpSpPr>
        <p:sp>
          <p:nvSpPr>
            <p:cNvPr id="312" name="x"/>
            <p:cNvSpPr txBox="1"/>
            <p:nvPr/>
          </p:nvSpPr>
          <p:spPr>
            <a:xfrm>
              <a:off x="743835" y="327357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r>
                <a:rPr dirty="0"/>
                <a:t>x</a:t>
              </a:r>
            </a:p>
          </p:txBody>
        </p:sp>
        <p:sp>
          <p:nvSpPr>
            <p:cNvPr id="313" name="y"/>
            <p:cNvSpPr txBox="1"/>
            <p:nvPr/>
          </p:nvSpPr>
          <p:spPr>
            <a:xfrm>
              <a:off x="746990" y="752701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r>
                <a:t>y</a:t>
              </a:r>
            </a:p>
          </p:txBody>
        </p:sp>
        <p:graphicFrame>
          <p:nvGraphicFramePr>
            <p:cNvPr id="314" name="Table"/>
            <p:cNvGraphicFramePr/>
            <p:nvPr/>
          </p:nvGraphicFramePr>
          <p:xfrm>
            <a:off x="907101" y="25400"/>
            <a:ext cx="342900" cy="4572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15" name="Table"/>
            <p:cNvGraphicFramePr/>
            <p:nvPr/>
          </p:nvGraphicFramePr>
          <p:xfrm>
            <a:off x="911259" y="571491"/>
            <a:ext cx="342900" cy="3429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dirty="0"/>
                          <a:t>4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16" name="+"/>
            <p:cNvSpPr txBox="1"/>
            <p:nvPr/>
          </p:nvSpPr>
          <p:spPr>
            <a:xfrm>
              <a:off x="423393" y="62160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 b="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317" name="Line"/>
            <p:cNvSpPr/>
            <p:nvPr/>
          </p:nvSpPr>
          <p:spPr>
            <a:xfrm>
              <a:off x="21266" y="979051"/>
              <a:ext cx="1247445" cy="1"/>
            </a:xfrm>
            <a:prstGeom prst="line">
              <a:avLst/>
            </a:prstGeom>
            <a:noFill/>
            <a:ln w="25400" cap="flat">
              <a:solidFill>
                <a:srgbClr val="A7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aphicFrame>
        <p:nvGraphicFramePr>
          <p:cNvPr id="319" name="Table"/>
          <p:cNvGraphicFramePr/>
          <p:nvPr>
            <p:extLst>
              <p:ext uri="{D42A27DB-BD31-4B8C-83A1-F6EECF244321}">
                <p14:modId xmlns:p14="http://schemas.microsoft.com/office/powerpoint/2010/main" val="1749692829"/>
              </p:ext>
            </p:extLst>
          </p:nvPr>
        </p:nvGraphicFramePr>
        <p:xfrm>
          <a:off x="10419934" y="3146245"/>
          <a:ext cx="482600" cy="6858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397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DF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0" name="Table"/>
          <p:cNvGraphicFramePr/>
          <p:nvPr>
            <p:extLst>
              <p:ext uri="{D42A27DB-BD31-4B8C-83A1-F6EECF244321}">
                <p14:modId xmlns:p14="http://schemas.microsoft.com/office/powerpoint/2010/main" val="1460178795"/>
              </p:ext>
            </p:extLst>
          </p:nvPr>
        </p:nvGraphicFramePr>
        <p:xfrm>
          <a:off x="10559634" y="4325301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1" name="Table"/>
          <p:cNvGraphicFramePr/>
          <p:nvPr>
            <p:extLst>
              <p:ext uri="{D42A27DB-BD31-4B8C-83A1-F6EECF244321}">
                <p14:modId xmlns:p14="http://schemas.microsoft.com/office/powerpoint/2010/main" val="2582828913"/>
              </p:ext>
            </p:extLst>
          </p:nvPr>
        </p:nvGraphicFramePr>
        <p:xfrm>
          <a:off x="10559634" y="5598773"/>
          <a:ext cx="3429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2" name="Table"/>
          <p:cNvGraphicFramePr/>
          <p:nvPr>
            <p:extLst>
              <p:ext uri="{D42A27DB-BD31-4B8C-83A1-F6EECF244321}">
                <p14:modId xmlns:p14="http://schemas.microsoft.com/office/powerpoint/2010/main" val="2804455139"/>
              </p:ext>
            </p:extLst>
          </p:nvPr>
        </p:nvGraphicFramePr>
        <p:xfrm>
          <a:off x="10559634" y="4932168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pic>
        <p:nvPicPr>
          <p:cNvPr id="323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164133" y="4314188"/>
            <a:ext cx="374545" cy="239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164133" y="4894853"/>
            <a:ext cx="374545" cy="239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3164133" y="5469886"/>
            <a:ext cx="374545" cy="239293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x"/>
          <p:cNvSpPr txBox="1"/>
          <p:nvPr/>
        </p:nvSpPr>
        <p:spPr>
          <a:xfrm>
            <a:off x="10554162" y="7315012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327" name="y"/>
          <p:cNvSpPr txBox="1"/>
          <p:nvPr/>
        </p:nvSpPr>
        <p:spPr>
          <a:xfrm>
            <a:off x="11251089" y="7315012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r>
              <a:t>y</a:t>
            </a:r>
          </a:p>
        </p:txBody>
      </p:sp>
      <p:graphicFrame>
        <p:nvGraphicFramePr>
          <p:cNvPr id="328" name="Table"/>
          <p:cNvGraphicFramePr/>
          <p:nvPr>
            <p:extLst>
              <p:ext uri="{D42A27DB-BD31-4B8C-83A1-F6EECF244321}">
                <p14:modId xmlns:p14="http://schemas.microsoft.com/office/powerpoint/2010/main" val="4277514707"/>
              </p:ext>
            </p:extLst>
          </p:nvPr>
        </p:nvGraphicFramePr>
        <p:xfrm>
          <a:off x="10560512" y="7529150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9" name="Table"/>
          <p:cNvGraphicFramePr/>
          <p:nvPr>
            <p:extLst>
              <p:ext uri="{D42A27DB-BD31-4B8C-83A1-F6EECF244321}">
                <p14:modId xmlns:p14="http://schemas.microsoft.com/office/powerpoint/2010/main" val="939265967"/>
              </p:ext>
            </p:extLst>
          </p:nvPr>
        </p:nvGraphicFramePr>
        <p:xfrm>
          <a:off x="11251588" y="7529150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30" name="+"/>
          <p:cNvSpPr txBox="1"/>
          <p:nvPr/>
        </p:nvSpPr>
        <p:spPr>
          <a:xfrm>
            <a:off x="10988854" y="7560900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+</a:t>
            </a:r>
          </a:p>
        </p:txBody>
      </p:sp>
      <p:sp>
        <p:nvSpPr>
          <p:cNvPr id="331" name="="/>
          <p:cNvSpPr txBox="1"/>
          <p:nvPr/>
        </p:nvSpPr>
        <p:spPr>
          <a:xfrm>
            <a:off x="11679178" y="7560900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=</a:t>
            </a:r>
          </a:p>
        </p:txBody>
      </p:sp>
      <p:graphicFrame>
        <p:nvGraphicFramePr>
          <p:cNvPr id="332" name="Table"/>
          <p:cNvGraphicFramePr/>
          <p:nvPr>
            <p:extLst>
              <p:ext uri="{D42A27DB-BD31-4B8C-83A1-F6EECF244321}">
                <p14:modId xmlns:p14="http://schemas.microsoft.com/office/powerpoint/2010/main" val="1193315213"/>
              </p:ext>
            </p:extLst>
          </p:nvPr>
        </p:nvGraphicFramePr>
        <p:xfrm>
          <a:off x="10442676" y="9641517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Table"/>
          <p:cNvGraphicFramePr/>
          <p:nvPr>
            <p:extLst>
              <p:ext uri="{D42A27DB-BD31-4B8C-83A1-F6EECF244321}">
                <p14:modId xmlns:p14="http://schemas.microsoft.com/office/powerpoint/2010/main" val="2671516718"/>
              </p:ext>
            </p:extLst>
          </p:nvPr>
        </p:nvGraphicFramePr>
        <p:xfrm>
          <a:off x="10442676" y="8810155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334" name="Line"/>
          <p:cNvSpPr/>
          <p:nvPr/>
        </p:nvSpPr>
        <p:spPr>
          <a:xfrm>
            <a:off x="7106619" y="1183717"/>
            <a:ext cx="3246120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" name="RStudio® is a trademark of RStudio, Inc.  •  CC BY RStudio •  info@rstudio.com  •  844-448-1212 • rstudio.com •  Learn more with browseVignettes(package = c(&quot;dplyr&quot;, &quot;tibble&quot;))  •  dplyr  0.5.0 •  tibble  1.2.0  •  Updated: 2017-01"/>
          <p:cNvSpPr txBox="1"/>
          <p:nvPr/>
        </p:nvSpPr>
        <p:spPr>
          <a:xfrm>
            <a:off x="2354308" y="10267275"/>
            <a:ext cx="11328135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err="1"/>
              <a:t>RStudio</a:t>
            </a:r>
            <a:r>
              <a:rPr dirty="0"/>
              <a:t>® </a:t>
            </a:r>
            <a:r>
              <a:rPr lang="de-AT" sz="900" b="0" dirty="0">
                <a:solidFill>
                  <a:srgbClr val="000000"/>
                </a:solidFill>
                <a:sym typeface="Source Sans Pro Light"/>
              </a:rPr>
              <a:t>ist ein eingetragenes Markenzeichen von </a:t>
            </a:r>
            <a:r>
              <a:rPr sz="900" b="0" dirty="0" err="1">
                <a:solidFill>
                  <a:srgbClr val="000000"/>
                </a:solidFill>
              </a:rPr>
              <a:t>RS</a:t>
            </a:r>
            <a:r>
              <a:rPr dirty="0" err="1" smtClean="0"/>
              <a:t>tudio</a:t>
            </a:r>
            <a:r>
              <a:rPr dirty="0" smtClean="0"/>
              <a:t>, </a:t>
            </a:r>
            <a:r>
              <a:rPr dirty="0"/>
              <a:t>Inc.  •  </a:t>
            </a:r>
            <a:r>
              <a:rPr dirty="0">
                <a:hlinkClick r:id="rId10"/>
              </a:rPr>
              <a:t>CC BY </a:t>
            </a:r>
            <a:r>
              <a:rPr dirty="0" err="1"/>
              <a:t>RStudio</a:t>
            </a:r>
            <a:r>
              <a:rPr dirty="0"/>
              <a:t> •  </a:t>
            </a:r>
            <a:r>
              <a:rPr dirty="0">
                <a:hlinkClick r:id="rId11"/>
              </a:rPr>
              <a:t>info@rstudio.com</a:t>
            </a:r>
            <a:r>
              <a:rPr dirty="0"/>
              <a:t>  •  844-448-1212 • </a:t>
            </a:r>
            <a:r>
              <a:rPr dirty="0">
                <a:hlinkClick r:id="rId12"/>
              </a:rPr>
              <a:t>rstudio.com</a:t>
            </a:r>
            <a:r>
              <a:rPr dirty="0"/>
              <a:t> </a:t>
            </a:r>
            <a:r>
              <a:rPr dirty="0" smtClean="0"/>
              <a:t>•</a:t>
            </a:r>
            <a:r>
              <a:rPr lang="en-US" dirty="0" smtClean="0"/>
              <a:t> </a:t>
            </a:r>
            <a:r>
              <a:rPr lang="de-DE" sz="9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Übersetzt ins Deutsche von Lucia </a:t>
            </a:r>
            <a:r>
              <a:rPr lang="de-DE" sz="900" dirty="0" smtClean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Gjeltema</a:t>
            </a:r>
            <a:endParaRPr lang="en-US" dirty="0" smtClean="0"/>
          </a:p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de-AT" sz="900" b="0" dirty="0" smtClean="0">
                <a:solidFill>
                  <a:srgbClr val="000000"/>
                </a:solidFill>
                <a:sym typeface="Source Sans Pro Light"/>
              </a:rPr>
              <a:t>Weitere Informationen auf </a:t>
            </a:r>
            <a:r>
              <a:rPr sz="900" b="0" dirty="0" err="1">
                <a:solidFill>
                  <a:srgbClr val="000000"/>
                </a:solidFill>
              </a:rPr>
              <a:t>browseVignettes</a:t>
            </a:r>
            <a:r>
              <a:rPr sz="900" b="0" dirty="0">
                <a:solidFill>
                  <a:srgbClr val="000000"/>
                </a:solidFill>
              </a:rPr>
              <a:t>(package = c("</a:t>
            </a:r>
            <a:r>
              <a:rPr sz="900" b="0" dirty="0" err="1">
                <a:solidFill>
                  <a:srgbClr val="000000"/>
                </a:solidFill>
              </a:rPr>
              <a:t>dplyr</a:t>
            </a:r>
            <a:r>
              <a:rPr sz="900" b="0" dirty="0">
                <a:solidFill>
                  <a:srgbClr val="000000"/>
                </a:solidFill>
              </a:rPr>
              <a:t>", "</a:t>
            </a:r>
            <a:r>
              <a:rPr sz="900" b="0" dirty="0" err="1">
                <a:solidFill>
                  <a:srgbClr val="000000"/>
                </a:solidFill>
              </a:rPr>
              <a:t>tibble</a:t>
            </a:r>
            <a:r>
              <a:rPr sz="900" b="0" dirty="0">
                <a:solidFill>
                  <a:srgbClr val="000000"/>
                </a:solidFill>
              </a:rPr>
              <a:t>"))  •  </a:t>
            </a:r>
            <a:r>
              <a:rPr sz="900" b="0" dirty="0" err="1">
                <a:solidFill>
                  <a:srgbClr val="000000"/>
                </a:solidFill>
              </a:rPr>
              <a:t>dplyr</a:t>
            </a:r>
            <a:r>
              <a:rPr sz="900" b="0" dirty="0">
                <a:solidFill>
                  <a:srgbClr val="000000"/>
                </a:solidFill>
              </a:rPr>
              <a:t>  0.5.0 •  </a:t>
            </a:r>
            <a:r>
              <a:rPr sz="900" b="0" dirty="0" err="1">
                <a:solidFill>
                  <a:srgbClr val="000000"/>
                </a:solidFill>
              </a:rPr>
              <a:t>tibble</a:t>
            </a:r>
            <a:r>
              <a:rPr sz="900" b="0" dirty="0">
                <a:solidFill>
                  <a:srgbClr val="000000"/>
                </a:solidFill>
              </a:rPr>
              <a:t>  1.2.0  •  </a:t>
            </a:r>
            <a:r>
              <a:rPr sz="900" b="0" dirty="0" smtClean="0">
                <a:solidFill>
                  <a:srgbClr val="000000"/>
                </a:solidFill>
              </a:rPr>
              <a:t>Update: 2017-01</a:t>
            </a:r>
            <a:endParaRPr lang="en-US" sz="900" b="0" dirty="0">
              <a:solidFill>
                <a:srgbClr val="000000"/>
              </a:solidFill>
            </a:endParaRPr>
          </a:p>
        </p:txBody>
      </p:sp>
      <p:graphicFrame>
        <p:nvGraphicFramePr>
          <p:cNvPr id="264" name="Table"/>
          <p:cNvGraphicFramePr/>
          <p:nvPr>
            <p:extLst>
              <p:ext uri="{D42A27DB-BD31-4B8C-83A1-F6EECF244321}">
                <p14:modId xmlns:p14="http://schemas.microsoft.com/office/powerpoint/2010/main" val="2053525633"/>
              </p:ext>
            </p:extLst>
          </p:nvPr>
        </p:nvGraphicFramePr>
        <p:xfrm>
          <a:off x="4189994" y="8659177"/>
          <a:ext cx="362940" cy="228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0980"/>
                <a:gridCol w="120980"/>
                <a:gridCol w="12098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7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7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7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9" name="COMBINE CASES"/>
          <p:cNvSpPr txBox="1"/>
          <p:nvPr/>
        </p:nvSpPr>
        <p:spPr>
          <a:xfrm>
            <a:off x="10431263" y="1190482"/>
            <a:ext cx="15116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/>
              <a:t>ZEILEN KOMBINIEREN</a:t>
            </a:r>
            <a:endParaRPr dirty="0"/>
          </a:p>
        </p:txBody>
      </p:sp>
      <p:pic>
        <p:nvPicPr>
          <p:cNvPr id="97" name="pasted-image.pdf" descr="pasted-image.pd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199976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1258</Words>
  <Application>Microsoft Office PowerPoint</Application>
  <PresentationFormat>Custom</PresentationFormat>
  <Paragraphs>591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Avenir Roman</vt:lpstr>
      <vt:lpstr>Gill Sans</vt:lpstr>
      <vt:lpstr>Helvetica</vt:lpstr>
      <vt:lpstr>Helvetica Light</vt:lpstr>
      <vt:lpstr>Menlo</vt:lpstr>
      <vt:lpstr>Source Sans Pro</vt:lpstr>
      <vt:lpstr>Source Sans Pro Black</vt:lpstr>
      <vt:lpstr>Source Sans Pro Light</vt:lpstr>
      <vt:lpstr>Source Sans Pro Semibold</vt:lpstr>
      <vt:lpstr>White</vt:lpstr>
      <vt:lpstr>Daten transformieren mit dplyr : : SCHUMMELZETTEL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 transformieren mit dplyr : : SCHUMMELZETTEL </dc:title>
  <dc:creator>Gjeltema</dc:creator>
  <cp:lastModifiedBy>Kommentar</cp:lastModifiedBy>
  <cp:revision>126</cp:revision>
  <dcterms:modified xsi:type="dcterms:W3CDTF">2017-09-13T23:46:02Z</dcterms:modified>
</cp:coreProperties>
</file>