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Helvetica"/>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Helvetica"/>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Helvetica"/>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Helvetica"/>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Helvetica"/>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Helvetica"/>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Helvetica"/>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Helvetica"/>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70551"/>
              <a:satOff val="43858"/>
              <a:lumOff val="-27151"/>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hueOff val="3022873"/>
              <a:satOff val="49793"/>
              <a:lumOff val="-38364"/>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8304" y="-7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1364257" y="1918642"/>
            <a:ext cx="11241486" cy="3547071"/>
          </a:xfrm>
          <a:prstGeom prst="rect">
            <a:avLst/>
          </a:prstGeom>
        </p:spPr>
        <p:txBody>
          <a:bodyPr anchor="b"/>
          <a:lstStyle/>
          <a:p>
            <a:r>
              <a:t>Texto del título</a:t>
            </a:r>
          </a:p>
        </p:txBody>
      </p:sp>
      <p:sp>
        <p:nvSpPr>
          <p:cNvPr id="12" name="Nivel de texto 1…"/>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21"/>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22"/>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n"/>
          <p:cNvSpPr>
            <a:spLocks noGrp="1"/>
          </p:cNvSpPr>
          <p:nvPr>
            <p:ph type="pic" idx="21"/>
          </p:nvPr>
        </p:nvSpPr>
        <p:spPr>
          <a:xfrm>
            <a:off x="-873125" y="158750"/>
            <a:ext cx="15708068" cy="10477500"/>
          </a:xfrm>
          <a:prstGeom prst="rect">
            <a:avLst/>
          </a:prstGeom>
        </p:spPr>
        <p:txBody>
          <a:bodyPr lIns="91439" tIns="45719" rIns="91439" bIns="45719" anchor="t">
            <a:noAutofit/>
          </a:bodyPr>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exto del título"/>
          <p:cNvSpPr txBox="1">
            <a:spLocks noGrp="1"/>
          </p:cNvSpPr>
          <p:nvPr>
            <p:ph type="title"/>
          </p:nvPr>
        </p:nvSpPr>
        <p:spPr>
          <a:prstGeom prst="rect">
            <a:avLst/>
          </a:prstGeom>
        </p:spPr>
        <p:txBody>
          <a:bodyPr/>
          <a:lstStyle/>
          <a:p>
            <a:r>
              <a:t>Texto del título</a:t>
            </a:r>
          </a:p>
        </p:txBody>
      </p:sp>
      <p:sp>
        <p:nvSpPr>
          <p:cNvPr id="118" name="Nivel de texto 1…"/>
          <p:cNvSpPr txBox="1">
            <a:spLocks noGrp="1"/>
          </p:cNvSpPr>
          <p:nvPr>
            <p:ph type="body" idx="1"/>
          </p:nvPr>
        </p:nvSpPr>
        <p:spPr>
          <a:prstGeom prst="rect">
            <a:avLst/>
          </a:prstGeom>
        </p:spPr>
        <p:txBody>
          <a:bodyPr/>
          <a:lstStyle>
            <a:lvl1pPr marL="123472" indent="-123472">
              <a:defRPr sz="1000"/>
            </a:lvl1pPr>
            <a:lvl2pPr marL="567972" indent="-123472">
              <a:defRPr sz="1000"/>
            </a:lvl2pPr>
            <a:lvl3pPr marL="1012472" indent="-123472">
              <a:defRPr sz="1000"/>
            </a:lvl3pPr>
            <a:lvl4pPr marL="1456972" indent="-123472">
              <a:defRPr sz="1000"/>
            </a:lvl4pPr>
            <a:lvl5pPr marL="1901472" indent="-123472">
              <a:defRPr sz="1000"/>
            </a:lvl5pPr>
          </a:lstStyle>
          <a:p>
            <a:r>
              <a:t>Nivel de texto 1</a:t>
            </a:r>
          </a:p>
          <a:p>
            <a:pPr lvl="1"/>
            <a:r>
              <a:t>Nivel de texto 2</a:t>
            </a:r>
          </a:p>
          <a:p>
            <a:pPr lvl="2"/>
            <a:r>
              <a:t>Nivel de texto 3</a:t>
            </a:r>
          </a:p>
          <a:p>
            <a:pPr lvl="3"/>
            <a:r>
              <a:t>Nivel de texto 4</a:t>
            </a:r>
          </a:p>
          <a:p>
            <a:pPr lvl="4"/>
            <a:r>
              <a:t>Nivel de texto 5</a:t>
            </a:r>
          </a:p>
        </p:txBody>
      </p:sp>
      <p:sp>
        <p:nvSpPr>
          <p:cNvPr id="11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n"/>
          <p:cNvSpPr>
            <a:spLocks noGrp="1"/>
          </p:cNvSpPr>
          <p:nvPr>
            <p:ph type="pic" idx="21"/>
          </p:nvPr>
        </p:nvSpPr>
        <p:spPr>
          <a:xfrm>
            <a:off x="1725786" y="840878"/>
            <a:ext cx="10504786" cy="7006839"/>
          </a:xfrm>
          <a:prstGeom prst="rect">
            <a:avLst/>
          </a:prstGeom>
        </p:spPr>
        <p:txBody>
          <a:bodyPr lIns="91439" tIns="45719" rIns="91439" bIns="45719" anchor="t">
            <a:noAutofit/>
          </a:bodyPr>
          <a:lstStyle/>
          <a:p>
            <a:endParaRPr/>
          </a:p>
        </p:txBody>
      </p:sp>
      <p:sp>
        <p:nvSpPr>
          <p:cNvPr id="21" name="Texto del título"/>
          <p:cNvSpPr txBox="1">
            <a:spLocks noGrp="1"/>
          </p:cNvSpPr>
          <p:nvPr>
            <p:ph type="title"/>
          </p:nvPr>
        </p:nvSpPr>
        <p:spPr>
          <a:xfrm>
            <a:off x="1364257" y="7375673"/>
            <a:ext cx="11241486" cy="1527970"/>
          </a:xfrm>
          <a:prstGeom prst="rect">
            <a:avLst/>
          </a:prstGeom>
        </p:spPr>
        <p:txBody>
          <a:bodyPr anchor="b"/>
          <a:lstStyle/>
          <a:p>
            <a:r>
              <a:t>Texto del título</a:t>
            </a:r>
          </a:p>
        </p:txBody>
      </p:sp>
      <p:sp>
        <p:nvSpPr>
          <p:cNvPr id="22" name="Nivel de texto 1…"/>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Nivel de texto 1</a:t>
            </a:r>
          </a:p>
          <a:p>
            <a:pPr lvl="1"/>
            <a:r>
              <a:t>Nivel de texto 2</a:t>
            </a:r>
          </a:p>
          <a:p>
            <a:pPr lvl="2"/>
            <a:r>
              <a:t>Nivel de texto 3</a:t>
            </a:r>
          </a:p>
          <a:p>
            <a:pPr lvl="3"/>
            <a:r>
              <a:t>Nivel de texto 4</a:t>
            </a:r>
          </a:p>
          <a:p>
            <a:pPr lvl="4"/>
            <a:r>
              <a:t>Nivel de texto 5</a:t>
            </a:r>
          </a:p>
        </p:txBody>
      </p:sp>
      <p:sp>
        <p:nvSpPr>
          <p:cNvPr id="23" name="Número de diapositiva"/>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exto del título"/>
          <p:cNvSpPr txBox="1">
            <a:spLocks noGrp="1"/>
          </p:cNvSpPr>
          <p:nvPr>
            <p:ph type="title"/>
          </p:nvPr>
        </p:nvSpPr>
        <p:spPr>
          <a:xfrm>
            <a:off x="1364257" y="3623964"/>
            <a:ext cx="11241486" cy="3547072"/>
          </a:xfrm>
          <a:prstGeom prst="rect">
            <a:avLst/>
          </a:prstGeom>
        </p:spPr>
        <p:txBody>
          <a:bodyPr/>
          <a:lstStyle/>
          <a:p>
            <a:r>
              <a:t>Texto del título</a:t>
            </a:r>
          </a:p>
        </p:txBody>
      </p:sp>
      <p:sp>
        <p:nvSpPr>
          <p:cNvPr id="31"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n"/>
          <p:cNvSpPr>
            <a:spLocks noGrp="1"/>
          </p:cNvSpPr>
          <p:nvPr>
            <p:ph type="pic" idx="21"/>
          </p:nvPr>
        </p:nvSpPr>
        <p:spPr>
          <a:xfrm>
            <a:off x="2919511" y="840878"/>
            <a:ext cx="13274230" cy="8849488"/>
          </a:xfrm>
          <a:prstGeom prst="rect">
            <a:avLst/>
          </a:prstGeom>
        </p:spPr>
        <p:txBody>
          <a:bodyPr lIns="91439" tIns="45719" rIns="91439" bIns="45719" anchor="t">
            <a:noAutofit/>
          </a:bodyPr>
          <a:lstStyle/>
          <a:p>
            <a:endParaRPr/>
          </a:p>
        </p:txBody>
      </p:sp>
      <p:sp>
        <p:nvSpPr>
          <p:cNvPr id="39" name="Texto del título"/>
          <p:cNvSpPr txBox="1">
            <a:spLocks noGrp="1"/>
          </p:cNvSpPr>
          <p:nvPr>
            <p:ph type="title"/>
          </p:nvPr>
        </p:nvSpPr>
        <p:spPr>
          <a:xfrm>
            <a:off x="1023193" y="840878"/>
            <a:ext cx="5729884" cy="4283771"/>
          </a:xfrm>
          <a:prstGeom prst="rect">
            <a:avLst/>
          </a:prstGeom>
        </p:spPr>
        <p:txBody>
          <a:bodyPr anchor="b"/>
          <a:lstStyle>
            <a:lvl1pPr>
              <a:defRPr sz="3300" b="1"/>
            </a:lvl1pPr>
          </a:lstStyle>
          <a:p>
            <a:r>
              <a:t>Texto del título</a:t>
            </a:r>
          </a:p>
        </p:txBody>
      </p:sp>
      <p:sp>
        <p:nvSpPr>
          <p:cNvPr id="40" name="Nivel de texto 1…"/>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Nivel de texto 1</a:t>
            </a:r>
          </a:p>
          <a:p>
            <a:pPr lvl="1"/>
            <a:r>
              <a:t>Nivel de texto 2</a:t>
            </a:r>
          </a:p>
          <a:p>
            <a:pPr lvl="2"/>
            <a:r>
              <a:t>Nivel de texto 3</a:t>
            </a:r>
          </a:p>
          <a:p>
            <a:pPr lvl="3"/>
            <a:r>
              <a:t>Nivel de texto 4</a:t>
            </a:r>
          </a:p>
          <a:p>
            <a:pPr lvl="4"/>
            <a:r>
              <a:t>Nivel de texto 5</a:t>
            </a:r>
          </a:p>
        </p:txBody>
      </p:sp>
      <p:sp>
        <p:nvSpPr>
          <p:cNvPr id="41"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exto del título"/>
          <p:cNvSpPr txBox="1">
            <a:spLocks noGrp="1"/>
          </p:cNvSpPr>
          <p:nvPr>
            <p:ph type="title"/>
          </p:nvPr>
        </p:nvSpPr>
        <p:spPr>
          <a:prstGeom prst="rect">
            <a:avLst/>
          </a:prstGeom>
        </p:spPr>
        <p:txBody>
          <a:bodyPr/>
          <a:lstStyle/>
          <a:p>
            <a:r>
              <a:t>Texto del título</a:t>
            </a:r>
          </a:p>
        </p:txBody>
      </p:sp>
      <p:sp>
        <p:nvSpPr>
          <p:cNvPr id="4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exto del título"/>
          <p:cNvSpPr txBox="1">
            <a:spLocks noGrp="1"/>
          </p:cNvSpPr>
          <p:nvPr>
            <p:ph type="title"/>
          </p:nvPr>
        </p:nvSpPr>
        <p:spPr>
          <a:prstGeom prst="rect">
            <a:avLst/>
          </a:prstGeom>
        </p:spPr>
        <p:txBody>
          <a:bodyPr/>
          <a:lstStyle/>
          <a:p>
            <a:r>
              <a:t>Texto del título</a:t>
            </a:r>
          </a:p>
        </p:txBody>
      </p:sp>
      <p:sp>
        <p:nvSpPr>
          <p:cNvPr id="57"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n"/>
          <p:cNvSpPr>
            <a:spLocks noGrp="1"/>
          </p:cNvSpPr>
          <p:nvPr>
            <p:ph type="pic" idx="21"/>
          </p:nvPr>
        </p:nvSpPr>
        <p:spPr>
          <a:xfrm>
            <a:off x="4870400" y="2955478"/>
            <a:ext cx="10129615" cy="6753077"/>
          </a:xfrm>
          <a:prstGeom prst="rect">
            <a:avLst/>
          </a:prstGeom>
        </p:spPr>
        <p:txBody>
          <a:bodyPr lIns="91439" tIns="45719" rIns="91439" bIns="45719" anchor="t">
            <a:noAutofit/>
          </a:bodyPr>
          <a:lstStyle/>
          <a:p>
            <a:endParaRPr/>
          </a:p>
        </p:txBody>
      </p:sp>
      <p:sp>
        <p:nvSpPr>
          <p:cNvPr id="66" name="Texto del título"/>
          <p:cNvSpPr txBox="1">
            <a:spLocks noGrp="1"/>
          </p:cNvSpPr>
          <p:nvPr>
            <p:ph type="title"/>
          </p:nvPr>
        </p:nvSpPr>
        <p:spPr>
          <a:prstGeom prst="rect">
            <a:avLst/>
          </a:prstGeom>
        </p:spPr>
        <p:txBody>
          <a:bodyPr/>
          <a:lstStyle/>
          <a:p>
            <a:r>
              <a:t>Texto del título</a:t>
            </a:r>
          </a:p>
        </p:txBody>
      </p:sp>
      <p:sp>
        <p:nvSpPr>
          <p:cNvPr id="67" name="Nivel de texto 1…"/>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Nivel de texto 1…"/>
          <p:cNvSpPr txBox="1">
            <a:spLocks noGrp="1"/>
          </p:cNvSpPr>
          <p:nvPr>
            <p:ph type="body" idx="1"/>
          </p:nvPr>
        </p:nvSpPr>
        <p:spPr>
          <a:xfrm>
            <a:off x="1023193" y="1523007"/>
            <a:ext cx="11923614" cy="7748986"/>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n"/>
          <p:cNvSpPr>
            <a:spLocks noGrp="1"/>
          </p:cNvSpPr>
          <p:nvPr>
            <p:ph type="pic" idx="21"/>
          </p:nvPr>
        </p:nvSpPr>
        <p:spPr>
          <a:xfrm>
            <a:off x="-2551163" y="1113730"/>
            <a:ext cx="12864953" cy="8576636"/>
          </a:xfrm>
          <a:prstGeom prst="rect">
            <a:avLst/>
          </a:prstGeom>
        </p:spPr>
        <p:txBody>
          <a:bodyPr lIns="91439" tIns="45719" rIns="91439" bIns="45719" anchor="t">
            <a:noAutofit/>
          </a:bodyPr>
          <a:lstStyle/>
          <a:p>
            <a:endParaRPr/>
          </a:p>
        </p:txBody>
      </p:sp>
      <p:sp>
        <p:nvSpPr>
          <p:cNvPr id="84" name="Imagen"/>
          <p:cNvSpPr>
            <a:spLocks noGrp="1"/>
          </p:cNvSpPr>
          <p:nvPr>
            <p:ph type="pic" sz="quarter" idx="22"/>
          </p:nvPr>
        </p:nvSpPr>
        <p:spPr>
          <a:xfrm>
            <a:off x="7175996" y="5558791"/>
            <a:ext cx="6507511" cy="4340601"/>
          </a:xfrm>
          <a:prstGeom prst="rect">
            <a:avLst/>
          </a:prstGeom>
        </p:spPr>
        <p:txBody>
          <a:bodyPr lIns="91439" tIns="45719" rIns="91439" bIns="45719" anchor="t">
            <a:noAutofit/>
          </a:bodyPr>
          <a:lstStyle/>
          <a:p>
            <a:endParaRPr/>
          </a:p>
        </p:txBody>
      </p:sp>
      <p:sp>
        <p:nvSpPr>
          <p:cNvPr id="85" name="Imagen"/>
          <p:cNvSpPr>
            <a:spLocks noGrp="1"/>
          </p:cNvSpPr>
          <p:nvPr>
            <p:ph type="pic" sz="quarter" idx="23"/>
          </p:nvPr>
        </p:nvSpPr>
        <p:spPr>
          <a:xfrm>
            <a:off x="6985000" y="1111310"/>
            <a:ext cx="6302872" cy="4201915"/>
          </a:xfrm>
          <a:prstGeom prst="rect">
            <a:avLst/>
          </a:prstGeom>
        </p:spPr>
        <p:txBody>
          <a:bodyPr lIns="91439" tIns="45719" rIns="91439" bIns="45719" anchor="t">
            <a:noAutofit/>
          </a:bodyPr>
          <a:lstStyle/>
          <a:p>
            <a:endParaRPr/>
          </a:p>
        </p:txBody>
      </p:sp>
      <p:sp>
        <p:nvSpPr>
          <p:cNvPr id="86"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Texto del título</a:t>
            </a:r>
          </a:p>
        </p:txBody>
      </p:sp>
      <p:sp>
        <p:nvSpPr>
          <p:cNvPr id="3" name="Nivel de texto 1…"/>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n-lt"/>
          <a:ea typeface="+mn-ea"/>
          <a:cs typeface="+mn-cs"/>
          <a:sym typeface="Helvetica"/>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n-lt"/>
          <a:ea typeface="+mn-ea"/>
          <a:cs typeface="+mn-cs"/>
          <a:sym typeface="Helvetica"/>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n-lt"/>
          <a:ea typeface="+mn-ea"/>
          <a:cs typeface="+mn-cs"/>
          <a:sym typeface="Helvetica"/>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n-lt"/>
          <a:ea typeface="+mn-ea"/>
          <a:cs typeface="+mn-cs"/>
          <a:sym typeface="Helvetica"/>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n-lt"/>
          <a:ea typeface="+mn-ea"/>
          <a:cs typeface="+mn-cs"/>
          <a:sym typeface="Helvetica"/>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n-lt"/>
          <a:ea typeface="+mn-ea"/>
          <a:cs typeface="+mn-cs"/>
          <a:sym typeface="Helvetica"/>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n-lt"/>
          <a:ea typeface="+mn-ea"/>
          <a:cs typeface="+mn-cs"/>
          <a:sym typeface="Helvetica"/>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n-lt"/>
          <a:ea typeface="+mn-ea"/>
          <a:cs typeface="+mn-cs"/>
          <a:sym typeface="Helvetica"/>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solidFill>
            <a:srgbClr val="000000"/>
          </a:solidFill>
          <a:uFillTx/>
          <a:latin typeface="+mn-lt"/>
          <a:ea typeface="+mn-ea"/>
          <a:cs typeface="+mn-cs"/>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pos.it/cheatsheets" TargetMode="Externa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http://lubridate.tidyverse.org/" TargetMode="External"/><Relationship Id="rId5" Type="http://schemas.openxmlformats.org/officeDocument/2006/relationships/hyperlink" Target="http://posit.co" TargetMode="External"/><Relationship Id="rId4" Type="http://schemas.openxmlformats.org/officeDocument/2006/relationships/hyperlink" Target="mailto:info@posit.c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pos.it/cheatsheets" TargetMode="Externa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http://lubridate.tidyverse.org/" TargetMode="External"/><Relationship Id="rId5" Type="http://schemas.openxmlformats.org/officeDocument/2006/relationships/hyperlink" Target="http://posit.co" TargetMode="External"/><Relationship Id="rId4" Type="http://schemas.openxmlformats.org/officeDocument/2006/relationships/hyperlink" Target="mailto:info@posit.c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 name="Agrupar"/>
          <p:cNvGrpSpPr/>
          <p:nvPr/>
        </p:nvGrpSpPr>
        <p:grpSpPr>
          <a:xfrm>
            <a:off x="4896637" y="6812189"/>
            <a:ext cx="1843052" cy="264094"/>
            <a:chOff x="171450" y="5073"/>
            <a:chExt cx="1843051" cy="264093"/>
          </a:xfrm>
        </p:grpSpPr>
        <p:sp>
          <p:nvSpPr>
            <p:cNvPr id="128" name="Rectángulo redondeado"/>
            <p:cNvSpPr/>
            <p:nvPr/>
          </p:nvSpPr>
          <p:spPr>
            <a:xfrm>
              <a:off x="1704208" y="58350"/>
              <a:ext cx="303258" cy="157541"/>
            </a:xfrm>
            <a:prstGeom prst="roundRect">
              <a:avLst>
                <a:gd name="adj" fmla="val 3557"/>
              </a:avLst>
            </a:pr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129" name="2018-01-31 11:59:59 UTC"/>
            <p:cNvSpPr txBox="1"/>
            <p:nvPr/>
          </p:nvSpPr>
          <p:spPr>
            <a:xfrm>
              <a:off x="171450" y="5073"/>
              <a:ext cx="1843051" cy="26409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p>
              <a:pPr>
                <a:defRPr sz="1100">
                  <a:solidFill>
                    <a:schemeClr val="accent1">
                      <a:hueOff val="-52604"/>
                      <a:satOff val="-8294"/>
                      <a:lumOff val="-19520"/>
                    </a:schemeClr>
                  </a:solidFill>
                  <a:latin typeface="PT Mono"/>
                  <a:ea typeface="PT Mono"/>
                  <a:cs typeface="PT Mono"/>
                  <a:sym typeface="PT Mono"/>
                </a:defRPr>
              </a:pPr>
              <a:r>
                <a:rPr sz="1000" dirty="0">
                  <a:solidFill>
                    <a:schemeClr val="accent4">
                      <a:satOff val="8634"/>
                      <a:lumOff val="-20316"/>
                    </a:schemeClr>
                  </a:solidFill>
                </a:rPr>
                <a:t>2018-01-31 11:59:59</a:t>
              </a:r>
              <a:r>
                <a:rPr sz="1000" dirty="0">
                  <a:solidFill>
                    <a:srgbClr val="FFFFFF"/>
                  </a:solidFill>
                </a:rPr>
                <a:t> UTC</a:t>
              </a:r>
            </a:p>
          </p:txBody>
        </p:sp>
      </p:grpSp>
      <p:grpSp>
        <p:nvGrpSpPr>
          <p:cNvPr id="148" name="Agrupar"/>
          <p:cNvGrpSpPr/>
          <p:nvPr/>
        </p:nvGrpSpPr>
        <p:grpSpPr>
          <a:xfrm>
            <a:off x="8383487" y="-1013161"/>
            <a:ext cx="6157893" cy="3553962"/>
            <a:chOff x="0" y="51032"/>
            <a:chExt cx="6157891" cy="3553961"/>
          </a:xfrm>
        </p:grpSpPr>
        <p:grpSp>
          <p:nvGrpSpPr>
            <p:cNvPr id="146" name="Agrupar"/>
            <p:cNvGrpSpPr/>
            <p:nvPr/>
          </p:nvGrpSpPr>
          <p:grpSpPr>
            <a:xfrm>
              <a:off x="23293" y="51032"/>
              <a:ext cx="6134599" cy="2980091"/>
              <a:chOff x="0" y="51032"/>
              <a:chExt cx="6134598" cy="2980090"/>
            </a:xfrm>
          </p:grpSpPr>
          <p:sp>
            <p:nvSpPr>
              <p:cNvPr id="131" name="Triángulo"/>
              <p:cNvSpPr/>
              <p:nvPr/>
            </p:nvSpPr>
            <p:spPr>
              <a:xfrm rot="1800000">
                <a:off x="1177377" y="304285"/>
                <a:ext cx="1319509" cy="1143860"/>
              </a:xfrm>
              <a:prstGeom prst="triangle">
                <a:avLst/>
              </a:prstGeom>
              <a:solidFill>
                <a:srgbClr val="82A67D"/>
              </a:solidFill>
              <a:ln w="3175" cap="flat">
                <a:solidFill>
                  <a:srgbClr val="82A67D"/>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2" name="Círculo"/>
              <p:cNvSpPr/>
              <p:nvPr/>
            </p:nvSpPr>
            <p:spPr>
              <a:xfrm flipH="1">
                <a:off x="1550782" y="838357"/>
                <a:ext cx="422090" cy="422090"/>
              </a:xfrm>
              <a:prstGeom prst="ellipse">
                <a:avLst/>
              </a:prstGeom>
              <a:solidFill>
                <a:srgbClr val="B1D2AD"/>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3" name="Círculo"/>
              <p:cNvSpPr/>
              <p:nvPr/>
            </p:nvSpPr>
            <p:spPr>
              <a:xfrm flipH="1">
                <a:off x="0" y="819778"/>
                <a:ext cx="422089" cy="422090"/>
              </a:xfrm>
              <a:prstGeom prst="ellipse">
                <a:avLst/>
              </a:prstGeom>
              <a:solidFill>
                <a:srgbClr val="82A67D">
                  <a:alpha val="49754"/>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4" name="Triángulo"/>
              <p:cNvSpPr/>
              <p:nvPr/>
            </p:nvSpPr>
            <p:spPr>
              <a:xfrm rot="19800000">
                <a:off x="2896973" y="973389"/>
                <a:ext cx="1319509" cy="1143860"/>
              </a:xfrm>
              <a:prstGeom prst="triangle">
                <a:avLst/>
              </a:prstGeom>
              <a:solidFill>
                <a:srgbClr val="B1D2AD"/>
              </a:solidFill>
              <a:ln w="6350" cap="flat">
                <a:solidFill>
                  <a:srgbClr val="B1D2AD"/>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5" name="Triángulo"/>
              <p:cNvSpPr/>
              <p:nvPr/>
            </p:nvSpPr>
            <p:spPr>
              <a:xfrm rot="1800000">
                <a:off x="3470359" y="1634009"/>
                <a:ext cx="1319509" cy="1143861"/>
              </a:xfrm>
              <a:prstGeom prst="triangle">
                <a:avLst/>
              </a:prstGeom>
              <a:solidFill>
                <a:srgbClr val="82A67D"/>
              </a:solidFill>
              <a:ln w="6350" cap="flat">
                <a:solidFill>
                  <a:srgbClr val="82A67D"/>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6" name="Círculo"/>
              <p:cNvSpPr/>
              <p:nvPr/>
            </p:nvSpPr>
            <p:spPr>
              <a:xfrm flipH="1">
                <a:off x="3461021" y="1507461"/>
                <a:ext cx="422090" cy="422090"/>
              </a:xfrm>
              <a:prstGeom prst="ellipse">
                <a:avLst/>
              </a:prstGeom>
              <a:solidFill>
                <a:srgbClr val="82A67D"/>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7" name="Círculo"/>
              <p:cNvSpPr/>
              <p:nvPr/>
            </p:nvSpPr>
            <p:spPr>
              <a:xfrm flipH="1">
                <a:off x="3843763" y="2168082"/>
                <a:ext cx="422090" cy="422090"/>
              </a:xfrm>
              <a:prstGeom prst="ellipse">
                <a:avLst/>
              </a:prstGeom>
              <a:solidFill>
                <a:srgbClr val="B1D2AD"/>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8" name="Triángulo"/>
              <p:cNvSpPr/>
              <p:nvPr/>
            </p:nvSpPr>
            <p:spPr>
              <a:xfrm rot="1800000">
                <a:off x="3470359" y="312963"/>
                <a:ext cx="1319509" cy="1143861"/>
              </a:xfrm>
              <a:prstGeom prst="triangle">
                <a:avLst/>
              </a:prstGeom>
              <a:solidFill>
                <a:srgbClr val="82A67D"/>
              </a:solidFill>
              <a:ln w="6350" cap="flat">
                <a:solidFill>
                  <a:srgbClr val="82A67D"/>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39" name="Círculo"/>
              <p:cNvSpPr/>
              <p:nvPr/>
            </p:nvSpPr>
            <p:spPr>
              <a:xfrm flipH="1">
                <a:off x="3843763" y="847036"/>
                <a:ext cx="422090" cy="422090"/>
              </a:xfrm>
              <a:prstGeom prst="ellipse">
                <a:avLst/>
              </a:prstGeom>
              <a:solidFill>
                <a:srgbClr val="B1D2AD"/>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40" name="Triángulo"/>
              <p:cNvSpPr/>
              <p:nvPr/>
            </p:nvSpPr>
            <p:spPr>
              <a:xfrm rot="19800000">
                <a:off x="4044130" y="318647"/>
                <a:ext cx="1319509" cy="1143861"/>
              </a:xfrm>
              <a:prstGeom prst="triangle">
                <a:avLst/>
              </a:prstGeom>
              <a:solidFill>
                <a:srgbClr val="B1D2AD"/>
              </a:solidFill>
              <a:ln w="6350" cap="flat">
                <a:solidFill>
                  <a:srgbClr val="B1D2AD"/>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41" name="Círculo"/>
              <p:cNvSpPr/>
              <p:nvPr/>
            </p:nvSpPr>
            <p:spPr>
              <a:xfrm flipH="1">
                <a:off x="4608178" y="852720"/>
                <a:ext cx="422090" cy="422090"/>
              </a:xfrm>
              <a:prstGeom prst="ellipse">
                <a:avLst/>
              </a:prstGeom>
              <a:solidFill>
                <a:srgbClr val="82A67D"/>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42" name="Triángulo"/>
              <p:cNvSpPr/>
              <p:nvPr/>
            </p:nvSpPr>
            <p:spPr>
              <a:xfrm rot="1800000">
                <a:off x="4617515" y="979268"/>
                <a:ext cx="1319509" cy="1143861"/>
              </a:xfrm>
              <a:prstGeom prst="triangle">
                <a:avLst/>
              </a:prstGeom>
              <a:solidFill>
                <a:srgbClr val="82A67D"/>
              </a:solidFill>
              <a:ln w="6350" cap="flat">
                <a:solidFill>
                  <a:srgbClr val="82A67D"/>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43" name="Círculo"/>
              <p:cNvSpPr/>
              <p:nvPr/>
            </p:nvSpPr>
            <p:spPr>
              <a:xfrm flipH="1">
                <a:off x="4990920" y="1513341"/>
                <a:ext cx="422090" cy="422090"/>
              </a:xfrm>
              <a:prstGeom prst="ellipse">
                <a:avLst/>
              </a:prstGeom>
              <a:solidFill>
                <a:srgbClr val="B1D2AD"/>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44" name="Triángulo"/>
              <p:cNvSpPr/>
              <p:nvPr/>
            </p:nvSpPr>
            <p:spPr>
              <a:xfrm rot="19800000">
                <a:off x="1751148" y="309969"/>
                <a:ext cx="1319510" cy="1143860"/>
              </a:xfrm>
              <a:prstGeom prst="triangle">
                <a:avLst/>
              </a:prstGeom>
              <a:solidFill>
                <a:srgbClr val="B1D2AD"/>
              </a:solidFill>
              <a:ln w="6350" cap="flat">
                <a:solidFill>
                  <a:srgbClr val="B1D2AD"/>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45" name="Círculo"/>
              <p:cNvSpPr/>
              <p:nvPr/>
            </p:nvSpPr>
            <p:spPr>
              <a:xfrm flipH="1">
                <a:off x="2315196" y="844041"/>
                <a:ext cx="422090" cy="422090"/>
              </a:xfrm>
              <a:prstGeom prst="ellipse">
                <a:avLst/>
              </a:prstGeom>
              <a:solidFill>
                <a:srgbClr val="82A67D"/>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147" name="Rectángulo"/>
            <p:cNvSpPr/>
            <p:nvPr/>
          </p:nvSpPr>
          <p:spPr>
            <a:xfrm>
              <a:off x="0"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grpSp>
        <p:nvGrpSpPr>
          <p:cNvPr id="216" name="Agrupar"/>
          <p:cNvGrpSpPr/>
          <p:nvPr/>
        </p:nvGrpSpPr>
        <p:grpSpPr>
          <a:xfrm>
            <a:off x="5122833" y="7142845"/>
            <a:ext cx="1384218" cy="533789"/>
            <a:chOff x="0" y="0"/>
            <a:chExt cx="1384217" cy="533788"/>
          </a:xfrm>
        </p:grpSpPr>
        <p:sp>
          <p:nvSpPr>
            <p:cNvPr id="149" name="Rectángulo"/>
            <p:cNvSpPr/>
            <p:nvPr/>
          </p:nvSpPr>
          <p:spPr>
            <a:xfrm>
              <a:off x="2330" y="221117"/>
              <a:ext cx="225614" cy="40655"/>
            </a:xfrm>
            <a:prstGeom prst="rect">
              <a:avLst/>
            </a:prstGeom>
            <a:solidFill>
              <a:schemeClr val="accent4">
                <a:satOff val="12017"/>
                <a:lumOff val="18149"/>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nvGrpSpPr>
            <p:cNvPr id="214" name="Agrupar"/>
            <p:cNvGrpSpPr/>
            <p:nvPr/>
          </p:nvGrpSpPr>
          <p:grpSpPr>
            <a:xfrm>
              <a:off x="0" y="81970"/>
              <a:ext cx="1384218" cy="451819"/>
              <a:chOff x="0" y="6350"/>
              <a:chExt cx="1384217" cy="451817"/>
            </a:xfrm>
          </p:grpSpPr>
          <p:sp>
            <p:nvSpPr>
              <p:cNvPr id="150" name="J"/>
              <p:cNvSpPr txBox="1"/>
              <p:nvPr/>
            </p:nvSpPr>
            <p:spPr>
              <a:xfrm>
                <a:off x="14876" y="6350"/>
                <a:ext cx="199536" cy="27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J</a:t>
                </a:r>
              </a:p>
            </p:txBody>
          </p:sp>
          <p:sp>
            <p:nvSpPr>
              <p:cNvPr id="151" name="F"/>
              <p:cNvSpPr txBox="1"/>
              <p:nvPr/>
            </p:nvSpPr>
            <p:spPr>
              <a:xfrm>
                <a:off x="240789" y="6350"/>
                <a:ext cx="207176" cy="27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F</a:t>
                </a:r>
              </a:p>
            </p:txBody>
          </p:sp>
          <p:sp>
            <p:nvSpPr>
              <p:cNvPr id="152" name="M"/>
              <p:cNvSpPr txBox="1"/>
              <p:nvPr/>
            </p:nvSpPr>
            <p:spPr>
              <a:xfrm>
                <a:off x="455102" y="6350"/>
                <a:ext cx="238212" cy="27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M</a:t>
                </a:r>
              </a:p>
            </p:txBody>
          </p:sp>
          <p:sp>
            <p:nvSpPr>
              <p:cNvPr id="153" name="A"/>
              <p:cNvSpPr txBox="1"/>
              <p:nvPr/>
            </p:nvSpPr>
            <p:spPr>
              <a:xfrm>
                <a:off x="692478" y="6350"/>
                <a:ext cx="222729" cy="27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A</a:t>
                </a:r>
              </a:p>
            </p:txBody>
          </p:sp>
          <p:sp>
            <p:nvSpPr>
              <p:cNvPr id="154" name="M"/>
              <p:cNvSpPr txBox="1"/>
              <p:nvPr/>
            </p:nvSpPr>
            <p:spPr>
              <a:xfrm>
                <a:off x="914469" y="6350"/>
                <a:ext cx="238213" cy="27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M</a:t>
                </a:r>
              </a:p>
            </p:txBody>
          </p:sp>
          <p:sp>
            <p:nvSpPr>
              <p:cNvPr id="155" name="J"/>
              <p:cNvSpPr txBox="1"/>
              <p:nvPr/>
            </p:nvSpPr>
            <p:spPr>
              <a:xfrm>
                <a:off x="15900" y="183926"/>
                <a:ext cx="199536" cy="2742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J</a:t>
                </a:r>
              </a:p>
            </p:txBody>
          </p:sp>
          <p:sp>
            <p:nvSpPr>
              <p:cNvPr id="156" name="A"/>
              <p:cNvSpPr txBox="1"/>
              <p:nvPr/>
            </p:nvSpPr>
            <p:spPr>
              <a:xfrm>
                <a:off x="237389" y="183926"/>
                <a:ext cx="222728" cy="2742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A</a:t>
                </a:r>
              </a:p>
            </p:txBody>
          </p:sp>
          <p:sp>
            <p:nvSpPr>
              <p:cNvPr id="157" name="S"/>
              <p:cNvSpPr txBox="1"/>
              <p:nvPr/>
            </p:nvSpPr>
            <p:spPr>
              <a:xfrm>
                <a:off x="452913" y="183926"/>
                <a:ext cx="215021" cy="2742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S</a:t>
                </a:r>
              </a:p>
            </p:txBody>
          </p:sp>
          <p:sp>
            <p:nvSpPr>
              <p:cNvPr id="158" name="O"/>
              <p:cNvSpPr txBox="1"/>
              <p:nvPr/>
            </p:nvSpPr>
            <p:spPr>
              <a:xfrm>
                <a:off x="697158" y="183926"/>
                <a:ext cx="230504" cy="2742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O</a:t>
                </a:r>
              </a:p>
            </p:txBody>
          </p:sp>
          <p:sp>
            <p:nvSpPr>
              <p:cNvPr id="159" name="N"/>
              <p:cNvSpPr txBox="1"/>
              <p:nvPr/>
            </p:nvSpPr>
            <p:spPr>
              <a:xfrm>
                <a:off x="915970" y="183926"/>
                <a:ext cx="222729" cy="2742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N</a:t>
                </a:r>
              </a:p>
            </p:txBody>
          </p:sp>
          <p:sp>
            <p:nvSpPr>
              <p:cNvPr id="160" name="J"/>
              <p:cNvSpPr txBox="1"/>
              <p:nvPr/>
            </p:nvSpPr>
            <p:spPr>
              <a:xfrm>
                <a:off x="1163540" y="6350"/>
                <a:ext cx="199536" cy="27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J</a:t>
                </a:r>
              </a:p>
            </p:txBody>
          </p:sp>
          <p:sp>
            <p:nvSpPr>
              <p:cNvPr id="161" name="D"/>
              <p:cNvSpPr txBox="1"/>
              <p:nvPr/>
            </p:nvSpPr>
            <p:spPr>
              <a:xfrm>
                <a:off x="1161489" y="183926"/>
                <a:ext cx="222729" cy="2742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D</a:t>
                </a:r>
              </a:p>
            </p:txBody>
          </p:sp>
          <p:sp>
            <p:nvSpPr>
              <p:cNvPr id="162" name="Línea"/>
              <p:cNvSpPr/>
              <p:nvPr/>
            </p:nvSpPr>
            <p:spPr>
              <a:xfrm flipV="1">
                <a:off x="3275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63" name="Línea"/>
              <p:cNvSpPr/>
              <p:nvPr/>
            </p:nvSpPr>
            <p:spPr>
              <a:xfrm flipV="1">
                <a:off x="6551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64" name="Línea"/>
              <p:cNvSpPr/>
              <p:nvPr/>
            </p:nvSpPr>
            <p:spPr>
              <a:xfrm flipV="1">
                <a:off x="98266"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65" name="Línea"/>
              <p:cNvSpPr/>
              <p:nvPr/>
            </p:nvSpPr>
            <p:spPr>
              <a:xfrm flipV="1">
                <a:off x="13102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66" name="Línea"/>
              <p:cNvSpPr/>
              <p:nvPr/>
            </p:nvSpPr>
            <p:spPr>
              <a:xfrm flipV="1">
                <a:off x="19653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67" name="Línea"/>
              <p:cNvSpPr/>
              <p:nvPr/>
            </p:nvSpPr>
            <p:spPr>
              <a:xfrm flipV="1">
                <a:off x="262043"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68" name="Línea"/>
              <p:cNvSpPr/>
              <p:nvPr/>
            </p:nvSpPr>
            <p:spPr>
              <a:xfrm flipV="1">
                <a:off x="327554"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69" name="Línea"/>
              <p:cNvSpPr/>
              <p:nvPr/>
            </p:nvSpPr>
            <p:spPr>
              <a:xfrm flipV="1">
                <a:off x="16377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70" name="Línea"/>
              <p:cNvSpPr/>
              <p:nvPr/>
            </p:nvSpPr>
            <p:spPr>
              <a:xfrm flipV="1">
                <a:off x="294798"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71" name="Línea"/>
              <p:cNvSpPr/>
              <p:nvPr/>
            </p:nvSpPr>
            <p:spPr>
              <a:xfrm flipV="1">
                <a:off x="360309"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72" name="Línea"/>
              <p:cNvSpPr/>
              <p:nvPr/>
            </p:nvSpPr>
            <p:spPr>
              <a:xfrm flipV="1">
                <a:off x="42582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73" name="Línea"/>
              <p:cNvSpPr/>
              <p:nvPr/>
            </p:nvSpPr>
            <p:spPr>
              <a:xfrm flipV="1">
                <a:off x="49133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74" name="Línea"/>
              <p:cNvSpPr/>
              <p:nvPr/>
            </p:nvSpPr>
            <p:spPr>
              <a:xfrm flipV="1">
                <a:off x="55684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75" name="Línea"/>
              <p:cNvSpPr/>
              <p:nvPr/>
            </p:nvSpPr>
            <p:spPr>
              <a:xfrm flipV="1">
                <a:off x="39306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76" name="Línea"/>
              <p:cNvSpPr/>
              <p:nvPr/>
            </p:nvSpPr>
            <p:spPr>
              <a:xfrm flipV="1">
                <a:off x="52408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77" name="Línea"/>
              <p:cNvSpPr/>
              <p:nvPr/>
            </p:nvSpPr>
            <p:spPr>
              <a:xfrm flipV="1">
                <a:off x="58959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78" name="Línea"/>
              <p:cNvSpPr/>
              <p:nvPr/>
            </p:nvSpPr>
            <p:spPr>
              <a:xfrm flipV="1">
                <a:off x="622353"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79" name="Línea"/>
              <p:cNvSpPr/>
              <p:nvPr/>
            </p:nvSpPr>
            <p:spPr>
              <a:xfrm flipV="1">
                <a:off x="655108"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80" name="Línea"/>
              <p:cNvSpPr/>
              <p:nvPr/>
            </p:nvSpPr>
            <p:spPr>
              <a:xfrm flipV="1">
                <a:off x="720619"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81" name="Línea"/>
              <p:cNvSpPr/>
              <p:nvPr/>
            </p:nvSpPr>
            <p:spPr>
              <a:xfrm flipV="1">
                <a:off x="753374"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82" name="Línea"/>
              <p:cNvSpPr/>
              <p:nvPr/>
            </p:nvSpPr>
            <p:spPr>
              <a:xfrm flipV="1">
                <a:off x="78613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83" name="Línea"/>
              <p:cNvSpPr/>
              <p:nvPr/>
            </p:nvSpPr>
            <p:spPr>
              <a:xfrm flipV="1">
                <a:off x="81888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84" name="Línea"/>
              <p:cNvSpPr/>
              <p:nvPr/>
            </p:nvSpPr>
            <p:spPr>
              <a:xfrm flipV="1">
                <a:off x="884396"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85" name="Línea"/>
              <p:cNvSpPr/>
              <p:nvPr/>
            </p:nvSpPr>
            <p:spPr>
              <a:xfrm flipV="1">
                <a:off x="94990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86" name="Línea"/>
              <p:cNvSpPr/>
              <p:nvPr/>
            </p:nvSpPr>
            <p:spPr>
              <a:xfrm flipV="1">
                <a:off x="1015418"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87" name="Línea"/>
              <p:cNvSpPr/>
              <p:nvPr/>
            </p:nvSpPr>
            <p:spPr>
              <a:xfrm flipV="1">
                <a:off x="85164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88" name="Línea"/>
              <p:cNvSpPr/>
              <p:nvPr/>
            </p:nvSpPr>
            <p:spPr>
              <a:xfrm flipV="1">
                <a:off x="98266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89" name="Línea"/>
              <p:cNvSpPr/>
              <p:nvPr/>
            </p:nvSpPr>
            <p:spPr>
              <a:xfrm flipV="1">
                <a:off x="1048173"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90" name="Línea"/>
              <p:cNvSpPr/>
              <p:nvPr/>
            </p:nvSpPr>
            <p:spPr>
              <a:xfrm flipV="1">
                <a:off x="1113684"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91" name="Línea"/>
              <p:cNvSpPr/>
              <p:nvPr/>
            </p:nvSpPr>
            <p:spPr>
              <a:xfrm flipV="1">
                <a:off x="117919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92" name="Línea"/>
              <p:cNvSpPr/>
              <p:nvPr/>
            </p:nvSpPr>
            <p:spPr>
              <a:xfrm flipV="1">
                <a:off x="1244706"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93" name="Línea"/>
              <p:cNvSpPr/>
              <p:nvPr/>
            </p:nvSpPr>
            <p:spPr>
              <a:xfrm flipV="1">
                <a:off x="1080929"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94" name="Línea"/>
              <p:cNvSpPr/>
              <p:nvPr/>
            </p:nvSpPr>
            <p:spPr>
              <a:xfrm flipV="1">
                <a:off x="121195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95" name="Línea"/>
              <p:cNvSpPr/>
              <p:nvPr/>
            </p:nvSpPr>
            <p:spPr>
              <a:xfrm flipV="1">
                <a:off x="127746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96" name="Línea"/>
              <p:cNvSpPr/>
              <p:nvPr/>
            </p:nvSpPr>
            <p:spPr>
              <a:xfrm flipV="1">
                <a:off x="131021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97" name="Línea"/>
              <p:cNvSpPr/>
              <p:nvPr/>
            </p:nvSpPr>
            <p:spPr>
              <a:xfrm flipV="1">
                <a:off x="134297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198" name="Rectángulo"/>
              <p:cNvSpPr/>
              <p:nvPr/>
            </p:nvSpPr>
            <p:spPr>
              <a:xfrm>
                <a:off x="8603" y="215364"/>
                <a:ext cx="1373823" cy="39642"/>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199" name="Línea"/>
              <p:cNvSpPr/>
              <p:nvPr/>
            </p:nvSpPr>
            <p:spPr>
              <a:xfrm flipV="1">
                <a:off x="688626"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00" name="Rectángulo"/>
              <p:cNvSpPr/>
              <p:nvPr/>
            </p:nvSpPr>
            <p:spPr>
              <a:xfrm>
                <a:off x="5122" y="40445"/>
                <a:ext cx="1373823" cy="361951"/>
              </a:xfrm>
              <a:prstGeom prst="rect">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01" name="Línea"/>
              <p:cNvSpPr/>
              <p:nvPr/>
            </p:nvSpPr>
            <p:spPr>
              <a:xfrm flipV="1">
                <a:off x="459084"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02" name="Línea"/>
              <p:cNvSpPr/>
              <p:nvPr/>
            </p:nvSpPr>
            <p:spPr>
              <a:xfrm flipV="1">
                <a:off x="229542"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03" name="Línea"/>
              <p:cNvSpPr/>
              <p:nvPr/>
            </p:nvSpPr>
            <p:spPr>
              <a:xfrm flipV="1">
                <a:off x="918168"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04" name="Línea"/>
              <p:cNvSpPr/>
              <p:nvPr/>
            </p:nvSpPr>
            <p:spPr>
              <a:xfrm flipV="1">
                <a:off x="1147710"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05" name="Línea"/>
              <p:cNvSpPr/>
              <p:nvPr/>
            </p:nvSpPr>
            <p:spPr>
              <a:xfrm>
                <a:off x="1373" y="112802"/>
                <a:ext cx="1382369"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06" name="Línea"/>
              <p:cNvSpPr/>
              <p:nvPr/>
            </p:nvSpPr>
            <p:spPr>
              <a:xfrm>
                <a:off x="686" y="147967"/>
                <a:ext cx="1383056"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07" name="Línea"/>
              <p:cNvSpPr/>
              <p:nvPr/>
            </p:nvSpPr>
            <p:spPr>
              <a:xfrm>
                <a:off x="0" y="183133"/>
                <a:ext cx="1383742"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08" name="Línea"/>
              <p:cNvSpPr/>
              <p:nvPr/>
            </p:nvSpPr>
            <p:spPr>
              <a:xfrm>
                <a:off x="1029" y="218298"/>
                <a:ext cx="1382713" cy="1"/>
              </a:xfrm>
              <a:prstGeom prst="line">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09" name="Línea"/>
              <p:cNvSpPr/>
              <p:nvPr/>
            </p:nvSpPr>
            <p:spPr>
              <a:xfrm>
                <a:off x="1373" y="323794"/>
                <a:ext cx="1382369"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10" name="Línea"/>
              <p:cNvSpPr/>
              <p:nvPr/>
            </p:nvSpPr>
            <p:spPr>
              <a:xfrm>
                <a:off x="686" y="358960"/>
                <a:ext cx="1383056"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11" name="Línea"/>
              <p:cNvSpPr/>
              <p:nvPr/>
            </p:nvSpPr>
            <p:spPr>
              <a:xfrm>
                <a:off x="1373" y="77636"/>
                <a:ext cx="1382369" cy="1"/>
              </a:xfrm>
              <a:prstGeom prst="line">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12" name="Línea"/>
              <p:cNvSpPr/>
              <p:nvPr/>
            </p:nvSpPr>
            <p:spPr>
              <a:xfrm>
                <a:off x="1373" y="253464"/>
                <a:ext cx="1382369" cy="1"/>
              </a:xfrm>
              <a:prstGeom prst="line">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13" name="Línea"/>
              <p:cNvSpPr/>
              <p:nvPr/>
            </p:nvSpPr>
            <p:spPr>
              <a:xfrm>
                <a:off x="1373" y="288629"/>
                <a:ext cx="1382369"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215" name="x"/>
            <p:cNvSpPr txBox="1"/>
            <p:nvPr/>
          </p:nvSpPr>
          <p:spPr>
            <a:xfrm>
              <a:off x="278" y="-1"/>
              <a:ext cx="242878" cy="3987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defRPr sz="1500" b="0">
                  <a:solidFill>
                    <a:schemeClr val="accent4">
                      <a:hueOff val="-116170"/>
                      <a:satOff val="78638"/>
                      <a:lumOff val="-43589"/>
                    </a:schemeClr>
                  </a:solidFill>
                  <a:latin typeface="Chalkduster"/>
                  <a:ea typeface="Chalkduster"/>
                  <a:cs typeface="Chalkduster"/>
                  <a:sym typeface="Chalkduster"/>
                </a:defRPr>
              </a:lvl1pPr>
            </a:lstStyle>
            <a:p>
              <a:r>
                <a:t>x</a:t>
              </a:r>
            </a:p>
          </p:txBody>
        </p:sp>
      </p:grpSp>
      <p:grpSp>
        <p:nvGrpSpPr>
          <p:cNvPr id="284" name="Agrupar"/>
          <p:cNvGrpSpPr/>
          <p:nvPr/>
        </p:nvGrpSpPr>
        <p:grpSpPr>
          <a:xfrm>
            <a:off x="5122833" y="7616156"/>
            <a:ext cx="1384218" cy="533789"/>
            <a:chOff x="0" y="0"/>
            <a:chExt cx="1384217" cy="533788"/>
          </a:xfrm>
        </p:grpSpPr>
        <p:sp>
          <p:nvSpPr>
            <p:cNvPr id="217" name="Rectángulo"/>
            <p:cNvSpPr/>
            <p:nvPr/>
          </p:nvSpPr>
          <p:spPr>
            <a:xfrm>
              <a:off x="2330" y="152409"/>
              <a:ext cx="686498" cy="143147"/>
            </a:xfrm>
            <a:prstGeom prst="rect">
              <a:avLst/>
            </a:prstGeom>
            <a:solidFill>
              <a:schemeClr val="accent4">
                <a:satOff val="12017"/>
                <a:lumOff val="18149"/>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nvGrpSpPr>
            <p:cNvPr id="282" name="Agrupar"/>
            <p:cNvGrpSpPr/>
            <p:nvPr/>
          </p:nvGrpSpPr>
          <p:grpSpPr>
            <a:xfrm>
              <a:off x="0" y="81970"/>
              <a:ext cx="1384218" cy="451819"/>
              <a:chOff x="0" y="6350"/>
              <a:chExt cx="1384217" cy="451817"/>
            </a:xfrm>
          </p:grpSpPr>
          <p:sp>
            <p:nvSpPr>
              <p:cNvPr id="218" name="J"/>
              <p:cNvSpPr txBox="1"/>
              <p:nvPr/>
            </p:nvSpPr>
            <p:spPr>
              <a:xfrm>
                <a:off x="14876" y="6350"/>
                <a:ext cx="199536" cy="27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J</a:t>
                </a:r>
              </a:p>
            </p:txBody>
          </p:sp>
          <p:sp>
            <p:nvSpPr>
              <p:cNvPr id="219" name="F"/>
              <p:cNvSpPr txBox="1"/>
              <p:nvPr/>
            </p:nvSpPr>
            <p:spPr>
              <a:xfrm>
                <a:off x="240789" y="6350"/>
                <a:ext cx="207176" cy="27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F</a:t>
                </a:r>
              </a:p>
            </p:txBody>
          </p:sp>
          <p:sp>
            <p:nvSpPr>
              <p:cNvPr id="220" name="M"/>
              <p:cNvSpPr txBox="1"/>
              <p:nvPr/>
            </p:nvSpPr>
            <p:spPr>
              <a:xfrm>
                <a:off x="455102" y="6350"/>
                <a:ext cx="238212" cy="27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M</a:t>
                </a:r>
              </a:p>
            </p:txBody>
          </p:sp>
          <p:sp>
            <p:nvSpPr>
              <p:cNvPr id="221" name="A"/>
              <p:cNvSpPr txBox="1"/>
              <p:nvPr/>
            </p:nvSpPr>
            <p:spPr>
              <a:xfrm>
                <a:off x="692478" y="6350"/>
                <a:ext cx="222729" cy="27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A</a:t>
                </a:r>
              </a:p>
            </p:txBody>
          </p:sp>
          <p:sp>
            <p:nvSpPr>
              <p:cNvPr id="222" name="M"/>
              <p:cNvSpPr txBox="1"/>
              <p:nvPr/>
            </p:nvSpPr>
            <p:spPr>
              <a:xfrm>
                <a:off x="914469" y="6350"/>
                <a:ext cx="238213" cy="27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M</a:t>
                </a:r>
              </a:p>
            </p:txBody>
          </p:sp>
          <p:sp>
            <p:nvSpPr>
              <p:cNvPr id="223" name="J"/>
              <p:cNvSpPr txBox="1"/>
              <p:nvPr/>
            </p:nvSpPr>
            <p:spPr>
              <a:xfrm>
                <a:off x="15900" y="183926"/>
                <a:ext cx="199536" cy="2742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J</a:t>
                </a:r>
              </a:p>
            </p:txBody>
          </p:sp>
          <p:sp>
            <p:nvSpPr>
              <p:cNvPr id="224" name="A"/>
              <p:cNvSpPr txBox="1"/>
              <p:nvPr/>
            </p:nvSpPr>
            <p:spPr>
              <a:xfrm>
                <a:off x="237389" y="183926"/>
                <a:ext cx="222728" cy="2742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A</a:t>
                </a:r>
              </a:p>
            </p:txBody>
          </p:sp>
          <p:sp>
            <p:nvSpPr>
              <p:cNvPr id="225" name="S"/>
              <p:cNvSpPr txBox="1"/>
              <p:nvPr/>
            </p:nvSpPr>
            <p:spPr>
              <a:xfrm>
                <a:off x="452913" y="183926"/>
                <a:ext cx="215021" cy="2742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S</a:t>
                </a:r>
              </a:p>
            </p:txBody>
          </p:sp>
          <p:sp>
            <p:nvSpPr>
              <p:cNvPr id="226" name="O"/>
              <p:cNvSpPr txBox="1"/>
              <p:nvPr/>
            </p:nvSpPr>
            <p:spPr>
              <a:xfrm>
                <a:off x="697158" y="183926"/>
                <a:ext cx="230504" cy="2742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O</a:t>
                </a:r>
              </a:p>
            </p:txBody>
          </p:sp>
          <p:sp>
            <p:nvSpPr>
              <p:cNvPr id="227" name="N"/>
              <p:cNvSpPr txBox="1"/>
              <p:nvPr/>
            </p:nvSpPr>
            <p:spPr>
              <a:xfrm>
                <a:off x="915970" y="183926"/>
                <a:ext cx="222729" cy="2742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N</a:t>
                </a:r>
              </a:p>
            </p:txBody>
          </p:sp>
          <p:sp>
            <p:nvSpPr>
              <p:cNvPr id="228" name="J"/>
              <p:cNvSpPr txBox="1"/>
              <p:nvPr/>
            </p:nvSpPr>
            <p:spPr>
              <a:xfrm>
                <a:off x="1163540" y="6350"/>
                <a:ext cx="199536" cy="27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J</a:t>
                </a:r>
              </a:p>
            </p:txBody>
          </p:sp>
          <p:sp>
            <p:nvSpPr>
              <p:cNvPr id="229" name="D"/>
              <p:cNvSpPr txBox="1"/>
              <p:nvPr/>
            </p:nvSpPr>
            <p:spPr>
              <a:xfrm>
                <a:off x="1161489" y="183926"/>
                <a:ext cx="222729" cy="2742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D</a:t>
                </a:r>
              </a:p>
            </p:txBody>
          </p:sp>
          <p:sp>
            <p:nvSpPr>
              <p:cNvPr id="230" name="Línea"/>
              <p:cNvSpPr/>
              <p:nvPr/>
            </p:nvSpPr>
            <p:spPr>
              <a:xfrm flipV="1">
                <a:off x="3275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31" name="Línea"/>
              <p:cNvSpPr/>
              <p:nvPr/>
            </p:nvSpPr>
            <p:spPr>
              <a:xfrm flipV="1">
                <a:off x="6551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32" name="Línea"/>
              <p:cNvSpPr/>
              <p:nvPr/>
            </p:nvSpPr>
            <p:spPr>
              <a:xfrm flipV="1">
                <a:off x="98266"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33" name="Línea"/>
              <p:cNvSpPr/>
              <p:nvPr/>
            </p:nvSpPr>
            <p:spPr>
              <a:xfrm flipV="1">
                <a:off x="13102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34" name="Línea"/>
              <p:cNvSpPr/>
              <p:nvPr/>
            </p:nvSpPr>
            <p:spPr>
              <a:xfrm flipV="1">
                <a:off x="19653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35" name="Línea"/>
              <p:cNvSpPr/>
              <p:nvPr/>
            </p:nvSpPr>
            <p:spPr>
              <a:xfrm flipV="1">
                <a:off x="262043"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36" name="Línea"/>
              <p:cNvSpPr/>
              <p:nvPr/>
            </p:nvSpPr>
            <p:spPr>
              <a:xfrm flipV="1">
                <a:off x="327554"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37" name="Línea"/>
              <p:cNvSpPr/>
              <p:nvPr/>
            </p:nvSpPr>
            <p:spPr>
              <a:xfrm flipV="1">
                <a:off x="16377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38" name="Línea"/>
              <p:cNvSpPr/>
              <p:nvPr/>
            </p:nvSpPr>
            <p:spPr>
              <a:xfrm flipV="1">
                <a:off x="294798"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39" name="Línea"/>
              <p:cNvSpPr/>
              <p:nvPr/>
            </p:nvSpPr>
            <p:spPr>
              <a:xfrm flipV="1">
                <a:off x="360309"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40" name="Línea"/>
              <p:cNvSpPr/>
              <p:nvPr/>
            </p:nvSpPr>
            <p:spPr>
              <a:xfrm flipV="1">
                <a:off x="42582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41" name="Línea"/>
              <p:cNvSpPr/>
              <p:nvPr/>
            </p:nvSpPr>
            <p:spPr>
              <a:xfrm flipV="1">
                <a:off x="49133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42" name="Línea"/>
              <p:cNvSpPr/>
              <p:nvPr/>
            </p:nvSpPr>
            <p:spPr>
              <a:xfrm flipV="1">
                <a:off x="55684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43" name="Línea"/>
              <p:cNvSpPr/>
              <p:nvPr/>
            </p:nvSpPr>
            <p:spPr>
              <a:xfrm flipV="1">
                <a:off x="39306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44" name="Línea"/>
              <p:cNvSpPr/>
              <p:nvPr/>
            </p:nvSpPr>
            <p:spPr>
              <a:xfrm flipV="1">
                <a:off x="52408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45" name="Línea"/>
              <p:cNvSpPr/>
              <p:nvPr/>
            </p:nvSpPr>
            <p:spPr>
              <a:xfrm flipV="1">
                <a:off x="58959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46" name="Línea"/>
              <p:cNvSpPr/>
              <p:nvPr/>
            </p:nvSpPr>
            <p:spPr>
              <a:xfrm flipV="1">
                <a:off x="622353"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47" name="Línea"/>
              <p:cNvSpPr/>
              <p:nvPr/>
            </p:nvSpPr>
            <p:spPr>
              <a:xfrm flipV="1">
                <a:off x="655108"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48" name="Línea"/>
              <p:cNvSpPr/>
              <p:nvPr/>
            </p:nvSpPr>
            <p:spPr>
              <a:xfrm flipV="1">
                <a:off x="720619"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49" name="Línea"/>
              <p:cNvSpPr/>
              <p:nvPr/>
            </p:nvSpPr>
            <p:spPr>
              <a:xfrm flipV="1">
                <a:off x="753374"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50" name="Línea"/>
              <p:cNvSpPr/>
              <p:nvPr/>
            </p:nvSpPr>
            <p:spPr>
              <a:xfrm flipV="1">
                <a:off x="78613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51" name="Línea"/>
              <p:cNvSpPr/>
              <p:nvPr/>
            </p:nvSpPr>
            <p:spPr>
              <a:xfrm flipV="1">
                <a:off x="81888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52" name="Línea"/>
              <p:cNvSpPr/>
              <p:nvPr/>
            </p:nvSpPr>
            <p:spPr>
              <a:xfrm flipV="1">
                <a:off x="884396"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53" name="Línea"/>
              <p:cNvSpPr/>
              <p:nvPr/>
            </p:nvSpPr>
            <p:spPr>
              <a:xfrm flipV="1">
                <a:off x="94990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54" name="Línea"/>
              <p:cNvSpPr/>
              <p:nvPr/>
            </p:nvSpPr>
            <p:spPr>
              <a:xfrm flipV="1">
                <a:off x="1015418"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55" name="Línea"/>
              <p:cNvSpPr/>
              <p:nvPr/>
            </p:nvSpPr>
            <p:spPr>
              <a:xfrm flipV="1">
                <a:off x="85164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56" name="Línea"/>
              <p:cNvSpPr/>
              <p:nvPr/>
            </p:nvSpPr>
            <p:spPr>
              <a:xfrm flipV="1">
                <a:off x="98266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57" name="Línea"/>
              <p:cNvSpPr/>
              <p:nvPr/>
            </p:nvSpPr>
            <p:spPr>
              <a:xfrm flipV="1">
                <a:off x="1048173"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58" name="Línea"/>
              <p:cNvSpPr/>
              <p:nvPr/>
            </p:nvSpPr>
            <p:spPr>
              <a:xfrm flipV="1">
                <a:off x="1113684"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59" name="Línea"/>
              <p:cNvSpPr/>
              <p:nvPr/>
            </p:nvSpPr>
            <p:spPr>
              <a:xfrm flipV="1">
                <a:off x="117919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60" name="Línea"/>
              <p:cNvSpPr/>
              <p:nvPr/>
            </p:nvSpPr>
            <p:spPr>
              <a:xfrm flipV="1">
                <a:off x="1244706"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61" name="Línea"/>
              <p:cNvSpPr/>
              <p:nvPr/>
            </p:nvSpPr>
            <p:spPr>
              <a:xfrm flipV="1">
                <a:off x="1080929"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62" name="Línea"/>
              <p:cNvSpPr/>
              <p:nvPr/>
            </p:nvSpPr>
            <p:spPr>
              <a:xfrm flipV="1">
                <a:off x="121195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63" name="Línea"/>
              <p:cNvSpPr/>
              <p:nvPr/>
            </p:nvSpPr>
            <p:spPr>
              <a:xfrm flipV="1">
                <a:off x="127746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64" name="Línea"/>
              <p:cNvSpPr/>
              <p:nvPr/>
            </p:nvSpPr>
            <p:spPr>
              <a:xfrm flipV="1">
                <a:off x="131021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65" name="Línea"/>
              <p:cNvSpPr/>
              <p:nvPr/>
            </p:nvSpPr>
            <p:spPr>
              <a:xfrm flipV="1">
                <a:off x="134297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66" name="Rectángulo"/>
              <p:cNvSpPr/>
              <p:nvPr/>
            </p:nvSpPr>
            <p:spPr>
              <a:xfrm>
                <a:off x="8603" y="215364"/>
                <a:ext cx="1373823" cy="39642"/>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67" name="Línea"/>
              <p:cNvSpPr/>
              <p:nvPr/>
            </p:nvSpPr>
            <p:spPr>
              <a:xfrm flipV="1">
                <a:off x="688626"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68" name="Rectángulo"/>
              <p:cNvSpPr/>
              <p:nvPr/>
            </p:nvSpPr>
            <p:spPr>
              <a:xfrm>
                <a:off x="5122" y="40445"/>
                <a:ext cx="1373823" cy="361951"/>
              </a:xfrm>
              <a:prstGeom prst="rect">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269" name="Línea"/>
              <p:cNvSpPr/>
              <p:nvPr/>
            </p:nvSpPr>
            <p:spPr>
              <a:xfrm flipV="1">
                <a:off x="459084"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70" name="Línea"/>
              <p:cNvSpPr/>
              <p:nvPr/>
            </p:nvSpPr>
            <p:spPr>
              <a:xfrm flipV="1">
                <a:off x="229542"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71" name="Línea"/>
              <p:cNvSpPr/>
              <p:nvPr/>
            </p:nvSpPr>
            <p:spPr>
              <a:xfrm flipV="1">
                <a:off x="918168"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72" name="Línea"/>
              <p:cNvSpPr/>
              <p:nvPr/>
            </p:nvSpPr>
            <p:spPr>
              <a:xfrm flipV="1">
                <a:off x="1147710"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73" name="Línea"/>
              <p:cNvSpPr/>
              <p:nvPr/>
            </p:nvSpPr>
            <p:spPr>
              <a:xfrm>
                <a:off x="1373" y="112802"/>
                <a:ext cx="1382369"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74" name="Línea"/>
              <p:cNvSpPr/>
              <p:nvPr/>
            </p:nvSpPr>
            <p:spPr>
              <a:xfrm>
                <a:off x="686" y="147967"/>
                <a:ext cx="1383056"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75" name="Línea"/>
              <p:cNvSpPr/>
              <p:nvPr/>
            </p:nvSpPr>
            <p:spPr>
              <a:xfrm>
                <a:off x="0" y="183133"/>
                <a:ext cx="1383742"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76" name="Línea"/>
              <p:cNvSpPr/>
              <p:nvPr/>
            </p:nvSpPr>
            <p:spPr>
              <a:xfrm>
                <a:off x="1029" y="218298"/>
                <a:ext cx="1382713" cy="1"/>
              </a:xfrm>
              <a:prstGeom prst="line">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77" name="Línea"/>
              <p:cNvSpPr/>
              <p:nvPr/>
            </p:nvSpPr>
            <p:spPr>
              <a:xfrm>
                <a:off x="1373" y="323794"/>
                <a:ext cx="1382369"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78" name="Línea"/>
              <p:cNvSpPr/>
              <p:nvPr/>
            </p:nvSpPr>
            <p:spPr>
              <a:xfrm>
                <a:off x="686" y="358960"/>
                <a:ext cx="1383056"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79" name="Línea"/>
              <p:cNvSpPr/>
              <p:nvPr/>
            </p:nvSpPr>
            <p:spPr>
              <a:xfrm>
                <a:off x="1373" y="77636"/>
                <a:ext cx="1382369" cy="1"/>
              </a:xfrm>
              <a:prstGeom prst="line">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80" name="Línea"/>
              <p:cNvSpPr/>
              <p:nvPr/>
            </p:nvSpPr>
            <p:spPr>
              <a:xfrm>
                <a:off x="1373" y="253464"/>
                <a:ext cx="1382369" cy="1"/>
              </a:xfrm>
              <a:prstGeom prst="line">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281" name="Línea"/>
              <p:cNvSpPr/>
              <p:nvPr/>
            </p:nvSpPr>
            <p:spPr>
              <a:xfrm>
                <a:off x="1373" y="288629"/>
                <a:ext cx="1382369"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283" name="x"/>
            <p:cNvSpPr txBox="1"/>
            <p:nvPr/>
          </p:nvSpPr>
          <p:spPr>
            <a:xfrm>
              <a:off x="278" y="-1"/>
              <a:ext cx="242878" cy="3987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defRPr sz="1500" b="0">
                  <a:solidFill>
                    <a:schemeClr val="accent4">
                      <a:hueOff val="-116170"/>
                      <a:satOff val="78638"/>
                      <a:lumOff val="-43589"/>
                    </a:schemeClr>
                  </a:solidFill>
                  <a:latin typeface="Chalkduster"/>
                  <a:ea typeface="Chalkduster"/>
                  <a:cs typeface="Chalkduster"/>
                  <a:sym typeface="Chalkduster"/>
                </a:defRPr>
              </a:lvl1pPr>
            </a:lstStyle>
            <a:p>
              <a:r>
                <a:t>x</a:t>
              </a:r>
            </a:p>
          </p:txBody>
        </p:sp>
      </p:grpSp>
      <p:grpSp>
        <p:nvGrpSpPr>
          <p:cNvPr id="287" name="Agrupar"/>
          <p:cNvGrpSpPr/>
          <p:nvPr/>
        </p:nvGrpSpPr>
        <p:grpSpPr>
          <a:xfrm>
            <a:off x="5136667" y="5591291"/>
            <a:ext cx="1541688" cy="264094"/>
            <a:chOff x="76200" y="-4451"/>
            <a:chExt cx="1541687" cy="264092"/>
          </a:xfrm>
        </p:grpSpPr>
        <p:sp>
          <p:nvSpPr>
            <p:cNvPr id="285" name="Rectángulo redondeado"/>
            <p:cNvSpPr/>
            <p:nvPr/>
          </p:nvSpPr>
          <p:spPr>
            <a:xfrm>
              <a:off x="716782" y="58350"/>
              <a:ext cx="182118" cy="157541"/>
            </a:xfrm>
            <a:prstGeom prst="roundRect">
              <a:avLst>
                <a:gd name="adj" fmla="val 3557"/>
              </a:avLst>
            </a:pr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286" name="2018-01-31 11:59:59"/>
            <p:cNvSpPr txBox="1"/>
            <p:nvPr/>
          </p:nvSpPr>
          <p:spPr>
            <a:xfrm>
              <a:off x="76200" y="-4451"/>
              <a:ext cx="1541687" cy="2640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p>
              <a:pPr>
                <a:defRPr sz="1100">
                  <a:solidFill>
                    <a:schemeClr val="accent1">
                      <a:hueOff val="-52604"/>
                      <a:satOff val="-8294"/>
                      <a:lumOff val="-19520"/>
                    </a:schemeClr>
                  </a:solidFill>
                  <a:latin typeface="PT Mono"/>
                  <a:ea typeface="PT Mono"/>
                  <a:cs typeface="PT Mono"/>
                  <a:sym typeface="PT Mono"/>
                </a:defRPr>
              </a:pPr>
              <a:r>
                <a:rPr sz="1000" dirty="0">
                  <a:solidFill>
                    <a:schemeClr val="accent4">
                      <a:satOff val="8634"/>
                      <a:lumOff val="-20316"/>
                    </a:schemeClr>
                  </a:solidFill>
                </a:rPr>
                <a:t>2018-01-</a:t>
              </a:r>
              <a:r>
                <a:rPr sz="1000" dirty="0">
                  <a:solidFill>
                    <a:srgbClr val="FFFFFF"/>
                  </a:solidFill>
                </a:rPr>
                <a:t>31</a:t>
              </a:r>
              <a:r>
                <a:rPr sz="1000" dirty="0"/>
                <a:t> </a:t>
              </a:r>
              <a:r>
                <a:rPr sz="1000" dirty="0">
                  <a:solidFill>
                    <a:schemeClr val="accent4">
                      <a:satOff val="8634"/>
                      <a:lumOff val="-20316"/>
                    </a:schemeClr>
                  </a:solidFill>
                </a:rPr>
                <a:t>11:59:59</a:t>
              </a:r>
            </a:p>
          </p:txBody>
        </p:sp>
      </p:grpSp>
      <p:grpSp>
        <p:nvGrpSpPr>
          <p:cNvPr id="290" name="Agrupar"/>
          <p:cNvGrpSpPr/>
          <p:nvPr/>
        </p:nvGrpSpPr>
        <p:grpSpPr>
          <a:xfrm>
            <a:off x="5165242" y="6501715"/>
            <a:ext cx="1541688" cy="264094"/>
            <a:chOff x="152400" y="5073"/>
            <a:chExt cx="1541687" cy="264093"/>
          </a:xfrm>
        </p:grpSpPr>
        <p:sp>
          <p:nvSpPr>
            <p:cNvPr id="288" name="Rectángulo redondeado"/>
            <p:cNvSpPr/>
            <p:nvPr/>
          </p:nvSpPr>
          <p:spPr>
            <a:xfrm>
              <a:off x="1475608" y="58350"/>
              <a:ext cx="182117" cy="157541"/>
            </a:xfrm>
            <a:prstGeom prst="roundRect">
              <a:avLst>
                <a:gd name="adj" fmla="val 3557"/>
              </a:avLst>
            </a:pr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289" name="2018-01-31 11:59:59"/>
            <p:cNvSpPr txBox="1"/>
            <p:nvPr/>
          </p:nvSpPr>
          <p:spPr>
            <a:xfrm>
              <a:off x="152400" y="5073"/>
              <a:ext cx="1541687" cy="26409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p>
              <a:pPr>
                <a:defRPr sz="1100">
                  <a:solidFill>
                    <a:schemeClr val="accent1">
                      <a:hueOff val="-52604"/>
                      <a:satOff val="-8294"/>
                      <a:lumOff val="-19520"/>
                    </a:schemeClr>
                  </a:solidFill>
                  <a:latin typeface="PT Mono"/>
                  <a:ea typeface="PT Mono"/>
                  <a:cs typeface="PT Mono"/>
                  <a:sym typeface="PT Mono"/>
                </a:defRPr>
              </a:pPr>
              <a:r>
                <a:rPr sz="1000" dirty="0">
                  <a:solidFill>
                    <a:schemeClr val="accent4">
                      <a:satOff val="8634"/>
                      <a:lumOff val="-20316"/>
                    </a:schemeClr>
                  </a:solidFill>
                </a:rPr>
                <a:t>2018-01-31 11:59:</a:t>
              </a:r>
              <a:r>
                <a:rPr sz="1000" dirty="0">
                  <a:solidFill>
                    <a:srgbClr val="FFFFFF"/>
                  </a:solidFill>
                </a:rPr>
                <a:t>59</a:t>
              </a:r>
            </a:p>
          </p:txBody>
        </p:sp>
      </p:grpSp>
      <p:grpSp>
        <p:nvGrpSpPr>
          <p:cNvPr id="293" name="Agrupar"/>
          <p:cNvGrpSpPr/>
          <p:nvPr/>
        </p:nvGrpSpPr>
        <p:grpSpPr>
          <a:xfrm>
            <a:off x="5146192" y="6235692"/>
            <a:ext cx="1541688" cy="264094"/>
            <a:chOff x="123825" y="5074"/>
            <a:chExt cx="1541687" cy="264092"/>
          </a:xfrm>
        </p:grpSpPr>
        <p:sp>
          <p:nvSpPr>
            <p:cNvPr id="291" name="Rectángulo redondeado"/>
            <p:cNvSpPr/>
            <p:nvPr/>
          </p:nvSpPr>
          <p:spPr>
            <a:xfrm>
              <a:off x="1231132" y="58350"/>
              <a:ext cx="169418" cy="157541"/>
            </a:xfrm>
            <a:prstGeom prst="roundRect">
              <a:avLst>
                <a:gd name="adj" fmla="val 3557"/>
              </a:avLst>
            </a:pr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292" name="2018-01-31 11:59:59"/>
            <p:cNvSpPr txBox="1"/>
            <p:nvPr/>
          </p:nvSpPr>
          <p:spPr>
            <a:xfrm>
              <a:off x="123825" y="5074"/>
              <a:ext cx="1541687" cy="2640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p>
              <a:pPr>
                <a:defRPr sz="1100">
                  <a:solidFill>
                    <a:schemeClr val="accent1">
                      <a:hueOff val="-52604"/>
                      <a:satOff val="-8294"/>
                      <a:lumOff val="-19520"/>
                    </a:schemeClr>
                  </a:solidFill>
                  <a:latin typeface="PT Mono"/>
                  <a:ea typeface="PT Mono"/>
                  <a:cs typeface="PT Mono"/>
                  <a:sym typeface="PT Mono"/>
                </a:defRPr>
              </a:pPr>
              <a:r>
                <a:rPr sz="1000" dirty="0">
                  <a:solidFill>
                    <a:schemeClr val="accent4">
                      <a:satOff val="8634"/>
                      <a:lumOff val="-20316"/>
                    </a:schemeClr>
                  </a:solidFill>
                </a:rPr>
                <a:t>2018-01-31 11:</a:t>
              </a:r>
              <a:r>
                <a:rPr sz="1000" dirty="0">
                  <a:solidFill>
                    <a:srgbClr val="FFFFFF"/>
                  </a:solidFill>
                </a:rPr>
                <a:t>59</a:t>
              </a:r>
              <a:r>
                <a:rPr sz="1000" dirty="0">
                  <a:solidFill>
                    <a:schemeClr val="accent4">
                      <a:satOff val="8634"/>
                      <a:lumOff val="-20316"/>
                    </a:schemeClr>
                  </a:solidFill>
                </a:rPr>
                <a:t>:59</a:t>
              </a:r>
            </a:p>
          </p:txBody>
        </p:sp>
      </p:grpSp>
      <p:grpSp>
        <p:nvGrpSpPr>
          <p:cNvPr id="296" name="Agrupar"/>
          <p:cNvGrpSpPr/>
          <p:nvPr/>
        </p:nvGrpSpPr>
        <p:grpSpPr>
          <a:xfrm>
            <a:off x="5146192" y="5972843"/>
            <a:ext cx="1541688" cy="264094"/>
            <a:chOff x="104775" y="-4451"/>
            <a:chExt cx="1541687" cy="264092"/>
          </a:xfrm>
        </p:grpSpPr>
        <p:sp>
          <p:nvSpPr>
            <p:cNvPr id="294" name="Rectángulo redondeado"/>
            <p:cNvSpPr/>
            <p:nvPr/>
          </p:nvSpPr>
          <p:spPr>
            <a:xfrm>
              <a:off x="977132" y="58349"/>
              <a:ext cx="169418" cy="157541"/>
            </a:xfrm>
            <a:prstGeom prst="roundRect">
              <a:avLst>
                <a:gd name="adj" fmla="val 3557"/>
              </a:avLst>
            </a:pr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295" name="2018-01-31 11:59:59"/>
            <p:cNvSpPr txBox="1"/>
            <p:nvPr/>
          </p:nvSpPr>
          <p:spPr>
            <a:xfrm>
              <a:off x="104775" y="-4451"/>
              <a:ext cx="1541687" cy="2640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p>
              <a:pPr>
                <a:defRPr sz="1100">
                  <a:solidFill>
                    <a:schemeClr val="accent1">
                      <a:hueOff val="-52604"/>
                      <a:satOff val="-8294"/>
                      <a:lumOff val="-19520"/>
                    </a:schemeClr>
                  </a:solidFill>
                  <a:latin typeface="PT Mono"/>
                  <a:ea typeface="PT Mono"/>
                  <a:cs typeface="PT Mono"/>
                  <a:sym typeface="PT Mono"/>
                </a:defRPr>
              </a:pPr>
              <a:r>
                <a:rPr sz="1000" dirty="0">
                  <a:solidFill>
                    <a:schemeClr val="accent4">
                      <a:satOff val="8634"/>
                      <a:lumOff val="-20316"/>
                    </a:schemeClr>
                  </a:solidFill>
                </a:rPr>
                <a:t>2018-01-31</a:t>
              </a:r>
              <a:r>
                <a:rPr lang="es-ES" sz="1000" dirty="0">
                  <a:solidFill>
                    <a:schemeClr val="accent6">
                      <a:satOff val="-12200"/>
                      <a:lumOff val="-18965"/>
                    </a:schemeClr>
                  </a:solidFill>
                </a:rPr>
                <a:t> </a:t>
              </a:r>
              <a:r>
                <a:rPr sz="1000" dirty="0">
                  <a:solidFill>
                    <a:srgbClr val="FFFFFF"/>
                  </a:solidFill>
                </a:rPr>
                <a:t>11</a:t>
              </a:r>
              <a:r>
                <a:rPr sz="1000" dirty="0">
                  <a:solidFill>
                    <a:schemeClr val="accent4">
                      <a:satOff val="8634"/>
                      <a:lumOff val="-20316"/>
                    </a:schemeClr>
                  </a:solidFill>
                </a:rPr>
                <a:t>:59:59</a:t>
              </a:r>
            </a:p>
          </p:txBody>
        </p:sp>
      </p:grpSp>
      <p:grpSp>
        <p:nvGrpSpPr>
          <p:cNvPr id="299" name="Agrupar"/>
          <p:cNvGrpSpPr/>
          <p:nvPr/>
        </p:nvGrpSpPr>
        <p:grpSpPr>
          <a:xfrm>
            <a:off x="5069992" y="4559262"/>
            <a:ext cx="1541688" cy="264094"/>
            <a:chOff x="9525" y="-4451"/>
            <a:chExt cx="1541687" cy="264092"/>
          </a:xfrm>
        </p:grpSpPr>
        <p:sp>
          <p:nvSpPr>
            <p:cNvPr id="297" name="Rectángulo redondeado"/>
            <p:cNvSpPr/>
            <p:nvPr/>
          </p:nvSpPr>
          <p:spPr>
            <a:xfrm>
              <a:off x="53039" y="58350"/>
              <a:ext cx="338238" cy="157541"/>
            </a:xfrm>
            <a:prstGeom prst="roundRect">
              <a:avLst>
                <a:gd name="adj" fmla="val 3557"/>
              </a:avLst>
            </a:pr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050"/>
            </a:p>
          </p:txBody>
        </p:sp>
        <p:sp>
          <p:nvSpPr>
            <p:cNvPr id="298" name="2018-01-31 11:59:59"/>
            <p:cNvSpPr txBox="1"/>
            <p:nvPr/>
          </p:nvSpPr>
          <p:spPr>
            <a:xfrm>
              <a:off x="9525" y="-4451"/>
              <a:ext cx="1541687" cy="2640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p>
              <a:pPr>
                <a:defRPr sz="1100">
                  <a:solidFill>
                    <a:schemeClr val="accent1">
                      <a:hueOff val="-52604"/>
                      <a:satOff val="-8294"/>
                      <a:lumOff val="-19520"/>
                    </a:schemeClr>
                  </a:solidFill>
                  <a:latin typeface="PT Mono"/>
                  <a:ea typeface="PT Mono"/>
                  <a:cs typeface="PT Mono"/>
                  <a:sym typeface="PT Mono"/>
                </a:defRPr>
              </a:pPr>
              <a:r>
                <a:rPr sz="1000" dirty="0">
                  <a:solidFill>
                    <a:srgbClr val="FFFFFF"/>
                  </a:solidFill>
                </a:rPr>
                <a:t>2018</a:t>
              </a:r>
              <a:r>
                <a:rPr sz="1000" dirty="0">
                  <a:solidFill>
                    <a:schemeClr val="accent4">
                      <a:satOff val="8634"/>
                      <a:lumOff val="-20316"/>
                    </a:schemeClr>
                  </a:solidFill>
                </a:rPr>
                <a:t>-01-31 11:59:59</a:t>
              </a:r>
            </a:p>
          </p:txBody>
        </p:sp>
      </p:grpSp>
      <p:grpSp>
        <p:nvGrpSpPr>
          <p:cNvPr id="302" name="Agrupar"/>
          <p:cNvGrpSpPr/>
          <p:nvPr/>
        </p:nvGrpSpPr>
        <p:grpSpPr>
          <a:xfrm>
            <a:off x="5098567" y="5023417"/>
            <a:ext cx="1541688" cy="264094"/>
            <a:chOff x="38100" y="5074"/>
            <a:chExt cx="1541687" cy="264092"/>
          </a:xfrm>
        </p:grpSpPr>
        <p:sp>
          <p:nvSpPr>
            <p:cNvPr id="300" name="Rectángulo redondeado"/>
            <p:cNvSpPr/>
            <p:nvPr/>
          </p:nvSpPr>
          <p:spPr>
            <a:xfrm>
              <a:off x="462782" y="58350"/>
              <a:ext cx="182118" cy="157541"/>
            </a:xfrm>
            <a:prstGeom prst="roundRect">
              <a:avLst>
                <a:gd name="adj" fmla="val 3557"/>
              </a:avLst>
            </a:pr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301" name="2018-01-31 11:59:59"/>
            <p:cNvSpPr txBox="1"/>
            <p:nvPr/>
          </p:nvSpPr>
          <p:spPr>
            <a:xfrm>
              <a:off x="38100" y="5074"/>
              <a:ext cx="1541687" cy="2640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p>
              <a:pPr>
                <a:defRPr sz="1100">
                  <a:solidFill>
                    <a:schemeClr val="accent1">
                      <a:hueOff val="-52604"/>
                      <a:satOff val="-8294"/>
                      <a:lumOff val="-19520"/>
                    </a:schemeClr>
                  </a:solidFill>
                  <a:latin typeface="PT Mono"/>
                  <a:ea typeface="PT Mono"/>
                  <a:cs typeface="PT Mono"/>
                  <a:sym typeface="PT Mono"/>
                </a:defRPr>
              </a:pPr>
              <a:r>
                <a:rPr sz="1000" dirty="0">
                  <a:solidFill>
                    <a:schemeClr val="accent4">
                      <a:satOff val="8634"/>
                      <a:lumOff val="-20316"/>
                    </a:schemeClr>
                  </a:solidFill>
                </a:rPr>
                <a:t>2018-</a:t>
              </a:r>
              <a:r>
                <a:rPr sz="1000" dirty="0">
                  <a:solidFill>
                    <a:srgbClr val="FFFFFF"/>
                  </a:solidFill>
                </a:rPr>
                <a:t>01</a:t>
              </a:r>
              <a:r>
                <a:rPr sz="1000" dirty="0">
                  <a:solidFill>
                    <a:schemeClr val="accent4">
                      <a:satOff val="8634"/>
                      <a:lumOff val="-20316"/>
                    </a:schemeClr>
                  </a:solidFill>
                </a:rPr>
                <a:t>-31 11:59:59</a:t>
              </a:r>
            </a:p>
          </p:txBody>
        </p:sp>
      </p:grpSp>
      <p:grpSp>
        <p:nvGrpSpPr>
          <p:cNvPr id="305" name="Agrupar"/>
          <p:cNvGrpSpPr/>
          <p:nvPr/>
        </p:nvGrpSpPr>
        <p:grpSpPr>
          <a:xfrm>
            <a:off x="5098567" y="4102495"/>
            <a:ext cx="1541688" cy="264094"/>
            <a:chOff x="38100" y="-4451"/>
            <a:chExt cx="1541687" cy="264092"/>
          </a:xfrm>
        </p:grpSpPr>
        <p:sp>
          <p:nvSpPr>
            <p:cNvPr id="303" name="Rectángulo redondeado"/>
            <p:cNvSpPr/>
            <p:nvPr/>
          </p:nvSpPr>
          <p:spPr>
            <a:xfrm>
              <a:off x="50839" y="58350"/>
              <a:ext cx="848061" cy="157541"/>
            </a:xfrm>
            <a:prstGeom prst="roundRect">
              <a:avLst>
                <a:gd name="adj" fmla="val 3557"/>
              </a:avLst>
            </a:pr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000"/>
            </a:p>
          </p:txBody>
        </p:sp>
        <p:sp>
          <p:nvSpPr>
            <p:cNvPr id="304" name="2018-01-31 11:59:59"/>
            <p:cNvSpPr txBox="1"/>
            <p:nvPr/>
          </p:nvSpPr>
          <p:spPr>
            <a:xfrm>
              <a:off x="38100" y="-4451"/>
              <a:ext cx="1541687" cy="26409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p>
              <a:pPr>
                <a:defRPr sz="1100">
                  <a:solidFill>
                    <a:schemeClr val="accent1">
                      <a:hueOff val="-52604"/>
                      <a:satOff val="-8294"/>
                      <a:lumOff val="-19520"/>
                    </a:schemeClr>
                  </a:solidFill>
                  <a:latin typeface="PT Mono"/>
                  <a:ea typeface="PT Mono"/>
                  <a:cs typeface="PT Mono"/>
                  <a:sym typeface="PT Mono"/>
                </a:defRPr>
              </a:pPr>
              <a:r>
                <a:rPr sz="1000" dirty="0">
                  <a:solidFill>
                    <a:srgbClr val="FFFFFF"/>
                  </a:solidFill>
                </a:rPr>
                <a:t>2018-01-31</a:t>
              </a:r>
              <a:r>
                <a:rPr sz="1000" dirty="0">
                  <a:solidFill>
                    <a:schemeClr val="accent6">
                      <a:satOff val="-12200"/>
                      <a:lumOff val="-18965"/>
                    </a:schemeClr>
                  </a:solidFill>
                </a:rPr>
                <a:t> </a:t>
              </a:r>
              <a:r>
                <a:rPr sz="1000" dirty="0">
                  <a:solidFill>
                    <a:schemeClr val="accent4">
                      <a:satOff val="8634"/>
                      <a:lumOff val="-20316"/>
                    </a:schemeClr>
                  </a:solidFill>
                </a:rPr>
                <a:t>11:59:59</a:t>
              </a:r>
            </a:p>
          </p:txBody>
        </p:sp>
      </p:grpSp>
      <p:sp>
        <p:nvSpPr>
          <p:cNvPr id="306" name="2017-11-28 12:00:00"/>
          <p:cNvSpPr txBox="1"/>
          <p:nvPr/>
        </p:nvSpPr>
        <p:spPr>
          <a:xfrm>
            <a:off x="304656" y="2502165"/>
            <a:ext cx="1786811" cy="274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lvl1pPr>
              <a:defRPr sz="1150">
                <a:solidFill>
                  <a:schemeClr val="accent4">
                    <a:satOff val="8634"/>
                    <a:lumOff val="-20316"/>
                  </a:schemeClr>
                </a:solidFill>
                <a:latin typeface="PT Mono"/>
                <a:ea typeface="PT Mono"/>
                <a:cs typeface="PT Mono"/>
                <a:sym typeface="PT Mono"/>
              </a:defRPr>
            </a:lvl1pPr>
          </a:lstStyle>
          <a:p>
            <a:r>
              <a:t>2017-11-28 12:00:00</a:t>
            </a:r>
          </a:p>
        </p:txBody>
      </p:sp>
      <p:sp>
        <p:nvSpPr>
          <p:cNvPr id="307" name="Figura"/>
          <p:cNvSpPr/>
          <p:nvPr/>
        </p:nvSpPr>
        <p:spPr>
          <a:xfrm>
            <a:off x="371127" y="2328862"/>
            <a:ext cx="1614514" cy="304782"/>
          </a:xfrm>
          <a:custGeom>
            <a:avLst/>
            <a:gdLst/>
            <a:ahLst/>
            <a:cxnLst>
              <a:cxn ang="0">
                <a:pos x="wd2" y="hd2"/>
              </a:cxn>
              <a:cxn ang="5400000">
                <a:pos x="wd2" y="hd2"/>
              </a:cxn>
              <a:cxn ang="10800000">
                <a:pos x="wd2" y="hd2"/>
              </a:cxn>
              <a:cxn ang="16200000">
                <a:pos x="wd2" y="hd2"/>
              </a:cxn>
            </a:cxnLst>
            <a:rect l="0" t="0" r="r" b="b"/>
            <a:pathLst>
              <a:path w="21600" h="21600" extrusionOk="0">
                <a:moveTo>
                  <a:pt x="10156" y="0"/>
                </a:moveTo>
                <a:lnTo>
                  <a:pt x="0" y="21566"/>
                </a:lnTo>
                <a:lnTo>
                  <a:pt x="10800" y="21583"/>
                </a:lnTo>
                <a:lnTo>
                  <a:pt x="21600" y="21600"/>
                </a:lnTo>
                <a:lnTo>
                  <a:pt x="10156" y="0"/>
                </a:lnTo>
                <a:close/>
              </a:path>
            </a:pathLst>
          </a:custGeom>
          <a:gradFill>
            <a:gsLst>
              <a:gs pos="0">
                <a:srgbClr val="007600">
                  <a:alpha val="13682"/>
                </a:srgbClr>
              </a:gs>
              <a:gs pos="29219">
                <a:srgbClr val="7FBB7F">
                  <a:alpha val="13682"/>
                </a:srgbClr>
              </a:gs>
              <a:gs pos="91166">
                <a:srgbClr val="FFFFFF">
                  <a:alpha val="13682"/>
                </a:srgbClr>
              </a:gs>
            </a:gsLst>
            <a:lin ang="5400000"/>
          </a:gradFill>
          <a:ln w="12700">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08" name="Línea"/>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09" name="Dates and times with lubridate : : CHEATSHEET"/>
          <p:cNvSpPr txBox="1">
            <a:spLocks noGrp="1"/>
          </p:cNvSpPr>
          <p:nvPr>
            <p:ph type="title"/>
          </p:nvPr>
        </p:nvSpPr>
        <p:spPr>
          <a:xfrm>
            <a:off x="275721" y="361177"/>
            <a:ext cx="11077967" cy="803346"/>
          </a:xfrm>
          <a:prstGeom prst="rect">
            <a:avLst/>
          </a:prstGeom>
        </p:spPr>
        <p:txBody>
          <a:bodyPr lIns="0" tIns="0" rIns="0" bIns="0" anchor="t">
            <a:normAutofit/>
          </a:bodyPr>
          <a:lstStyle/>
          <a:p>
            <a:pPr defTabSz="543305">
              <a:defRPr sz="4464">
                <a:solidFill>
                  <a:srgbClr val="424242"/>
                </a:solidFill>
              </a:defRPr>
            </a:pPr>
            <a:r>
              <a:rPr lang="es-ES" dirty="0"/>
              <a:t>Fechas y horarios con</a:t>
            </a:r>
            <a:r>
              <a:rPr dirty="0" err="1"/>
              <a:t>lubridate</a:t>
            </a:r>
            <a:r>
              <a:rPr dirty="0"/>
              <a:t> : :</a:t>
            </a:r>
            <a:r>
              <a:rPr lang="es-ES" sz="3069" b="1" dirty="0"/>
              <a:t>GUÍA RÁPIDA</a:t>
            </a:r>
            <a:r>
              <a:rPr b="1" dirty="0"/>
              <a:t> </a:t>
            </a:r>
          </a:p>
        </p:txBody>
      </p:sp>
      <p:sp>
        <p:nvSpPr>
          <p:cNvPr id="310" name="Date-times"/>
          <p:cNvSpPr txBox="1"/>
          <p:nvPr/>
        </p:nvSpPr>
        <p:spPr>
          <a:xfrm>
            <a:off x="312569" y="1579467"/>
            <a:ext cx="1575752" cy="2954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indent="0">
              <a:lnSpc>
                <a:spcPct val="80000"/>
              </a:lnSpc>
              <a:spcBef>
                <a:spcPts val="0"/>
              </a:spcBef>
              <a:defRPr sz="2500" b="0">
                <a:solidFill>
                  <a:schemeClr val="accent4">
                    <a:satOff val="8634"/>
                    <a:lumOff val="-20316"/>
                  </a:schemeClr>
                </a:solidFill>
              </a:defRPr>
            </a:pPr>
            <a:r>
              <a:rPr lang="es-ES" sz="2400"/>
              <a:t>Fecha-hora</a:t>
            </a:r>
            <a:endParaRPr sz="2400" dirty="0"/>
          </a:p>
        </p:txBody>
      </p:sp>
      <p:sp>
        <p:nvSpPr>
          <p:cNvPr id="311" name="Línea"/>
          <p:cNvSpPr/>
          <p:nvPr/>
        </p:nvSpPr>
        <p:spPr>
          <a:xfrm>
            <a:off x="312569" y="1536700"/>
            <a:ext cx="8668273"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12" name="2017-11-28 12:00:00…"/>
          <p:cNvSpPr txBox="1"/>
          <p:nvPr/>
        </p:nvSpPr>
        <p:spPr>
          <a:xfrm>
            <a:off x="2288566" y="1775527"/>
            <a:ext cx="2365732" cy="1333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spcBef>
                <a:spcPts val="0"/>
              </a:spcBef>
              <a:defRPr sz="1150">
                <a:solidFill>
                  <a:schemeClr val="accent4">
                    <a:satOff val="8634"/>
                    <a:lumOff val="-20316"/>
                  </a:schemeClr>
                </a:solidFill>
                <a:latin typeface="PT Mono"/>
                <a:ea typeface="PT Mono"/>
                <a:cs typeface="PT Mono"/>
                <a:sym typeface="PT Mono"/>
              </a:defRPr>
            </a:pPr>
            <a:r>
              <a:rPr sz="1100" dirty="0"/>
              <a:t>2017-11-28 12:00:00</a:t>
            </a:r>
          </a:p>
          <a:p>
            <a:pPr>
              <a:lnSpc>
                <a:spcPct val="80000"/>
              </a:lnSpc>
              <a:spcBef>
                <a:spcPts val="0"/>
              </a:spcBef>
              <a:defRPr sz="1100" b="0">
                <a:solidFill>
                  <a:srgbClr val="000000"/>
                </a:solidFill>
              </a:defRPr>
            </a:pPr>
            <a:r>
              <a:rPr lang="es-ES" sz="1050" dirty="0"/>
              <a:t>Una fecha y hora es un punto en la línea de tiempo, almacenado como el número de segundos desde</a:t>
            </a:r>
          </a:p>
          <a:p>
            <a:pPr>
              <a:lnSpc>
                <a:spcPct val="80000"/>
              </a:lnSpc>
              <a:spcBef>
                <a:spcPts val="0"/>
              </a:spcBef>
              <a:defRPr sz="1100" b="0">
                <a:solidFill>
                  <a:srgbClr val="000000"/>
                </a:solidFill>
              </a:defRPr>
            </a:pPr>
            <a:r>
              <a:rPr sz="1050" dirty="0"/>
              <a:t>1970-01-01 00:00:00 UTC</a:t>
            </a:r>
          </a:p>
          <a:p>
            <a:pPr>
              <a:lnSpc>
                <a:spcPct val="80000"/>
              </a:lnSpc>
              <a:spcBef>
                <a:spcPts val="0"/>
              </a:spcBef>
              <a:defRPr sz="1100" b="0">
                <a:solidFill>
                  <a:srgbClr val="000000"/>
                </a:solidFill>
              </a:defRPr>
            </a:pPr>
            <a:endParaRPr sz="1050" dirty="0"/>
          </a:p>
          <a:p>
            <a:pPr>
              <a:lnSpc>
                <a:spcPct val="80000"/>
              </a:lnSpc>
              <a:spcBef>
                <a:spcPts val="0"/>
              </a:spcBef>
              <a:defRPr sz="1100" b="0" i="1">
                <a:solidFill>
                  <a:srgbClr val="000000"/>
                </a:solidFill>
              </a:defRPr>
            </a:pPr>
            <a:r>
              <a:rPr sz="1050" dirty="0"/>
              <a:t>dt &lt;-</a:t>
            </a:r>
            <a:r>
              <a:rPr sz="1050" b="1" dirty="0"/>
              <a:t> </a:t>
            </a:r>
            <a:r>
              <a:rPr sz="1050" b="1" dirty="0" err="1"/>
              <a:t>as_datetime</a:t>
            </a:r>
            <a:r>
              <a:rPr sz="1050" b="1" dirty="0"/>
              <a:t>(</a:t>
            </a:r>
            <a:r>
              <a:rPr sz="1050" dirty="0"/>
              <a:t>1511870400</a:t>
            </a:r>
            <a:r>
              <a:rPr sz="1050" b="1" dirty="0"/>
              <a:t>)</a:t>
            </a:r>
          </a:p>
          <a:p>
            <a:pPr>
              <a:lnSpc>
                <a:spcPct val="80000"/>
              </a:lnSpc>
              <a:spcBef>
                <a:spcPts val="0"/>
              </a:spcBef>
              <a:defRPr sz="1100" b="0" i="1">
                <a:solidFill>
                  <a:schemeClr val="accent4">
                    <a:satOff val="8634"/>
                    <a:lumOff val="-20316"/>
                  </a:schemeClr>
                </a:solidFill>
              </a:defRPr>
            </a:pPr>
            <a:r>
              <a:rPr sz="1050" dirty="0"/>
              <a:t>## "2017-11-28 12:00:00 UTC"</a:t>
            </a:r>
          </a:p>
        </p:txBody>
      </p:sp>
      <p:sp>
        <p:nvSpPr>
          <p:cNvPr id="313" name="Identify the order of the year (y), month (m), day (d), hour (h), minute (m) and second (s) elements in your data.…"/>
          <p:cNvSpPr txBox="1"/>
          <p:nvPr/>
        </p:nvSpPr>
        <p:spPr>
          <a:xfrm>
            <a:off x="329845" y="3392339"/>
            <a:ext cx="4376701" cy="9153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marL="194027" indent="-194027">
              <a:lnSpc>
                <a:spcPct val="80000"/>
              </a:lnSpc>
              <a:spcBef>
                <a:spcPts val="400"/>
              </a:spcBef>
              <a:buSzPct val="100000"/>
              <a:buAutoNum type="arabicPeriod"/>
              <a:defRPr sz="1100" b="0">
                <a:solidFill>
                  <a:srgbClr val="000000"/>
                </a:solidFill>
              </a:defRPr>
            </a:pPr>
            <a:r>
              <a:rPr lang="es-ES" sz="1050" dirty="0"/>
              <a:t>Identifique el orden de los elementos del año (y), el mes (m), el día (d), la hora (h), el minuto (m) y el segundo (s) en los datos</a:t>
            </a:r>
            <a:r>
              <a:rPr sz="1050" dirty="0"/>
              <a:t>.</a:t>
            </a:r>
          </a:p>
          <a:p>
            <a:pPr marL="194027" indent="-194027">
              <a:lnSpc>
                <a:spcPct val="80000"/>
              </a:lnSpc>
              <a:spcBef>
                <a:spcPts val="400"/>
              </a:spcBef>
              <a:buSzPct val="100000"/>
              <a:buAutoNum type="arabicPeriod"/>
              <a:defRPr sz="1100" b="0">
                <a:solidFill>
                  <a:srgbClr val="000000"/>
                </a:solidFill>
              </a:defRPr>
            </a:pPr>
            <a:r>
              <a:rPr lang="es-ES" sz="1050" dirty="0"/>
              <a:t>Utilice la siguiente función, cuyo nombre replica el pedido. Cada uno acepta un argumento </a:t>
            </a:r>
            <a:r>
              <a:rPr lang="es-ES" sz="1050" dirty="0" err="1"/>
              <a:t>tz</a:t>
            </a:r>
            <a:r>
              <a:rPr lang="es-ES" sz="1050" dirty="0"/>
              <a:t> para establecer la zona horaria</a:t>
            </a:r>
            <a:r>
              <a:rPr sz="1050" dirty="0"/>
              <a:t>, e.g. </a:t>
            </a:r>
            <a:r>
              <a:rPr sz="1050" dirty="0" err="1"/>
              <a:t>ymd</a:t>
            </a:r>
            <a:r>
              <a:rPr sz="1050" dirty="0"/>
              <a:t>(x, </a:t>
            </a:r>
            <a:r>
              <a:rPr sz="1050" dirty="0" err="1"/>
              <a:t>tz</a:t>
            </a:r>
            <a:r>
              <a:rPr sz="1050" dirty="0"/>
              <a:t> = "UTC").</a:t>
            </a:r>
          </a:p>
        </p:txBody>
      </p:sp>
      <p:sp>
        <p:nvSpPr>
          <p:cNvPr id="314" name="PARSE DATE-TIMES (Convert strings or numbers to date-times)"/>
          <p:cNvSpPr txBox="1"/>
          <p:nvPr/>
        </p:nvSpPr>
        <p:spPr>
          <a:xfrm>
            <a:off x="293519" y="3123673"/>
            <a:ext cx="4421082" cy="1615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indent="0"/>
            <a:r>
              <a:rPr lang="es-ES" sz="1050" dirty="0"/>
              <a:t>ANALIZAR FECHAS-HORAS</a:t>
            </a:r>
            <a:r>
              <a:rPr sz="1050" dirty="0"/>
              <a:t> </a:t>
            </a:r>
            <a:r>
              <a:rPr sz="1050" b="0" dirty="0"/>
              <a:t>(</a:t>
            </a:r>
            <a:r>
              <a:rPr lang="pt-BR" sz="1050" b="0" dirty="0" err="1"/>
              <a:t>Convertir</a:t>
            </a:r>
            <a:r>
              <a:rPr lang="pt-BR" sz="1050" b="0" dirty="0"/>
              <a:t> texto o números a fechas-horas</a:t>
            </a:r>
            <a:r>
              <a:rPr sz="1050" b="0" dirty="0"/>
              <a:t>)</a:t>
            </a:r>
          </a:p>
        </p:txBody>
      </p:sp>
      <p:sp>
        <p:nvSpPr>
          <p:cNvPr id="315" name="Línea"/>
          <p:cNvSpPr/>
          <p:nvPr/>
        </p:nvSpPr>
        <p:spPr>
          <a:xfrm>
            <a:off x="275239" y="3058418"/>
            <a:ext cx="4233475"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316" name="date_decimal(decimal, tz = &quot;UTC&quot;) date_decimal(2017.5)…"/>
          <p:cNvSpPr txBox="1"/>
          <p:nvPr/>
        </p:nvSpPr>
        <p:spPr>
          <a:xfrm>
            <a:off x="1324042" y="8146770"/>
            <a:ext cx="2843718" cy="26872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1100"/>
              </a:spcBef>
              <a:defRPr sz="1100" b="0">
                <a:solidFill>
                  <a:srgbClr val="000000"/>
                </a:solidFill>
              </a:defRPr>
            </a:pPr>
            <a:r>
              <a:rPr sz="1050" b="1" dirty="0" err="1"/>
              <a:t>date_decimal</a:t>
            </a:r>
            <a:r>
              <a:rPr sz="1050" b="1" dirty="0"/>
              <a:t>(</a:t>
            </a:r>
            <a:r>
              <a:rPr sz="1050" dirty="0"/>
              <a:t>decimal, </a:t>
            </a:r>
            <a:r>
              <a:rPr sz="1050" dirty="0" err="1"/>
              <a:t>tz</a:t>
            </a:r>
            <a:r>
              <a:rPr sz="1050" dirty="0"/>
              <a:t> = "UTC"</a:t>
            </a:r>
            <a:r>
              <a:rPr sz="1050" b="1" dirty="0"/>
              <a:t>)</a:t>
            </a:r>
            <a:r>
              <a:rPr sz="1050" dirty="0"/>
              <a:t> </a:t>
            </a:r>
            <a:r>
              <a:rPr sz="1050" dirty="0" err="1">
                <a:solidFill>
                  <a:schemeClr val="tx1">
                    <a:lumMod val="60000"/>
                    <a:lumOff val="40000"/>
                  </a:schemeClr>
                </a:solidFill>
              </a:rPr>
              <a:t>date_decimal</a:t>
            </a:r>
            <a:r>
              <a:rPr sz="1050" dirty="0">
                <a:solidFill>
                  <a:schemeClr val="tx1">
                    <a:lumMod val="60000"/>
                    <a:lumOff val="40000"/>
                  </a:schemeClr>
                </a:solidFill>
              </a:rPr>
              <a:t>(2017.5)</a:t>
            </a:r>
            <a:endParaRPr sz="1050" i="1" dirty="0">
              <a:solidFill>
                <a:schemeClr val="tx1">
                  <a:lumMod val="60000"/>
                  <a:lumOff val="40000"/>
                </a:schemeClr>
              </a:solidFill>
            </a:endParaRPr>
          </a:p>
          <a:p>
            <a:pPr>
              <a:lnSpc>
                <a:spcPct val="80000"/>
              </a:lnSpc>
              <a:spcBef>
                <a:spcPts val="1100"/>
              </a:spcBef>
              <a:defRPr sz="1100" b="0">
                <a:solidFill>
                  <a:srgbClr val="000000"/>
                </a:solidFill>
              </a:defRPr>
            </a:pPr>
            <a:r>
              <a:rPr sz="1050" b="1" dirty="0"/>
              <a:t>now(</a:t>
            </a:r>
            <a:r>
              <a:rPr sz="1050" dirty="0" err="1"/>
              <a:t>tzone</a:t>
            </a:r>
            <a:r>
              <a:rPr sz="1050" dirty="0"/>
              <a:t> = ""</a:t>
            </a:r>
            <a:r>
              <a:rPr sz="1050" b="1" dirty="0"/>
              <a:t>)</a:t>
            </a:r>
            <a:r>
              <a:rPr sz="1050" dirty="0"/>
              <a:t> </a:t>
            </a:r>
            <a:r>
              <a:rPr lang="es-ES" sz="1050" dirty="0"/>
              <a:t>Hora actual en </a:t>
            </a:r>
            <a:r>
              <a:rPr lang="es-ES" sz="1050" dirty="0" err="1"/>
              <a:t>zh</a:t>
            </a:r>
            <a:r>
              <a:rPr sz="1050" dirty="0"/>
              <a:t> (</a:t>
            </a:r>
            <a:r>
              <a:rPr lang="es-ES" sz="1050" dirty="0"/>
              <a:t>predeterminado es la </a:t>
            </a:r>
            <a:r>
              <a:rPr lang="es-ES" sz="1050" dirty="0" err="1"/>
              <a:t>zh</a:t>
            </a:r>
            <a:r>
              <a:rPr lang="es-ES" sz="1050" dirty="0"/>
              <a:t> del sistema</a:t>
            </a:r>
            <a:r>
              <a:rPr sz="1050" dirty="0"/>
              <a:t>). </a:t>
            </a:r>
            <a:r>
              <a:rPr sz="1050" dirty="0">
                <a:solidFill>
                  <a:schemeClr val="tx1">
                    <a:lumMod val="60000"/>
                    <a:lumOff val="40000"/>
                  </a:schemeClr>
                </a:solidFill>
              </a:rPr>
              <a:t>now()</a:t>
            </a:r>
            <a:endParaRPr sz="1050" i="1" dirty="0">
              <a:solidFill>
                <a:schemeClr val="tx1">
                  <a:lumMod val="60000"/>
                  <a:lumOff val="40000"/>
                </a:schemeClr>
              </a:solidFill>
            </a:endParaRPr>
          </a:p>
          <a:p>
            <a:pPr>
              <a:lnSpc>
                <a:spcPct val="80000"/>
              </a:lnSpc>
              <a:spcBef>
                <a:spcPts val="1100"/>
              </a:spcBef>
              <a:defRPr sz="1100" b="0">
                <a:solidFill>
                  <a:srgbClr val="000000"/>
                </a:solidFill>
              </a:defRPr>
            </a:pPr>
            <a:r>
              <a:rPr sz="1050" b="1" dirty="0"/>
              <a:t>today(</a:t>
            </a:r>
            <a:r>
              <a:rPr sz="1050" dirty="0" err="1"/>
              <a:t>tzone</a:t>
            </a:r>
            <a:r>
              <a:rPr sz="1050" dirty="0"/>
              <a:t> = ""</a:t>
            </a:r>
            <a:r>
              <a:rPr sz="1050" b="1" dirty="0"/>
              <a:t>)</a:t>
            </a:r>
            <a:r>
              <a:rPr sz="1050" dirty="0"/>
              <a:t> </a:t>
            </a:r>
            <a:r>
              <a:rPr lang="es-ES" sz="1050" dirty="0"/>
              <a:t>Fecha actual en un </a:t>
            </a:r>
            <a:r>
              <a:rPr lang="es-ES" sz="1050" dirty="0" err="1"/>
              <a:t>zh</a:t>
            </a:r>
            <a:r>
              <a:rPr sz="1050" dirty="0"/>
              <a:t> (</a:t>
            </a:r>
            <a:r>
              <a:rPr lang="es-ES" sz="1050" dirty="0"/>
              <a:t>predeterminado es la </a:t>
            </a:r>
            <a:r>
              <a:rPr lang="es-ES" sz="1050" dirty="0" err="1"/>
              <a:t>zh</a:t>
            </a:r>
            <a:r>
              <a:rPr lang="es-ES" sz="1050" dirty="0"/>
              <a:t> del sistema</a:t>
            </a:r>
            <a:r>
              <a:rPr sz="1050" dirty="0"/>
              <a:t>). </a:t>
            </a:r>
            <a:r>
              <a:rPr sz="1050" dirty="0">
                <a:solidFill>
                  <a:schemeClr val="tx1">
                    <a:lumMod val="60000"/>
                    <a:lumOff val="40000"/>
                  </a:schemeClr>
                </a:solidFill>
              </a:rPr>
              <a:t>today()</a:t>
            </a:r>
          </a:p>
          <a:p>
            <a:pPr>
              <a:lnSpc>
                <a:spcPct val="80000"/>
              </a:lnSpc>
              <a:spcBef>
                <a:spcPts val="1100"/>
              </a:spcBef>
              <a:defRPr sz="1100" b="0">
                <a:solidFill>
                  <a:srgbClr val="000000"/>
                </a:solidFill>
              </a:defRPr>
            </a:pPr>
            <a:r>
              <a:rPr sz="1050" b="1" dirty="0" err="1"/>
              <a:t>fast_strptime</a:t>
            </a:r>
            <a:r>
              <a:rPr sz="1050" b="1" dirty="0"/>
              <a:t>()</a:t>
            </a:r>
            <a:r>
              <a:rPr sz="1050" dirty="0"/>
              <a:t> </a:t>
            </a:r>
            <a:r>
              <a:rPr sz="1050" dirty="0" err="1"/>
              <a:t>strptime</a:t>
            </a:r>
            <a:r>
              <a:rPr lang="es-ES" sz="1050" dirty="0"/>
              <a:t> más rápido</a:t>
            </a:r>
            <a:r>
              <a:rPr sz="1050" dirty="0"/>
              <a:t>. </a:t>
            </a:r>
            <a:r>
              <a:rPr sz="1050" dirty="0" err="1">
                <a:solidFill>
                  <a:schemeClr val="tx1">
                    <a:lumMod val="60000"/>
                    <a:lumOff val="40000"/>
                  </a:schemeClr>
                </a:solidFill>
              </a:rPr>
              <a:t>fast_strptime</a:t>
            </a:r>
            <a:r>
              <a:rPr sz="1050" dirty="0">
                <a:solidFill>
                  <a:schemeClr val="tx1">
                    <a:lumMod val="60000"/>
                    <a:lumOff val="40000"/>
                  </a:schemeClr>
                </a:solidFill>
              </a:rPr>
              <a:t>(“9/1/01”, “%y/%m/%d”)</a:t>
            </a:r>
          </a:p>
          <a:p>
            <a:pPr>
              <a:lnSpc>
                <a:spcPct val="80000"/>
              </a:lnSpc>
              <a:spcBef>
                <a:spcPts val="1100"/>
              </a:spcBef>
              <a:defRPr sz="1100" b="0">
                <a:solidFill>
                  <a:srgbClr val="000000"/>
                </a:solidFill>
              </a:defRPr>
            </a:pPr>
            <a:r>
              <a:rPr sz="1050" b="1" dirty="0" err="1"/>
              <a:t>parse_date_time</a:t>
            </a:r>
            <a:r>
              <a:rPr sz="1050" b="1" dirty="0"/>
              <a:t>()</a:t>
            </a:r>
            <a:r>
              <a:rPr sz="1050" dirty="0"/>
              <a:t> </a:t>
            </a:r>
            <a:r>
              <a:rPr sz="1050" dirty="0" err="1"/>
              <a:t>strptime</a:t>
            </a:r>
            <a:r>
              <a:rPr lang="es-ES" sz="1050" dirty="0"/>
              <a:t> más fácil</a:t>
            </a:r>
            <a:r>
              <a:rPr sz="1050" dirty="0"/>
              <a:t>. </a:t>
            </a:r>
            <a:r>
              <a:rPr sz="1050" dirty="0" err="1">
                <a:solidFill>
                  <a:schemeClr val="tx1">
                    <a:lumMod val="60000"/>
                    <a:lumOff val="40000"/>
                  </a:schemeClr>
                </a:solidFill>
              </a:rPr>
              <a:t>parse_date_time</a:t>
            </a:r>
            <a:r>
              <a:rPr sz="1050" dirty="0">
                <a:solidFill>
                  <a:schemeClr val="tx1">
                    <a:lumMod val="60000"/>
                    <a:lumOff val="40000"/>
                  </a:schemeClr>
                </a:solidFill>
              </a:rPr>
              <a:t>(“09-01-01”, "</a:t>
            </a:r>
            <a:r>
              <a:rPr sz="1050" dirty="0" err="1">
                <a:solidFill>
                  <a:schemeClr val="tx1">
                    <a:lumMod val="60000"/>
                    <a:lumOff val="40000"/>
                  </a:schemeClr>
                </a:solidFill>
              </a:rPr>
              <a:t>ymd</a:t>
            </a:r>
            <a:r>
              <a:rPr sz="1050" dirty="0">
                <a:solidFill>
                  <a:schemeClr val="tx1">
                    <a:lumMod val="60000"/>
                    <a:lumOff val="40000"/>
                  </a:schemeClr>
                </a:solidFill>
              </a:rPr>
              <a:t>")</a:t>
            </a:r>
          </a:p>
        </p:txBody>
      </p:sp>
      <p:sp>
        <p:nvSpPr>
          <p:cNvPr id="317" name="ymd_hms(), ymd_hm(), ymd_h(). ymd_hms(&quot;2017-11-28T14:02:00&quot;)…"/>
          <p:cNvSpPr txBox="1"/>
          <p:nvPr/>
        </p:nvSpPr>
        <p:spPr>
          <a:xfrm>
            <a:off x="2155126" y="4157746"/>
            <a:ext cx="2281474" cy="38516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60831">
              <a:lnSpc>
                <a:spcPct val="80000"/>
              </a:lnSpc>
              <a:spcBef>
                <a:spcPts val="1000"/>
              </a:spcBef>
              <a:defRPr sz="1056" b="0">
                <a:solidFill>
                  <a:srgbClr val="000000"/>
                </a:solidFill>
              </a:defRPr>
            </a:pPr>
            <a:r>
              <a:rPr b="1" dirty="0" err="1"/>
              <a:t>ymd_hms</a:t>
            </a:r>
            <a:r>
              <a:rPr b="1" dirty="0"/>
              <a:t>()</a:t>
            </a:r>
            <a:r>
              <a:rPr dirty="0"/>
              <a:t>, </a:t>
            </a:r>
            <a:r>
              <a:rPr b="1" dirty="0" err="1"/>
              <a:t>ymd_hm</a:t>
            </a:r>
            <a:r>
              <a:rPr b="1" dirty="0"/>
              <a:t>()</a:t>
            </a:r>
            <a:r>
              <a:rPr dirty="0"/>
              <a:t>, </a:t>
            </a:r>
            <a:r>
              <a:rPr b="1" dirty="0" err="1"/>
              <a:t>ymd_h</a:t>
            </a:r>
            <a:r>
              <a:rPr b="1" dirty="0"/>
              <a:t>()</a:t>
            </a:r>
            <a:r>
              <a:rPr dirty="0"/>
              <a:t>. </a:t>
            </a:r>
            <a:r>
              <a:rPr dirty="0" err="1">
                <a:solidFill>
                  <a:schemeClr val="tx1">
                    <a:lumMod val="60000"/>
                    <a:lumOff val="40000"/>
                  </a:schemeClr>
                </a:solidFill>
              </a:rPr>
              <a:t>ymd_hms</a:t>
            </a:r>
            <a:r>
              <a:rPr dirty="0">
                <a:solidFill>
                  <a:schemeClr val="tx1">
                    <a:lumMod val="60000"/>
                    <a:lumOff val="40000"/>
                  </a:schemeClr>
                </a:solidFill>
              </a:rPr>
              <a:t>("2017-11-28T14:02:00")</a:t>
            </a:r>
            <a:endParaRPr i="1" dirty="0">
              <a:solidFill>
                <a:schemeClr val="tx1">
                  <a:lumMod val="60000"/>
                  <a:lumOff val="40000"/>
                </a:schemeClr>
              </a:solidFill>
            </a:endParaRPr>
          </a:p>
          <a:p>
            <a:pPr defTabSz="560831">
              <a:lnSpc>
                <a:spcPct val="80000"/>
              </a:lnSpc>
              <a:spcBef>
                <a:spcPts val="1800"/>
              </a:spcBef>
              <a:defRPr sz="1056" b="0">
                <a:solidFill>
                  <a:srgbClr val="000000"/>
                </a:solidFill>
              </a:defRPr>
            </a:pPr>
            <a:r>
              <a:rPr b="1" dirty="0" err="1"/>
              <a:t>ydm_hms</a:t>
            </a:r>
            <a:r>
              <a:rPr b="1" dirty="0"/>
              <a:t>()</a:t>
            </a:r>
            <a:r>
              <a:rPr dirty="0"/>
              <a:t>, </a:t>
            </a:r>
            <a:r>
              <a:rPr b="1" dirty="0" err="1"/>
              <a:t>ydm_hm</a:t>
            </a:r>
            <a:r>
              <a:rPr b="1" dirty="0"/>
              <a:t>()</a:t>
            </a:r>
            <a:r>
              <a:rPr dirty="0"/>
              <a:t>, </a:t>
            </a:r>
            <a:r>
              <a:rPr b="1" dirty="0" err="1"/>
              <a:t>ydm_h</a:t>
            </a:r>
            <a:r>
              <a:rPr b="1" dirty="0"/>
              <a:t>()</a:t>
            </a:r>
            <a:r>
              <a:rPr dirty="0"/>
              <a:t>. </a:t>
            </a:r>
            <a:r>
              <a:rPr dirty="0" err="1">
                <a:solidFill>
                  <a:schemeClr val="tx1">
                    <a:lumMod val="60000"/>
                    <a:lumOff val="40000"/>
                  </a:schemeClr>
                </a:solidFill>
              </a:rPr>
              <a:t>ydm_hms</a:t>
            </a:r>
            <a:r>
              <a:rPr dirty="0">
                <a:solidFill>
                  <a:schemeClr val="tx1">
                    <a:lumMod val="60000"/>
                    <a:lumOff val="40000"/>
                  </a:schemeClr>
                </a:solidFill>
              </a:rPr>
              <a:t>("2017-22-12 10:00:00")</a:t>
            </a:r>
            <a:endParaRPr i="1" dirty="0">
              <a:solidFill>
                <a:schemeClr val="tx1">
                  <a:lumMod val="60000"/>
                  <a:lumOff val="40000"/>
                </a:schemeClr>
              </a:solidFill>
            </a:endParaRPr>
          </a:p>
          <a:p>
            <a:pPr defTabSz="560831">
              <a:lnSpc>
                <a:spcPct val="80000"/>
              </a:lnSpc>
              <a:spcBef>
                <a:spcPts val="1000"/>
              </a:spcBef>
              <a:defRPr sz="1056" b="0">
                <a:solidFill>
                  <a:srgbClr val="000000"/>
                </a:solidFill>
              </a:defRPr>
            </a:pPr>
            <a:r>
              <a:rPr b="1" dirty="0" err="1"/>
              <a:t>mdy_hms</a:t>
            </a:r>
            <a:r>
              <a:rPr b="1" dirty="0"/>
              <a:t>()</a:t>
            </a:r>
            <a:r>
              <a:rPr dirty="0"/>
              <a:t>, </a:t>
            </a:r>
            <a:r>
              <a:rPr b="1" dirty="0" err="1"/>
              <a:t>mdy_hm</a:t>
            </a:r>
            <a:r>
              <a:rPr b="1" dirty="0"/>
              <a:t>()</a:t>
            </a:r>
            <a:r>
              <a:rPr dirty="0"/>
              <a:t>, </a:t>
            </a:r>
            <a:r>
              <a:rPr b="1" dirty="0" err="1"/>
              <a:t>mdy_h</a:t>
            </a:r>
            <a:r>
              <a:rPr b="1" dirty="0"/>
              <a:t>()</a:t>
            </a:r>
            <a:r>
              <a:rPr dirty="0"/>
              <a:t>. </a:t>
            </a:r>
            <a:r>
              <a:rPr dirty="0" err="1">
                <a:solidFill>
                  <a:schemeClr val="tx1">
                    <a:lumMod val="60000"/>
                    <a:lumOff val="40000"/>
                  </a:schemeClr>
                </a:solidFill>
              </a:rPr>
              <a:t>mdy_hms</a:t>
            </a:r>
            <a:r>
              <a:rPr dirty="0">
                <a:solidFill>
                  <a:schemeClr val="tx1">
                    <a:lumMod val="60000"/>
                    <a:lumOff val="40000"/>
                  </a:schemeClr>
                </a:solidFill>
              </a:rPr>
              <a:t>("11/28/2017 1:02:03")</a:t>
            </a:r>
            <a:endParaRPr i="1" dirty="0">
              <a:solidFill>
                <a:schemeClr val="tx1">
                  <a:lumMod val="60000"/>
                  <a:lumOff val="40000"/>
                </a:schemeClr>
              </a:solidFill>
            </a:endParaRPr>
          </a:p>
          <a:p>
            <a:pPr defTabSz="560831">
              <a:lnSpc>
                <a:spcPct val="80000"/>
              </a:lnSpc>
              <a:spcBef>
                <a:spcPts val="1200"/>
              </a:spcBef>
              <a:defRPr sz="1056" b="0">
                <a:solidFill>
                  <a:srgbClr val="000000"/>
                </a:solidFill>
              </a:defRPr>
            </a:pPr>
            <a:r>
              <a:rPr b="1" dirty="0" err="1"/>
              <a:t>dmy_hms</a:t>
            </a:r>
            <a:r>
              <a:rPr b="1" dirty="0"/>
              <a:t>()</a:t>
            </a:r>
            <a:r>
              <a:rPr dirty="0"/>
              <a:t>, </a:t>
            </a:r>
            <a:r>
              <a:rPr b="1" dirty="0" err="1"/>
              <a:t>dmy_hm</a:t>
            </a:r>
            <a:r>
              <a:rPr b="1" dirty="0"/>
              <a:t>()</a:t>
            </a:r>
            <a:r>
              <a:rPr dirty="0"/>
              <a:t>, </a:t>
            </a:r>
            <a:r>
              <a:rPr b="1" dirty="0" err="1"/>
              <a:t>dmy_h</a:t>
            </a:r>
            <a:r>
              <a:rPr b="1" dirty="0"/>
              <a:t>()</a:t>
            </a:r>
            <a:r>
              <a:rPr dirty="0"/>
              <a:t>. </a:t>
            </a:r>
            <a:r>
              <a:rPr dirty="0" err="1">
                <a:solidFill>
                  <a:schemeClr val="tx1">
                    <a:lumMod val="60000"/>
                    <a:lumOff val="40000"/>
                  </a:schemeClr>
                </a:solidFill>
              </a:rPr>
              <a:t>dmy_hms</a:t>
            </a:r>
            <a:r>
              <a:rPr dirty="0">
                <a:solidFill>
                  <a:schemeClr val="tx1">
                    <a:lumMod val="60000"/>
                    <a:lumOff val="40000"/>
                  </a:schemeClr>
                </a:solidFill>
              </a:rPr>
              <a:t>("1 Jan 2017 23:59:59")</a:t>
            </a:r>
          </a:p>
          <a:p>
            <a:pPr defTabSz="560831">
              <a:lnSpc>
                <a:spcPct val="80000"/>
              </a:lnSpc>
              <a:spcBef>
                <a:spcPts val="1800"/>
              </a:spcBef>
              <a:defRPr sz="1056" b="0">
                <a:solidFill>
                  <a:srgbClr val="000000"/>
                </a:solidFill>
              </a:defRPr>
            </a:pPr>
            <a:r>
              <a:rPr b="1" dirty="0" err="1"/>
              <a:t>ymd</a:t>
            </a:r>
            <a:r>
              <a:rPr b="1" dirty="0"/>
              <a:t>()</a:t>
            </a:r>
            <a:r>
              <a:rPr dirty="0"/>
              <a:t>, </a:t>
            </a:r>
            <a:r>
              <a:rPr b="1" dirty="0" err="1"/>
              <a:t>ydm</a:t>
            </a:r>
            <a:r>
              <a:rPr b="1" dirty="0"/>
              <a:t>()</a:t>
            </a:r>
            <a:r>
              <a:rPr dirty="0"/>
              <a:t>. </a:t>
            </a:r>
            <a:r>
              <a:rPr dirty="0" err="1">
                <a:solidFill>
                  <a:schemeClr val="tx1">
                    <a:lumMod val="60000"/>
                    <a:lumOff val="40000"/>
                  </a:schemeClr>
                </a:solidFill>
              </a:rPr>
              <a:t>ymd</a:t>
            </a:r>
            <a:r>
              <a:rPr dirty="0">
                <a:solidFill>
                  <a:schemeClr val="tx1">
                    <a:lumMod val="60000"/>
                    <a:lumOff val="40000"/>
                  </a:schemeClr>
                </a:solidFill>
              </a:rPr>
              <a:t>(20170131)</a:t>
            </a:r>
            <a:endParaRPr i="1" dirty="0">
              <a:solidFill>
                <a:schemeClr val="tx1">
                  <a:lumMod val="60000"/>
                  <a:lumOff val="40000"/>
                </a:schemeClr>
              </a:solidFill>
            </a:endParaRPr>
          </a:p>
          <a:p>
            <a:pPr defTabSz="560831">
              <a:lnSpc>
                <a:spcPct val="80000"/>
              </a:lnSpc>
              <a:spcBef>
                <a:spcPts val="1000"/>
              </a:spcBef>
              <a:defRPr sz="1056" b="0">
                <a:solidFill>
                  <a:srgbClr val="000000"/>
                </a:solidFill>
              </a:defRPr>
            </a:pPr>
            <a:r>
              <a:rPr b="1" dirty="0" err="1"/>
              <a:t>mdy</a:t>
            </a:r>
            <a:r>
              <a:rPr b="1" dirty="0"/>
              <a:t>()</a:t>
            </a:r>
            <a:r>
              <a:rPr dirty="0"/>
              <a:t>, </a:t>
            </a:r>
            <a:r>
              <a:rPr b="1" dirty="0" err="1"/>
              <a:t>myd</a:t>
            </a:r>
            <a:r>
              <a:rPr b="1" dirty="0"/>
              <a:t>()</a:t>
            </a:r>
            <a:r>
              <a:rPr dirty="0"/>
              <a:t>. </a:t>
            </a:r>
            <a:r>
              <a:rPr dirty="0" err="1">
                <a:solidFill>
                  <a:schemeClr val="tx1">
                    <a:lumMod val="60000"/>
                    <a:lumOff val="40000"/>
                  </a:schemeClr>
                </a:solidFill>
              </a:rPr>
              <a:t>mdy</a:t>
            </a:r>
            <a:r>
              <a:rPr dirty="0">
                <a:solidFill>
                  <a:schemeClr val="tx1">
                    <a:lumMod val="60000"/>
                    <a:lumOff val="40000"/>
                  </a:schemeClr>
                </a:solidFill>
              </a:rPr>
              <a:t>("July 4th, 2000")</a:t>
            </a:r>
          </a:p>
          <a:p>
            <a:pPr defTabSz="560831">
              <a:lnSpc>
                <a:spcPct val="80000"/>
              </a:lnSpc>
              <a:spcBef>
                <a:spcPts val="1200"/>
              </a:spcBef>
              <a:defRPr sz="1056" b="0">
                <a:solidFill>
                  <a:srgbClr val="000000"/>
                </a:solidFill>
              </a:defRPr>
            </a:pPr>
            <a:r>
              <a:rPr b="1" dirty="0" err="1"/>
              <a:t>dmy</a:t>
            </a:r>
            <a:r>
              <a:rPr b="1" dirty="0"/>
              <a:t>()</a:t>
            </a:r>
            <a:r>
              <a:rPr dirty="0"/>
              <a:t>, </a:t>
            </a:r>
            <a:r>
              <a:rPr b="1" dirty="0" err="1"/>
              <a:t>dym</a:t>
            </a:r>
            <a:r>
              <a:rPr b="1" dirty="0"/>
              <a:t>()</a:t>
            </a:r>
            <a:r>
              <a:rPr dirty="0"/>
              <a:t>. </a:t>
            </a:r>
            <a:r>
              <a:rPr dirty="0" err="1">
                <a:solidFill>
                  <a:schemeClr val="tx1">
                    <a:lumMod val="60000"/>
                    <a:lumOff val="40000"/>
                  </a:schemeClr>
                </a:solidFill>
              </a:rPr>
              <a:t>dmy</a:t>
            </a:r>
            <a:r>
              <a:rPr dirty="0">
                <a:solidFill>
                  <a:schemeClr val="tx1">
                    <a:lumMod val="60000"/>
                    <a:lumOff val="40000"/>
                  </a:schemeClr>
                </a:solidFill>
              </a:rPr>
              <a:t>("4th of July '99")</a:t>
            </a:r>
          </a:p>
          <a:p>
            <a:pPr defTabSz="560831">
              <a:lnSpc>
                <a:spcPct val="80000"/>
              </a:lnSpc>
              <a:spcBef>
                <a:spcPts val="1200"/>
              </a:spcBef>
              <a:defRPr sz="1056" b="0">
                <a:solidFill>
                  <a:srgbClr val="000000"/>
                </a:solidFill>
              </a:defRPr>
            </a:pPr>
            <a:r>
              <a:rPr b="1" dirty="0" err="1"/>
              <a:t>yq</a:t>
            </a:r>
            <a:r>
              <a:rPr b="1" dirty="0"/>
              <a:t>()</a:t>
            </a:r>
            <a:r>
              <a:rPr dirty="0"/>
              <a:t> Q </a:t>
            </a:r>
            <a:r>
              <a:rPr lang="es-ES" dirty="0"/>
              <a:t>para trimestre</a:t>
            </a:r>
            <a:r>
              <a:rPr dirty="0"/>
              <a:t>. </a:t>
            </a:r>
            <a:r>
              <a:rPr dirty="0" err="1">
                <a:solidFill>
                  <a:schemeClr val="tx1">
                    <a:lumMod val="60000"/>
                    <a:lumOff val="40000"/>
                  </a:schemeClr>
                </a:solidFill>
              </a:rPr>
              <a:t>yq</a:t>
            </a:r>
            <a:r>
              <a:rPr dirty="0">
                <a:solidFill>
                  <a:schemeClr val="tx1">
                    <a:lumMod val="60000"/>
                    <a:lumOff val="40000"/>
                  </a:schemeClr>
                </a:solidFill>
              </a:rPr>
              <a:t>("2001: Q3")</a:t>
            </a:r>
          </a:p>
          <a:p>
            <a:pPr defTabSz="560831">
              <a:lnSpc>
                <a:spcPct val="80000"/>
              </a:lnSpc>
              <a:spcBef>
                <a:spcPts val="1200"/>
              </a:spcBef>
              <a:defRPr sz="1056">
                <a:solidFill>
                  <a:srgbClr val="000000"/>
                </a:solidFill>
              </a:defRPr>
            </a:pPr>
            <a:r>
              <a:rPr dirty="0"/>
              <a:t>my(), </a:t>
            </a:r>
            <a:r>
              <a:rPr dirty="0" err="1"/>
              <a:t>ym</a:t>
            </a:r>
            <a:r>
              <a:rPr dirty="0"/>
              <a:t>(). </a:t>
            </a:r>
            <a:r>
              <a:rPr b="0" dirty="0">
                <a:solidFill>
                  <a:schemeClr val="tx1">
                    <a:lumMod val="60000"/>
                    <a:lumOff val="40000"/>
                  </a:schemeClr>
                </a:solidFill>
              </a:rPr>
              <a:t>my("07-2020")</a:t>
            </a:r>
          </a:p>
          <a:p>
            <a:pPr defTabSz="560831">
              <a:lnSpc>
                <a:spcPct val="80000"/>
              </a:lnSpc>
              <a:spcBef>
                <a:spcPts val="1000"/>
              </a:spcBef>
              <a:defRPr sz="1056" b="0">
                <a:solidFill>
                  <a:srgbClr val="000000"/>
                </a:solidFill>
              </a:defRPr>
            </a:pPr>
            <a:r>
              <a:rPr dirty="0" err="1"/>
              <a:t>hms</a:t>
            </a:r>
            <a:r>
              <a:rPr dirty="0"/>
              <a:t>::</a:t>
            </a:r>
            <a:r>
              <a:rPr b="1" dirty="0" err="1"/>
              <a:t>hms</a:t>
            </a:r>
            <a:r>
              <a:rPr b="1" dirty="0"/>
              <a:t>()</a:t>
            </a:r>
            <a:r>
              <a:rPr dirty="0"/>
              <a:t> </a:t>
            </a:r>
            <a:r>
              <a:rPr lang="es-ES" dirty="0"/>
              <a:t>Además,</a:t>
            </a:r>
            <a:r>
              <a:rPr dirty="0"/>
              <a:t> </a:t>
            </a:r>
            <a:r>
              <a:rPr dirty="0" err="1"/>
              <a:t>lubridate</a:t>
            </a:r>
            <a:r>
              <a:rPr dirty="0"/>
              <a:t>::</a:t>
            </a:r>
            <a:r>
              <a:rPr b="1" dirty="0" err="1"/>
              <a:t>hms</a:t>
            </a:r>
            <a:r>
              <a:rPr b="1" dirty="0"/>
              <a:t>()</a:t>
            </a:r>
            <a:r>
              <a:rPr dirty="0"/>
              <a:t>, </a:t>
            </a:r>
            <a:r>
              <a:rPr b="1" dirty="0"/>
              <a:t>hm()</a:t>
            </a:r>
            <a:r>
              <a:rPr dirty="0"/>
              <a:t> </a:t>
            </a:r>
            <a:r>
              <a:rPr lang="es-ES" dirty="0"/>
              <a:t>y</a:t>
            </a:r>
            <a:r>
              <a:rPr dirty="0"/>
              <a:t> </a:t>
            </a:r>
            <a:r>
              <a:rPr b="1" dirty="0" err="1"/>
              <a:t>ms</a:t>
            </a:r>
            <a:r>
              <a:rPr b="1" dirty="0"/>
              <a:t>()</a:t>
            </a:r>
            <a:r>
              <a:rPr dirty="0"/>
              <a:t>, </a:t>
            </a:r>
            <a:r>
              <a:rPr lang="es-ES" dirty="0"/>
              <a:t>que devuelven periodos</a:t>
            </a:r>
            <a:r>
              <a:rPr dirty="0"/>
              <a:t>.* </a:t>
            </a:r>
            <a:r>
              <a:rPr dirty="0" err="1">
                <a:solidFill>
                  <a:schemeClr val="tx1">
                    <a:lumMod val="60000"/>
                    <a:lumOff val="40000"/>
                  </a:schemeClr>
                </a:solidFill>
              </a:rPr>
              <a:t>hms</a:t>
            </a:r>
            <a:r>
              <a:rPr dirty="0">
                <a:solidFill>
                  <a:schemeClr val="tx1">
                    <a:lumMod val="60000"/>
                    <a:lumOff val="40000"/>
                  </a:schemeClr>
                </a:solidFill>
              </a:rPr>
              <a:t>::</a:t>
            </a:r>
            <a:r>
              <a:rPr dirty="0" err="1">
                <a:solidFill>
                  <a:schemeClr val="tx1">
                    <a:lumMod val="60000"/>
                    <a:lumOff val="40000"/>
                  </a:schemeClr>
                </a:solidFill>
              </a:rPr>
              <a:t>hms</a:t>
            </a:r>
            <a:r>
              <a:rPr dirty="0">
                <a:solidFill>
                  <a:schemeClr val="tx1">
                    <a:lumMod val="60000"/>
                    <a:lumOff val="40000"/>
                  </a:schemeClr>
                </a:solidFill>
              </a:rPr>
              <a:t>(seconds = 0, minutes = 1, hours = 2)</a:t>
            </a:r>
          </a:p>
        </p:txBody>
      </p:sp>
      <p:sp>
        <p:nvSpPr>
          <p:cNvPr id="318" name="Línea"/>
          <p:cNvSpPr/>
          <p:nvPr/>
        </p:nvSpPr>
        <p:spPr>
          <a:xfrm>
            <a:off x="275239" y="8001000"/>
            <a:ext cx="4004875" cy="0"/>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319" name="2017-11-28T14:02:00"/>
          <p:cNvSpPr txBox="1"/>
          <p:nvPr/>
        </p:nvSpPr>
        <p:spPr>
          <a:xfrm>
            <a:off x="273180" y="4149657"/>
            <a:ext cx="1896754" cy="335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p>
            <a:pPr>
              <a:defRPr b="0">
                <a:solidFill>
                  <a:schemeClr val="accent6">
                    <a:satOff val="-12200"/>
                    <a:lumOff val="-18965"/>
                  </a:schemeClr>
                </a:solidFill>
                <a:latin typeface="Chalkduster"/>
                <a:ea typeface="Chalkduster"/>
                <a:cs typeface="Chalkduster"/>
                <a:sym typeface="Chalkduster"/>
              </a:defRPr>
            </a:pPr>
            <a:r>
              <a:rPr>
                <a:solidFill>
                  <a:schemeClr val="accent4">
                    <a:hueOff val="-116170"/>
                    <a:satOff val="78638"/>
                    <a:lumOff val="-43589"/>
                  </a:schemeClr>
                </a:solidFill>
              </a:rPr>
              <a:t>2017</a:t>
            </a:r>
            <a:r>
              <a:rPr>
                <a:solidFill>
                  <a:srgbClr val="C0C0C0"/>
                </a:solidFill>
              </a:rPr>
              <a:t>-</a:t>
            </a:r>
            <a:r>
              <a:rPr>
                <a:solidFill>
                  <a:schemeClr val="accent4">
                    <a:satOff val="8634"/>
                    <a:lumOff val="-20316"/>
                  </a:schemeClr>
                </a:solidFill>
              </a:rPr>
              <a:t>11</a:t>
            </a:r>
            <a:r>
              <a:rPr>
                <a:solidFill>
                  <a:srgbClr val="C0C0C0"/>
                </a:solidFill>
              </a:rPr>
              <a:t>-</a:t>
            </a:r>
            <a:r>
              <a:rPr>
                <a:solidFill>
                  <a:schemeClr val="accent4"/>
                </a:solidFill>
              </a:rPr>
              <a:t>28</a:t>
            </a:r>
            <a:r>
              <a:rPr>
                <a:solidFill>
                  <a:srgbClr val="C0C0C0"/>
                </a:solidFill>
              </a:rPr>
              <a:t>T14:02:00</a:t>
            </a:r>
          </a:p>
        </p:txBody>
      </p:sp>
      <p:sp>
        <p:nvSpPr>
          <p:cNvPr id="320" name="2017-22-12 10:00:00"/>
          <p:cNvSpPr txBox="1"/>
          <p:nvPr/>
        </p:nvSpPr>
        <p:spPr>
          <a:xfrm>
            <a:off x="273180" y="4562759"/>
            <a:ext cx="1796389" cy="335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p>
            <a:pPr>
              <a:defRPr b="0">
                <a:solidFill>
                  <a:srgbClr val="C0C0C0"/>
                </a:solidFill>
                <a:latin typeface="Chalkduster"/>
                <a:ea typeface="Chalkduster"/>
                <a:cs typeface="Chalkduster"/>
                <a:sym typeface="Chalkduster"/>
              </a:defRPr>
            </a:pPr>
            <a:r>
              <a:rPr>
                <a:solidFill>
                  <a:schemeClr val="accent4">
                    <a:hueOff val="-116170"/>
                    <a:satOff val="78638"/>
                    <a:lumOff val="-43589"/>
                  </a:schemeClr>
                </a:solidFill>
              </a:rPr>
              <a:t>2017</a:t>
            </a:r>
            <a:r>
              <a:t>-</a:t>
            </a:r>
            <a:r>
              <a:rPr>
                <a:solidFill>
                  <a:schemeClr val="accent4"/>
                </a:solidFill>
              </a:rPr>
              <a:t>22</a:t>
            </a:r>
            <a:r>
              <a:t>-</a:t>
            </a:r>
            <a:r>
              <a:rPr>
                <a:solidFill>
                  <a:schemeClr val="accent4">
                    <a:satOff val="8634"/>
                    <a:lumOff val="-20316"/>
                  </a:schemeClr>
                </a:solidFill>
              </a:rPr>
              <a:t>12</a:t>
            </a:r>
            <a:r>
              <a:t> 10:00:00</a:t>
            </a:r>
          </a:p>
        </p:txBody>
      </p:sp>
      <p:sp>
        <p:nvSpPr>
          <p:cNvPr id="321" name="11/28/2017 1:02:03"/>
          <p:cNvSpPr txBox="1"/>
          <p:nvPr/>
        </p:nvSpPr>
        <p:spPr>
          <a:xfrm>
            <a:off x="273180" y="4982837"/>
            <a:ext cx="1722125" cy="335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p>
            <a:pPr>
              <a:defRPr b="0">
                <a:solidFill>
                  <a:srgbClr val="C0C0C0"/>
                </a:solidFill>
                <a:latin typeface="Chalkduster"/>
                <a:ea typeface="Chalkduster"/>
                <a:cs typeface="Chalkduster"/>
                <a:sym typeface="Chalkduster"/>
              </a:defRPr>
            </a:pPr>
            <a:r>
              <a:rPr>
                <a:solidFill>
                  <a:schemeClr val="accent4">
                    <a:satOff val="8634"/>
                    <a:lumOff val="-20316"/>
                  </a:schemeClr>
                </a:solidFill>
              </a:rPr>
              <a:t>11</a:t>
            </a:r>
            <a:r>
              <a:t>/</a:t>
            </a:r>
            <a:r>
              <a:rPr>
                <a:solidFill>
                  <a:schemeClr val="accent4"/>
                </a:solidFill>
              </a:rPr>
              <a:t>28</a:t>
            </a:r>
            <a:r>
              <a:t>/</a:t>
            </a:r>
            <a:r>
              <a:rPr>
                <a:solidFill>
                  <a:schemeClr val="accent4">
                    <a:hueOff val="-116170"/>
                    <a:satOff val="78638"/>
                    <a:lumOff val="-43589"/>
                  </a:schemeClr>
                </a:solidFill>
              </a:rPr>
              <a:t>2017</a:t>
            </a:r>
            <a:r>
              <a:t> 1:02:03</a:t>
            </a:r>
          </a:p>
        </p:txBody>
      </p:sp>
      <p:sp>
        <p:nvSpPr>
          <p:cNvPr id="322" name="1 Jan 2017 23:59:59"/>
          <p:cNvSpPr txBox="1"/>
          <p:nvPr/>
        </p:nvSpPr>
        <p:spPr>
          <a:xfrm>
            <a:off x="273180" y="5408640"/>
            <a:ext cx="1782917" cy="335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p>
            <a:pPr>
              <a:defRPr b="0">
                <a:solidFill>
                  <a:srgbClr val="C0C0C0"/>
                </a:solidFill>
                <a:latin typeface="Chalkduster"/>
                <a:ea typeface="Chalkduster"/>
                <a:cs typeface="Chalkduster"/>
                <a:sym typeface="Chalkduster"/>
              </a:defRPr>
            </a:pPr>
            <a:r>
              <a:rPr>
                <a:solidFill>
                  <a:schemeClr val="accent4"/>
                </a:solidFill>
              </a:rPr>
              <a:t>1</a:t>
            </a:r>
            <a:r>
              <a:t> </a:t>
            </a:r>
            <a:r>
              <a:rPr>
                <a:solidFill>
                  <a:schemeClr val="accent4">
                    <a:satOff val="8634"/>
                    <a:lumOff val="-20316"/>
                  </a:schemeClr>
                </a:solidFill>
              </a:rPr>
              <a:t>Jan</a:t>
            </a:r>
            <a:r>
              <a:t> </a:t>
            </a:r>
            <a:r>
              <a:rPr>
                <a:solidFill>
                  <a:schemeClr val="accent4">
                    <a:hueOff val="-116170"/>
                    <a:satOff val="78638"/>
                    <a:lumOff val="-43589"/>
                  </a:schemeClr>
                </a:solidFill>
              </a:rPr>
              <a:t>2017</a:t>
            </a:r>
            <a:r>
              <a:t> 23:59:59</a:t>
            </a:r>
          </a:p>
        </p:txBody>
      </p:sp>
      <p:sp>
        <p:nvSpPr>
          <p:cNvPr id="323" name="20170131"/>
          <p:cNvSpPr txBox="1"/>
          <p:nvPr/>
        </p:nvSpPr>
        <p:spPr>
          <a:xfrm>
            <a:off x="273180" y="5832269"/>
            <a:ext cx="884346" cy="335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p>
            <a:pPr>
              <a:defRPr b="0">
                <a:solidFill>
                  <a:srgbClr val="C0C0C0"/>
                </a:solidFill>
                <a:latin typeface="Chalkduster"/>
                <a:ea typeface="Chalkduster"/>
                <a:cs typeface="Chalkduster"/>
                <a:sym typeface="Chalkduster"/>
              </a:defRPr>
            </a:pPr>
            <a:r>
              <a:rPr>
                <a:solidFill>
                  <a:schemeClr val="accent4">
                    <a:hueOff val="-116170"/>
                    <a:satOff val="78638"/>
                    <a:lumOff val="-43589"/>
                  </a:schemeClr>
                </a:solidFill>
              </a:rPr>
              <a:t>2017</a:t>
            </a:r>
            <a:r>
              <a:rPr>
                <a:solidFill>
                  <a:schemeClr val="accent4">
                    <a:satOff val="8634"/>
                    <a:lumOff val="-20316"/>
                  </a:schemeClr>
                </a:solidFill>
              </a:rPr>
              <a:t>01</a:t>
            </a:r>
            <a:r>
              <a:rPr>
                <a:solidFill>
                  <a:schemeClr val="accent4"/>
                </a:solidFill>
              </a:rPr>
              <a:t>31</a:t>
            </a:r>
          </a:p>
        </p:txBody>
      </p:sp>
      <p:sp>
        <p:nvSpPr>
          <p:cNvPr id="324" name="July 4th, 2000"/>
          <p:cNvSpPr txBox="1"/>
          <p:nvPr/>
        </p:nvSpPr>
        <p:spPr>
          <a:xfrm>
            <a:off x="273180" y="6120874"/>
            <a:ext cx="1379267" cy="335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p>
            <a:pPr>
              <a:defRPr b="0">
                <a:solidFill>
                  <a:srgbClr val="C0C0C0"/>
                </a:solidFill>
                <a:latin typeface="Chalkduster"/>
                <a:ea typeface="Chalkduster"/>
                <a:cs typeface="Chalkduster"/>
                <a:sym typeface="Chalkduster"/>
              </a:defRPr>
            </a:pPr>
            <a:r>
              <a:rPr>
                <a:solidFill>
                  <a:schemeClr val="accent4">
                    <a:satOff val="8634"/>
                    <a:lumOff val="-20316"/>
                  </a:schemeClr>
                </a:solidFill>
              </a:rPr>
              <a:t>July</a:t>
            </a:r>
            <a:r>
              <a:t> </a:t>
            </a:r>
            <a:r>
              <a:rPr>
                <a:solidFill>
                  <a:schemeClr val="accent4"/>
                </a:solidFill>
              </a:rPr>
              <a:t>4</a:t>
            </a:r>
            <a:r>
              <a:t>th, </a:t>
            </a:r>
            <a:r>
              <a:rPr>
                <a:solidFill>
                  <a:schemeClr val="accent4">
                    <a:hueOff val="-116170"/>
                    <a:satOff val="78638"/>
                    <a:lumOff val="-43589"/>
                  </a:schemeClr>
                </a:solidFill>
              </a:rPr>
              <a:t>2000</a:t>
            </a:r>
          </a:p>
        </p:txBody>
      </p:sp>
      <p:sp>
        <p:nvSpPr>
          <p:cNvPr id="325" name="4th of July '99"/>
          <p:cNvSpPr txBox="1"/>
          <p:nvPr/>
        </p:nvSpPr>
        <p:spPr>
          <a:xfrm>
            <a:off x="273180" y="6382377"/>
            <a:ext cx="1409074" cy="335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p>
            <a:pPr>
              <a:defRPr b="0">
                <a:solidFill>
                  <a:srgbClr val="C0C0C0"/>
                </a:solidFill>
                <a:latin typeface="Chalkduster"/>
                <a:ea typeface="Chalkduster"/>
                <a:cs typeface="Chalkduster"/>
                <a:sym typeface="Chalkduster"/>
              </a:defRPr>
            </a:pPr>
            <a:r>
              <a:rPr>
                <a:solidFill>
                  <a:schemeClr val="accent4"/>
                </a:solidFill>
              </a:rPr>
              <a:t>4</a:t>
            </a:r>
            <a:r>
              <a:t>th of </a:t>
            </a:r>
            <a:r>
              <a:rPr>
                <a:solidFill>
                  <a:schemeClr val="accent4">
                    <a:satOff val="8634"/>
                    <a:lumOff val="-20316"/>
                  </a:schemeClr>
                </a:solidFill>
              </a:rPr>
              <a:t>July</a:t>
            </a:r>
            <a:r>
              <a:t> '</a:t>
            </a:r>
            <a:r>
              <a:rPr>
                <a:solidFill>
                  <a:schemeClr val="accent4">
                    <a:hueOff val="-116170"/>
                    <a:satOff val="78638"/>
                    <a:lumOff val="-43589"/>
                  </a:schemeClr>
                </a:solidFill>
              </a:rPr>
              <a:t>99</a:t>
            </a:r>
          </a:p>
        </p:txBody>
      </p:sp>
      <p:sp>
        <p:nvSpPr>
          <p:cNvPr id="326" name="2001: Q3"/>
          <p:cNvSpPr txBox="1"/>
          <p:nvPr/>
        </p:nvSpPr>
        <p:spPr>
          <a:xfrm>
            <a:off x="273180" y="6677606"/>
            <a:ext cx="855550" cy="335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p>
            <a:pPr>
              <a:defRPr b="0">
                <a:solidFill>
                  <a:srgbClr val="C0C0C0"/>
                </a:solidFill>
                <a:latin typeface="Chalkduster"/>
                <a:ea typeface="Chalkduster"/>
                <a:cs typeface="Chalkduster"/>
                <a:sym typeface="Chalkduster"/>
              </a:defRPr>
            </a:pPr>
            <a:r>
              <a:rPr>
                <a:solidFill>
                  <a:schemeClr val="accent4">
                    <a:hueOff val="-116170"/>
                    <a:satOff val="78638"/>
                    <a:lumOff val="-43589"/>
                  </a:schemeClr>
                </a:solidFill>
              </a:rPr>
              <a:t>2001</a:t>
            </a:r>
            <a:r>
              <a:t>: Q</a:t>
            </a:r>
            <a:r>
              <a:rPr>
                <a:solidFill>
                  <a:schemeClr val="accent4"/>
                </a:solidFill>
              </a:rPr>
              <a:t>3</a:t>
            </a:r>
          </a:p>
        </p:txBody>
      </p:sp>
      <p:sp>
        <p:nvSpPr>
          <p:cNvPr id="327" name="2:01"/>
          <p:cNvSpPr txBox="1"/>
          <p:nvPr/>
        </p:nvSpPr>
        <p:spPr>
          <a:xfrm>
            <a:off x="273180" y="7176829"/>
            <a:ext cx="454764" cy="335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p>
            <a:pPr>
              <a:defRPr b="0">
                <a:solidFill>
                  <a:srgbClr val="C0C0C0"/>
                </a:solidFill>
                <a:latin typeface="Chalkduster"/>
                <a:ea typeface="Chalkduster"/>
                <a:cs typeface="Chalkduster"/>
                <a:sym typeface="Chalkduster"/>
              </a:defRPr>
            </a:pPr>
            <a:r>
              <a:rPr>
                <a:solidFill>
                  <a:schemeClr val="accent4">
                    <a:hueOff val="-116170"/>
                    <a:satOff val="78638"/>
                    <a:lumOff val="-43589"/>
                  </a:schemeClr>
                </a:solidFill>
              </a:rPr>
              <a:t>2</a:t>
            </a:r>
            <a:r>
              <a:t>:</a:t>
            </a:r>
            <a:r>
              <a:rPr>
                <a:solidFill>
                  <a:schemeClr val="accent4">
                    <a:satOff val="8634"/>
                    <a:lumOff val="-20316"/>
                  </a:schemeClr>
                </a:solidFill>
              </a:rPr>
              <a:t>01</a:t>
            </a:r>
          </a:p>
        </p:txBody>
      </p:sp>
      <p:sp>
        <p:nvSpPr>
          <p:cNvPr id="328" name="2017.5"/>
          <p:cNvSpPr txBox="1"/>
          <p:nvPr/>
        </p:nvSpPr>
        <p:spPr>
          <a:xfrm>
            <a:off x="273180" y="8031469"/>
            <a:ext cx="626698" cy="335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lvl1pPr>
              <a:defRPr b="0">
                <a:solidFill>
                  <a:srgbClr val="C0C0C0"/>
                </a:solidFill>
                <a:latin typeface="Chalkduster"/>
                <a:ea typeface="Chalkduster"/>
                <a:cs typeface="Chalkduster"/>
                <a:sym typeface="Chalkduster"/>
              </a:defRPr>
            </a:lvl1pPr>
          </a:lstStyle>
          <a:p>
            <a:r>
              <a:t>2017.5</a:t>
            </a:r>
          </a:p>
        </p:txBody>
      </p:sp>
      <p:grpSp>
        <p:nvGrpSpPr>
          <p:cNvPr id="334" name="Agrupar"/>
          <p:cNvGrpSpPr/>
          <p:nvPr/>
        </p:nvGrpSpPr>
        <p:grpSpPr>
          <a:xfrm>
            <a:off x="267715" y="8521488"/>
            <a:ext cx="414893" cy="406024"/>
            <a:chOff x="0" y="0"/>
            <a:chExt cx="414892" cy="406023"/>
          </a:xfrm>
        </p:grpSpPr>
        <p:sp>
          <p:nvSpPr>
            <p:cNvPr id="329" name="Figura"/>
            <p:cNvSpPr/>
            <p:nvPr/>
          </p:nvSpPr>
          <p:spPr>
            <a:xfrm rot="19775911">
              <a:off x="62171" y="90881"/>
              <a:ext cx="170581" cy="292061"/>
            </a:xfrm>
            <a:custGeom>
              <a:avLst/>
              <a:gdLst/>
              <a:ahLst/>
              <a:cxnLst>
                <a:cxn ang="0">
                  <a:pos x="wd2" y="hd2"/>
                </a:cxn>
                <a:cxn ang="5400000">
                  <a:pos x="wd2" y="hd2"/>
                </a:cxn>
                <a:cxn ang="10800000">
                  <a:pos x="wd2" y="hd2"/>
                </a:cxn>
                <a:cxn ang="16200000">
                  <a:pos x="wd2" y="hd2"/>
                </a:cxn>
              </a:cxnLst>
              <a:rect l="0" t="0" r="r" b="b"/>
              <a:pathLst>
                <a:path w="21580" h="21600" extrusionOk="0">
                  <a:moveTo>
                    <a:pt x="18393" y="0"/>
                  </a:moveTo>
                  <a:cubicBezTo>
                    <a:pt x="8206" y="29"/>
                    <a:pt x="-20" y="4872"/>
                    <a:pt x="0" y="10827"/>
                  </a:cubicBezTo>
                  <a:cubicBezTo>
                    <a:pt x="20" y="16745"/>
                    <a:pt x="8187" y="21550"/>
                    <a:pt x="18310" y="21600"/>
                  </a:cubicBezTo>
                  <a:lnTo>
                    <a:pt x="21580" y="21589"/>
                  </a:lnTo>
                  <a:lnTo>
                    <a:pt x="20443" y="172"/>
                  </a:lnTo>
                  <a:lnTo>
                    <a:pt x="18393" y="0"/>
                  </a:lnTo>
                  <a:close/>
                </a:path>
              </a:pathLst>
            </a:custGeom>
            <a:solidFill>
              <a:schemeClr val="accent4">
                <a:satOff val="12017"/>
                <a:lumOff val="18149"/>
              </a:schemeClr>
            </a:solid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30" name="Círculo"/>
            <p:cNvSpPr/>
            <p:nvPr/>
          </p:nvSpPr>
          <p:spPr>
            <a:xfrm rot="19775911">
              <a:off x="67915" y="53990"/>
              <a:ext cx="292987" cy="292987"/>
            </a:xfrm>
            <a:prstGeom prst="ellipse">
              <a:avLst/>
            </a:prstGeom>
            <a:solidFill>
              <a:srgbClr val="FFFFFF"/>
            </a:solid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331" name="Círculo"/>
            <p:cNvSpPr/>
            <p:nvPr/>
          </p:nvSpPr>
          <p:spPr>
            <a:xfrm rot="19775911">
              <a:off x="85531" y="71606"/>
              <a:ext cx="257755" cy="257756"/>
            </a:xfrm>
            <a:prstGeom prst="ellipse">
              <a:avLst/>
            </a:prstGeom>
            <a:solidFill>
              <a:srgbClr val="FFFFFF"/>
            </a:solid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332" name="Triángulo"/>
            <p:cNvSpPr/>
            <p:nvPr/>
          </p:nvSpPr>
          <p:spPr>
            <a:xfrm>
              <a:off x="209626" y="104952"/>
              <a:ext cx="17726" cy="10825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333" name="Triángulo"/>
            <p:cNvSpPr/>
            <p:nvPr/>
          </p:nvSpPr>
          <p:spPr>
            <a:xfrm rot="16200000">
              <a:off x="169188" y="166469"/>
              <a:ext cx="17725" cy="7725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grpSp>
        <p:nvGrpSpPr>
          <p:cNvPr id="347" name="Agrupar"/>
          <p:cNvGrpSpPr/>
          <p:nvPr/>
        </p:nvGrpSpPr>
        <p:grpSpPr>
          <a:xfrm>
            <a:off x="309466" y="1970139"/>
            <a:ext cx="1814988" cy="561921"/>
            <a:chOff x="0" y="3194"/>
            <a:chExt cx="1814987" cy="561920"/>
          </a:xfrm>
        </p:grpSpPr>
        <p:sp>
          <p:nvSpPr>
            <p:cNvPr id="335" name="Línea"/>
            <p:cNvSpPr/>
            <p:nvPr/>
          </p:nvSpPr>
          <p:spPr>
            <a:xfrm>
              <a:off x="38951" y="362302"/>
              <a:ext cx="1776037" cy="1"/>
            </a:xfrm>
            <a:prstGeom prst="line">
              <a:avLst/>
            </a:prstGeom>
            <a:noFill/>
            <a:ln w="12700" cap="flat">
              <a:solidFill>
                <a:srgbClr val="A6AAA9"/>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36" name="Línea"/>
            <p:cNvSpPr/>
            <p:nvPr/>
          </p:nvSpPr>
          <p:spPr>
            <a:xfrm flipV="1">
              <a:off x="161092" y="323288"/>
              <a:ext cx="1" cy="780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37" name="Línea"/>
            <p:cNvSpPr/>
            <p:nvPr/>
          </p:nvSpPr>
          <p:spPr>
            <a:xfrm flipV="1">
              <a:off x="531006" y="323288"/>
              <a:ext cx="1" cy="780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38" name="Línea"/>
            <p:cNvSpPr/>
            <p:nvPr/>
          </p:nvSpPr>
          <p:spPr>
            <a:xfrm flipV="1">
              <a:off x="900921" y="323288"/>
              <a:ext cx="1" cy="780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39" name="Línea"/>
            <p:cNvSpPr/>
            <p:nvPr/>
          </p:nvSpPr>
          <p:spPr>
            <a:xfrm flipV="1">
              <a:off x="1270835" y="323288"/>
              <a:ext cx="1" cy="780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40" name="Línea"/>
            <p:cNvSpPr/>
            <p:nvPr/>
          </p:nvSpPr>
          <p:spPr>
            <a:xfrm flipV="1">
              <a:off x="1640750" y="323288"/>
              <a:ext cx="1" cy="780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41" name="2016"/>
            <p:cNvSpPr txBox="1"/>
            <p:nvPr/>
          </p:nvSpPr>
          <p:spPr>
            <a:xfrm>
              <a:off x="0" y="336100"/>
              <a:ext cx="322185" cy="2290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defRPr sz="400">
                  <a:solidFill>
                    <a:srgbClr val="A6AAA9"/>
                  </a:solidFill>
                </a:defRPr>
              </a:lvl1pPr>
            </a:lstStyle>
            <a:p>
              <a:r>
                <a:t>2016</a:t>
              </a:r>
            </a:p>
          </p:txBody>
        </p:sp>
        <p:sp>
          <p:nvSpPr>
            <p:cNvPr id="342" name="2017"/>
            <p:cNvSpPr txBox="1"/>
            <p:nvPr/>
          </p:nvSpPr>
          <p:spPr>
            <a:xfrm>
              <a:off x="369914" y="336100"/>
              <a:ext cx="322186" cy="2290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defRPr sz="400">
                  <a:solidFill>
                    <a:srgbClr val="A6AAA9"/>
                  </a:solidFill>
                </a:defRPr>
              </a:lvl1pPr>
            </a:lstStyle>
            <a:p>
              <a:r>
                <a:t>2017</a:t>
              </a:r>
            </a:p>
          </p:txBody>
        </p:sp>
        <p:sp>
          <p:nvSpPr>
            <p:cNvPr id="343" name="2018"/>
            <p:cNvSpPr txBox="1"/>
            <p:nvPr/>
          </p:nvSpPr>
          <p:spPr>
            <a:xfrm>
              <a:off x="739829" y="336100"/>
              <a:ext cx="322185" cy="2290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defRPr sz="400">
                  <a:solidFill>
                    <a:srgbClr val="A6AAA9"/>
                  </a:solidFill>
                </a:defRPr>
              </a:lvl1pPr>
            </a:lstStyle>
            <a:p>
              <a:r>
                <a:t>2018</a:t>
              </a:r>
            </a:p>
          </p:txBody>
        </p:sp>
        <p:sp>
          <p:nvSpPr>
            <p:cNvPr id="344" name="2019"/>
            <p:cNvSpPr txBox="1"/>
            <p:nvPr/>
          </p:nvSpPr>
          <p:spPr>
            <a:xfrm>
              <a:off x="1109742" y="336100"/>
              <a:ext cx="322186" cy="2290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defRPr sz="400">
                  <a:solidFill>
                    <a:srgbClr val="A6AAA9"/>
                  </a:solidFill>
                </a:defRPr>
              </a:lvl1pPr>
            </a:lstStyle>
            <a:p>
              <a:r>
                <a:t>2019</a:t>
              </a:r>
            </a:p>
          </p:txBody>
        </p:sp>
        <p:sp>
          <p:nvSpPr>
            <p:cNvPr id="345" name="2020"/>
            <p:cNvSpPr txBox="1"/>
            <p:nvPr/>
          </p:nvSpPr>
          <p:spPr>
            <a:xfrm>
              <a:off x="1479657" y="336100"/>
              <a:ext cx="322186" cy="2290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defRPr sz="400">
                  <a:solidFill>
                    <a:srgbClr val="A6AAA9"/>
                  </a:solidFill>
                </a:defRPr>
              </a:lvl1pPr>
            </a:lstStyle>
            <a:p>
              <a:r>
                <a:t>2020</a:t>
              </a:r>
            </a:p>
          </p:txBody>
        </p:sp>
        <p:sp>
          <p:nvSpPr>
            <p:cNvPr id="346" name="Línea"/>
            <p:cNvSpPr/>
            <p:nvPr/>
          </p:nvSpPr>
          <p:spPr>
            <a:xfrm flipV="1">
              <a:off x="829386" y="3194"/>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8" name="Línea"/>
          <p:cNvSpPr/>
          <p:nvPr/>
        </p:nvSpPr>
        <p:spPr>
          <a:xfrm>
            <a:off x="5080000" y="3058418"/>
            <a:ext cx="3937000"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grpSp>
        <p:nvGrpSpPr>
          <p:cNvPr id="416" name="Agrupar"/>
          <p:cNvGrpSpPr/>
          <p:nvPr/>
        </p:nvGrpSpPr>
        <p:grpSpPr>
          <a:xfrm>
            <a:off x="5122833" y="8104563"/>
            <a:ext cx="1384218" cy="533789"/>
            <a:chOff x="0" y="0"/>
            <a:chExt cx="1384217" cy="533788"/>
          </a:xfrm>
        </p:grpSpPr>
        <p:sp>
          <p:nvSpPr>
            <p:cNvPr id="349" name="Rectángulo"/>
            <p:cNvSpPr/>
            <p:nvPr/>
          </p:nvSpPr>
          <p:spPr>
            <a:xfrm>
              <a:off x="2330" y="152409"/>
              <a:ext cx="1379082" cy="143147"/>
            </a:xfrm>
            <a:prstGeom prst="rect">
              <a:avLst/>
            </a:prstGeom>
            <a:solidFill>
              <a:schemeClr val="accent4">
                <a:satOff val="12017"/>
                <a:lumOff val="18149"/>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nvGrpSpPr>
            <p:cNvPr id="414" name="Agrupar"/>
            <p:cNvGrpSpPr/>
            <p:nvPr/>
          </p:nvGrpSpPr>
          <p:grpSpPr>
            <a:xfrm>
              <a:off x="0" y="81970"/>
              <a:ext cx="1384218" cy="451819"/>
              <a:chOff x="0" y="6350"/>
              <a:chExt cx="1384217" cy="451817"/>
            </a:xfrm>
          </p:grpSpPr>
          <p:sp>
            <p:nvSpPr>
              <p:cNvPr id="350" name="J"/>
              <p:cNvSpPr txBox="1"/>
              <p:nvPr/>
            </p:nvSpPr>
            <p:spPr>
              <a:xfrm>
                <a:off x="14876" y="6350"/>
                <a:ext cx="199536" cy="27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J</a:t>
                </a:r>
              </a:p>
            </p:txBody>
          </p:sp>
          <p:sp>
            <p:nvSpPr>
              <p:cNvPr id="351" name="F"/>
              <p:cNvSpPr txBox="1"/>
              <p:nvPr/>
            </p:nvSpPr>
            <p:spPr>
              <a:xfrm>
                <a:off x="240789" y="6350"/>
                <a:ext cx="207176" cy="27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F</a:t>
                </a:r>
              </a:p>
            </p:txBody>
          </p:sp>
          <p:sp>
            <p:nvSpPr>
              <p:cNvPr id="352" name="M"/>
              <p:cNvSpPr txBox="1"/>
              <p:nvPr/>
            </p:nvSpPr>
            <p:spPr>
              <a:xfrm>
                <a:off x="455102" y="6350"/>
                <a:ext cx="238212" cy="27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M</a:t>
                </a:r>
              </a:p>
            </p:txBody>
          </p:sp>
          <p:sp>
            <p:nvSpPr>
              <p:cNvPr id="353" name="A"/>
              <p:cNvSpPr txBox="1"/>
              <p:nvPr/>
            </p:nvSpPr>
            <p:spPr>
              <a:xfrm>
                <a:off x="692478" y="6350"/>
                <a:ext cx="222729" cy="27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A</a:t>
                </a:r>
              </a:p>
            </p:txBody>
          </p:sp>
          <p:sp>
            <p:nvSpPr>
              <p:cNvPr id="354" name="M"/>
              <p:cNvSpPr txBox="1"/>
              <p:nvPr/>
            </p:nvSpPr>
            <p:spPr>
              <a:xfrm>
                <a:off x="914469" y="6350"/>
                <a:ext cx="238213" cy="27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M</a:t>
                </a:r>
              </a:p>
            </p:txBody>
          </p:sp>
          <p:sp>
            <p:nvSpPr>
              <p:cNvPr id="355" name="J"/>
              <p:cNvSpPr txBox="1"/>
              <p:nvPr/>
            </p:nvSpPr>
            <p:spPr>
              <a:xfrm>
                <a:off x="15900" y="183926"/>
                <a:ext cx="199536" cy="2742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J</a:t>
                </a:r>
              </a:p>
            </p:txBody>
          </p:sp>
          <p:sp>
            <p:nvSpPr>
              <p:cNvPr id="356" name="A"/>
              <p:cNvSpPr txBox="1"/>
              <p:nvPr/>
            </p:nvSpPr>
            <p:spPr>
              <a:xfrm>
                <a:off x="237389" y="183926"/>
                <a:ext cx="222728" cy="2742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A</a:t>
                </a:r>
              </a:p>
            </p:txBody>
          </p:sp>
          <p:sp>
            <p:nvSpPr>
              <p:cNvPr id="357" name="S"/>
              <p:cNvSpPr txBox="1"/>
              <p:nvPr/>
            </p:nvSpPr>
            <p:spPr>
              <a:xfrm>
                <a:off x="452913" y="183926"/>
                <a:ext cx="215021" cy="2742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S</a:t>
                </a:r>
              </a:p>
            </p:txBody>
          </p:sp>
          <p:sp>
            <p:nvSpPr>
              <p:cNvPr id="358" name="O"/>
              <p:cNvSpPr txBox="1"/>
              <p:nvPr/>
            </p:nvSpPr>
            <p:spPr>
              <a:xfrm>
                <a:off x="697158" y="183926"/>
                <a:ext cx="230504" cy="2742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O</a:t>
                </a:r>
              </a:p>
            </p:txBody>
          </p:sp>
          <p:sp>
            <p:nvSpPr>
              <p:cNvPr id="359" name="N"/>
              <p:cNvSpPr txBox="1"/>
              <p:nvPr/>
            </p:nvSpPr>
            <p:spPr>
              <a:xfrm>
                <a:off x="915970" y="183926"/>
                <a:ext cx="222729" cy="2742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N</a:t>
                </a:r>
              </a:p>
            </p:txBody>
          </p:sp>
          <p:sp>
            <p:nvSpPr>
              <p:cNvPr id="360" name="J"/>
              <p:cNvSpPr txBox="1"/>
              <p:nvPr/>
            </p:nvSpPr>
            <p:spPr>
              <a:xfrm>
                <a:off x="1163540" y="6350"/>
                <a:ext cx="199536" cy="274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J</a:t>
                </a:r>
              </a:p>
            </p:txBody>
          </p:sp>
          <p:sp>
            <p:nvSpPr>
              <p:cNvPr id="361" name="D"/>
              <p:cNvSpPr txBox="1"/>
              <p:nvPr/>
            </p:nvSpPr>
            <p:spPr>
              <a:xfrm>
                <a:off x="1161489" y="183926"/>
                <a:ext cx="222729" cy="2742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lgn="ctr">
                  <a:defRPr sz="1100">
                    <a:solidFill>
                      <a:schemeClr val="accent4">
                        <a:satOff val="8634"/>
                        <a:lumOff val="-20316"/>
                      </a:schemeClr>
                    </a:solidFill>
                  </a:defRPr>
                </a:lvl1pPr>
              </a:lstStyle>
              <a:p>
                <a:r>
                  <a:t>D</a:t>
                </a:r>
              </a:p>
            </p:txBody>
          </p:sp>
          <p:sp>
            <p:nvSpPr>
              <p:cNvPr id="362" name="Línea"/>
              <p:cNvSpPr/>
              <p:nvPr/>
            </p:nvSpPr>
            <p:spPr>
              <a:xfrm flipV="1">
                <a:off x="3275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63" name="Línea"/>
              <p:cNvSpPr/>
              <p:nvPr/>
            </p:nvSpPr>
            <p:spPr>
              <a:xfrm flipV="1">
                <a:off x="6551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64" name="Línea"/>
              <p:cNvSpPr/>
              <p:nvPr/>
            </p:nvSpPr>
            <p:spPr>
              <a:xfrm flipV="1">
                <a:off x="98266"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65" name="Línea"/>
              <p:cNvSpPr/>
              <p:nvPr/>
            </p:nvSpPr>
            <p:spPr>
              <a:xfrm flipV="1">
                <a:off x="13102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66" name="Línea"/>
              <p:cNvSpPr/>
              <p:nvPr/>
            </p:nvSpPr>
            <p:spPr>
              <a:xfrm flipV="1">
                <a:off x="19653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67" name="Línea"/>
              <p:cNvSpPr/>
              <p:nvPr/>
            </p:nvSpPr>
            <p:spPr>
              <a:xfrm flipV="1">
                <a:off x="262043"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68" name="Línea"/>
              <p:cNvSpPr/>
              <p:nvPr/>
            </p:nvSpPr>
            <p:spPr>
              <a:xfrm flipV="1">
                <a:off x="327554"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69" name="Línea"/>
              <p:cNvSpPr/>
              <p:nvPr/>
            </p:nvSpPr>
            <p:spPr>
              <a:xfrm flipV="1">
                <a:off x="16377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70" name="Línea"/>
              <p:cNvSpPr/>
              <p:nvPr/>
            </p:nvSpPr>
            <p:spPr>
              <a:xfrm flipV="1">
                <a:off x="294798"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71" name="Línea"/>
              <p:cNvSpPr/>
              <p:nvPr/>
            </p:nvSpPr>
            <p:spPr>
              <a:xfrm flipV="1">
                <a:off x="360309"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72" name="Línea"/>
              <p:cNvSpPr/>
              <p:nvPr/>
            </p:nvSpPr>
            <p:spPr>
              <a:xfrm flipV="1">
                <a:off x="42582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73" name="Línea"/>
              <p:cNvSpPr/>
              <p:nvPr/>
            </p:nvSpPr>
            <p:spPr>
              <a:xfrm flipV="1">
                <a:off x="49133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74" name="Línea"/>
              <p:cNvSpPr/>
              <p:nvPr/>
            </p:nvSpPr>
            <p:spPr>
              <a:xfrm flipV="1">
                <a:off x="55684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75" name="Línea"/>
              <p:cNvSpPr/>
              <p:nvPr/>
            </p:nvSpPr>
            <p:spPr>
              <a:xfrm flipV="1">
                <a:off x="39306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76" name="Línea"/>
              <p:cNvSpPr/>
              <p:nvPr/>
            </p:nvSpPr>
            <p:spPr>
              <a:xfrm flipV="1">
                <a:off x="52408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77" name="Línea"/>
              <p:cNvSpPr/>
              <p:nvPr/>
            </p:nvSpPr>
            <p:spPr>
              <a:xfrm flipV="1">
                <a:off x="58959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78" name="Línea"/>
              <p:cNvSpPr/>
              <p:nvPr/>
            </p:nvSpPr>
            <p:spPr>
              <a:xfrm flipV="1">
                <a:off x="622353"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79" name="Línea"/>
              <p:cNvSpPr/>
              <p:nvPr/>
            </p:nvSpPr>
            <p:spPr>
              <a:xfrm flipV="1">
                <a:off x="655108"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80" name="Línea"/>
              <p:cNvSpPr/>
              <p:nvPr/>
            </p:nvSpPr>
            <p:spPr>
              <a:xfrm flipV="1">
                <a:off x="720619"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81" name="Línea"/>
              <p:cNvSpPr/>
              <p:nvPr/>
            </p:nvSpPr>
            <p:spPr>
              <a:xfrm flipV="1">
                <a:off x="753374"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82" name="Línea"/>
              <p:cNvSpPr/>
              <p:nvPr/>
            </p:nvSpPr>
            <p:spPr>
              <a:xfrm flipV="1">
                <a:off x="78613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83" name="Línea"/>
              <p:cNvSpPr/>
              <p:nvPr/>
            </p:nvSpPr>
            <p:spPr>
              <a:xfrm flipV="1">
                <a:off x="81888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84" name="Línea"/>
              <p:cNvSpPr/>
              <p:nvPr/>
            </p:nvSpPr>
            <p:spPr>
              <a:xfrm flipV="1">
                <a:off x="884396"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85" name="Línea"/>
              <p:cNvSpPr/>
              <p:nvPr/>
            </p:nvSpPr>
            <p:spPr>
              <a:xfrm flipV="1">
                <a:off x="94990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86" name="Línea"/>
              <p:cNvSpPr/>
              <p:nvPr/>
            </p:nvSpPr>
            <p:spPr>
              <a:xfrm flipV="1">
                <a:off x="1015418"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87" name="Línea"/>
              <p:cNvSpPr/>
              <p:nvPr/>
            </p:nvSpPr>
            <p:spPr>
              <a:xfrm flipV="1">
                <a:off x="85164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88" name="Línea"/>
              <p:cNvSpPr/>
              <p:nvPr/>
            </p:nvSpPr>
            <p:spPr>
              <a:xfrm flipV="1">
                <a:off x="98266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89" name="Línea"/>
              <p:cNvSpPr/>
              <p:nvPr/>
            </p:nvSpPr>
            <p:spPr>
              <a:xfrm flipV="1">
                <a:off x="1048173"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90" name="Línea"/>
              <p:cNvSpPr/>
              <p:nvPr/>
            </p:nvSpPr>
            <p:spPr>
              <a:xfrm flipV="1">
                <a:off x="1113684"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91" name="Línea"/>
              <p:cNvSpPr/>
              <p:nvPr/>
            </p:nvSpPr>
            <p:spPr>
              <a:xfrm flipV="1">
                <a:off x="1179195"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92" name="Línea"/>
              <p:cNvSpPr/>
              <p:nvPr/>
            </p:nvSpPr>
            <p:spPr>
              <a:xfrm flipV="1">
                <a:off x="1244706"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93" name="Línea"/>
              <p:cNvSpPr/>
              <p:nvPr/>
            </p:nvSpPr>
            <p:spPr>
              <a:xfrm flipV="1">
                <a:off x="1080929"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94" name="Línea"/>
              <p:cNvSpPr/>
              <p:nvPr/>
            </p:nvSpPr>
            <p:spPr>
              <a:xfrm flipV="1">
                <a:off x="1211950"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95" name="Línea"/>
              <p:cNvSpPr/>
              <p:nvPr/>
            </p:nvSpPr>
            <p:spPr>
              <a:xfrm flipV="1">
                <a:off x="1277461"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96" name="Línea"/>
              <p:cNvSpPr/>
              <p:nvPr/>
            </p:nvSpPr>
            <p:spPr>
              <a:xfrm flipV="1">
                <a:off x="1310217"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97" name="Línea"/>
              <p:cNvSpPr/>
              <p:nvPr/>
            </p:nvSpPr>
            <p:spPr>
              <a:xfrm flipV="1">
                <a:off x="1342972" y="72874"/>
                <a:ext cx="1" cy="332698"/>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398" name="Rectángulo"/>
              <p:cNvSpPr/>
              <p:nvPr/>
            </p:nvSpPr>
            <p:spPr>
              <a:xfrm>
                <a:off x="8603" y="215364"/>
                <a:ext cx="1373823" cy="39642"/>
              </a:xfrm>
              <a:prstGeom prst="rect">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399" name="Línea"/>
              <p:cNvSpPr/>
              <p:nvPr/>
            </p:nvSpPr>
            <p:spPr>
              <a:xfrm flipV="1">
                <a:off x="688626"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00" name="Rectángulo"/>
              <p:cNvSpPr/>
              <p:nvPr/>
            </p:nvSpPr>
            <p:spPr>
              <a:xfrm>
                <a:off x="5122" y="40445"/>
                <a:ext cx="1373823" cy="361951"/>
              </a:xfrm>
              <a:prstGeom prst="rect">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401" name="Línea"/>
              <p:cNvSpPr/>
              <p:nvPr/>
            </p:nvSpPr>
            <p:spPr>
              <a:xfrm flipV="1">
                <a:off x="459084"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02" name="Línea"/>
              <p:cNvSpPr/>
              <p:nvPr/>
            </p:nvSpPr>
            <p:spPr>
              <a:xfrm flipV="1">
                <a:off x="229542"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03" name="Línea"/>
              <p:cNvSpPr/>
              <p:nvPr/>
            </p:nvSpPr>
            <p:spPr>
              <a:xfrm flipV="1">
                <a:off x="918168"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04" name="Línea"/>
              <p:cNvSpPr/>
              <p:nvPr/>
            </p:nvSpPr>
            <p:spPr>
              <a:xfrm flipV="1">
                <a:off x="1147710" y="34774"/>
                <a:ext cx="1" cy="37079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05" name="Línea"/>
              <p:cNvSpPr/>
              <p:nvPr/>
            </p:nvSpPr>
            <p:spPr>
              <a:xfrm>
                <a:off x="1373" y="112802"/>
                <a:ext cx="1382369"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06" name="Línea"/>
              <p:cNvSpPr/>
              <p:nvPr/>
            </p:nvSpPr>
            <p:spPr>
              <a:xfrm>
                <a:off x="686" y="147967"/>
                <a:ext cx="1383056"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07" name="Línea"/>
              <p:cNvSpPr/>
              <p:nvPr/>
            </p:nvSpPr>
            <p:spPr>
              <a:xfrm>
                <a:off x="0" y="183133"/>
                <a:ext cx="1383742"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08" name="Línea"/>
              <p:cNvSpPr/>
              <p:nvPr/>
            </p:nvSpPr>
            <p:spPr>
              <a:xfrm>
                <a:off x="1029" y="218298"/>
                <a:ext cx="1382713" cy="1"/>
              </a:xfrm>
              <a:prstGeom prst="line">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09" name="Línea"/>
              <p:cNvSpPr/>
              <p:nvPr/>
            </p:nvSpPr>
            <p:spPr>
              <a:xfrm>
                <a:off x="1373" y="323794"/>
                <a:ext cx="1382369"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10" name="Línea"/>
              <p:cNvSpPr/>
              <p:nvPr/>
            </p:nvSpPr>
            <p:spPr>
              <a:xfrm>
                <a:off x="686" y="358960"/>
                <a:ext cx="1383056"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11" name="Línea"/>
              <p:cNvSpPr/>
              <p:nvPr/>
            </p:nvSpPr>
            <p:spPr>
              <a:xfrm>
                <a:off x="1373" y="77636"/>
                <a:ext cx="1382369" cy="1"/>
              </a:xfrm>
              <a:prstGeom prst="line">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12" name="Línea"/>
              <p:cNvSpPr/>
              <p:nvPr/>
            </p:nvSpPr>
            <p:spPr>
              <a:xfrm>
                <a:off x="1373" y="253464"/>
                <a:ext cx="1382369" cy="1"/>
              </a:xfrm>
              <a:prstGeom prst="line">
                <a:avLst/>
              </a:prstGeom>
              <a:noFill/>
              <a:ln w="6350"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13" name="Línea"/>
              <p:cNvSpPr/>
              <p:nvPr/>
            </p:nvSpPr>
            <p:spPr>
              <a:xfrm>
                <a:off x="1373" y="288629"/>
                <a:ext cx="1382369"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415" name="x"/>
            <p:cNvSpPr txBox="1"/>
            <p:nvPr/>
          </p:nvSpPr>
          <p:spPr>
            <a:xfrm>
              <a:off x="278" y="-1"/>
              <a:ext cx="242878" cy="3987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defRPr sz="1500" b="0">
                  <a:solidFill>
                    <a:schemeClr val="accent4">
                      <a:hueOff val="-116170"/>
                      <a:satOff val="78638"/>
                      <a:lumOff val="-43589"/>
                    </a:schemeClr>
                  </a:solidFill>
                  <a:latin typeface="Chalkduster"/>
                  <a:ea typeface="Chalkduster"/>
                  <a:cs typeface="Chalkduster"/>
                  <a:sym typeface="Chalkduster"/>
                </a:defRPr>
              </a:lvl1pPr>
            </a:lstStyle>
            <a:p>
              <a:r>
                <a:t>x</a:t>
              </a:r>
            </a:p>
          </p:txBody>
        </p:sp>
      </p:grpSp>
      <p:sp>
        <p:nvSpPr>
          <p:cNvPr id="417" name="2017-11-28…"/>
          <p:cNvSpPr txBox="1"/>
          <p:nvPr/>
        </p:nvSpPr>
        <p:spPr>
          <a:xfrm>
            <a:off x="5127763" y="1776994"/>
            <a:ext cx="1837961" cy="1333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spcBef>
                <a:spcPts val="0"/>
              </a:spcBef>
              <a:defRPr sz="1150">
                <a:solidFill>
                  <a:schemeClr val="accent4">
                    <a:satOff val="8634"/>
                    <a:lumOff val="-20316"/>
                  </a:schemeClr>
                </a:solidFill>
                <a:latin typeface="PT Mono"/>
                <a:ea typeface="PT Mono"/>
                <a:cs typeface="PT Mono"/>
                <a:sym typeface="PT Mono"/>
              </a:defRPr>
            </a:pPr>
            <a:r>
              <a:rPr dirty="0"/>
              <a:t>2017-11-28</a:t>
            </a:r>
          </a:p>
          <a:p>
            <a:pPr>
              <a:lnSpc>
                <a:spcPct val="80000"/>
              </a:lnSpc>
              <a:spcBef>
                <a:spcPts val="0"/>
              </a:spcBef>
              <a:defRPr sz="1100" b="0">
                <a:solidFill>
                  <a:srgbClr val="000000"/>
                </a:solidFill>
              </a:defRPr>
            </a:pPr>
            <a:r>
              <a:rPr lang="es-ES" dirty="0"/>
              <a:t>Una fecha es un día almacenado como el número de días transcurridos desde</a:t>
            </a:r>
            <a:r>
              <a:rPr dirty="0"/>
              <a:t> 1970-01-01</a:t>
            </a:r>
          </a:p>
          <a:p>
            <a:pPr>
              <a:lnSpc>
                <a:spcPct val="80000"/>
              </a:lnSpc>
              <a:spcBef>
                <a:spcPts val="0"/>
              </a:spcBef>
              <a:defRPr sz="1100" b="0">
                <a:solidFill>
                  <a:srgbClr val="000000"/>
                </a:solidFill>
              </a:defRPr>
            </a:pPr>
            <a:endParaRPr dirty="0"/>
          </a:p>
          <a:p>
            <a:pPr>
              <a:lnSpc>
                <a:spcPct val="80000"/>
              </a:lnSpc>
              <a:spcBef>
                <a:spcPts val="0"/>
              </a:spcBef>
              <a:defRPr sz="1100" b="0" i="1">
                <a:solidFill>
                  <a:srgbClr val="000000"/>
                </a:solidFill>
              </a:defRPr>
            </a:pPr>
            <a:r>
              <a:rPr dirty="0"/>
              <a:t>d &lt;- </a:t>
            </a:r>
            <a:r>
              <a:rPr b="1" dirty="0" err="1"/>
              <a:t>as_date</a:t>
            </a:r>
            <a:r>
              <a:rPr b="1" dirty="0"/>
              <a:t>(</a:t>
            </a:r>
            <a:r>
              <a:rPr dirty="0"/>
              <a:t>17498</a:t>
            </a:r>
            <a:r>
              <a:rPr b="1" dirty="0"/>
              <a:t>)</a:t>
            </a:r>
          </a:p>
          <a:p>
            <a:pPr>
              <a:lnSpc>
                <a:spcPct val="80000"/>
              </a:lnSpc>
              <a:spcBef>
                <a:spcPts val="0"/>
              </a:spcBef>
              <a:defRPr sz="1100" b="0" i="1">
                <a:solidFill>
                  <a:schemeClr val="accent4">
                    <a:satOff val="8634"/>
                    <a:lumOff val="-20316"/>
                  </a:schemeClr>
                </a:solidFill>
              </a:defRPr>
            </a:pPr>
            <a:r>
              <a:rPr dirty="0"/>
              <a:t>## "2017-11-28"</a:t>
            </a:r>
          </a:p>
        </p:txBody>
      </p:sp>
      <p:sp>
        <p:nvSpPr>
          <p:cNvPr id="418" name="12:00:00…"/>
          <p:cNvSpPr txBox="1"/>
          <p:nvPr/>
        </p:nvSpPr>
        <p:spPr>
          <a:xfrm>
            <a:off x="7087864" y="1776994"/>
            <a:ext cx="1899045" cy="1333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spcBef>
                <a:spcPts val="0"/>
              </a:spcBef>
              <a:defRPr sz="1150">
                <a:solidFill>
                  <a:schemeClr val="accent4">
                    <a:satOff val="8634"/>
                    <a:lumOff val="-20316"/>
                  </a:schemeClr>
                </a:solidFill>
                <a:latin typeface="PT Mono"/>
                <a:ea typeface="PT Mono"/>
                <a:cs typeface="PT Mono"/>
                <a:sym typeface="PT Mono"/>
              </a:defRPr>
            </a:pPr>
            <a:r>
              <a:rPr dirty="0"/>
              <a:t>12:00:00</a:t>
            </a:r>
          </a:p>
          <a:p>
            <a:pPr>
              <a:lnSpc>
                <a:spcPct val="80000"/>
              </a:lnSpc>
              <a:spcBef>
                <a:spcPts val="0"/>
              </a:spcBef>
              <a:defRPr sz="1100" b="0">
                <a:solidFill>
                  <a:srgbClr val="000000"/>
                </a:solidFill>
              </a:defRPr>
            </a:pPr>
            <a:r>
              <a:rPr lang="es-ES" dirty="0"/>
              <a:t>Un </a:t>
            </a:r>
            <a:r>
              <a:rPr lang="es-ES" dirty="0" err="1"/>
              <a:t>hms</a:t>
            </a:r>
            <a:r>
              <a:rPr lang="es-ES" dirty="0"/>
              <a:t> es un tiempo almacenado como el número de segundos desde</a:t>
            </a:r>
            <a:r>
              <a:rPr dirty="0"/>
              <a:t> 00:00:00</a:t>
            </a:r>
          </a:p>
          <a:p>
            <a:pPr>
              <a:lnSpc>
                <a:spcPct val="80000"/>
              </a:lnSpc>
              <a:spcBef>
                <a:spcPts val="0"/>
              </a:spcBef>
              <a:defRPr sz="1100" b="0">
                <a:solidFill>
                  <a:srgbClr val="000000"/>
                </a:solidFill>
              </a:defRPr>
            </a:pPr>
            <a:endParaRPr dirty="0"/>
          </a:p>
          <a:p>
            <a:pPr>
              <a:lnSpc>
                <a:spcPct val="80000"/>
              </a:lnSpc>
              <a:spcBef>
                <a:spcPts val="0"/>
              </a:spcBef>
              <a:defRPr sz="1100" b="0" i="1">
                <a:solidFill>
                  <a:srgbClr val="000000"/>
                </a:solidFill>
              </a:defRPr>
            </a:pPr>
            <a:r>
              <a:rPr dirty="0"/>
              <a:t>t &lt;- </a:t>
            </a:r>
            <a:r>
              <a:rPr dirty="0" err="1"/>
              <a:t>hms</a:t>
            </a:r>
            <a:r>
              <a:rPr dirty="0"/>
              <a:t>::</a:t>
            </a:r>
            <a:r>
              <a:rPr b="1" dirty="0" err="1"/>
              <a:t>as_hms</a:t>
            </a:r>
            <a:r>
              <a:rPr b="1" dirty="0"/>
              <a:t>(</a:t>
            </a:r>
            <a:r>
              <a:rPr dirty="0"/>
              <a:t>85</a:t>
            </a:r>
            <a:r>
              <a:rPr b="1" dirty="0"/>
              <a:t>)</a:t>
            </a:r>
          </a:p>
          <a:p>
            <a:pPr>
              <a:lnSpc>
                <a:spcPct val="80000"/>
              </a:lnSpc>
              <a:spcBef>
                <a:spcPts val="0"/>
              </a:spcBef>
              <a:defRPr sz="1100" b="0" i="1">
                <a:solidFill>
                  <a:schemeClr val="accent4">
                    <a:satOff val="8634"/>
                    <a:lumOff val="-20316"/>
                  </a:schemeClr>
                </a:solidFill>
              </a:defRPr>
            </a:pPr>
            <a:r>
              <a:rPr dirty="0"/>
              <a:t>## 00:01:25</a:t>
            </a:r>
          </a:p>
        </p:txBody>
      </p:sp>
      <p:sp>
        <p:nvSpPr>
          <p:cNvPr id="419" name="GET AND SET COMPONENTS"/>
          <p:cNvSpPr txBox="1"/>
          <p:nvPr/>
        </p:nvSpPr>
        <p:spPr>
          <a:xfrm>
            <a:off x="5132670" y="3134665"/>
            <a:ext cx="3440044" cy="1615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indent="0"/>
            <a:r>
              <a:rPr lang="es-ES" sz="1050"/>
              <a:t>OBTENCIÓN Y CONFIGURACIÓN DE COMPONENTES</a:t>
            </a:r>
            <a:endParaRPr sz="1050" dirty="0"/>
          </a:p>
        </p:txBody>
      </p:sp>
      <p:sp>
        <p:nvSpPr>
          <p:cNvPr id="420" name="date(x) Date component. date(dt)…"/>
          <p:cNvSpPr txBox="1"/>
          <p:nvPr/>
        </p:nvSpPr>
        <p:spPr>
          <a:xfrm>
            <a:off x="6760364" y="4157746"/>
            <a:ext cx="2270030" cy="6422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78358">
              <a:lnSpc>
                <a:spcPct val="80000"/>
              </a:lnSpc>
              <a:spcBef>
                <a:spcPts val="1100"/>
              </a:spcBef>
              <a:defRPr sz="1089" b="0">
                <a:solidFill>
                  <a:srgbClr val="000000"/>
                </a:solidFill>
              </a:defRPr>
            </a:pPr>
            <a:r>
              <a:rPr sz="1000" b="1" dirty="0"/>
              <a:t>date(</a:t>
            </a:r>
            <a:r>
              <a:rPr sz="1000" dirty="0"/>
              <a:t>x</a:t>
            </a:r>
            <a:r>
              <a:rPr sz="1000" b="1" dirty="0"/>
              <a:t>)</a:t>
            </a:r>
            <a:r>
              <a:rPr sz="1000" dirty="0"/>
              <a:t> </a:t>
            </a:r>
            <a:r>
              <a:rPr lang="es-ES" sz="1000" dirty="0"/>
              <a:t>Componente de fecha</a:t>
            </a:r>
            <a:r>
              <a:rPr sz="1000" dirty="0"/>
              <a:t>. </a:t>
            </a:r>
            <a:r>
              <a:rPr sz="1000" dirty="0">
                <a:solidFill>
                  <a:schemeClr val="tx1">
                    <a:lumMod val="60000"/>
                    <a:lumOff val="40000"/>
                  </a:schemeClr>
                </a:solidFill>
              </a:rPr>
              <a:t>date(dt)</a:t>
            </a:r>
          </a:p>
          <a:p>
            <a:pPr defTabSz="578358">
              <a:lnSpc>
                <a:spcPct val="80000"/>
              </a:lnSpc>
              <a:spcBef>
                <a:spcPts val="1800"/>
              </a:spcBef>
              <a:defRPr sz="1089" b="0">
                <a:solidFill>
                  <a:srgbClr val="000000"/>
                </a:solidFill>
              </a:defRPr>
            </a:pPr>
            <a:r>
              <a:rPr sz="1000" b="1" dirty="0"/>
              <a:t>year(</a:t>
            </a:r>
            <a:r>
              <a:rPr sz="1000" dirty="0"/>
              <a:t>x</a:t>
            </a:r>
            <a:r>
              <a:rPr sz="1000" b="1" dirty="0"/>
              <a:t>)</a:t>
            </a:r>
            <a:r>
              <a:rPr sz="1000" dirty="0"/>
              <a:t> </a:t>
            </a:r>
            <a:r>
              <a:rPr lang="es-ES" sz="1000" dirty="0"/>
              <a:t>Año</a:t>
            </a:r>
            <a:r>
              <a:rPr sz="1000" dirty="0"/>
              <a:t>. </a:t>
            </a:r>
            <a:r>
              <a:rPr sz="1000" dirty="0">
                <a:solidFill>
                  <a:schemeClr val="tx1">
                    <a:lumMod val="60000"/>
                    <a:lumOff val="40000"/>
                  </a:schemeClr>
                </a:solidFill>
              </a:rPr>
              <a:t>year(dt)</a:t>
            </a:r>
          </a:p>
          <a:p>
            <a:pPr defTabSz="578358">
              <a:lnSpc>
                <a:spcPct val="80000"/>
              </a:lnSpc>
              <a:spcBef>
                <a:spcPts val="0"/>
              </a:spcBef>
              <a:defRPr sz="1089" b="0">
                <a:solidFill>
                  <a:srgbClr val="000000"/>
                </a:solidFill>
              </a:defRPr>
            </a:pPr>
            <a:r>
              <a:rPr sz="1000" b="1" dirty="0" err="1"/>
              <a:t>isoyear</a:t>
            </a:r>
            <a:r>
              <a:rPr sz="1000" b="1" dirty="0"/>
              <a:t>(</a:t>
            </a:r>
            <a:r>
              <a:rPr sz="1000" dirty="0"/>
              <a:t>x</a:t>
            </a:r>
            <a:r>
              <a:rPr sz="1000" b="1" dirty="0"/>
              <a:t>)</a:t>
            </a:r>
            <a:r>
              <a:rPr sz="1000" dirty="0"/>
              <a:t> </a:t>
            </a:r>
            <a:r>
              <a:rPr lang="es-ES" sz="1000" dirty="0"/>
              <a:t>El año ISO 8601</a:t>
            </a:r>
            <a:r>
              <a:rPr sz="1000" dirty="0"/>
              <a:t>. </a:t>
            </a:r>
            <a:endParaRPr sz="1000" i="1" dirty="0"/>
          </a:p>
          <a:p>
            <a:pPr defTabSz="578358">
              <a:lnSpc>
                <a:spcPct val="80000"/>
              </a:lnSpc>
              <a:spcBef>
                <a:spcPts val="0"/>
              </a:spcBef>
              <a:defRPr sz="1089" b="0">
                <a:solidFill>
                  <a:srgbClr val="000000"/>
                </a:solidFill>
              </a:defRPr>
            </a:pPr>
            <a:r>
              <a:rPr sz="1000" b="1" dirty="0" err="1"/>
              <a:t>epiyear</a:t>
            </a:r>
            <a:r>
              <a:rPr sz="1000" b="1" dirty="0"/>
              <a:t>(</a:t>
            </a:r>
            <a:r>
              <a:rPr sz="1000" dirty="0"/>
              <a:t>x</a:t>
            </a:r>
            <a:r>
              <a:rPr sz="1000" b="1" dirty="0"/>
              <a:t>)</a:t>
            </a:r>
            <a:r>
              <a:rPr sz="1000" dirty="0"/>
              <a:t> </a:t>
            </a:r>
            <a:r>
              <a:rPr lang="es-ES" sz="1000" dirty="0"/>
              <a:t>Año epidemiológico.</a:t>
            </a:r>
            <a:endParaRPr sz="1000" i="1" dirty="0"/>
          </a:p>
          <a:p>
            <a:pPr defTabSz="578358">
              <a:lnSpc>
                <a:spcPct val="80000"/>
              </a:lnSpc>
              <a:spcBef>
                <a:spcPts val="1500"/>
              </a:spcBef>
              <a:defRPr sz="1089" b="0">
                <a:solidFill>
                  <a:srgbClr val="000000"/>
                </a:solidFill>
              </a:defRPr>
            </a:pPr>
            <a:r>
              <a:rPr sz="1000" b="1" dirty="0"/>
              <a:t>month(</a:t>
            </a:r>
            <a:r>
              <a:rPr sz="1000" dirty="0"/>
              <a:t>x, label, </a:t>
            </a:r>
            <a:r>
              <a:rPr sz="1000" dirty="0" err="1"/>
              <a:t>abbr</a:t>
            </a:r>
            <a:r>
              <a:rPr sz="1000" b="1" dirty="0"/>
              <a:t>)</a:t>
            </a:r>
            <a:r>
              <a:rPr sz="1000" dirty="0"/>
              <a:t> </a:t>
            </a:r>
            <a:r>
              <a:rPr lang="es-ES" sz="1000" dirty="0"/>
              <a:t>Mes</a:t>
            </a:r>
            <a:r>
              <a:rPr sz="1000" dirty="0"/>
              <a:t>. </a:t>
            </a:r>
            <a:r>
              <a:rPr sz="1000" dirty="0">
                <a:solidFill>
                  <a:schemeClr val="tx1">
                    <a:lumMod val="60000"/>
                    <a:lumOff val="40000"/>
                  </a:schemeClr>
                </a:solidFill>
              </a:rPr>
              <a:t>month(dt)</a:t>
            </a:r>
            <a:endParaRPr sz="1000" i="1" dirty="0">
              <a:solidFill>
                <a:schemeClr val="tx1">
                  <a:lumMod val="60000"/>
                  <a:lumOff val="40000"/>
                </a:schemeClr>
              </a:solidFill>
            </a:endParaRPr>
          </a:p>
          <a:p>
            <a:pPr defTabSz="578358">
              <a:lnSpc>
                <a:spcPct val="80000"/>
              </a:lnSpc>
              <a:spcBef>
                <a:spcPts val="1800"/>
              </a:spcBef>
              <a:defRPr sz="1089" b="0">
                <a:solidFill>
                  <a:srgbClr val="000000"/>
                </a:solidFill>
              </a:defRPr>
            </a:pPr>
            <a:r>
              <a:rPr sz="1000" b="1" dirty="0"/>
              <a:t>day(</a:t>
            </a:r>
            <a:r>
              <a:rPr sz="1000" dirty="0"/>
              <a:t>x</a:t>
            </a:r>
            <a:r>
              <a:rPr sz="1000" b="1" dirty="0"/>
              <a:t>)</a:t>
            </a:r>
            <a:r>
              <a:rPr sz="1000" dirty="0"/>
              <a:t> </a:t>
            </a:r>
            <a:r>
              <a:rPr lang="es-ES" sz="1000" dirty="0"/>
              <a:t>Día del mes</a:t>
            </a:r>
            <a:r>
              <a:rPr sz="1000" dirty="0"/>
              <a:t>. </a:t>
            </a:r>
            <a:r>
              <a:rPr sz="1000" dirty="0">
                <a:solidFill>
                  <a:schemeClr val="tx1">
                    <a:lumMod val="60000"/>
                    <a:lumOff val="40000"/>
                  </a:schemeClr>
                </a:solidFill>
              </a:rPr>
              <a:t>day(dt)</a:t>
            </a:r>
            <a:endParaRPr sz="1000" i="1" dirty="0">
              <a:solidFill>
                <a:schemeClr val="tx1">
                  <a:lumMod val="60000"/>
                  <a:lumOff val="40000"/>
                </a:schemeClr>
              </a:solidFill>
            </a:endParaRPr>
          </a:p>
          <a:p>
            <a:pPr defTabSz="578358">
              <a:lnSpc>
                <a:spcPct val="80000"/>
              </a:lnSpc>
              <a:spcBef>
                <a:spcPts val="0"/>
              </a:spcBef>
              <a:defRPr sz="1089" b="0">
                <a:solidFill>
                  <a:srgbClr val="000000"/>
                </a:solidFill>
              </a:defRPr>
            </a:pPr>
            <a:r>
              <a:rPr sz="1000" b="1" dirty="0" err="1"/>
              <a:t>wday</a:t>
            </a:r>
            <a:r>
              <a:rPr sz="1000" b="1" dirty="0"/>
              <a:t>(</a:t>
            </a:r>
            <a:r>
              <a:rPr sz="1000" dirty="0"/>
              <a:t>x, label, </a:t>
            </a:r>
            <a:r>
              <a:rPr sz="1000" dirty="0" err="1"/>
              <a:t>abbr</a:t>
            </a:r>
            <a:r>
              <a:rPr sz="1000" b="1" dirty="0"/>
              <a:t>)</a:t>
            </a:r>
            <a:r>
              <a:rPr sz="1000" dirty="0"/>
              <a:t> </a:t>
            </a:r>
            <a:r>
              <a:rPr lang="es-ES" sz="1000" dirty="0"/>
              <a:t>Día de la semana</a:t>
            </a:r>
            <a:r>
              <a:rPr sz="1000" dirty="0"/>
              <a:t>.</a:t>
            </a:r>
            <a:endParaRPr sz="1000" i="1" dirty="0"/>
          </a:p>
          <a:p>
            <a:pPr defTabSz="578358">
              <a:lnSpc>
                <a:spcPct val="80000"/>
              </a:lnSpc>
              <a:spcBef>
                <a:spcPts val="0"/>
              </a:spcBef>
              <a:defRPr sz="1089" b="0">
                <a:solidFill>
                  <a:srgbClr val="000000"/>
                </a:solidFill>
              </a:defRPr>
            </a:pPr>
            <a:r>
              <a:rPr sz="1000" b="1" dirty="0" err="1"/>
              <a:t>qday</a:t>
            </a:r>
            <a:r>
              <a:rPr sz="1000" b="1" dirty="0"/>
              <a:t>(</a:t>
            </a:r>
            <a:r>
              <a:rPr sz="1000" dirty="0"/>
              <a:t>x</a:t>
            </a:r>
            <a:r>
              <a:rPr sz="1000" b="1" dirty="0"/>
              <a:t>)</a:t>
            </a:r>
            <a:r>
              <a:rPr sz="1000" dirty="0"/>
              <a:t> </a:t>
            </a:r>
            <a:r>
              <a:rPr lang="es-ES" sz="1000" dirty="0"/>
              <a:t>Día del trimestre</a:t>
            </a:r>
            <a:r>
              <a:rPr sz="1000" dirty="0"/>
              <a:t>.</a:t>
            </a:r>
            <a:endParaRPr sz="1000" i="1" dirty="0"/>
          </a:p>
          <a:p>
            <a:pPr defTabSz="578358">
              <a:lnSpc>
                <a:spcPct val="80000"/>
              </a:lnSpc>
              <a:spcBef>
                <a:spcPts val="1100"/>
              </a:spcBef>
              <a:defRPr sz="1089" b="0">
                <a:solidFill>
                  <a:srgbClr val="000000"/>
                </a:solidFill>
              </a:defRPr>
            </a:pPr>
            <a:r>
              <a:rPr sz="1000" b="1" dirty="0"/>
              <a:t>hour(</a:t>
            </a:r>
            <a:r>
              <a:rPr sz="1000" dirty="0"/>
              <a:t>x</a:t>
            </a:r>
            <a:r>
              <a:rPr sz="1000" b="1" dirty="0"/>
              <a:t>)</a:t>
            </a:r>
            <a:r>
              <a:rPr sz="1000" dirty="0"/>
              <a:t> </a:t>
            </a:r>
            <a:r>
              <a:rPr lang="es-ES" sz="1000" dirty="0"/>
              <a:t>Hora</a:t>
            </a:r>
            <a:r>
              <a:rPr sz="1000" dirty="0"/>
              <a:t>. </a:t>
            </a:r>
            <a:r>
              <a:rPr sz="1000" dirty="0">
                <a:solidFill>
                  <a:schemeClr val="tx1">
                    <a:lumMod val="60000"/>
                    <a:lumOff val="40000"/>
                  </a:schemeClr>
                </a:solidFill>
              </a:rPr>
              <a:t>hour(dt)</a:t>
            </a:r>
          </a:p>
          <a:p>
            <a:pPr defTabSz="578358">
              <a:lnSpc>
                <a:spcPct val="80000"/>
              </a:lnSpc>
              <a:spcBef>
                <a:spcPts val="1100"/>
              </a:spcBef>
              <a:defRPr sz="1089" b="0">
                <a:solidFill>
                  <a:srgbClr val="000000"/>
                </a:solidFill>
              </a:defRPr>
            </a:pPr>
            <a:r>
              <a:rPr sz="1000" b="1" dirty="0"/>
              <a:t>minute(</a:t>
            </a:r>
            <a:r>
              <a:rPr sz="1000" dirty="0"/>
              <a:t>x</a:t>
            </a:r>
            <a:r>
              <a:rPr sz="1000" b="1" dirty="0"/>
              <a:t>)</a:t>
            </a:r>
            <a:r>
              <a:rPr sz="1000" dirty="0"/>
              <a:t> </a:t>
            </a:r>
            <a:r>
              <a:rPr lang="es-ES" sz="1000" dirty="0"/>
              <a:t>Minutos</a:t>
            </a:r>
            <a:r>
              <a:rPr sz="1000" dirty="0"/>
              <a:t>. </a:t>
            </a:r>
            <a:r>
              <a:rPr sz="1000" dirty="0">
                <a:solidFill>
                  <a:schemeClr val="tx1">
                    <a:lumMod val="60000"/>
                    <a:lumOff val="40000"/>
                  </a:schemeClr>
                </a:solidFill>
              </a:rPr>
              <a:t>minute(dt)</a:t>
            </a:r>
          </a:p>
          <a:p>
            <a:pPr defTabSz="578358">
              <a:lnSpc>
                <a:spcPct val="80000"/>
              </a:lnSpc>
              <a:spcBef>
                <a:spcPts val="1100"/>
              </a:spcBef>
              <a:defRPr sz="1089" b="0">
                <a:solidFill>
                  <a:srgbClr val="000000"/>
                </a:solidFill>
              </a:defRPr>
            </a:pPr>
            <a:r>
              <a:rPr sz="1000" b="1" dirty="0"/>
              <a:t>second(</a:t>
            </a:r>
            <a:r>
              <a:rPr sz="1000" dirty="0"/>
              <a:t>x</a:t>
            </a:r>
            <a:r>
              <a:rPr sz="1000" b="1" dirty="0"/>
              <a:t>)</a:t>
            </a:r>
            <a:r>
              <a:rPr sz="1000" dirty="0"/>
              <a:t> </a:t>
            </a:r>
            <a:r>
              <a:rPr lang="es-ES" sz="1000" dirty="0"/>
              <a:t>Segundos</a:t>
            </a:r>
            <a:r>
              <a:rPr sz="1000" dirty="0"/>
              <a:t>. </a:t>
            </a:r>
            <a:r>
              <a:rPr sz="1000" dirty="0">
                <a:solidFill>
                  <a:schemeClr val="tx1">
                    <a:lumMod val="60000"/>
                    <a:lumOff val="40000"/>
                  </a:schemeClr>
                </a:solidFill>
              </a:rPr>
              <a:t>second(dt)</a:t>
            </a:r>
          </a:p>
          <a:p>
            <a:pPr defTabSz="578358">
              <a:lnSpc>
                <a:spcPct val="80000"/>
              </a:lnSpc>
              <a:spcBef>
                <a:spcPts val="1800"/>
              </a:spcBef>
              <a:defRPr sz="1089" b="0">
                <a:solidFill>
                  <a:srgbClr val="000000"/>
                </a:solidFill>
              </a:defRPr>
            </a:pPr>
            <a:r>
              <a:rPr sz="1000" b="1" dirty="0" err="1"/>
              <a:t>tz</a:t>
            </a:r>
            <a:r>
              <a:rPr sz="1000" b="1" dirty="0"/>
              <a:t>(</a:t>
            </a:r>
            <a:r>
              <a:rPr sz="1000" dirty="0"/>
              <a:t>x</a:t>
            </a:r>
            <a:r>
              <a:rPr sz="1000" b="1" dirty="0"/>
              <a:t>)</a:t>
            </a:r>
            <a:r>
              <a:rPr sz="1000" dirty="0"/>
              <a:t> </a:t>
            </a:r>
            <a:r>
              <a:rPr lang="es-ES" sz="1000" dirty="0"/>
              <a:t>Zona horaria</a:t>
            </a:r>
            <a:r>
              <a:rPr sz="1000" dirty="0"/>
              <a:t>. </a:t>
            </a:r>
            <a:r>
              <a:rPr sz="1000" dirty="0" err="1">
                <a:solidFill>
                  <a:schemeClr val="tx1">
                    <a:lumMod val="60000"/>
                    <a:lumOff val="40000"/>
                  </a:schemeClr>
                </a:solidFill>
              </a:rPr>
              <a:t>tz</a:t>
            </a:r>
            <a:r>
              <a:rPr sz="1000" dirty="0">
                <a:solidFill>
                  <a:schemeClr val="tx1">
                    <a:lumMod val="60000"/>
                    <a:lumOff val="40000"/>
                  </a:schemeClr>
                </a:solidFill>
              </a:rPr>
              <a:t>(dt)</a:t>
            </a:r>
            <a:endParaRPr sz="1000" i="1" dirty="0">
              <a:solidFill>
                <a:schemeClr val="tx1">
                  <a:lumMod val="60000"/>
                  <a:lumOff val="40000"/>
                </a:schemeClr>
              </a:solidFill>
            </a:endParaRPr>
          </a:p>
          <a:p>
            <a:pPr defTabSz="578358">
              <a:lnSpc>
                <a:spcPct val="80000"/>
              </a:lnSpc>
              <a:spcBef>
                <a:spcPts val="1800"/>
              </a:spcBef>
              <a:defRPr sz="1089" b="0">
                <a:solidFill>
                  <a:srgbClr val="000000"/>
                </a:solidFill>
              </a:defRPr>
            </a:pPr>
            <a:r>
              <a:rPr sz="1000" b="1" dirty="0"/>
              <a:t>week(</a:t>
            </a:r>
            <a:r>
              <a:rPr sz="1000" dirty="0"/>
              <a:t>x</a:t>
            </a:r>
            <a:r>
              <a:rPr sz="1000" b="1" dirty="0"/>
              <a:t>)</a:t>
            </a:r>
            <a:r>
              <a:rPr sz="1000" dirty="0"/>
              <a:t> </a:t>
            </a:r>
            <a:r>
              <a:rPr lang="es-ES" sz="1000" dirty="0"/>
              <a:t>Semana del año</a:t>
            </a:r>
            <a:r>
              <a:rPr sz="1000" dirty="0"/>
              <a:t>. </a:t>
            </a:r>
            <a:r>
              <a:rPr sz="1000" dirty="0">
                <a:solidFill>
                  <a:schemeClr val="tx1">
                    <a:lumMod val="60000"/>
                    <a:lumOff val="40000"/>
                  </a:schemeClr>
                </a:solidFill>
              </a:rPr>
              <a:t>week(dt)</a:t>
            </a:r>
            <a:endParaRPr sz="1000" i="1" dirty="0">
              <a:solidFill>
                <a:schemeClr val="tx1">
                  <a:lumMod val="60000"/>
                  <a:lumOff val="40000"/>
                </a:schemeClr>
              </a:solidFill>
            </a:endParaRPr>
          </a:p>
          <a:p>
            <a:pPr defTabSz="578358">
              <a:lnSpc>
                <a:spcPct val="80000"/>
              </a:lnSpc>
              <a:spcBef>
                <a:spcPts val="0"/>
              </a:spcBef>
              <a:defRPr sz="1089" b="0">
                <a:solidFill>
                  <a:srgbClr val="000000"/>
                </a:solidFill>
              </a:defRPr>
            </a:pPr>
            <a:r>
              <a:rPr sz="1000" b="1" dirty="0" err="1"/>
              <a:t>isoweek</a:t>
            </a:r>
            <a:r>
              <a:rPr sz="1000" b="1" dirty="0"/>
              <a:t>()</a:t>
            </a:r>
            <a:r>
              <a:rPr sz="1000" dirty="0"/>
              <a:t> </a:t>
            </a:r>
            <a:r>
              <a:rPr lang="es-ES" sz="1000" dirty="0"/>
              <a:t>ISO 8601 semana</a:t>
            </a:r>
            <a:r>
              <a:rPr sz="1000" dirty="0"/>
              <a:t>.</a:t>
            </a:r>
            <a:endParaRPr sz="1000" i="1" dirty="0"/>
          </a:p>
          <a:p>
            <a:pPr defTabSz="578358">
              <a:lnSpc>
                <a:spcPct val="80000"/>
              </a:lnSpc>
              <a:spcBef>
                <a:spcPts val="0"/>
              </a:spcBef>
              <a:defRPr sz="1089" b="0">
                <a:solidFill>
                  <a:srgbClr val="000000"/>
                </a:solidFill>
              </a:defRPr>
            </a:pPr>
            <a:r>
              <a:rPr sz="1000" b="1" dirty="0" err="1"/>
              <a:t>epiweek</a:t>
            </a:r>
            <a:r>
              <a:rPr sz="1000" b="1" dirty="0"/>
              <a:t>()</a:t>
            </a:r>
            <a:r>
              <a:rPr sz="1000" dirty="0"/>
              <a:t> </a:t>
            </a:r>
            <a:r>
              <a:rPr lang="es-ES" sz="1000" dirty="0"/>
              <a:t>Semana epidemiológica</a:t>
            </a:r>
            <a:r>
              <a:rPr sz="1000" dirty="0"/>
              <a:t>.</a:t>
            </a:r>
            <a:endParaRPr sz="1000" i="1" dirty="0"/>
          </a:p>
          <a:p>
            <a:pPr defTabSz="578358">
              <a:lnSpc>
                <a:spcPct val="80000"/>
              </a:lnSpc>
              <a:spcBef>
                <a:spcPts val="1800"/>
              </a:spcBef>
              <a:defRPr sz="1089" b="0">
                <a:solidFill>
                  <a:srgbClr val="000000"/>
                </a:solidFill>
              </a:defRPr>
            </a:pPr>
            <a:r>
              <a:rPr sz="1000" b="1" dirty="0"/>
              <a:t>quarter(</a:t>
            </a:r>
            <a:r>
              <a:rPr sz="1000" dirty="0"/>
              <a:t>x</a:t>
            </a:r>
            <a:r>
              <a:rPr sz="1000" b="1" dirty="0"/>
              <a:t>)</a:t>
            </a:r>
            <a:r>
              <a:rPr sz="1000" dirty="0"/>
              <a:t> </a:t>
            </a:r>
            <a:r>
              <a:rPr lang="es-ES" sz="1000" dirty="0"/>
              <a:t>Trimestre</a:t>
            </a:r>
            <a:r>
              <a:rPr sz="1000" dirty="0"/>
              <a:t>. </a:t>
            </a:r>
            <a:r>
              <a:rPr sz="1000" dirty="0">
                <a:solidFill>
                  <a:schemeClr val="tx1">
                    <a:lumMod val="60000"/>
                    <a:lumOff val="40000"/>
                  </a:schemeClr>
                </a:solidFill>
              </a:rPr>
              <a:t>quarter(dt)</a:t>
            </a:r>
          </a:p>
          <a:p>
            <a:pPr defTabSz="578358">
              <a:lnSpc>
                <a:spcPct val="80000"/>
              </a:lnSpc>
              <a:spcBef>
                <a:spcPts val="1800"/>
              </a:spcBef>
              <a:defRPr sz="1089" b="0">
                <a:solidFill>
                  <a:srgbClr val="000000"/>
                </a:solidFill>
              </a:defRPr>
            </a:pPr>
            <a:r>
              <a:rPr sz="1000" b="1" dirty="0"/>
              <a:t>semester(</a:t>
            </a:r>
            <a:r>
              <a:rPr sz="1000" dirty="0"/>
              <a:t>x, </a:t>
            </a:r>
            <a:r>
              <a:rPr sz="1000" dirty="0" err="1"/>
              <a:t>with_year</a:t>
            </a:r>
            <a:r>
              <a:rPr sz="1000" dirty="0"/>
              <a:t> = FALSE</a:t>
            </a:r>
            <a:r>
              <a:rPr sz="1000" b="1" dirty="0"/>
              <a:t>) </a:t>
            </a:r>
            <a:r>
              <a:rPr lang="es-ES" sz="1000" dirty="0"/>
              <a:t>Semestre</a:t>
            </a:r>
            <a:r>
              <a:rPr sz="1000" dirty="0"/>
              <a:t>. </a:t>
            </a:r>
            <a:r>
              <a:rPr sz="1000" dirty="0">
                <a:solidFill>
                  <a:schemeClr val="tx1">
                    <a:lumMod val="60000"/>
                    <a:lumOff val="40000"/>
                  </a:schemeClr>
                </a:solidFill>
              </a:rPr>
              <a:t>semester(dt)</a:t>
            </a:r>
          </a:p>
          <a:p>
            <a:pPr defTabSz="578358">
              <a:lnSpc>
                <a:spcPct val="80000"/>
              </a:lnSpc>
              <a:spcBef>
                <a:spcPts val="1200"/>
              </a:spcBef>
              <a:defRPr sz="1089" b="0">
                <a:solidFill>
                  <a:srgbClr val="000000"/>
                </a:solidFill>
              </a:defRPr>
            </a:pPr>
            <a:r>
              <a:rPr sz="1000" b="1" dirty="0"/>
              <a:t>am(</a:t>
            </a:r>
            <a:r>
              <a:rPr sz="1000" dirty="0"/>
              <a:t>x</a:t>
            </a:r>
            <a:r>
              <a:rPr sz="1000" b="1" dirty="0"/>
              <a:t>)</a:t>
            </a:r>
            <a:r>
              <a:rPr sz="1000" dirty="0"/>
              <a:t> </a:t>
            </a:r>
            <a:r>
              <a:rPr lang="es-ES" sz="1000" dirty="0"/>
              <a:t>¿Está en la mañana?</a:t>
            </a:r>
            <a:r>
              <a:rPr sz="1000" dirty="0"/>
              <a:t> </a:t>
            </a:r>
            <a:r>
              <a:rPr sz="1000" dirty="0">
                <a:solidFill>
                  <a:schemeClr val="tx1">
                    <a:lumMod val="60000"/>
                    <a:lumOff val="40000"/>
                  </a:schemeClr>
                </a:solidFill>
              </a:rPr>
              <a:t>am(dt)</a:t>
            </a:r>
            <a:r>
              <a:rPr sz="1000" dirty="0"/>
              <a:t> </a:t>
            </a:r>
          </a:p>
          <a:p>
            <a:pPr defTabSz="578358">
              <a:lnSpc>
                <a:spcPct val="80000"/>
              </a:lnSpc>
              <a:spcBef>
                <a:spcPts val="0"/>
              </a:spcBef>
              <a:defRPr sz="1089" b="0">
                <a:solidFill>
                  <a:srgbClr val="000000"/>
                </a:solidFill>
              </a:defRPr>
            </a:pPr>
            <a:r>
              <a:rPr sz="1000" b="1" dirty="0"/>
              <a:t>pm(</a:t>
            </a:r>
            <a:r>
              <a:rPr sz="1000" dirty="0"/>
              <a:t>x</a:t>
            </a:r>
            <a:r>
              <a:rPr sz="1000" b="1" dirty="0"/>
              <a:t>)</a:t>
            </a:r>
            <a:r>
              <a:rPr sz="1000" dirty="0"/>
              <a:t> </a:t>
            </a:r>
            <a:r>
              <a:rPr lang="es-ES" sz="1000" dirty="0"/>
              <a:t>¿Está en la tarde?</a:t>
            </a:r>
            <a:r>
              <a:rPr sz="1000" i="1" dirty="0"/>
              <a:t> </a:t>
            </a:r>
            <a:r>
              <a:rPr sz="1000" dirty="0">
                <a:solidFill>
                  <a:schemeClr val="tx1">
                    <a:lumMod val="60000"/>
                    <a:lumOff val="40000"/>
                  </a:schemeClr>
                </a:solidFill>
              </a:rPr>
              <a:t>pm(dt)</a:t>
            </a:r>
          </a:p>
          <a:p>
            <a:pPr defTabSz="578358">
              <a:lnSpc>
                <a:spcPct val="80000"/>
              </a:lnSpc>
              <a:spcBef>
                <a:spcPts val="1100"/>
              </a:spcBef>
              <a:defRPr sz="1089" b="0">
                <a:solidFill>
                  <a:srgbClr val="000000"/>
                </a:solidFill>
              </a:defRPr>
            </a:pPr>
            <a:r>
              <a:rPr sz="1000" b="1" dirty="0" err="1"/>
              <a:t>dst</a:t>
            </a:r>
            <a:r>
              <a:rPr sz="1000" b="1" dirty="0"/>
              <a:t>(</a:t>
            </a:r>
            <a:r>
              <a:rPr sz="1000" dirty="0"/>
              <a:t>x</a:t>
            </a:r>
            <a:r>
              <a:rPr sz="1000" b="1" dirty="0"/>
              <a:t>)</a:t>
            </a:r>
            <a:r>
              <a:rPr sz="1000" dirty="0"/>
              <a:t> </a:t>
            </a:r>
            <a:r>
              <a:rPr lang="es-ES" sz="1000" dirty="0"/>
              <a:t>¿Es el horario de verano?</a:t>
            </a:r>
            <a:r>
              <a:rPr sz="1000" dirty="0"/>
              <a:t> </a:t>
            </a:r>
            <a:r>
              <a:rPr sz="1000" dirty="0" err="1">
                <a:solidFill>
                  <a:schemeClr val="tx1">
                    <a:lumMod val="60000"/>
                    <a:lumOff val="40000"/>
                  </a:schemeClr>
                </a:solidFill>
              </a:rPr>
              <a:t>dst</a:t>
            </a:r>
            <a:r>
              <a:rPr sz="1000" dirty="0">
                <a:solidFill>
                  <a:schemeClr val="tx1">
                    <a:lumMod val="60000"/>
                    <a:lumOff val="40000"/>
                  </a:schemeClr>
                </a:solidFill>
              </a:rPr>
              <a:t>(d)</a:t>
            </a:r>
            <a:endParaRPr sz="1000" i="1" dirty="0">
              <a:solidFill>
                <a:schemeClr val="tx1">
                  <a:lumMod val="60000"/>
                  <a:lumOff val="40000"/>
                </a:schemeClr>
              </a:solidFill>
            </a:endParaRPr>
          </a:p>
          <a:p>
            <a:pPr defTabSz="578358">
              <a:lnSpc>
                <a:spcPct val="80000"/>
              </a:lnSpc>
              <a:spcBef>
                <a:spcPts val="1100"/>
              </a:spcBef>
              <a:defRPr sz="1089" b="0">
                <a:solidFill>
                  <a:srgbClr val="000000"/>
                </a:solidFill>
              </a:defRPr>
            </a:pPr>
            <a:r>
              <a:rPr sz="1000" b="1" dirty="0" err="1"/>
              <a:t>leap_year</a:t>
            </a:r>
            <a:r>
              <a:rPr sz="1000" b="1" dirty="0"/>
              <a:t>(</a:t>
            </a:r>
            <a:r>
              <a:rPr sz="1000" dirty="0"/>
              <a:t>x</a:t>
            </a:r>
            <a:r>
              <a:rPr sz="1000" b="1" dirty="0"/>
              <a:t>) </a:t>
            </a:r>
            <a:r>
              <a:rPr lang="es-ES" sz="1000" dirty="0"/>
              <a:t>¿Es un año bisiesto?</a:t>
            </a:r>
            <a:r>
              <a:rPr sz="1000" dirty="0"/>
              <a:t> </a:t>
            </a:r>
            <a:r>
              <a:rPr sz="1000" dirty="0" err="1">
                <a:solidFill>
                  <a:schemeClr val="tx1">
                    <a:lumMod val="60000"/>
                    <a:lumOff val="40000"/>
                  </a:schemeClr>
                </a:solidFill>
              </a:rPr>
              <a:t>leap_year</a:t>
            </a:r>
            <a:r>
              <a:rPr sz="1000" dirty="0">
                <a:solidFill>
                  <a:schemeClr val="tx1">
                    <a:lumMod val="60000"/>
                    <a:lumOff val="40000"/>
                  </a:schemeClr>
                </a:solidFill>
              </a:rPr>
              <a:t>(d)</a:t>
            </a:r>
            <a:endParaRPr sz="1000" i="1" dirty="0">
              <a:solidFill>
                <a:schemeClr val="tx1">
                  <a:lumMod val="60000"/>
                  <a:lumOff val="40000"/>
                </a:schemeClr>
              </a:solidFill>
            </a:endParaRPr>
          </a:p>
          <a:p>
            <a:pPr defTabSz="578358">
              <a:lnSpc>
                <a:spcPct val="80000"/>
              </a:lnSpc>
              <a:spcBef>
                <a:spcPts val="1100"/>
              </a:spcBef>
              <a:defRPr sz="1089" b="0">
                <a:solidFill>
                  <a:srgbClr val="000000"/>
                </a:solidFill>
              </a:defRPr>
            </a:pPr>
            <a:r>
              <a:rPr sz="1000" b="1" dirty="0"/>
              <a:t>update(</a:t>
            </a:r>
            <a:r>
              <a:rPr sz="1000" dirty="0"/>
              <a:t>object, ..., simple = FALSE</a:t>
            </a:r>
            <a:r>
              <a:rPr sz="1000" b="1" dirty="0"/>
              <a:t>)</a:t>
            </a:r>
            <a:r>
              <a:rPr sz="1000" dirty="0"/>
              <a:t> </a:t>
            </a:r>
            <a:r>
              <a:rPr sz="1000" dirty="0">
                <a:solidFill>
                  <a:schemeClr val="tx1">
                    <a:lumMod val="60000"/>
                    <a:lumOff val="40000"/>
                  </a:schemeClr>
                </a:solidFill>
              </a:rPr>
              <a:t>update(dt, </a:t>
            </a:r>
            <a:r>
              <a:rPr sz="1000" dirty="0" err="1">
                <a:solidFill>
                  <a:schemeClr val="tx1">
                    <a:lumMod val="60000"/>
                    <a:lumOff val="40000"/>
                  </a:schemeClr>
                </a:solidFill>
              </a:rPr>
              <a:t>mday</a:t>
            </a:r>
            <a:r>
              <a:rPr sz="1000" dirty="0">
                <a:solidFill>
                  <a:schemeClr val="tx1">
                    <a:lumMod val="60000"/>
                    <a:lumOff val="40000"/>
                  </a:schemeClr>
                </a:solidFill>
              </a:rPr>
              <a:t> = 2, hour = 1)</a:t>
            </a:r>
          </a:p>
        </p:txBody>
      </p:sp>
      <p:sp>
        <p:nvSpPr>
          <p:cNvPr id="421" name="Use an accessor function to get a component.…"/>
          <p:cNvSpPr txBox="1"/>
          <p:nvPr/>
        </p:nvSpPr>
        <p:spPr>
          <a:xfrm>
            <a:off x="5125093" y="3359314"/>
            <a:ext cx="2833122" cy="549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lnSpcReduction="10000"/>
          </a:bodyPr>
          <a:lstStyle/>
          <a:p>
            <a:pPr defTabSz="578358">
              <a:lnSpc>
                <a:spcPct val="80000"/>
              </a:lnSpc>
              <a:spcBef>
                <a:spcPts val="400"/>
              </a:spcBef>
              <a:defRPr sz="1089" b="0">
                <a:solidFill>
                  <a:srgbClr val="000000"/>
                </a:solidFill>
              </a:defRPr>
            </a:pPr>
            <a:r>
              <a:rPr lang="es-ES" sz="1050" dirty="0"/>
              <a:t>Usar una función de descriptor de acceso para obtener un componente</a:t>
            </a:r>
            <a:r>
              <a:rPr sz="1050" dirty="0"/>
              <a:t>. </a:t>
            </a:r>
            <a:endParaRPr sz="1050" i="1" dirty="0"/>
          </a:p>
          <a:p>
            <a:pPr defTabSz="578358">
              <a:lnSpc>
                <a:spcPct val="80000"/>
              </a:lnSpc>
              <a:spcBef>
                <a:spcPts val="600"/>
              </a:spcBef>
              <a:defRPr sz="1089" b="0">
                <a:solidFill>
                  <a:srgbClr val="000000"/>
                </a:solidFill>
              </a:defRPr>
            </a:pPr>
            <a:r>
              <a:rPr lang="es-ES" sz="1050" dirty="0"/>
              <a:t>Asignar a una función de descriptor de acceso para cambiar un componente en su lugar</a:t>
            </a:r>
            <a:r>
              <a:rPr sz="1050" dirty="0"/>
              <a:t>. </a:t>
            </a:r>
          </a:p>
        </p:txBody>
      </p:sp>
      <p:sp>
        <p:nvSpPr>
          <p:cNvPr id="422" name="d ## &quot;2017-11-28&quot;…"/>
          <p:cNvSpPr txBox="1"/>
          <p:nvPr/>
        </p:nvSpPr>
        <p:spPr>
          <a:xfrm>
            <a:off x="8019536" y="3327131"/>
            <a:ext cx="1093198" cy="6957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a:bodyPr>
          <a:lstStyle/>
          <a:p>
            <a:pPr defTabSz="572516">
              <a:lnSpc>
                <a:spcPct val="80000"/>
              </a:lnSpc>
              <a:spcBef>
                <a:spcPts val="0"/>
              </a:spcBef>
              <a:defRPr sz="1078" b="0">
                <a:solidFill>
                  <a:srgbClr val="000000"/>
                </a:solidFill>
              </a:defRPr>
            </a:pPr>
            <a:r>
              <a:rPr dirty="0">
                <a:solidFill>
                  <a:schemeClr val="tx1">
                    <a:lumMod val="60000"/>
                    <a:lumOff val="40000"/>
                  </a:schemeClr>
                </a:solidFill>
              </a:rPr>
              <a:t>d</a:t>
            </a:r>
            <a:r>
              <a:rPr dirty="0">
                <a:solidFill>
                  <a:schemeClr val="accent6">
                    <a:satOff val="-12200"/>
                    <a:lumOff val="-18965"/>
                  </a:schemeClr>
                </a:solidFill>
              </a:rPr>
              <a:t> </a:t>
            </a:r>
            <a:r>
              <a:rPr dirty="0">
                <a:solidFill>
                  <a:schemeClr val="accent4">
                    <a:satOff val="8634"/>
                    <a:lumOff val="-20316"/>
                  </a:schemeClr>
                </a:solidFill>
              </a:rPr>
              <a:t>## "2017-11-28"</a:t>
            </a:r>
          </a:p>
          <a:p>
            <a:pPr defTabSz="572516">
              <a:lnSpc>
                <a:spcPct val="80000"/>
              </a:lnSpc>
              <a:spcBef>
                <a:spcPts val="400"/>
              </a:spcBef>
              <a:defRPr sz="1078" b="0">
                <a:solidFill>
                  <a:srgbClr val="000000"/>
                </a:solidFill>
              </a:defRPr>
            </a:pPr>
            <a:r>
              <a:rPr dirty="0">
                <a:solidFill>
                  <a:schemeClr val="tx1">
                    <a:lumMod val="60000"/>
                    <a:lumOff val="40000"/>
                  </a:schemeClr>
                </a:solidFill>
              </a:rPr>
              <a:t>day(d)</a:t>
            </a:r>
            <a:r>
              <a:rPr dirty="0">
                <a:solidFill>
                  <a:schemeClr val="accent6">
                    <a:satOff val="-12200"/>
                    <a:lumOff val="-18965"/>
                  </a:schemeClr>
                </a:solidFill>
              </a:rPr>
              <a:t> </a:t>
            </a:r>
            <a:r>
              <a:rPr dirty="0">
                <a:solidFill>
                  <a:schemeClr val="accent4">
                    <a:satOff val="8634"/>
                    <a:lumOff val="-20316"/>
                  </a:schemeClr>
                </a:solidFill>
              </a:rPr>
              <a:t>## 28</a:t>
            </a:r>
            <a:endParaRPr dirty="0">
              <a:solidFill>
                <a:schemeClr val="accent6">
                  <a:satOff val="-12200"/>
                  <a:lumOff val="-18965"/>
                </a:schemeClr>
              </a:solidFill>
            </a:endParaRPr>
          </a:p>
          <a:p>
            <a:pPr defTabSz="572516">
              <a:lnSpc>
                <a:spcPct val="80000"/>
              </a:lnSpc>
              <a:spcBef>
                <a:spcPts val="0"/>
              </a:spcBef>
              <a:defRPr sz="1078" b="0">
                <a:solidFill>
                  <a:srgbClr val="000000"/>
                </a:solidFill>
              </a:defRPr>
            </a:pPr>
            <a:r>
              <a:rPr dirty="0">
                <a:solidFill>
                  <a:schemeClr val="tx1">
                    <a:lumMod val="60000"/>
                    <a:lumOff val="40000"/>
                  </a:schemeClr>
                </a:solidFill>
              </a:rPr>
              <a:t>day(d) &lt;- 1</a:t>
            </a:r>
          </a:p>
          <a:p>
            <a:pPr defTabSz="572516">
              <a:lnSpc>
                <a:spcPct val="80000"/>
              </a:lnSpc>
              <a:spcBef>
                <a:spcPts val="0"/>
              </a:spcBef>
              <a:defRPr sz="1078" b="0">
                <a:solidFill>
                  <a:srgbClr val="000000"/>
                </a:solidFill>
              </a:defRPr>
            </a:pPr>
            <a:r>
              <a:rPr dirty="0">
                <a:solidFill>
                  <a:schemeClr val="tx1">
                    <a:lumMod val="60000"/>
                    <a:lumOff val="40000"/>
                  </a:schemeClr>
                </a:solidFill>
              </a:rPr>
              <a:t>d</a:t>
            </a:r>
            <a:r>
              <a:rPr dirty="0"/>
              <a:t> </a:t>
            </a:r>
            <a:r>
              <a:rPr dirty="0">
                <a:solidFill>
                  <a:schemeClr val="accent4">
                    <a:satOff val="8634"/>
                    <a:lumOff val="-20316"/>
                  </a:schemeClr>
                </a:solidFill>
              </a:rPr>
              <a:t>## "2017-11-01"</a:t>
            </a:r>
          </a:p>
        </p:txBody>
      </p:sp>
      <p:grpSp>
        <p:nvGrpSpPr>
          <p:cNvPr id="441" name="Agrupar"/>
          <p:cNvGrpSpPr/>
          <p:nvPr/>
        </p:nvGrpSpPr>
        <p:grpSpPr>
          <a:xfrm>
            <a:off x="5428847" y="8764067"/>
            <a:ext cx="771715" cy="324673"/>
            <a:chOff x="0" y="0"/>
            <a:chExt cx="771714" cy="324672"/>
          </a:xfrm>
        </p:grpSpPr>
        <p:grpSp>
          <p:nvGrpSpPr>
            <p:cNvPr id="436" name="Agrupar"/>
            <p:cNvGrpSpPr/>
            <p:nvPr/>
          </p:nvGrpSpPr>
          <p:grpSpPr>
            <a:xfrm>
              <a:off x="0" y="-1"/>
              <a:ext cx="324866" cy="324674"/>
              <a:chOff x="0" y="0"/>
              <a:chExt cx="324865" cy="324672"/>
            </a:xfrm>
          </p:grpSpPr>
          <p:sp>
            <p:nvSpPr>
              <p:cNvPr id="423" name="Figura"/>
              <p:cNvSpPr/>
              <p:nvPr/>
            </p:nvSpPr>
            <p:spPr>
              <a:xfrm>
                <a:off x="24833" y="77529"/>
                <a:ext cx="69709" cy="618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4" name="Figura"/>
              <p:cNvSpPr/>
              <p:nvPr/>
            </p:nvSpPr>
            <p:spPr>
              <a:xfrm rot="19667351">
                <a:off x="11121" y="137195"/>
                <a:ext cx="69709" cy="618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5" name="Figura"/>
              <p:cNvSpPr/>
              <p:nvPr/>
            </p:nvSpPr>
            <p:spPr>
              <a:xfrm rot="17876116">
                <a:off x="29677" y="194090"/>
                <a:ext cx="69709" cy="61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6" name="Figura"/>
              <p:cNvSpPr/>
              <p:nvPr/>
            </p:nvSpPr>
            <p:spPr>
              <a:xfrm rot="16002444">
                <a:off x="75149" y="234813"/>
                <a:ext cx="69709" cy="61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7" name="Figura"/>
              <p:cNvSpPr/>
              <p:nvPr/>
            </p:nvSpPr>
            <p:spPr>
              <a:xfrm rot="14366136">
                <a:off x="133992" y="248005"/>
                <a:ext cx="69709" cy="61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8" name="Figura"/>
              <p:cNvSpPr/>
              <p:nvPr/>
            </p:nvSpPr>
            <p:spPr>
              <a:xfrm rot="12433486">
                <a:off x="192340" y="229471"/>
                <a:ext cx="69710" cy="61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29" name="Figura"/>
              <p:cNvSpPr/>
              <p:nvPr/>
            </p:nvSpPr>
            <p:spPr>
              <a:xfrm rot="10642253">
                <a:off x="231895" y="184562"/>
                <a:ext cx="69709" cy="618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0" name="Figura"/>
              <p:cNvSpPr/>
              <p:nvPr/>
            </p:nvSpPr>
            <p:spPr>
              <a:xfrm rot="8768578">
                <a:off x="243836" y="124700"/>
                <a:ext cx="69710" cy="618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1" name="Figura"/>
              <p:cNvSpPr/>
              <p:nvPr/>
            </p:nvSpPr>
            <p:spPr>
              <a:xfrm rot="7160229">
                <a:off x="225693" y="68000"/>
                <a:ext cx="69709" cy="61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2" name="Figura"/>
              <p:cNvSpPr/>
              <p:nvPr/>
            </p:nvSpPr>
            <p:spPr>
              <a:xfrm rot="5227579">
                <a:off x="180397" y="26813"/>
                <a:ext cx="69709" cy="61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3" name="Figura"/>
              <p:cNvSpPr/>
              <p:nvPr/>
            </p:nvSpPr>
            <p:spPr>
              <a:xfrm rot="3436346">
                <a:off x="121707" y="15114"/>
                <a:ext cx="69709" cy="618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4" name="Figura"/>
              <p:cNvSpPr/>
              <p:nvPr/>
            </p:nvSpPr>
            <p:spPr>
              <a:xfrm rot="1562672">
                <a:off x="63928" y="34802"/>
                <a:ext cx="69709" cy="618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98" y="4722"/>
                      <a:pt x="2851" y="9161"/>
                      <a:pt x="5441" y="13040"/>
                    </a:cubicBezTo>
                    <a:cubicBezTo>
                      <a:pt x="7704" y="16428"/>
                      <a:pt x="10492" y="19328"/>
                      <a:pt x="13670" y="21600"/>
                    </a:cubicBezTo>
                    <a:lnTo>
                      <a:pt x="21600" y="6868"/>
                    </a:lnTo>
                    <a:cubicBezTo>
                      <a:pt x="20008" y="5844"/>
                      <a:pt x="18252" y="5187"/>
                      <a:pt x="16433" y="4935"/>
                    </a:cubicBezTo>
                    <a:cubicBezTo>
                      <a:pt x="14744" y="4700"/>
                      <a:pt x="13039" y="4820"/>
                      <a:pt x="11340" y="4908"/>
                    </a:cubicBezTo>
                    <a:cubicBezTo>
                      <a:pt x="9248" y="5017"/>
                      <a:pt x="7123" y="5073"/>
                      <a:pt x="5123" y="4362"/>
                    </a:cubicBezTo>
                    <a:cubicBezTo>
                      <a:pt x="3021" y="3615"/>
                      <a:pt x="1212" y="2074"/>
                      <a:pt x="0" y="0"/>
                    </a:cubicBezTo>
                    <a:close/>
                  </a:path>
                </a:pathLst>
              </a:custGeom>
              <a:solidFill>
                <a:srgbClr val="FFFFFF"/>
              </a:solidFill>
              <a:ln w="9525" cap="flat">
                <a:solidFill>
                  <a:schemeClr val="accent4">
                    <a:satOff val="8634"/>
                    <a:lumOff val="-20316"/>
                  </a:schemeClr>
                </a:solidFill>
                <a:prstDash val="solid"/>
                <a:miter lim="400000"/>
              </a:ln>
              <a:effectLst/>
            </p:spPr>
            <p:txBody>
              <a:bodyPr wrap="square" lIns="0" tIns="0" rIns="0" bIns="0" numCol="1" anchor="t">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5" name="Círculo"/>
              <p:cNvSpPr/>
              <p:nvPr/>
            </p:nvSpPr>
            <p:spPr>
              <a:xfrm>
                <a:off x="62611" y="66115"/>
                <a:ext cx="195780" cy="195780"/>
              </a:xfrm>
              <a:prstGeom prst="ellipse">
                <a:avLst/>
              </a:prstGeom>
              <a:solidFill>
                <a:srgbClr val="FFFFFF"/>
              </a:solidFill>
              <a:ln w="9525" cap="flat">
                <a:solidFill>
                  <a:schemeClr val="accent4">
                    <a:satOff val="8634"/>
                    <a:lumOff val="-20316"/>
                  </a:schemeClr>
                </a:solidFill>
                <a:prstDash val="solid"/>
                <a:miter lim="400000"/>
              </a:ln>
              <a:effectLst/>
            </p:spPr>
            <p:txBody>
              <a:bodyPr wrap="square" lIns="71437" tIns="71437" rIns="71437" bIns="71437" numCol="1" anchor="ctr">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39" name="Agrupar"/>
            <p:cNvGrpSpPr/>
            <p:nvPr/>
          </p:nvGrpSpPr>
          <p:grpSpPr>
            <a:xfrm>
              <a:off x="575935" y="64447"/>
              <a:ext cx="195780" cy="195779"/>
              <a:chOff x="0" y="0"/>
              <a:chExt cx="195778" cy="195778"/>
            </a:xfrm>
          </p:grpSpPr>
          <p:sp>
            <p:nvSpPr>
              <p:cNvPr id="437" name="Círculo"/>
              <p:cNvSpPr/>
              <p:nvPr/>
            </p:nvSpPr>
            <p:spPr>
              <a:xfrm>
                <a:off x="44715" y="7142"/>
                <a:ext cx="151064" cy="151064"/>
              </a:xfrm>
              <a:prstGeom prst="ellipse">
                <a:avLst/>
              </a:prstGeom>
              <a:solidFill>
                <a:schemeClr val="accent4">
                  <a:satOff val="8634"/>
                  <a:lumOff val="-20316"/>
                </a:schemeClr>
              </a:solidFill>
              <a:ln w="12700" cap="flat">
                <a:noFill/>
                <a:miter lim="400000"/>
              </a:ln>
              <a:effectLst/>
            </p:spPr>
            <p:txBody>
              <a:bodyPr wrap="square" lIns="71437" tIns="71437" rIns="71437" bIns="71437" numCol="1" anchor="ctr">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38" name="Círculo"/>
              <p:cNvSpPr/>
              <p:nvPr/>
            </p:nvSpPr>
            <p:spPr>
              <a:xfrm>
                <a:off x="0" y="0"/>
                <a:ext cx="195779" cy="195779"/>
              </a:xfrm>
              <a:prstGeom prst="ellipse">
                <a:avLst/>
              </a:prstGeom>
              <a:noFill/>
              <a:ln w="9525" cap="flat">
                <a:solidFill>
                  <a:schemeClr val="accent4">
                    <a:satOff val="8634"/>
                    <a:lumOff val="-20316"/>
                  </a:schemeClr>
                </a:solidFill>
                <a:prstDash val="solid"/>
                <a:miter lim="400000"/>
              </a:ln>
              <a:effectLst/>
            </p:spPr>
            <p:txBody>
              <a:bodyPr wrap="square" lIns="71437" tIns="71437" rIns="71437" bIns="71437" numCol="1" anchor="ctr">
                <a:noAutofit/>
              </a:bodyPr>
              <a:lstStyle/>
              <a:p>
                <a:pPr>
                  <a:lnSpc>
                    <a:spcPct val="80000"/>
                  </a:lnSpc>
                  <a:spcBef>
                    <a:spcPts val="0"/>
                  </a:spcBef>
                  <a:defRPr sz="5600" b="0">
                    <a:solidFill>
                      <a:srgbClr val="000000"/>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440" name="Línea"/>
            <p:cNvSpPr/>
            <p:nvPr/>
          </p:nvSpPr>
          <p:spPr>
            <a:xfrm flipV="1">
              <a:off x="450400" y="28662"/>
              <a:ext cx="1" cy="267348"/>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461" name="Agrupar"/>
          <p:cNvGrpSpPr/>
          <p:nvPr/>
        </p:nvGrpSpPr>
        <p:grpSpPr>
          <a:xfrm>
            <a:off x="315970" y="9016278"/>
            <a:ext cx="1356804" cy="1303509"/>
            <a:chOff x="0" y="59162"/>
            <a:chExt cx="1356803" cy="1303508"/>
          </a:xfrm>
        </p:grpSpPr>
        <p:grpSp>
          <p:nvGrpSpPr>
            <p:cNvPr id="459" name="Agrupar"/>
            <p:cNvGrpSpPr/>
            <p:nvPr/>
          </p:nvGrpSpPr>
          <p:grpSpPr>
            <a:xfrm>
              <a:off x="0" y="59162"/>
              <a:ext cx="541116" cy="426452"/>
              <a:chOff x="0" y="0"/>
              <a:chExt cx="541115" cy="426451"/>
            </a:xfrm>
          </p:grpSpPr>
          <p:sp>
            <p:nvSpPr>
              <p:cNvPr id="442" name="Figura"/>
              <p:cNvSpPr/>
              <p:nvPr/>
            </p:nvSpPr>
            <p:spPr>
              <a:xfrm>
                <a:off x="6216" y="75088"/>
                <a:ext cx="492307" cy="351364"/>
              </a:xfrm>
              <a:custGeom>
                <a:avLst/>
                <a:gdLst/>
                <a:ahLst/>
                <a:cxnLst>
                  <a:cxn ang="0">
                    <a:pos x="wd2" y="hd2"/>
                  </a:cxn>
                  <a:cxn ang="5400000">
                    <a:pos x="wd2" y="hd2"/>
                  </a:cxn>
                  <a:cxn ang="10800000">
                    <a:pos x="wd2" y="hd2"/>
                  </a:cxn>
                  <a:cxn ang="16200000">
                    <a:pos x="wd2" y="hd2"/>
                  </a:cxn>
                </a:cxnLst>
                <a:rect l="0" t="0" r="r" b="b"/>
                <a:pathLst>
                  <a:path w="21600" h="21600" extrusionOk="0">
                    <a:moveTo>
                      <a:pt x="0" y="212"/>
                    </a:moveTo>
                    <a:lnTo>
                      <a:pt x="425" y="21600"/>
                    </a:lnTo>
                    <a:lnTo>
                      <a:pt x="21600" y="21381"/>
                    </a:lnTo>
                    <a:cubicBezTo>
                      <a:pt x="21147" y="18271"/>
                      <a:pt x="20856" y="15118"/>
                      <a:pt x="20728" y="11949"/>
                    </a:cubicBezTo>
                    <a:cubicBezTo>
                      <a:pt x="20568" y="7961"/>
                      <a:pt x="20666" y="3962"/>
                      <a:pt x="21022" y="0"/>
                    </a:cubicBezTo>
                    <a:lnTo>
                      <a:pt x="0" y="212"/>
                    </a:lnTo>
                    <a:close/>
                  </a:path>
                </a:pathLst>
              </a:custGeom>
              <a:solidFill>
                <a:schemeClr val="accent4">
                  <a:satOff val="12017"/>
                  <a:lumOff val="18149"/>
                </a:schemeClr>
              </a:solid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43" name="Figura"/>
              <p:cNvSpPr/>
              <p:nvPr/>
            </p:nvSpPr>
            <p:spPr>
              <a:xfrm>
                <a:off x="5990" y="71776"/>
                <a:ext cx="511199" cy="343536"/>
              </a:xfrm>
              <a:custGeom>
                <a:avLst/>
                <a:gdLst/>
                <a:ahLst/>
                <a:cxnLst>
                  <a:cxn ang="0">
                    <a:pos x="wd2" y="hd2"/>
                  </a:cxn>
                  <a:cxn ang="5400000">
                    <a:pos x="wd2" y="hd2"/>
                  </a:cxn>
                  <a:cxn ang="10800000">
                    <a:pos x="wd2" y="hd2"/>
                  </a:cxn>
                  <a:cxn ang="16200000">
                    <a:pos x="wd2" y="hd2"/>
                  </a:cxn>
                </a:cxnLst>
                <a:rect l="0" t="0" r="r" b="b"/>
                <a:pathLst>
                  <a:path w="21600" h="21600" extrusionOk="0">
                    <a:moveTo>
                      <a:pt x="0" y="216"/>
                    </a:moveTo>
                    <a:cubicBezTo>
                      <a:pt x="72" y="4140"/>
                      <a:pt x="234" y="8059"/>
                      <a:pt x="487" y="11966"/>
                    </a:cubicBezTo>
                    <a:cubicBezTo>
                      <a:pt x="691" y="15117"/>
                      <a:pt x="954" y="18260"/>
                      <a:pt x="1275" y="21390"/>
                    </a:cubicBezTo>
                    <a:lnTo>
                      <a:pt x="21600" y="21600"/>
                    </a:lnTo>
                    <a:cubicBezTo>
                      <a:pt x="21003" y="17893"/>
                      <a:pt x="20593" y="14124"/>
                      <a:pt x="20373" y="10326"/>
                    </a:cubicBezTo>
                    <a:cubicBezTo>
                      <a:pt x="20174" y="6892"/>
                      <a:pt x="20132" y="3442"/>
                      <a:pt x="20246" y="0"/>
                    </a:cubicBezTo>
                    <a:lnTo>
                      <a:pt x="0" y="216"/>
                    </a:lnTo>
                    <a:close/>
                  </a:path>
                </a:pathLst>
              </a:custGeom>
              <a:solidFill>
                <a:schemeClr val="accent4">
                  <a:satOff val="12017"/>
                  <a:lumOff val="18149"/>
                </a:schemeClr>
              </a:solid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44" name="Figura"/>
              <p:cNvSpPr/>
              <p:nvPr/>
            </p:nvSpPr>
            <p:spPr>
              <a:xfrm>
                <a:off x="10027" y="57168"/>
                <a:ext cx="531089" cy="349055"/>
              </a:xfrm>
              <a:custGeom>
                <a:avLst/>
                <a:gdLst/>
                <a:ahLst/>
                <a:cxnLst>
                  <a:cxn ang="0">
                    <a:pos x="wd2" y="hd2"/>
                  </a:cxn>
                  <a:cxn ang="5400000">
                    <a:pos x="wd2" y="hd2"/>
                  </a:cxn>
                  <a:cxn ang="10800000">
                    <a:pos x="wd2" y="hd2"/>
                  </a:cxn>
                  <a:cxn ang="16200000">
                    <a:pos x="wd2" y="hd2"/>
                  </a:cxn>
                </a:cxnLst>
                <a:rect l="0" t="0" r="r" b="b"/>
                <a:pathLst>
                  <a:path w="21600" h="21600" extrusionOk="0">
                    <a:moveTo>
                      <a:pt x="30" y="785"/>
                    </a:moveTo>
                    <a:lnTo>
                      <a:pt x="0" y="4798"/>
                    </a:lnTo>
                    <a:lnTo>
                      <a:pt x="37" y="7629"/>
                    </a:lnTo>
                    <a:lnTo>
                      <a:pt x="206" y="9868"/>
                    </a:lnTo>
                    <a:lnTo>
                      <a:pt x="566" y="13002"/>
                    </a:lnTo>
                    <a:lnTo>
                      <a:pt x="1066" y="16362"/>
                    </a:lnTo>
                    <a:lnTo>
                      <a:pt x="1702" y="19424"/>
                    </a:lnTo>
                    <a:lnTo>
                      <a:pt x="2225" y="21530"/>
                    </a:lnTo>
                    <a:lnTo>
                      <a:pt x="21600" y="21600"/>
                    </a:lnTo>
                    <a:lnTo>
                      <a:pt x="21033" y="19773"/>
                    </a:lnTo>
                    <a:lnTo>
                      <a:pt x="20317" y="16120"/>
                    </a:lnTo>
                    <a:lnTo>
                      <a:pt x="19863" y="12463"/>
                    </a:lnTo>
                    <a:lnTo>
                      <a:pt x="19384" y="8951"/>
                    </a:lnTo>
                    <a:lnTo>
                      <a:pt x="19640" y="0"/>
                    </a:lnTo>
                    <a:lnTo>
                      <a:pt x="30" y="785"/>
                    </a:lnTo>
                    <a:close/>
                  </a:path>
                </a:pathLst>
              </a:cu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45" name="Rectángulo"/>
              <p:cNvSpPr/>
              <p:nvPr/>
            </p:nvSpPr>
            <p:spPr>
              <a:xfrm>
                <a:off x="0" y="0"/>
                <a:ext cx="487749" cy="79110"/>
              </a:xfrm>
              <a:prstGeom prst="rect">
                <a:avLst/>
              </a:pr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446" name="Línea"/>
              <p:cNvSpPr/>
              <p:nvPr/>
            </p:nvSpPr>
            <p:spPr>
              <a:xfrm rot="21452399">
                <a:off x="13998" y="68502"/>
                <a:ext cx="42624" cy="340623"/>
              </a:xfrm>
              <a:custGeom>
                <a:avLst/>
                <a:gdLst/>
                <a:ahLst/>
                <a:cxnLst>
                  <a:cxn ang="0">
                    <a:pos x="wd2" y="hd2"/>
                  </a:cxn>
                  <a:cxn ang="5400000">
                    <a:pos x="wd2" y="hd2"/>
                  </a:cxn>
                  <a:cxn ang="10800000">
                    <a:pos x="wd2" y="hd2"/>
                  </a:cxn>
                  <a:cxn ang="16200000">
                    <a:pos x="wd2" y="hd2"/>
                  </a:cxn>
                </a:cxnLst>
                <a:rect l="0" t="0" r="r" b="b"/>
                <a:pathLst>
                  <a:path w="20579" h="21600" extrusionOk="0">
                    <a:moveTo>
                      <a:pt x="1063" y="0"/>
                    </a:moveTo>
                    <a:cubicBezTo>
                      <a:pt x="-1021" y="3953"/>
                      <a:pt x="-38" y="7924"/>
                      <a:pt x="3997" y="11851"/>
                    </a:cubicBezTo>
                    <a:cubicBezTo>
                      <a:pt x="7394" y="15157"/>
                      <a:pt x="12942" y="18418"/>
                      <a:pt x="20579" y="21600"/>
                    </a:cubicBezTo>
                  </a:path>
                </a:pathLst>
              </a:cu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47" name="Línea"/>
              <p:cNvSpPr/>
              <p:nvPr/>
            </p:nvSpPr>
            <p:spPr>
              <a:xfrm rot="21452399">
                <a:off x="81461" y="68502"/>
                <a:ext cx="42624" cy="340623"/>
              </a:xfrm>
              <a:custGeom>
                <a:avLst/>
                <a:gdLst/>
                <a:ahLst/>
                <a:cxnLst>
                  <a:cxn ang="0">
                    <a:pos x="wd2" y="hd2"/>
                  </a:cxn>
                  <a:cxn ang="5400000">
                    <a:pos x="wd2" y="hd2"/>
                  </a:cxn>
                  <a:cxn ang="10800000">
                    <a:pos x="wd2" y="hd2"/>
                  </a:cxn>
                  <a:cxn ang="16200000">
                    <a:pos x="wd2" y="hd2"/>
                  </a:cxn>
                </a:cxnLst>
                <a:rect l="0" t="0" r="r" b="b"/>
                <a:pathLst>
                  <a:path w="20579" h="21600" extrusionOk="0">
                    <a:moveTo>
                      <a:pt x="1063" y="0"/>
                    </a:moveTo>
                    <a:cubicBezTo>
                      <a:pt x="-1021" y="3953"/>
                      <a:pt x="-38" y="7924"/>
                      <a:pt x="3997" y="11851"/>
                    </a:cubicBezTo>
                    <a:cubicBezTo>
                      <a:pt x="7394" y="15157"/>
                      <a:pt x="12942" y="18418"/>
                      <a:pt x="20579" y="21600"/>
                    </a:cubicBezTo>
                  </a:path>
                </a:pathLst>
              </a:cu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48" name="Línea"/>
              <p:cNvSpPr/>
              <p:nvPr/>
            </p:nvSpPr>
            <p:spPr>
              <a:xfrm rot="21452399">
                <a:off x="148925" y="68502"/>
                <a:ext cx="42624" cy="340623"/>
              </a:xfrm>
              <a:custGeom>
                <a:avLst/>
                <a:gdLst/>
                <a:ahLst/>
                <a:cxnLst>
                  <a:cxn ang="0">
                    <a:pos x="wd2" y="hd2"/>
                  </a:cxn>
                  <a:cxn ang="5400000">
                    <a:pos x="wd2" y="hd2"/>
                  </a:cxn>
                  <a:cxn ang="10800000">
                    <a:pos x="wd2" y="hd2"/>
                  </a:cxn>
                  <a:cxn ang="16200000">
                    <a:pos x="wd2" y="hd2"/>
                  </a:cxn>
                </a:cxnLst>
                <a:rect l="0" t="0" r="r" b="b"/>
                <a:pathLst>
                  <a:path w="20579" h="21600" extrusionOk="0">
                    <a:moveTo>
                      <a:pt x="1063" y="0"/>
                    </a:moveTo>
                    <a:cubicBezTo>
                      <a:pt x="-1021" y="3953"/>
                      <a:pt x="-38" y="7924"/>
                      <a:pt x="3997" y="11851"/>
                    </a:cubicBezTo>
                    <a:cubicBezTo>
                      <a:pt x="7394" y="15157"/>
                      <a:pt x="12942" y="18418"/>
                      <a:pt x="20579" y="21600"/>
                    </a:cubicBezTo>
                  </a:path>
                </a:pathLst>
              </a:cu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49" name="Línea"/>
              <p:cNvSpPr/>
              <p:nvPr/>
            </p:nvSpPr>
            <p:spPr>
              <a:xfrm rot="21452399">
                <a:off x="216388" y="68502"/>
                <a:ext cx="42624" cy="340623"/>
              </a:xfrm>
              <a:custGeom>
                <a:avLst/>
                <a:gdLst/>
                <a:ahLst/>
                <a:cxnLst>
                  <a:cxn ang="0">
                    <a:pos x="wd2" y="hd2"/>
                  </a:cxn>
                  <a:cxn ang="5400000">
                    <a:pos x="wd2" y="hd2"/>
                  </a:cxn>
                  <a:cxn ang="10800000">
                    <a:pos x="wd2" y="hd2"/>
                  </a:cxn>
                  <a:cxn ang="16200000">
                    <a:pos x="wd2" y="hd2"/>
                  </a:cxn>
                </a:cxnLst>
                <a:rect l="0" t="0" r="r" b="b"/>
                <a:pathLst>
                  <a:path w="20579" h="21600" extrusionOk="0">
                    <a:moveTo>
                      <a:pt x="1063" y="0"/>
                    </a:moveTo>
                    <a:cubicBezTo>
                      <a:pt x="-1021" y="3953"/>
                      <a:pt x="-38" y="7924"/>
                      <a:pt x="3997" y="11851"/>
                    </a:cubicBezTo>
                    <a:cubicBezTo>
                      <a:pt x="7394" y="15157"/>
                      <a:pt x="12942" y="18418"/>
                      <a:pt x="20579" y="21600"/>
                    </a:cubicBezTo>
                  </a:path>
                </a:pathLst>
              </a:cu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50" name="Línea"/>
              <p:cNvSpPr/>
              <p:nvPr/>
            </p:nvSpPr>
            <p:spPr>
              <a:xfrm rot="21452399">
                <a:off x="283851" y="68502"/>
                <a:ext cx="42625" cy="340623"/>
              </a:xfrm>
              <a:custGeom>
                <a:avLst/>
                <a:gdLst/>
                <a:ahLst/>
                <a:cxnLst>
                  <a:cxn ang="0">
                    <a:pos x="wd2" y="hd2"/>
                  </a:cxn>
                  <a:cxn ang="5400000">
                    <a:pos x="wd2" y="hd2"/>
                  </a:cxn>
                  <a:cxn ang="10800000">
                    <a:pos x="wd2" y="hd2"/>
                  </a:cxn>
                  <a:cxn ang="16200000">
                    <a:pos x="wd2" y="hd2"/>
                  </a:cxn>
                </a:cxnLst>
                <a:rect l="0" t="0" r="r" b="b"/>
                <a:pathLst>
                  <a:path w="20579" h="21600" extrusionOk="0">
                    <a:moveTo>
                      <a:pt x="1063" y="0"/>
                    </a:moveTo>
                    <a:cubicBezTo>
                      <a:pt x="-1021" y="3953"/>
                      <a:pt x="-38" y="7924"/>
                      <a:pt x="3997" y="11851"/>
                    </a:cubicBezTo>
                    <a:cubicBezTo>
                      <a:pt x="7394" y="15157"/>
                      <a:pt x="12942" y="18418"/>
                      <a:pt x="20579" y="21600"/>
                    </a:cubicBezTo>
                  </a:path>
                </a:pathLst>
              </a:cu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51" name="Línea"/>
              <p:cNvSpPr/>
              <p:nvPr/>
            </p:nvSpPr>
            <p:spPr>
              <a:xfrm rot="21452399">
                <a:off x="351315" y="68502"/>
                <a:ext cx="42624" cy="340623"/>
              </a:xfrm>
              <a:custGeom>
                <a:avLst/>
                <a:gdLst/>
                <a:ahLst/>
                <a:cxnLst>
                  <a:cxn ang="0">
                    <a:pos x="wd2" y="hd2"/>
                  </a:cxn>
                  <a:cxn ang="5400000">
                    <a:pos x="wd2" y="hd2"/>
                  </a:cxn>
                  <a:cxn ang="10800000">
                    <a:pos x="wd2" y="hd2"/>
                  </a:cxn>
                  <a:cxn ang="16200000">
                    <a:pos x="wd2" y="hd2"/>
                  </a:cxn>
                </a:cxnLst>
                <a:rect l="0" t="0" r="r" b="b"/>
                <a:pathLst>
                  <a:path w="20579" h="21600" extrusionOk="0">
                    <a:moveTo>
                      <a:pt x="1063" y="0"/>
                    </a:moveTo>
                    <a:cubicBezTo>
                      <a:pt x="-1021" y="3953"/>
                      <a:pt x="-38" y="7924"/>
                      <a:pt x="3997" y="11851"/>
                    </a:cubicBezTo>
                    <a:cubicBezTo>
                      <a:pt x="7394" y="15157"/>
                      <a:pt x="12942" y="18418"/>
                      <a:pt x="20579" y="21600"/>
                    </a:cubicBezTo>
                  </a:path>
                </a:pathLst>
              </a:cu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52" name="Línea"/>
              <p:cNvSpPr/>
              <p:nvPr/>
            </p:nvSpPr>
            <p:spPr>
              <a:xfrm rot="21452399">
                <a:off x="418778" y="68502"/>
                <a:ext cx="42624" cy="340623"/>
              </a:xfrm>
              <a:custGeom>
                <a:avLst/>
                <a:gdLst/>
                <a:ahLst/>
                <a:cxnLst>
                  <a:cxn ang="0">
                    <a:pos x="wd2" y="hd2"/>
                  </a:cxn>
                  <a:cxn ang="5400000">
                    <a:pos x="wd2" y="hd2"/>
                  </a:cxn>
                  <a:cxn ang="10800000">
                    <a:pos x="wd2" y="hd2"/>
                  </a:cxn>
                  <a:cxn ang="16200000">
                    <a:pos x="wd2" y="hd2"/>
                  </a:cxn>
                </a:cxnLst>
                <a:rect l="0" t="0" r="r" b="b"/>
                <a:pathLst>
                  <a:path w="20579" h="21600" extrusionOk="0">
                    <a:moveTo>
                      <a:pt x="1063" y="0"/>
                    </a:moveTo>
                    <a:cubicBezTo>
                      <a:pt x="-1021" y="3953"/>
                      <a:pt x="-38" y="7924"/>
                      <a:pt x="3997" y="11851"/>
                    </a:cubicBezTo>
                    <a:cubicBezTo>
                      <a:pt x="7394" y="15157"/>
                      <a:pt x="12942" y="18418"/>
                      <a:pt x="20579" y="21600"/>
                    </a:cubicBezTo>
                  </a:path>
                </a:pathLst>
              </a:cu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53" name="Línea"/>
              <p:cNvSpPr/>
              <p:nvPr/>
            </p:nvSpPr>
            <p:spPr>
              <a:xfrm rot="21452399">
                <a:off x="486242" y="68502"/>
                <a:ext cx="42624" cy="340623"/>
              </a:xfrm>
              <a:custGeom>
                <a:avLst/>
                <a:gdLst/>
                <a:ahLst/>
                <a:cxnLst>
                  <a:cxn ang="0">
                    <a:pos x="wd2" y="hd2"/>
                  </a:cxn>
                  <a:cxn ang="5400000">
                    <a:pos x="wd2" y="hd2"/>
                  </a:cxn>
                  <a:cxn ang="10800000">
                    <a:pos x="wd2" y="hd2"/>
                  </a:cxn>
                  <a:cxn ang="16200000">
                    <a:pos x="wd2" y="hd2"/>
                  </a:cxn>
                </a:cxnLst>
                <a:rect l="0" t="0" r="r" b="b"/>
                <a:pathLst>
                  <a:path w="20579" h="21600" extrusionOk="0">
                    <a:moveTo>
                      <a:pt x="1063" y="0"/>
                    </a:moveTo>
                    <a:cubicBezTo>
                      <a:pt x="-1021" y="3953"/>
                      <a:pt x="-38" y="7924"/>
                      <a:pt x="3997" y="11851"/>
                    </a:cubicBezTo>
                    <a:cubicBezTo>
                      <a:pt x="7394" y="15157"/>
                      <a:pt x="12942" y="18418"/>
                      <a:pt x="20579" y="21600"/>
                    </a:cubicBezTo>
                  </a:path>
                </a:pathLst>
              </a:cu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54" name="Línea"/>
              <p:cNvSpPr/>
              <p:nvPr/>
            </p:nvSpPr>
            <p:spPr>
              <a:xfrm>
                <a:off x="9997" y="139626"/>
                <a:ext cx="467755"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55" name="Línea"/>
              <p:cNvSpPr/>
              <p:nvPr/>
            </p:nvSpPr>
            <p:spPr>
              <a:xfrm>
                <a:off x="18282" y="205906"/>
                <a:ext cx="467755"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56" name="Línea"/>
              <p:cNvSpPr/>
              <p:nvPr/>
            </p:nvSpPr>
            <p:spPr>
              <a:xfrm>
                <a:off x="26567" y="272186"/>
                <a:ext cx="467755"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57" name="Línea"/>
              <p:cNvSpPr/>
              <p:nvPr/>
            </p:nvSpPr>
            <p:spPr>
              <a:xfrm>
                <a:off x="59707" y="404745"/>
                <a:ext cx="476040" cy="1"/>
              </a:xfrm>
              <a:prstGeom prst="line">
                <a:avLst/>
              </a:prstGeom>
              <a:noFill/>
              <a:ln w="952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58" name="Línea"/>
              <p:cNvSpPr/>
              <p:nvPr/>
            </p:nvSpPr>
            <p:spPr>
              <a:xfrm>
                <a:off x="43137" y="338466"/>
                <a:ext cx="467755" cy="1"/>
              </a:xfrm>
              <a:prstGeom prst="line">
                <a:avLst/>
              </a:prstGeom>
              <a:noFill/>
              <a:ln w="3175" cap="flat">
                <a:solidFill>
                  <a:schemeClr val="accent4">
                    <a:satOff val="8634"/>
                    <a:lumOff val="-20316"/>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460" name="January"/>
            <p:cNvSpPr/>
            <p:nvPr/>
          </p:nvSpPr>
          <p:spPr>
            <a:xfrm>
              <a:off x="86803" y="92670"/>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defRPr sz="500" b="0">
                  <a:solidFill>
                    <a:srgbClr val="FFFFFF"/>
                  </a:solidFill>
                </a:defRPr>
              </a:lvl1pPr>
            </a:lstStyle>
            <a:p>
              <a:r>
                <a:t>January</a:t>
              </a:r>
            </a:p>
          </p:txBody>
        </p:sp>
      </p:grpSp>
      <p:sp>
        <p:nvSpPr>
          <p:cNvPr id="462" name="x"/>
          <p:cNvSpPr txBox="1"/>
          <p:nvPr/>
        </p:nvSpPr>
        <p:spPr>
          <a:xfrm>
            <a:off x="396664" y="8946762"/>
            <a:ext cx="202532" cy="3106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lvl1pPr>
              <a:defRPr sz="1000" b="0">
                <a:solidFill>
                  <a:schemeClr val="accent4">
                    <a:satOff val="8634"/>
                    <a:lumOff val="-20316"/>
                  </a:schemeClr>
                </a:solidFill>
                <a:latin typeface="Chalkduster"/>
                <a:ea typeface="Chalkduster"/>
                <a:cs typeface="Chalkduster"/>
                <a:sym typeface="Chalkduster"/>
              </a:defRPr>
            </a:lvl1pPr>
          </a:lstStyle>
          <a:p>
            <a:r>
              <a:t>x</a:t>
            </a:r>
          </a:p>
        </p:txBody>
      </p:sp>
      <p:sp>
        <p:nvSpPr>
          <p:cNvPr id="463" name="x"/>
          <p:cNvSpPr txBox="1"/>
          <p:nvPr/>
        </p:nvSpPr>
        <p:spPr>
          <a:xfrm>
            <a:off x="462881" y="8946762"/>
            <a:ext cx="202532" cy="3106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lvl1pPr>
              <a:defRPr sz="1000" b="0">
                <a:solidFill>
                  <a:schemeClr val="accent4">
                    <a:satOff val="8634"/>
                    <a:lumOff val="-20316"/>
                  </a:schemeClr>
                </a:solidFill>
                <a:latin typeface="Chalkduster"/>
                <a:ea typeface="Chalkduster"/>
                <a:cs typeface="Chalkduster"/>
                <a:sym typeface="Chalkduster"/>
              </a:defRPr>
            </a:lvl1pPr>
          </a:lstStyle>
          <a:p>
            <a:r>
              <a:t>x</a:t>
            </a:r>
          </a:p>
        </p:txBody>
      </p:sp>
      <p:sp>
        <p:nvSpPr>
          <p:cNvPr id="464" name="x"/>
          <p:cNvSpPr txBox="1"/>
          <p:nvPr/>
        </p:nvSpPr>
        <p:spPr>
          <a:xfrm>
            <a:off x="536364" y="8946762"/>
            <a:ext cx="202532" cy="3106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lvl1pPr>
              <a:defRPr sz="1000" b="0">
                <a:solidFill>
                  <a:schemeClr val="accent4">
                    <a:satOff val="8634"/>
                    <a:lumOff val="-20316"/>
                  </a:schemeClr>
                </a:solidFill>
                <a:latin typeface="Chalkduster"/>
                <a:ea typeface="Chalkduster"/>
                <a:cs typeface="Chalkduster"/>
                <a:sym typeface="Chalkduster"/>
              </a:defRPr>
            </a:lvl1pPr>
          </a:lstStyle>
          <a:p>
            <a:r>
              <a:t>x</a:t>
            </a:r>
          </a:p>
        </p:txBody>
      </p:sp>
      <p:sp>
        <p:nvSpPr>
          <p:cNvPr id="465" name="x"/>
          <p:cNvSpPr txBox="1"/>
          <p:nvPr/>
        </p:nvSpPr>
        <p:spPr>
          <a:xfrm>
            <a:off x="606018" y="8946762"/>
            <a:ext cx="202532" cy="3106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lvl1pPr>
              <a:defRPr sz="1000" b="0">
                <a:solidFill>
                  <a:schemeClr val="accent4">
                    <a:satOff val="8634"/>
                    <a:lumOff val="-20316"/>
                  </a:schemeClr>
                </a:solidFill>
                <a:latin typeface="Chalkduster"/>
                <a:ea typeface="Chalkduster"/>
                <a:cs typeface="Chalkduster"/>
                <a:sym typeface="Chalkduster"/>
              </a:defRPr>
            </a:lvl1pPr>
          </a:lstStyle>
          <a:p>
            <a:r>
              <a:t>x</a:t>
            </a:r>
          </a:p>
        </p:txBody>
      </p:sp>
      <p:sp>
        <p:nvSpPr>
          <p:cNvPr id="466" name="x"/>
          <p:cNvSpPr txBox="1"/>
          <p:nvPr/>
        </p:nvSpPr>
        <p:spPr>
          <a:xfrm>
            <a:off x="672889" y="8946762"/>
            <a:ext cx="202532" cy="3106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lvl1pPr>
              <a:defRPr sz="1000" b="0">
                <a:solidFill>
                  <a:schemeClr val="accent4">
                    <a:satOff val="8634"/>
                    <a:lumOff val="-20316"/>
                  </a:schemeClr>
                </a:solidFill>
                <a:latin typeface="Chalkduster"/>
                <a:ea typeface="Chalkduster"/>
                <a:cs typeface="Chalkduster"/>
                <a:sym typeface="Chalkduster"/>
              </a:defRPr>
            </a:lvl1pPr>
          </a:lstStyle>
          <a:p>
            <a:r>
              <a:t>x</a:t>
            </a:r>
          </a:p>
        </p:txBody>
      </p:sp>
      <p:sp>
        <p:nvSpPr>
          <p:cNvPr id="467" name="x"/>
          <p:cNvSpPr txBox="1"/>
          <p:nvPr/>
        </p:nvSpPr>
        <p:spPr>
          <a:xfrm>
            <a:off x="269664" y="9009572"/>
            <a:ext cx="202532" cy="3106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lvl1pPr>
              <a:defRPr sz="1000" b="0">
                <a:solidFill>
                  <a:schemeClr val="accent4">
                    <a:satOff val="8634"/>
                    <a:lumOff val="-20316"/>
                  </a:schemeClr>
                </a:solidFill>
                <a:latin typeface="Chalkduster"/>
                <a:ea typeface="Chalkduster"/>
                <a:cs typeface="Chalkduster"/>
                <a:sym typeface="Chalkduster"/>
              </a:defRPr>
            </a:lvl1pPr>
          </a:lstStyle>
          <a:p>
            <a:r>
              <a:t>x</a:t>
            </a:r>
          </a:p>
        </p:txBody>
      </p:sp>
      <p:sp>
        <p:nvSpPr>
          <p:cNvPr id="468" name="x"/>
          <p:cNvSpPr txBox="1"/>
          <p:nvPr/>
        </p:nvSpPr>
        <p:spPr>
          <a:xfrm>
            <a:off x="327726" y="9009572"/>
            <a:ext cx="202533" cy="3106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lvl1pPr>
              <a:defRPr sz="1000" b="0">
                <a:solidFill>
                  <a:schemeClr val="accent4">
                    <a:satOff val="8634"/>
                    <a:lumOff val="-20316"/>
                  </a:schemeClr>
                </a:solidFill>
                <a:latin typeface="Chalkduster"/>
                <a:ea typeface="Chalkduster"/>
                <a:cs typeface="Chalkduster"/>
                <a:sym typeface="Chalkduster"/>
              </a:defRPr>
            </a:lvl1pPr>
          </a:lstStyle>
          <a:p>
            <a:r>
              <a:t>x</a:t>
            </a:r>
          </a:p>
        </p:txBody>
      </p:sp>
      <p:sp>
        <p:nvSpPr>
          <p:cNvPr id="469" name="x"/>
          <p:cNvSpPr txBox="1"/>
          <p:nvPr/>
        </p:nvSpPr>
        <p:spPr>
          <a:xfrm>
            <a:off x="396664" y="9010262"/>
            <a:ext cx="202532" cy="3106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lvl1pPr>
              <a:defRPr sz="1000" b="0">
                <a:solidFill>
                  <a:schemeClr val="accent4">
                    <a:satOff val="8634"/>
                    <a:lumOff val="-20316"/>
                  </a:schemeClr>
                </a:solidFill>
                <a:latin typeface="Chalkduster"/>
                <a:ea typeface="Chalkduster"/>
                <a:cs typeface="Chalkduster"/>
                <a:sym typeface="Chalkduster"/>
              </a:defRPr>
            </a:lvl1pPr>
          </a:lstStyle>
          <a:p>
            <a:r>
              <a:t>x</a:t>
            </a:r>
          </a:p>
        </p:txBody>
      </p:sp>
      <p:sp>
        <p:nvSpPr>
          <p:cNvPr id="470" name="Línea"/>
          <p:cNvSpPr/>
          <p:nvPr/>
        </p:nvSpPr>
        <p:spPr>
          <a:xfrm>
            <a:off x="9442450" y="9140857"/>
            <a:ext cx="4210572" cy="1"/>
          </a:xfrm>
          <a:prstGeom prst="line">
            <a:avLst/>
          </a:prstGeom>
          <a:ln w="12700">
            <a:solidFill>
              <a:srgbClr val="4E7648"/>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471" name="Línea"/>
          <p:cNvSpPr/>
          <p:nvPr/>
        </p:nvSpPr>
        <p:spPr>
          <a:xfrm>
            <a:off x="9438775" y="6477000"/>
            <a:ext cx="4229100"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472" name="Time Zones"/>
          <p:cNvSpPr txBox="1"/>
          <p:nvPr/>
        </p:nvSpPr>
        <p:spPr>
          <a:xfrm>
            <a:off x="9438775" y="6551707"/>
            <a:ext cx="2106346" cy="2954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indent="0">
              <a:lnSpc>
                <a:spcPct val="80000"/>
              </a:lnSpc>
              <a:spcBef>
                <a:spcPts val="0"/>
              </a:spcBef>
              <a:defRPr sz="2500" b="0">
                <a:solidFill>
                  <a:schemeClr val="accent4">
                    <a:satOff val="8634"/>
                    <a:lumOff val="-20316"/>
                  </a:schemeClr>
                </a:solidFill>
              </a:defRPr>
            </a:pPr>
            <a:r>
              <a:rPr lang="es-ES" sz="2400" dirty="0"/>
              <a:t>Zonas Horarias</a:t>
            </a:r>
            <a:endParaRPr sz="2400" dirty="0"/>
          </a:p>
        </p:txBody>
      </p:sp>
      <p:sp>
        <p:nvSpPr>
          <p:cNvPr id="473" name="R recognizes ~600 time zones. Each encodes the time zone, Daylight Savings Time, and historical calendar variations for an area. R assigns one time zone per vector.…"/>
          <p:cNvSpPr txBox="1"/>
          <p:nvPr/>
        </p:nvSpPr>
        <p:spPr>
          <a:xfrm>
            <a:off x="9438774" y="6861041"/>
            <a:ext cx="4381017" cy="12857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800"/>
              </a:spcBef>
              <a:defRPr sz="1100" b="0">
                <a:solidFill>
                  <a:srgbClr val="000000"/>
                </a:solidFill>
              </a:defRPr>
            </a:pPr>
            <a:r>
              <a:rPr lang="es-ES" sz="1050" dirty="0"/>
              <a:t>R reconoce ~600 zonas horarias. Cada uno codifica la zona horaria, el horario de verano y las variaciones históricas del calendario para un área. R asigna una zona horaria por vector.</a:t>
            </a:r>
            <a:endParaRPr sz="1050" dirty="0"/>
          </a:p>
          <a:p>
            <a:pPr>
              <a:lnSpc>
                <a:spcPct val="80000"/>
              </a:lnSpc>
              <a:spcBef>
                <a:spcPts val="800"/>
              </a:spcBef>
              <a:defRPr sz="1100" b="0">
                <a:solidFill>
                  <a:srgbClr val="000000"/>
                </a:solidFill>
              </a:defRPr>
            </a:pPr>
            <a:r>
              <a:rPr lang="es-ES" sz="1050" dirty="0"/>
              <a:t>Utilice la zona horaria UTC para evitar el horario de verano</a:t>
            </a:r>
            <a:r>
              <a:rPr sz="1050" dirty="0"/>
              <a:t>.</a:t>
            </a:r>
          </a:p>
          <a:p>
            <a:pPr>
              <a:lnSpc>
                <a:spcPct val="80000"/>
              </a:lnSpc>
              <a:spcBef>
                <a:spcPts val="800"/>
              </a:spcBef>
              <a:defRPr sz="1100" b="0">
                <a:solidFill>
                  <a:srgbClr val="000000"/>
                </a:solidFill>
              </a:defRPr>
            </a:pPr>
            <a:r>
              <a:rPr sz="1050" b="1" dirty="0" err="1"/>
              <a:t>OlsonNames</a:t>
            </a:r>
            <a:r>
              <a:rPr sz="1050" b="1" dirty="0"/>
              <a:t>()</a:t>
            </a:r>
            <a:r>
              <a:rPr sz="1050" dirty="0"/>
              <a:t> </a:t>
            </a:r>
            <a:r>
              <a:rPr lang="es-ES" sz="1050" dirty="0"/>
              <a:t>Devuelve una lista de nombres de zona horaria válidos</a:t>
            </a:r>
            <a:r>
              <a:rPr sz="1050" dirty="0"/>
              <a:t>. </a:t>
            </a:r>
            <a:r>
              <a:rPr sz="1050" dirty="0" err="1">
                <a:solidFill>
                  <a:schemeClr val="tx1">
                    <a:lumMod val="60000"/>
                    <a:lumOff val="40000"/>
                  </a:schemeClr>
                </a:solidFill>
              </a:rPr>
              <a:t>OlsonNames</a:t>
            </a:r>
            <a:r>
              <a:rPr sz="1050" dirty="0">
                <a:solidFill>
                  <a:schemeClr val="tx1">
                    <a:lumMod val="60000"/>
                    <a:lumOff val="40000"/>
                  </a:schemeClr>
                </a:solidFill>
              </a:rPr>
              <a:t>()</a:t>
            </a:r>
            <a:endParaRPr sz="1050" i="1" dirty="0">
              <a:solidFill>
                <a:schemeClr val="tx1">
                  <a:lumMod val="60000"/>
                  <a:lumOff val="40000"/>
                </a:schemeClr>
              </a:solidFill>
            </a:endParaRPr>
          </a:p>
          <a:p>
            <a:pPr>
              <a:lnSpc>
                <a:spcPct val="80000"/>
              </a:lnSpc>
              <a:spcBef>
                <a:spcPts val="800"/>
              </a:spcBef>
              <a:defRPr sz="1100">
                <a:solidFill>
                  <a:srgbClr val="000000"/>
                </a:solidFill>
              </a:defRPr>
            </a:pPr>
            <a:r>
              <a:rPr sz="1050" dirty="0" err="1"/>
              <a:t>Sys.timezone</a:t>
            </a:r>
            <a:r>
              <a:rPr sz="1050" dirty="0"/>
              <a:t>()</a:t>
            </a:r>
            <a:r>
              <a:rPr sz="1050" b="0" dirty="0"/>
              <a:t> </a:t>
            </a:r>
            <a:r>
              <a:rPr lang="es-ES" sz="1050" b="0" dirty="0"/>
              <a:t>Obtiene la zona horaria actual</a:t>
            </a:r>
            <a:r>
              <a:rPr sz="1050" b="0" dirty="0"/>
              <a:t>. </a:t>
            </a:r>
          </a:p>
        </p:txBody>
      </p:sp>
      <p:sp>
        <p:nvSpPr>
          <p:cNvPr id="474" name="with_tz(time, tzone = &quot;&quot;) Get the same date-time in a new time zone (a new clock time). Also local_time(dt, tz, units).  with_tz(dt, &quot;US/Pacific&quot;)…"/>
          <p:cNvSpPr txBox="1"/>
          <p:nvPr/>
        </p:nvSpPr>
        <p:spPr>
          <a:xfrm>
            <a:off x="11829774" y="8226425"/>
            <a:ext cx="1809381" cy="1910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lnSpcReduction="10000"/>
          </a:bodyPr>
          <a:lstStyle/>
          <a:p>
            <a:pPr>
              <a:lnSpc>
                <a:spcPct val="80000"/>
              </a:lnSpc>
              <a:spcBef>
                <a:spcPts val="2400"/>
              </a:spcBef>
              <a:defRPr sz="1100" b="0">
                <a:solidFill>
                  <a:srgbClr val="000000"/>
                </a:solidFill>
              </a:defRPr>
            </a:pPr>
            <a:r>
              <a:rPr sz="1050" b="1" dirty="0" err="1"/>
              <a:t>with_tz</a:t>
            </a:r>
            <a:r>
              <a:rPr sz="1050" b="1" dirty="0"/>
              <a:t>(</a:t>
            </a:r>
            <a:r>
              <a:rPr sz="1050" dirty="0"/>
              <a:t>time, </a:t>
            </a:r>
            <a:r>
              <a:rPr sz="1050" dirty="0" err="1"/>
              <a:t>tzone</a:t>
            </a:r>
            <a:r>
              <a:rPr sz="1050" dirty="0"/>
              <a:t> = ""</a:t>
            </a:r>
            <a:r>
              <a:rPr sz="1050" b="1" dirty="0"/>
              <a:t>)</a:t>
            </a:r>
            <a:r>
              <a:rPr sz="1050" dirty="0"/>
              <a:t> </a:t>
            </a:r>
            <a:r>
              <a:rPr lang="es-ES" sz="1050" dirty="0"/>
              <a:t>Obtenga la misma fecha y hora en una nueva zona horaria (una nueva hora de reloj). Además,</a:t>
            </a:r>
            <a:r>
              <a:rPr sz="1050" dirty="0"/>
              <a:t> </a:t>
            </a:r>
            <a:r>
              <a:rPr sz="1050" b="1" dirty="0" err="1"/>
              <a:t>local_time</a:t>
            </a:r>
            <a:r>
              <a:rPr sz="1050" b="1" dirty="0"/>
              <a:t>(</a:t>
            </a:r>
            <a:r>
              <a:rPr sz="1050" dirty="0"/>
              <a:t>dt, </a:t>
            </a:r>
            <a:r>
              <a:rPr sz="1050" dirty="0" err="1"/>
              <a:t>tz</a:t>
            </a:r>
            <a:r>
              <a:rPr sz="1050" dirty="0"/>
              <a:t>, units</a:t>
            </a:r>
            <a:r>
              <a:rPr sz="1050" b="1" dirty="0"/>
              <a:t>)</a:t>
            </a:r>
            <a:r>
              <a:rPr sz="1050" dirty="0"/>
              <a:t>. </a:t>
            </a:r>
            <a:br>
              <a:rPr sz="1050" dirty="0"/>
            </a:br>
            <a:r>
              <a:rPr sz="1050" dirty="0" err="1">
                <a:solidFill>
                  <a:schemeClr val="tx1">
                    <a:lumMod val="60000"/>
                    <a:lumOff val="40000"/>
                  </a:schemeClr>
                </a:solidFill>
              </a:rPr>
              <a:t>with_tz</a:t>
            </a:r>
            <a:r>
              <a:rPr sz="1050" dirty="0">
                <a:solidFill>
                  <a:schemeClr val="tx1">
                    <a:lumMod val="60000"/>
                    <a:lumOff val="40000"/>
                  </a:schemeClr>
                </a:solidFill>
              </a:rPr>
              <a:t>(dt, "US/Pacific")</a:t>
            </a:r>
            <a:endParaRPr sz="1050" i="1" dirty="0">
              <a:solidFill>
                <a:schemeClr val="tx1">
                  <a:lumMod val="60000"/>
                  <a:lumOff val="40000"/>
                </a:schemeClr>
              </a:solidFill>
            </a:endParaRPr>
          </a:p>
          <a:p>
            <a:pPr>
              <a:lnSpc>
                <a:spcPct val="80000"/>
              </a:lnSpc>
              <a:spcBef>
                <a:spcPts val="3000"/>
              </a:spcBef>
              <a:defRPr sz="1100" b="0">
                <a:solidFill>
                  <a:srgbClr val="000000"/>
                </a:solidFill>
              </a:defRPr>
            </a:pPr>
            <a:r>
              <a:rPr sz="1050" b="1" dirty="0" err="1"/>
              <a:t>force_tz</a:t>
            </a:r>
            <a:r>
              <a:rPr sz="1050" b="1" dirty="0"/>
              <a:t>(</a:t>
            </a:r>
            <a:r>
              <a:rPr sz="1050" dirty="0"/>
              <a:t>time, </a:t>
            </a:r>
            <a:r>
              <a:rPr sz="1050" dirty="0" err="1"/>
              <a:t>tzone</a:t>
            </a:r>
            <a:r>
              <a:rPr sz="1050" dirty="0"/>
              <a:t> = ""</a:t>
            </a:r>
            <a:r>
              <a:rPr sz="1050" b="1" dirty="0"/>
              <a:t>)</a:t>
            </a:r>
            <a:r>
              <a:rPr sz="1050" dirty="0"/>
              <a:t> </a:t>
            </a:r>
            <a:r>
              <a:rPr lang="es-ES" sz="1050" dirty="0"/>
              <a:t>Obtenga la misma hora del reloj en una nueva zona horaria (una nueva fecha-hora).  Además,</a:t>
            </a:r>
            <a:r>
              <a:rPr sz="1050" dirty="0"/>
              <a:t> </a:t>
            </a:r>
            <a:r>
              <a:rPr sz="1050" b="1" dirty="0" err="1"/>
              <a:t>force_tzs</a:t>
            </a:r>
            <a:r>
              <a:rPr sz="1050" b="1" dirty="0"/>
              <a:t>()</a:t>
            </a:r>
            <a:r>
              <a:rPr sz="1050" dirty="0"/>
              <a:t>.</a:t>
            </a:r>
            <a:br>
              <a:rPr sz="1050" dirty="0"/>
            </a:br>
            <a:r>
              <a:rPr sz="1050" dirty="0" err="1">
                <a:solidFill>
                  <a:schemeClr val="tx1">
                    <a:lumMod val="60000"/>
                    <a:lumOff val="40000"/>
                  </a:schemeClr>
                </a:solidFill>
              </a:rPr>
              <a:t>force_tz</a:t>
            </a:r>
            <a:r>
              <a:rPr sz="1050" dirty="0">
                <a:solidFill>
                  <a:schemeClr val="tx1">
                    <a:lumMod val="60000"/>
                    <a:lumOff val="40000"/>
                  </a:schemeClr>
                </a:solidFill>
              </a:rPr>
              <a:t>(dt, "US/Pacific")</a:t>
            </a:r>
          </a:p>
        </p:txBody>
      </p:sp>
      <p:grpSp>
        <p:nvGrpSpPr>
          <p:cNvPr id="484" name="Agrupar"/>
          <p:cNvGrpSpPr/>
          <p:nvPr/>
        </p:nvGrpSpPr>
        <p:grpSpPr>
          <a:xfrm>
            <a:off x="9796689" y="8667236"/>
            <a:ext cx="1537583" cy="947245"/>
            <a:chOff x="0" y="0"/>
            <a:chExt cx="1537581" cy="947244"/>
          </a:xfrm>
        </p:grpSpPr>
        <p:grpSp>
          <p:nvGrpSpPr>
            <p:cNvPr id="479" name="Agrupar"/>
            <p:cNvGrpSpPr/>
            <p:nvPr/>
          </p:nvGrpSpPr>
          <p:grpSpPr>
            <a:xfrm>
              <a:off x="0" y="0"/>
              <a:ext cx="1537582" cy="947245"/>
              <a:chOff x="0" y="0"/>
              <a:chExt cx="1537581" cy="947244"/>
            </a:xfrm>
          </p:grpSpPr>
          <p:sp>
            <p:nvSpPr>
              <p:cNvPr id="475" name="Figura"/>
              <p:cNvSpPr/>
              <p:nvPr/>
            </p:nvSpPr>
            <p:spPr>
              <a:xfrm>
                <a:off x="1027252" y="47908"/>
                <a:ext cx="510330" cy="889100"/>
              </a:xfrm>
              <a:custGeom>
                <a:avLst/>
                <a:gdLst/>
                <a:ahLst/>
                <a:cxnLst>
                  <a:cxn ang="0">
                    <a:pos x="wd2" y="hd2"/>
                  </a:cxn>
                  <a:cxn ang="5400000">
                    <a:pos x="wd2" y="hd2"/>
                  </a:cxn>
                  <a:cxn ang="10800000">
                    <a:pos x="wd2" y="hd2"/>
                  </a:cxn>
                  <a:cxn ang="16200000">
                    <a:pos x="wd2" y="hd2"/>
                  </a:cxn>
                </a:cxnLst>
                <a:rect l="0" t="0" r="r" b="b"/>
                <a:pathLst>
                  <a:path w="21462" h="21473" extrusionOk="0">
                    <a:moveTo>
                      <a:pt x="0" y="7319"/>
                    </a:moveTo>
                    <a:lnTo>
                      <a:pt x="4606" y="17775"/>
                    </a:lnTo>
                    <a:cubicBezTo>
                      <a:pt x="4867" y="17779"/>
                      <a:pt x="5124" y="17737"/>
                      <a:pt x="5341" y="17655"/>
                    </a:cubicBezTo>
                    <a:cubicBezTo>
                      <a:pt x="5505" y="17593"/>
                      <a:pt x="5649" y="17507"/>
                      <a:pt x="5842" y="17484"/>
                    </a:cubicBezTo>
                    <a:cubicBezTo>
                      <a:pt x="6115" y="17451"/>
                      <a:pt x="6359" y="17542"/>
                      <a:pt x="6568" y="17640"/>
                    </a:cubicBezTo>
                    <a:cubicBezTo>
                      <a:pt x="7377" y="18017"/>
                      <a:pt x="7952" y="18539"/>
                      <a:pt x="8071" y="19137"/>
                    </a:cubicBezTo>
                    <a:cubicBezTo>
                      <a:pt x="8106" y="19312"/>
                      <a:pt x="8099" y="19493"/>
                      <a:pt x="8211" y="19658"/>
                    </a:cubicBezTo>
                    <a:cubicBezTo>
                      <a:pt x="8442" y="20002"/>
                      <a:pt x="9070" y="20170"/>
                      <a:pt x="9469" y="20442"/>
                    </a:cubicBezTo>
                    <a:cubicBezTo>
                      <a:pt x="10025" y="20821"/>
                      <a:pt x="10272" y="21429"/>
                      <a:pt x="11164" y="21471"/>
                    </a:cubicBezTo>
                    <a:cubicBezTo>
                      <a:pt x="11604" y="21492"/>
                      <a:pt x="12010" y="21336"/>
                      <a:pt x="12144" y="21094"/>
                    </a:cubicBezTo>
                    <a:cubicBezTo>
                      <a:pt x="12302" y="20527"/>
                      <a:pt x="12167" y="19946"/>
                      <a:pt x="11758" y="19422"/>
                    </a:cubicBezTo>
                    <a:cubicBezTo>
                      <a:pt x="11359" y="18910"/>
                      <a:pt x="10717" y="18479"/>
                      <a:pt x="10184" y="18010"/>
                    </a:cubicBezTo>
                    <a:cubicBezTo>
                      <a:pt x="9696" y="17580"/>
                      <a:pt x="9297" y="17110"/>
                      <a:pt x="9205" y="16598"/>
                    </a:cubicBezTo>
                    <a:cubicBezTo>
                      <a:pt x="9113" y="16086"/>
                      <a:pt x="9337" y="15575"/>
                      <a:pt x="9779" y="15126"/>
                    </a:cubicBezTo>
                    <a:cubicBezTo>
                      <a:pt x="10329" y="14568"/>
                      <a:pt x="11174" y="14141"/>
                      <a:pt x="12004" y="13716"/>
                    </a:cubicBezTo>
                    <a:cubicBezTo>
                      <a:pt x="12800" y="13308"/>
                      <a:pt x="13590" y="12896"/>
                      <a:pt x="14374" y="12480"/>
                    </a:cubicBezTo>
                    <a:cubicBezTo>
                      <a:pt x="14167" y="12329"/>
                      <a:pt x="14166" y="12117"/>
                      <a:pt x="14372" y="11965"/>
                    </a:cubicBezTo>
                    <a:cubicBezTo>
                      <a:pt x="14544" y="11838"/>
                      <a:pt x="14844" y="11777"/>
                      <a:pt x="14959" y="11628"/>
                    </a:cubicBezTo>
                    <a:cubicBezTo>
                      <a:pt x="15146" y="11387"/>
                      <a:pt x="14774" y="11159"/>
                      <a:pt x="14452" y="10955"/>
                    </a:cubicBezTo>
                    <a:cubicBezTo>
                      <a:pt x="13815" y="10553"/>
                      <a:pt x="13478" y="10048"/>
                      <a:pt x="13443" y="9535"/>
                    </a:cubicBezTo>
                    <a:lnTo>
                      <a:pt x="13637" y="9170"/>
                    </a:lnTo>
                    <a:lnTo>
                      <a:pt x="14326" y="9807"/>
                    </a:lnTo>
                    <a:cubicBezTo>
                      <a:pt x="14661" y="9727"/>
                      <a:pt x="14849" y="9521"/>
                      <a:pt x="14773" y="9318"/>
                    </a:cubicBezTo>
                    <a:cubicBezTo>
                      <a:pt x="14662" y="9017"/>
                      <a:pt x="13965" y="8786"/>
                      <a:pt x="14237" y="8482"/>
                    </a:cubicBezTo>
                    <a:cubicBezTo>
                      <a:pt x="14401" y="8299"/>
                      <a:pt x="14828" y="8296"/>
                      <a:pt x="15106" y="8176"/>
                    </a:cubicBezTo>
                    <a:cubicBezTo>
                      <a:pt x="15787" y="7881"/>
                      <a:pt x="15291" y="7346"/>
                      <a:pt x="15306" y="6903"/>
                    </a:cubicBezTo>
                    <a:cubicBezTo>
                      <a:pt x="15313" y="6696"/>
                      <a:pt x="15440" y="6495"/>
                      <a:pt x="15679" y="6340"/>
                    </a:cubicBezTo>
                    <a:cubicBezTo>
                      <a:pt x="16152" y="6034"/>
                      <a:pt x="16899" y="5980"/>
                      <a:pt x="17569" y="5872"/>
                    </a:cubicBezTo>
                    <a:cubicBezTo>
                      <a:pt x="18290" y="5757"/>
                      <a:pt x="18968" y="5565"/>
                      <a:pt x="19567" y="5308"/>
                    </a:cubicBezTo>
                    <a:cubicBezTo>
                      <a:pt x="19133" y="5182"/>
                      <a:pt x="18766" y="4992"/>
                      <a:pt x="18497" y="4759"/>
                    </a:cubicBezTo>
                    <a:cubicBezTo>
                      <a:pt x="18140" y="4451"/>
                      <a:pt x="17974" y="4081"/>
                      <a:pt x="18249" y="3770"/>
                    </a:cubicBezTo>
                    <a:cubicBezTo>
                      <a:pt x="18549" y="3432"/>
                      <a:pt x="19237" y="3313"/>
                      <a:pt x="19730" y="3076"/>
                    </a:cubicBezTo>
                    <a:cubicBezTo>
                      <a:pt x="20059" y="2918"/>
                      <a:pt x="20301" y="2691"/>
                      <a:pt x="20632" y="2555"/>
                    </a:cubicBezTo>
                    <a:cubicBezTo>
                      <a:pt x="20960" y="2420"/>
                      <a:pt x="21362" y="2338"/>
                      <a:pt x="21446" y="2104"/>
                    </a:cubicBezTo>
                    <a:cubicBezTo>
                      <a:pt x="21600" y="1677"/>
                      <a:pt x="20606" y="1548"/>
                      <a:pt x="20225" y="1225"/>
                    </a:cubicBezTo>
                    <a:cubicBezTo>
                      <a:pt x="20014" y="1046"/>
                      <a:pt x="20006" y="822"/>
                      <a:pt x="19925" y="612"/>
                    </a:cubicBezTo>
                    <a:cubicBezTo>
                      <a:pt x="19855" y="430"/>
                      <a:pt x="19727" y="257"/>
                      <a:pt x="19548" y="102"/>
                    </a:cubicBezTo>
                    <a:cubicBezTo>
                      <a:pt x="18904" y="-108"/>
                      <a:pt x="18088" y="17"/>
                      <a:pt x="17704" y="380"/>
                    </a:cubicBezTo>
                    <a:cubicBezTo>
                      <a:pt x="17318" y="745"/>
                      <a:pt x="17558" y="1207"/>
                      <a:pt x="17361" y="1614"/>
                    </a:cubicBezTo>
                    <a:cubicBezTo>
                      <a:pt x="17075" y="2204"/>
                      <a:pt x="16116" y="2525"/>
                      <a:pt x="15165" y="2716"/>
                    </a:cubicBezTo>
                    <a:cubicBezTo>
                      <a:pt x="14328" y="2883"/>
                      <a:pt x="13429" y="2968"/>
                      <a:pt x="12633" y="3223"/>
                    </a:cubicBezTo>
                    <a:cubicBezTo>
                      <a:pt x="12126" y="3386"/>
                      <a:pt x="11675" y="3631"/>
                      <a:pt x="11640" y="3960"/>
                    </a:cubicBezTo>
                    <a:cubicBezTo>
                      <a:pt x="11618" y="4173"/>
                      <a:pt x="11802" y="4389"/>
                      <a:pt x="11676" y="4593"/>
                    </a:cubicBezTo>
                    <a:cubicBezTo>
                      <a:pt x="11520" y="4844"/>
                      <a:pt x="11063" y="4946"/>
                      <a:pt x="10626" y="4955"/>
                    </a:cubicBezTo>
                    <a:cubicBezTo>
                      <a:pt x="10069" y="4967"/>
                      <a:pt x="9428" y="4870"/>
                      <a:pt x="9078" y="5128"/>
                    </a:cubicBezTo>
                    <a:cubicBezTo>
                      <a:pt x="8809" y="5326"/>
                      <a:pt x="8952" y="5610"/>
                      <a:pt x="8776" y="5835"/>
                    </a:cubicBezTo>
                    <a:cubicBezTo>
                      <a:pt x="8619" y="6035"/>
                      <a:pt x="8271" y="6140"/>
                      <a:pt x="7965" y="6255"/>
                    </a:cubicBezTo>
                    <a:cubicBezTo>
                      <a:pt x="7121" y="6571"/>
                      <a:pt x="6397" y="7036"/>
                      <a:pt x="5390" y="7113"/>
                    </a:cubicBezTo>
                    <a:cubicBezTo>
                      <a:pt x="5022" y="7142"/>
                      <a:pt x="4628" y="7087"/>
                      <a:pt x="4521" y="6898"/>
                    </a:cubicBezTo>
                    <a:cubicBezTo>
                      <a:pt x="4436" y="6747"/>
                      <a:pt x="4606" y="6602"/>
                      <a:pt x="4747" y="6465"/>
                    </a:cubicBezTo>
                    <a:cubicBezTo>
                      <a:pt x="5019" y="6203"/>
                      <a:pt x="5183" y="5904"/>
                      <a:pt x="5138" y="5600"/>
                    </a:cubicBezTo>
                    <a:cubicBezTo>
                      <a:pt x="5088" y="5268"/>
                      <a:pt x="4792" y="4963"/>
                      <a:pt x="4325" y="4765"/>
                    </a:cubicBezTo>
                    <a:cubicBezTo>
                      <a:pt x="4751" y="4963"/>
                      <a:pt x="4381" y="5353"/>
                      <a:pt x="3859" y="5255"/>
                    </a:cubicBezTo>
                    <a:cubicBezTo>
                      <a:pt x="3430" y="5174"/>
                      <a:pt x="3518" y="4854"/>
                      <a:pt x="3654" y="4577"/>
                    </a:cubicBezTo>
                    <a:cubicBezTo>
                      <a:pt x="3779" y="4324"/>
                      <a:pt x="3814" y="4049"/>
                      <a:pt x="3568" y="3829"/>
                    </a:cubicBezTo>
                    <a:cubicBezTo>
                      <a:pt x="3267" y="3559"/>
                      <a:pt x="2660" y="3465"/>
                      <a:pt x="2159" y="3606"/>
                    </a:cubicBezTo>
                    <a:cubicBezTo>
                      <a:pt x="1653" y="3750"/>
                      <a:pt x="1459" y="4064"/>
                      <a:pt x="1135" y="4317"/>
                    </a:cubicBezTo>
                    <a:cubicBezTo>
                      <a:pt x="870" y="4524"/>
                      <a:pt x="490" y="4699"/>
                      <a:pt x="332" y="4948"/>
                    </a:cubicBezTo>
                    <a:cubicBezTo>
                      <a:pt x="8" y="5457"/>
                      <a:pt x="670" y="5957"/>
                      <a:pt x="676" y="6474"/>
                    </a:cubicBezTo>
                    <a:cubicBezTo>
                      <a:pt x="680" y="6799"/>
                      <a:pt x="432" y="7109"/>
                      <a:pt x="0" y="7319"/>
                    </a:cubicBezTo>
                    <a:close/>
                  </a:path>
                </a:pathLst>
              </a:custGeom>
              <a:solidFill>
                <a:schemeClr val="accent4">
                  <a:hueOff val="-116170"/>
                  <a:satOff val="78638"/>
                  <a:lumOff val="-43589"/>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76" name="Figura"/>
              <p:cNvSpPr/>
              <p:nvPr/>
            </p:nvSpPr>
            <p:spPr>
              <a:xfrm>
                <a:off x="589905" y="81286"/>
                <a:ext cx="551181" cy="865959"/>
              </a:xfrm>
              <a:custGeom>
                <a:avLst/>
                <a:gdLst/>
                <a:ahLst/>
                <a:cxnLst>
                  <a:cxn ang="0">
                    <a:pos x="wd2" y="hd2"/>
                  </a:cxn>
                  <a:cxn ang="5400000">
                    <a:pos x="wd2" y="hd2"/>
                  </a:cxn>
                  <a:cxn ang="10800000">
                    <a:pos x="wd2" y="hd2"/>
                  </a:cxn>
                  <a:cxn ang="16200000">
                    <a:pos x="wd2" y="hd2"/>
                  </a:cxn>
                </a:cxnLst>
                <a:rect l="0" t="0" r="r" b="b"/>
                <a:pathLst>
                  <a:path w="21600" h="21600" extrusionOk="0">
                    <a:moveTo>
                      <a:pt x="17192" y="6802"/>
                    </a:moveTo>
                    <a:cubicBezTo>
                      <a:pt x="16656" y="6590"/>
                      <a:pt x="16282" y="6246"/>
                      <a:pt x="16162" y="5852"/>
                    </a:cubicBezTo>
                    <a:cubicBezTo>
                      <a:pt x="16015" y="5369"/>
                      <a:pt x="16258" y="4888"/>
                      <a:pt x="16305" y="4409"/>
                    </a:cubicBezTo>
                    <a:cubicBezTo>
                      <a:pt x="16336" y="4103"/>
                      <a:pt x="16286" y="3791"/>
                      <a:pt x="16433" y="3496"/>
                    </a:cubicBezTo>
                    <a:cubicBezTo>
                      <a:pt x="16572" y="3216"/>
                      <a:pt x="16862" y="2989"/>
                      <a:pt x="17239" y="2843"/>
                    </a:cubicBezTo>
                    <a:cubicBezTo>
                      <a:pt x="17621" y="2695"/>
                      <a:pt x="18136" y="2553"/>
                      <a:pt x="18590" y="2584"/>
                    </a:cubicBezTo>
                    <a:cubicBezTo>
                      <a:pt x="19071" y="2616"/>
                      <a:pt x="19524" y="2709"/>
                      <a:pt x="19710" y="2396"/>
                    </a:cubicBezTo>
                    <a:cubicBezTo>
                      <a:pt x="19922" y="2039"/>
                      <a:pt x="19153" y="1717"/>
                      <a:pt x="18291" y="1928"/>
                    </a:cubicBezTo>
                    <a:cubicBezTo>
                      <a:pt x="17567" y="2106"/>
                      <a:pt x="16829" y="2424"/>
                      <a:pt x="16142" y="2194"/>
                    </a:cubicBezTo>
                    <a:cubicBezTo>
                      <a:pt x="15687" y="2042"/>
                      <a:pt x="15485" y="1696"/>
                      <a:pt x="15669" y="1390"/>
                    </a:cubicBezTo>
                    <a:cubicBezTo>
                      <a:pt x="15235" y="1464"/>
                      <a:pt x="14852" y="1622"/>
                      <a:pt x="14572" y="1844"/>
                    </a:cubicBezTo>
                    <a:cubicBezTo>
                      <a:pt x="14173" y="2160"/>
                      <a:pt x="13751" y="2560"/>
                      <a:pt x="13221" y="2389"/>
                    </a:cubicBezTo>
                    <a:cubicBezTo>
                      <a:pt x="13049" y="2333"/>
                      <a:pt x="12955" y="2215"/>
                      <a:pt x="12809" y="2135"/>
                    </a:cubicBezTo>
                    <a:cubicBezTo>
                      <a:pt x="12511" y="1972"/>
                      <a:pt x="12067" y="1977"/>
                      <a:pt x="11778" y="2147"/>
                    </a:cubicBezTo>
                    <a:cubicBezTo>
                      <a:pt x="12023" y="1853"/>
                      <a:pt x="12379" y="1605"/>
                      <a:pt x="12798" y="1406"/>
                    </a:cubicBezTo>
                    <a:cubicBezTo>
                      <a:pt x="13123" y="1251"/>
                      <a:pt x="13489" y="1135"/>
                      <a:pt x="13872" y="1082"/>
                    </a:cubicBezTo>
                    <a:lnTo>
                      <a:pt x="9745" y="618"/>
                    </a:lnTo>
                    <a:lnTo>
                      <a:pt x="8375" y="0"/>
                    </a:lnTo>
                    <a:lnTo>
                      <a:pt x="7527" y="249"/>
                    </a:lnTo>
                    <a:lnTo>
                      <a:pt x="2998" y="245"/>
                    </a:lnTo>
                    <a:lnTo>
                      <a:pt x="0" y="17792"/>
                    </a:lnTo>
                    <a:cubicBezTo>
                      <a:pt x="419" y="17756"/>
                      <a:pt x="842" y="17835"/>
                      <a:pt x="1163" y="18011"/>
                    </a:cubicBezTo>
                    <a:cubicBezTo>
                      <a:pt x="1563" y="18230"/>
                      <a:pt x="1739" y="18553"/>
                      <a:pt x="1893" y="18863"/>
                    </a:cubicBezTo>
                    <a:cubicBezTo>
                      <a:pt x="2264" y="19608"/>
                      <a:pt x="2587" y="20394"/>
                      <a:pt x="3465" y="20954"/>
                    </a:cubicBezTo>
                    <a:cubicBezTo>
                      <a:pt x="4080" y="21346"/>
                      <a:pt x="4904" y="21576"/>
                      <a:pt x="5774" y="21600"/>
                    </a:cubicBezTo>
                    <a:cubicBezTo>
                      <a:pt x="5677" y="21212"/>
                      <a:pt x="5670" y="20817"/>
                      <a:pt x="5753" y="20427"/>
                    </a:cubicBezTo>
                    <a:cubicBezTo>
                      <a:pt x="5846" y="19992"/>
                      <a:pt x="6083" y="19548"/>
                      <a:pt x="6685" y="19343"/>
                    </a:cubicBezTo>
                    <a:cubicBezTo>
                      <a:pt x="7337" y="19121"/>
                      <a:pt x="8230" y="19284"/>
                      <a:pt x="8763" y="18938"/>
                    </a:cubicBezTo>
                    <a:cubicBezTo>
                      <a:pt x="8889" y="18857"/>
                      <a:pt x="8973" y="18755"/>
                      <a:pt x="9066" y="18657"/>
                    </a:cubicBezTo>
                    <a:cubicBezTo>
                      <a:pt x="9349" y="18362"/>
                      <a:pt x="9736" y="18097"/>
                      <a:pt x="10264" y="18016"/>
                    </a:cubicBezTo>
                    <a:cubicBezTo>
                      <a:pt x="10856" y="17924"/>
                      <a:pt x="11439" y="18092"/>
                      <a:pt x="12025" y="18140"/>
                    </a:cubicBezTo>
                    <a:cubicBezTo>
                      <a:pt x="12514" y="18181"/>
                      <a:pt x="13023" y="18142"/>
                      <a:pt x="13497" y="18244"/>
                    </a:cubicBezTo>
                    <a:cubicBezTo>
                      <a:pt x="13901" y="18331"/>
                      <a:pt x="14237" y="18513"/>
                      <a:pt x="14437" y="18752"/>
                    </a:cubicBezTo>
                    <a:cubicBezTo>
                      <a:pt x="14437" y="18333"/>
                      <a:pt x="15149" y="18071"/>
                      <a:pt x="15720" y="18280"/>
                    </a:cubicBezTo>
                    <a:cubicBezTo>
                      <a:pt x="15912" y="18350"/>
                      <a:pt x="16046" y="18474"/>
                      <a:pt x="16249" y="18530"/>
                    </a:cubicBezTo>
                    <a:cubicBezTo>
                      <a:pt x="16394" y="18569"/>
                      <a:pt x="16557" y="18570"/>
                      <a:pt x="16703" y="18532"/>
                    </a:cubicBezTo>
                    <a:cubicBezTo>
                      <a:pt x="16340" y="18424"/>
                      <a:pt x="16059" y="18228"/>
                      <a:pt x="15922" y="17989"/>
                    </a:cubicBezTo>
                    <a:cubicBezTo>
                      <a:pt x="15829" y="17826"/>
                      <a:pt x="15810" y="17645"/>
                      <a:pt x="15955" y="17500"/>
                    </a:cubicBezTo>
                    <a:cubicBezTo>
                      <a:pt x="16334" y="17121"/>
                      <a:pt x="17149" y="17344"/>
                      <a:pt x="17852" y="17369"/>
                    </a:cubicBezTo>
                    <a:cubicBezTo>
                      <a:pt x="18303" y="17385"/>
                      <a:pt x="18739" y="17287"/>
                      <a:pt x="19185" y="17244"/>
                    </a:cubicBezTo>
                    <a:cubicBezTo>
                      <a:pt x="19573" y="17206"/>
                      <a:pt x="19979" y="17213"/>
                      <a:pt x="20316" y="17341"/>
                    </a:cubicBezTo>
                    <a:cubicBezTo>
                      <a:pt x="20581" y="17441"/>
                      <a:pt x="20779" y="17608"/>
                      <a:pt x="21086" y="17641"/>
                    </a:cubicBezTo>
                    <a:cubicBezTo>
                      <a:pt x="21272" y="17662"/>
                      <a:pt x="21462" y="17625"/>
                      <a:pt x="21600" y="17543"/>
                    </a:cubicBezTo>
                    <a:lnTo>
                      <a:pt x="17192" y="6802"/>
                    </a:ln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77" name="Figura"/>
              <p:cNvSpPr/>
              <p:nvPr/>
            </p:nvSpPr>
            <p:spPr>
              <a:xfrm>
                <a:off x="240090" y="47421"/>
                <a:ext cx="431950" cy="776350"/>
              </a:xfrm>
              <a:custGeom>
                <a:avLst/>
                <a:gdLst/>
                <a:ahLst/>
                <a:cxnLst>
                  <a:cxn ang="0">
                    <a:pos x="wd2" y="hd2"/>
                  </a:cxn>
                  <a:cxn ang="5400000">
                    <a:pos x="wd2" y="hd2"/>
                  </a:cxn>
                  <a:cxn ang="10800000">
                    <a:pos x="wd2" y="hd2"/>
                  </a:cxn>
                  <a:cxn ang="16200000">
                    <a:pos x="wd2" y="hd2"/>
                  </a:cxn>
                </a:cxnLst>
                <a:rect l="0" t="0" r="r" b="b"/>
                <a:pathLst>
                  <a:path w="21600" h="21518" extrusionOk="0">
                    <a:moveTo>
                      <a:pt x="21600" y="1156"/>
                    </a:moveTo>
                    <a:cubicBezTo>
                      <a:pt x="18736" y="1120"/>
                      <a:pt x="15878" y="1007"/>
                      <a:pt x="13034" y="816"/>
                    </a:cubicBezTo>
                    <a:cubicBezTo>
                      <a:pt x="10156" y="623"/>
                      <a:pt x="7297" y="351"/>
                      <a:pt x="4468" y="0"/>
                    </a:cubicBezTo>
                    <a:lnTo>
                      <a:pt x="0" y="17248"/>
                    </a:lnTo>
                    <a:cubicBezTo>
                      <a:pt x="1268" y="17762"/>
                      <a:pt x="2674" y="18162"/>
                      <a:pt x="4167" y="18434"/>
                    </a:cubicBezTo>
                    <a:cubicBezTo>
                      <a:pt x="5395" y="18658"/>
                      <a:pt x="6671" y="18792"/>
                      <a:pt x="7962" y="18834"/>
                    </a:cubicBezTo>
                    <a:cubicBezTo>
                      <a:pt x="8324" y="18630"/>
                      <a:pt x="8810" y="18506"/>
                      <a:pt x="9326" y="18486"/>
                    </a:cubicBezTo>
                    <a:cubicBezTo>
                      <a:pt x="10423" y="18443"/>
                      <a:pt x="11339" y="18809"/>
                      <a:pt x="12058" y="19223"/>
                    </a:cubicBezTo>
                    <a:cubicBezTo>
                      <a:pt x="12536" y="19499"/>
                      <a:pt x="12961" y="19810"/>
                      <a:pt x="13319" y="20157"/>
                    </a:cubicBezTo>
                    <a:cubicBezTo>
                      <a:pt x="13364" y="20377"/>
                      <a:pt x="13473" y="20592"/>
                      <a:pt x="13642" y="20793"/>
                    </a:cubicBezTo>
                    <a:cubicBezTo>
                      <a:pt x="14021" y="21242"/>
                      <a:pt x="14756" y="21600"/>
                      <a:pt x="15591" y="21502"/>
                    </a:cubicBezTo>
                    <a:cubicBezTo>
                      <a:pt x="16091" y="21443"/>
                      <a:pt x="16440" y="21224"/>
                      <a:pt x="16812" y="21035"/>
                    </a:cubicBezTo>
                    <a:cubicBezTo>
                      <a:pt x="17121" y="20877"/>
                      <a:pt x="17458" y="20737"/>
                      <a:pt x="17818" y="20617"/>
                    </a:cubicBezTo>
                    <a:lnTo>
                      <a:pt x="21600" y="1156"/>
                    </a:lnTo>
                    <a:close/>
                  </a:path>
                </a:pathLst>
              </a:custGeom>
              <a:solidFill>
                <a:schemeClr val="accent4">
                  <a:satOff val="8634"/>
                  <a:lumOff val="-20316"/>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478" name="Figura"/>
              <p:cNvSpPr/>
              <p:nvPr/>
            </p:nvSpPr>
            <p:spPr>
              <a:xfrm>
                <a:off x="0" y="0"/>
                <a:ext cx="331614" cy="672070"/>
              </a:xfrm>
              <a:custGeom>
                <a:avLst/>
                <a:gdLst/>
                <a:ahLst/>
                <a:cxnLst>
                  <a:cxn ang="0">
                    <a:pos x="wd2" y="hd2"/>
                  </a:cxn>
                  <a:cxn ang="5400000">
                    <a:pos x="wd2" y="hd2"/>
                  </a:cxn>
                  <a:cxn ang="10800000">
                    <a:pos x="wd2" y="hd2"/>
                  </a:cxn>
                  <a:cxn ang="16200000">
                    <a:pos x="wd2" y="hd2"/>
                  </a:cxn>
                </a:cxnLst>
                <a:rect l="0" t="0" r="r" b="b"/>
                <a:pathLst>
                  <a:path w="21600" h="21600" extrusionOk="0">
                    <a:moveTo>
                      <a:pt x="21600" y="1432"/>
                    </a:moveTo>
                    <a:lnTo>
                      <a:pt x="8684" y="0"/>
                    </a:lnTo>
                    <a:lnTo>
                      <a:pt x="8435" y="1125"/>
                    </a:lnTo>
                    <a:lnTo>
                      <a:pt x="5793" y="473"/>
                    </a:lnTo>
                    <a:lnTo>
                      <a:pt x="1392" y="7012"/>
                    </a:lnTo>
                    <a:lnTo>
                      <a:pt x="0" y="9596"/>
                    </a:lnTo>
                    <a:lnTo>
                      <a:pt x="874" y="10219"/>
                    </a:lnTo>
                    <a:lnTo>
                      <a:pt x="495" y="10996"/>
                    </a:lnTo>
                    <a:lnTo>
                      <a:pt x="2013" y="14943"/>
                    </a:lnTo>
                    <a:lnTo>
                      <a:pt x="3676" y="17292"/>
                    </a:lnTo>
                    <a:lnTo>
                      <a:pt x="8771" y="19249"/>
                    </a:lnTo>
                    <a:lnTo>
                      <a:pt x="8667" y="20065"/>
                    </a:lnTo>
                    <a:lnTo>
                      <a:pt x="10211" y="20662"/>
                    </a:lnTo>
                    <a:lnTo>
                      <a:pt x="15894" y="21600"/>
                    </a:lnTo>
                    <a:lnTo>
                      <a:pt x="21600" y="1432"/>
                    </a:lnTo>
                    <a:close/>
                  </a:path>
                </a:pathLst>
              </a:custGeom>
              <a:solidFill>
                <a:schemeClr val="accent4">
                  <a:satOff val="12017"/>
                  <a:lumOff val="18149"/>
                </a:schemeClr>
              </a:solidFill>
              <a:ln w="12700" cap="flat">
                <a:noFill/>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480" name="PT"/>
            <p:cNvSpPr txBox="1"/>
            <p:nvPr/>
          </p:nvSpPr>
          <p:spPr>
            <a:xfrm>
              <a:off x="3554" y="163473"/>
              <a:ext cx="349040" cy="3250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defRPr sz="1400">
                  <a:solidFill>
                    <a:srgbClr val="FFFFFF"/>
                  </a:solidFill>
                </a:defRPr>
              </a:lvl1pPr>
            </a:lstStyle>
            <a:p>
              <a:r>
                <a:t>PT</a:t>
              </a:r>
            </a:p>
          </p:txBody>
        </p:sp>
        <p:sp>
          <p:nvSpPr>
            <p:cNvPr id="481" name="MT"/>
            <p:cNvSpPr txBox="1"/>
            <p:nvPr/>
          </p:nvSpPr>
          <p:spPr>
            <a:xfrm>
              <a:off x="285074" y="285701"/>
              <a:ext cx="378558" cy="3250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defRPr sz="1400">
                  <a:solidFill>
                    <a:srgbClr val="FFFFFF"/>
                  </a:solidFill>
                </a:defRPr>
              </a:lvl1pPr>
            </a:lstStyle>
            <a:p>
              <a:r>
                <a:t>MT</a:t>
              </a:r>
            </a:p>
          </p:txBody>
        </p:sp>
        <p:sp>
          <p:nvSpPr>
            <p:cNvPr id="482" name="CT"/>
            <p:cNvSpPr txBox="1"/>
            <p:nvPr/>
          </p:nvSpPr>
          <p:spPr>
            <a:xfrm>
              <a:off x="699788" y="370566"/>
              <a:ext cx="358850" cy="3250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defRPr sz="1400">
                  <a:solidFill>
                    <a:srgbClr val="FFFFFF"/>
                  </a:solidFill>
                </a:defRPr>
              </a:lvl1pPr>
            </a:lstStyle>
            <a:p>
              <a:r>
                <a:t>CT</a:t>
              </a:r>
            </a:p>
          </p:txBody>
        </p:sp>
        <p:sp>
          <p:nvSpPr>
            <p:cNvPr id="483" name="ET"/>
            <p:cNvSpPr txBox="1"/>
            <p:nvPr/>
          </p:nvSpPr>
          <p:spPr>
            <a:xfrm>
              <a:off x="1054963" y="307066"/>
              <a:ext cx="349040" cy="3250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numCol="1" anchor="ctr">
              <a:spAutoFit/>
            </a:bodyPr>
            <a:lstStyle>
              <a:lvl1pPr>
                <a:defRPr sz="1400">
                  <a:solidFill>
                    <a:srgbClr val="FFFFFF"/>
                  </a:solidFill>
                </a:defRPr>
              </a:lvl1pPr>
            </a:lstStyle>
            <a:p>
              <a:r>
                <a:t>ET</a:t>
              </a:r>
            </a:p>
          </p:txBody>
        </p:sp>
      </p:grpSp>
      <p:sp>
        <p:nvSpPr>
          <p:cNvPr id="485" name="7:00…"/>
          <p:cNvSpPr txBox="1"/>
          <p:nvPr/>
        </p:nvSpPr>
        <p:spPr>
          <a:xfrm>
            <a:off x="11108351" y="8317348"/>
            <a:ext cx="669654" cy="386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p>
            <a:pPr algn="ctr">
              <a:lnSpc>
                <a:spcPct val="70000"/>
              </a:lnSpc>
              <a:defRPr sz="1150">
                <a:solidFill>
                  <a:schemeClr val="accent4">
                    <a:hueOff val="-116170"/>
                    <a:satOff val="78638"/>
                    <a:lumOff val="-43589"/>
                  </a:schemeClr>
                </a:solidFill>
                <a:latin typeface="PT Mono"/>
                <a:ea typeface="PT Mono"/>
                <a:cs typeface="PT Mono"/>
                <a:sym typeface="PT Mono"/>
              </a:defRPr>
            </a:pPr>
            <a:r>
              <a:rPr dirty="0"/>
              <a:t>7:00</a:t>
            </a:r>
          </a:p>
          <a:p>
            <a:pPr algn="ctr">
              <a:lnSpc>
                <a:spcPct val="70000"/>
              </a:lnSpc>
              <a:defRPr sz="1150">
                <a:solidFill>
                  <a:schemeClr val="accent4">
                    <a:hueOff val="-116170"/>
                    <a:satOff val="78638"/>
                    <a:lumOff val="-43589"/>
                  </a:schemeClr>
                </a:solidFill>
              </a:defRPr>
            </a:pPr>
            <a:r>
              <a:rPr lang="es-ES" dirty="0"/>
              <a:t>Oriental</a:t>
            </a:r>
            <a:endParaRPr dirty="0"/>
          </a:p>
        </p:txBody>
      </p:sp>
      <p:sp>
        <p:nvSpPr>
          <p:cNvPr id="486" name="6:00…"/>
          <p:cNvSpPr txBox="1"/>
          <p:nvPr/>
        </p:nvSpPr>
        <p:spPr>
          <a:xfrm>
            <a:off x="10618856" y="8086292"/>
            <a:ext cx="625030" cy="427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p>
            <a:pPr algn="ctr">
              <a:lnSpc>
                <a:spcPct val="70000"/>
              </a:lnSpc>
              <a:defRPr sz="1150">
                <a:solidFill>
                  <a:schemeClr val="accent4"/>
                </a:solidFill>
                <a:latin typeface="PT Mono"/>
                <a:ea typeface="PT Mono"/>
                <a:cs typeface="PT Mono"/>
                <a:sym typeface="PT Mono"/>
              </a:defRPr>
            </a:pPr>
            <a:r>
              <a:t>6:00</a:t>
            </a:r>
          </a:p>
          <a:p>
            <a:pPr algn="ctr">
              <a:lnSpc>
                <a:spcPct val="70000"/>
              </a:lnSpc>
              <a:defRPr sz="1150">
                <a:solidFill>
                  <a:schemeClr val="accent4"/>
                </a:solidFill>
              </a:defRPr>
            </a:pPr>
            <a:r>
              <a:t>Central</a:t>
            </a:r>
          </a:p>
        </p:txBody>
      </p:sp>
      <p:sp>
        <p:nvSpPr>
          <p:cNvPr id="487" name="5:00…"/>
          <p:cNvSpPr txBox="1"/>
          <p:nvPr/>
        </p:nvSpPr>
        <p:spPr>
          <a:xfrm>
            <a:off x="9832893" y="8107158"/>
            <a:ext cx="716141" cy="386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p>
            <a:pPr algn="ctr">
              <a:lnSpc>
                <a:spcPct val="70000"/>
              </a:lnSpc>
              <a:defRPr sz="1150">
                <a:solidFill>
                  <a:schemeClr val="accent4">
                    <a:satOff val="8634"/>
                    <a:lumOff val="-20316"/>
                  </a:schemeClr>
                </a:solidFill>
                <a:latin typeface="PT Mono"/>
                <a:ea typeface="PT Mono"/>
                <a:cs typeface="PT Mono"/>
                <a:sym typeface="PT Mono"/>
              </a:defRPr>
            </a:pPr>
            <a:r>
              <a:rPr dirty="0"/>
              <a:t>5:00</a:t>
            </a:r>
          </a:p>
          <a:p>
            <a:pPr algn="ctr">
              <a:lnSpc>
                <a:spcPct val="70000"/>
              </a:lnSpc>
              <a:defRPr sz="1150">
                <a:solidFill>
                  <a:schemeClr val="accent4">
                    <a:satOff val="8634"/>
                    <a:lumOff val="-20316"/>
                  </a:schemeClr>
                </a:solidFill>
              </a:defRPr>
            </a:pPr>
            <a:r>
              <a:rPr lang="es-ES" dirty="0"/>
              <a:t>Montaña</a:t>
            </a:r>
            <a:endParaRPr dirty="0"/>
          </a:p>
        </p:txBody>
      </p:sp>
      <p:sp>
        <p:nvSpPr>
          <p:cNvPr id="488" name="4:00…"/>
          <p:cNvSpPr txBox="1"/>
          <p:nvPr/>
        </p:nvSpPr>
        <p:spPr>
          <a:xfrm>
            <a:off x="9303025" y="8321207"/>
            <a:ext cx="676066" cy="386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p>
            <a:pPr algn="ctr">
              <a:lnSpc>
                <a:spcPct val="70000"/>
              </a:lnSpc>
              <a:defRPr sz="1150">
                <a:solidFill>
                  <a:schemeClr val="accent4">
                    <a:satOff val="12017"/>
                    <a:lumOff val="18149"/>
                  </a:schemeClr>
                </a:solidFill>
                <a:latin typeface="PT Mono"/>
                <a:ea typeface="PT Mono"/>
                <a:cs typeface="PT Mono"/>
                <a:sym typeface="PT Mono"/>
              </a:defRPr>
            </a:pPr>
            <a:r>
              <a:rPr dirty="0"/>
              <a:t>4:00</a:t>
            </a:r>
          </a:p>
          <a:p>
            <a:pPr algn="ctr">
              <a:lnSpc>
                <a:spcPct val="70000"/>
              </a:lnSpc>
              <a:defRPr sz="1150">
                <a:solidFill>
                  <a:schemeClr val="accent4">
                    <a:satOff val="12017"/>
                    <a:lumOff val="18149"/>
                  </a:schemeClr>
                </a:solidFill>
              </a:defRPr>
            </a:pPr>
            <a:r>
              <a:rPr lang="es-ES" dirty="0"/>
              <a:t>Pacífico</a:t>
            </a:r>
            <a:endParaRPr dirty="0"/>
          </a:p>
        </p:txBody>
      </p:sp>
      <p:sp>
        <p:nvSpPr>
          <p:cNvPr id="489" name="7:00…"/>
          <p:cNvSpPr txBox="1"/>
          <p:nvPr/>
        </p:nvSpPr>
        <p:spPr>
          <a:xfrm>
            <a:off x="11108351" y="9407378"/>
            <a:ext cx="669654" cy="386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p>
            <a:pPr algn="ctr">
              <a:lnSpc>
                <a:spcPct val="70000"/>
              </a:lnSpc>
              <a:defRPr sz="1150">
                <a:solidFill>
                  <a:schemeClr val="accent4">
                    <a:hueOff val="-116170"/>
                    <a:satOff val="78638"/>
                    <a:lumOff val="-43589"/>
                  </a:schemeClr>
                </a:solidFill>
                <a:latin typeface="PT Mono"/>
                <a:ea typeface="PT Mono"/>
                <a:cs typeface="PT Mono"/>
                <a:sym typeface="PT Mono"/>
              </a:defRPr>
            </a:pPr>
            <a:r>
              <a:rPr dirty="0"/>
              <a:t>7:00</a:t>
            </a:r>
          </a:p>
          <a:p>
            <a:pPr algn="ctr">
              <a:lnSpc>
                <a:spcPct val="70000"/>
              </a:lnSpc>
              <a:defRPr sz="1150">
                <a:solidFill>
                  <a:schemeClr val="accent4">
                    <a:hueOff val="-116170"/>
                    <a:satOff val="78638"/>
                    <a:lumOff val="-43589"/>
                  </a:schemeClr>
                </a:solidFill>
              </a:defRPr>
            </a:pPr>
            <a:r>
              <a:rPr lang="es-ES" dirty="0"/>
              <a:t>Oriental</a:t>
            </a:r>
            <a:endParaRPr dirty="0"/>
          </a:p>
        </p:txBody>
      </p:sp>
      <p:sp>
        <p:nvSpPr>
          <p:cNvPr id="490" name="7:00…"/>
          <p:cNvSpPr txBox="1"/>
          <p:nvPr/>
        </p:nvSpPr>
        <p:spPr>
          <a:xfrm>
            <a:off x="10622192" y="9755988"/>
            <a:ext cx="618357" cy="386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p>
            <a:pPr algn="ctr">
              <a:lnSpc>
                <a:spcPct val="70000"/>
              </a:lnSpc>
              <a:defRPr sz="1150">
                <a:solidFill>
                  <a:schemeClr val="accent4">
                    <a:hueOff val="-116170"/>
                    <a:satOff val="78638"/>
                    <a:lumOff val="-43589"/>
                  </a:schemeClr>
                </a:solidFill>
                <a:latin typeface="PT Mono"/>
                <a:ea typeface="PT Mono"/>
                <a:cs typeface="PT Mono"/>
                <a:sym typeface="PT Mono"/>
              </a:defRPr>
            </a:pPr>
            <a:r>
              <a:rPr dirty="0"/>
              <a:t>7:00</a:t>
            </a:r>
          </a:p>
          <a:p>
            <a:pPr algn="ctr">
              <a:lnSpc>
                <a:spcPct val="70000"/>
              </a:lnSpc>
              <a:defRPr sz="1150">
                <a:solidFill>
                  <a:schemeClr val="accent4"/>
                </a:solidFill>
              </a:defRPr>
            </a:pPr>
            <a:r>
              <a:rPr lang="es-ES" dirty="0"/>
              <a:t>Central</a:t>
            </a:r>
            <a:endParaRPr dirty="0"/>
          </a:p>
        </p:txBody>
      </p:sp>
      <p:sp>
        <p:nvSpPr>
          <p:cNvPr id="491" name="7:00…"/>
          <p:cNvSpPr txBox="1"/>
          <p:nvPr/>
        </p:nvSpPr>
        <p:spPr>
          <a:xfrm>
            <a:off x="9832893" y="9755988"/>
            <a:ext cx="716141" cy="386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p>
            <a:pPr algn="ctr">
              <a:lnSpc>
                <a:spcPct val="70000"/>
              </a:lnSpc>
              <a:defRPr sz="1150">
                <a:solidFill>
                  <a:schemeClr val="accent4">
                    <a:hueOff val="-116170"/>
                    <a:satOff val="78638"/>
                    <a:lumOff val="-43589"/>
                  </a:schemeClr>
                </a:solidFill>
                <a:latin typeface="PT Mono"/>
                <a:ea typeface="PT Mono"/>
                <a:cs typeface="PT Mono"/>
                <a:sym typeface="PT Mono"/>
              </a:defRPr>
            </a:pPr>
            <a:r>
              <a:rPr dirty="0"/>
              <a:t>7:00</a:t>
            </a:r>
          </a:p>
          <a:p>
            <a:pPr algn="ctr">
              <a:lnSpc>
                <a:spcPct val="70000"/>
              </a:lnSpc>
              <a:defRPr sz="1150">
                <a:solidFill>
                  <a:schemeClr val="accent4">
                    <a:satOff val="8634"/>
                    <a:lumOff val="-20316"/>
                  </a:schemeClr>
                </a:solidFill>
              </a:defRPr>
            </a:pPr>
            <a:r>
              <a:rPr lang="es-ES" dirty="0"/>
              <a:t>Montaña</a:t>
            </a:r>
            <a:endParaRPr dirty="0"/>
          </a:p>
        </p:txBody>
      </p:sp>
      <p:sp>
        <p:nvSpPr>
          <p:cNvPr id="492" name="7:00…"/>
          <p:cNvSpPr txBox="1"/>
          <p:nvPr/>
        </p:nvSpPr>
        <p:spPr>
          <a:xfrm>
            <a:off x="9303025" y="9411237"/>
            <a:ext cx="676066" cy="3861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p>
            <a:pPr algn="ctr">
              <a:lnSpc>
                <a:spcPct val="70000"/>
              </a:lnSpc>
              <a:defRPr sz="1150">
                <a:solidFill>
                  <a:schemeClr val="accent4">
                    <a:hueOff val="-116170"/>
                    <a:satOff val="78638"/>
                    <a:lumOff val="-43589"/>
                  </a:schemeClr>
                </a:solidFill>
                <a:latin typeface="PT Mono"/>
                <a:ea typeface="PT Mono"/>
                <a:cs typeface="PT Mono"/>
                <a:sym typeface="PT Mono"/>
              </a:defRPr>
            </a:pPr>
            <a:r>
              <a:rPr dirty="0"/>
              <a:t>7:00</a:t>
            </a:r>
          </a:p>
          <a:p>
            <a:pPr algn="ctr">
              <a:lnSpc>
                <a:spcPct val="70000"/>
              </a:lnSpc>
              <a:defRPr sz="1150">
                <a:solidFill>
                  <a:schemeClr val="accent4">
                    <a:satOff val="12017"/>
                    <a:lumOff val="18149"/>
                  </a:schemeClr>
                </a:solidFill>
              </a:defRPr>
            </a:pPr>
            <a:r>
              <a:rPr lang="es-ES" dirty="0"/>
              <a:t>Pacífico</a:t>
            </a:r>
            <a:endParaRPr dirty="0"/>
          </a:p>
        </p:txBody>
      </p:sp>
      <p:sp>
        <p:nvSpPr>
          <p:cNvPr id="493" name="stamp() Derive a template from an example string and return a new function that will apply the template to date-times. Also stamp_date() and stamp_time().…"/>
          <p:cNvSpPr txBox="1"/>
          <p:nvPr/>
        </p:nvSpPr>
        <p:spPr>
          <a:xfrm>
            <a:off x="9438775" y="4961383"/>
            <a:ext cx="4045472" cy="143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800"/>
              </a:spcBef>
              <a:defRPr sz="1100">
                <a:solidFill>
                  <a:srgbClr val="000000"/>
                </a:solidFill>
              </a:defRPr>
            </a:pPr>
            <a:r>
              <a:rPr sz="1000" dirty="0"/>
              <a:t>stamp()</a:t>
            </a:r>
            <a:r>
              <a:rPr sz="1000" b="0" dirty="0"/>
              <a:t> </a:t>
            </a:r>
            <a:r>
              <a:rPr lang="es-ES" sz="1000" b="0" dirty="0"/>
              <a:t>Derive una plantilla a partir de una cadena de ejemplo y devuelva una nueva función que aplicará la plantilla a las fechas y horas. Además,</a:t>
            </a:r>
            <a:r>
              <a:rPr sz="1000" b="0" dirty="0"/>
              <a:t> </a:t>
            </a:r>
            <a:r>
              <a:rPr sz="1000" dirty="0" err="1"/>
              <a:t>stamp_date</a:t>
            </a:r>
            <a:r>
              <a:rPr sz="1000" dirty="0"/>
              <a:t>()</a:t>
            </a:r>
            <a:r>
              <a:rPr sz="1000" b="0" dirty="0"/>
              <a:t> </a:t>
            </a:r>
            <a:r>
              <a:rPr lang="es-ES" sz="1000" b="0" dirty="0"/>
              <a:t>y</a:t>
            </a:r>
            <a:r>
              <a:rPr sz="1000" b="0" dirty="0"/>
              <a:t> </a:t>
            </a:r>
            <a:r>
              <a:rPr sz="1000" dirty="0" err="1"/>
              <a:t>stamp_time</a:t>
            </a:r>
            <a:r>
              <a:rPr sz="1000" dirty="0"/>
              <a:t>()</a:t>
            </a:r>
            <a:r>
              <a:rPr sz="1000" b="0" dirty="0"/>
              <a:t>.</a:t>
            </a:r>
          </a:p>
          <a:p>
            <a:pPr marL="571500" indent="-152400">
              <a:lnSpc>
                <a:spcPct val="80000"/>
              </a:lnSpc>
              <a:spcBef>
                <a:spcPts val="1200"/>
              </a:spcBef>
              <a:buSzPct val="100000"/>
              <a:buAutoNum type="arabicPeriod"/>
              <a:defRPr sz="1100">
                <a:solidFill>
                  <a:srgbClr val="000000"/>
                </a:solidFill>
              </a:defRPr>
            </a:pPr>
            <a:r>
              <a:rPr lang="es-ES" sz="1000" b="0" dirty="0"/>
              <a:t>Derivar una plantilla, crear una función</a:t>
            </a:r>
            <a:endParaRPr sz="1000" b="0" dirty="0"/>
          </a:p>
          <a:p>
            <a:pPr indent="419100">
              <a:lnSpc>
                <a:spcPct val="80000"/>
              </a:lnSpc>
              <a:spcBef>
                <a:spcPts val="0"/>
              </a:spcBef>
              <a:defRPr sz="1100" b="0">
                <a:solidFill>
                  <a:srgbClr val="000000"/>
                </a:solidFill>
              </a:defRPr>
            </a:pPr>
            <a:r>
              <a:rPr lang="en-US" sz="1000" dirty="0"/>
              <a:t>    </a:t>
            </a:r>
            <a:r>
              <a:rPr sz="1000" dirty="0">
                <a:solidFill>
                  <a:schemeClr val="tx1">
                    <a:lumMod val="60000"/>
                    <a:lumOff val="40000"/>
                  </a:schemeClr>
                </a:solidFill>
              </a:rPr>
              <a:t>sf &lt;- stamp("Created Sunday, Jan 17, 1999 3:34")</a:t>
            </a:r>
          </a:p>
          <a:p>
            <a:pPr marL="571500" indent="-152400">
              <a:lnSpc>
                <a:spcPct val="80000"/>
              </a:lnSpc>
              <a:spcBef>
                <a:spcPts val="600"/>
              </a:spcBef>
              <a:buSzPct val="100000"/>
              <a:buAutoNum type="arabicPeriod" startAt="2"/>
              <a:defRPr sz="1100">
                <a:solidFill>
                  <a:srgbClr val="000000"/>
                </a:solidFill>
              </a:defRPr>
            </a:pPr>
            <a:r>
              <a:rPr lang="es-ES" sz="1000" b="0" dirty="0"/>
              <a:t>Aplicar la plantilla a las fechas</a:t>
            </a:r>
            <a:endParaRPr sz="1000" b="0" dirty="0"/>
          </a:p>
          <a:p>
            <a:pPr indent="419100">
              <a:lnSpc>
                <a:spcPct val="80000"/>
              </a:lnSpc>
              <a:spcBef>
                <a:spcPts val="0"/>
              </a:spcBef>
              <a:defRPr sz="1100" b="0">
                <a:solidFill>
                  <a:srgbClr val="000000"/>
                </a:solidFill>
              </a:defRPr>
            </a:pPr>
            <a:r>
              <a:rPr lang="en-US" sz="1000" dirty="0"/>
              <a:t>    </a:t>
            </a:r>
            <a:r>
              <a:rPr sz="1000" dirty="0">
                <a:solidFill>
                  <a:schemeClr val="tx1">
                    <a:lumMod val="60000"/>
                    <a:lumOff val="40000"/>
                  </a:schemeClr>
                </a:solidFill>
              </a:rPr>
              <a:t>sf(</a:t>
            </a:r>
            <a:r>
              <a:rPr sz="1000" dirty="0" err="1">
                <a:solidFill>
                  <a:schemeClr val="tx1">
                    <a:lumMod val="60000"/>
                    <a:lumOff val="40000"/>
                  </a:schemeClr>
                </a:solidFill>
              </a:rPr>
              <a:t>ymd</a:t>
            </a:r>
            <a:r>
              <a:rPr sz="1000" dirty="0">
                <a:solidFill>
                  <a:schemeClr val="tx1">
                    <a:lumMod val="60000"/>
                    <a:lumOff val="40000"/>
                  </a:schemeClr>
                </a:solidFill>
              </a:rPr>
              <a:t>("2010-04-05"))</a:t>
            </a:r>
          </a:p>
          <a:p>
            <a:pPr indent="419100">
              <a:lnSpc>
                <a:spcPct val="80000"/>
              </a:lnSpc>
              <a:spcBef>
                <a:spcPts val="0"/>
              </a:spcBef>
              <a:defRPr sz="1100">
                <a:solidFill>
                  <a:schemeClr val="accent4">
                    <a:satOff val="8634"/>
                    <a:lumOff val="-20316"/>
                  </a:schemeClr>
                </a:solidFill>
              </a:defRPr>
            </a:pPr>
            <a:r>
              <a:rPr lang="en-US" sz="1000" b="0" dirty="0"/>
              <a:t>    </a:t>
            </a:r>
            <a:r>
              <a:rPr sz="1000" b="0" dirty="0"/>
              <a:t>## [1] "Created Monday, Apr 05, 2010 00:00"  </a:t>
            </a:r>
          </a:p>
        </p:txBody>
      </p:sp>
      <p:sp>
        <p:nvSpPr>
          <p:cNvPr id="494" name="Rectángulo redondeado"/>
          <p:cNvSpPr/>
          <p:nvPr/>
        </p:nvSpPr>
        <p:spPr>
          <a:xfrm>
            <a:off x="12820839" y="5513469"/>
            <a:ext cx="811366" cy="664934"/>
          </a:xfrm>
          <a:prstGeom prst="roundRect">
            <a:avLst>
              <a:gd name="adj" fmla="val 33231"/>
            </a:avLst>
          </a:prstGeom>
          <a:solidFill>
            <a:schemeClr val="accent4"/>
          </a:solidFill>
          <a:ln w="12700" cap="flat">
            <a:noFill/>
            <a:miter lim="400000"/>
          </a:ln>
          <a:effectLst/>
        </p:spPr>
        <p:txBody>
          <a:bodyPr wrap="square" lIns="0" tIns="0" rIns="0" bIns="0" numCol="1" anchor="ctr">
            <a:noAutofit/>
          </a:bodyPr>
          <a:lstStyle/>
          <a:p>
            <a:pPr algn="ctr">
              <a:lnSpc>
                <a:spcPct val="80000"/>
              </a:lnSpc>
              <a:spcBef>
                <a:spcPts val="0"/>
              </a:spcBef>
              <a:defRPr sz="1100" b="0">
                <a:solidFill>
                  <a:srgbClr val="FFFFFF"/>
                </a:solidFill>
              </a:defRPr>
            </a:pPr>
            <a:endParaRPr/>
          </a:p>
        </p:txBody>
      </p:sp>
      <p:sp>
        <p:nvSpPr>
          <p:cNvPr id="497" name="Línea"/>
          <p:cNvSpPr/>
          <p:nvPr/>
        </p:nvSpPr>
        <p:spPr>
          <a:xfrm>
            <a:off x="9438775" y="4508500"/>
            <a:ext cx="4223272"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498" name="Stamp Date-times"/>
          <p:cNvSpPr txBox="1"/>
          <p:nvPr/>
        </p:nvSpPr>
        <p:spPr>
          <a:xfrm>
            <a:off x="9438775" y="4583207"/>
            <a:ext cx="3201197" cy="2954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indent="0">
              <a:lnSpc>
                <a:spcPct val="80000"/>
              </a:lnSpc>
              <a:spcBef>
                <a:spcPts val="0"/>
              </a:spcBef>
              <a:defRPr sz="2500" b="0">
                <a:solidFill>
                  <a:schemeClr val="accent4">
                    <a:satOff val="8634"/>
                    <a:lumOff val="-20316"/>
                  </a:schemeClr>
                </a:solidFill>
              </a:defRPr>
            </a:pPr>
            <a:r>
              <a:rPr lang="es-ES" sz="2400" dirty="0"/>
              <a:t>Fecha y Hora con Sello</a:t>
            </a:r>
            <a:endParaRPr sz="2400" dirty="0"/>
          </a:p>
        </p:txBody>
      </p:sp>
      <p:sp>
        <p:nvSpPr>
          <p:cNvPr id="499" name="Línea"/>
          <p:cNvSpPr/>
          <p:nvPr/>
        </p:nvSpPr>
        <p:spPr>
          <a:xfrm>
            <a:off x="9438775" y="1536700"/>
            <a:ext cx="2788025"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500" name="Round Date-times"/>
          <p:cNvSpPr txBox="1"/>
          <p:nvPr/>
        </p:nvSpPr>
        <p:spPr>
          <a:xfrm>
            <a:off x="9438775" y="1636030"/>
            <a:ext cx="3135474"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indent="0">
              <a:lnSpc>
                <a:spcPct val="80000"/>
              </a:lnSpc>
              <a:spcBef>
                <a:spcPts val="0"/>
              </a:spcBef>
              <a:defRPr sz="2500" b="0">
                <a:solidFill>
                  <a:schemeClr val="accent4">
                    <a:satOff val="8634"/>
                    <a:lumOff val="-20316"/>
                  </a:schemeClr>
                </a:solidFill>
              </a:defRPr>
            </a:pPr>
            <a:r>
              <a:rPr lang="es-ES" sz="2000" dirty="0"/>
              <a:t>Redondear Fechas y Horas</a:t>
            </a:r>
            <a:endParaRPr sz="2000" dirty="0"/>
          </a:p>
        </p:txBody>
      </p:sp>
      <p:sp>
        <p:nvSpPr>
          <p:cNvPr id="501" name="floor_date(x, unit = &quot;second&quot;) Round down to nearest unit. floor_date(dt, unit = &quot;month&quot;)…"/>
          <p:cNvSpPr txBox="1"/>
          <p:nvPr/>
        </p:nvSpPr>
        <p:spPr>
          <a:xfrm>
            <a:off x="11709034" y="2005987"/>
            <a:ext cx="2040775" cy="17816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lnSpcReduction="10000"/>
          </a:bodyPr>
          <a:lstStyle/>
          <a:p>
            <a:pPr>
              <a:lnSpc>
                <a:spcPct val="80000"/>
              </a:lnSpc>
              <a:spcBef>
                <a:spcPts val="800"/>
              </a:spcBef>
              <a:defRPr sz="1100" b="0">
                <a:solidFill>
                  <a:srgbClr val="000000"/>
                </a:solidFill>
              </a:defRPr>
            </a:pPr>
            <a:r>
              <a:rPr b="1" dirty="0" err="1"/>
              <a:t>floor_date</a:t>
            </a:r>
            <a:r>
              <a:rPr b="1" dirty="0"/>
              <a:t>(</a:t>
            </a:r>
            <a:r>
              <a:rPr dirty="0"/>
              <a:t>x, unit = "second"</a:t>
            </a:r>
            <a:r>
              <a:rPr b="1" dirty="0"/>
              <a:t>)</a:t>
            </a:r>
            <a:r>
              <a:rPr dirty="0"/>
              <a:t> </a:t>
            </a:r>
            <a:r>
              <a:rPr lang="es-ES" dirty="0"/>
              <a:t>Redondear hacia abajo a la unidad más cercana</a:t>
            </a:r>
            <a:r>
              <a:rPr dirty="0"/>
              <a:t>. </a:t>
            </a:r>
            <a:r>
              <a:rPr dirty="0" err="1">
                <a:solidFill>
                  <a:schemeClr val="tx1">
                    <a:lumMod val="60000"/>
                    <a:lumOff val="40000"/>
                  </a:schemeClr>
                </a:solidFill>
              </a:rPr>
              <a:t>floor_date</a:t>
            </a:r>
            <a:r>
              <a:rPr dirty="0">
                <a:solidFill>
                  <a:schemeClr val="tx1">
                    <a:lumMod val="60000"/>
                    <a:lumOff val="40000"/>
                  </a:schemeClr>
                </a:solidFill>
              </a:rPr>
              <a:t>(dt, unit = "month")</a:t>
            </a:r>
          </a:p>
          <a:p>
            <a:pPr>
              <a:lnSpc>
                <a:spcPct val="80000"/>
              </a:lnSpc>
              <a:spcBef>
                <a:spcPts val="800"/>
              </a:spcBef>
              <a:defRPr sz="1100" b="0">
                <a:solidFill>
                  <a:srgbClr val="000000"/>
                </a:solidFill>
              </a:defRPr>
            </a:pPr>
            <a:r>
              <a:rPr b="1" dirty="0" err="1"/>
              <a:t>round_date</a:t>
            </a:r>
            <a:r>
              <a:rPr b="1" dirty="0"/>
              <a:t>(</a:t>
            </a:r>
            <a:r>
              <a:rPr dirty="0"/>
              <a:t>x, unit = "second"</a:t>
            </a:r>
            <a:r>
              <a:rPr b="1" dirty="0"/>
              <a:t>)</a:t>
            </a:r>
            <a:r>
              <a:rPr dirty="0"/>
              <a:t> </a:t>
            </a:r>
            <a:r>
              <a:rPr lang="es-ES" dirty="0"/>
              <a:t>Redondear a la unidad más cercana</a:t>
            </a:r>
            <a:r>
              <a:rPr dirty="0"/>
              <a:t>. </a:t>
            </a:r>
            <a:r>
              <a:rPr i="1" dirty="0" err="1">
                <a:solidFill>
                  <a:schemeClr val="tx1">
                    <a:lumMod val="60000"/>
                    <a:lumOff val="40000"/>
                  </a:schemeClr>
                </a:solidFill>
              </a:rPr>
              <a:t>round_date</a:t>
            </a:r>
            <a:r>
              <a:rPr i="1" dirty="0">
                <a:solidFill>
                  <a:schemeClr val="tx1">
                    <a:lumMod val="60000"/>
                    <a:lumOff val="40000"/>
                  </a:schemeClr>
                </a:solidFill>
              </a:rPr>
              <a:t>(dt, unit = "month")</a:t>
            </a:r>
          </a:p>
          <a:p>
            <a:pPr>
              <a:lnSpc>
                <a:spcPct val="80000"/>
              </a:lnSpc>
              <a:spcBef>
                <a:spcPts val="800"/>
              </a:spcBef>
              <a:defRPr sz="1100" b="0">
                <a:solidFill>
                  <a:srgbClr val="000000"/>
                </a:solidFill>
              </a:defRPr>
            </a:pPr>
            <a:r>
              <a:rPr b="1" dirty="0" err="1"/>
              <a:t>ceiling_date</a:t>
            </a:r>
            <a:r>
              <a:rPr b="1" dirty="0"/>
              <a:t>(</a:t>
            </a:r>
            <a:r>
              <a:rPr dirty="0"/>
              <a:t>x, unit = "second", </a:t>
            </a:r>
            <a:r>
              <a:rPr dirty="0" err="1"/>
              <a:t>change_on_boundary</a:t>
            </a:r>
            <a:r>
              <a:rPr dirty="0"/>
              <a:t> = NULL</a:t>
            </a:r>
            <a:r>
              <a:rPr b="1" dirty="0"/>
              <a:t>)</a:t>
            </a:r>
            <a:r>
              <a:rPr dirty="0"/>
              <a:t> </a:t>
            </a:r>
            <a:r>
              <a:rPr lang="es-ES" dirty="0"/>
              <a:t>Redondear hacia arriba a la unidad más cercana</a:t>
            </a:r>
            <a:r>
              <a:rPr dirty="0"/>
              <a:t>. </a:t>
            </a:r>
            <a:r>
              <a:rPr dirty="0" err="1">
                <a:solidFill>
                  <a:schemeClr val="tx1">
                    <a:lumMod val="60000"/>
                    <a:lumOff val="40000"/>
                  </a:schemeClr>
                </a:solidFill>
              </a:rPr>
              <a:t>ceiling_date</a:t>
            </a:r>
            <a:r>
              <a:rPr dirty="0">
                <a:solidFill>
                  <a:schemeClr val="tx1">
                    <a:lumMod val="60000"/>
                    <a:lumOff val="40000"/>
                  </a:schemeClr>
                </a:solidFill>
              </a:rPr>
              <a:t>(dt, unit = "month")</a:t>
            </a:r>
          </a:p>
        </p:txBody>
      </p:sp>
      <p:grpSp>
        <p:nvGrpSpPr>
          <p:cNvPr id="514" name="Agrupar"/>
          <p:cNvGrpSpPr/>
          <p:nvPr/>
        </p:nvGrpSpPr>
        <p:grpSpPr>
          <a:xfrm>
            <a:off x="9403605" y="2038810"/>
            <a:ext cx="2183288" cy="549220"/>
            <a:chOff x="0" y="0"/>
            <a:chExt cx="2183286" cy="549219"/>
          </a:xfrm>
        </p:grpSpPr>
        <p:sp>
          <p:nvSpPr>
            <p:cNvPr id="502" name="Línea"/>
            <p:cNvSpPr/>
            <p:nvPr/>
          </p:nvSpPr>
          <p:spPr>
            <a:xfrm flipV="1">
              <a:off x="161091"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03" name="Jan"/>
            <p:cNvSpPr txBox="1"/>
            <p:nvPr/>
          </p:nvSpPr>
          <p:spPr>
            <a:xfrm>
              <a:off x="0" y="332905"/>
              <a:ext cx="322185"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A6AAA9"/>
                  </a:solidFill>
                </a:defRPr>
              </a:lvl1pPr>
            </a:lstStyle>
            <a:p>
              <a:r>
                <a:t>Jan</a:t>
              </a:r>
            </a:p>
          </p:txBody>
        </p:sp>
        <p:sp>
          <p:nvSpPr>
            <p:cNvPr id="504" name="Línea"/>
            <p:cNvSpPr/>
            <p:nvPr/>
          </p:nvSpPr>
          <p:spPr>
            <a:xfrm flipV="1">
              <a:off x="764377"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05" name="Feb"/>
            <p:cNvSpPr txBox="1"/>
            <p:nvPr/>
          </p:nvSpPr>
          <p:spPr>
            <a:xfrm>
              <a:off x="603285" y="332905"/>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A6AAA9"/>
                  </a:solidFill>
                </a:defRPr>
              </a:lvl1pPr>
            </a:lstStyle>
            <a:p>
              <a:r>
                <a:t>Feb</a:t>
              </a:r>
            </a:p>
          </p:txBody>
        </p:sp>
        <p:sp>
          <p:nvSpPr>
            <p:cNvPr id="506" name="Línea"/>
            <p:cNvSpPr/>
            <p:nvPr/>
          </p:nvSpPr>
          <p:spPr>
            <a:xfrm flipV="1">
              <a:off x="1367663"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07" name="Mar"/>
            <p:cNvSpPr txBox="1"/>
            <p:nvPr/>
          </p:nvSpPr>
          <p:spPr>
            <a:xfrm>
              <a:off x="1206571" y="332905"/>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A6AAA9"/>
                  </a:solidFill>
                </a:defRPr>
              </a:lvl1pPr>
            </a:lstStyle>
            <a:p>
              <a:r>
                <a:t>Mar</a:t>
              </a:r>
            </a:p>
          </p:txBody>
        </p:sp>
        <p:sp>
          <p:nvSpPr>
            <p:cNvPr id="508" name="Línea"/>
            <p:cNvSpPr/>
            <p:nvPr/>
          </p:nvSpPr>
          <p:spPr>
            <a:xfrm flipV="1">
              <a:off x="1970950"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09" name="Apr"/>
            <p:cNvSpPr txBox="1"/>
            <p:nvPr/>
          </p:nvSpPr>
          <p:spPr>
            <a:xfrm>
              <a:off x="1809856" y="332905"/>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A6AAA9"/>
                  </a:solidFill>
                </a:defRPr>
              </a:lvl1pPr>
            </a:lstStyle>
            <a:p>
              <a:r>
                <a:t>Apr</a:t>
              </a:r>
            </a:p>
          </p:txBody>
        </p:sp>
        <p:sp>
          <p:nvSpPr>
            <p:cNvPr id="510" name="Línea"/>
            <p:cNvSpPr/>
            <p:nvPr/>
          </p:nvSpPr>
          <p:spPr>
            <a:xfrm flipV="1">
              <a:off x="981785" y="0"/>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11" name="Línea"/>
            <p:cNvSpPr/>
            <p:nvPr/>
          </p:nvSpPr>
          <p:spPr>
            <a:xfrm flipV="1">
              <a:off x="764377" y="1335"/>
              <a:ext cx="1" cy="364431"/>
            </a:xfrm>
            <a:prstGeom prst="line">
              <a:avLst/>
            </a:prstGeom>
            <a:noFill/>
            <a:ln w="38100" cap="flat">
              <a:solidFill>
                <a:schemeClr val="accent4"/>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12" name="Línea"/>
            <p:cNvSpPr/>
            <p:nvPr/>
          </p:nvSpPr>
          <p:spPr>
            <a:xfrm flipH="1" flipV="1">
              <a:off x="776664" y="182214"/>
              <a:ext cx="154736" cy="1"/>
            </a:xfrm>
            <a:prstGeom prst="line">
              <a:avLst/>
            </a:prstGeom>
            <a:noFill/>
            <a:ln w="25400" cap="flat">
              <a:solidFill>
                <a:schemeClr val="accent4"/>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13" name="Línea"/>
            <p:cNvSpPr/>
            <p:nvPr/>
          </p:nvSpPr>
          <p:spPr>
            <a:xfrm>
              <a:off x="38951" y="359108"/>
              <a:ext cx="2144336" cy="1"/>
            </a:xfrm>
            <a:prstGeom prst="line">
              <a:avLst/>
            </a:prstGeom>
            <a:noFill/>
            <a:ln w="12700" cap="flat">
              <a:solidFill>
                <a:srgbClr val="A6AAA9"/>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527" name="Agrupar"/>
          <p:cNvGrpSpPr/>
          <p:nvPr/>
        </p:nvGrpSpPr>
        <p:grpSpPr>
          <a:xfrm>
            <a:off x="9403605" y="3182041"/>
            <a:ext cx="2183288" cy="549220"/>
            <a:chOff x="0" y="0"/>
            <a:chExt cx="2183286" cy="549219"/>
          </a:xfrm>
        </p:grpSpPr>
        <p:sp>
          <p:nvSpPr>
            <p:cNvPr id="515" name="Línea"/>
            <p:cNvSpPr/>
            <p:nvPr/>
          </p:nvSpPr>
          <p:spPr>
            <a:xfrm flipV="1">
              <a:off x="161091"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16" name="Jan"/>
            <p:cNvSpPr txBox="1"/>
            <p:nvPr/>
          </p:nvSpPr>
          <p:spPr>
            <a:xfrm>
              <a:off x="0" y="332905"/>
              <a:ext cx="322185"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A6AAA9"/>
                  </a:solidFill>
                </a:defRPr>
              </a:lvl1pPr>
            </a:lstStyle>
            <a:p>
              <a:r>
                <a:t>Jan</a:t>
              </a:r>
            </a:p>
          </p:txBody>
        </p:sp>
        <p:sp>
          <p:nvSpPr>
            <p:cNvPr id="517" name="Línea"/>
            <p:cNvSpPr/>
            <p:nvPr/>
          </p:nvSpPr>
          <p:spPr>
            <a:xfrm flipV="1">
              <a:off x="764377"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18" name="Feb"/>
            <p:cNvSpPr txBox="1"/>
            <p:nvPr/>
          </p:nvSpPr>
          <p:spPr>
            <a:xfrm>
              <a:off x="603285" y="332905"/>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A6AAA9"/>
                  </a:solidFill>
                </a:defRPr>
              </a:lvl1pPr>
            </a:lstStyle>
            <a:p>
              <a:r>
                <a:t>Feb</a:t>
              </a:r>
            </a:p>
          </p:txBody>
        </p:sp>
        <p:sp>
          <p:nvSpPr>
            <p:cNvPr id="519" name="Línea"/>
            <p:cNvSpPr/>
            <p:nvPr/>
          </p:nvSpPr>
          <p:spPr>
            <a:xfrm flipV="1">
              <a:off x="1367663"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20" name="Mar"/>
            <p:cNvSpPr txBox="1"/>
            <p:nvPr/>
          </p:nvSpPr>
          <p:spPr>
            <a:xfrm>
              <a:off x="1206571" y="332905"/>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A6AAA9"/>
                  </a:solidFill>
                </a:defRPr>
              </a:lvl1pPr>
            </a:lstStyle>
            <a:p>
              <a:r>
                <a:t>Mar</a:t>
              </a:r>
            </a:p>
          </p:txBody>
        </p:sp>
        <p:sp>
          <p:nvSpPr>
            <p:cNvPr id="521" name="Línea"/>
            <p:cNvSpPr/>
            <p:nvPr/>
          </p:nvSpPr>
          <p:spPr>
            <a:xfrm flipV="1">
              <a:off x="1970950"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22" name="Apr"/>
            <p:cNvSpPr txBox="1"/>
            <p:nvPr/>
          </p:nvSpPr>
          <p:spPr>
            <a:xfrm>
              <a:off x="1809856" y="332905"/>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A6AAA9"/>
                  </a:solidFill>
                </a:defRPr>
              </a:lvl1pPr>
            </a:lstStyle>
            <a:p>
              <a:r>
                <a:t>Apr</a:t>
              </a:r>
            </a:p>
          </p:txBody>
        </p:sp>
        <p:sp>
          <p:nvSpPr>
            <p:cNvPr id="523" name="Línea"/>
            <p:cNvSpPr/>
            <p:nvPr/>
          </p:nvSpPr>
          <p:spPr>
            <a:xfrm flipV="1">
              <a:off x="981785" y="0"/>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24" name="Línea"/>
            <p:cNvSpPr/>
            <p:nvPr/>
          </p:nvSpPr>
          <p:spPr>
            <a:xfrm flipV="1">
              <a:off x="1361277" y="1335"/>
              <a:ext cx="1" cy="364431"/>
            </a:xfrm>
            <a:prstGeom prst="line">
              <a:avLst/>
            </a:prstGeom>
            <a:noFill/>
            <a:ln w="38100" cap="flat">
              <a:solidFill>
                <a:schemeClr val="accent4"/>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25" name="Línea"/>
            <p:cNvSpPr/>
            <p:nvPr/>
          </p:nvSpPr>
          <p:spPr>
            <a:xfrm>
              <a:off x="1032999" y="182214"/>
              <a:ext cx="313593" cy="1"/>
            </a:xfrm>
            <a:prstGeom prst="line">
              <a:avLst/>
            </a:prstGeom>
            <a:noFill/>
            <a:ln w="25400" cap="flat">
              <a:solidFill>
                <a:schemeClr val="accent4"/>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26" name="Línea"/>
            <p:cNvSpPr/>
            <p:nvPr/>
          </p:nvSpPr>
          <p:spPr>
            <a:xfrm>
              <a:off x="38951" y="359108"/>
              <a:ext cx="2144336" cy="1"/>
            </a:xfrm>
            <a:prstGeom prst="line">
              <a:avLst/>
            </a:prstGeom>
            <a:noFill/>
            <a:ln w="12700" cap="flat">
              <a:solidFill>
                <a:srgbClr val="A6AAA9"/>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542" name="Agrupar"/>
          <p:cNvGrpSpPr/>
          <p:nvPr/>
        </p:nvGrpSpPr>
        <p:grpSpPr>
          <a:xfrm>
            <a:off x="9403605" y="2607847"/>
            <a:ext cx="2183288" cy="549221"/>
            <a:chOff x="0" y="0"/>
            <a:chExt cx="2183286" cy="549219"/>
          </a:xfrm>
        </p:grpSpPr>
        <p:sp>
          <p:nvSpPr>
            <p:cNvPr id="528" name="Línea"/>
            <p:cNvSpPr/>
            <p:nvPr/>
          </p:nvSpPr>
          <p:spPr>
            <a:xfrm flipV="1">
              <a:off x="161091"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29" name="Jan"/>
            <p:cNvSpPr txBox="1"/>
            <p:nvPr/>
          </p:nvSpPr>
          <p:spPr>
            <a:xfrm>
              <a:off x="0" y="332905"/>
              <a:ext cx="322185"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A6AAA9"/>
                  </a:solidFill>
                </a:defRPr>
              </a:lvl1pPr>
            </a:lstStyle>
            <a:p>
              <a:r>
                <a:t>Jan</a:t>
              </a:r>
            </a:p>
          </p:txBody>
        </p:sp>
        <p:sp>
          <p:nvSpPr>
            <p:cNvPr id="530" name="Línea"/>
            <p:cNvSpPr/>
            <p:nvPr/>
          </p:nvSpPr>
          <p:spPr>
            <a:xfrm flipV="1">
              <a:off x="764377"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31" name="Feb"/>
            <p:cNvSpPr txBox="1"/>
            <p:nvPr/>
          </p:nvSpPr>
          <p:spPr>
            <a:xfrm>
              <a:off x="603285" y="332905"/>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A6AAA9"/>
                  </a:solidFill>
                </a:defRPr>
              </a:lvl1pPr>
            </a:lstStyle>
            <a:p>
              <a:r>
                <a:t>Feb</a:t>
              </a:r>
            </a:p>
          </p:txBody>
        </p:sp>
        <p:sp>
          <p:nvSpPr>
            <p:cNvPr id="532" name="Línea"/>
            <p:cNvSpPr/>
            <p:nvPr/>
          </p:nvSpPr>
          <p:spPr>
            <a:xfrm flipV="1">
              <a:off x="1367663"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33" name="Mar"/>
            <p:cNvSpPr txBox="1"/>
            <p:nvPr/>
          </p:nvSpPr>
          <p:spPr>
            <a:xfrm>
              <a:off x="1206571" y="332905"/>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A6AAA9"/>
                  </a:solidFill>
                </a:defRPr>
              </a:lvl1pPr>
            </a:lstStyle>
            <a:p>
              <a:r>
                <a:t>Mar</a:t>
              </a:r>
            </a:p>
          </p:txBody>
        </p:sp>
        <p:sp>
          <p:nvSpPr>
            <p:cNvPr id="534" name="Línea"/>
            <p:cNvSpPr/>
            <p:nvPr/>
          </p:nvSpPr>
          <p:spPr>
            <a:xfrm flipV="1">
              <a:off x="1970950" y="243893"/>
              <a:ext cx="1" cy="154230"/>
            </a:xfrm>
            <a:prstGeom prst="line">
              <a:avLst/>
            </a:prstGeom>
            <a:noFill/>
            <a:ln w="127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35" name="Apr"/>
            <p:cNvSpPr txBox="1"/>
            <p:nvPr/>
          </p:nvSpPr>
          <p:spPr>
            <a:xfrm>
              <a:off x="1809856" y="332905"/>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A6AAA9"/>
                  </a:solidFill>
                </a:defRPr>
              </a:lvl1pPr>
            </a:lstStyle>
            <a:p>
              <a:r>
                <a:t>Apr</a:t>
              </a:r>
            </a:p>
          </p:txBody>
        </p:sp>
        <p:sp>
          <p:nvSpPr>
            <p:cNvPr id="536" name="Línea"/>
            <p:cNvSpPr/>
            <p:nvPr/>
          </p:nvSpPr>
          <p:spPr>
            <a:xfrm flipV="1">
              <a:off x="981785" y="0"/>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37" name="Línea"/>
            <p:cNvSpPr/>
            <p:nvPr/>
          </p:nvSpPr>
          <p:spPr>
            <a:xfrm flipV="1">
              <a:off x="764377" y="1335"/>
              <a:ext cx="1" cy="364431"/>
            </a:xfrm>
            <a:prstGeom prst="line">
              <a:avLst/>
            </a:prstGeom>
            <a:noFill/>
            <a:ln w="38100" cap="flat">
              <a:solidFill>
                <a:schemeClr val="accent4"/>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38" name="Línea"/>
            <p:cNvSpPr/>
            <p:nvPr/>
          </p:nvSpPr>
          <p:spPr>
            <a:xfrm flipH="1" flipV="1">
              <a:off x="776664" y="182214"/>
              <a:ext cx="154736" cy="1"/>
            </a:xfrm>
            <a:prstGeom prst="line">
              <a:avLst/>
            </a:prstGeom>
            <a:noFill/>
            <a:ln w="25400" cap="flat">
              <a:solidFill>
                <a:schemeClr val="accent4"/>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39" name="Línea"/>
            <p:cNvSpPr/>
            <p:nvPr/>
          </p:nvSpPr>
          <p:spPr>
            <a:xfrm>
              <a:off x="38951" y="359108"/>
              <a:ext cx="2144336" cy="1"/>
            </a:xfrm>
            <a:prstGeom prst="line">
              <a:avLst/>
            </a:prstGeom>
            <a:noFill/>
            <a:ln w="12700" cap="flat">
              <a:solidFill>
                <a:srgbClr val="A6AAA9"/>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40" name="Línea"/>
            <p:cNvSpPr/>
            <p:nvPr/>
          </p:nvSpPr>
          <p:spPr>
            <a:xfrm flipV="1">
              <a:off x="1367663" y="0"/>
              <a:ext cx="1" cy="364430"/>
            </a:xfrm>
            <a:prstGeom prst="line">
              <a:avLst/>
            </a:prstGeom>
            <a:noFill/>
            <a:ln w="38100" cap="flat">
              <a:solidFill>
                <a:schemeClr val="accent4"/>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541" name="Línea"/>
            <p:cNvSpPr/>
            <p:nvPr/>
          </p:nvSpPr>
          <p:spPr>
            <a:xfrm>
              <a:off x="1038101" y="182214"/>
              <a:ext cx="313593" cy="1"/>
            </a:xfrm>
            <a:prstGeom prst="line">
              <a:avLst/>
            </a:prstGeom>
            <a:noFill/>
            <a:ln w="25400" cap="flat">
              <a:solidFill>
                <a:schemeClr val="accent4"/>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pic>
        <p:nvPicPr>
          <p:cNvPr id="543" name="lubridate.png" descr="lubridate.png"/>
          <p:cNvPicPr>
            <a:picLocks noChangeAspect="1"/>
          </p:cNvPicPr>
          <p:nvPr/>
        </p:nvPicPr>
        <p:blipFill>
          <a:blip r:embed="rId2"/>
          <a:stretch>
            <a:fillRect/>
          </a:stretch>
        </p:blipFill>
        <p:spPr>
          <a:xfrm>
            <a:off x="12313158" y="217974"/>
            <a:ext cx="1358901" cy="1575118"/>
          </a:xfrm>
          <a:prstGeom prst="rect">
            <a:avLst/>
          </a:prstGeom>
          <a:ln w="12700">
            <a:miter lim="400000"/>
          </a:ln>
        </p:spPr>
      </p:pic>
      <p:sp>
        <p:nvSpPr>
          <p:cNvPr id="544" name="Valid units are second, minute, hour, day, week, month, bimonth, quarter, season, halfyear and year.…"/>
          <p:cNvSpPr txBox="1"/>
          <p:nvPr/>
        </p:nvSpPr>
        <p:spPr>
          <a:xfrm>
            <a:off x="9438775" y="3782952"/>
            <a:ext cx="4260415" cy="770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lnSpcReduction="10000"/>
          </a:bodyPr>
          <a:lstStyle/>
          <a:p>
            <a:pPr>
              <a:lnSpc>
                <a:spcPct val="80000"/>
              </a:lnSpc>
              <a:spcBef>
                <a:spcPts val="800"/>
              </a:spcBef>
              <a:defRPr sz="1100" b="0">
                <a:solidFill>
                  <a:srgbClr val="000000"/>
                </a:solidFill>
              </a:defRPr>
            </a:pPr>
            <a:r>
              <a:rPr lang="es-ES" dirty="0"/>
              <a:t>Las unidades válidas son segundo, minuto, hora, día, semana, mes, bimestre, trimestre, temporada, semestre y año</a:t>
            </a:r>
            <a:r>
              <a:rPr dirty="0"/>
              <a:t>. </a:t>
            </a:r>
          </a:p>
          <a:p>
            <a:pPr>
              <a:lnSpc>
                <a:spcPct val="80000"/>
              </a:lnSpc>
              <a:spcBef>
                <a:spcPts val="800"/>
              </a:spcBef>
              <a:defRPr sz="1100" b="0">
                <a:solidFill>
                  <a:srgbClr val="000000"/>
                </a:solidFill>
              </a:defRPr>
            </a:pPr>
            <a:r>
              <a:rPr b="1" dirty="0"/>
              <a:t>rollback(</a:t>
            </a:r>
            <a:r>
              <a:rPr dirty="0"/>
              <a:t>dates, </a:t>
            </a:r>
            <a:r>
              <a:rPr dirty="0" err="1"/>
              <a:t>roll_to_first</a:t>
            </a:r>
            <a:r>
              <a:rPr dirty="0"/>
              <a:t> = FALSE, </a:t>
            </a:r>
            <a:r>
              <a:rPr dirty="0" err="1"/>
              <a:t>preserve_hms</a:t>
            </a:r>
            <a:r>
              <a:rPr dirty="0"/>
              <a:t> = TRUE</a:t>
            </a:r>
            <a:r>
              <a:rPr b="1" dirty="0"/>
              <a:t>)</a:t>
            </a:r>
            <a:r>
              <a:rPr dirty="0"/>
              <a:t> </a:t>
            </a:r>
            <a:r>
              <a:rPr lang="es-ES" dirty="0"/>
              <a:t>Retroceder al último día del mes anterior. Además,</a:t>
            </a:r>
            <a:r>
              <a:rPr dirty="0"/>
              <a:t> </a:t>
            </a:r>
            <a:r>
              <a:rPr b="1" dirty="0" err="1"/>
              <a:t>rollforward</a:t>
            </a:r>
            <a:r>
              <a:rPr b="1" dirty="0"/>
              <a:t>()</a:t>
            </a:r>
            <a:r>
              <a:rPr dirty="0"/>
              <a:t>. </a:t>
            </a:r>
            <a:r>
              <a:rPr dirty="0">
                <a:solidFill>
                  <a:schemeClr val="tx1">
                    <a:lumMod val="60000"/>
                    <a:lumOff val="40000"/>
                  </a:schemeClr>
                </a:solidFill>
              </a:rPr>
              <a:t>rollback(dt)</a:t>
            </a:r>
          </a:p>
        </p:txBody>
      </p:sp>
      <p:sp>
        <p:nvSpPr>
          <p:cNvPr id="545" name="07-2020"/>
          <p:cNvSpPr txBox="1"/>
          <p:nvPr/>
        </p:nvSpPr>
        <p:spPr>
          <a:xfrm>
            <a:off x="273180" y="6929961"/>
            <a:ext cx="764110" cy="335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4570" tIns="54570" rIns="54570" bIns="54570" anchor="ctr">
            <a:spAutoFit/>
          </a:bodyPr>
          <a:lstStyle/>
          <a:p>
            <a:pPr>
              <a:defRPr b="0">
                <a:solidFill>
                  <a:schemeClr val="accent4">
                    <a:hueOff val="-116170"/>
                    <a:satOff val="78638"/>
                    <a:lumOff val="-43589"/>
                  </a:schemeClr>
                </a:solidFill>
                <a:latin typeface="Chalkduster"/>
                <a:ea typeface="Chalkduster"/>
                <a:cs typeface="Chalkduster"/>
                <a:sym typeface="Chalkduster"/>
              </a:defRPr>
            </a:pPr>
            <a:r>
              <a:rPr>
                <a:solidFill>
                  <a:srgbClr val="4F7648"/>
                </a:solidFill>
              </a:rPr>
              <a:t>07</a:t>
            </a:r>
            <a:r>
              <a:rPr>
                <a:solidFill>
                  <a:srgbClr val="C1C0C0"/>
                </a:solidFill>
              </a:rPr>
              <a:t>-</a:t>
            </a:r>
            <a:r>
              <a:t>2020</a:t>
            </a:r>
          </a:p>
        </p:txBody>
      </p:sp>
      <p:pic>
        <p:nvPicPr>
          <p:cNvPr id="546" name="posit-full-color.png" descr="posit-full-color.png"/>
          <p:cNvPicPr>
            <a:picLocks noChangeAspect="1"/>
          </p:cNvPicPr>
          <p:nvPr/>
        </p:nvPicPr>
        <p:blipFill>
          <a:blip r:embed="rId3"/>
          <a:srcRect/>
          <a:stretch>
            <a:fillRect/>
          </a:stretch>
        </p:blipFill>
        <p:spPr>
          <a:xfrm>
            <a:off x="382542" y="10050579"/>
            <a:ext cx="1719068" cy="544372"/>
          </a:xfrm>
          <a:prstGeom prst="rect">
            <a:avLst/>
          </a:prstGeom>
          <a:ln w="12700">
            <a:miter lim="400000"/>
          </a:ln>
        </p:spPr>
      </p:pic>
      <p:sp>
        <p:nvSpPr>
          <p:cNvPr id="547" name="CC BY SA Posit Software, PBC  •   info@posit.co  •   posit.co  •  Learn more at lubridate.tidyverse.org  •  HTML cheatsheets at pos.it/cheatsheets  •  lubridate  1.9.3  •  Updated:  2024-05"/>
          <p:cNvSpPr txBox="1"/>
          <p:nvPr/>
        </p:nvSpPr>
        <p:spPr>
          <a:xfrm>
            <a:off x="2353572" y="10347903"/>
            <a:ext cx="11322666" cy="234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gn="r">
              <a:lnSpc>
                <a:spcPct val="90000"/>
              </a:lnSpc>
              <a:spcBef>
                <a:spcPts val="0"/>
              </a:spcBef>
              <a:defRPr sz="900" b="0">
                <a:solidFill>
                  <a:srgbClr val="000000"/>
                </a:solidFill>
              </a:defRPr>
            </a:pPr>
            <a:r>
              <a:rPr dirty="0"/>
              <a:t>CC BY SA Posit Software, PBC  •   </a:t>
            </a:r>
            <a:r>
              <a:rPr dirty="0">
                <a:hlinkClick r:id="rId4"/>
              </a:rPr>
              <a:t>info@posit.co</a:t>
            </a:r>
            <a:r>
              <a:rPr dirty="0"/>
              <a:t>  •   </a:t>
            </a:r>
            <a:r>
              <a:rPr dirty="0">
                <a:hlinkClick r:id="rId5"/>
              </a:rPr>
              <a:t>posit.co</a:t>
            </a:r>
            <a:r>
              <a:rPr dirty="0"/>
              <a:t>  •  </a:t>
            </a:r>
            <a:r>
              <a:rPr lang="es-ES" dirty="0"/>
              <a:t>Aprenda más en</a:t>
            </a:r>
            <a:r>
              <a:rPr dirty="0"/>
              <a:t> </a:t>
            </a:r>
            <a:r>
              <a:rPr b="1" dirty="0">
                <a:hlinkClick r:id="rId6"/>
              </a:rPr>
              <a:t>lubridate.tidyverse.org</a:t>
            </a:r>
            <a:r>
              <a:rPr dirty="0"/>
              <a:t>  •  </a:t>
            </a:r>
            <a:r>
              <a:rPr lang="es-ES" dirty="0"/>
              <a:t>Guía rápida en </a:t>
            </a:r>
            <a:r>
              <a:rPr dirty="0"/>
              <a:t>HTML</a:t>
            </a:r>
            <a:r>
              <a:rPr lang="es-ES" dirty="0"/>
              <a:t> en</a:t>
            </a:r>
            <a:r>
              <a:rPr dirty="0"/>
              <a:t> </a:t>
            </a:r>
            <a:r>
              <a:rPr b="1" dirty="0">
                <a:hlinkClick r:id="rId7"/>
              </a:rPr>
              <a:t>pos.it/</a:t>
            </a:r>
            <a:r>
              <a:rPr b="1" dirty="0" err="1">
                <a:hlinkClick r:id="rId7"/>
              </a:rPr>
              <a:t>cheatsheets</a:t>
            </a:r>
            <a:r>
              <a:rPr dirty="0">
                <a:solidFill>
                  <a:srgbClr val="D1D2D3"/>
                </a:solidFill>
              </a:rPr>
              <a:t>  </a:t>
            </a:r>
            <a:r>
              <a:rPr dirty="0"/>
              <a:t>•  </a:t>
            </a:r>
            <a:r>
              <a:rPr dirty="0" err="1"/>
              <a:t>lubridate</a:t>
            </a:r>
            <a:r>
              <a:rPr dirty="0"/>
              <a:t>  1.9.3  •  </a:t>
            </a:r>
            <a:r>
              <a:rPr lang="es-ES" dirty="0"/>
              <a:t>Actualizado</a:t>
            </a:r>
            <a:r>
              <a:rPr dirty="0"/>
              <a:t>:  2024-05</a:t>
            </a:r>
          </a:p>
        </p:txBody>
      </p:sp>
      <p:sp>
        <p:nvSpPr>
          <p:cNvPr id="2" name="TextBox 1">
            <a:extLst>
              <a:ext uri="{FF2B5EF4-FFF2-40B4-BE49-F238E27FC236}">
                <a16:creationId xmlns:a16="http://schemas.microsoft.com/office/drawing/2014/main" id="{FCC46431-D024-2821-CC5D-EC60F2422084}"/>
              </a:ext>
            </a:extLst>
          </p:cNvPr>
          <p:cNvSpPr txBox="1"/>
          <p:nvPr/>
        </p:nvSpPr>
        <p:spPr>
          <a:xfrm>
            <a:off x="12729421" y="5526070"/>
            <a:ext cx="942638" cy="62727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algn="ctr">
              <a:lnSpc>
                <a:spcPct val="80000"/>
              </a:lnSpc>
              <a:spcBef>
                <a:spcPts val="0"/>
              </a:spcBef>
              <a:defRPr sz="1100" b="0">
                <a:solidFill>
                  <a:srgbClr val="FFFFFF"/>
                </a:solidFill>
              </a:defRPr>
            </a:pPr>
            <a:r>
              <a:rPr lang="es-ES" sz="1050" dirty="0"/>
              <a:t>Consejo: utilice una 
fecha con 
día &gt; 12</a:t>
            </a:r>
            <a:endParaRPr kumimoji="0" lang="es-ES" sz="1100" i="0" u="none" strike="noStrike" cap="none" spc="0" normalizeH="0" baseline="0" dirty="0">
              <a:ln>
                <a:noFill/>
              </a:ln>
              <a:solidFill>
                <a:srgbClr val="4C4C4C"/>
              </a:solidFill>
              <a:effectLst/>
              <a:uFillTx/>
              <a:latin typeface="+mn-lt"/>
              <a:ea typeface="+mn-ea"/>
              <a:cs typeface="+mn-cs"/>
              <a:sym typeface="Helvetica"/>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6" name="Agrupar"/>
          <p:cNvGrpSpPr/>
          <p:nvPr/>
        </p:nvGrpSpPr>
        <p:grpSpPr>
          <a:xfrm>
            <a:off x="8383487" y="-1013161"/>
            <a:ext cx="6157893" cy="3553962"/>
            <a:chOff x="0" y="51032"/>
            <a:chExt cx="6157891" cy="3553961"/>
          </a:xfrm>
        </p:grpSpPr>
        <p:grpSp>
          <p:nvGrpSpPr>
            <p:cNvPr id="564" name="Agrupar"/>
            <p:cNvGrpSpPr/>
            <p:nvPr/>
          </p:nvGrpSpPr>
          <p:grpSpPr>
            <a:xfrm>
              <a:off x="23293" y="51032"/>
              <a:ext cx="6134599" cy="2980091"/>
              <a:chOff x="0" y="51032"/>
              <a:chExt cx="6134598" cy="2980090"/>
            </a:xfrm>
          </p:grpSpPr>
          <p:sp>
            <p:nvSpPr>
              <p:cNvPr id="549" name="Triángulo"/>
              <p:cNvSpPr/>
              <p:nvPr/>
            </p:nvSpPr>
            <p:spPr>
              <a:xfrm rot="1800000">
                <a:off x="1177377" y="304285"/>
                <a:ext cx="1319509" cy="1143860"/>
              </a:xfrm>
              <a:prstGeom prst="triangle">
                <a:avLst/>
              </a:prstGeom>
              <a:solidFill>
                <a:srgbClr val="82A67D"/>
              </a:solidFill>
              <a:ln w="3175" cap="flat">
                <a:solidFill>
                  <a:srgbClr val="82A67D"/>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0" name="Círculo"/>
              <p:cNvSpPr/>
              <p:nvPr/>
            </p:nvSpPr>
            <p:spPr>
              <a:xfrm flipH="1">
                <a:off x="1550782" y="838357"/>
                <a:ext cx="422090" cy="422090"/>
              </a:xfrm>
              <a:prstGeom prst="ellipse">
                <a:avLst/>
              </a:prstGeom>
              <a:solidFill>
                <a:srgbClr val="B1D2AD"/>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1" name="Círculo"/>
              <p:cNvSpPr/>
              <p:nvPr/>
            </p:nvSpPr>
            <p:spPr>
              <a:xfrm flipH="1">
                <a:off x="0" y="819778"/>
                <a:ext cx="422089" cy="422090"/>
              </a:xfrm>
              <a:prstGeom prst="ellipse">
                <a:avLst/>
              </a:prstGeom>
              <a:solidFill>
                <a:srgbClr val="82A67D">
                  <a:alpha val="49754"/>
                </a:srgb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2" name="Triángulo"/>
              <p:cNvSpPr/>
              <p:nvPr/>
            </p:nvSpPr>
            <p:spPr>
              <a:xfrm rot="19800000">
                <a:off x="2896973" y="973389"/>
                <a:ext cx="1319509" cy="1143860"/>
              </a:xfrm>
              <a:prstGeom prst="triangle">
                <a:avLst/>
              </a:prstGeom>
              <a:solidFill>
                <a:srgbClr val="B1D2AD"/>
              </a:solidFill>
              <a:ln w="6350" cap="flat">
                <a:solidFill>
                  <a:srgbClr val="B1D2AD"/>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3" name="Triángulo"/>
              <p:cNvSpPr/>
              <p:nvPr/>
            </p:nvSpPr>
            <p:spPr>
              <a:xfrm rot="1800000">
                <a:off x="3470359" y="1634009"/>
                <a:ext cx="1319509" cy="1143861"/>
              </a:xfrm>
              <a:prstGeom prst="triangle">
                <a:avLst/>
              </a:prstGeom>
              <a:solidFill>
                <a:srgbClr val="82A67D"/>
              </a:solidFill>
              <a:ln w="6350" cap="flat">
                <a:solidFill>
                  <a:srgbClr val="82A67D"/>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4" name="Círculo"/>
              <p:cNvSpPr/>
              <p:nvPr/>
            </p:nvSpPr>
            <p:spPr>
              <a:xfrm flipH="1">
                <a:off x="3461021" y="1507461"/>
                <a:ext cx="422090" cy="422090"/>
              </a:xfrm>
              <a:prstGeom prst="ellipse">
                <a:avLst/>
              </a:prstGeom>
              <a:solidFill>
                <a:srgbClr val="82A67D"/>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5" name="Círculo"/>
              <p:cNvSpPr/>
              <p:nvPr/>
            </p:nvSpPr>
            <p:spPr>
              <a:xfrm flipH="1">
                <a:off x="3843763" y="2168082"/>
                <a:ext cx="422090" cy="422090"/>
              </a:xfrm>
              <a:prstGeom prst="ellipse">
                <a:avLst/>
              </a:prstGeom>
              <a:solidFill>
                <a:srgbClr val="B1D2AD"/>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6" name="Triángulo"/>
              <p:cNvSpPr/>
              <p:nvPr/>
            </p:nvSpPr>
            <p:spPr>
              <a:xfrm rot="1800000">
                <a:off x="3470359" y="312963"/>
                <a:ext cx="1319509" cy="1143861"/>
              </a:xfrm>
              <a:prstGeom prst="triangle">
                <a:avLst/>
              </a:prstGeom>
              <a:solidFill>
                <a:srgbClr val="82A67D"/>
              </a:solidFill>
              <a:ln w="6350" cap="flat">
                <a:solidFill>
                  <a:srgbClr val="82A67D"/>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7" name="Círculo"/>
              <p:cNvSpPr/>
              <p:nvPr/>
            </p:nvSpPr>
            <p:spPr>
              <a:xfrm flipH="1">
                <a:off x="3843763" y="847036"/>
                <a:ext cx="422090" cy="422090"/>
              </a:xfrm>
              <a:prstGeom prst="ellipse">
                <a:avLst/>
              </a:prstGeom>
              <a:solidFill>
                <a:srgbClr val="B1D2AD"/>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8" name="Triángulo"/>
              <p:cNvSpPr/>
              <p:nvPr/>
            </p:nvSpPr>
            <p:spPr>
              <a:xfrm rot="19800000">
                <a:off x="4044130" y="318647"/>
                <a:ext cx="1319509" cy="1143861"/>
              </a:xfrm>
              <a:prstGeom prst="triangle">
                <a:avLst/>
              </a:prstGeom>
              <a:solidFill>
                <a:srgbClr val="B1D2AD"/>
              </a:solidFill>
              <a:ln w="6350" cap="flat">
                <a:solidFill>
                  <a:srgbClr val="B1D2AD"/>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9" name="Círculo"/>
              <p:cNvSpPr/>
              <p:nvPr/>
            </p:nvSpPr>
            <p:spPr>
              <a:xfrm flipH="1">
                <a:off x="4608178" y="852720"/>
                <a:ext cx="422090" cy="422090"/>
              </a:xfrm>
              <a:prstGeom prst="ellipse">
                <a:avLst/>
              </a:prstGeom>
              <a:solidFill>
                <a:srgbClr val="82A67D"/>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0" name="Triángulo"/>
              <p:cNvSpPr/>
              <p:nvPr/>
            </p:nvSpPr>
            <p:spPr>
              <a:xfrm rot="1800000">
                <a:off x="4617515" y="979268"/>
                <a:ext cx="1319509" cy="1143861"/>
              </a:xfrm>
              <a:prstGeom prst="triangle">
                <a:avLst/>
              </a:prstGeom>
              <a:solidFill>
                <a:srgbClr val="82A67D"/>
              </a:solidFill>
              <a:ln w="6350" cap="flat">
                <a:solidFill>
                  <a:srgbClr val="82A67D"/>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1" name="Círculo"/>
              <p:cNvSpPr/>
              <p:nvPr/>
            </p:nvSpPr>
            <p:spPr>
              <a:xfrm flipH="1">
                <a:off x="4990920" y="1513341"/>
                <a:ext cx="422090" cy="422090"/>
              </a:xfrm>
              <a:prstGeom prst="ellipse">
                <a:avLst/>
              </a:prstGeom>
              <a:solidFill>
                <a:srgbClr val="B1D2AD"/>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2" name="Triángulo"/>
              <p:cNvSpPr/>
              <p:nvPr/>
            </p:nvSpPr>
            <p:spPr>
              <a:xfrm rot="19800000">
                <a:off x="1751148" y="309969"/>
                <a:ext cx="1319510" cy="1143860"/>
              </a:xfrm>
              <a:prstGeom prst="triangle">
                <a:avLst/>
              </a:prstGeom>
              <a:solidFill>
                <a:srgbClr val="B1D2AD"/>
              </a:solidFill>
              <a:ln w="6350" cap="flat">
                <a:solidFill>
                  <a:srgbClr val="B1D2AD"/>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3" name="Círculo"/>
              <p:cNvSpPr/>
              <p:nvPr/>
            </p:nvSpPr>
            <p:spPr>
              <a:xfrm flipH="1">
                <a:off x="2315196" y="844041"/>
                <a:ext cx="422090" cy="422090"/>
              </a:xfrm>
              <a:prstGeom prst="ellipse">
                <a:avLst/>
              </a:prstGeom>
              <a:solidFill>
                <a:srgbClr val="82A67D"/>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565" name="Rectángulo"/>
            <p:cNvSpPr/>
            <p:nvPr/>
          </p:nvSpPr>
          <p:spPr>
            <a:xfrm>
              <a:off x="0"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567" name="Make an interval with interval() or %--%, e.g.…"/>
          <p:cNvSpPr txBox="1"/>
          <p:nvPr/>
        </p:nvSpPr>
        <p:spPr>
          <a:xfrm>
            <a:off x="9417609" y="5834396"/>
            <a:ext cx="4395197" cy="13302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900"/>
              </a:spcBef>
              <a:defRPr sz="1100" b="0">
                <a:solidFill>
                  <a:srgbClr val="000000"/>
                </a:solidFill>
              </a:defRPr>
            </a:pPr>
            <a:r>
              <a:rPr lang="es-ES" sz="900" dirty="0"/>
              <a:t>Haz un intervalo con</a:t>
            </a:r>
            <a:r>
              <a:rPr sz="900" dirty="0"/>
              <a:t> </a:t>
            </a:r>
            <a:r>
              <a:rPr sz="900" b="1" dirty="0"/>
              <a:t>interval()</a:t>
            </a:r>
            <a:r>
              <a:rPr sz="900" dirty="0"/>
              <a:t> or </a:t>
            </a:r>
            <a:r>
              <a:rPr sz="900" b="1" dirty="0"/>
              <a:t>%--%</a:t>
            </a:r>
            <a:r>
              <a:rPr sz="900" dirty="0"/>
              <a:t>, e.</a:t>
            </a:r>
            <a:r>
              <a:rPr lang="es-ES" sz="900" dirty="0"/>
              <a:t>j</a:t>
            </a:r>
            <a:r>
              <a:rPr sz="900" dirty="0"/>
              <a:t>.</a:t>
            </a:r>
          </a:p>
          <a:p>
            <a:pPr>
              <a:lnSpc>
                <a:spcPct val="80000"/>
              </a:lnSpc>
              <a:spcBef>
                <a:spcPts val="1200"/>
              </a:spcBef>
              <a:defRPr sz="1100" b="0">
                <a:solidFill>
                  <a:srgbClr val="000000"/>
                </a:solidFill>
              </a:defRPr>
            </a:pPr>
            <a:r>
              <a:rPr sz="900" dirty="0" err="1"/>
              <a:t>i</a:t>
            </a:r>
            <a:r>
              <a:rPr sz="900" dirty="0"/>
              <a:t> &lt;- interval(</a:t>
            </a:r>
            <a:r>
              <a:rPr sz="900" dirty="0" err="1"/>
              <a:t>ymd</a:t>
            </a:r>
            <a:r>
              <a:rPr sz="900" dirty="0"/>
              <a:t>("2017-01-01"), d)</a:t>
            </a:r>
            <a:r>
              <a:rPr sz="900" i="1" dirty="0"/>
              <a:t>    </a:t>
            </a:r>
            <a:r>
              <a:rPr sz="900" i="1" dirty="0">
                <a:solidFill>
                  <a:schemeClr val="accent4">
                    <a:satOff val="8634"/>
                    <a:lumOff val="-20316"/>
                  </a:schemeClr>
                </a:solidFill>
              </a:rPr>
              <a:t>           ## 2017-01-01 UTC--2017-11-28 UTC</a:t>
            </a:r>
          </a:p>
          <a:p>
            <a:pPr>
              <a:lnSpc>
                <a:spcPct val="80000"/>
              </a:lnSpc>
              <a:spcBef>
                <a:spcPts val="0"/>
              </a:spcBef>
              <a:defRPr sz="1100" b="0">
                <a:solidFill>
                  <a:srgbClr val="000000"/>
                </a:solidFill>
              </a:defRPr>
            </a:pPr>
            <a:r>
              <a:rPr sz="900" dirty="0"/>
              <a:t>j &lt;- d %--% </a:t>
            </a:r>
            <a:r>
              <a:rPr sz="900" dirty="0" err="1"/>
              <a:t>ymd</a:t>
            </a:r>
            <a:r>
              <a:rPr sz="900" dirty="0"/>
              <a:t>("2017-12-31")       </a:t>
            </a:r>
            <a:r>
              <a:rPr sz="900" i="1" dirty="0"/>
              <a:t>               </a:t>
            </a:r>
            <a:r>
              <a:rPr sz="900" i="1" dirty="0">
                <a:solidFill>
                  <a:schemeClr val="accent4">
                    <a:satOff val="8634"/>
                    <a:lumOff val="-20316"/>
                  </a:schemeClr>
                </a:solidFill>
              </a:rPr>
              <a:t>## 2017-11-28 UTC--2017-12-31 UTC</a:t>
            </a:r>
          </a:p>
        </p:txBody>
      </p:sp>
      <p:sp>
        <p:nvSpPr>
          <p:cNvPr id="568" name="Línea"/>
          <p:cNvSpPr/>
          <p:nvPr/>
        </p:nvSpPr>
        <p:spPr>
          <a:xfrm>
            <a:off x="9398000" y="5026734"/>
            <a:ext cx="4254501"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569" name="PERIODS"/>
          <p:cNvSpPr txBox="1"/>
          <p:nvPr/>
        </p:nvSpPr>
        <p:spPr>
          <a:xfrm>
            <a:off x="312072" y="5080632"/>
            <a:ext cx="812723"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indent="0"/>
            <a:r>
              <a:rPr lang="es-ES"/>
              <a:t>PERÍODOS</a:t>
            </a:r>
            <a:endParaRPr dirty="0"/>
          </a:p>
        </p:txBody>
      </p:sp>
      <p:sp>
        <p:nvSpPr>
          <p:cNvPr id="570" name="Rectángulo"/>
          <p:cNvSpPr/>
          <p:nvPr/>
        </p:nvSpPr>
        <p:spPr>
          <a:xfrm>
            <a:off x="312072" y="1043436"/>
            <a:ext cx="10794950" cy="3828100"/>
          </a:xfrm>
          <a:prstGeom prst="rect">
            <a:avLst/>
          </a:prstGeom>
          <a:solidFill>
            <a:schemeClr val="accent4">
              <a:satOff val="12017"/>
              <a:lumOff val="18149"/>
              <a:alpha val="25385"/>
            </a:schemeClr>
          </a:solidFill>
          <a:ln w="12700">
            <a:miter lim="400000"/>
          </a:ln>
        </p:spPr>
        <p:txBody>
          <a:bodyPr lIns="54570" tIns="54570" rIns="54570" bIns="54570" anchor="ctr"/>
          <a:lstStyle/>
          <a:p>
            <a:pPr>
              <a:lnSpc>
                <a:spcPct val="80000"/>
              </a:lnSpc>
              <a:spcBef>
                <a:spcPts val="0"/>
              </a:spcBef>
              <a:defRPr b="0">
                <a:solidFill>
                  <a:srgbClr val="000000"/>
                </a:solidFill>
              </a:defRPr>
            </a:pPr>
            <a:endParaRPr/>
          </a:p>
        </p:txBody>
      </p:sp>
      <p:sp>
        <p:nvSpPr>
          <p:cNvPr id="571" name="Línea"/>
          <p:cNvSpPr/>
          <p:nvPr/>
        </p:nvSpPr>
        <p:spPr>
          <a:xfrm>
            <a:off x="274742" y="5026918"/>
            <a:ext cx="4246175"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572" name="DURATIONS"/>
          <p:cNvSpPr txBox="1"/>
          <p:nvPr/>
        </p:nvSpPr>
        <p:spPr>
          <a:xfrm>
            <a:off x="4800010" y="5080632"/>
            <a:ext cx="1032334"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indent="0"/>
            <a:r>
              <a:rPr lang="es-ES"/>
              <a:t>DURACIONES</a:t>
            </a:r>
            <a:endParaRPr dirty="0"/>
          </a:p>
        </p:txBody>
      </p:sp>
      <p:sp>
        <p:nvSpPr>
          <p:cNvPr id="573" name="Línea"/>
          <p:cNvSpPr/>
          <p:nvPr/>
        </p:nvSpPr>
        <p:spPr>
          <a:xfrm>
            <a:off x="4762680" y="5026918"/>
            <a:ext cx="4411275" cy="1"/>
          </a:xfrm>
          <a:prstGeom prst="line">
            <a:avLst/>
          </a:prstGeom>
          <a:ln w="19050" cap="rnd">
            <a:solidFill>
              <a:srgbClr val="53585F"/>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a:p>
        </p:txBody>
      </p:sp>
      <p:sp>
        <p:nvSpPr>
          <p:cNvPr id="574" name="Línea"/>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575" name="Línea"/>
          <p:cNvSpPr/>
          <p:nvPr/>
        </p:nvSpPr>
        <p:spPr>
          <a:xfrm>
            <a:off x="312072" y="622300"/>
            <a:ext cx="11882511" cy="0"/>
          </a:xfrm>
          <a:prstGeom prst="line">
            <a:avLst/>
          </a:prstGeom>
          <a:ln w="6350">
            <a:solidFill>
              <a:srgbClr val="000000"/>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576" name="Add or subtract periods to model events that happen at specific clock times, like the NYSE opening bell."/>
          <p:cNvSpPr txBox="1"/>
          <p:nvPr/>
        </p:nvSpPr>
        <p:spPr>
          <a:xfrm>
            <a:off x="312072" y="5294405"/>
            <a:ext cx="4210572" cy="388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lnSpcReduction="10000"/>
          </a:bodyPr>
          <a:lstStyle>
            <a:lvl1pPr>
              <a:lnSpc>
                <a:spcPct val="80000"/>
              </a:lnSpc>
              <a:spcBef>
                <a:spcPts val="600"/>
              </a:spcBef>
              <a:defRPr sz="1100" b="0">
                <a:solidFill>
                  <a:srgbClr val="000000"/>
                </a:solidFill>
              </a:defRPr>
            </a:lvl1pPr>
          </a:lstStyle>
          <a:p>
            <a:r>
              <a:rPr lang="es-ES"/>
              <a:t>Agregue o reste períodos para modelar eventos que ocurren en horas específicas del reloj, como la campana de apertura de la Bolsa de Nueva York.</a:t>
            </a:r>
            <a:endParaRPr dirty="0"/>
          </a:p>
        </p:txBody>
      </p:sp>
      <p:sp>
        <p:nvSpPr>
          <p:cNvPr id="577" name="Make a period with the name of a time unit pluralized, e.g.…"/>
          <p:cNvSpPr txBox="1"/>
          <p:nvPr/>
        </p:nvSpPr>
        <p:spPr>
          <a:xfrm>
            <a:off x="312072" y="5834396"/>
            <a:ext cx="4160146" cy="10886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sz="1100" b="0">
                <a:solidFill>
                  <a:srgbClr val="000000"/>
                </a:solidFill>
              </a:defRPr>
            </a:pPr>
            <a:r>
              <a:rPr lang="es-ES" dirty="0"/>
              <a:t>Haga un punto con el nombre de una unidad de tiempo pluralizado, p. ej.</a:t>
            </a:r>
            <a:endParaRPr dirty="0"/>
          </a:p>
          <a:p>
            <a:pPr>
              <a:lnSpc>
                <a:spcPct val="80000"/>
              </a:lnSpc>
              <a:spcBef>
                <a:spcPts val="0"/>
              </a:spcBef>
              <a:defRPr sz="1100" b="0">
                <a:solidFill>
                  <a:srgbClr val="000000"/>
                </a:solidFill>
              </a:defRPr>
            </a:pPr>
            <a:endParaRPr dirty="0"/>
          </a:p>
          <a:p>
            <a:pPr>
              <a:lnSpc>
                <a:spcPct val="80000"/>
              </a:lnSpc>
              <a:spcBef>
                <a:spcPts val="0"/>
              </a:spcBef>
              <a:defRPr sz="1100" b="0">
                <a:solidFill>
                  <a:srgbClr val="000000"/>
                </a:solidFill>
              </a:defRPr>
            </a:pPr>
            <a:r>
              <a:rPr dirty="0">
                <a:solidFill>
                  <a:schemeClr val="tx1">
                    <a:lumMod val="60000"/>
                    <a:lumOff val="40000"/>
                  </a:schemeClr>
                </a:solidFill>
              </a:rPr>
              <a:t>p &lt;- months(3) + days(12)</a:t>
            </a:r>
          </a:p>
          <a:p>
            <a:pPr>
              <a:lnSpc>
                <a:spcPct val="80000"/>
              </a:lnSpc>
              <a:spcBef>
                <a:spcPts val="0"/>
              </a:spcBef>
              <a:defRPr sz="1100" b="0">
                <a:solidFill>
                  <a:srgbClr val="000000"/>
                </a:solidFill>
              </a:defRPr>
            </a:pPr>
            <a:r>
              <a:rPr dirty="0">
                <a:solidFill>
                  <a:schemeClr val="tx1">
                    <a:lumMod val="60000"/>
                    <a:lumOff val="40000"/>
                  </a:schemeClr>
                </a:solidFill>
              </a:rPr>
              <a:t>p</a:t>
            </a:r>
          </a:p>
          <a:p>
            <a:pPr>
              <a:lnSpc>
                <a:spcPct val="80000"/>
              </a:lnSpc>
              <a:spcBef>
                <a:spcPts val="600"/>
              </a:spcBef>
              <a:defRPr sz="1100" i="1">
                <a:solidFill>
                  <a:schemeClr val="accent4">
                    <a:satOff val="8634"/>
                    <a:lumOff val="-20316"/>
                  </a:schemeClr>
                </a:solidFill>
              </a:defRPr>
            </a:pPr>
            <a:r>
              <a:rPr dirty="0"/>
              <a:t>"3m 12d 0H 0M 0S"</a:t>
            </a:r>
          </a:p>
        </p:txBody>
      </p:sp>
      <p:sp>
        <p:nvSpPr>
          <p:cNvPr id="578" name="Make a duration with the name of a period prefixed with a d, e.g.…"/>
          <p:cNvSpPr txBox="1"/>
          <p:nvPr/>
        </p:nvSpPr>
        <p:spPr>
          <a:xfrm>
            <a:off x="4800010" y="5834396"/>
            <a:ext cx="4377478" cy="13302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defRPr sz="1100" b="0">
                <a:solidFill>
                  <a:srgbClr val="000000"/>
                </a:solidFill>
              </a:defRPr>
            </a:pPr>
            <a:r>
              <a:rPr lang="es-ES" sz="1000" dirty="0"/>
              <a:t>Haga una duración con el nombre de un período precedido por una d, p. ej.</a:t>
            </a:r>
            <a:endParaRPr sz="1000" dirty="0"/>
          </a:p>
          <a:p>
            <a:pPr>
              <a:lnSpc>
                <a:spcPct val="80000"/>
              </a:lnSpc>
              <a:spcBef>
                <a:spcPts val="0"/>
              </a:spcBef>
              <a:defRPr sz="1100" b="0">
                <a:solidFill>
                  <a:srgbClr val="000000"/>
                </a:solidFill>
              </a:defRPr>
            </a:pPr>
            <a:endParaRPr sz="1000" dirty="0"/>
          </a:p>
          <a:p>
            <a:pPr>
              <a:lnSpc>
                <a:spcPct val="80000"/>
              </a:lnSpc>
              <a:spcBef>
                <a:spcPts val="0"/>
              </a:spcBef>
              <a:defRPr sz="1100" b="0">
                <a:solidFill>
                  <a:srgbClr val="000000"/>
                </a:solidFill>
              </a:defRPr>
            </a:pPr>
            <a:r>
              <a:rPr sz="1000" dirty="0">
                <a:solidFill>
                  <a:schemeClr val="tx1">
                    <a:lumMod val="60000"/>
                    <a:lumOff val="40000"/>
                  </a:schemeClr>
                </a:solidFill>
              </a:rPr>
              <a:t>dd &lt;- </a:t>
            </a:r>
            <a:r>
              <a:rPr sz="1000" dirty="0" err="1">
                <a:solidFill>
                  <a:schemeClr val="tx1">
                    <a:lumMod val="60000"/>
                    <a:lumOff val="40000"/>
                  </a:schemeClr>
                </a:solidFill>
              </a:rPr>
              <a:t>ddays</a:t>
            </a:r>
            <a:r>
              <a:rPr sz="1000" dirty="0">
                <a:solidFill>
                  <a:schemeClr val="tx1">
                    <a:lumMod val="60000"/>
                    <a:lumOff val="40000"/>
                  </a:schemeClr>
                </a:solidFill>
              </a:rPr>
              <a:t>(14)</a:t>
            </a:r>
          </a:p>
          <a:p>
            <a:pPr>
              <a:lnSpc>
                <a:spcPct val="80000"/>
              </a:lnSpc>
              <a:spcBef>
                <a:spcPts val="0"/>
              </a:spcBef>
              <a:defRPr sz="1100" b="0">
                <a:solidFill>
                  <a:srgbClr val="000000"/>
                </a:solidFill>
              </a:defRPr>
            </a:pPr>
            <a:r>
              <a:rPr sz="1000" dirty="0">
                <a:solidFill>
                  <a:schemeClr val="tx1">
                    <a:lumMod val="60000"/>
                    <a:lumOff val="40000"/>
                  </a:schemeClr>
                </a:solidFill>
              </a:rPr>
              <a:t>dd</a:t>
            </a:r>
          </a:p>
          <a:p>
            <a:pPr>
              <a:lnSpc>
                <a:spcPct val="80000"/>
              </a:lnSpc>
              <a:spcBef>
                <a:spcPts val="0"/>
              </a:spcBef>
              <a:defRPr sz="1100" i="1">
                <a:solidFill>
                  <a:schemeClr val="accent4">
                    <a:satOff val="8634"/>
                    <a:lumOff val="-20316"/>
                  </a:schemeClr>
                </a:solidFill>
              </a:defRPr>
            </a:pPr>
            <a:r>
              <a:rPr sz="1000" dirty="0"/>
              <a:t>"1209600s (~2 weeks)"</a:t>
            </a:r>
          </a:p>
        </p:txBody>
      </p:sp>
      <p:sp>
        <p:nvSpPr>
          <p:cNvPr id="579" name="Add or subtract durations to model physical processes, like battery life. Durations are stored as seconds, the only time unit with a consistent length. Difftimes are a class of durations found in base R."/>
          <p:cNvSpPr txBox="1"/>
          <p:nvPr/>
        </p:nvSpPr>
        <p:spPr>
          <a:xfrm>
            <a:off x="4800010" y="5294406"/>
            <a:ext cx="4394598" cy="4701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lnSpcReduction="10000"/>
          </a:bodyPr>
          <a:lstStyle/>
          <a:p>
            <a:pPr>
              <a:lnSpc>
                <a:spcPct val="80000"/>
              </a:lnSpc>
              <a:spcBef>
                <a:spcPts val="600"/>
              </a:spcBef>
              <a:defRPr sz="1100" b="0">
                <a:solidFill>
                  <a:srgbClr val="000000"/>
                </a:solidFill>
              </a:defRPr>
            </a:pPr>
            <a:r>
              <a:rPr lang="es-ES" sz="1000"/>
              <a:t>Suma o resta duraciones para modelar procesos físicos, como la duración de la batería. Las duraciones se almacenan como segundos, la única unidad de tiempo con una longitud constante. Los difftimes son una clase de duraciones que se encuentran en la base R.</a:t>
            </a:r>
            <a:endParaRPr sz="1000" dirty="0"/>
          </a:p>
        </p:txBody>
      </p:sp>
      <p:grpSp>
        <p:nvGrpSpPr>
          <p:cNvPr id="584" name="Agrupar"/>
          <p:cNvGrpSpPr/>
          <p:nvPr/>
        </p:nvGrpSpPr>
        <p:grpSpPr>
          <a:xfrm>
            <a:off x="818160" y="6758866"/>
            <a:ext cx="800857" cy="417121"/>
            <a:chOff x="83684" y="92208"/>
            <a:chExt cx="646935" cy="417120"/>
          </a:xfrm>
        </p:grpSpPr>
        <p:sp>
          <p:nvSpPr>
            <p:cNvPr id="580" name="Triángulo"/>
            <p:cNvSpPr/>
            <p:nvPr/>
          </p:nvSpPr>
          <p:spPr>
            <a:xfrm rot="18082280">
              <a:off x="192824" y="-16932"/>
              <a:ext cx="121225" cy="3395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nvGrpSpPr>
            <p:cNvPr id="583" name="Agrupar"/>
            <p:cNvGrpSpPr/>
            <p:nvPr/>
          </p:nvGrpSpPr>
          <p:grpSpPr>
            <a:xfrm>
              <a:off x="167181" y="152902"/>
              <a:ext cx="563438" cy="356426"/>
              <a:chOff x="0" y="74480"/>
              <a:chExt cx="563437" cy="356424"/>
            </a:xfrm>
          </p:grpSpPr>
          <p:sp>
            <p:nvSpPr>
              <p:cNvPr id="581" name="Bocadillo redondo"/>
              <p:cNvSpPr/>
              <p:nvPr/>
            </p:nvSpPr>
            <p:spPr>
              <a:xfrm>
                <a:off x="30892" y="81982"/>
                <a:ext cx="509653" cy="341416"/>
              </a:xfrm>
              <a:custGeom>
                <a:avLst/>
                <a:gdLst/>
                <a:ahLst/>
                <a:cxnLst>
                  <a:cxn ang="0">
                    <a:pos x="wd2" y="hd2"/>
                  </a:cxn>
                  <a:cxn ang="5400000">
                    <a:pos x="wd2" y="hd2"/>
                  </a:cxn>
                  <a:cxn ang="10800000">
                    <a:pos x="wd2" y="hd2"/>
                  </a:cxn>
                  <a:cxn ang="16200000">
                    <a:pos x="wd2" y="hd2"/>
                  </a:cxn>
                </a:cxnLst>
                <a:rect l="0" t="0" r="r" b="b"/>
                <a:pathLst>
                  <a:path w="21600" h="21600" extrusionOk="0">
                    <a:moveTo>
                      <a:pt x="0" y="17442"/>
                    </a:moveTo>
                    <a:lnTo>
                      <a:pt x="0" y="4158"/>
                    </a:lnTo>
                    <a:cubicBezTo>
                      <a:pt x="0" y="1861"/>
                      <a:pt x="1247" y="0"/>
                      <a:pt x="2785" y="0"/>
                    </a:cubicBezTo>
                    <a:lnTo>
                      <a:pt x="18815" y="0"/>
                    </a:lnTo>
                    <a:cubicBezTo>
                      <a:pt x="20353" y="0"/>
                      <a:pt x="21600" y="1861"/>
                      <a:pt x="21600" y="4158"/>
                    </a:cubicBezTo>
                    <a:lnTo>
                      <a:pt x="21600" y="17442"/>
                    </a:lnTo>
                    <a:cubicBezTo>
                      <a:pt x="21600" y="19739"/>
                      <a:pt x="20353" y="21600"/>
                      <a:pt x="18815" y="21600"/>
                    </a:cubicBezTo>
                    <a:lnTo>
                      <a:pt x="2785" y="21600"/>
                    </a:lnTo>
                    <a:cubicBezTo>
                      <a:pt x="1247" y="21600"/>
                      <a:pt x="0" y="19739"/>
                      <a:pt x="0" y="17442"/>
                    </a:cubicBez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2" name="Number of days"/>
              <p:cNvSpPr/>
              <p:nvPr/>
            </p:nvSpPr>
            <p:spPr>
              <a:xfrm>
                <a:off x="0" y="74480"/>
                <a:ext cx="563437" cy="356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spAutoFit/>
              </a:bodyPr>
              <a:lstStyle>
                <a:lvl1pPr algn="ctr">
                  <a:lnSpc>
                    <a:spcPct val="80000"/>
                  </a:lnSpc>
                  <a:spcBef>
                    <a:spcPts val="0"/>
                  </a:spcBef>
                  <a:defRPr sz="1000">
                    <a:solidFill>
                      <a:srgbClr val="FFFFFF"/>
                    </a:solidFill>
                  </a:defRPr>
                </a:lvl1pPr>
              </a:lstStyle>
              <a:p>
                <a:r>
                  <a:rPr lang="es-ES"/>
                  <a:t>Número de días</a:t>
                </a:r>
                <a:endParaRPr dirty="0"/>
              </a:p>
            </p:txBody>
          </p:sp>
        </p:grpSp>
      </p:grpSp>
      <p:grpSp>
        <p:nvGrpSpPr>
          <p:cNvPr id="587" name="Agrupar"/>
          <p:cNvGrpSpPr/>
          <p:nvPr/>
        </p:nvGrpSpPr>
        <p:grpSpPr>
          <a:xfrm>
            <a:off x="1575732" y="6827061"/>
            <a:ext cx="385653" cy="341416"/>
            <a:chOff x="0" y="21022"/>
            <a:chExt cx="321892" cy="341414"/>
          </a:xfrm>
        </p:grpSpPr>
        <p:sp>
          <p:nvSpPr>
            <p:cNvPr id="585" name="Bocadillo redondo"/>
            <p:cNvSpPr/>
            <p:nvPr/>
          </p:nvSpPr>
          <p:spPr>
            <a:xfrm>
              <a:off x="30892" y="21022"/>
              <a:ext cx="255653" cy="341416"/>
            </a:xfrm>
            <a:custGeom>
              <a:avLst/>
              <a:gdLst/>
              <a:ahLst/>
              <a:cxnLst>
                <a:cxn ang="0">
                  <a:pos x="wd2" y="hd2"/>
                </a:cxn>
                <a:cxn ang="5400000">
                  <a:pos x="wd2" y="hd2"/>
                </a:cxn>
                <a:cxn ang="10800000">
                  <a:pos x="wd2" y="hd2"/>
                </a:cxn>
                <a:cxn ang="16200000">
                  <a:pos x="wd2" y="hd2"/>
                </a:cxn>
              </a:cxnLst>
              <a:rect l="0" t="0" r="r" b="b"/>
              <a:pathLst>
                <a:path w="21600" h="21600" extrusionOk="0">
                  <a:moveTo>
                    <a:pt x="0" y="17442"/>
                  </a:moveTo>
                  <a:lnTo>
                    <a:pt x="0" y="4158"/>
                  </a:lnTo>
                  <a:cubicBezTo>
                    <a:pt x="0" y="1861"/>
                    <a:pt x="2486" y="0"/>
                    <a:pt x="5552" y="0"/>
                  </a:cubicBezTo>
                  <a:lnTo>
                    <a:pt x="16048" y="0"/>
                  </a:lnTo>
                  <a:cubicBezTo>
                    <a:pt x="19114" y="0"/>
                    <a:pt x="21600" y="1861"/>
                    <a:pt x="21600" y="4158"/>
                  </a:cubicBezTo>
                  <a:lnTo>
                    <a:pt x="21600" y="17442"/>
                  </a:lnTo>
                  <a:cubicBezTo>
                    <a:pt x="21600" y="19739"/>
                    <a:pt x="19114" y="21600"/>
                    <a:pt x="16048" y="21600"/>
                  </a:cubicBezTo>
                  <a:lnTo>
                    <a:pt x="5552" y="21600"/>
                  </a:lnTo>
                  <a:cubicBezTo>
                    <a:pt x="2486" y="21600"/>
                    <a:pt x="0" y="19739"/>
                    <a:pt x="0" y="17442"/>
                  </a:cubicBez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6" name="etc."/>
            <p:cNvSpPr/>
            <p:nvPr/>
          </p:nvSpPr>
          <p:spPr>
            <a:xfrm>
              <a:off x="0" y="191730"/>
              <a:ext cx="32189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spAutoFit/>
            </a:bodyPr>
            <a:lstStyle>
              <a:lvl1pPr algn="ctr">
                <a:lnSpc>
                  <a:spcPct val="80000"/>
                </a:lnSpc>
                <a:spcBef>
                  <a:spcPts val="0"/>
                </a:spcBef>
                <a:defRPr sz="1000">
                  <a:solidFill>
                    <a:srgbClr val="FFFFFF"/>
                  </a:solidFill>
                </a:defRPr>
              </a:lvl1pPr>
            </a:lstStyle>
            <a:p>
              <a:r>
                <a:rPr dirty="0"/>
                <a:t>etc.</a:t>
              </a:r>
            </a:p>
          </p:txBody>
        </p:sp>
      </p:grpSp>
      <p:grpSp>
        <p:nvGrpSpPr>
          <p:cNvPr id="592" name="Agrupar"/>
          <p:cNvGrpSpPr/>
          <p:nvPr/>
        </p:nvGrpSpPr>
        <p:grpSpPr>
          <a:xfrm>
            <a:off x="203325" y="6718409"/>
            <a:ext cx="764720" cy="457577"/>
            <a:chOff x="0" y="0"/>
            <a:chExt cx="673039" cy="457576"/>
          </a:xfrm>
        </p:grpSpPr>
        <p:sp>
          <p:nvSpPr>
            <p:cNvPr id="588" name="Triángulo"/>
            <p:cNvSpPr/>
            <p:nvPr/>
          </p:nvSpPr>
          <p:spPr>
            <a:xfrm>
              <a:off x="103109" y="0"/>
              <a:ext cx="173811" cy="1738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nvGrpSpPr>
            <p:cNvPr id="591" name="Agrupar"/>
            <p:cNvGrpSpPr/>
            <p:nvPr/>
          </p:nvGrpSpPr>
          <p:grpSpPr>
            <a:xfrm>
              <a:off x="0" y="101150"/>
              <a:ext cx="673039" cy="356426"/>
              <a:chOff x="0" y="74480"/>
              <a:chExt cx="673038" cy="356424"/>
            </a:xfrm>
          </p:grpSpPr>
          <p:sp>
            <p:nvSpPr>
              <p:cNvPr id="589" name="Bocadillo redondo"/>
              <p:cNvSpPr/>
              <p:nvPr/>
            </p:nvSpPr>
            <p:spPr>
              <a:xfrm>
                <a:off x="30892" y="81982"/>
                <a:ext cx="623953" cy="341416"/>
              </a:xfrm>
              <a:custGeom>
                <a:avLst/>
                <a:gdLst/>
                <a:ahLst/>
                <a:cxnLst>
                  <a:cxn ang="0">
                    <a:pos x="wd2" y="hd2"/>
                  </a:cxn>
                  <a:cxn ang="5400000">
                    <a:pos x="wd2" y="hd2"/>
                  </a:cxn>
                  <a:cxn ang="10800000">
                    <a:pos x="wd2" y="hd2"/>
                  </a:cxn>
                  <a:cxn ang="16200000">
                    <a:pos x="wd2" y="hd2"/>
                  </a:cxn>
                </a:cxnLst>
                <a:rect l="0" t="0" r="r" b="b"/>
                <a:pathLst>
                  <a:path w="21600" h="21600" extrusionOk="0">
                    <a:moveTo>
                      <a:pt x="0" y="17442"/>
                    </a:moveTo>
                    <a:lnTo>
                      <a:pt x="0" y="4158"/>
                    </a:lnTo>
                    <a:cubicBezTo>
                      <a:pt x="0" y="1861"/>
                      <a:pt x="1019" y="0"/>
                      <a:pt x="2275" y="0"/>
                    </a:cubicBezTo>
                    <a:lnTo>
                      <a:pt x="19325" y="0"/>
                    </a:lnTo>
                    <a:cubicBezTo>
                      <a:pt x="20581" y="0"/>
                      <a:pt x="21600" y="1861"/>
                      <a:pt x="21600" y="4158"/>
                    </a:cubicBezTo>
                    <a:lnTo>
                      <a:pt x="21600" y="17442"/>
                    </a:lnTo>
                    <a:cubicBezTo>
                      <a:pt x="21600" y="19739"/>
                      <a:pt x="20581" y="21600"/>
                      <a:pt x="19325" y="21600"/>
                    </a:cubicBezTo>
                    <a:lnTo>
                      <a:pt x="2275" y="21600"/>
                    </a:lnTo>
                    <a:cubicBezTo>
                      <a:pt x="1019" y="21600"/>
                      <a:pt x="0" y="19739"/>
                      <a:pt x="0" y="17442"/>
                    </a:cubicBez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0" name="Number of months"/>
              <p:cNvSpPr/>
              <p:nvPr/>
            </p:nvSpPr>
            <p:spPr>
              <a:xfrm>
                <a:off x="0" y="74480"/>
                <a:ext cx="673038" cy="356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spAutoFit/>
              </a:bodyPr>
              <a:lstStyle>
                <a:lvl1pPr algn="ctr">
                  <a:lnSpc>
                    <a:spcPct val="80000"/>
                  </a:lnSpc>
                  <a:spcBef>
                    <a:spcPts val="0"/>
                  </a:spcBef>
                  <a:defRPr sz="1000">
                    <a:solidFill>
                      <a:srgbClr val="FFFFFF"/>
                    </a:solidFill>
                  </a:defRPr>
                </a:lvl1pPr>
              </a:lstStyle>
              <a:p>
                <a:r>
                  <a:rPr lang="es-ES"/>
                  <a:t>Número de meses</a:t>
                </a:r>
                <a:endParaRPr dirty="0"/>
              </a:p>
            </p:txBody>
          </p:sp>
        </p:grpSp>
      </p:grpSp>
      <p:grpSp>
        <p:nvGrpSpPr>
          <p:cNvPr id="597" name="Agrupar"/>
          <p:cNvGrpSpPr/>
          <p:nvPr/>
        </p:nvGrpSpPr>
        <p:grpSpPr>
          <a:xfrm>
            <a:off x="4742198" y="6586711"/>
            <a:ext cx="670454" cy="577955"/>
            <a:chOff x="-40207" y="82550"/>
            <a:chExt cx="670452" cy="577952"/>
          </a:xfrm>
        </p:grpSpPr>
        <p:sp>
          <p:nvSpPr>
            <p:cNvPr id="593" name="Triángulo"/>
            <p:cNvSpPr/>
            <p:nvPr/>
          </p:nvSpPr>
          <p:spPr>
            <a:xfrm>
              <a:off x="212591" y="82550"/>
              <a:ext cx="173810" cy="1738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900"/>
            </a:p>
          </p:txBody>
        </p:sp>
        <p:grpSp>
          <p:nvGrpSpPr>
            <p:cNvPr id="596" name="Agrupar"/>
            <p:cNvGrpSpPr/>
            <p:nvPr/>
          </p:nvGrpSpPr>
          <p:grpSpPr>
            <a:xfrm>
              <a:off x="-40207" y="165800"/>
              <a:ext cx="670452" cy="494702"/>
              <a:chOff x="-40207" y="165801"/>
              <a:chExt cx="670451" cy="494699"/>
            </a:xfrm>
          </p:grpSpPr>
          <p:sp>
            <p:nvSpPr>
              <p:cNvPr id="594" name="Bocadillo redondo"/>
              <p:cNvSpPr/>
              <p:nvPr/>
            </p:nvSpPr>
            <p:spPr>
              <a:xfrm>
                <a:off x="26074" y="165801"/>
                <a:ext cx="543313" cy="494699"/>
              </a:xfrm>
              <a:custGeom>
                <a:avLst/>
                <a:gdLst/>
                <a:ahLst/>
                <a:cxnLst>
                  <a:cxn ang="0">
                    <a:pos x="wd2" y="hd2"/>
                  </a:cxn>
                  <a:cxn ang="5400000">
                    <a:pos x="wd2" y="hd2"/>
                  </a:cxn>
                  <a:cxn ang="10800000">
                    <a:pos x="wd2" y="hd2"/>
                  </a:cxn>
                  <a:cxn ang="16200000">
                    <a:pos x="wd2" y="hd2"/>
                  </a:cxn>
                </a:cxnLst>
                <a:rect l="0" t="0" r="r" b="b"/>
                <a:pathLst>
                  <a:path w="21600" h="21600" extrusionOk="0">
                    <a:moveTo>
                      <a:pt x="0" y="18201"/>
                    </a:moveTo>
                    <a:lnTo>
                      <a:pt x="0" y="3399"/>
                    </a:lnTo>
                    <a:cubicBezTo>
                      <a:pt x="0" y="1522"/>
                      <a:pt x="1170" y="0"/>
                      <a:pt x="2613" y="0"/>
                    </a:cubicBezTo>
                    <a:lnTo>
                      <a:pt x="18987" y="0"/>
                    </a:lnTo>
                    <a:cubicBezTo>
                      <a:pt x="20430" y="0"/>
                      <a:pt x="21600" y="1522"/>
                      <a:pt x="21600" y="3399"/>
                    </a:cubicBezTo>
                    <a:lnTo>
                      <a:pt x="21600" y="18201"/>
                    </a:lnTo>
                    <a:cubicBezTo>
                      <a:pt x="21600" y="20078"/>
                      <a:pt x="20430" y="21600"/>
                      <a:pt x="18987" y="21600"/>
                    </a:cubicBezTo>
                    <a:lnTo>
                      <a:pt x="2613" y="21600"/>
                    </a:lnTo>
                    <a:cubicBezTo>
                      <a:pt x="1170" y="21600"/>
                      <a:pt x="0" y="20078"/>
                      <a:pt x="0" y="18201"/>
                    </a:cubicBez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900"/>
              </a:p>
            </p:txBody>
          </p:sp>
          <p:sp>
            <p:nvSpPr>
              <p:cNvPr id="595" name="Exact length in seconds"/>
              <p:cNvSpPr/>
              <p:nvPr/>
            </p:nvSpPr>
            <p:spPr>
              <a:xfrm>
                <a:off x="-40207" y="204110"/>
                <a:ext cx="670451" cy="44260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spAutoFit/>
              </a:bodyPr>
              <a:lstStyle>
                <a:lvl1pPr algn="ctr">
                  <a:lnSpc>
                    <a:spcPct val="80000"/>
                  </a:lnSpc>
                  <a:spcBef>
                    <a:spcPts val="0"/>
                  </a:spcBef>
                  <a:defRPr sz="1000">
                    <a:solidFill>
                      <a:srgbClr val="FFFFFF"/>
                    </a:solidFill>
                  </a:defRPr>
                </a:lvl1pPr>
              </a:lstStyle>
              <a:p>
                <a:r>
                  <a:rPr lang="es-ES" sz="900" dirty="0"/>
                  <a:t>Longitud exacta en segundos</a:t>
                </a:r>
                <a:endParaRPr sz="900" dirty="0"/>
              </a:p>
            </p:txBody>
          </p:sp>
        </p:grpSp>
      </p:grpSp>
      <p:grpSp>
        <p:nvGrpSpPr>
          <p:cNvPr id="602" name="Agrupar"/>
          <p:cNvGrpSpPr/>
          <p:nvPr/>
        </p:nvGrpSpPr>
        <p:grpSpPr>
          <a:xfrm>
            <a:off x="5349778" y="6586712"/>
            <a:ext cx="759370" cy="664204"/>
            <a:chOff x="-12703" y="38100"/>
            <a:chExt cx="759368" cy="664201"/>
          </a:xfrm>
        </p:grpSpPr>
        <p:sp>
          <p:nvSpPr>
            <p:cNvPr id="598" name="Triángulo"/>
            <p:cNvSpPr/>
            <p:nvPr/>
          </p:nvSpPr>
          <p:spPr>
            <a:xfrm>
              <a:off x="255509" y="38100"/>
              <a:ext cx="173811" cy="17381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900"/>
            </a:p>
          </p:txBody>
        </p:sp>
        <p:grpSp>
          <p:nvGrpSpPr>
            <p:cNvPr id="601" name="Agrupar"/>
            <p:cNvGrpSpPr/>
            <p:nvPr/>
          </p:nvGrpSpPr>
          <p:grpSpPr>
            <a:xfrm>
              <a:off x="-12703" y="121351"/>
              <a:ext cx="759368" cy="580950"/>
              <a:chOff x="-17322" y="165802"/>
              <a:chExt cx="759366" cy="580947"/>
            </a:xfrm>
          </p:grpSpPr>
          <p:sp>
            <p:nvSpPr>
              <p:cNvPr id="599" name="Bocadillo redondo"/>
              <p:cNvSpPr/>
              <p:nvPr/>
            </p:nvSpPr>
            <p:spPr>
              <a:xfrm>
                <a:off x="26272" y="165802"/>
                <a:ext cx="670450" cy="580947"/>
              </a:xfrm>
              <a:custGeom>
                <a:avLst/>
                <a:gdLst/>
                <a:ahLst/>
                <a:cxnLst>
                  <a:cxn ang="0">
                    <a:pos x="wd2" y="hd2"/>
                  </a:cxn>
                  <a:cxn ang="5400000">
                    <a:pos x="wd2" y="hd2"/>
                  </a:cxn>
                  <a:cxn ang="10800000">
                    <a:pos x="wd2" y="hd2"/>
                  </a:cxn>
                  <a:cxn ang="16200000">
                    <a:pos x="wd2" y="hd2"/>
                  </a:cxn>
                </a:cxnLst>
                <a:rect l="0" t="0" r="r" b="b"/>
                <a:pathLst>
                  <a:path w="21600" h="21600" extrusionOk="0">
                    <a:moveTo>
                      <a:pt x="0" y="18201"/>
                    </a:moveTo>
                    <a:lnTo>
                      <a:pt x="0" y="3399"/>
                    </a:lnTo>
                    <a:cubicBezTo>
                      <a:pt x="0" y="1522"/>
                      <a:pt x="948" y="0"/>
                      <a:pt x="2117" y="0"/>
                    </a:cubicBezTo>
                    <a:lnTo>
                      <a:pt x="19483" y="0"/>
                    </a:lnTo>
                    <a:cubicBezTo>
                      <a:pt x="20652" y="0"/>
                      <a:pt x="21600" y="1522"/>
                      <a:pt x="21600" y="3399"/>
                    </a:cubicBezTo>
                    <a:lnTo>
                      <a:pt x="21600" y="18201"/>
                    </a:lnTo>
                    <a:cubicBezTo>
                      <a:pt x="21600" y="20078"/>
                      <a:pt x="20652" y="21600"/>
                      <a:pt x="19483" y="21600"/>
                    </a:cubicBezTo>
                    <a:lnTo>
                      <a:pt x="2117" y="21600"/>
                    </a:lnTo>
                    <a:cubicBezTo>
                      <a:pt x="948" y="21600"/>
                      <a:pt x="0" y="20078"/>
                      <a:pt x="0" y="18201"/>
                    </a:cubicBez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900"/>
              </a:p>
            </p:txBody>
          </p:sp>
          <p:sp>
            <p:nvSpPr>
              <p:cNvPr id="600" name="Equivalent…"/>
              <p:cNvSpPr/>
              <p:nvPr/>
            </p:nvSpPr>
            <p:spPr>
              <a:xfrm>
                <a:off x="-17322" y="189986"/>
                <a:ext cx="759366" cy="55339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spAutoFit/>
              </a:bodyPr>
              <a:lstStyle/>
              <a:p>
                <a:pPr algn="ctr">
                  <a:lnSpc>
                    <a:spcPct val="80000"/>
                  </a:lnSpc>
                  <a:spcBef>
                    <a:spcPts val="0"/>
                  </a:spcBef>
                  <a:defRPr sz="1000">
                    <a:solidFill>
                      <a:srgbClr val="FFFFFF"/>
                    </a:solidFill>
                  </a:defRPr>
                </a:pPr>
                <a:r>
                  <a:rPr lang="es-ES" sz="900" dirty="0"/>
                  <a:t>Equivalente 
en unidades comunes</a:t>
                </a:r>
                <a:endParaRPr sz="900" dirty="0"/>
              </a:p>
            </p:txBody>
          </p:sp>
        </p:grpSp>
      </p:grpSp>
      <p:sp>
        <p:nvSpPr>
          <p:cNvPr id="603" name="INTERVALS"/>
          <p:cNvSpPr txBox="1"/>
          <p:nvPr/>
        </p:nvSpPr>
        <p:spPr>
          <a:xfrm>
            <a:off x="9435329" y="5080447"/>
            <a:ext cx="992259"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ctr">
            <a:spAutoFit/>
          </a:bodyPr>
          <a:lstStyle/>
          <a:p>
            <a:pPr lvl="1" indent="0"/>
            <a:r>
              <a:rPr lang="es-ES"/>
              <a:t>INTERVALOS</a:t>
            </a:r>
            <a:endParaRPr dirty="0"/>
          </a:p>
        </p:txBody>
      </p:sp>
      <p:sp>
        <p:nvSpPr>
          <p:cNvPr id="604" name="Divide an interval by a duration to determine its physical length, divide an interval by a period to determine its implied length in clock time."/>
          <p:cNvSpPr txBox="1"/>
          <p:nvPr/>
        </p:nvSpPr>
        <p:spPr>
          <a:xfrm>
            <a:off x="9435329" y="5294406"/>
            <a:ext cx="4210573" cy="407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defTabSz="572516">
              <a:lnSpc>
                <a:spcPct val="80000"/>
              </a:lnSpc>
              <a:spcBef>
                <a:spcPts val="500"/>
              </a:spcBef>
              <a:defRPr sz="1078" b="0">
                <a:solidFill>
                  <a:srgbClr val="000000"/>
                </a:solidFill>
              </a:defRPr>
            </a:lvl1pPr>
          </a:lstStyle>
          <a:p>
            <a:r>
              <a:rPr lang="es-ES" sz="1000" dirty="0"/>
              <a:t>Divida un intervalo por una duración para determinar su longitud física, divida un intervalo por un período para determinar su longitud implícita en tiempo de reloj.</a:t>
            </a:r>
            <a:endParaRPr sz="1000" dirty="0"/>
          </a:p>
        </p:txBody>
      </p:sp>
      <p:sp>
        <p:nvSpPr>
          <p:cNvPr id="605" name="Math with Date-times —   Lubridate provides three classes of timespans to facilitate math with dates and date-times."/>
          <p:cNvSpPr txBox="1"/>
          <p:nvPr/>
        </p:nvSpPr>
        <p:spPr>
          <a:xfrm>
            <a:off x="312070" y="690851"/>
            <a:ext cx="4682928"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lvl="1" indent="0">
              <a:lnSpc>
                <a:spcPct val="80000"/>
              </a:lnSpc>
              <a:spcBef>
                <a:spcPts val="0"/>
              </a:spcBef>
              <a:defRPr sz="2500" b="0">
                <a:solidFill>
                  <a:schemeClr val="accent4">
                    <a:satOff val="8634"/>
                    <a:lumOff val="-20316"/>
                  </a:schemeClr>
                </a:solidFill>
              </a:defRPr>
            </a:pPr>
            <a:r>
              <a:rPr lang="es-ES" dirty="0"/>
              <a:t>Matemáticas con fechas-horas</a:t>
            </a:r>
            <a:r>
              <a:rPr dirty="0"/>
              <a:t> </a:t>
            </a:r>
            <a:r>
              <a:rPr sz="1050" dirty="0"/>
              <a:t>—</a:t>
            </a:r>
            <a:endParaRPr sz="1150" dirty="0"/>
          </a:p>
        </p:txBody>
      </p:sp>
      <p:sp>
        <p:nvSpPr>
          <p:cNvPr id="606" name="a %within% b  Does interval or date-time a fall within interval b? now() %within% i…"/>
          <p:cNvSpPr txBox="1"/>
          <p:nvPr/>
        </p:nvSpPr>
        <p:spPr>
          <a:xfrm>
            <a:off x="10918849" y="6528105"/>
            <a:ext cx="2735373" cy="38350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572516">
              <a:lnSpc>
                <a:spcPct val="80000"/>
              </a:lnSpc>
              <a:spcBef>
                <a:spcPts val="0"/>
              </a:spcBef>
              <a:defRPr sz="1078" b="0">
                <a:solidFill>
                  <a:srgbClr val="000000"/>
                </a:solidFill>
              </a:defRPr>
            </a:pPr>
            <a:r>
              <a:rPr sz="900" dirty="0"/>
              <a:t>a</a:t>
            </a:r>
            <a:r>
              <a:rPr sz="900" i="1" dirty="0"/>
              <a:t> </a:t>
            </a:r>
            <a:r>
              <a:rPr sz="900" b="1" dirty="0"/>
              <a:t>%within% </a:t>
            </a:r>
            <a:r>
              <a:rPr sz="900" dirty="0"/>
              <a:t>b  </a:t>
            </a:r>
            <a:r>
              <a:rPr lang="es-ES" sz="900" dirty="0"/>
              <a:t>¿El intervalo o la fecha-hora a se encuentran dentro del intervalo b?</a:t>
            </a:r>
            <a:r>
              <a:rPr sz="900" dirty="0"/>
              <a:t> </a:t>
            </a:r>
            <a:r>
              <a:rPr sz="900" dirty="0">
                <a:solidFill>
                  <a:schemeClr val="tx1">
                    <a:lumMod val="60000"/>
                    <a:lumOff val="40000"/>
                  </a:schemeClr>
                </a:solidFill>
              </a:rPr>
              <a:t>now() %within% </a:t>
            </a:r>
            <a:r>
              <a:rPr sz="900" dirty="0" err="1">
                <a:solidFill>
                  <a:schemeClr val="tx1">
                    <a:lumMod val="60000"/>
                    <a:lumOff val="40000"/>
                  </a:schemeClr>
                </a:solidFill>
              </a:rPr>
              <a:t>i</a:t>
            </a:r>
            <a:endParaRPr sz="900" dirty="0">
              <a:solidFill>
                <a:schemeClr val="tx1">
                  <a:lumMod val="60000"/>
                  <a:lumOff val="40000"/>
                </a:schemeClr>
              </a:solidFill>
            </a:endParaRPr>
          </a:p>
          <a:p>
            <a:pPr defTabSz="572516">
              <a:lnSpc>
                <a:spcPct val="80000"/>
              </a:lnSpc>
              <a:spcBef>
                <a:spcPts val="0"/>
              </a:spcBef>
              <a:defRPr sz="1078" b="0">
                <a:solidFill>
                  <a:srgbClr val="000000"/>
                </a:solidFill>
              </a:defRPr>
            </a:pPr>
            <a:endParaRPr sz="900" i="1" dirty="0"/>
          </a:p>
          <a:p>
            <a:pPr defTabSz="572516">
              <a:lnSpc>
                <a:spcPct val="80000"/>
              </a:lnSpc>
              <a:spcBef>
                <a:spcPts val="1200"/>
              </a:spcBef>
              <a:defRPr sz="1078" b="0">
                <a:solidFill>
                  <a:srgbClr val="000000"/>
                </a:solidFill>
              </a:defRPr>
            </a:pPr>
            <a:r>
              <a:rPr sz="900" b="1" dirty="0" err="1"/>
              <a:t>int_start</a:t>
            </a:r>
            <a:r>
              <a:rPr sz="900" b="1" dirty="0"/>
              <a:t>(</a:t>
            </a:r>
            <a:r>
              <a:rPr sz="900" dirty="0"/>
              <a:t>int</a:t>
            </a:r>
            <a:r>
              <a:rPr sz="900" b="1" dirty="0"/>
              <a:t>)</a:t>
            </a:r>
            <a:r>
              <a:rPr sz="900" dirty="0"/>
              <a:t> </a:t>
            </a:r>
            <a:r>
              <a:rPr lang="es-ES" sz="900" dirty="0"/>
              <a:t>Acceda/establezca la fecha y hora de inicio de un intervalo. Además,</a:t>
            </a:r>
            <a:r>
              <a:rPr sz="900" dirty="0"/>
              <a:t> </a:t>
            </a:r>
            <a:r>
              <a:rPr sz="900" b="1" dirty="0" err="1"/>
              <a:t>int_end</a:t>
            </a:r>
            <a:r>
              <a:rPr sz="900" b="1" dirty="0"/>
              <a:t>()</a:t>
            </a:r>
            <a:r>
              <a:rPr sz="900" dirty="0"/>
              <a:t>.</a:t>
            </a:r>
            <a:endParaRPr lang="es-ES" sz="900" dirty="0"/>
          </a:p>
          <a:p>
            <a:pPr defTabSz="572516">
              <a:lnSpc>
                <a:spcPct val="80000"/>
              </a:lnSpc>
              <a:spcBef>
                <a:spcPts val="0"/>
              </a:spcBef>
              <a:defRPr sz="1078" b="0">
                <a:solidFill>
                  <a:srgbClr val="000000"/>
                </a:solidFill>
              </a:defRPr>
            </a:pPr>
            <a:r>
              <a:rPr sz="900" dirty="0" err="1">
                <a:solidFill>
                  <a:schemeClr val="tx1">
                    <a:lumMod val="60000"/>
                    <a:lumOff val="40000"/>
                  </a:schemeClr>
                </a:solidFill>
              </a:rPr>
              <a:t>int_start</a:t>
            </a:r>
            <a:r>
              <a:rPr sz="900" dirty="0">
                <a:solidFill>
                  <a:schemeClr val="tx1">
                    <a:lumMod val="60000"/>
                    <a:lumOff val="40000"/>
                  </a:schemeClr>
                </a:solidFill>
              </a:rPr>
              <a:t>(</a:t>
            </a:r>
            <a:r>
              <a:rPr sz="900" dirty="0" err="1">
                <a:solidFill>
                  <a:schemeClr val="tx1">
                    <a:lumMod val="60000"/>
                    <a:lumOff val="40000"/>
                  </a:schemeClr>
                </a:solidFill>
              </a:rPr>
              <a:t>i</a:t>
            </a:r>
            <a:r>
              <a:rPr sz="900" dirty="0">
                <a:solidFill>
                  <a:schemeClr val="tx1">
                    <a:lumMod val="60000"/>
                    <a:lumOff val="40000"/>
                  </a:schemeClr>
                </a:solidFill>
              </a:rPr>
              <a:t>) &lt;- now(); </a:t>
            </a:r>
            <a:r>
              <a:rPr sz="900" dirty="0" err="1">
                <a:solidFill>
                  <a:schemeClr val="tx1">
                    <a:lumMod val="60000"/>
                    <a:lumOff val="40000"/>
                  </a:schemeClr>
                </a:solidFill>
              </a:rPr>
              <a:t>int_start</a:t>
            </a:r>
            <a:r>
              <a:rPr sz="900" dirty="0">
                <a:solidFill>
                  <a:schemeClr val="tx1">
                    <a:lumMod val="60000"/>
                    <a:lumOff val="40000"/>
                  </a:schemeClr>
                </a:solidFill>
              </a:rPr>
              <a:t>(</a:t>
            </a:r>
            <a:r>
              <a:rPr sz="900" dirty="0" err="1">
                <a:solidFill>
                  <a:schemeClr val="tx1">
                    <a:lumMod val="60000"/>
                    <a:lumOff val="40000"/>
                  </a:schemeClr>
                </a:solidFill>
              </a:rPr>
              <a:t>i</a:t>
            </a:r>
            <a:r>
              <a:rPr sz="900" dirty="0">
                <a:solidFill>
                  <a:schemeClr val="tx1">
                    <a:lumMod val="60000"/>
                    <a:lumOff val="40000"/>
                  </a:schemeClr>
                </a:solidFill>
              </a:rPr>
              <a:t>)</a:t>
            </a:r>
          </a:p>
          <a:p>
            <a:pPr defTabSz="572516">
              <a:lnSpc>
                <a:spcPct val="80000"/>
              </a:lnSpc>
              <a:spcBef>
                <a:spcPts val="0"/>
              </a:spcBef>
              <a:defRPr sz="1078" b="0">
                <a:solidFill>
                  <a:srgbClr val="000000"/>
                </a:solidFill>
              </a:defRPr>
            </a:pPr>
            <a:endParaRPr sz="900" i="1" dirty="0"/>
          </a:p>
          <a:p>
            <a:pPr defTabSz="572516">
              <a:lnSpc>
                <a:spcPct val="80000"/>
              </a:lnSpc>
              <a:spcBef>
                <a:spcPts val="1200"/>
              </a:spcBef>
              <a:defRPr sz="1078" b="0">
                <a:solidFill>
                  <a:srgbClr val="000000"/>
                </a:solidFill>
              </a:defRPr>
            </a:pPr>
            <a:r>
              <a:rPr sz="900" b="1" dirty="0" err="1"/>
              <a:t>int_aligns</a:t>
            </a:r>
            <a:r>
              <a:rPr sz="900" b="1" dirty="0"/>
              <a:t>(</a:t>
            </a:r>
            <a:r>
              <a:rPr sz="900" dirty="0"/>
              <a:t>int1, int2</a:t>
            </a:r>
            <a:r>
              <a:rPr sz="900" b="1" dirty="0"/>
              <a:t>)</a:t>
            </a:r>
            <a:r>
              <a:rPr sz="900" dirty="0"/>
              <a:t> </a:t>
            </a:r>
            <a:r>
              <a:rPr lang="es-ES" sz="900" dirty="0"/>
              <a:t>¿Dos intervalos comparten un límite? Además,</a:t>
            </a:r>
            <a:r>
              <a:rPr sz="900" dirty="0"/>
              <a:t> </a:t>
            </a:r>
            <a:r>
              <a:rPr sz="900" b="1" dirty="0" err="1"/>
              <a:t>int_overlaps</a:t>
            </a:r>
            <a:r>
              <a:rPr sz="900" b="1" dirty="0"/>
              <a:t>()</a:t>
            </a:r>
            <a:r>
              <a:rPr sz="900" dirty="0"/>
              <a:t>.</a:t>
            </a:r>
            <a:r>
              <a:rPr sz="900" b="1" dirty="0"/>
              <a:t> </a:t>
            </a:r>
            <a:r>
              <a:rPr sz="900" dirty="0" err="1">
                <a:solidFill>
                  <a:schemeClr val="tx1">
                    <a:lumMod val="60000"/>
                    <a:lumOff val="40000"/>
                  </a:schemeClr>
                </a:solidFill>
              </a:rPr>
              <a:t>int_aligns</a:t>
            </a:r>
            <a:r>
              <a:rPr sz="900" dirty="0">
                <a:solidFill>
                  <a:schemeClr val="tx1">
                    <a:lumMod val="60000"/>
                    <a:lumOff val="40000"/>
                  </a:schemeClr>
                </a:solidFill>
              </a:rPr>
              <a:t>(</a:t>
            </a:r>
            <a:r>
              <a:rPr sz="900" dirty="0" err="1">
                <a:solidFill>
                  <a:schemeClr val="tx1">
                    <a:lumMod val="60000"/>
                    <a:lumOff val="40000"/>
                  </a:schemeClr>
                </a:solidFill>
              </a:rPr>
              <a:t>i</a:t>
            </a:r>
            <a:r>
              <a:rPr sz="900" dirty="0">
                <a:solidFill>
                  <a:schemeClr val="tx1">
                    <a:lumMod val="60000"/>
                    <a:lumOff val="40000"/>
                  </a:schemeClr>
                </a:solidFill>
              </a:rPr>
              <a:t>, j)</a:t>
            </a:r>
          </a:p>
          <a:p>
            <a:pPr defTabSz="572516">
              <a:lnSpc>
                <a:spcPct val="80000"/>
              </a:lnSpc>
              <a:spcBef>
                <a:spcPts val="0"/>
              </a:spcBef>
              <a:defRPr sz="1078" b="0">
                <a:solidFill>
                  <a:srgbClr val="000000"/>
                </a:solidFill>
              </a:defRPr>
            </a:pPr>
            <a:endParaRPr sz="900" i="1" dirty="0"/>
          </a:p>
          <a:p>
            <a:pPr defTabSz="572516">
              <a:lnSpc>
                <a:spcPct val="80000"/>
              </a:lnSpc>
              <a:spcBef>
                <a:spcPts val="600"/>
              </a:spcBef>
              <a:defRPr sz="1078" b="0">
                <a:solidFill>
                  <a:srgbClr val="000000"/>
                </a:solidFill>
              </a:defRPr>
            </a:pPr>
            <a:r>
              <a:rPr sz="900" b="1" dirty="0" err="1"/>
              <a:t>int_diff</a:t>
            </a:r>
            <a:r>
              <a:rPr sz="900" b="1" dirty="0"/>
              <a:t>(</a:t>
            </a:r>
            <a:r>
              <a:rPr sz="900" dirty="0"/>
              <a:t>times</a:t>
            </a:r>
            <a:r>
              <a:rPr sz="900" b="1" dirty="0"/>
              <a:t>)</a:t>
            </a:r>
            <a:r>
              <a:rPr sz="900" dirty="0"/>
              <a:t> </a:t>
            </a:r>
            <a:r>
              <a:rPr lang="es-ES" sz="900" dirty="0"/>
              <a:t>Cree los intervalos que se producen entre las fechas y horas de un vector.</a:t>
            </a:r>
            <a:r>
              <a:rPr sz="900" dirty="0"/>
              <a:t> </a:t>
            </a:r>
          </a:p>
          <a:p>
            <a:pPr defTabSz="572516">
              <a:lnSpc>
                <a:spcPct val="80000"/>
              </a:lnSpc>
              <a:spcBef>
                <a:spcPts val="0"/>
              </a:spcBef>
              <a:defRPr sz="1078" b="0">
                <a:solidFill>
                  <a:srgbClr val="000000"/>
                </a:solidFill>
              </a:defRPr>
            </a:pPr>
            <a:r>
              <a:rPr sz="900" dirty="0">
                <a:solidFill>
                  <a:schemeClr val="tx1">
                    <a:lumMod val="60000"/>
                    <a:lumOff val="40000"/>
                  </a:schemeClr>
                </a:solidFill>
              </a:rPr>
              <a:t>v &lt;-c(dt, dt + 100, dt + 1000); </a:t>
            </a:r>
            <a:r>
              <a:rPr sz="900" dirty="0" err="1">
                <a:solidFill>
                  <a:schemeClr val="tx1">
                    <a:lumMod val="60000"/>
                    <a:lumOff val="40000"/>
                  </a:schemeClr>
                </a:solidFill>
              </a:rPr>
              <a:t>int_diff</a:t>
            </a:r>
            <a:r>
              <a:rPr sz="900" dirty="0">
                <a:solidFill>
                  <a:schemeClr val="tx1">
                    <a:lumMod val="60000"/>
                    <a:lumOff val="40000"/>
                  </a:schemeClr>
                </a:solidFill>
              </a:rPr>
              <a:t>(v)</a:t>
            </a:r>
            <a:endParaRPr sz="900" i="1" dirty="0">
              <a:solidFill>
                <a:schemeClr val="tx1">
                  <a:lumMod val="60000"/>
                  <a:lumOff val="40000"/>
                </a:schemeClr>
              </a:solidFill>
            </a:endParaRPr>
          </a:p>
          <a:p>
            <a:pPr defTabSz="572516">
              <a:lnSpc>
                <a:spcPct val="80000"/>
              </a:lnSpc>
              <a:spcBef>
                <a:spcPts val="0"/>
              </a:spcBef>
              <a:defRPr sz="1078" b="0">
                <a:solidFill>
                  <a:srgbClr val="000000"/>
                </a:solidFill>
              </a:defRPr>
            </a:pPr>
            <a:endParaRPr sz="900" i="1" dirty="0"/>
          </a:p>
          <a:p>
            <a:pPr defTabSz="572516">
              <a:lnSpc>
                <a:spcPct val="80000"/>
              </a:lnSpc>
              <a:spcBef>
                <a:spcPts val="600"/>
              </a:spcBef>
              <a:defRPr sz="1078" b="0">
                <a:solidFill>
                  <a:srgbClr val="000000"/>
                </a:solidFill>
              </a:defRPr>
            </a:pPr>
            <a:r>
              <a:rPr sz="900" b="1" dirty="0" err="1"/>
              <a:t>int_flip</a:t>
            </a:r>
            <a:r>
              <a:rPr sz="900" b="1" dirty="0"/>
              <a:t>(</a:t>
            </a:r>
            <a:r>
              <a:rPr sz="900" dirty="0"/>
              <a:t>int</a:t>
            </a:r>
            <a:r>
              <a:rPr sz="900" b="1" dirty="0"/>
              <a:t>)</a:t>
            </a:r>
            <a:r>
              <a:rPr sz="900" dirty="0"/>
              <a:t> </a:t>
            </a:r>
            <a:r>
              <a:rPr lang="es-ES" sz="900" dirty="0"/>
              <a:t>Invierte la dirección de un intervalo. Además,</a:t>
            </a:r>
            <a:r>
              <a:rPr sz="900" dirty="0"/>
              <a:t> </a:t>
            </a:r>
            <a:r>
              <a:rPr sz="900" b="1" dirty="0" err="1"/>
              <a:t>int_standardize</a:t>
            </a:r>
            <a:r>
              <a:rPr sz="900" b="1" dirty="0"/>
              <a:t>()</a:t>
            </a:r>
            <a:r>
              <a:rPr sz="900" dirty="0"/>
              <a:t>.</a:t>
            </a:r>
            <a:r>
              <a:rPr sz="900" b="1" dirty="0"/>
              <a:t> </a:t>
            </a:r>
            <a:r>
              <a:rPr sz="900" dirty="0" err="1">
                <a:solidFill>
                  <a:schemeClr val="tx1">
                    <a:lumMod val="60000"/>
                    <a:lumOff val="40000"/>
                  </a:schemeClr>
                </a:solidFill>
              </a:rPr>
              <a:t>int_flip</a:t>
            </a:r>
            <a:r>
              <a:rPr sz="900" dirty="0">
                <a:solidFill>
                  <a:schemeClr val="tx1">
                    <a:lumMod val="60000"/>
                    <a:lumOff val="40000"/>
                  </a:schemeClr>
                </a:solidFill>
              </a:rPr>
              <a:t>(</a:t>
            </a:r>
            <a:r>
              <a:rPr sz="900" dirty="0" err="1">
                <a:solidFill>
                  <a:schemeClr val="tx1">
                    <a:lumMod val="60000"/>
                    <a:lumOff val="40000"/>
                  </a:schemeClr>
                </a:solidFill>
              </a:rPr>
              <a:t>i</a:t>
            </a:r>
            <a:r>
              <a:rPr sz="900" dirty="0">
                <a:solidFill>
                  <a:schemeClr val="tx1">
                    <a:lumMod val="60000"/>
                    <a:lumOff val="40000"/>
                  </a:schemeClr>
                </a:solidFill>
              </a:rPr>
              <a:t>)</a:t>
            </a:r>
            <a:endParaRPr sz="900" i="1" dirty="0">
              <a:solidFill>
                <a:schemeClr val="tx1">
                  <a:lumMod val="60000"/>
                  <a:lumOff val="40000"/>
                </a:schemeClr>
              </a:solidFill>
            </a:endParaRPr>
          </a:p>
          <a:p>
            <a:pPr defTabSz="572516">
              <a:lnSpc>
                <a:spcPct val="80000"/>
              </a:lnSpc>
              <a:spcBef>
                <a:spcPts val="0"/>
              </a:spcBef>
              <a:defRPr sz="1078" b="0">
                <a:solidFill>
                  <a:srgbClr val="000000"/>
                </a:solidFill>
              </a:defRPr>
            </a:pPr>
            <a:endParaRPr sz="900" i="1" dirty="0"/>
          </a:p>
          <a:p>
            <a:pPr defTabSz="572516">
              <a:lnSpc>
                <a:spcPct val="80000"/>
              </a:lnSpc>
              <a:spcBef>
                <a:spcPts val="1200"/>
              </a:spcBef>
              <a:defRPr sz="1078" b="0">
                <a:solidFill>
                  <a:srgbClr val="000000"/>
                </a:solidFill>
              </a:defRPr>
            </a:pPr>
            <a:r>
              <a:rPr sz="900" b="1" dirty="0" err="1"/>
              <a:t>int_length</a:t>
            </a:r>
            <a:r>
              <a:rPr sz="900" b="1" dirty="0"/>
              <a:t>(</a:t>
            </a:r>
            <a:r>
              <a:rPr sz="900" dirty="0"/>
              <a:t>int</a:t>
            </a:r>
            <a:r>
              <a:rPr sz="900" b="1" dirty="0"/>
              <a:t>)</a:t>
            </a:r>
            <a:r>
              <a:rPr sz="900" dirty="0"/>
              <a:t> </a:t>
            </a:r>
            <a:r>
              <a:rPr lang="es-ES" sz="900" dirty="0"/>
              <a:t>Duración en segundos</a:t>
            </a:r>
            <a:r>
              <a:rPr sz="900" dirty="0"/>
              <a:t>. </a:t>
            </a:r>
            <a:r>
              <a:rPr sz="900" dirty="0" err="1">
                <a:solidFill>
                  <a:schemeClr val="tx1">
                    <a:lumMod val="60000"/>
                    <a:lumOff val="40000"/>
                  </a:schemeClr>
                </a:solidFill>
              </a:rPr>
              <a:t>int_length</a:t>
            </a:r>
            <a:r>
              <a:rPr sz="900" dirty="0">
                <a:solidFill>
                  <a:schemeClr val="tx1">
                    <a:lumMod val="60000"/>
                    <a:lumOff val="40000"/>
                  </a:schemeClr>
                </a:solidFill>
              </a:rPr>
              <a:t>(</a:t>
            </a:r>
            <a:r>
              <a:rPr sz="900" dirty="0" err="1">
                <a:solidFill>
                  <a:schemeClr val="tx1">
                    <a:lumMod val="60000"/>
                    <a:lumOff val="40000"/>
                  </a:schemeClr>
                </a:solidFill>
              </a:rPr>
              <a:t>i</a:t>
            </a:r>
            <a:r>
              <a:rPr sz="900" dirty="0">
                <a:solidFill>
                  <a:schemeClr val="tx1">
                    <a:lumMod val="60000"/>
                    <a:lumOff val="40000"/>
                  </a:schemeClr>
                </a:solidFill>
              </a:rPr>
              <a:t>)</a:t>
            </a:r>
            <a:endParaRPr sz="900" i="1" dirty="0">
              <a:solidFill>
                <a:schemeClr val="tx1">
                  <a:lumMod val="60000"/>
                  <a:lumOff val="40000"/>
                </a:schemeClr>
              </a:solidFill>
            </a:endParaRPr>
          </a:p>
          <a:p>
            <a:pPr defTabSz="572516">
              <a:lnSpc>
                <a:spcPct val="80000"/>
              </a:lnSpc>
              <a:spcBef>
                <a:spcPts val="0"/>
              </a:spcBef>
              <a:defRPr sz="1078" b="0">
                <a:solidFill>
                  <a:srgbClr val="000000"/>
                </a:solidFill>
              </a:defRPr>
            </a:pPr>
            <a:endParaRPr sz="900" i="1" dirty="0"/>
          </a:p>
          <a:p>
            <a:pPr defTabSz="572516">
              <a:lnSpc>
                <a:spcPct val="80000"/>
              </a:lnSpc>
              <a:spcBef>
                <a:spcPts val="1200"/>
              </a:spcBef>
              <a:defRPr sz="1078" b="0">
                <a:solidFill>
                  <a:srgbClr val="000000"/>
                </a:solidFill>
              </a:defRPr>
            </a:pPr>
            <a:r>
              <a:rPr sz="900" b="1" dirty="0" err="1"/>
              <a:t>int_shift</a:t>
            </a:r>
            <a:r>
              <a:rPr sz="900" b="1" dirty="0"/>
              <a:t>(</a:t>
            </a:r>
            <a:r>
              <a:rPr sz="900" dirty="0"/>
              <a:t>int, by</a:t>
            </a:r>
            <a:r>
              <a:rPr sz="900" b="1" dirty="0"/>
              <a:t>)</a:t>
            </a:r>
            <a:r>
              <a:rPr sz="900" dirty="0"/>
              <a:t> </a:t>
            </a:r>
            <a:r>
              <a:rPr lang="es-ES" sz="900" dirty="0"/>
              <a:t>Desplaza un intervalo hacia arriba o hacia abajo en la escala de tiempo en un intervalo de tiempo</a:t>
            </a:r>
            <a:r>
              <a:rPr sz="900" dirty="0"/>
              <a:t>. </a:t>
            </a:r>
            <a:r>
              <a:rPr sz="900" dirty="0" err="1">
                <a:solidFill>
                  <a:schemeClr val="tx1">
                    <a:lumMod val="60000"/>
                    <a:lumOff val="40000"/>
                  </a:schemeClr>
                </a:solidFill>
              </a:rPr>
              <a:t>int_shift</a:t>
            </a:r>
            <a:r>
              <a:rPr sz="900" dirty="0">
                <a:solidFill>
                  <a:schemeClr val="tx1">
                    <a:lumMod val="60000"/>
                    <a:lumOff val="40000"/>
                  </a:schemeClr>
                </a:solidFill>
              </a:rPr>
              <a:t>(</a:t>
            </a:r>
            <a:r>
              <a:rPr sz="900" dirty="0" err="1">
                <a:solidFill>
                  <a:schemeClr val="tx1">
                    <a:lumMod val="60000"/>
                    <a:lumOff val="40000"/>
                  </a:schemeClr>
                </a:solidFill>
              </a:rPr>
              <a:t>i</a:t>
            </a:r>
            <a:r>
              <a:rPr sz="900" dirty="0">
                <a:solidFill>
                  <a:schemeClr val="tx1">
                    <a:lumMod val="60000"/>
                    <a:lumOff val="40000"/>
                  </a:schemeClr>
                </a:solidFill>
              </a:rPr>
              <a:t>, days(-1))</a:t>
            </a:r>
          </a:p>
          <a:p>
            <a:pPr defTabSz="572516">
              <a:lnSpc>
                <a:spcPct val="80000"/>
              </a:lnSpc>
              <a:spcBef>
                <a:spcPts val="0"/>
              </a:spcBef>
              <a:defRPr sz="1078" b="0">
                <a:solidFill>
                  <a:srgbClr val="000000"/>
                </a:solidFill>
              </a:defRPr>
            </a:pPr>
            <a:endParaRPr sz="900" i="1" dirty="0"/>
          </a:p>
          <a:p>
            <a:pPr defTabSz="572516">
              <a:lnSpc>
                <a:spcPct val="80000"/>
              </a:lnSpc>
              <a:spcBef>
                <a:spcPts val="1200"/>
              </a:spcBef>
              <a:defRPr sz="1078" b="0">
                <a:solidFill>
                  <a:srgbClr val="000000"/>
                </a:solidFill>
              </a:defRPr>
            </a:pPr>
            <a:r>
              <a:rPr sz="900" b="1" dirty="0" err="1"/>
              <a:t>as.interval</a:t>
            </a:r>
            <a:r>
              <a:rPr sz="900" b="1" dirty="0"/>
              <a:t>(</a:t>
            </a:r>
            <a:r>
              <a:rPr sz="900" dirty="0"/>
              <a:t>x, start, …</a:t>
            </a:r>
            <a:r>
              <a:rPr sz="900" b="1" dirty="0"/>
              <a:t>)</a:t>
            </a:r>
            <a:r>
              <a:rPr sz="900" dirty="0"/>
              <a:t> </a:t>
            </a:r>
            <a:r>
              <a:rPr lang="es-ES" sz="900" dirty="0"/>
              <a:t>Forzar un intervalo de tiempo a un intervalo con la fecha y hora de inicio. Además</a:t>
            </a:r>
            <a:r>
              <a:rPr sz="900" dirty="0"/>
              <a:t> </a:t>
            </a:r>
            <a:r>
              <a:rPr sz="900" b="1" dirty="0" err="1"/>
              <a:t>is.interval</a:t>
            </a:r>
            <a:r>
              <a:rPr sz="900" b="1" dirty="0"/>
              <a:t>()</a:t>
            </a:r>
            <a:r>
              <a:rPr sz="900" dirty="0"/>
              <a:t>. </a:t>
            </a:r>
            <a:r>
              <a:rPr sz="900" dirty="0" err="1">
                <a:solidFill>
                  <a:schemeClr val="tx1">
                    <a:lumMod val="60000"/>
                    <a:lumOff val="40000"/>
                  </a:schemeClr>
                </a:solidFill>
              </a:rPr>
              <a:t>as.interval</a:t>
            </a:r>
            <a:r>
              <a:rPr sz="900" dirty="0">
                <a:solidFill>
                  <a:schemeClr val="tx1">
                    <a:lumMod val="60000"/>
                    <a:lumOff val="40000"/>
                  </a:schemeClr>
                </a:solidFill>
              </a:rPr>
              <a:t>(days(1), start = now())</a:t>
            </a:r>
          </a:p>
        </p:txBody>
      </p:sp>
      <p:grpSp>
        <p:nvGrpSpPr>
          <p:cNvPr id="610" name="Agrupar"/>
          <p:cNvGrpSpPr/>
          <p:nvPr/>
        </p:nvGrpSpPr>
        <p:grpSpPr>
          <a:xfrm>
            <a:off x="9720929" y="7007397"/>
            <a:ext cx="848649" cy="335721"/>
            <a:chOff x="0" y="0"/>
            <a:chExt cx="848647" cy="335719"/>
          </a:xfrm>
        </p:grpSpPr>
        <p:sp>
          <p:nvSpPr>
            <p:cNvPr id="607" name="Línea"/>
            <p:cNvSpPr/>
            <p:nvPr/>
          </p:nvSpPr>
          <p:spPr>
            <a:xfrm flipV="1">
              <a:off x="848647" y="30498"/>
              <a:ext cx="1" cy="274723"/>
            </a:xfrm>
            <a:prstGeom prst="line">
              <a:avLst/>
            </a:prstGeom>
            <a:noFill/>
            <a:ln w="254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08" name="Flecha"/>
            <p:cNvSpPr/>
            <p:nvPr/>
          </p:nvSpPr>
          <p:spPr>
            <a:xfrm>
              <a:off x="0" y="0"/>
              <a:ext cx="830659" cy="335720"/>
            </a:xfrm>
            <a:prstGeom prst="rightArrow">
              <a:avLst>
                <a:gd name="adj1" fmla="val 60724"/>
                <a:gd name="adj2" fmla="val 65041"/>
              </a:avLst>
            </a:prstGeom>
            <a:solidFill>
              <a:srgbClr val="A6AAA9"/>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9" name="Línea"/>
            <p:cNvSpPr/>
            <p:nvPr/>
          </p:nvSpPr>
          <p:spPr>
            <a:xfrm flipV="1">
              <a:off x="11261" y="30498"/>
              <a:ext cx="1" cy="274723"/>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615" name="Agrupar"/>
          <p:cNvGrpSpPr/>
          <p:nvPr/>
        </p:nvGrpSpPr>
        <p:grpSpPr>
          <a:xfrm>
            <a:off x="9720929" y="6525840"/>
            <a:ext cx="848649" cy="335721"/>
            <a:chOff x="0" y="0"/>
            <a:chExt cx="848647" cy="335719"/>
          </a:xfrm>
        </p:grpSpPr>
        <p:sp>
          <p:nvSpPr>
            <p:cNvPr id="611" name="Línea"/>
            <p:cNvSpPr/>
            <p:nvPr/>
          </p:nvSpPr>
          <p:spPr>
            <a:xfrm flipV="1">
              <a:off x="848647" y="30498"/>
              <a:ext cx="1" cy="274723"/>
            </a:xfrm>
            <a:prstGeom prst="line">
              <a:avLst/>
            </a:prstGeom>
            <a:noFill/>
            <a:ln w="254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12" name="Flecha"/>
            <p:cNvSpPr/>
            <p:nvPr/>
          </p:nvSpPr>
          <p:spPr>
            <a:xfrm>
              <a:off x="0" y="0"/>
              <a:ext cx="830659" cy="335720"/>
            </a:xfrm>
            <a:prstGeom prst="rightArrow">
              <a:avLst>
                <a:gd name="adj1" fmla="val 60724"/>
                <a:gd name="adj2" fmla="val 65041"/>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chemeClr val="accent4"/>
                  </a:solidFill>
                </a:defRPr>
              </a:pPr>
              <a:endParaRPr/>
            </a:p>
          </p:txBody>
        </p:sp>
        <p:sp>
          <p:nvSpPr>
            <p:cNvPr id="613" name="Línea"/>
            <p:cNvSpPr/>
            <p:nvPr/>
          </p:nvSpPr>
          <p:spPr>
            <a:xfrm flipV="1">
              <a:off x="11261" y="30498"/>
              <a:ext cx="1" cy="274723"/>
            </a:xfrm>
            <a:prstGeom prst="line">
              <a:avLst/>
            </a:prstGeom>
            <a:noFill/>
            <a:ln w="254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14" name="Línea"/>
            <p:cNvSpPr/>
            <p:nvPr/>
          </p:nvSpPr>
          <p:spPr>
            <a:xfrm flipV="1">
              <a:off x="328761" y="30498"/>
              <a:ext cx="1" cy="274723"/>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623" name="Agrupar"/>
          <p:cNvGrpSpPr/>
          <p:nvPr/>
        </p:nvGrpSpPr>
        <p:grpSpPr>
          <a:xfrm>
            <a:off x="9720929" y="7970512"/>
            <a:ext cx="848649" cy="335721"/>
            <a:chOff x="0" y="0"/>
            <a:chExt cx="848647" cy="335719"/>
          </a:xfrm>
        </p:grpSpPr>
        <p:sp>
          <p:nvSpPr>
            <p:cNvPr id="616" name="Flecha"/>
            <p:cNvSpPr/>
            <p:nvPr/>
          </p:nvSpPr>
          <p:spPr>
            <a:xfrm>
              <a:off x="569654" y="-1"/>
              <a:ext cx="265522" cy="335721"/>
            </a:xfrm>
            <a:prstGeom prst="rightArrow">
              <a:avLst>
                <a:gd name="adj1" fmla="val 59394"/>
                <a:gd name="adj2" fmla="val 47163"/>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7" name="Flecha"/>
            <p:cNvSpPr/>
            <p:nvPr/>
          </p:nvSpPr>
          <p:spPr>
            <a:xfrm>
              <a:off x="271998" y="0"/>
              <a:ext cx="265521" cy="335720"/>
            </a:xfrm>
            <a:prstGeom prst="rightArrow">
              <a:avLst>
                <a:gd name="adj1" fmla="val 59394"/>
                <a:gd name="adj2" fmla="val 47163"/>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8" name="Línea"/>
            <p:cNvSpPr/>
            <p:nvPr/>
          </p:nvSpPr>
          <p:spPr>
            <a:xfrm flipV="1">
              <a:off x="848647" y="30498"/>
              <a:ext cx="1" cy="274723"/>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19" name="Flecha"/>
            <p:cNvSpPr/>
            <p:nvPr/>
          </p:nvSpPr>
          <p:spPr>
            <a:xfrm>
              <a:off x="0" y="0"/>
              <a:ext cx="252821" cy="335720"/>
            </a:xfrm>
            <a:prstGeom prst="rightArrow">
              <a:avLst>
                <a:gd name="adj1" fmla="val 59394"/>
                <a:gd name="adj2" fmla="val 49532"/>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0" name="Línea"/>
            <p:cNvSpPr/>
            <p:nvPr/>
          </p:nvSpPr>
          <p:spPr>
            <a:xfrm flipV="1">
              <a:off x="11261" y="30498"/>
              <a:ext cx="1" cy="274723"/>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21" name="Línea"/>
            <p:cNvSpPr/>
            <p:nvPr/>
          </p:nvSpPr>
          <p:spPr>
            <a:xfrm flipV="1">
              <a:off x="265261" y="30498"/>
              <a:ext cx="1" cy="274723"/>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22" name="Línea"/>
            <p:cNvSpPr/>
            <p:nvPr/>
          </p:nvSpPr>
          <p:spPr>
            <a:xfrm flipV="1">
              <a:off x="556954" y="30498"/>
              <a:ext cx="1" cy="274723"/>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629" name="Agrupar"/>
          <p:cNvGrpSpPr/>
          <p:nvPr/>
        </p:nvGrpSpPr>
        <p:grpSpPr>
          <a:xfrm>
            <a:off x="9720929" y="7488955"/>
            <a:ext cx="830660" cy="335721"/>
            <a:chOff x="0" y="0"/>
            <a:chExt cx="830658" cy="335719"/>
          </a:xfrm>
        </p:grpSpPr>
        <p:grpSp>
          <p:nvGrpSpPr>
            <p:cNvPr id="627" name="Agrupar"/>
            <p:cNvGrpSpPr/>
            <p:nvPr/>
          </p:nvGrpSpPr>
          <p:grpSpPr>
            <a:xfrm>
              <a:off x="0" y="-1"/>
              <a:ext cx="830659" cy="335721"/>
              <a:chOff x="0" y="0"/>
              <a:chExt cx="830658" cy="335719"/>
            </a:xfrm>
          </p:grpSpPr>
          <p:sp>
            <p:nvSpPr>
              <p:cNvPr id="624" name="Flecha"/>
              <p:cNvSpPr/>
              <p:nvPr/>
            </p:nvSpPr>
            <p:spPr>
              <a:xfrm>
                <a:off x="0" y="0"/>
                <a:ext cx="830659" cy="335720"/>
              </a:xfrm>
              <a:prstGeom prst="rightArrow">
                <a:avLst>
                  <a:gd name="adj1" fmla="val 60724"/>
                  <a:gd name="adj2" fmla="val 65041"/>
                </a:avLst>
              </a:prstGeom>
              <a:solidFill>
                <a:srgbClr val="A6AAA9"/>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5" name="Flecha"/>
              <p:cNvSpPr/>
              <p:nvPr/>
            </p:nvSpPr>
            <p:spPr>
              <a:xfrm>
                <a:off x="155575" y="0"/>
                <a:ext cx="398859" cy="335720"/>
              </a:xfrm>
              <a:prstGeom prst="rightArrow">
                <a:avLst>
                  <a:gd name="adj1" fmla="val 60724"/>
                  <a:gd name="adj2" fmla="val 65041"/>
                </a:avLst>
              </a:prstGeom>
              <a:solidFill>
                <a:srgbClr val="FFFFFF"/>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6" name="Flecha"/>
              <p:cNvSpPr/>
              <p:nvPr/>
            </p:nvSpPr>
            <p:spPr>
              <a:xfrm>
                <a:off x="7267" y="0"/>
                <a:ext cx="521767" cy="335720"/>
              </a:xfrm>
              <a:prstGeom prst="rightArrow">
                <a:avLst>
                  <a:gd name="adj1" fmla="val 60724"/>
                  <a:gd name="adj2" fmla="val 65041"/>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628" name="Agrupar"/>
            <p:cNvSpPr/>
            <p:nvPr/>
          </p:nvSpPr>
          <p:spPr>
            <a:xfrm flipV="1">
              <a:off x="11261" y="26961"/>
              <a:ext cx="1" cy="274723"/>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633" name="Agrupar"/>
          <p:cNvGrpSpPr/>
          <p:nvPr/>
        </p:nvGrpSpPr>
        <p:grpSpPr>
          <a:xfrm>
            <a:off x="9720929" y="8452070"/>
            <a:ext cx="844798" cy="335721"/>
            <a:chOff x="11261" y="0"/>
            <a:chExt cx="844796" cy="335719"/>
          </a:xfrm>
        </p:grpSpPr>
        <p:sp>
          <p:nvSpPr>
            <p:cNvPr id="630" name="Flecha"/>
            <p:cNvSpPr/>
            <p:nvPr/>
          </p:nvSpPr>
          <p:spPr>
            <a:xfrm flipH="1">
              <a:off x="25400" y="0"/>
              <a:ext cx="830659" cy="335720"/>
            </a:xfrm>
            <a:prstGeom prst="rightArrow">
              <a:avLst>
                <a:gd name="adj1" fmla="val 60724"/>
                <a:gd name="adj2" fmla="val 65041"/>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1" name="Línea"/>
            <p:cNvSpPr/>
            <p:nvPr/>
          </p:nvSpPr>
          <p:spPr>
            <a:xfrm flipV="1">
              <a:off x="848647" y="30498"/>
              <a:ext cx="1" cy="274723"/>
            </a:xfrm>
            <a:prstGeom prst="line">
              <a:avLst/>
            </a:prstGeom>
            <a:noFill/>
            <a:ln w="254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32" name="Línea"/>
            <p:cNvSpPr/>
            <p:nvPr/>
          </p:nvSpPr>
          <p:spPr>
            <a:xfrm flipV="1">
              <a:off x="11261" y="30498"/>
              <a:ext cx="1" cy="274723"/>
            </a:xfrm>
            <a:prstGeom prst="line">
              <a:avLst/>
            </a:prstGeom>
            <a:noFill/>
            <a:ln w="254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641" name="Agrupar"/>
          <p:cNvGrpSpPr/>
          <p:nvPr/>
        </p:nvGrpSpPr>
        <p:grpSpPr>
          <a:xfrm>
            <a:off x="9720929" y="8933628"/>
            <a:ext cx="855551" cy="335721"/>
            <a:chOff x="0" y="0"/>
            <a:chExt cx="855549" cy="335719"/>
          </a:xfrm>
        </p:grpSpPr>
        <p:sp>
          <p:nvSpPr>
            <p:cNvPr id="634" name="Línea"/>
            <p:cNvSpPr/>
            <p:nvPr/>
          </p:nvSpPr>
          <p:spPr>
            <a:xfrm flipV="1">
              <a:off x="852096" y="30499"/>
              <a:ext cx="1" cy="274723"/>
            </a:xfrm>
            <a:prstGeom prst="line">
              <a:avLst/>
            </a:prstGeom>
            <a:noFill/>
            <a:ln w="254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35" name="Flecha"/>
            <p:cNvSpPr/>
            <p:nvPr/>
          </p:nvSpPr>
          <p:spPr>
            <a:xfrm>
              <a:off x="3448" y="0"/>
              <a:ext cx="830659" cy="335720"/>
            </a:xfrm>
            <a:prstGeom prst="rightArrow">
              <a:avLst>
                <a:gd name="adj1" fmla="val 60724"/>
                <a:gd name="adj2" fmla="val 65041"/>
              </a:avLst>
            </a:prstGeom>
            <a:solidFill>
              <a:srgbClr val="A6AAA9"/>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6" name="Línea"/>
            <p:cNvSpPr/>
            <p:nvPr/>
          </p:nvSpPr>
          <p:spPr>
            <a:xfrm flipV="1">
              <a:off x="14710" y="30499"/>
              <a:ext cx="1" cy="274723"/>
            </a:xfrm>
            <a:prstGeom prst="line">
              <a:avLst/>
            </a:prstGeom>
            <a:noFill/>
            <a:ln w="25400" cap="flat">
              <a:solidFill>
                <a:srgbClr val="A6AAA9"/>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37" name="Línea"/>
            <p:cNvSpPr/>
            <p:nvPr/>
          </p:nvSpPr>
          <p:spPr>
            <a:xfrm>
              <a:off x="0" y="167860"/>
              <a:ext cx="855550" cy="1"/>
            </a:xfrm>
            <a:prstGeom prst="line">
              <a:avLst/>
            </a:prstGeom>
            <a:noFill/>
            <a:ln w="12700" cap="flat">
              <a:solidFill>
                <a:schemeClr val="accent4">
                  <a:hueOff val="-116170"/>
                  <a:satOff val="78638"/>
                  <a:lumOff val="-43589"/>
                </a:schemeClr>
              </a:solidFill>
              <a:prstDash val="solid"/>
              <a:miter lim="400000"/>
              <a:headEnd type="triangle" w="med" len="med"/>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38" name="Línea"/>
            <p:cNvSpPr/>
            <p:nvPr/>
          </p:nvSpPr>
          <p:spPr>
            <a:xfrm flipV="1">
              <a:off x="6773" y="133087"/>
              <a:ext cx="1" cy="69547"/>
            </a:xfrm>
            <a:prstGeom prst="line">
              <a:avLst/>
            </a:prstGeom>
            <a:noFill/>
            <a:ln w="9525"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39" name="Línea"/>
            <p:cNvSpPr/>
            <p:nvPr/>
          </p:nvSpPr>
          <p:spPr>
            <a:xfrm flipV="1">
              <a:off x="853300" y="133087"/>
              <a:ext cx="1" cy="69547"/>
            </a:xfrm>
            <a:prstGeom prst="line">
              <a:avLst/>
            </a:prstGeom>
            <a:noFill/>
            <a:ln w="9525"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40" name="l"/>
            <p:cNvSpPr txBox="1"/>
            <p:nvPr/>
          </p:nvSpPr>
          <p:spPr>
            <a:xfrm>
              <a:off x="271163" y="37089"/>
              <a:ext cx="287824" cy="2361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defRPr sz="1100" b="0">
                  <a:solidFill>
                    <a:schemeClr val="accent4">
                      <a:hueOff val="-116170"/>
                      <a:satOff val="78638"/>
                      <a:lumOff val="-43589"/>
                    </a:schemeClr>
                  </a:solidFill>
                  <a:latin typeface="Snell Roundhand Bold"/>
                  <a:ea typeface="Snell Roundhand Bold"/>
                  <a:cs typeface="Snell Roundhand Bold"/>
                  <a:sym typeface="Snell Roundhand Bold"/>
                </a:defRPr>
              </a:lvl1pPr>
            </a:lstStyle>
            <a:p>
              <a:r>
                <a:t> l </a:t>
              </a:r>
            </a:p>
          </p:txBody>
        </p:sp>
      </p:grpSp>
      <p:grpSp>
        <p:nvGrpSpPr>
          <p:cNvPr id="645" name="Agrupar"/>
          <p:cNvGrpSpPr/>
          <p:nvPr/>
        </p:nvGrpSpPr>
        <p:grpSpPr>
          <a:xfrm>
            <a:off x="9720929" y="9415185"/>
            <a:ext cx="578098" cy="335721"/>
            <a:chOff x="0" y="0"/>
            <a:chExt cx="578096" cy="335719"/>
          </a:xfrm>
        </p:grpSpPr>
        <p:sp>
          <p:nvSpPr>
            <p:cNvPr id="642" name="Línea"/>
            <p:cNvSpPr/>
            <p:nvPr/>
          </p:nvSpPr>
          <p:spPr>
            <a:xfrm flipV="1">
              <a:off x="-1" y="30498"/>
              <a:ext cx="2" cy="274723"/>
            </a:xfrm>
            <a:prstGeom prst="line">
              <a:avLst/>
            </a:prstGeom>
            <a:noFill/>
            <a:ln w="254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43" name="Línea"/>
            <p:cNvSpPr/>
            <p:nvPr/>
          </p:nvSpPr>
          <p:spPr>
            <a:xfrm flipV="1">
              <a:off x="460091" y="30498"/>
              <a:ext cx="1" cy="274723"/>
            </a:xfrm>
            <a:prstGeom prst="line">
              <a:avLst/>
            </a:prstGeom>
            <a:noFill/>
            <a:ln w="254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644" name="Flecha"/>
            <p:cNvSpPr/>
            <p:nvPr/>
          </p:nvSpPr>
          <p:spPr>
            <a:xfrm>
              <a:off x="128438" y="0"/>
              <a:ext cx="449659" cy="335720"/>
            </a:xfrm>
            <a:prstGeom prst="rightArrow">
              <a:avLst>
                <a:gd name="adj1" fmla="val 60724"/>
                <a:gd name="adj2" fmla="val 65041"/>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grpSp>
        <p:nvGrpSpPr>
          <p:cNvPr id="649" name="Agrupar"/>
          <p:cNvGrpSpPr/>
          <p:nvPr/>
        </p:nvGrpSpPr>
        <p:grpSpPr>
          <a:xfrm>
            <a:off x="12413456" y="5517714"/>
            <a:ext cx="762068" cy="541144"/>
            <a:chOff x="-253439" y="-11791"/>
            <a:chExt cx="675721" cy="442603"/>
          </a:xfrm>
        </p:grpSpPr>
        <p:sp>
          <p:nvSpPr>
            <p:cNvPr id="646" name="Triángulo"/>
            <p:cNvSpPr/>
            <p:nvPr/>
          </p:nvSpPr>
          <p:spPr>
            <a:xfrm rot="14522501">
              <a:off x="-111435" y="135910"/>
              <a:ext cx="101535" cy="38554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900"/>
            </a:p>
          </p:txBody>
        </p:sp>
        <p:sp>
          <p:nvSpPr>
            <p:cNvPr id="647" name="Bocadillo redondo"/>
            <p:cNvSpPr/>
            <p:nvPr/>
          </p:nvSpPr>
          <p:spPr>
            <a:xfrm>
              <a:off x="13374" y="57852"/>
              <a:ext cx="368821" cy="303316"/>
            </a:xfrm>
            <a:custGeom>
              <a:avLst/>
              <a:gdLst/>
              <a:ahLst/>
              <a:cxnLst>
                <a:cxn ang="0">
                  <a:pos x="wd2" y="hd2"/>
                </a:cxn>
                <a:cxn ang="5400000">
                  <a:pos x="wd2" y="hd2"/>
                </a:cxn>
                <a:cxn ang="10800000">
                  <a:pos x="wd2" y="hd2"/>
                </a:cxn>
                <a:cxn ang="16200000">
                  <a:pos x="wd2" y="hd2"/>
                </a:cxn>
              </a:cxnLst>
              <a:rect l="0" t="0" r="r" b="b"/>
              <a:pathLst>
                <a:path w="21600" h="21600" extrusionOk="0">
                  <a:moveTo>
                    <a:pt x="0" y="18343"/>
                  </a:moveTo>
                  <a:lnTo>
                    <a:pt x="0" y="3257"/>
                  </a:lnTo>
                  <a:cubicBezTo>
                    <a:pt x="0" y="1458"/>
                    <a:pt x="1199" y="0"/>
                    <a:pt x="2678" y="0"/>
                  </a:cubicBezTo>
                  <a:lnTo>
                    <a:pt x="18922" y="0"/>
                  </a:lnTo>
                  <a:cubicBezTo>
                    <a:pt x="20401" y="0"/>
                    <a:pt x="21600" y="1458"/>
                    <a:pt x="21600" y="3257"/>
                  </a:cubicBezTo>
                  <a:lnTo>
                    <a:pt x="21600" y="18343"/>
                  </a:lnTo>
                  <a:cubicBezTo>
                    <a:pt x="21600" y="20142"/>
                    <a:pt x="20401" y="21600"/>
                    <a:pt x="18922" y="21600"/>
                  </a:cubicBezTo>
                  <a:lnTo>
                    <a:pt x="2678" y="21600"/>
                  </a:lnTo>
                  <a:cubicBezTo>
                    <a:pt x="1199" y="21600"/>
                    <a:pt x="0" y="20142"/>
                    <a:pt x="0" y="18343"/>
                  </a:cubicBez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900"/>
            </a:p>
          </p:txBody>
        </p:sp>
        <p:sp>
          <p:nvSpPr>
            <p:cNvPr id="648" name="Start Date"/>
            <p:cNvSpPr txBox="1"/>
            <p:nvPr/>
          </p:nvSpPr>
          <p:spPr>
            <a:xfrm>
              <a:off x="-36157" y="-11791"/>
              <a:ext cx="458439" cy="4426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spAutoFit/>
            </a:bodyPr>
            <a:lstStyle>
              <a:lvl1pPr algn="ctr">
                <a:lnSpc>
                  <a:spcPct val="80000"/>
                </a:lnSpc>
                <a:spcBef>
                  <a:spcPts val="0"/>
                </a:spcBef>
                <a:defRPr sz="1000">
                  <a:solidFill>
                    <a:srgbClr val="FFFFFF"/>
                  </a:solidFill>
                </a:defRPr>
              </a:lvl1pPr>
            </a:lstStyle>
            <a:p>
              <a:r>
                <a:rPr lang="es-ES" sz="900" dirty="0"/>
                <a:t>Fecha de inicio</a:t>
              </a:r>
              <a:endParaRPr sz="900" dirty="0"/>
            </a:p>
          </p:txBody>
        </p:sp>
      </p:grpSp>
      <p:grpSp>
        <p:nvGrpSpPr>
          <p:cNvPr id="654" name="Agrupar"/>
          <p:cNvGrpSpPr/>
          <p:nvPr/>
        </p:nvGrpSpPr>
        <p:grpSpPr>
          <a:xfrm>
            <a:off x="13080026" y="5665300"/>
            <a:ext cx="674074" cy="331806"/>
            <a:chOff x="-5158" y="37256"/>
            <a:chExt cx="527775" cy="331805"/>
          </a:xfrm>
        </p:grpSpPr>
        <p:sp>
          <p:nvSpPr>
            <p:cNvPr id="650" name="Triángulo"/>
            <p:cNvSpPr/>
            <p:nvPr/>
          </p:nvSpPr>
          <p:spPr>
            <a:xfrm rot="13557191">
              <a:off x="117055" y="105685"/>
              <a:ext cx="141117" cy="38554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900"/>
            </a:p>
          </p:txBody>
        </p:sp>
        <p:grpSp>
          <p:nvGrpSpPr>
            <p:cNvPr id="653" name="Agrupar"/>
            <p:cNvGrpSpPr/>
            <p:nvPr/>
          </p:nvGrpSpPr>
          <p:grpSpPr>
            <a:xfrm>
              <a:off x="21796" y="37256"/>
              <a:ext cx="500821" cy="331805"/>
              <a:chOff x="-38100" y="37257"/>
              <a:chExt cx="500818" cy="331804"/>
            </a:xfrm>
          </p:grpSpPr>
          <p:sp>
            <p:nvSpPr>
              <p:cNvPr id="651" name="Bocadillo redondo"/>
              <p:cNvSpPr/>
              <p:nvPr/>
            </p:nvSpPr>
            <p:spPr>
              <a:xfrm>
                <a:off x="13374" y="57852"/>
                <a:ext cx="368821" cy="303316"/>
              </a:xfrm>
              <a:custGeom>
                <a:avLst/>
                <a:gdLst/>
                <a:ahLst/>
                <a:cxnLst>
                  <a:cxn ang="0">
                    <a:pos x="wd2" y="hd2"/>
                  </a:cxn>
                  <a:cxn ang="5400000">
                    <a:pos x="wd2" y="hd2"/>
                  </a:cxn>
                  <a:cxn ang="10800000">
                    <a:pos x="wd2" y="hd2"/>
                  </a:cxn>
                  <a:cxn ang="16200000">
                    <a:pos x="wd2" y="hd2"/>
                  </a:cxn>
                </a:cxnLst>
                <a:rect l="0" t="0" r="r" b="b"/>
                <a:pathLst>
                  <a:path w="21600" h="21600" extrusionOk="0">
                    <a:moveTo>
                      <a:pt x="0" y="18343"/>
                    </a:moveTo>
                    <a:lnTo>
                      <a:pt x="0" y="3257"/>
                    </a:lnTo>
                    <a:cubicBezTo>
                      <a:pt x="0" y="1458"/>
                      <a:pt x="1199" y="0"/>
                      <a:pt x="2678" y="0"/>
                    </a:cubicBezTo>
                    <a:lnTo>
                      <a:pt x="18922" y="0"/>
                    </a:lnTo>
                    <a:cubicBezTo>
                      <a:pt x="20401" y="0"/>
                      <a:pt x="21600" y="1458"/>
                      <a:pt x="21600" y="3257"/>
                    </a:cubicBezTo>
                    <a:lnTo>
                      <a:pt x="21600" y="18343"/>
                    </a:lnTo>
                    <a:cubicBezTo>
                      <a:pt x="21600" y="20142"/>
                      <a:pt x="20401" y="21600"/>
                      <a:pt x="18922" y="21600"/>
                    </a:cubicBezTo>
                    <a:lnTo>
                      <a:pt x="2678" y="21600"/>
                    </a:lnTo>
                    <a:cubicBezTo>
                      <a:pt x="1199" y="21600"/>
                      <a:pt x="0" y="20142"/>
                      <a:pt x="0" y="18343"/>
                    </a:cubicBezTo>
                    <a:close/>
                  </a:path>
                </a:pathLst>
              </a:cu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900"/>
              </a:p>
            </p:txBody>
          </p:sp>
          <p:sp>
            <p:nvSpPr>
              <p:cNvPr id="652" name="End Date"/>
              <p:cNvSpPr txBox="1"/>
              <p:nvPr/>
            </p:nvSpPr>
            <p:spPr>
              <a:xfrm>
                <a:off x="-38100" y="37257"/>
                <a:ext cx="500818" cy="33180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spAutoFit/>
              </a:bodyPr>
              <a:lstStyle>
                <a:lvl1pPr algn="ctr">
                  <a:lnSpc>
                    <a:spcPct val="80000"/>
                  </a:lnSpc>
                  <a:spcBef>
                    <a:spcPts val="0"/>
                  </a:spcBef>
                  <a:defRPr sz="1000">
                    <a:solidFill>
                      <a:srgbClr val="FFFFFF"/>
                    </a:solidFill>
                  </a:defRPr>
                </a:lvl1pPr>
              </a:lstStyle>
              <a:p>
                <a:r>
                  <a:rPr lang="es-ES" sz="900"/>
                  <a:t>Fecha final</a:t>
                </a:r>
                <a:endParaRPr sz="900" dirty="0"/>
              </a:p>
            </p:txBody>
          </p:sp>
        </p:grpSp>
      </p:grpSp>
      <p:grpSp>
        <p:nvGrpSpPr>
          <p:cNvPr id="696" name="Agrupar"/>
          <p:cNvGrpSpPr/>
          <p:nvPr/>
        </p:nvGrpSpPr>
        <p:grpSpPr>
          <a:xfrm>
            <a:off x="385579" y="1134070"/>
            <a:ext cx="2927020" cy="3742376"/>
            <a:chOff x="0" y="85724"/>
            <a:chExt cx="2798872" cy="3742375"/>
          </a:xfrm>
        </p:grpSpPr>
        <p:sp>
          <p:nvSpPr>
            <p:cNvPr id="655" name="Math with date-times relies on the timeline, which behaves inconsistently.  Consider how the timeline behaves during:…"/>
            <p:cNvSpPr txBox="1"/>
            <p:nvPr/>
          </p:nvSpPr>
          <p:spPr>
            <a:xfrm>
              <a:off x="0" y="85724"/>
              <a:ext cx="2798872" cy="357180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normAutofit lnSpcReduction="10000"/>
            </a:bodyPr>
            <a:lstStyle/>
            <a:p>
              <a:pPr defTabSz="572516">
                <a:lnSpc>
                  <a:spcPct val="80000"/>
                </a:lnSpc>
                <a:spcBef>
                  <a:spcPts val="700"/>
                </a:spcBef>
                <a:defRPr sz="1078" b="0">
                  <a:solidFill>
                    <a:srgbClr val="000000"/>
                  </a:solidFill>
                </a:defRPr>
              </a:pPr>
              <a:r>
                <a:rPr lang="es-ES" sz="1000" dirty="0"/>
                <a:t>Las matemáticas con fechas-horas se basan en la línea de tiempo, que se comporta de manera inconsistente.  Considere cómo se comporta la escala de tiempo durante:</a:t>
              </a:r>
              <a:endParaRPr sz="1000" dirty="0"/>
            </a:p>
            <a:p>
              <a:pPr defTabSz="572516">
                <a:lnSpc>
                  <a:spcPct val="80000"/>
                </a:lnSpc>
                <a:spcBef>
                  <a:spcPts val="1800"/>
                </a:spcBef>
                <a:defRPr sz="1078" b="0">
                  <a:solidFill>
                    <a:srgbClr val="000000"/>
                  </a:solidFill>
                </a:defRPr>
              </a:pPr>
              <a:r>
                <a:rPr lang="es-ES" sz="1000" dirty="0"/>
                <a:t>Un día normal</a:t>
              </a:r>
              <a:endParaRPr sz="1000" dirty="0"/>
            </a:p>
            <a:p>
              <a:pPr defTabSz="572516">
                <a:lnSpc>
                  <a:spcPct val="80000"/>
                </a:lnSpc>
                <a:spcBef>
                  <a:spcPts val="0"/>
                </a:spcBef>
                <a:defRPr sz="931" b="0">
                  <a:solidFill>
                    <a:srgbClr val="000000"/>
                  </a:solidFill>
                </a:defRPr>
              </a:pPr>
              <a:r>
                <a:rPr sz="800" dirty="0">
                  <a:solidFill>
                    <a:schemeClr val="tx1">
                      <a:lumMod val="60000"/>
                      <a:lumOff val="40000"/>
                    </a:schemeClr>
                  </a:solidFill>
                </a:rPr>
                <a:t>nor &lt;- </a:t>
              </a:r>
              <a:r>
                <a:rPr sz="800" dirty="0" err="1">
                  <a:solidFill>
                    <a:schemeClr val="tx1">
                      <a:lumMod val="60000"/>
                      <a:lumOff val="40000"/>
                    </a:schemeClr>
                  </a:solidFill>
                </a:rPr>
                <a:t>ymd_hms</a:t>
              </a:r>
              <a:r>
                <a:rPr sz="800" dirty="0">
                  <a:solidFill>
                    <a:schemeClr val="tx1">
                      <a:lumMod val="60000"/>
                      <a:lumOff val="40000"/>
                    </a:schemeClr>
                  </a:solidFill>
                </a:rPr>
                <a:t>("2018-01-01 01:30:00",tz="US/Eastern")</a:t>
              </a:r>
            </a:p>
            <a:p>
              <a:pPr defTabSz="572516">
                <a:lnSpc>
                  <a:spcPct val="80000"/>
                </a:lnSpc>
                <a:spcBef>
                  <a:spcPts val="0"/>
                </a:spcBef>
                <a:defRPr sz="1078" b="0">
                  <a:solidFill>
                    <a:srgbClr val="000000"/>
                  </a:solidFill>
                </a:defRPr>
              </a:pPr>
              <a:endParaRPr sz="1000" dirty="0"/>
            </a:p>
            <a:p>
              <a:pPr defTabSz="572516">
                <a:lnSpc>
                  <a:spcPct val="80000"/>
                </a:lnSpc>
                <a:spcBef>
                  <a:spcPts val="0"/>
                </a:spcBef>
                <a:defRPr sz="1078" b="0">
                  <a:solidFill>
                    <a:srgbClr val="000000"/>
                  </a:solidFill>
                </a:defRPr>
              </a:pPr>
              <a:endParaRPr sz="1000" dirty="0"/>
            </a:p>
            <a:p>
              <a:pPr defTabSz="572516">
                <a:lnSpc>
                  <a:spcPct val="80000"/>
                </a:lnSpc>
                <a:spcBef>
                  <a:spcPts val="700"/>
                </a:spcBef>
                <a:defRPr sz="1078" b="0">
                  <a:solidFill>
                    <a:srgbClr val="000000"/>
                  </a:solidFill>
                </a:defRPr>
              </a:pPr>
              <a:endParaRPr sz="1000" dirty="0"/>
            </a:p>
            <a:p>
              <a:pPr defTabSz="572516">
                <a:lnSpc>
                  <a:spcPct val="80000"/>
                </a:lnSpc>
                <a:spcBef>
                  <a:spcPts val="1200"/>
                </a:spcBef>
                <a:defRPr sz="1078" b="0">
                  <a:solidFill>
                    <a:srgbClr val="000000"/>
                  </a:solidFill>
                </a:defRPr>
              </a:pPr>
              <a:r>
                <a:rPr lang="es-ES" sz="1000" dirty="0"/>
                <a:t>El inicio del horario de verano (primavera hacia adelante)</a:t>
              </a:r>
              <a:endParaRPr sz="1000" dirty="0"/>
            </a:p>
            <a:p>
              <a:pPr defTabSz="572516">
                <a:lnSpc>
                  <a:spcPct val="80000"/>
                </a:lnSpc>
                <a:spcBef>
                  <a:spcPts val="0"/>
                </a:spcBef>
                <a:defRPr sz="931" b="0">
                  <a:solidFill>
                    <a:srgbClr val="000000"/>
                  </a:solidFill>
                </a:defRPr>
              </a:pPr>
              <a:r>
                <a:rPr sz="800" dirty="0">
                  <a:solidFill>
                    <a:schemeClr val="tx1">
                      <a:lumMod val="60000"/>
                      <a:lumOff val="40000"/>
                    </a:schemeClr>
                  </a:solidFill>
                </a:rPr>
                <a:t>gap &lt;- </a:t>
              </a:r>
              <a:r>
                <a:rPr sz="800" dirty="0" err="1">
                  <a:solidFill>
                    <a:schemeClr val="tx1">
                      <a:lumMod val="60000"/>
                      <a:lumOff val="40000"/>
                    </a:schemeClr>
                  </a:solidFill>
                </a:rPr>
                <a:t>ymd_hms</a:t>
              </a:r>
              <a:r>
                <a:rPr sz="800" dirty="0">
                  <a:solidFill>
                    <a:schemeClr val="tx1">
                      <a:lumMod val="60000"/>
                      <a:lumOff val="40000"/>
                    </a:schemeClr>
                  </a:solidFill>
                </a:rPr>
                <a:t>("2018-03-11 01:30:00",tz="US/Eastern")</a:t>
              </a:r>
            </a:p>
            <a:p>
              <a:pPr defTabSz="572516">
                <a:lnSpc>
                  <a:spcPct val="80000"/>
                </a:lnSpc>
                <a:spcBef>
                  <a:spcPts val="0"/>
                </a:spcBef>
                <a:defRPr sz="1078" b="0">
                  <a:solidFill>
                    <a:srgbClr val="000000"/>
                  </a:solidFill>
                </a:defRPr>
              </a:pPr>
              <a:endParaRPr sz="1000" dirty="0"/>
            </a:p>
            <a:p>
              <a:pPr defTabSz="572516">
                <a:lnSpc>
                  <a:spcPct val="80000"/>
                </a:lnSpc>
                <a:spcBef>
                  <a:spcPts val="0"/>
                </a:spcBef>
                <a:defRPr sz="1078" b="0">
                  <a:solidFill>
                    <a:srgbClr val="000000"/>
                  </a:solidFill>
                </a:defRPr>
              </a:pPr>
              <a:endParaRPr sz="1000" dirty="0"/>
            </a:p>
            <a:p>
              <a:pPr defTabSz="572516">
                <a:lnSpc>
                  <a:spcPct val="80000"/>
                </a:lnSpc>
                <a:spcBef>
                  <a:spcPts val="700"/>
                </a:spcBef>
                <a:defRPr sz="1078" b="0">
                  <a:solidFill>
                    <a:srgbClr val="000000"/>
                  </a:solidFill>
                </a:defRPr>
              </a:pPr>
              <a:endParaRPr sz="1000" dirty="0"/>
            </a:p>
            <a:p>
              <a:pPr defTabSz="572516">
                <a:lnSpc>
                  <a:spcPct val="80000"/>
                </a:lnSpc>
                <a:spcBef>
                  <a:spcPts val="600"/>
                </a:spcBef>
                <a:defRPr sz="1078" b="0">
                  <a:solidFill>
                    <a:srgbClr val="000000"/>
                  </a:solidFill>
                </a:defRPr>
              </a:pPr>
              <a:r>
                <a:rPr lang="es-ES" sz="1000" dirty="0"/>
                <a:t>El fin del horario de verano (retroceso)</a:t>
              </a:r>
              <a:endParaRPr sz="1000" dirty="0"/>
            </a:p>
            <a:p>
              <a:pPr defTabSz="572516">
                <a:lnSpc>
                  <a:spcPct val="80000"/>
                </a:lnSpc>
                <a:spcBef>
                  <a:spcPts val="0"/>
                </a:spcBef>
                <a:defRPr sz="931" b="0">
                  <a:solidFill>
                    <a:srgbClr val="000000"/>
                  </a:solidFill>
                </a:defRPr>
              </a:pPr>
              <a:r>
                <a:rPr sz="800" dirty="0">
                  <a:solidFill>
                    <a:schemeClr val="tx1">
                      <a:lumMod val="60000"/>
                      <a:lumOff val="40000"/>
                    </a:schemeClr>
                  </a:solidFill>
                </a:rPr>
                <a:t>lap &lt;- </a:t>
              </a:r>
              <a:r>
                <a:rPr sz="800" dirty="0" err="1">
                  <a:solidFill>
                    <a:schemeClr val="tx1">
                      <a:lumMod val="60000"/>
                      <a:lumOff val="40000"/>
                    </a:schemeClr>
                  </a:solidFill>
                </a:rPr>
                <a:t>ymd_hms</a:t>
              </a:r>
              <a:r>
                <a:rPr sz="800" dirty="0">
                  <a:solidFill>
                    <a:schemeClr val="tx1">
                      <a:lumMod val="60000"/>
                      <a:lumOff val="40000"/>
                    </a:schemeClr>
                  </a:solidFill>
                </a:rPr>
                <a:t>("2018-11-04 00:30:00",tz="US/Eastern")</a:t>
              </a:r>
            </a:p>
            <a:p>
              <a:pPr defTabSz="572516">
                <a:lnSpc>
                  <a:spcPct val="80000"/>
                </a:lnSpc>
                <a:spcBef>
                  <a:spcPts val="0"/>
                </a:spcBef>
                <a:defRPr sz="1078" b="0">
                  <a:solidFill>
                    <a:srgbClr val="000000"/>
                  </a:solidFill>
                </a:defRPr>
              </a:pPr>
              <a:endParaRPr sz="1000" dirty="0"/>
            </a:p>
            <a:p>
              <a:pPr defTabSz="572516">
                <a:lnSpc>
                  <a:spcPct val="80000"/>
                </a:lnSpc>
                <a:spcBef>
                  <a:spcPts val="0"/>
                </a:spcBef>
                <a:defRPr sz="1078" b="0">
                  <a:solidFill>
                    <a:srgbClr val="000000"/>
                  </a:solidFill>
                </a:defRPr>
              </a:pPr>
              <a:endParaRPr sz="1000" dirty="0"/>
            </a:p>
            <a:p>
              <a:pPr defTabSz="572516">
                <a:lnSpc>
                  <a:spcPct val="80000"/>
                </a:lnSpc>
                <a:spcBef>
                  <a:spcPts val="0"/>
                </a:spcBef>
                <a:defRPr sz="1078" b="0">
                  <a:solidFill>
                    <a:srgbClr val="000000"/>
                  </a:solidFill>
                </a:defRPr>
              </a:pPr>
              <a:endParaRPr sz="1000" dirty="0"/>
            </a:p>
            <a:p>
              <a:pPr defTabSz="572516">
                <a:lnSpc>
                  <a:spcPct val="80000"/>
                </a:lnSpc>
                <a:spcBef>
                  <a:spcPts val="700"/>
                </a:spcBef>
                <a:defRPr sz="1078" b="0">
                  <a:solidFill>
                    <a:srgbClr val="000000"/>
                  </a:solidFill>
                </a:defRPr>
              </a:pPr>
              <a:endParaRPr sz="1000" dirty="0"/>
            </a:p>
            <a:p>
              <a:pPr defTabSz="572516">
                <a:lnSpc>
                  <a:spcPct val="80000"/>
                </a:lnSpc>
                <a:spcBef>
                  <a:spcPts val="1200"/>
                </a:spcBef>
                <a:defRPr sz="1078" b="0">
                  <a:solidFill>
                    <a:srgbClr val="000000"/>
                  </a:solidFill>
                </a:defRPr>
              </a:pPr>
              <a:r>
                <a:rPr lang="es-ES" sz="1000" dirty="0"/>
                <a:t>Años bisiestos y segundos bisiestos</a:t>
              </a:r>
              <a:endParaRPr sz="1000" dirty="0"/>
            </a:p>
            <a:p>
              <a:pPr defTabSz="572516">
                <a:lnSpc>
                  <a:spcPct val="80000"/>
                </a:lnSpc>
                <a:spcBef>
                  <a:spcPts val="0"/>
                </a:spcBef>
                <a:defRPr sz="980" b="0">
                  <a:solidFill>
                    <a:srgbClr val="000000"/>
                  </a:solidFill>
                </a:defRPr>
              </a:pPr>
              <a:r>
                <a:rPr sz="800" dirty="0">
                  <a:solidFill>
                    <a:schemeClr val="tx1">
                      <a:lumMod val="60000"/>
                      <a:lumOff val="40000"/>
                    </a:schemeClr>
                  </a:solidFill>
                </a:rPr>
                <a:t>leap &lt;- </a:t>
              </a:r>
              <a:r>
                <a:rPr sz="800" dirty="0" err="1">
                  <a:solidFill>
                    <a:schemeClr val="tx1">
                      <a:lumMod val="60000"/>
                      <a:lumOff val="40000"/>
                    </a:schemeClr>
                  </a:solidFill>
                </a:rPr>
                <a:t>ymd</a:t>
              </a:r>
              <a:r>
                <a:rPr sz="800" dirty="0">
                  <a:solidFill>
                    <a:schemeClr val="tx1">
                      <a:lumMod val="60000"/>
                      <a:lumOff val="40000"/>
                    </a:schemeClr>
                  </a:solidFill>
                </a:rPr>
                <a:t>("2019-03-01")</a:t>
              </a:r>
            </a:p>
          </p:txBody>
        </p:sp>
        <p:grpSp>
          <p:nvGrpSpPr>
            <p:cNvPr id="667" name="Agrupar"/>
            <p:cNvGrpSpPr/>
            <p:nvPr/>
          </p:nvGrpSpPr>
          <p:grpSpPr>
            <a:xfrm>
              <a:off x="6167" y="2574391"/>
              <a:ext cx="2183288" cy="483128"/>
              <a:chOff x="0" y="0"/>
              <a:chExt cx="2183286" cy="483126"/>
            </a:xfrm>
          </p:grpSpPr>
          <p:sp>
            <p:nvSpPr>
              <p:cNvPr id="656" name="Línea"/>
              <p:cNvSpPr/>
              <p:nvPr/>
            </p:nvSpPr>
            <p:spPr>
              <a:xfrm flipV="1">
                <a:off x="161091" y="228599"/>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657" name="12:00"/>
              <p:cNvSpPr txBox="1"/>
              <p:nvPr/>
            </p:nvSpPr>
            <p:spPr>
              <a:xfrm>
                <a:off x="0" y="266812"/>
                <a:ext cx="334885"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12:00</a:t>
                </a:r>
              </a:p>
            </p:txBody>
          </p:sp>
          <p:sp>
            <p:nvSpPr>
              <p:cNvPr id="658" name="Línea"/>
              <p:cNvSpPr/>
              <p:nvPr/>
            </p:nvSpPr>
            <p:spPr>
              <a:xfrm flipV="1">
                <a:off x="764377" y="228599"/>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659" name="1:00"/>
              <p:cNvSpPr txBox="1"/>
              <p:nvPr/>
            </p:nvSpPr>
            <p:spPr>
              <a:xfrm>
                <a:off x="603285" y="2668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1:00</a:t>
                </a:r>
              </a:p>
            </p:txBody>
          </p:sp>
          <p:sp>
            <p:nvSpPr>
              <p:cNvPr id="660" name="2:00"/>
              <p:cNvSpPr txBox="1"/>
              <p:nvPr/>
            </p:nvSpPr>
            <p:spPr>
              <a:xfrm>
                <a:off x="1206571" y="2668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2:00</a:t>
                </a:r>
              </a:p>
            </p:txBody>
          </p:sp>
          <p:sp>
            <p:nvSpPr>
              <p:cNvPr id="661" name="Línea"/>
              <p:cNvSpPr/>
              <p:nvPr/>
            </p:nvSpPr>
            <p:spPr>
              <a:xfrm flipV="1">
                <a:off x="1970948"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662" name="3:00"/>
              <p:cNvSpPr txBox="1"/>
              <p:nvPr/>
            </p:nvSpPr>
            <p:spPr>
              <a:xfrm>
                <a:off x="1809856" y="2668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3:00</a:t>
                </a:r>
              </a:p>
            </p:txBody>
          </p:sp>
          <p:sp>
            <p:nvSpPr>
              <p:cNvPr id="663" name="Línea"/>
              <p:cNvSpPr/>
              <p:nvPr/>
            </p:nvSpPr>
            <p:spPr>
              <a:xfrm>
                <a:off x="773601" y="54889"/>
                <a:ext cx="1409686"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664" name="Línea"/>
              <p:cNvSpPr/>
              <p:nvPr/>
            </p:nvSpPr>
            <p:spPr>
              <a:xfrm>
                <a:off x="38951" y="280314"/>
                <a:ext cx="1343388" cy="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665" name="Línea"/>
              <p:cNvSpPr/>
              <p:nvPr/>
            </p:nvSpPr>
            <p:spPr>
              <a:xfrm flipV="1">
                <a:off x="764377" y="31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666" name="Línea"/>
              <p:cNvSpPr/>
              <p:nvPr/>
            </p:nvSpPr>
            <p:spPr>
              <a:xfrm flipV="1">
                <a:off x="1367663" y="31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grpSp>
        <p:grpSp>
          <p:nvGrpSpPr>
            <p:cNvPr id="675" name="Agrupar"/>
            <p:cNvGrpSpPr/>
            <p:nvPr/>
          </p:nvGrpSpPr>
          <p:grpSpPr>
            <a:xfrm>
              <a:off x="6167" y="3494290"/>
              <a:ext cx="2188214" cy="333809"/>
              <a:chOff x="0" y="0"/>
              <a:chExt cx="2188213" cy="333807"/>
            </a:xfrm>
          </p:grpSpPr>
          <p:sp>
            <p:nvSpPr>
              <p:cNvPr id="668" name="Línea"/>
              <p:cNvSpPr/>
              <p:nvPr/>
            </p:nvSpPr>
            <p:spPr>
              <a:xfrm flipV="1">
                <a:off x="161091"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669" name="2019"/>
              <p:cNvSpPr txBox="1"/>
              <p:nvPr/>
            </p:nvSpPr>
            <p:spPr>
              <a:xfrm>
                <a:off x="0" y="117493"/>
                <a:ext cx="322185"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2019</a:t>
                </a:r>
              </a:p>
            </p:txBody>
          </p:sp>
          <p:sp>
            <p:nvSpPr>
              <p:cNvPr id="670" name="Línea"/>
              <p:cNvSpPr/>
              <p:nvPr/>
            </p:nvSpPr>
            <p:spPr>
              <a:xfrm flipV="1">
                <a:off x="1066021"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671" name="2020"/>
              <p:cNvSpPr txBox="1"/>
              <p:nvPr/>
            </p:nvSpPr>
            <p:spPr>
              <a:xfrm>
                <a:off x="904928" y="117493"/>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2020</a:t>
                </a:r>
              </a:p>
            </p:txBody>
          </p:sp>
          <p:sp>
            <p:nvSpPr>
              <p:cNvPr id="672" name="Línea"/>
              <p:cNvSpPr/>
              <p:nvPr/>
            </p:nvSpPr>
            <p:spPr>
              <a:xfrm flipV="1">
                <a:off x="1970950"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673" name="2021"/>
              <p:cNvSpPr txBox="1"/>
              <p:nvPr/>
            </p:nvSpPr>
            <p:spPr>
              <a:xfrm>
                <a:off x="1809856" y="117493"/>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2021</a:t>
                </a:r>
              </a:p>
            </p:txBody>
          </p:sp>
          <p:sp>
            <p:nvSpPr>
              <p:cNvPr id="674" name="Línea"/>
              <p:cNvSpPr/>
              <p:nvPr/>
            </p:nvSpPr>
            <p:spPr>
              <a:xfrm>
                <a:off x="37832" y="-1"/>
                <a:ext cx="2150382" cy="138633"/>
              </a:xfrm>
              <a:custGeom>
                <a:avLst/>
                <a:gdLst/>
                <a:ahLst/>
                <a:cxnLst>
                  <a:cxn ang="0">
                    <a:pos x="wd2" y="hd2"/>
                  </a:cxn>
                  <a:cxn ang="5400000">
                    <a:pos x="wd2" y="hd2"/>
                  </a:cxn>
                  <a:cxn ang="10800000">
                    <a:pos x="wd2" y="hd2"/>
                  </a:cxn>
                  <a:cxn ang="16200000">
                    <a:pos x="wd2" y="hd2"/>
                  </a:cxn>
                </a:cxnLst>
                <a:rect l="0" t="0" r="r" b="b"/>
                <a:pathLst>
                  <a:path w="21600" h="20889" extrusionOk="0">
                    <a:moveTo>
                      <a:pt x="0" y="20889"/>
                    </a:moveTo>
                    <a:lnTo>
                      <a:pt x="10619" y="20211"/>
                    </a:lnTo>
                    <a:cubicBezTo>
                      <a:pt x="10591" y="9682"/>
                      <a:pt x="11128" y="737"/>
                      <a:pt x="11828" y="43"/>
                    </a:cubicBezTo>
                    <a:cubicBezTo>
                      <a:pt x="12590" y="-711"/>
                      <a:pt x="13235" y="8405"/>
                      <a:pt x="13229" y="19859"/>
                    </a:cubicBezTo>
                    <a:lnTo>
                      <a:pt x="21600" y="20029"/>
                    </a:lnTo>
                  </a:path>
                </a:pathLst>
              </a:cu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grpSp>
        <p:grpSp>
          <p:nvGrpSpPr>
            <p:cNvPr id="685" name="Agrupar"/>
            <p:cNvGrpSpPr/>
            <p:nvPr/>
          </p:nvGrpSpPr>
          <p:grpSpPr>
            <a:xfrm>
              <a:off x="6167" y="1861098"/>
              <a:ext cx="2183288" cy="254528"/>
              <a:chOff x="0" y="0"/>
              <a:chExt cx="2183286" cy="254526"/>
            </a:xfrm>
          </p:grpSpPr>
          <p:sp>
            <p:nvSpPr>
              <p:cNvPr id="676" name="Línea"/>
              <p:cNvSpPr/>
              <p:nvPr/>
            </p:nvSpPr>
            <p:spPr>
              <a:xfrm flipV="1">
                <a:off x="161091"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677" name="1:00"/>
              <p:cNvSpPr txBox="1"/>
              <p:nvPr/>
            </p:nvSpPr>
            <p:spPr>
              <a:xfrm>
                <a:off x="0" y="38212"/>
                <a:ext cx="322185"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1:00</a:t>
                </a:r>
              </a:p>
            </p:txBody>
          </p:sp>
          <p:sp>
            <p:nvSpPr>
              <p:cNvPr id="678" name="2:00"/>
              <p:cNvSpPr txBox="1"/>
              <p:nvPr/>
            </p:nvSpPr>
            <p:spPr>
              <a:xfrm>
                <a:off x="603285" y="382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2:00</a:t>
                </a:r>
              </a:p>
            </p:txBody>
          </p:sp>
          <p:sp>
            <p:nvSpPr>
              <p:cNvPr id="679" name="Línea"/>
              <p:cNvSpPr/>
              <p:nvPr/>
            </p:nvSpPr>
            <p:spPr>
              <a:xfrm flipV="1">
                <a:off x="1367663"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680" name="3:00"/>
              <p:cNvSpPr txBox="1"/>
              <p:nvPr/>
            </p:nvSpPr>
            <p:spPr>
              <a:xfrm>
                <a:off x="1206571" y="382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3:00</a:t>
                </a:r>
              </a:p>
            </p:txBody>
          </p:sp>
          <p:sp>
            <p:nvSpPr>
              <p:cNvPr id="681" name="Línea"/>
              <p:cNvSpPr/>
              <p:nvPr/>
            </p:nvSpPr>
            <p:spPr>
              <a:xfrm flipV="1">
                <a:off x="1970950"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682" name="4:00"/>
              <p:cNvSpPr txBox="1"/>
              <p:nvPr/>
            </p:nvSpPr>
            <p:spPr>
              <a:xfrm>
                <a:off x="1809856" y="382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4:00</a:t>
                </a:r>
              </a:p>
            </p:txBody>
          </p:sp>
          <p:sp>
            <p:nvSpPr>
              <p:cNvPr id="683" name="Línea"/>
              <p:cNvSpPr/>
              <p:nvPr/>
            </p:nvSpPr>
            <p:spPr>
              <a:xfrm>
                <a:off x="1361523" y="51714"/>
                <a:ext cx="821764"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684" name="Línea"/>
              <p:cNvSpPr/>
              <p:nvPr/>
            </p:nvSpPr>
            <p:spPr>
              <a:xfrm>
                <a:off x="38951" y="51714"/>
                <a:ext cx="732455" cy="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grpSp>
        <p:grpSp>
          <p:nvGrpSpPr>
            <p:cNvPr id="695" name="Agrupar"/>
            <p:cNvGrpSpPr/>
            <p:nvPr/>
          </p:nvGrpSpPr>
          <p:grpSpPr>
            <a:xfrm>
              <a:off x="6167" y="1030072"/>
              <a:ext cx="2183288" cy="254528"/>
              <a:chOff x="0" y="0"/>
              <a:chExt cx="2183286" cy="254526"/>
            </a:xfrm>
          </p:grpSpPr>
          <p:sp>
            <p:nvSpPr>
              <p:cNvPr id="686" name="Línea"/>
              <p:cNvSpPr/>
              <p:nvPr/>
            </p:nvSpPr>
            <p:spPr>
              <a:xfrm flipV="1">
                <a:off x="161091"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687" name="1:00"/>
              <p:cNvSpPr txBox="1"/>
              <p:nvPr/>
            </p:nvSpPr>
            <p:spPr>
              <a:xfrm>
                <a:off x="0" y="38212"/>
                <a:ext cx="322185"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1:00</a:t>
                </a:r>
              </a:p>
            </p:txBody>
          </p:sp>
          <p:sp>
            <p:nvSpPr>
              <p:cNvPr id="688" name="Línea"/>
              <p:cNvSpPr/>
              <p:nvPr/>
            </p:nvSpPr>
            <p:spPr>
              <a:xfrm flipV="1">
                <a:off x="764377"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689" name="2:00"/>
              <p:cNvSpPr txBox="1"/>
              <p:nvPr/>
            </p:nvSpPr>
            <p:spPr>
              <a:xfrm>
                <a:off x="603285" y="382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2:00</a:t>
                </a:r>
              </a:p>
            </p:txBody>
          </p:sp>
          <p:sp>
            <p:nvSpPr>
              <p:cNvPr id="690" name="Línea"/>
              <p:cNvSpPr/>
              <p:nvPr/>
            </p:nvSpPr>
            <p:spPr>
              <a:xfrm flipV="1">
                <a:off x="1367663"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691" name="3:00"/>
              <p:cNvSpPr txBox="1"/>
              <p:nvPr/>
            </p:nvSpPr>
            <p:spPr>
              <a:xfrm>
                <a:off x="1206571" y="382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3:00</a:t>
                </a:r>
              </a:p>
            </p:txBody>
          </p:sp>
          <p:sp>
            <p:nvSpPr>
              <p:cNvPr id="692" name="Línea"/>
              <p:cNvSpPr/>
              <p:nvPr/>
            </p:nvSpPr>
            <p:spPr>
              <a:xfrm flipV="1">
                <a:off x="1970950"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693" name="4:00"/>
              <p:cNvSpPr txBox="1"/>
              <p:nvPr/>
            </p:nvSpPr>
            <p:spPr>
              <a:xfrm>
                <a:off x="1809856" y="382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4:00</a:t>
                </a:r>
              </a:p>
            </p:txBody>
          </p:sp>
          <p:sp>
            <p:nvSpPr>
              <p:cNvPr id="694" name="Línea"/>
              <p:cNvSpPr/>
              <p:nvPr/>
            </p:nvSpPr>
            <p:spPr>
              <a:xfrm>
                <a:off x="38951" y="51714"/>
                <a:ext cx="2144336"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grpSp>
      </p:grpSp>
      <p:grpSp>
        <p:nvGrpSpPr>
          <p:cNvPr id="784" name="Agrupar"/>
          <p:cNvGrpSpPr/>
          <p:nvPr/>
        </p:nvGrpSpPr>
        <p:grpSpPr>
          <a:xfrm>
            <a:off x="6002031" y="1138686"/>
            <a:ext cx="2572675" cy="3940295"/>
            <a:chOff x="-76767" y="95250"/>
            <a:chExt cx="2572673" cy="3940293"/>
          </a:xfrm>
        </p:grpSpPr>
        <p:sp>
          <p:nvSpPr>
            <p:cNvPr id="697" name="Durations track the passage of physical time, which deviates from clock time when irregularities occur.…"/>
            <p:cNvSpPr txBox="1"/>
            <p:nvPr/>
          </p:nvSpPr>
          <p:spPr>
            <a:xfrm>
              <a:off x="-76767" y="95250"/>
              <a:ext cx="2572673" cy="394029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normAutofit/>
            </a:bodyPr>
            <a:lstStyle/>
            <a:p>
              <a:pPr>
                <a:lnSpc>
                  <a:spcPct val="80000"/>
                </a:lnSpc>
                <a:spcBef>
                  <a:spcPts val="800"/>
                </a:spcBef>
                <a:defRPr sz="1100" b="0">
                  <a:solidFill>
                    <a:srgbClr val="000000"/>
                  </a:solidFill>
                </a:defRPr>
              </a:pPr>
              <a:r>
                <a:rPr lang="es-ES" sz="1050" dirty="0"/>
                <a:t>Las duraciones rastrean el paso del tiempo físico, que se desvía del tiempo del reloj cuando se producen irregularidades.</a:t>
              </a:r>
              <a:endParaRPr sz="1050" dirty="0"/>
            </a:p>
            <a:p>
              <a:pPr>
                <a:lnSpc>
                  <a:spcPct val="80000"/>
                </a:lnSpc>
                <a:spcBef>
                  <a:spcPts val="600"/>
                </a:spcBef>
                <a:defRPr sz="1100" b="0">
                  <a:solidFill>
                    <a:srgbClr val="000000"/>
                  </a:solidFill>
                </a:defRPr>
              </a:pPr>
              <a:r>
                <a:rPr sz="1050" dirty="0">
                  <a:solidFill>
                    <a:schemeClr val="tx1">
                      <a:lumMod val="60000"/>
                      <a:lumOff val="40000"/>
                    </a:schemeClr>
                  </a:solidFill>
                </a:rPr>
                <a:t>nor + </a:t>
              </a:r>
              <a:r>
                <a:rPr sz="1050" dirty="0" err="1">
                  <a:solidFill>
                    <a:schemeClr val="tx1">
                      <a:lumMod val="60000"/>
                      <a:lumOff val="40000"/>
                    </a:schemeClr>
                  </a:solidFill>
                </a:rPr>
                <a:t>dminutes</a:t>
              </a:r>
              <a:r>
                <a:rPr sz="1050" dirty="0">
                  <a:solidFill>
                    <a:schemeClr val="tx1">
                      <a:lumMod val="60000"/>
                      <a:lumOff val="40000"/>
                    </a:schemeClr>
                  </a:solidFill>
                </a:rPr>
                <a:t>(90)</a:t>
              </a:r>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600"/>
                </a:spcBef>
                <a:defRPr sz="1100" b="0">
                  <a:solidFill>
                    <a:srgbClr val="000000"/>
                  </a:solidFill>
                </a:defRPr>
              </a:pPr>
              <a:r>
                <a:rPr sz="1050" dirty="0">
                  <a:solidFill>
                    <a:schemeClr val="tx1">
                      <a:lumMod val="60000"/>
                      <a:lumOff val="40000"/>
                    </a:schemeClr>
                  </a:solidFill>
                </a:rPr>
                <a:t>gap + </a:t>
              </a:r>
              <a:r>
                <a:rPr sz="1050" dirty="0" err="1">
                  <a:solidFill>
                    <a:schemeClr val="tx1">
                      <a:lumMod val="60000"/>
                      <a:lumOff val="40000"/>
                    </a:schemeClr>
                  </a:solidFill>
                </a:rPr>
                <a:t>dminutes</a:t>
              </a:r>
              <a:r>
                <a:rPr sz="1050" dirty="0">
                  <a:solidFill>
                    <a:schemeClr val="tx1">
                      <a:lumMod val="60000"/>
                      <a:lumOff val="40000"/>
                    </a:schemeClr>
                  </a:solidFill>
                </a:rPr>
                <a:t>(90)</a:t>
              </a:r>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1200"/>
                </a:spcBef>
                <a:defRPr sz="1100" b="0">
                  <a:solidFill>
                    <a:srgbClr val="000000"/>
                  </a:solidFill>
                </a:defRPr>
              </a:pPr>
              <a:r>
                <a:rPr sz="1050" dirty="0">
                  <a:solidFill>
                    <a:schemeClr val="tx1">
                      <a:lumMod val="60000"/>
                      <a:lumOff val="40000"/>
                    </a:schemeClr>
                  </a:solidFill>
                </a:rPr>
                <a:t>lap + </a:t>
              </a:r>
              <a:r>
                <a:rPr sz="1050" dirty="0" err="1">
                  <a:solidFill>
                    <a:schemeClr val="tx1">
                      <a:lumMod val="60000"/>
                      <a:lumOff val="40000"/>
                    </a:schemeClr>
                  </a:solidFill>
                </a:rPr>
                <a:t>dminutes</a:t>
              </a:r>
              <a:r>
                <a:rPr sz="1050" dirty="0">
                  <a:solidFill>
                    <a:schemeClr val="tx1">
                      <a:lumMod val="60000"/>
                      <a:lumOff val="40000"/>
                    </a:schemeClr>
                  </a:solidFill>
                </a:rPr>
                <a:t>(90)</a:t>
              </a:r>
            </a:p>
            <a:p>
              <a:pPr>
                <a:lnSpc>
                  <a:spcPct val="80000"/>
                </a:lnSpc>
                <a:spcBef>
                  <a:spcPts val="0"/>
                </a:spcBef>
                <a:defRPr sz="1000" b="0" i="1">
                  <a:solidFill>
                    <a:srgbClr val="000000"/>
                  </a:solidFill>
                </a:defRPr>
              </a:pPr>
              <a:endParaRPr sz="90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a:solidFill>
                    <a:srgbClr val="000000"/>
                  </a:solidFill>
                </a:defRPr>
              </a:pPr>
              <a:r>
                <a:rPr sz="1050" dirty="0">
                  <a:solidFill>
                    <a:schemeClr val="tx1">
                      <a:lumMod val="60000"/>
                      <a:lumOff val="40000"/>
                    </a:schemeClr>
                  </a:solidFill>
                </a:rPr>
                <a:t>leap + </a:t>
              </a:r>
              <a:r>
                <a:rPr sz="1050" dirty="0" err="1">
                  <a:solidFill>
                    <a:schemeClr val="tx1">
                      <a:lumMod val="60000"/>
                      <a:lumOff val="40000"/>
                    </a:schemeClr>
                  </a:solidFill>
                </a:rPr>
                <a:t>dyears</a:t>
              </a:r>
              <a:r>
                <a:rPr sz="1050" dirty="0">
                  <a:solidFill>
                    <a:schemeClr val="tx1">
                      <a:lumMod val="60000"/>
                      <a:lumOff val="40000"/>
                    </a:schemeClr>
                  </a:solidFill>
                </a:rPr>
                <a:t>(1)</a:t>
              </a:r>
            </a:p>
          </p:txBody>
        </p:sp>
        <p:grpSp>
          <p:nvGrpSpPr>
            <p:cNvPr id="720" name="Agrupar"/>
            <p:cNvGrpSpPr/>
            <p:nvPr/>
          </p:nvGrpSpPr>
          <p:grpSpPr>
            <a:xfrm>
              <a:off x="4926" y="2490363"/>
              <a:ext cx="2183288" cy="577930"/>
              <a:chOff x="0" y="0"/>
              <a:chExt cx="2183286" cy="577929"/>
            </a:xfrm>
          </p:grpSpPr>
          <p:grpSp>
            <p:nvGrpSpPr>
              <p:cNvPr id="706" name="Agrupar"/>
              <p:cNvGrpSpPr/>
              <p:nvPr/>
            </p:nvGrpSpPr>
            <p:grpSpPr>
              <a:xfrm>
                <a:off x="397798" y="2790"/>
                <a:ext cx="910772" cy="355601"/>
                <a:chOff x="0" y="0"/>
                <a:chExt cx="910770" cy="355600"/>
              </a:xfrm>
            </p:grpSpPr>
            <p:sp>
              <p:nvSpPr>
                <p:cNvPr id="698" name="Círculo"/>
                <p:cNvSpPr/>
                <p:nvPr/>
              </p:nvSpPr>
              <p:spPr>
                <a:xfrm>
                  <a:off x="0" y="228600"/>
                  <a:ext cx="127000"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699" name="Círculo"/>
                <p:cNvSpPr/>
                <p:nvPr/>
              </p:nvSpPr>
              <p:spPr>
                <a:xfrm>
                  <a:off x="130628" y="22860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00" name="Círculo"/>
                <p:cNvSpPr/>
                <p:nvPr/>
              </p:nvSpPr>
              <p:spPr>
                <a:xfrm>
                  <a:off x="261256" y="22860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01" name="Círculo"/>
                <p:cNvSpPr/>
                <p:nvPr/>
              </p:nvSpPr>
              <p:spPr>
                <a:xfrm>
                  <a:off x="391885" y="22860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02" name="Círculo"/>
                <p:cNvSpPr/>
                <p:nvPr/>
              </p:nvSpPr>
              <p:spPr>
                <a:xfrm>
                  <a:off x="522513" y="22860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03" name="Círculo"/>
                <p:cNvSpPr/>
                <p:nvPr/>
              </p:nvSpPr>
              <p:spPr>
                <a:xfrm>
                  <a:off x="653142" y="22860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04" name="Círculo"/>
                <p:cNvSpPr/>
                <p:nvPr/>
              </p:nvSpPr>
              <p:spPr>
                <a:xfrm>
                  <a:off x="783770" y="22860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05" name="Círculo"/>
                <p:cNvSpPr/>
                <p:nvPr/>
              </p:nvSpPr>
              <p:spPr>
                <a:xfrm>
                  <a:off x="304799"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grpSp>
          <p:grpSp>
            <p:nvGrpSpPr>
              <p:cNvPr id="718" name="Agrupar"/>
              <p:cNvGrpSpPr/>
              <p:nvPr/>
            </p:nvGrpSpPr>
            <p:grpSpPr>
              <a:xfrm>
                <a:off x="-1" y="94802"/>
                <a:ext cx="2183288" cy="483128"/>
                <a:chOff x="0" y="0"/>
                <a:chExt cx="2183286" cy="483126"/>
              </a:xfrm>
            </p:grpSpPr>
            <p:sp>
              <p:nvSpPr>
                <p:cNvPr id="707" name="Línea"/>
                <p:cNvSpPr/>
                <p:nvPr/>
              </p:nvSpPr>
              <p:spPr>
                <a:xfrm flipV="1">
                  <a:off x="161091" y="228599"/>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708" name="12:00"/>
                <p:cNvSpPr txBox="1"/>
                <p:nvPr/>
              </p:nvSpPr>
              <p:spPr>
                <a:xfrm>
                  <a:off x="0" y="266812"/>
                  <a:ext cx="334885"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12:00</a:t>
                  </a:r>
                </a:p>
              </p:txBody>
            </p:sp>
            <p:sp>
              <p:nvSpPr>
                <p:cNvPr id="709" name="Línea"/>
                <p:cNvSpPr/>
                <p:nvPr/>
              </p:nvSpPr>
              <p:spPr>
                <a:xfrm flipV="1">
                  <a:off x="764377" y="228599"/>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710" name="1:00"/>
                <p:cNvSpPr txBox="1"/>
                <p:nvPr/>
              </p:nvSpPr>
              <p:spPr>
                <a:xfrm>
                  <a:off x="603285" y="2668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1:00</a:t>
                  </a:r>
                </a:p>
              </p:txBody>
            </p:sp>
            <p:sp>
              <p:nvSpPr>
                <p:cNvPr id="711" name="2:00"/>
                <p:cNvSpPr txBox="1"/>
                <p:nvPr/>
              </p:nvSpPr>
              <p:spPr>
                <a:xfrm>
                  <a:off x="1206571" y="2668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2:00</a:t>
                  </a:r>
                </a:p>
              </p:txBody>
            </p:sp>
            <p:sp>
              <p:nvSpPr>
                <p:cNvPr id="712" name="Línea"/>
                <p:cNvSpPr/>
                <p:nvPr/>
              </p:nvSpPr>
              <p:spPr>
                <a:xfrm flipV="1">
                  <a:off x="1970948"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713" name="3:00"/>
                <p:cNvSpPr txBox="1"/>
                <p:nvPr/>
              </p:nvSpPr>
              <p:spPr>
                <a:xfrm>
                  <a:off x="1809856" y="2668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3:00</a:t>
                  </a:r>
                </a:p>
              </p:txBody>
            </p:sp>
            <p:sp>
              <p:nvSpPr>
                <p:cNvPr id="714" name="Línea"/>
                <p:cNvSpPr/>
                <p:nvPr/>
              </p:nvSpPr>
              <p:spPr>
                <a:xfrm>
                  <a:off x="773601" y="54889"/>
                  <a:ext cx="1409686"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715" name="Línea"/>
                <p:cNvSpPr/>
                <p:nvPr/>
              </p:nvSpPr>
              <p:spPr>
                <a:xfrm>
                  <a:off x="38951" y="280314"/>
                  <a:ext cx="1343388" cy="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716" name="Línea"/>
                <p:cNvSpPr/>
                <p:nvPr/>
              </p:nvSpPr>
              <p:spPr>
                <a:xfrm flipV="1">
                  <a:off x="764377" y="31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717" name="Línea"/>
                <p:cNvSpPr/>
                <p:nvPr/>
              </p:nvSpPr>
              <p:spPr>
                <a:xfrm flipV="1">
                  <a:off x="1367663" y="31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grpSp>
          <p:sp>
            <p:nvSpPr>
              <p:cNvPr id="719" name="Línea"/>
              <p:cNvSpPr/>
              <p:nvPr/>
            </p:nvSpPr>
            <p:spPr>
              <a:xfrm flipV="1">
                <a:off x="375034" y="0"/>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grpSp>
        <p:grpSp>
          <p:nvGrpSpPr>
            <p:cNvPr id="739" name="Agrupar"/>
            <p:cNvGrpSpPr/>
            <p:nvPr/>
          </p:nvGrpSpPr>
          <p:grpSpPr>
            <a:xfrm>
              <a:off x="-1" y="3287938"/>
              <a:ext cx="2188215" cy="547595"/>
              <a:chOff x="0" y="0"/>
              <a:chExt cx="2188213" cy="547593"/>
            </a:xfrm>
          </p:grpSpPr>
          <p:grpSp>
            <p:nvGrpSpPr>
              <p:cNvPr id="729" name="Agrupar"/>
              <p:cNvGrpSpPr/>
              <p:nvPr/>
            </p:nvGrpSpPr>
            <p:grpSpPr>
              <a:xfrm>
                <a:off x="393683" y="63519"/>
                <a:ext cx="999672" cy="266701"/>
                <a:chOff x="0" y="0"/>
                <a:chExt cx="999670" cy="266700"/>
              </a:xfrm>
            </p:grpSpPr>
            <p:sp>
              <p:nvSpPr>
                <p:cNvPr id="721" name="Círculo"/>
                <p:cNvSpPr/>
                <p:nvPr/>
              </p:nvSpPr>
              <p:spPr>
                <a:xfrm>
                  <a:off x="0" y="139700"/>
                  <a:ext cx="127000"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22" name="Círculo"/>
                <p:cNvSpPr/>
                <p:nvPr/>
              </p:nvSpPr>
              <p:spPr>
                <a:xfrm>
                  <a:off x="130628" y="13970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23" name="Círculo"/>
                <p:cNvSpPr/>
                <p:nvPr/>
              </p:nvSpPr>
              <p:spPr>
                <a:xfrm>
                  <a:off x="261256" y="13970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24" name="Círculo"/>
                <p:cNvSpPr/>
                <p:nvPr/>
              </p:nvSpPr>
              <p:spPr>
                <a:xfrm>
                  <a:off x="391885" y="13970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25" name="Círculo"/>
                <p:cNvSpPr/>
                <p:nvPr/>
              </p:nvSpPr>
              <p:spPr>
                <a:xfrm>
                  <a:off x="522513" y="13970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26" name="Círculo"/>
                <p:cNvSpPr/>
                <p:nvPr/>
              </p:nvSpPr>
              <p:spPr>
                <a:xfrm>
                  <a:off x="627742" y="6350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27" name="Círculo"/>
                <p:cNvSpPr/>
                <p:nvPr/>
              </p:nvSpPr>
              <p:spPr>
                <a:xfrm>
                  <a:off x="745670"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28" name="Círculo"/>
                <p:cNvSpPr/>
                <p:nvPr/>
              </p:nvSpPr>
              <p:spPr>
                <a:xfrm>
                  <a:off x="872670" y="38099"/>
                  <a:ext cx="127001" cy="127001"/>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grpSp>
          <p:grpSp>
            <p:nvGrpSpPr>
              <p:cNvPr id="737" name="Agrupar"/>
              <p:cNvGrpSpPr/>
              <p:nvPr/>
            </p:nvGrpSpPr>
            <p:grpSpPr>
              <a:xfrm>
                <a:off x="-1" y="213785"/>
                <a:ext cx="2188215" cy="333809"/>
                <a:chOff x="0" y="0"/>
                <a:chExt cx="2188213" cy="333807"/>
              </a:xfrm>
            </p:grpSpPr>
            <p:sp>
              <p:nvSpPr>
                <p:cNvPr id="730" name="Línea"/>
                <p:cNvSpPr/>
                <p:nvPr/>
              </p:nvSpPr>
              <p:spPr>
                <a:xfrm flipV="1">
                  <a:off x="161091"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731" name="2019"/>
                <p:cNvSpPr txBox="1"/>
                <p:nvPr/>
              </p:nvSpPr>
              <p:spPr>
                <a:xfrm>
                  <a:off x="0" y="117493"/>
                  <a:ext cx="322185"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2019</a:t>
                  </a:r>
                </a:p>
              </p:txBody>
            </p:sp>
            <p:sp>
              <p:nvSpPr>
                <p:cNvPr id="732" name="Línea"/>
                <p:cNvSpPr/>
                <p:nvPr/>
              </p:nvSpPr>
              <p:spPr>
                <a:xfrm flipV="1">
                  <a:off x="1066021"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733" name="2020"/>
                <p:cNvSpPr txBox="1"/>
                <p:nvPr/>
              </p:nvSpPr>
              <p:spPr>
                <a:xfrm>
                  <a:off x="904928" y="117493"/>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2020</a:t>
                  </a:r>
                </a:p>
              </p:txBody>
            </p:sp>
            <p:sp>
              <p:nvSpPr>
                <p:cNvPr id="734" name="Línea"/>
                <p:cNvSpPr/>
                <p:nvPr/>
              </p:nvSpPr>
              <p:spPr>
                <a:xfrm flipV="1">
                  <a:off x="1970950"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735" name="2021"/>
                <p:cNvSpPr txBox="1"/>
                <p:nvPr/>
              </p:nvSpPr>
              <p:spPr>
                <a:xfrm>
                  <a:off x="1809856" y="117493"/>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2021</a:t>
                  </a:r>
                </a:p>
              </p:txBody>
            </p:sp>
            <p:sp>
              <p:nvSpPr>
                <p:cNvPr id="736" name="Línea"/>
                <p:cNvSpPr/>
                <p:nvPr/>
              </p:nvSpPr>
              <p:spPr>
                <a:xfrm>
                  <a:off x="37832" y="-1"/>
                  <a:ext cx="2150382" cy="138633"/>
                </a:xfrm>
                <a:custGeom>
                  <a:avLst/>
                  <a:gdLst/>
                  <a:ahLst/>
                  <a:cxnLst>
                    <a:cxn ang="0">
                      <a:pos x="wd2" y="hd2"/>
                    </a:cxn>
                    <a:cxn ang="5400000">
                      <a:pos x="wd2" y="hd2"/>
                    </a:cxn>
                    <a:cxn ang="10800000">
                      <a:pos x="wd2" y="hd2"/>
                    </a:cxn>
                    <a:cxn ang="16200000">
                      <a:pos x="wd2" y="hd2"/>
                    </a:cxn>
                  </a:cxnLst>
                  <a:rect l="0" t="0" r="r" b="b"/>
                  <a:pathLst>
                    <a:path w="21600" h="20889" extrusionOk="0">
                      <a:moveTo>
                        <a:pt x="0" y="20889"/>
                      </a:moveTo>
                      <a:lnTo>
                        <a:pt x="10619" y="20211"/>
                      </a:lnTo>
                      <a:cubicBezTo>
                        <a:pt x="10591" y="9682"/>
                        <a:pt x="11128" y="737"/>
                        <a:pt x="11828" y="43"/>
                      </a:cubicBezTo>
                      <a:cubicBezTo>
                        <a:pt x="12590" y="-711"/>
                        <a:pt x="13235" y="8405"/>
                        <a:pt x="13229" y="19859"/>
                      </a:cubicBezTo>
                      <a:lnTo>
                        <a:pt x="21600" y="20029"/>
                      </a:lnTo>
                    </a:path>
                  </a:pathLst>
                </a:cu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grpSp>
          <p:sp>
            <p:nvSpPr>
              <p:cNvPr id="738" name="Línea"/>
              <p:cNvSpPr/>
              <p:nvPr/>
            </p:nvSpPr>
            <p:spPr>
              <a:xfrm flipV="1">
                <a:off x="379961" y="0"/>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grpSp>
        <p:grpSp>
          <p:nvGrpSpPr>
            <p:cNvPr id="761" name="Agrupar"/>
            <p:cNvGrpSpPr/>
            <p:nvPr/>
          </p:nvGrpSpPr>
          <p:grpSpPr>
            <a:xfrm>
              <a:off x="0" y="1563686"/>
              <a:ext cx="2183287" cy="572073"/>
              <a:chOff x="0" y="0"/>
              <a:chExt cx="2183286" cy="572072"/>
            </a:xfrm>
          </p:grpSpPr>
          <p:grpSp>
            <p:nvGrpSpPr>
              <p:cNvPr id="759" name="Agrupar"/>
              <p:cNvGrpSpPr/>
              <p:nvPr/>
            </p:nvGrpSpPr>
            <p:grpSpPr>
              <a:xfrm>
                <a:off x="0" y="224431"/>
                <a:ext cx="2183287" cy="347642"/>
                <a:chOff x="0" y="0"/>
                <a:chExt cx="2183286" cy="347640"/>
              </a:xfrm>
            </p:grpSpPr>
            <p:grpSp>
              <p:nvGrpSpPr>
                <p:cNvPr id="748" name="Agrupar"/>
                <p:cNvGrpSpPr/>
                <p:nvPr/>
              </p:nvGrpSpPr>
              <p:grpSpPr>
                <a:xfrm>
                  <a:off x="390508" y="0"/>
                  <a:ext cx="1612900" cy="127000"/>
                  <a:chOff x="0" y="0"/>
                  <a:chExt cx="1612899" cy="127000"/>
                </a:xfrm>
              </p:grpSpPr>
              <p:sp>
                <p:nvSpPr>
                  <p:cNvPr id="740" name="Círculo"/>
                  <p:cNvSpPr/>
                  <p:nvPr/>
                </p:nvSpPr>
                <p:spPr>
                  <a:xfrm>
                    <a:off x="0" y="0"/>
                    <a:ext cx="127000"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41" name="Círculo"/>
                  <p:cNvSpPr/>
                  <p:nvPr/>
                </p:nvSpPr>
                <p:spPr>
                  <a:xfrm>
                    <a:off x="130628"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42" name="Círculo"/>
                  <p:cNvSpPr/>
                  <p:nvPr/>
                </p:nvSpPr>
                <p:spPr>
                  <a:xfrm>
                    <a:off x="261256"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43" name="Círculo"/>
                  <p:cNvSpPr/>
                  <p:nvPr/>
                </p:nvSpPr>
                <p:spPr>
                  <a:xfrm>
                    <a:off x="963385"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44" name="Círculo"/>
                  <p:cNvSpPr/>
                  <p:nvPr/>
                </p:nvSpPr>
                <p:spPr>
                  <a:xfrm>
                    <a:off x="1094013"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45" name="Círculo"/>
                  <p:cNvSpPr/>
                  <p:nvPr/>
                </p:nvSpPr>
                <p:spPr>
                  <a:xfrm>
                    <a:off x="1224642"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46" name="Círculo"/>
                  <p:cNvSpPr/>
                  <p:nvPr/>
                </p:nvSpPr>
                <p:spPr>
                  <a:xfrm>
                    <a:off x="1355270"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47" name="Círculo"/>
                  <p:cNvSpPr/>
                  <p:nvPr/>
                </p:nvSpPr>
                <p:spPr>
                  <a:xfrm>
                    <a:off x="1485899"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grpSp>
            <p:grpSp>
              <p:nvGrpSpPr>
                <p:cNvPr id="758" name="Agrupar"/>
                <p:cNvGrpSpPr/>
                <p:nvPr/>
              </p:nvGrpSpPr>
              <p:grpSpPr>
                <a:xfrm>
                  <a:off x="0" y="93114"/>
                  <a:ext cx="2183287" cy="254527"/>
                  <a:chOff x="0" y="0"/>
                  <a:chExt cx="2183286" cy="254526"/>
                </a:xfrm>
              </p:grpSpPr>
              <p:sp>
                <p:nvSpPr>
                  <p:cNvPr id="749" name="Línea"/>
                  <p:cNvSpPr/>
                  <p:nvPr/>
                </p:nvSpPr>
                <p:spPr>
                  <a:xfrm flipV="1">
                    <a:off x="161091"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750" name="1:00"/>
                  <p:cNvSpPr txBox="1"/>
                  <p:nvPr/>
                </p:nvSpPr>
                <p:spPr>
                  <a:xfrm>
                    <a:off x="0" y="38212"/>
                    <a:ext cx="322185"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1:00</a:t>
                    </a:r>
                  </a:p>
                </p:txBody>
              </p:sp>
              <p:sp>
                <p:nvSpPr>
                  <p:cNvPr id="751" name="2:00"/>
                  <p:cNvSpPr txBox="1"/>
                  <p:nvPr/>
                </p:nvSpPr>
                <p:spPr>
                  <a:xfrm>
                    <a:off x="603285" y="382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2:00</a:t>
                    </a:r>
                  </a:p>
                </p:txBody>
              </p:sp>
              <p:sp>
                <p:nvSpPr>
                  <p:cNvPr id="752" name="Línea"/>
                  <p:cNvSpPr/>
                  <p:nvPr/>
                </p:nvSpPr>
                <p:spPr>
                  <a:xfrm flipV="1">
                    <a:off x="1367663"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753" name="3:00"/>
                  <p:cNvSpPr txBox="1"/>
                  <p:nvPr/>
                </p:nvSpPr>
                <p:spPr>
                  <a:xfrm>
                    <a:off x="1206571" y="382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3:00</a:t>
                    </a:r>
                  </a:p>
                </p:txBody>
              </p:sp>
              <p:sp>
                <p:nvSpPr>
                  <p:cNvPr id="754" name="Línea"/>
                  <p:cNvSpPr/>
                  <p:nvPr/>
                </p:nvSpPr>
                <p:spPr>
                  <a:xfrm flipV="1">
                    <a:off x="1970950"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755" name="4:00"/>
                  <p:cNvSpPr txBox="1"/>
                  <p:nvPr/>
                </p:nvSpPr>
                <p:spPr>
                  <a:xfrm>
                    <a:off x="1809856" y="382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4:00</a:t>
                    </a:r>
                  </a:p>
                </p:txBody>
              </p:sp>
              <p:sp>
                <p:nvSpPr>
                  <p:cNvPr id="756" name="Línea"/>
                  <p:cNvSpPr/>
                  <p:nvPr/>
                </p:nvSpPr>
                <p:spPr>
                  <a:xfrm>
                    <a:off x="1361523" y="51714"/>
                    <a:ext cx="821764"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757" name="Línea"/>
                  <p:cNvSpPr/>
                  <p:nvPr/>
                </p:nvSpPr>
                <p:spPr>
                  <a:xfrm>
                    <a:off x="38951" y="51714"/>
                    <a:ext cx="732455" cy="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grpSp>
          </p:grpSp>
          <p:sp>
            <p:nvSpPr>
              <p:cNvPr id="760" name="Línea"/>
              <p:cNvSpPr/>
              <p:nvPr/>
            </p:nvSpPr>
            <p:spPr>
              <a:xfrm flipV="1">
                <a:off x="379961" y="0"/>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grpSp>
        <p:grpSp>
          <p:nvGrpSpPr>
            <p:cNvPr id="783" name="Agrupar"/>
            <p:cNvGrpSpPr/>
            <p:nvPr/>
          </p:nvGrpSpPr>
          <p:grpSpPr>
            <a:xfrm>
              <a:off x="-1" y="722383"/>
              <a:ext cx="2183288" cy="569650"/>
              <a:chOff x="0" y="0"/>
              <a:chExt cx="2183286" cy="569649"/>
            </a:xfrm>
          </p:grpSpPr>
          <p:grpSp>
            <p:nvGrpSpPr>
              <p:cNvPr id="781" name="Agrupar"/>
              <p:cNvGrpSpPr/>
              <p:nvPr/>
            </p:nvGrpSpPr>
            <p:grpSpPr>
              <a:xfrm>
                <a:off x="-1" y="228775"/>
                <a:ext cx="2183288" cy="340875"/>
                <a:chOff x="0" y="0"/>
                <a:chExt cx="2183286" cy="340874"/>
              </a:xfrm>
            </p:grpSpPr>
            <p:grpSp>
              <p:nvGrpSpPr>
                <p:cNvPr id="770" name="Agrupar"/>
                <p:cNvGrpSpPr/>
                <p:nvPr/>
              </p:nvGrpSpPr>
              <p:grpSpPr>
                <a:xfrm>
                  <a:off x="390508" y="0"/>
                  <a:ext cx="1041400" cy="127000"/>
                  <a:chOff x="0" y="0"/>
                  <a:chExt cx="1041399" cy="127000"/>
                </a:xfrm>
              </p:grpSpPr>
              <p:sp>
                <p:nvSpPr>
                  <p:cNvPr id="762" name="Círculo"/>
                  <p:cNvSpPr/>
                  <p:nvPr/>
                </p:nvSpPr>
                <p:spPr>
                  <a:xfrm>
                    <a:off x="0" y="0"/>
                    <a:ext cx="127000"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63" name="Círculo"/>
                  <p:cNvSpPr/>
                  <p:nvPr/>
                </p:nvSpPr>
                <p:spPr>
                  <a:xfrm>
                    <a:off x="130628"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64" name="Círculo"/>
                  <p:cNvSpPr/>
                  <p:nvPr/>
                </p:nvSpPr>
                <p:spPr>
                  <a:xfrm>
                    <a:off x="261256"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65" name="Círculo"/>
                  <p:cNvSpPr/>
                  <p:nvPr/>
                </p:nvSpPr>
                <p:spPr>
                  <a:xfrm>
                    <a:off x="391885"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66" name="Círculo"/>
                  <p:cNvSpPr/>
                  <p:nvPr/>
                </p:nvSpPr>
                <p:spPr>
                  <a:xfrm>
                    <a:off x="522513"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67" name="Círculo"/>
                  <p:cNvSpPr/>
                  <p:nvPr/>
                </p:nvSpPr>
                <p:spPr>
                  <a:xfrm>
                    <a:off x="653142"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68" name="Círculo"/>
                  <p:cNvSpPr/>
                  <p:nvPr/>
                </p:nvSpPr>
                <p:spPr>
                  <a:xfrm>
                    <a:off x="783770"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sp>
                <p:nvSpPr>
                  <p:cNvPr id="769" name="Círculo"/>
                  <p:cNvSpPr/>
                  <p:nvPr/>
                </p:nvSpPr>
                <p:spPr>
                  <a:xfrm>
                    <a:off x="914399" y="0"/>
                    <a:ext cx="127001" cy="127000"/>
                  </a:xfrm>
                  <a:prstGeom prst="ellipse">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sz="1100"/>
                  </a:p>
                </p:txBody>
              </p:sp>
            </p:grpSp>
            <p:grpSp>
              <p:nvGrpSpPr>
                <p:cNvPr id="780" name="Agrupar"/>
                <p:cNvGrpSpPr/>
                <p:nvPr/>
              </p:nvGrpSpPr>
              <p:grpSpPr>
                <a:xfrm>
                  <a:off x="-1" y="86347"/>
                  <a:ext cx="2183288" cy="254528"/>
                  <a:chOff x="0" y="0"/>
                  <a:chExt cx="2183286" cy="254526"/>
                </a:xfrm>
              </p:grpSpPr>
              <p:sp>
                <p:nvSpPr>
                  <p:cNvPr id="771" name="Línea"/>
                  <p:cNvSpPr/>
                  <p:nvPr/>
                </p:nvSpPr>
                <p:spPr>
                  <a:xfrm flipV="1">
                    <a:off x="161091"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772" name="1:00"/>
                  <p:cNvSpPr txBox="1"/>
                  <p:nvPr/>
                </p:nvSpPr>
                <p:spPr>
                  <a:xfrm>
                    <a:off x="0" y="38212"/>
                    <a:ext cx="322185"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1:00</a:t>
                    </a:r>
                  </a:p>
                </p:txBody>
              </p:sp>
              <p:sp>
                <p:nvSpPr>
                  <p:cNvPr id="773" name="Línea"/>
                  <p:cNvSpPr/>
                  <p:nvPr/>
                </p:nvSpPr>
                <p:spPr>
                  <a:xfrm flipV="1">
                    <a:off x="764377"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774" name="2:00"/>
                  <p:cNvSpPr txBox="1"/>
                  <p:nvPr/>
                </p:nvSpPr>
                <p:spPr>
                  <a:xfrm>
                    <a:off x="603285" y="382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2:00</a:t>
                    </a:r>
                  </a:p>
                </p:txBody>
              </p:sp>
              <p:sp>
                <p:nvSpPr>
                  <p:cNvPr id="775" name="Línea"/>
                  <p:cNvSpPr/>
                  <p:nvPr/>
                </p:nvSpPr>
                <p:spPr>
                  <a:xfrm flipV="1">
                    <a:off x="1367663"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776" name="3:00"/>
                  <p:cNvSpPr txBox="1"/>
                  <p:nvPr/>
                </p:nvSpPr>
                <p:spPr>
                  <a:xfrm>
                    <a:off x="1206571" y="382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3:00</a:t>
                    </a:r>
                  </a:p>
                </p:txBody>
              </p:sp>
              <p:sp>
                <p:nvSpPr>
                  <p:cNvPr id="777" name="Línea"/>
                  <p:cNvSpPr/>
                  <p:nvPr/>
                </p:nvSpPr>
                <p:spPr>
                  <a:xfrm flipV="1">
                    <a:off x="1970950"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sp>
                <p:nvSpPr>
                  <p:cNvPr id="778" name="4:00"/>
                  <p:cNvSpPr txBox="1"/>
                  <p:nvPr/>
                </p:nvSpPr>
                <p:spPr>
                  <a:xfrm>
                    <a:off x="1809856" y="382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sz="600"/>
                      <a:t>4:00</a:t>
                    </a:r>
                  </a:p>
                </p:txBody>
              </p:sp>
              <p:sp>
                <p:nvSpPr>
                  <p:cNvPr id="779" name="Línea"/>
                  <p:cNvSpPr/>
                  <p:nvPr/>
                </p:nvSpPr>
                <p:spPr>
                  <a:xfrm>
                    <a:off x="38951" y="51714"/>
                    <a:ext cx="2144336"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grpSp>
          </p:grpSp>
          <p:sp>
            <p:nvSpPr>
              <p:cNvPr id="782" name="Línea"/>
              <p:cNvSpPr/>
              <p:nvPr/>
            </p:nvSpPr>
            <p:spPr>
              <a:xfrm flipV="1">
                <a:off x="379961" y="0"/>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sz="1100"/>
              </a:p>
            </p:txBody>
          </p:sp>
        </p:grpSp>
      </p:grpSp>
      <p:grpSp>
        <p:nvGrpSpPr>
          <p:cNvPr id="839" name="Agrupar"/>
          <p:cNvGrpSpPr/>
          <p:nvPr/>
        </p:nvGrpSpPr>
        <p:grpSpPr>
          <a:xfrm>
            <a:off x="3428998" y="1153120"/>
            <a:ext cx="2522027" cy="3728528"/>
            <a:chOff x="-1" y="104774"/>
            <a:chExt cx="2522025" cy="3728527"/>
          </a:xfrm>
        </p:grpSpPr>
        <p:sp>
          <p:nvSpPr>
            <p:cNvPr id="785" name="Periods track changes in clock times, which ignore time line irregularities.…"/>
            <p:cNvSpPr txBox="1"/>
            <p:nvPr/>
          </p:nvSpPr>
          <p:spPr>
            <a:xfrm>
              <a:off x="40651" y="104774"/>
              <a:ext cx="2481373" cy="35933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normAutofit/>
            </a:bodyPr>
            <a:lstStyle/>
            <a:p>
              <a:pPr>
                <a:lnSpc>
                  <a:spcPct val="80000"/>
                </a:lnSpc>
                <a:spcBef>
                  <a:spcPts val="0"/>
                </a:spcBef>
                <a:defRPr sz="1100" b="0">
                  <a:solidFill>
                    <a:srgbClr val="000000"/>
                  </a:solidFill>
                </a:defRPr>
              </a:pPr>
              <a:r>
                <a:rPr lang="es-ES" sz="1050" dirty="0"/>
                <a:t>Los períodos realizan un seguimiento de los cambios en las horas del reloj, que ignoran las irregularidades de la línea de tiempo.</a:t>
              </a:r>
              <a:r>
                <a:rPr sz="1050" dirty="0"/>
                <a:t> </a:t>
              </a:r>
            </a:p>
            <a:p>
              <a:pPr>
                <a:lnSpc>
                  <a:spcPct val="80000"/>
                </a:lnSpc>
                <a:spcBef>
                  <a:spcPts val="600"/>
                </a:spcBef>
                <a:defRPr sz="1100" b="0">
                  <a:solidFill>
                    <a:srgbClr val="000000"/>
                  </a:solidFill>
                </a:defRPr>
              </a:pPr>
              <a:r>
                <a:rPr sz="1050" dirty="0">
                  <a:solidFill>
                    <a:schemeClr val="tx1">
                      <a:lumMod val="60000"/>
                      <a:lumOff val="40000"/>
                    </a:schemeClr>
                  </a:solidFill>
                </a:rPr>
                <a:t>nor + minutes(90)</a:t>
              </a:r>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600"/>
                </a:spcBef>
                <a:defRPr sz="1100" b="0">
                  <a:solidFill>
                    <a:srgbClr val="000000"/>
                  </a:solidFill>
                </a:defRPr>
              </a:pPr>
              <a:r>
                <a:rPr sz="1050" dirty="0">
                  <a:solidFill>
                    <a:schemeClr val="tx1">
                      <a:lumMod val="60000"/>
                      <a:lumOff val="40000"/>
                    </a:schemeClr>
                  </a:solidFill>
                </a:rPr>
                <a:t>gap + minutes(90)</a:t>
              </a:r>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600"/>
                </a:spcBef>
                <a:defRPr sz="1100" b="0">
                  <a:solidFill>
                    <a:srgbClr val="000000"/>
                  </a:solidFill>
                </a:defRPr>
              </a:pPr>
              <a:r>
                <a:rPr sz="1050" dirty="0">
                  <a:solidFill>
                    <a:schemeClr val="tx1">
                      <a:lumMod val="60000"/>
                      <a:lumOff val="40000"/>
                    </a:schemeClr>
                  </a:solidFill>
                </a:rPr>
                <a:t>lap + minutes(90)</a:t>
              </a:r>
            </a:p>
            <a:p>
              <a:pPr>
                <a:lnSpc>
                  <a:spcPct val="80000"/>
                </a:lnSpc>
                <a:spcBef>
                  <a:spcPts val="0"/>
                </a:spcBef>
                <a:defRPr sz="1000" b="0" i="1">
                  <a:solidFill>
                    <a:srgbClr val="000000"/>
                  </a:solidFill>
                </a:defRPr>
              </a:pPr>
              <a:endParaRPr sz="90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a:solidFill>
                    <a:srgbClr val="000000"/>
                  </a:solidFill>
                </a:defRPr>
              </a:pPr>
              <a:r>
                <a:rPr sz="1050" dirty="0">
                  <a:solidFill>
                    <a:schemeClr val="tx1">
                      <a:lumMod val="60000"/>
                      <a:lumOff val="40000"/>
                    </a:schemeClr>
                  </a:solidFill>
                </a:rPr>
                <a:t>leap + years(1)</a:t>
              </a:r>
            </a:p>
          </p:txBody>
        </p:sp>
        <p:grpSp>
          <p:nvGrpSpPr>
            <p:cNvPr id="800" name="Agrupar"/>
            <p:cNvGrpSpPr/>
            <p:nvPr/>
          </p:nvGrpSpPr>
          <p:grpSpPr>
            <a:xfrm>
              <a:off x="4925" y="2509963"/>
              <a:ext cx="2183291" cy="577371"/>
              <a:chOff x="-1" y="25400"/>
              <a:chExt cx="2183289" cy="577369"/>
            </a:xfrm>
          </p:grpSpPr>
          <p:sp>
            <p:nvSpPr>
              <p:cNvPr id="786" name="Rectángulo"/>
              <p:cNvSpPr/>
              <p:nvPr/>
            </p:nvSpPr>
            <p:spPr>
              <a:xfrm>
                <a:off x="422873" y="63966"/>
                <a:ext cx="954550" cy="348535"/>
              </a:xfrm>
              <a:prstGeom prst="rect">
                <a:avLst/>
              </a:prstGeom>
              <a:solidFill>
                <a:schemeClr val="accent4">
                  <a:satOff val="12017"/>
                  <a:lumOff val="18149"/>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nvGrpSpPr>
              <p:cNvPr id="798" name="Agrupar"/>
              <p:cNvGrpSpPr/>
              <p:nvPr/>
            </p:nvGrpSpPr>
            <p:grpSpPr>
              <a:xfrm>
                <a:off x="-1" y="119640"/>
                <a:ext cx="2183289" cy="483129"/>
                <a:chOff x="0" y="25400"/>
                <a:chExt cx="2183287" cy="483127"/>
              </a:xfrm>
            </p:grpSpPr>
            <p:sp>
              <p:nvSpPr>
                <p:cNvPr id="787" name="Línea"/>
                <p:cNvSpPr/>
                <p:nvPr/>
              </p:nvSpPr>
              <p:spPr>
                <a:xfrm flipV="1">
                  <a:off x="161091" y="253999"/>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88" name="12:00"/>
                <p:cNvSpPr txBox="1"/>
                <p:nvPr/>
              </p:nvSpPr>
              <p:spPr>
                <a:xfrm>
                  <a:off x="0" y="292212"/>
                  <a:ext cx="358463"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dirty="0"/>
                    <a:t>12:00</a:t>
                  </a:r>
                </a:p>
              </p:txBody>
            </p:sp>
            <p:sp>
              <p:nvSpPr>
                <p:cNvPr id="789" name="Línea"/>
                <p:cNvSpPr/>
                <p:nvPr/>
              </p:nvSpPr>
              <p:spPr>
                <a:xfrm flipV="1">
                  <a:off x="764377" y="253999"/>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90" name="1:00"/>
                <p:cNvSpPr txBox="1"/>
                <p:nvPr/>
              </p:nvSpPr>
              <p:spPr>
                <a:xfrm>
                  <a:off x="603285" y="2922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1:00</a:t>
                  </a:r>
                </a:p>
              </p:txBody>
            </p:sp>
            <p:sp>
              <p:nvSpPr>
                <p:cNvPr id="791" name="2:00"/>
                <p:cNvSpPr txBox="1"/>
                <p:nvPr/>
              </p:nvSpPr>
              <p:spPr>
                <a:xfrm>
                  <a:off x="1206571" y="2922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2:00</a:t>
                  </a:r>
                </a:p>
              </p:txBody>
            </p:sp>
            <p:sp>
              <p:nvSpPr>
                <p:cNvPr id="792" name="Línea"/>
                <p:cNvSpPr/>
                <p:nvPr/>
              </p:nvSpPr>
              <p:spPr>
                <a:xfrm flipV="1">
                  <a:off x="1970948" y="2540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93" name="3:00"/>
                <p:cNvSpPr txBox="1"/>
                <p:nvPr/>
              </p:nvSpPr>
              <p:spPr>
                <a:xfrm>
                  <a:off x="1809856" y="2922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3:00</a:t>
                  </a:r>
                </a:p>
              </p:txBody>
            </p:sp>
            <p:sp>
              <p:nvSpPr>
                <p:cNvPr id="794" name="Línea"/>
                <p:cNvSpPr/>
                <p:nvPr/>
              </p:nvSpPr>
              <p:spPr>
                <a:xfrm>
                  <a:off x="773601" y="80289"/>
                  <a:ext cx="1409686"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95" name="Línea"/>
                <p:cNvSpPr/>
                <p:nvPr/>
              </p:nvSpPr>
              <p:spPr>
                <a:xfrm>
                  <a:off x="38951" y="305714"/>
                  <a:ext cx="1343388" cy="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96" name="Línea"/>
                <p:cNvSpPr/>
                <p:nvPr/>
              </p:nvSpPr>
              <p:spPr>
                <a:xfrm flipV="1">
                  <a:off x="764377" y="285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797" name="Línea"/>
                <p:cNvSpPr/>
                <p:nvPr/>
              </p:nvSpPr>
              <p:spPr>
                <a:xfrm flipV="1">
                  <a:off x="1367663" y="285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799" name="Línea"/>
              <p:cNvSpPr/>
              <p:nvPr/>
            </p:nvSpPr>
            <p:spPr>
              <a:xfrm flipV="1">
                <a:off x="421376" y="25400"/>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813" name="Agrupar"/>
            <p:cNvGrpSpPr/>
            <p:nvPr/>
          </p:nvGrpSpPr>
          <p:grpSpPr>
            <a:xfrm>
              <a:off x="4926" y="1662662"/>
              <a:ext cx="2183289" cy="576531"/>
              <a:chOff x="0" y="104775"/>
              <a:chExt cx="2183288" cy="576529"/>
            </a:xfrm>
          </p:grpSpPr>
          <p:sp>
            <p:nvSpPr>
              <p:cNvPr id="801" name="Rectángulo"/>
              <p:cNvSpPr/>
              <p:nvPr/>
            </p:nvSpPr>
            <p:spPr>
              <a:xfrm>
                <a:off x="426048" y="134001"/>
                <a:ext cx="954550" cy="348536"/>
              </a:xfrm>
              <a:prstGeom prst="rect">
                <a:avLst/>
              </a:prstGeom>
              <a:solidFill>
                <a:schemeClr val="accent4">
                  <a:satOff val="12017"/>
                  <a:lumOff val="18149"/>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nvGrpSpPr>
              <p:cNvPr id="811" name="Agrupar"/>
              <p:cNvGrpSpPr/>
              <p:nvPr/>
            </p:nvGrpSpPr>
            <p:grpSpPr>
              <a:xfrm>
                <a:off x="0" y="426776"/>
                <a:ext cx="2183288" cy="254528"/>
                <a:chOff x="0" y="104775"/>
                <a:chExt cx="2183287" cy="254527"/>
              </a:xfrm>
            </p:grpSpPr>
            <p:sp>
              <p:nvSpPr>
                <p:cNvPr id="802" name="Línea"/>
                <p:cNvSpPr/>
                <p:nvPr/>
              </p:nvSpPr>
              <p:spPr>
                <a:xfrm flipV="1">
                  <a:off x="161091" y="1047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03" name="1:00"/>
                <p:cNvSpPr txBox="1"/>
                <p:nvPr/>
              </p:nvSpPr>
              <p:spPr>
                <a:xfrm>
                  <a:off x="0" y="142987"/>
                  <a:ext cx="322185"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dirty="0"/>
                    <a:t>1:00</a:t>
                  </a:r>
                </a:p>
              </p:txBody>
            </p:sp>
            <p:sp>
              <p:nvSpPr>
                <p:cNvPr id="804" name="2:00"/>
                <p:cNvSpPr txBox="1"/>
                <p:nvPr/>
              </p:nvSpPr>
              <p:spPr>
                <a:xfrm>
                  <a:off x="603285" y="142987"/>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dirty="0"/>
                    <a:t>2:00</a:t>
                  </a:r>
                </a:p>
              </p:txBody>
            </p:sp>
            <p:sp>
              <p:nvSpPr>
                <p:cNvPr id="805" name="Línea"/>
                <p:cNvSpPr/>
                <p:nvPr/>
              </p:nvSpPr>
              <p:spPr>
                <a:xfrm flipV="1">
                  <a:off x="1367663" y="1047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06" name="3:00"/>
                <p:cNvSpPr txBox="1"/>
                <p:nvPr/>
              </p:nvSpPr>
              <p:spPr>
                <a:xfrm>
                  <a:off x="1206571" y="142987"/>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3:00</a:t>
                  </a:r>
                </a:p>
              </p:txBody>
            </p:sp>
            <p:sp>
              <p:nvSpPr>
                <p:cNvPr id="807" name="Línea"/>
                <p:cNvSpPr/>
                <p:nvPr/>
              </p:nvSpPr>
              <p:spPr>
                <a:xfrm flipV="1">
                  <a:off x="1970950" y="1047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08" name="4:00"/>
                <p:cNvSpPr txBox="1"/>
                <p:nvPr/>
              </p:nvSpPr>
              <p:spPr>
                <a:xfrm>
                  <a:off x="1809856" y="142987"/>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4:00</a:t>
                  </a:r>
                </a:p>
              </p:txBody>
            </p:sp>
            <p:sp>
              <p:nvSpPr>
                <p:cNvPr id="809" name="Línea"/>
                <p:cNvSpPr/>
                <p:nvPr/>
              </p:nvSpPr>
              <p:spPr>
                <a:xfrm>
                  <a:off x="1361523" y="156489"/>
                  <a:ext cx="821764"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10" name="Línea"/>
                <p:cNvSpPr/>
                <p:nvPr/>
              </p:nvSpPr>
              <p:spPr>
                <a:xfrm>
                  <a:off x="38951" y="156489"/>
                  <a:ext cx="732455" cy="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812" name="Línea"/>
              <p:cNvSpPr/>
              <p:nvPr/>
            </p:nvSpPr>
            <p:spPr>
              <a:xfrm flipV="1">
                <a:off x="421376" y="104775"/>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826" name="Agrupar"/>
            <p:cNvGrpSpPr/>
            <p:nvPr/>
          </p:nvGrpSpPr>
          <p:grpSpPr>
            <a:xfrm>
              <a:off x="4925" y="808659"/>
              <a:ext cx="2183291" cy="561373"/>
              <a:chOff x="-1" y="79375"/>
              <a:chExt cx="2183289" cy="561371"/>
            </a:xfrm>
          </p:grpSpPr>
          <p:sp>
            <p:nvSpPr>
              <p:cNvPr id="814" name="Rectángulo"/>
              <p:cNvSpPr/>
              <p:nvPr/>
            </p:nvSpPr>
            <p:spPr>
              <a:xfrm>
                <a:off x="426955" y="95232"/>
                <a:ext cx="954550" cy="348535"/>
              </a:xfrm>
              <a:prstGeom prst="rect">
                <a:avLst/>
              </a:prstGeom>
              <a:solidFill>
                <a:schemeClr val="accent4">
                  <a:satOff val="12017"/>
                  <a:lumOff val="18149"/>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nvGrpSpPr>
              <p:cNvPr id="824" name="Agrupar"/>
              <p:cNvGrpSpPr/>
              <p:nvPr/>
            </p:nvGrpSpPr>
            <p:grpSpPr>
              <a:xfrm>
                <a:off x="-1" y="386218"/>
                <a:ext cx="2183289" cy="254528"/>
                <a:chOff x="0" y="79375"/>
                <a:chExt cx="2183287" cy="254527"/>
              </a:xfrm>
            </p:grpSpPr>
            <p:sp>
              <p:nvSpPr>
                <p:cNvPr id="815" name="Línea"/>
                <p:cNvSpPr/>
                <p:nvPr/>
              </p:nvSpPr>
              <p:spPr>
                <a:xfrm flipV="1">
                  <a:off x="161091" y="793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16" name="1:00"/>
                <p:cNvSpPr txBox="1"/>
                <p:nvPr/>
              </p:nvSpPr>
              <p:spPr>
                <a:xfrm>
                  <a:off x="0" y="117587"/>
                  <a:ext cx="322185"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1:00</a:t>
                  </a:r>
                </a:p>
              </p:txBody>
            </p:sp>
            <p:sp>
              <p:nvSpPr>
                <p:cNvPr id="817" name="Línea"/>
                <p:cNvSpPr/>
                <p:nvPr/>
              </p:nvSpPr>
              <p:spPr>
                <a:xfrm flipV="1">
                  <a:off x="764377" y="793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18" name="2:00"/>
                <p:cNvSpPr txBox="1"/>
                <p:nvPr/>
              </p:nvSpPr>
              <p:spPr>
                <a:xfrm>
                  <a:off x="603285" y="117587"/>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2:00</a:t>
                  </a:r>
                </a:p>
              </p:txBody>
            </p:sp>
            <p:sp>
              <p:nvSpPr>
                <p:cNvPr id="819" name="Línea"/>
                <p:cNvSpPr/>
                <p:nvPr/>
              </p:nvSpPr>
              <p:spPr>
                <a:xfrm flipV="1">
                  <a:off x="1367663" y="793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20" name="3:00"/>
                <p:cNvSpPr txBox="1"/>
                <p:nvPr/>
              </p:nvSpPr>
              <p:spPr>
                <a:xfrm>
                  <a:off x="1206571" y="117587"/>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3:00</a:t>
                  </a:r>
                </a:p>
              </p:txBody>
            </p:sp>
            <p:sp>
              <p:nvSpPr>
                <p:cNvPr id="821" name="Línea"/>
                <p:cNvSpPr/>
                <p:nvPr/>
              </p:nvSpPr>
              <p:spPr>
                <a:xfrm flipV="1">
                  <a:off x="1970950" y="793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22" name="4:00"/>
                <p:cNvSpPr txBox="1"/>
                <p:nvPr/>
              </p:nvSpPr>
              <p:spPr>
                <a:xfrm>
                  <a:off x="1809856" y="117587"/>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4:00</a:t>
                  </a:r>
                </a:p>
              </p:txBody>
            </p:sp>
            <p:sp>
              <p:nvSpPr>
                <p:cNvPr id="823" name="Línea"/>
                <p:cNvSpPr/>
                <p:nvPr/>
              </p:nvSpPr>
              <p:spPr>
                <a:xfrm>
                  <a:off x="38951" y="131089"/>
                  <a:ext cx="2144336"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825" name="Línea"/>
              <p:cNvSpPr/>
              <p:nvPr/>
            </p:nvSpPr>
            <p:spPr>
              <a:xfrm flipV="1">
                <a:off x="421376" y="79375"/>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838" name="Agrupar"/>
            <p:cNvGrpSpPr/>
            <p:nvPr/>
          </p:nvGrpSpPr>
          <p:grpSpPr>
            <a:xfrm>
              <a:off x="-1" y="3282139"/>
              <a:ext cx="2188215" cy="551162"/>
              <a:chOff x="0" y="0"/>
              <a:chExt cx="2188213" cy="551160"/>
            </a:xfrm>
          </p:grpSpPr>
          <p:grpSp>
            <p:nvGrpSpPr>
              <p:cNvPr id="829" name="Agrupar"/>
              <p:cNvGrpSpPr/>
              <p:nvPr/>
            </p:nvGrpSpPr>
            <p:grpSpPr>
              <a:xfrm>
                <a:off x="426303" y="0"/>
                <a:ext cx="955922" cy="364430"/>
                <a:chOff x="0" y="0"/>
                <a:chExt cx="955921" cy="364429"/>
              </a:xfrm>
            </p:grpSpPr>
            <p:sp>
              <p:nvSpPr>
                <p:cNvPr id="827" name="Rectángulo"/>
                <p:cNvSpPr/>
                <p:nvPr/>
              </p:nvSpPr>
              <p:spPr>
                <a:xfrm>
                  <a:off x="1372" y="14801"/>
                  <a:ext cx="954550" cy="348535"/>
                </a:xfrm>
                <a:prstGeom prst="rect">
                  <a:avLst/>
                </a:prstGeom>
                <a:solidFill>
                  <a:schemeClr val="accent4">
                    <a:satOff val="12017"/>
                    <a:lumOff val="18149"/>
                  </a:schemeClr>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28" name="Línea"/>
                <p:cNvSpPr/>
                <p:nvPr/>
              </p:nvSpPr>
              <p:spPr>
                <a:xfrm flipV="1">
                  <a:off x="-1" y="0"/>
                  <a:ext cx="2"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837" name="Agrupar"/>
              <p:cNvGrpSpPr/>
              <p:nvPr/>
            </p:nvGrpSpPr>
            <p:grpSpPr>
              <a:xfrm>
                <a:off x="-1" y="217353"/>
                <a:ext cx="2188215" cy="333808"/>
                <a:chOff x="0" y="0"/>
                <a:chExt cx="2188213" cy="333807"/>
              </a:xfrm>
            </p:grpSpPr>
            <p:sp>
              <p:nvSpPr>
                <p:cNvPr id="830" name="Línea"/>
                <p:cNvSpPr/>
                <p:nvPr/>
              </p:nvSpPr>
              <p:spPr>
                <a:xfrm flipV="1">
                  <a:off x="161091"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31" name="2019"/>
                <p:cNvSpPr txBox="1"/>
                <p:nvPr/>
              </p:nvSpPr>
              <p:spPr>
                <a:xfrm>
                  <a:off x="0" y="117493"/>
                  <a:ext cx="322185"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2019</a:t>
                  </a:r>
                </a:p>
              </p:txBody>
            </p:sp>
            <p:sp>
              <p:nvSpPr>
                <p:cNvPr id="832" name="Línea"/>
                <p:cNvSpPr/>
                <p:nvPr/>
              </p:nvSpPr>
              <p:spPr>
                <a:xfrm flipV="1">
                  <a:off x="1066021"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33" name="2020"/>
                <p:cNvSpPr txBox="1"/>
                <p:nvPr/>
              </p:nvSpPr>
              <p:spPr>
                <a:xfrm>
                  <a:off x="904928" y="117493"/>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2020</a:t>
                  </a:r>
                </a:p>
              </p:txBody>
            </p:sp>
            <p:sp>
              <p:nvSpPr>
                <p:cNvPr id="834" name="Línea"/>
                <p:cNvSpPr/>
                <p:nvPr/>
              </p:nvSpPr>
              <p:spPr>
                <a:xfrm flipV="1">
                  <a:off x="1970950"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35" name="2021"/>
                <p:cNvSpPr txBox="1"/>
                <p:nvPr/>
              </p:nvSpPr>
              <p:spPr>
                <a:xfrm>
                  <a:off x="1809856" y="117493"/>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2021</a:t>
                  </a:r>
                </a:p>
              </p:txBody>
            </p:sp>
            <p:sp>
              <p:nvSpPr>
                <p:cNvPr id="836" name="Línea"/>
                <p:cNvSpPr/>
                <p:nvPr/>
              </p:nvSpPr>
              <p:spPr>
                <a:xfrm>
                  <a:off x="37832" y="-1"/>
                  <a:ext cx="2150382" cy="138633"/>
                </a:xfrm>
                <a:custGeom>
                  <a:avLst/>
                  <a:gdLst/>
                  <a:ahLst/>
                  <a:cxnLst>
                    <a:cxn ang="0">
                      <a:pos x="wd2" y="hd2"/>
                    </a:cxn>
                    <a:cxn ang="5400000">
                      <a:pos x="wd2" y="hd2"/>
                    </a:cxn>
                    <a:cxn ang="10800000">
                      <a:pos x="wd2" y="hd2"/>
                    </a:cxn>
                    <a:cxn ang="16200000">
                      <a:pos x="wd2" y="hd2"/>
                    </a:cxn>
                  </a:cxnLst>
                  <a:rect l="0" t="0" r="r" b="b"/>
                  <a:pathLst>
                    <a:path w="21600" h="20889" extrusionOk="0">
                      <a:moveTo>
                        <a:pt x="0" y="20889"/>
                      </a:moveTo>
                      <a:lnTo>
                        <a:pt x="10619" y="20211"/>
                      </a:lnTo>
                      <a:cubicBezTo>
                        <a:pt x="10591" y="9682"/>
                        <a:pt x="11128" y="737"/>
                        <a:pt x="11828" y="43"/>
                      </a:cubicBezTo>
                      <a:cubicBezTo>
                        <a:pt x="12590" y="-711"/>
                        <a:pt x="13235" y="8405"/>
                        <a:pt x="13229" y="19859"/>
                      </a:cubicBezTo>
                      <a:lnTo>
                        <a:pt x="21600" y="20029"/>
                      </a:lnTo>
                    </a:path>
                  </a:pathLst>
                </a:cu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grpSp>
      <p:grpSp>
        <p:nvGrpSpPr>
          <p:cNvPr id="897" name="Agrupar"/>
          <p:cNvGrpSpPr/>
          <p:nvPr/>
        </p:nvGrpSpPr>
        <p:grpSpPr>
          <a:xfrm>
            <a:off x="8627221" y="1105496"/>
            <a:ext cx="2394692" cy="3940294"/>
            <a:chOff x="-54300" y="57150"/>
            <a:chExt cx="2394690" cy="3940293"/>
          </a:xfrm>
        </p:grpSpPr>
        <p:sp>
          <p:nvSpPr>
            <p:cNvPr id="840" name="Intervals represent specific intervals of the timeline, bounded by start and end date-times.…"/>
            <p:cNvSpPr txBox="1"/>
            <p:nvPr/>
          </p:nvSpPr>
          <p:spPr>
            <a:xfrm>
              <a:off x="-54300" y="57150"/>
              <a:ext cx="2394690" cy="394029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t">
              <a:normAutofit/>
            </a:bodyPr>
            <a:lstStyle/>
            <a:p>
              <a:pPr>
                <a:lnSpc>
                  <a:spcPct val="80000"/>
                </a:lnSpc>
                <a:spcBef>
                  <a:spcPts val="800"/>
                </a:spcBef>
                <a:defRPr sz="1100" b="0">
                  <a:solidFill>
                    <a:srgbClr val="000000"/>
                  </a:solidFill>
                </a:defRPr>
              </a:pPr>
              <a:r>
                <a:rPr lang="es-ES" sz="1050" dirty="0"/>
                <a:t>Los intervalos representan intervalos específicos de la escala de tiempo, delimitados por fechas y horas de inicio y finalización.</a:t>
              </a:r>
            </a:p>
            <a:p>
              <a:pPr>
                <a:lnSpc>
                  <a:spcPct val="80000"/>
                </a:lnSpc>
                <a:spcBef>
                  <a:spcPts val="600"/>
                </a:spcBef>
                <a:defRPr sz="1100" b="0">
                  <a:solidFill>
                    <a:srgbClr val="000000"/>
                  </a:solidFill>
                </a:defRPr>
              </a:pPr>
              <a:r>
                <a:rPr sz="1050" dirty="0">
                  <a:solidFill>
                    <a:schemeClr val="tx1">
                      <a:lumMod val="60000"/>
                      <a:lumOff val="40000"/>
                    </a:schemeClr>
                  </a:solidFill>
                </a:rPr>
                <a:t>interval(nor, nor + minutes(90))</a:t>
              </a:r>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a:solidFill>
                    <a:srgbClr val="000000"/>
                  </a:solidFill>
                </a:defRPr>
              </a:pPr>
              <a:r>
                <a:rPr sz="1050" dirty="0">
                  <a:solidFill>
                    <a:schemeClr val="tx1">
                      <a:lumMod val="60000"/>
                      <a:lumOff val="40000"/>
                    </a:schemeClr>
                  </a:solidFill>
                </a:rPr>
                <a:t>interval(gap, gap + minutes(90))</a:t>
              </a:r>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150000"/>
                </a:lnSpc>
                <a:spcBef>
                  <a:spcPts val="0"/>
                </a:spcBef>
                <a:defRPr sz="1100" b="0">
                  <a:solidFill>
                    <a:srgbClr val="000000"/>
                  </a:solidFill>
                </a:defRPr>
              </a:pPr>
              <a:r>
                <a:rPr sz="1050" dirty="0">
                  <a:solidFill>
                    <a:schemeClr val="tx1">
                      <a:lumMod val="60000"/>
                      <a:lumOff val="40000"/>
                    </a:schemeClr>
                  </a:solidFill>
                </a:rPr>
                <a:t>interval(lap, lap + minutes(90))</a:t>
              </a:r>
            </a:p>
            <a:p>
              <a:pPr>
                <a:lnSpc>
                  <a:spcPct val="80000"/>
                </a:lnSpc>
                <a:spcBef>
                  <a:spcPts val="0"/>
                </a:spcBef>
                <a:defRPr sz="1000" b="0" i="1">
                  <a:solidFill>
                    <a:srgbClr val="000000"/>
                  </a:solidFill>
                </a:defRPr>
              </a:pPr>
              <a:endParaRPr sz="90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i="1">
                  <a:solidFill>
                    <a:srgbClr val="000000"/>
                  </a:solidFill>
                </a:defRPr>
              </a:pPr>
              <a:endParaRPr sz="1050" dirty="0"/>
            </a:p>
            <a:p>
              <a:pPr>
                <a:lnSpc>
                  <a:spcPct val="80000"/>
                </a:lnSpc>
                <a:spcBef>
                  <a:spcPts val="0"/>
                </a:spcBef>
                <a:defRPr sz="1100" b="0">
                  <a:solidFill>
                    <a:srgbClr val="000000"/>
                  </a:solidFill>
                </a:defRPr>
              </a:pPr>
              <a:r>
                <a:rPr sz="1050" dirty="0">
                  <a:solidFill>
                    <a:schemeClr val="tx1">
                      <a:lumMod val="60000"/>
                      <a:lumOff val="40000"/>
                    </a:schemeClr>
                  </a:solidFill>
                </a:rPr>
                <a:t>interval(leap, leap + years(1))</a:t>
              </a:r>
            </a:p>
          </p:txBody>
        </p:sp>
        <p:grpSp>
          <p:nvGrpSpPr>
            <p:cNvPr id="856" name="Agrupar"/>
            <p:cNvGrpSpPr/>
            <p:nvPr/>
          </p:nvGrpSpPr>
          <p:grpSpPr>
            <a:xfrm>
              <a:off x="4926" y="2473257"/>
              <a:ext cx="2183287" cy="588675"/>
              <a:chOff x="0" y="0"/>
              <a:chExt cx="2183285" cy="588673"/>
            </a:xfrm>
          </p:grpSpPr>
          <p:sp>
            <p:nvSpPr>
              <p:cNvPr id="841" name="Flecha"/>
              <p:cNvSpPr/>
              <p:nvPr/>
            </p:nvSpPr>
            <p:spPr>
              <a:xfrm>
                <a:off x="426048" y="0"/>
                <a:ext cx="919786" cy="445345"/>
              </a:xfrm>
              <a:prstGeom prst="rightArrow">
                <a:avLst>
                  <a:gd name="adj1" fmla="val 60724"/>
                  <a:gd name="adj2" fmla="val 65041"/>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nvGrpSpPr>
              <p:cNvPr id="853" name="Agrupar"/>
              <p:cNvGrpSpPr/>
              <p:nvPr/>
            </p:nvGrpSpPr>
            <p:grpSpPr>
              <a:xfrm>
                <a:off x="0" y="105547"/>
                <a:ext cx="2183286" cy="483127"/>
                <a:chOff x="0" y="0"/>
                <a:chExt cx="2183285" cy="483126"/>
              </a:xfrm>
            </p:grpSpPr>
            <p:sp>
              <p:nvSpPr>
                <p:cNvPr id="842" name="Línea"/>
                <p:cNvSpPr/>
                <p:nvPr/>
              </p:nvSpPr>
              <p:spPr>
                <a:xfrm>
                  <a:off x="38951" y="280314"/>
                  <a:ext cx="1343388" cy="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43" name="Línea"/>
                <p:cNvSpPr/>
                <p:nvPr/>
              </p:nvSpPr>
              <p:spPr>
                <a:xfrm flipV="1">
                  <a:off x="161091" y="228599"/>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44" name="12:00"/>
                <p:cNvSpPr txBox="1"/>
                <p:nvPr/>
              </p:nvSpPr>
              <p:spPr>
                <a:xfrm>
                  <a:off x="0" y="266812"/>
                  <a:ext cx="334885"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12:00</a:t>
                  </a:r>
                </a:p>
              </p:txBody>
            </p:sp>
            <p:sp>
              <p:nvSpPr>
                <p:cNvPr id="845" name="Línea"/>
                <p:cNvSpPr/>
                <p:nvPr/>
              </p:nvSpPr>
              <p:spPr>
                <a:xfrm flipV="1">
                  <a:off x="764376" y="228599"/>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46" name="1:00"/>
                <p:cNvSpPr txBox="1"/>
                <p:nvPr/>
              </p:nvSpPr>
              <p:spPr>
                <a:xfrm>
                  <a:off x="603284" y="2668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1:00</a:t>
                  </a:r>
                </a:p>
              </p:txBody>
            </p:sp>
            <p:sp>
              <p:nvSpPr>
                <p:cNvPr id="847" name="2:00"/>
                <p:cNvSpPr txBox="1"/>
                <p:nvPr/>
              </p:nvSpPr>
              <p:spPr>
                <a:xfrm>
                  <a:off x="1206571" y="2668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2:00</a:t>
                  </a:r>
                </a:p>
              </p:txBody>
            </p:sp>
            <p:sp>
              <p:nvSpPr>
                <p:cNvPr id="848" name="Línea"/>
                <p:cNvSpPr/>
                <p:nvPr/>
              </p:nvSpPr>
              <p:spPr>
                <a:xfrm flipV="1">
                  <a:off x="1970948"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49" name="3:00"/>
                <p:cNvSpPr txBox="1"/>
                <p:nvPr/>
              </p:nvSpPr>
              <p:spPr>
                <a:xfrm>
                  <a:off x="1809856" y="2668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3:00</a:t>
                  </a:r>
                </a:p>
              </p:txBody>
            </p:sp>
            <p:sp>
              <p:nvSpPr>
                <p:cNvPr id="850" name="Línea"/>
                <p:cNvSpPr/>
                <p:nvPr/>
              </p:nvSpPr>
              <p:spPr>
                <a:xfrm>
                  <a:off x="773600" y="54889"/>
                  <a:ext cx="1409686"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51" name="Línea"/>
                <p:cNvSpPr/>
                <p:nvPr/>
              </p:nvSpPr>
              <p:spPr>
                <a:xfrm flipV="1">
                  <a:off x="764376" y="31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52" name="Línea"/>
                <p:cNvSpPr/>
                <p:nvPr/>
              </p:nvSpPr>
              <p:spPr>
                <a:xfrm flipV="1">
                  <a:off x="1367663" y="31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854" name="Línea"/>
              <p:cNvSpPr/>
              <p:nvPr/>
            </p:nvSpPr>
            <p:spPr>
              <a:xfrm flipV="1">
                <a:off x="421376" y="11306"/>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55" name="Línea"/>
              <p:cNvSpPr/>
              <p:nvPr/>
            </p:nvSpPr>
            <p:spPr>
              <a:xfrm flipV="1">
                <a:off x="1367526" y="11306"/>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870" name="Agrupar"/>
            <p:cNvGrpSpPr/>
            <p:nvPr/>
          </p:nvGrpSpPr>
          <p:grpSpPr>
            <a:xfrm>
              <a:off x="4926" y="1542476"/>
              <a:ext cx="2183288" cy="591940"/>
              <a:chOff x="0" y="0"/>
              <a:chExt cx="2183286" cy="591938"/>
            </a:xfrm>
          </p:grpSpPr>
          <p:sp>
            <p:nvSpPr>
              <p:cNvPr id="857" name="Flecha"/>
              <p:cNvSpPr/>
              <p:nvPr/>
            </p:nvSpPr>
            <p:spPr>
              <a:xfrm>
                <a:off x="426048" y="0"/>
                <a:ext cx="919786" cy="445345"/>
              </a:xfrm>
              <a:prstGeom prst="rightArrow">
                <a:avLst>
                  <a:gd name="adj1" fmla="val 60724"/>
                  <a:gd name="adj2" fmla="val 65041"/>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58" name="Línea"/>
              <p:cNvSpPr/>
              <p:nvPr/>
            </p:nvSpPr>
            <p:spPr>
              <a:xfrm flipV="1">
                <a:off x="421376" y="15410"/>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nvGrpSpPr>
              <p:cNvPr id="868" name="Agrupar"/>
              <p:cNvGrpSpPr/>
              <p:nvPr/>
            </p:nvGrpSpPr>
            <p:grpSpPr>
              <a:xfrm>
                <a:off x="-1" y="337412"/>
                <a:ext cx="2183288" cy="254527"/>
                <a:chOff x="0" y="0"/>
                <a:chExt cx="2183286" cy="254526"/>
              </a:xfrm>
            </p:grpSpPr>
            <p:sp>
              <p:nvSpPr>
                <p:cNvPr id="859" name="Línea"/>
                <p:cNvSpPr/>
                <p:nvPr/>
              </p:nvSpPr>
              <p:spPr>
                <a:xfrm flipV="1">
                  <a:off x="161091"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60" name="1:00"/>
                <p:cNvSpPr txBox="1"/>
                <p:nvPr/>
              </p:nvSpPr>
              <p:spPr>
                <a:xfrm>
                  <a:off x="0" y="38212"/>
                  <a:ext cx="322185"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1:00</a:t>
                  </a:r>
                </a:p>
              </p:txBody>
            </p:sp>
            <p:sp>
              <p:nvSpPr>
                <p:cNvPr id="861" name="2:00"/>
                <p:cNvSpPr txBox="1"/>
                <p:nvPr/>
              </p:nvSpPr>
              <p:spPr>
                <a:xfrm>
                  <a:off x="603284" y="382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2:00</a:t>
                  </a:r>
                </a:p>
              </p:txBody>
            </p:sp>
            <p:sp>
              <p:nvSpPr>
                <p:cNvPr id="862" name="Línea"/>
                <p:cNvSpPr/>
                <p:nvPr/>
              </p:nvSpPr>
              <p:spPr>
                <a:xfrm flipV="1">
                  <a:off x="1367663"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63" name="3:00"/>
                <p:cNvSpPr txBox="1"/>
                <p:nvPr/>
              </p:nvSpPr>
              <p:spPr>
                <a:xfrm>
                  <a:off x="1206571" y="382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3:00</a:t>
                  </a:r>
                </a:p>
              </p:txBody>
            </p:sp>
            <p:sp>
              <p:nvSpPr>
                <p:cNvPr id="864" name="Línea"/>
                <p:cNvSpPr/>
                <p:nvPr/>
              </p:nvSpPr>
              <p:spPr>
                <a:xfrm flipV="1">
                  <a:off x="1970950" y="0"/>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65" name="4:00"/>
                <p:cNvSpPr txBox="1"/>
                <p:nvPr/>
              </p:nvSpPr>
              <p:spPr>
                <a:xfrm>
                  <a:off x="1809856" y="38212"/>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4:00</a:t>
                  </a:r>
                </a:p>
              </p:txBody>
            </p:sp>
            <p:sp>
              <p:nvSpPr>
                <p:cNvPr id="866" name="Línea"/>
                <p:cNvSpPr/>
                <p:nvPr/>
              </p:nvSpPr>
              <p:spPr>
                <a:xfrm>
                  <a:off x="1361523" y="51714"/>
                  <a:ext cx="821764"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67" name="Línea"/>
                <p:cNvSpPr/>
                <p:nvPr/>
              </p:nvSpPr>
              <p:spPr>
                <a:xfrm>
                  <a:off x="38951" y="51714"/>
                  <a:ext cx="732455" cy="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869" name="Línea"/>
              <p:cNvSpPr/>
              <p:nvPr/>
            </p:nvSpPr>
            <p:spPr>
              <a:xfrm flipV="1">
                <a:off x="1367526" y="15410"/>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884" name="Agrupar"/>
            <p:cNvGrpSpPr/>
            <p:nvPr/>
          </p:nvGrpSpPr>
          <p:grpSpPr>
            <a:xfrm>
              <a:off x="4925" y="750711"/>
              <a:ext cx="2183291" cy="593921"/>
              <a:chOff x="-1" y="53975"/>
              <a:chExt cx="2183289" cy="593919"/>
            </a:xfrm>
          </p:grpSpPr>
          <p:sp>
            <p:nvSpPr>
              <p:cNvPr id="871" name="Flecha"/>
              <p:cNvSpPr/>
              <p:nvPr/>
            </p:nvSpPr>
            <p:spPr>
              <a:xfrm>
                <a:off x="426048" y="53975"/>
                <a:ext cx="919786" cy="445345"/>
              </a:xfrm>
              <a:prstGeom prst="rightArrow">
                <a:avLst>
                  <a:gd name="adj1" fmla="val 60724"/>
                  <a:gd name="adj2" fmla="val 65041"/>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72" name="Línea"/>
              <p:cNvSpPr/>
              <p:nvPr/>
            </p:nvSpPr>
            <p:spPr>
              <a:xfrm flipV="1">
                <a:off x="421376" y="86522"/>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83" name="Línea"/>
              <p:cNvSpPr/>
              <p:nvPr/>
            </p:nvSpPr>
            <p:spPr>
              <a:xfrm flipV="1">
                <a:off x="1367526" y="94432"/>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nvGrpSpPr>
              <p:cNvPr id="882" name="Agrupar"/>
              <p:cNvGrpSpPr/>
              <p:nvPr/>
            </p:nvGrpSpPr>
            <p:grpSpPr>
              <a:xfrm>
                <a:off x="-1" y="393366"/>
                <a:ext cx="2183289" cy="254528"/>
                <a:chOff x="0" y="53975"/>
                <a:chExt cx="2183287" cy="254527"/>
              </a:xfrm>
            </p:grpSpPr>
            <p:sp>
              <p:nvSpPr>
                <p:cNvPr id="873" name="Línea"/>
                <p:cNvSpPr/>
                <p:nvPr/>
              </p:nvSpPr>
              <p:spPr>
                <a:xfrm flipV="1">
                  <a:off x="161091" y="539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74" name="1:00"/>
                <p:cNvSpPr txBox="1"/>
                <p:nvPr/>
              </p:nvSpPr>
              <p:spPr>
                <a:xfrm>
                  <a:off x="0" y="92187"/>
                  <a:ext cx="322185"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1:00</a:t>
                  </a:r>
                </a:p>
              </p:txBody>
            </p:sp>
            <p:sp>
              <p:nvSpPr>
                <p:cNvPr id="875" name="2:00"/>
                <p:cNvSpPr txBox="1"/>
                <p:nvPr/>
              </p:nvSpPr>
              <p:spPr>
                <a:xfrm>
                  <a:off x="603284" y="92187"/>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2:00</a:t>
                  </a:r>
                </a:p>
              </p:txBody>
            </p:sp>
            <p:sp>
              <p:nvSpPr>
                <p:cNvPr id="876" name="Línea"/>
                <p:cNvSpPr/>
                <p:nvPr/>
              </p:nvSpPr>
              <p:spPr>
                <a:xfrm flipV="1">
                  <a:off x="1367663" y="539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77" name="3:00"/>
                <p:cNvSpPr txBox="1"/>
                <p:nvPr/>
              </p:nvSpPr>
              <p:spPr>
                <a:xfrm>
                  <a:off x="1206571" y="92187"/>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3:00</a:t>
                  </a:r>
                </a:p>
              </p:txBody>
            </p:sp>
            <p:sp>
              <p:nvSpPr>
                <p:cNvPr id="878" name="Línea"/>
                <p:cNvSpPr/>
                <p:nvPr/>
              </p:nvSpPr>
              <p:spPr>
                <a:xfrm flipV="1">
                  <a:off x="1970950" y="539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79" name="4:00"/>
                <p:cNvSpPr txBox="1"/>
                <p:nvPr/>
              </p:nvSpPr>
              <p:spPr>
                <a:xfrm>
                  <a:off x="1809856" y="92187"/>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rPr dirty="0"/>
                    <a:t>4:00</a:t>
                  </a:r>
                </a:p>
              </p:txBody>
            </p:sp>
            <p:sp>
              <p:nvSpPr>
                <p:cNvPr id="880" name="Línea"/>
                <p:cNvSpPr/>
                <p:nvPr/>
              </p:nvSpPr>
              <p:spPr>
                <a:xfrm>
                  <a:off x="38951" y="105689"/>
                  <a:ext cx="2144336" cy="1"/>
                </a:xfrm>
                <a:prstGeom prst="line">
                  <a:avLst/>
                </a:pr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81" name="Línea"/>
                <p:cNvSpPr/>
                <p:nvPr/>
              </p:nvSpPr>
              <p:spPr>
                <a:xfrm flipV="1">
                  <a:off x="764376" y="53975"/>
                  <a:ext cx="1" cy="103430"/>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grpSp>
          <p:nvGrpSpPr>
            <p:cNvPr id="896" name="Agrupar"/>
            <p:cNvGrpSpPr/>
            <p:nvPr/>
          </p:nvGrpSpPr>
          <p:grpSpPr>
            <a:xfrm>
              <a:off x="-1" y="3248535"/>
              <a:ext cx="2188215" cy="584527"/>
              <a:chOff x="0" y="0"/>
              <a:chExt cx="2188213" cy="584525"/>
            </a:xfrm>
          </p:grpSpPr>
          <p:sp>
            <p:nvSpPr>
              <p:cNvPr id="885" name="Flecha"/>
              <p:cNvSpPr/>
              <p:nvPr/>
            </p:nvSpPr>
            <p:spPr>
              <a:xfrm>
                <a:off x="430975" y="0"/>
                <a:ext cx="919786" cy="445345"/>
              </a:xfrm>
              <a:prstGeom prst="rightArrow">
                <a:avLst>
                  <a:gd name="adj1" fmla="val 60724"/>
                  <a:gd name="adj2" fmla="val 65041"/>
                </a:avLst>
              </a:prstGeom>
              <a:solidFill>
                <a:schemeClr val="accent4"/>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886" name="Línea"/>
              <p:cNvSpPr/>
              <p:nvPr/>
            </p:nvSpPr>
            <p:spPr>
              <a:xfrm flipV="1">
                <a:off x="426303" y="33603"/>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87" name="Línea"/>
              <p:cNvSpPr/>
              <p:nvPr/>
            </p:nvSpPr>
            <p:spPr>
              <a:xfrm flipV="1">
                <a:off x="1372453" y="33603"/>
                <a:ext cx="1" cy="364430"/>
              </a:xfrm>
              <a:prstGeom prst="line">
                <a:avLst/>
              </a:prstGeom>
              <a:noFill/>
              <a:ln w="38100" cap="flat">
                <a:solidFill>
                  <a:schemeClr val="accent4">
                    <a:hueOff val="-116170"/>
                    <a:satOff val="78638"/>
                    <a:lumOff val="-43589"/>
                  </a:schemeClr>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nvGrpSpPr>
              <p:cNvPr id="895" name="Agrupar"/>
              <p:cNvGrpSpPr/>
              <p:nvPr/>
            </p:nvGrpSpPr>
            <p:grpSpPr>
              <a:xfrm>
                <a:off x="-1" y="250717"/>
                <a:ext cx="2188215" cy="333809"/>
                <a:chOff x="0" y="0"/>
                <a:chExt cx="2188213" cy="333807"/>
              </a:xfrm>
            </p:grpSpPr>
            <p:sp>
              <p:nvSpPr>
                <p:cNvPr id="888" name="Línea"/>
                <p:cNvSpPr/>
                <p:nvPr/>
              </p:nvSpPr>
              <p:spPr>
                <a:xfrm flipV="1">
                  <a:off x="161091"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89" name="2019"/>
                <p:cNvSpPr txBox="1"/>
                <p:nvPr/>
              </p:nvSpPr>
              <p:spPr>
                <a:xfrm>
                  <a:off x="0" y="117493"/>
                  <a:ext cx="322185"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2019</a:t>
                  </a:r>
                </a:p>
              </p:txBody>
            </p:sp>
            <p:sp>
              <p:nvSpPr>
                <p:cNvPr id="890" name="Línea"/>
                <p:cNvSpPr/>
                <p:nvPr/>
              </p:nvSpPr>
              <p:spPr>
                <a:xfrm flipV="1">
                  <a:off x="1066021"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91" name="2020"/>
                <p:cNvSpPr txBox="1"/>
                <p:nvPr/>
              </p:nvSpPr>
              <p:spPr>
                <a:xfrm>
                  <a:off x="904928" y="117493"/>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2020</a:t>
                  </a:r>
                </a:p>
              </p:txBody>
            </p:sp>
            <p:sp>
              <p:nvSpPr>
                <p:cNvPr id="892" name="Línea"/>
                <p:cNvSpPr/>
                <p:nvPr/>
              </p:nvSpPr>
              <p:spPr>
                <a:xfrm flipV="1">
                  <a:off x="1970950" y="79280"/>
                  <a:ext cx="1" cy="103431"/>
                </a:xfrm>
                <a:prstGeom prst="line">
                  <a:avLst/>
                </a:prstGeom>
                <a:noFill/>
                <a:ln w="25400" cap="flat">
                  <a:solidFill>
                    <a:srgbClr val="53585F"/>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sp>
              <p:nvSpPr>
                <p:cNvPr id="893" name="2021"/>
                <p:cNvSpPr txBox="1"/>
                <p:nvPr/>
              </p:nvSpPr>
              <p:spPr>
                <a:xfrm>
                  <a:off x="1809856" y="117493"/>
                  <a:ext cx="322186" cy="2163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4570" tIns="54570" rIns="54570" bIns="54570" numCol="1" anchor="ctr">
                  <a:noAutofit/>
                </a:bodyPr>
                <a:lstStyle>
                  <a:lvl1pPr algn="ctr">
                    <a:lnSpc>
                      <a:spcPct val="80000"/>
                    </a:lnSpc>
                    <a:defRPr sz="700">
                      <a:solidFill>
                        <a:srgbClr val="53585F"/>
                      </a:solidFill>
                    </a:defRPr>
                  </a:lvl1pPr>
                </a:lstStyle>
                <a:p>
                  <a:r>
                    <a:t>2021</a:t>
                  </a:r>
                </a:p>
              </p:txBody>
            </p:sp>
            <p:sp>
              <p:nvSpPr>
                <p:cNvPr id="894" name="Línea"/>
                <p:cNvSpPr/>
                <p:nvPr/>
              </p:nvSpPr>
              <p:spPr>
                <a:xfrm>
                  <a:off x="37832" y="-1"/>
                  <a:ext cx="2150382" cy="138633"/>
                </a:xfrm>
                <a:custGeom>
                  <a:avLst/>
                  <a:gdLst/>
                  <a:ahLst/>
                  <a:cxnLst>
                    <a:cxn ang="0">
                      <a:pos x="wd2" y="hd2"/>
                    </a:cxn>
                    <a:cxn ang="5400000">
                      <a:pos x="wd2" y="hd2"/>
                    </a:cxn>
                    <a:cxn ang="10800000">
                      <a:pos x="wd2" y="hd2"/>
                    </a:cxn>
                    <a:cxn ang="16200000">
                      <a:pos x="wd2" y="hd2"/>
                    </a:cxn>
                  </a:cxnLst>
                  <a:rect l="0" t="0" r="r" b="b"/>
                  <a:pathLst>
                    <a:path w="21600" h="20889" extrusionOk="0">
                      <a:moveTo>
                        <a:pt x="0" y="20889"/>
                      </a:moveTo>
                      <a:lnTo>
                        <a:pt x="10619" y="20211"/>
                      </a:lnTo>
                      <a:cubicBezTo>
                        <a:pt x="10591" y="9682"/>
                        <a:pt x="11128" y="737"/>
                        <a:pt x="11828" y="43"/>
                      </a:cubicBezTo>
                      <a:cubicBezTo>
                        <a:pt x="12590" y="-711"/>
                        <a:pt x="13235" y="8405"/>
                        <a:pt x="13229" y="19859"/>
                      </a:cubicBezTo>
                      <a:lnTo>
                        <a:pt x="21600" y="20029"/>
                      </a:lnTo>
                    </a:path>
                  </a:pathLst>
                </a:custGeom>
                <a:noFill/>
                <a:ln w="25400" cap="flat">
                  <a:solidFill>
                    <a:srgbClr val="53585F"/>
                  </a:solidFill>
                  <a:prstDash val="solid"/>
                  <a:miter lim="400000"/>
                  <a:tailEnd type="triangle" w="med" len="me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grpSp>
      <p:sp>
        <p:nvSpPr>
          <p:cNvPr id="898" name="Not all years…"/>
          <p:cNvSpPr txBox="1"/>
          <p:nvPr/>
        </p:nvSpPr>
        <p:spPr>
          <a:xfrm>
            <a:off x="11173301" y="1048346"/>
            <a:ext cx="2646491" cy="3930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spcBef>
                <a:spcPts val="0"/>
              </a:spcBef>
              <a:buClr>
                <a:srgbClr val="000000"/>
              </a:buClr>
              <a:defRPr sz="1100" b="0">
                <a:solidFill>
                  <a:srgbClr val="000000"/>
                </a:solidFill>
              </a:defRPr>
            </a:pPr>
            <a:r>
              <a:rPr lang="es-ES" sz="1050" dirty="0"/>
              <a:t>No todos los años 
son 365 días 
debido a los días</a:t>
            </a:r>
          </a:p>
          <a:p>
            <a:pPr>
              <a:lnSpc>
                <a:spcPct val="80000"/>
              </a:lnSpc>
              <a:spcBef>
                <a:spcPts val="0"/>
              </a:spcBef>
              <a:buClr>
                <a:srgbClr val="000000"/>
              </a:buClr>
              <a:defRPr sz="1100" b="0">
                <a:solidFill>
                  <a:srgbClr val="000000"/>
                </a:solidFill>
              </a:defRPr>
            </a:pPr>
            <a:r>
              <a:rPr lang="es-ES" sz="1050" dirty="0"/>
              <a:t>bisiestos.</a:t>
            </a:r>
          </a:p>
          <a:p>
            <a:pPr>
              <a:lnSpc>
                <a:spcPct val="80000"/>
              </a:lnSpc>
              <a:spcBef>
                <a:spcPts val="0"/>
              </a:spcBef>
              <a:buClr>
                <a:srgbClr val="000000"/>
              </a:buClr>
              <a:defRPr sz="1100" b="0">
                <a:solidFill>
                  <a:srgbClr val="000000"/>
                </a:solidFill>
              </a:defRPr>
            </a:pPr>
            <a:endParaRPr lang="es-ES" sz="1050" dirty="0"/>
          </a:p>
          <a:p>
            <a:pPr>
              <a:lnSpc>
                <a:spcPct val="80000"/>
              </a:lnSpc>
              <a:spcBef>
                <a:spcPts val="0"/>
              </a:spcBef>
              <a:buClr>
                <a:srgbClr val="000000"/>
              </a:buClr>
              <a:defRPr sz="1100" b="0">
                <a:solidFill>
                  <a:srgbClr val="000000"/>
                </a:solidFill>
              </a:defRPr>
            </a:pPr>
            <a:r>
              <a:rPr lang="es-ES" sz="1050" dirty="0"/>
              <a:t>No todos los minutos 
son 60 segundos debido a 
segundos intercalares.</a:t>
            </a:r>
            <a:endParaRPr sz="1050" dirty="0"/>
          </a:p>
          <a:p>
            <a:pPr>
              <a:lnSpc>
                <a:spcPct val="80000"/>
              </a:lnSpc>
              <a:spcBef>
                <a:spcPts val="600"/>
              </a:spcBef>
              <a:buClr>
                <a:srgbClr val="000000"/>
              </a:buClr>
              <a:defRPr sz="1100" b="0">
                <a:solidFill>
                  <a:srgbClr val="000000"/>
                </a:solidFill>
              </a:defRPr>
            </a:pPr>
            <a:r>
              <a:rPr lang="es-ES" sz="1050" dirty="0"/>
              <a:t>Es posible crear una fecha imaginaria añadiendo meses, por ejemplo, el 31 de febrero</a:t>
            </a:r>
            <a:endParaRPr sz="1050" dirty="0"/>
          </a:p>
          <a:p>
            <a:pPr>
              <a:lnSpc>
                <a:spcPct val="80000"/>
              </a:lnSpc>
              <a:spcBef>
                <a:spcPts val="600"/>
              </a:spcBef>
              <a:buClr>
                <a:srgbClr val="000000"/>
              </a:buClr>
              <a:defRPr sz="1100" b="0">
                <a:solidFill>
                  <a:srgbClr val="000000"/>
                </a:solidFill>
              </a:defRPr>
            </a:pPr>
            <a:r>
              <a:rPr sz="1050" dirty="0">
                <a:solidFill>
                  <a:schemeClr val="tx1">
                    <a:lumMod val="60000"/>
                    <a:lumOff val="40000"/>
                  </a:schemeClr>
                </a:solidFill>
              </a:rPr>
              <a:t>jan31 &lt;- </a:t>
            </a:r>
            <a:r>
              <a:rPr sz="1050" dirty="0" err="1">
                <a:solidFill>
                  <a:schemeClr val="tx1">
                    <a:lumMod val="60000"/>
                    <a:lumOff val="40000"/>
                  </a:schemeClr>
                </a:solidFill>
              </a:rPr>
              <a:t>ymd</a:t>
            </a:r>
            <a:r>
              <a:rPr sz="1050" dirty="0">
                <a:solidFill>
                  <a:schemeClr val="tx1">
                    <a:lumMod val="60000"/>
                    <a:lumOff val="40000"/>
                  </a:schemeClr>
                </a:solidFill>
              </a:rPr>
              <a:t>(20180131)</a:t>
            </a:r>
          </a:p>
          <a:p>
            <a:pPr>
              <a:lnSpc>
                <a:spcPct val="80000"/>
              </a:lnSpc>
              <a:spcBef>
                <a:spcPts val="0"/>
              </a:spcBef>
              <a:buClr>
                <a:srgbClr val="000000"/>
              </a:buClr>
              <a:defRPr sz="1100" b="0">
                <a:solidFill>
                  <a:srgbClr val="000000"/>
                </a:solidFill>
              </a:defRPr>
            </a:pPr>
            <a:r>
              <a:rPr sz="1050" dirty="0">
                <a:solidFill>
                  <a:schemeClr val="tx1">
                    <a:lumMod val="60000"/>
                    <a:lumOff val="40000"/>
                  </a:schemeClr>
                </a:solidFill>
              </a:rPr>
              <a:t>jan31 + months(1)</a:t>
            </a:r>
          </a:p>
          <a:p>
            <a:pPr>
              <a:lnSpc>
                <a:spcPct val="80000"/>
              </a:lnSpc>
              <a:spcBef>
                <a:spcPts val="0"/>
              </a:spcBef>
              <a:buClr>
                <a:srgbClr val="000000"/>
              </a:buClr>
              <a:defRPr sz="1100" b="0" i="1">
                <a:solidFill>
                  <a:schemeClr val="accent4">
                    <a:satOff val="8634"/>
                    <a:lumOff val="-20316"/>
                  </a:schemeClr>
                </a:solidFill>
              </a:defRPr>
            </a:pPr>
            <a:r>
              <a:rPr sz="1050" dirty="0"/>
              <a:t>## NA</a:t>
            </a:r>
          </a:p>
          <a:p>
            <a:pPr>
              <a:lnSpc>
                <a:spcPct val="80000"/>
              </a:lnSpc>
              <a:spcBef>
                <a:spcPts val="600"/>
              </a:spcBef>
              <a:buClr>
                <a:srgbClr val="000000"/>
              </a:buClr>
              <a:defRPr sz="1100" b="0">
                <a:solidFill>
                  <a:srgbClr val="000000"/>
                </a:solidFill>
              </a:defRPr>
            </a:pPr>
            <a:r>
              <a:rPr sz="1050" b="1" dirty="0"/>
              <a:t>%m+%</a:t>
            </a:r>
            <a:r>
              <a:rPr sz="1050" dirty="0"/>
              <a:t> and </a:t>
            </a:r>
            <a:r>
              <a:rPr sz="1050" b="1" dirty="0"/>
              <a:t>%m-%</a:t>
            </a:r>
            <a:r>
              <a:rPr sz="1050" dirty="0"/>
              <a:t> </a:t>
            </a:r>
            <a:r>
              <a:rPr lang="es-ES" sz="1050" dirty="0"/>
              <a:t>tirará fechas imaginarias hasta el último día del mes anterior</a:t>
            </a:r>
            <a:r>
              <a:rPr sz="1050" dirty="0"/>
              <a:t>.</a:t>
            </a:r>
          </a:p>
          <a:p>
            <a:pPr>
              <a:lnSpc>
                <a:spcPct val="80000"/>
              </a:lnSpc>
              <a:spcBef>
                <a:spcPts val="600"/>
              </a:spcBef>
              <a:buClr>
                <a:srgbClr val="000000"/>
              </a:buClr>
              <a:defRPr sz="1100" b="0">
                <a:solidFill>
                  <a:srgbClr val="000000"/>
                </a:solidFill>
              </a:defRPr>
            </a:pPr>
            <a:r>
              <a:rPr sz="1050" dirty="0">
                <a:solidFill>
                  <a:schemeClr val="tx1">
                    <a:lumMod val="60000"/>
                    <a:lumOff val="40000"/>
                  </a:schemeClr>
                </a:solidFill>
              </a:rPr>
              <a:t>jan31 %m+% months(1)</a:t>
            </a:r>
          </a:p>
          <a:p>
            <a:pPr>
              <a:lnSpc>
                <a:spcPct val="80000"/>
              </a:lnSpc>
              <a:spcBef>
                <a:spcPts val="0"/>
              </a:spcBef>
              <a:buClr>
                <a:srgbClr val="000000"/>
              </a:buClr>
              <a:defRPr sz="1100" b="0" i="1">
                <a:solidFill>
                  <a:schemeClr val="accent4">
                    <a:satOff val="8634"/>
                    <a:lumOff val="-20316"/>
                  </a:schemeClr>
                </a:solidFill>
              </a:defRPr>
            </a:pPr>
            <a:r>
              <a:rPr sz="1050" dirty="0"/>
              <a:t>## "2018-02-28"</a:t>
            </a:r>
          </a:p>
          <a:p>
            <a:pPr>
              <a:lnSpc>
                <a:spcPct val="80000"/>
              </a:lnSpc>
              <a:spcBef>
                <a:spcPts val="600"/>
              </a:spcBef>
              <a:buClr>
                <a:srgbClr val="000000"/>
              </a:buClr>
              <a:defRPr sz="1100" b="0">
                <a:solidFill>
                  <a:srgbClr val="000000"/>
                </a:solidFill>
              </a:defRPr>
            </a:pPr>
            <a:r>
              <a:rPr sz="1050" b="1" dirty="0" err="1"/>
              <a:t>add_with_rollback</a:t>
            </a:r>
            <a:r>
              <a:rPr sz="1050" b="1" dirty="0"/>
              <a:t>(</a:t>
            </a:r>
            <a:r>
              <a:rPr sz="1050" dirty="0"/>
              <a:t>e1, e2, </a:t>
            </a:r>
            <a:r>
              <a:rPr sz="1050" dirty="0" err="1"/>
              <a:t>roll_to_first</a:t>
            </a:r>
            <a:r>
              <a:rPr sz="1050" dirty="0"/>
              <a:t> = TRUE</a:t>
            </a:r>
            <a:r>
              <a:rPr sz="1050" b="1" dirty="0"/>
              <a:t>)</a:t>
            </a:r>
            <a:r>
              <a:rPr sz="1050" dirty="0"/>
              <a:t> </a:t>
            </a:r>
            <a:r>
              <a:rPr lang="es-ES" sz="1050" dirty="0"/>
              <a:t>rodará fechas imaginarias hasta el primer día del nuevo mes</a:t>
            </a:r>
            <a:r>
              <a:rPr sz="1050" dirty="0"/>
              <a:t>.</a:t>
            </a:r>
          </a:p>
          <a:p>
            <a:pPr>
              <a:lnSpc>
                <a:spcPct val="80000"/>
              </a:lnSpc>
              <a:spcBef>
                <a:spcPts val="600"/>
              </a:spcBef>
              <a:buClr>
                <a:srgbClr val="000000"/>
              </a:buClr>
              <a:defRPr sz="1100" b="0">
                <a:solidFill>
                  <a:srgbClr val="000000"/>
                </a:solidFill>
              </a:defRPr>
            </a:pPr>
            <a:r>
              <a:rPr sz="1050" dirty="0" err="1">
                <a:solidFill>
                  <a:schemeClr val="tx1">
                    <a:lumMod val="60000"/>
                    <a:lumOff val="40000"/>
                  </a:schemeClr>
                </a:solidFill>
              </a:rPr>
              <a:t>add_with_rollback</a:t>
            </a:r>
            <a:r>
              <a:rPr sz="1050" dirty="0">
                <a:solidFill>
                  <a:schemeClr val="tx1">
                    <a:lumMod val="60000"/>
                    <a:lumOff val="40000"/>
                  </a:schemeClr>
                </a:solidFill>
              </a:rPr>
              <a:t>(jan31, months(1), </a:t>
            </a:r>
            <a:r>
              <a:rPr sz="1050" dirty="0" err="1">
                <a:solidFill>
                  <a:schemeClr val="tx1">
                    <a:lumMod val="60000"/>
                    <a:lumOff val="40000"/>
                  </a:schemeClr>
                </a:solidFill>
              </a:rPr>
              <a:t>roll_to_first</a:t>
            </a:r>
            <a:r>
              <a:rPr sz="1050" dirty="0">
                <a:solidFill>
                  <a:schemeClr val="tx1">
                    <a:lumMod val="60000"/>
                    <a:lumOff val="40000"/>
                  </a:schemeClr>
                </a:solidFill>
              </a:rPr>
              <a:t> = TRUE)</a:t>
            </a:r>
          </a:p>
          <a:p>
            <a:pPr>
              <a:lnSpc>
                <a:spcPct val="80000"/>
              </a:lnSpc>
              <a:spcBef>
                <a:spcPts val="0"/>
              </a:spcBef>
              <a:buClr>
                <a:srgbClr val="000000"/>
              </a:buClr>
              <a:defRPr sz="1100" b="0" i="1">
                <a:solidFill>
                  <a:schemeClr val="accent4">
                    <a:satOff val="8634"/>
                    <a:lumOff val="-20316"/>
                  </a:schemeClr>
                </a:solidFill>
              </a:defRPr>
            </a:pPr>
            <a:r>
              <a:rPr sz="1050" dirty="0"/>
              <a:t>## "2018-03-01"</a:t>
            </a:r>
          </a:p>
        </p:txBody>
      </p:sp>
      <p:pic>
        <p:nvPicPr>
          <p:cNvPr id="899" name="lubridate.png" descr="lubridate.png"/>
          <p:cNvPicPr>
            <a:picLocks noChangeAspect="1"/>
          </p:cNvPicPr>
          <p:nvPr/>
        </p:nvPicPr>
        <p:blipFill>
          <a:blip r:embed="rId2"/>
          <a:stretch>
            <a:fillRect/>
          </a:stretch>
        </p:blipFill>
        <p:spPr>
          <a:xfrm>
            <a:off x="12313158" y="217974"/>
            <a:ext cx="1358901" cy="1575118"/>
          </a:xfrm>
          <a:prstGeom prst="rect">
            <a:avLst/>
          </a:prstGeom>
          <a:ln w="12700">
            <a:miter lim="400000"/>
          </a:ln>
        </p:spPr>
      </p:pic>
      <p:sp>
        <p:nvSpPr>
          <p:cNvPr id="900" name="dyears(x = 1) 31536000x seconds.…"/>
          <p:cNvSpPr txBox="1"/>
          <p:nvPr/>
        </p:nvSpPr>
        <p:spPr>
          <a:xfrm>
            <a:off x="6674881" y="6126496"/>
            <a:ext cx="2542060" cy="39971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defRPr sz="1100" b="0">
                <a:solidFill>
                  <a:srgbClr val="000000"/>
                </a:solidFill>
              </a:defRPr>
            </a:pPr>
            <a:r>
              <a:rPr sz="1000" b="1" dirty="0" err="1"/>
              <a:t>dyears</a:t>
            </a:r>
            <a:r>
              <a:rPr sz="1000" b="1" dirty="0"/>
              <a:t>(</a:t>
            </a:r>
            <a:r>
              <a:rPr sz="1000" dirty="0"/>
              <a:t>x = 1</a:t>
            </a:r>
            <a:r>
              <a:rPr sz="1000" b="1" dirty="0"/>
              <a:t>)</a:t>
            </a:r>
            <a:r>
              <a:rPr sz="1000" dirty="0"/>
              <a:t> 31536000x se</a:t>
            </a:r>
            <a:r>
              <a:rPr lang="es-ES" sz="1000" dirty="0" err="1"/>
              <a:t>gundos</a:t>
            </a:r>
            <a:r>
              <a:rPr sz="1000" dirty="0"/>
              <a:t>.</a:t>
            </a:r>
          </a:p>
          <a:p>
            <a:pPr>
              <a:lnSpc>
                <a:spcPct val="80000"/>
              </a:lnSpc>
              <a:defRPr sz="1100" b="0">
                <a:solidFill>
                  <a:srgbClr val="000000"/>
                </a:solidFill>
              </a:defRPr>
            </a:pPr>
            <a:r>
              <a:rPr sz="1000" b="1" dirty="0" err="1"/>
              <a:t>dmonths</a:t>
            </a:r>
            <a:r>
              <a:rPr sz="1000" b="1" dirty="0"/>
              <a:t>(</a:t>
            </a:r>
            <a:r>
              <a:rPr sz="1000" dirty="0"/>
              <a:t>x = 1</a:t>
            </a:r>
            <a:r>
              <a:rPr sz="1000" b="1" dirty="0"/>
              <a:t>)</a:t>
            </a:r>
            <a:r>
              <a:rPr sz="1000" dirty="0"/>
              <a:t> 2629800x se</a:t>
            </a:r>
            <a:r>
              <a:rPr lang="es-ES" sz="1000" dirty="0" err="1"/>
              <a:t>gundos</a:t>
            </a:r>
            <a:r>
              <a:rPr sz="1000" dirty="0"/>
              <a:t>.</a:t>
            </a:r>
          </a:p>
          <a:p>
            <a:pPr>
              <a:lnSpc>
                <a:spcPct val="80000"/>
              </a:lnSpc>
              <a:defRPr sz="1100" b="0">
                <a:solidFill>
                  <a:srgbClr val="000000"/>
                </a:solidFill>
              </a:defRPr>
            </a:pPr>
            <a:r>
              <a:rPr sz="1000" b="1" dirty="0" err="1"/>
              <a:t>dweeks</a:t>
            </a:r>
            <a:r>
              <a:rPr sz="1000" b="1" dirty="0"/>
              <a:t>(</a:t>
            </a:r>
            <a:r>
              <a:rPr sz="1000" dirty="0"/>
              <a:t>x = 1</a:t>
            </a:r>
            <a:r>
              <a:rPr sz="1000" b="1" dirty="0"/>
              <a:t>)</a:t>
            </a:r>
            <a:r>
              <a:rPr sz="1000" dirty="0"/>
              <a:t> 604800x se</a:t>
            </a:r>
            <a:r>
              <a:rPr lang="es-ES" sz="1000" dirty="0" err="1"/>
              <a:t>gundos</a:t>
            </a:r>
            <a:r>
              <a:rPr sz="1000" dirty="0"/>
              <a:t>.</a:t>
            </a:r>
            <a:endParaRPr sz="1000" i="1" dirty="0"/>
          </a:p>
          <a:p>
            <a:pPr>
              <a:lnSpc>
                <a:spcPct val="80000"/>
              </a:lnSpc>
              <a:defRPr sz="1100" b="0">
                <a:solidFill>
                  <a:srgbClr val="000000"/>
                </a:solidFill>
              </a:defRPr>
            </a:pPr>
            <a:r>
              <a:rPr sz="1000" b="1" dirty="0" err="1"/>
              <a:t>ddays</a:t>
            </a:r>
            <a:r>
              <a:rPr sz="1000" b="1" dirty="0"/>
              <a:t>(</a:t>
            </a:r>
            <a:r>
              <a:rPr sz="1000" dirty="0"/>
              <a:t>x = 1</a:t>
            </a:r>
            <a:r>
              <a:rPr sz="1000" b="1" dirty="0"/>
              <a:t>)</a:t>
            </a:r>
            <a:r>
              <a:rPr sz="1000" dirty="0"/>
              <a:t> 86400x se</a:t>
            </a:r>
            <a:r>
              <a:rPr lang="es-ES" sz="1000" dirty="0" err="1"/>
              <a:t>gundos</a:t>
            </a:r>
            <a:r>
              <a:rPr sz="1000" dirty="0"/>
              <a:t>.</a:t>
            </a:r>
            <a:endParaRPr sz="1000" i="1" dirty="0"/>
          </a:p>
          <a:p>
            <a:pPr>
              <a:lnSpc>
                <a:spcPct val="80000"/>
              </a:lnSpc>
              <a:defRPr sz="1100" b="0">
                <a:solidFill>
                  <a:srgbClr val="000000"/>
                </a:solidFill>
              </a:defRPr>
            </a:pPr>
            <a:r>
              <a:rPr sz="1000" b="1" dirty="0" err="1"/>
              <a:t>dhours</a:t>
            </a:r>
            <a:r>
              <a:rPr sz="1000" b="1" dirty="0"/>
              <a:t>(</a:t>
            </a:r>
            <a:r>
              <a:rPr sz="1000" dirty="0"/>
              <a:t>x = 1</a:t>
            </a:r>
            <a:r>
              <a:rPr sz="1000" b="1" dirty="0"/>
              <a:t>)</a:t>
            </a:r>
            <a:r>
              <a:rPr sz="1000" dirty="0"/>
              <a:t> 3600x se</a:t>
            </a:r>
            <a:r>
              <a:rPr lang="es-ES" sz="1000" dirty="0" err="1"/>
              <a:t>gundos</a:t>
            </a:r>
            <a:r>
              <a:rPr sz="1000" dirty="0"/>
              <a:t>.</a:t>
            </a:r>
            <a:endParaRPr sz="1000" i="1" dirty="0"/>
          </a:p>
          <a:p>
            <a:pPr>
              <a:lnSpc>
                <a:spcPct val="80000"/>
              </a:lnSpc>
              <a:defRPr sz="1100" b="0">
                <a:solidFill>
                  <a:srgbClr val="000000"/>
                </a:solidFill>
              </a:defRPr>
            </a:pPr>
            <a:r>
              <a:rPr sz="1000" b="1" dirty="0" err="1"/>
              <a:t>dminutes</a:t>
            </a:r>
            <a:r>
              <a:rPr sz="1000" b="1" dirty="0"/>
              <a:t>(</a:t>
            </a:r>
            <a:r>
              <a:rPr sz="1000" dirty="0"/>
              <a:t>x = 1</a:t>
            </a:r>
            <a:r>
              <a:rPr sz="1000" b="1" dirty="0"/>
              <a:t>)</a:t>
            </a:r>
            <a:r>
              <a:rPr sz="1000" dirty="0"/>
              <a:t> 60x se</a:t>
            </a:r>
            <a:r>
              <a:rPr lang="es-ES" sz="1000" dirty="0" err="1"/>
              <a:t>gundos</a:t>
            </a:r>
            <a:r>
              <a:rPr sz="1000" dirty="0"/>
              <a:t>.</a:t>
            </a:r>
            <a:endParaRPr sz="1000" i="1" dirty="0"/>
          </a:p>
          <a:p>
            <a:pPr>
              <a:lnSpc>
                <a:spcPct val="80000"/>
              </a:lnSpc>
              <a:defRPr sz="1100" b="0">
                <a:solidFill>
                  <a:srgbClr val="000000"/>
                </a:solidFill>
              </a:defRPr>
            </a:pPr>
            <a:r>
              <a:rPr sz="1000" b="1" dirty="0" err="1"/>
              <a:t>dseconds</a:t>
            </a:r>
            <a:r>
              <a:rPr sz="1000" b="1" dirty="0"/>
              <a:t>(</a:t>
            </a:r>
            <a:r>
              <a:rPr sz="1000" dirty="0"/>
              <a:t>x = 1</a:t>
            </a:r>
            <a:r>
              <a:rPr sz="1000" b="1" dirty="0"/>
              <a:t>)</a:t>
            </a:r>
            <a:r>
              <a:rPr sz="1000" dirty="0"/>
              <a:t> x se</a:t>
            </a:r>
            <a:r>
              <a:rPr lang="es-ES" sz="1000" dirty="0" err="1"/>
              <a:t>gundos</a:t>
            </a:r>
            <a:r>
              <a:rPr sz="1000" dirty="0"/>
              <a:t>.</a:t>
            </a:r>
            <a:endParaRPr sz="1000" i="1" dirty="0"/>
          </a:p>
          <a:p>
            <a:pPr>
              <a:lnSpc>
                <a:spcPct val="80000"/>
              </a:lnSpc>
              <a:defRPr sz="1100" b="0">
                <a:solidFill>
                  <a:srgbClr val="000000"/>
                </a:solidFill>
              </a:defRPr>
            </a:pPr>
            <a:r>
              <a:rPr sz="1000" b="1" dirty="0" err="1"/>
              <a:t>dmilliseconds</a:t>
            </a:r>
            <a:r>
              <a:rPr sz="1000" b="1" dirty="0"/>
              <a:t>(</a:t>
            </a:r>
            <a:r>
              <a:rPr sz="1000" dirty="0"/>
              <a:t>x = 1</a:t>
            </a:r>
            <a:r>
              <a:rPr sz="1000" b="1" dirty="0"/>
              <a:t>)</a:t>
            </a:r>
            <a:r>
              <a:rPr sz="1000" dirty="0"/>
              <a:t> x </a:t>
            </a:r>
            <a:r>
              <a:rPr sz="1000" baseline="9090" dirty="0" err="1"/>
              <a:t>x</a:t>
            </a:r>
            <a:r>
              <a:rPr sz="1000" dirty="0"/>
              <a:t> 10</a:t>
            </a:r>
            <a:r>
              <a:rPr sz="1000" baseline="31999" dirty="0"/>
              <a:t>-3</a:t>
            </a:r>
            <a:r>
              <a:rPr sz="1000" dirty="0"/>
              <a:t> se</a:t>
            </a:r>
            <a:r>
              <a:rPr lang="es-ES" sz="1000" dirty="0" err="1"/>
              <a:t>gundos</a:t>
            </a:r>
            <a:r>
              <a:rPr sz="1000" dirty="0"/>
              <a:t>.</a:t>
            </a:r>
            <a:endParaRPr sz="1000" i="1" dirty="0"/>
          </a:p>
          <a:p>
            <a:pPr>
              <a:lnSpc>
                <a:spcPct val="80000"/>
              </a:lnSpc>
              <a:defRPr sz="1100" b="0">
                <a:solidFill>
                  <a:srgbClr val="000000"/>
                </a:solidFill>
              </a:defRPr>
            </a:pPr>
            <a:r>
              <a:rPr sz="1000" b="1" dirty="0" err="1"/>
              <a:t>dmicroseconds</a:t>
            </a:r>
            <a:r>
              <a:rPr sz="1000" b="1" dirty="0"/>
              <a:t>(</a:t>
            </a:r>
            <a:r>
              <a:rPr sz="1000" dirty="0"/>
              <a:t>x = 1</a:t>
            </a:r>
            <a:r>
              <a:rPr sz="1000" b="1" dirty="0"/>
              <a:t>)</a:t>
            </a:r>
            <a:r>
              <a:rPr sz="1000" dirty="0"/>
              <a:t> x </a:t>
            </a:r>
            <a:r>
              <a:rPr sz="1000" baseline="9090" dirty="0" err="1"/>
              <a:t>x</a:t>
            </a:r>
            <a:r>
              <a:rPr sz="1000" dirty="0"/>
              <a:t> 10</a:t>
            </a:r>
            <a:r>
              <a:rPr sz="1000" baseline="31999" dirty="0"/>
              <a:t>-6</a:t>
            </a:r>
            <a:r>
              <a:rPr sz="1000" dirty="0"/>
              <a:t> se</a:t>
            </a:r>
            <a:r>
              <a:rPr lang="es-ES" sz="1000" dirty="0" err="1"/>
              <a:t>gundos</a:t>
            </a:r>
            <a:r>
              <a:rPr sz="1000" dirty="0"/>
              <a:t>.</a:t>
            </a:r>
            <a:endParaRPr sz="1000" i="1" dirty="0"/>
          </a:p>
          <a:p>
            <a:pPr>
              <a:lnSpc>
                <a:spcPct val="80000"/>
              </a:lnSpc>
              <a:defRPr sz="1100" b="0">
                <a:solidFill>
                  <a:srgbClr val="000000"/>
                </a:solidFill>
              </a:defRPr>
            </a:pPr>
            <a:r>
              <a:rPr sz="1000" b="1" dirty="0" err="1"/>
              <a:t>dnanoseconds</a:t>
            </a:r>
            <a:r>
              <a:rPr sz="1000" b="1" dirty="0"/>
              <a:t>(</a:t>
            </a:r>
            <a:r>
              <a:rPr sz="1000" dirty="0"/>
              <a:t>x = 1</a:t>
            </a:r>
            <a:r>
              <a:rPr sz="1000" b="1" dirty="0"/>
              <a:t>)</a:t>
            </a:r>
            <a:r>
              <a:rPr sz="1000" dirty="0"/>
              <a:t> x </a:t>
            </a:r>
            <a:r>
              <a:rPr sz="1000" baseline="9090" dirty="0" err="1"/>
              <a:t>x</a:t>
            </a:r>
            <a:r>
              <a:rPr sz="1000" dirty="0"/>
              <a:t> 10</a:t>
            </a:r>
            <a:r>
              <a:rPr sz="1000" baseline="31999" dirty="0"/>
              <a:t>-9</a:t>
            </a:r>
            <a:r>
              <a:rPr sz="1000" dirty="0"/>
              <a:t> se</a:t>
            </a:r>
            <a:r>
              <a:rPr lang="es-ES" sz="1000" dirty="0" err="1"/>
              <a:t>gundos</a:t>
            </a:r>
            <a:r>
              <a:rPr sz="1000" dirty="0"/>
              <a:t>.</a:t>
            </a:r>
            <a:endParaRPr sz="1000" i="1" dirty="0"/>
          </a:p>
          <a:p>
            <a:pPr>
              <a:lnSpc>
                <a:spcPct val="80000"/>
              </a:lnSpc>
              <a:defRPr sz="1100" b="0">
                <a:solidFill>
                  <a:srgbClr val="000000"/>
                </a:solidFill>
              </a:defRPr>
            </a:pPr>
            <a:r>
              <a:rPr sz="1000" b="1" dirty="0" err="1"/>
              <a:t>dpicoseconds</a:t>
            </a:r>
            <a:r>
              <a:rPr sz="1000" b="1" dirty="0"/>
              <a:t>(</a:t>
            </a:r>
            <a:r>
              <a:rPr sz="1000" dirty="0"/>
              <a:t>x = 1</a:t>
            </a:r>
            <a:r>
              <a:rPr sz="1000" b="1" dirty="0"/>
              <a:t>)</a:t>
            </a:r>
            <a:r>
              <a:rPr sz="1000" dirty="0"/>
              <a:t> x </a:t>
            </a:r>
            <a:r>
              <a:rPr sz="1000" baseline="9090" dirty="0" err="1"/>
              <a:t>x</a:t>
            </a:r>
            <a:r>
              <a:rPr sz="1000" dirty="0"/>
              <a:t> 10</a:t>
            </a:r>
            <a:r>
              <a:rPr sz="1000" baseline="31999" dirty="0"/>
              <a:t>-12</a:t>
            </a:r>
            <a:r>
              <a:rPr sz="1000" dirty="0"/>
              <a:t> se</a:t>
            </a:r>
            <a:r>
              <a:rPr lang="es-ES" sz="1000" dirty="0" err="1"/>
              <a:t>gundos</a:t>
            </a:r>
            <a:r>
              <a:rPr sz="1000" dirty="0"/>
              <a:t>.</a:t>
            </a:r>
          </a:p>
          <a:p>
            <a:pPr>
              <a:lnSpc>
                <a:spcPct val="80000"/>
              </a:lnSpc>
              <a:spcBef>
                <a:spcPts val="100"/>
              </a:spcBef>
              <a:defRPr sz="1100" b="0">
                <a:solidFill>
                  <a:srgbClr val="000000"/>
                </a:solidFill>
              </a:defRPr>
            </a:pPr>
            <a:endParaRPr sz="1000" i="1" dirty="0"/>
          </a:p>
          <a:p>
            <a:pPr>
              <a:lnSpc>
                <a:spcPct val="80000"/>
              </a:lnSpc>
              <a:spcBef>
                <a:spcPts val="100"/>
              </a:spcBef>
              <a:defRPr sz="1100" b="0">
                <a:solidFill>
                  <a:srgbClr val="000000"/>
                </a:solidFill>
              </a:defRPr>
            </a:pPr>
            <a:r>
              <a:rPr sz="1000" b="1" dirty="0"/>
              <a:t>duration(</a:t>
            </a:r>
            <a:r>
              <a:rPr sz="1000" dirty="0"/>
              <a:t>num = NULL, units = "second", …</a:t>
            </a:r>
            <a:r>
              <a:rPr sz="1000" b="1" dirty="0"/>
              <a:t>) </a:t>
            </a:r>
            <a:r>
              <a:rPr lang="es-ES" sz="1000" dirty="0"/>
              <a:t>Un constructor de duración compatible con la automatización</a:t>
            </a:r>
            <a:r>
              <a:rPr sz="1000" dirty="0"/>
              <a:t>. </a:t>
            </a:r>
            <a:r>
              <a:rPr sz="1000" dirty="0">
                <a:solidFill>
                  <a:schemeClr val="tx1">
                    <a:lumMod val="60000"/>
                    <a:lumOff val="40000"/>
                  </a:schemeClr>
                </a:solidFill>
              </a:rPr>
              <a:t>duration(5, unit = "years")</a:t>
            </a:r>
            <a:endParaRPr sz="1000" i="1" dirty="0">
              <a:solidFill>
                <a:schemeClr val="tx1">
                  <a:lumMod val="60000"/>
                  <a:lumOff val="40000"/>
                </a:schemeClr>
              </a:solidFill>
            </a:endParaRPr>
          </a:p>
          <a:p>
            <a:pPr>
              <a:lnSpc>
                <a:spcPct val="80000"/>
              </a:lnSpc>
              <a:spcBef>
                <a:spcPts val="100"/>
              </a:spcBef>
              <a:defRPr sz="1100" b="0">
                <a:solidFill>
                  <a:srgbClr val="000000"/>
                </a:solidFill>
              </a:defRPr>
            </a:pPr>
            <a:endParaRPr sz="1000" i="1" dirty="0"/>
          </a:p>
          <a:p>
            <a:pPr>
              <a:lnSpc>
                <a:spcPct val="80000"/>
              </a:lnSpc>
              <a:spcBef>
                <a:spcPts val="0"/>
              </a:spcBef>
              <a:defRPr sz="1100" b="0">
                <a:solidFill>
                  <a:srgbClr val="000000"/>
                </a:solidFill>
              </a:defRPr>
            </a:pPr>
            <a:r>
              <a:rPr sz="1000" b="1" dirty="0" err="1"/>
              <a:t>as</a:t>
            </a:r>
            <a:r>
              <a:rPr sz="1000" b="1" i="1" dirty="0" err="1"/>
              <a:t>.</a:t>
            </a:r>
            <a:r>
              <a:rPr sz="1000" b="1" dirty="0" err="1"/>
              <a:t>duration</a:t>
            </a:r>
            <a:r>
              <a:rPr sz="1000" b="1" dirty="0"/>
              <a:t>(</a:t>
            </a:r>
            <a:r>
              <a:rPr sz="1000" dirty="0"/>
              <a:t>x, …</a:t>
            </a:r>
            <a:r>
              <a:rPr sz="1000" b="1" dirty="0"/>
              <a:t>)</a:t>
            </a:r>
            <a:r>
              <a:rPr sz="1000" dirty="0"/>
              <a:t> </a:t>
            </a:r>
            <a:r>
              <a:rPr lang="es-ES" sz="1000" dirty="0"/>
              <a:t>Forzar un intervalo de tiempo a una duración. Además,</a:t>
            </a:r>
            <a:r>
              <a:rPr sz="1000" dirty="0"/>
              <a:t> </a:t>
            </a:r>
            <a:r>
              <a:rPr sz="1000" b="1" dirty="0" err="1"/>
              <a:t>is.duration</a:t>
            </a:r>
            <a:r>
              <a:rPr sz="1000" b="1" dirty="0"/>
              <a:t>()</a:t>
            </a:r>
            <a:r>
              <a:rPr sz="1000" dirty="0"/>
              <a:t>, </a:t>
            </a:r>
            <a:r>
              <a:rPr sz="1000" b="1" dirty="0" err="1"/>
              <a:t>is.difftime</a:t>
            </a:r>
            <a:r>
              <a:rPr sz="1000" b="1" dirty="0"/>
              <a:t>()</a:t>
            </a:r>
            <a:r>
              <a:rPr sz="1000" dirty="0"/>
              <a:t>. </a:t>
            </a:r>
            <a:r>
              <a:rPr sz="1000" dirty="0" err="1">
                <a:solidFill>
                  <a:schemeClr val="tx1">
                    <a:lumMod val="60000"/>
                    <a:lumOff val="40000"/>
                  </a:schemeClr>
                </a:solidFill>
              </a:rPr>
              <a:t>as.duration</a:t>
            </a:r>
            <a:r>
              <a:rPr sz="1000" dirty="0">
                <a:solidFill>
                  <a:schemeClr val="tx1">
                    <a:lumMod val="60000"/>
                    <a:lumOff val="40000"/>
                  </a:schemeClr>
                </a:solidFill>
              </a:rPr>
              <a:t>(</a:t>
            </a:r>
            <a:r>
              <a:rPr sz="1000" dirty="0" err="1">
                <a:solidFill>
                  <a:schemeClr val="tx1">
                    <a:lumMod val="60000"/>
                    <a:lumOff val="40000"/>
                  </a:schemeClr>
                </a:solidFill>
              </a:rPr>
              <a:t>i</a:t>
            </a:r>
            <a:r>
              <a:rPr sz="1000" dirty="0">
                <a:solidFill>
                  <a:schemeClr val="tx1">
                    <a:lumMod val="60000"/>
                    <a:lumOff val="40000"/>
                  </a:schemeClr>
                </a:solidFill>
              </a:rPr>
              <a:t>)</a:t>
            </a:r>
            <a:endParaRPr sz="1000" i="1" dirty="0">
              <a:solidFill>
                <a:schemeClr val="tx1">
                  <a:lumMod val="60000"/>
                  <a:lumOff val="40000"/>
                </a:schemeClr>
              </a:solidFill>
            </a:endParaRPr>
          </a:p>
          <a:p>
            <a:pPr>
              <a:lnSpc>
                <a:spcPct val="80000"/>
              </a:lnSpc>
              <a:spcBef>
                <a:spcPts val="0"/>
              </a:spcBef>
              <a:defRPr sz="1100">
                <a:solidFill>
                  <a:srgbClr val="000000"/>
                </a:solidFill>
              </a:defRPr>
            </a:pPr>
            <a:endParaRPr sz="1000" b="0" i="1" dirty="0"/>
          </a:p>
          <a:p>
            <a:pPr>
              <a:lnSpc>
                <a:spcPct val="80000"/>
              </a:lnSpc>
              <a:spcBef>
                <a:spcPts val="0"/>
              </a:spcBef>
              <a:defRPr sz="1100">
                <a:solidFill>
                  <a:srgbClr val="000000"/>
                </a:solidFill>
              </a:defRPr>
            </a:pPr>
            <a:r>
              <a:rPr sz="1000" dirty="0" err="1"/>
              <a:t>make_difftime</a:t>
            </a:r>
            <a:r>
              <a:rPr sz="1000" dirty="0"/>
              <a:t>(</a:t>
            </a:r>
            <a:r>
              <a:rPr sz="1000" b="0" dirty="0"/>
              <a:t>x</a:t>
            </a:r>
            <a:r>
              <a:rPr sz="1000" dirty="0"/>
              <a:t>)</a:t>
            </a:r>
            <a:r>
              <a:rPr sz="1000" b="0" dirty="0"/>
              <a:t> </a:t>
            </a:r>
            <a:r>
              <a:rPr lang="es-ES" sz="1000" b="0" dirty="0"/>
              <a:t>Haga </a:t>
            </a:r>
            <a:r>
              <a:rPr lang="es-ES" sz="1000" b="0" dirty="0" err="1"/>
              <a:t>difftime</a:t>
            </a:r>
            <a:r>
              <a:rPr lang="es-ES" sz="1000" b="0" dirty="0"/>
              <a:t> con el número especificado de unidades.</a:t>
            </a:r>
            <a:r>
              <a:rPr sz="1000" b="0" dirty="0"/>
              <a:t> </a:t>
            </a:r>
            <a:r>
              <a:rPr sz="1000" b="0" dirty="0" err="1">
                <a:solidFill>
                  <a:schemeClr val="tx1">
                    <a:lumMod val="60000"/>
                    <a:lumOff val="40000"/>
                  </a:schemeClr>
                </a:solidFill>
              </a:rPr>
              <a:t>make_difftime</a:t>
            </a:r>
            <a:r>
              <a:rPr sz="1000" b="0" dirty="0">
                <a:solidFill>
                  <a:schemeClr val="tx1">
                    <a:lumMod val="60000"/>
                    <a:lumOff val="40000"/>
                  </a:schemeClr>
                </a:solidFill>
              </a:rPr>
              <a:t>(99999)</a:t>
            </a:r>
          </a:p>
        </p:txBody>
      </p:sp>
      <p:sp>
        <p:nvSpPr>
          <p:cNvPr id="901" name="years(x = 1) x years.…"/>
          <p:cNvSpPr txBox="1"/>
          <p:nvPr/>
        </p:nvSpPr>
        <p:spPr>
          <a:xfrm>
            <a:off x="2034959" y="6109534"/>
            <a:ext cx="2603131" cy="40141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80000"/>
              </a:lnSpc>
              <a:defRPr sz="1100" b="0">
                <a:solidFill>
                  <a:srgbClr val="000000"/>
                </a:solidFill>
              </a:defRPr>
            </a:pPr>
            <a:r>
              <a:rPr sz="1050" b="1" dirty="0"/>
              <a:t>years(</a:t>
            </a:r>
            <a:r>
              <a:rPr sz="1050" dirty="0"/>
              <a:t>x = 1</a:t>
            </a:r>
            <a:r>
              <a:rPr sz="1050" b="1" dirty="0"/>
              <a:t>)</a:t>
            </a:r>
            <a:r>
              <a:rPr sz="1050" dirty="0"/>
              <a:t> x </a:t>
            </a:r>
            <a:r>
              <a:rPr lang="es-ES" sz="1050" dirty="0"/>
              <a:t>años</a:t>
            </a:r>
            <a:r>
              <a:rPr sz="1050" dirty="0"/>
              <a:t>.</a:t>
            </a:r>
          </a:p>
          <a:p>
            <a:pPr>
              <a:lnSpc>
                <a:spcPct val="80000"/>
              </a:lnSpc>
              <a:defRPr sz="1100" b="0">
                <a:solidFill>
                  <a:srgbClr val="000000"/>
                </a:solidFill>
              </a:defRPr>
            </a:pPr>
            <a:r>
              <a:rPr sz="1050" b="1" dirty="0"/>
              <a:t>months(</a:t>
            </a:r>
            <a:r>
              <a:rPr sz="1050" dirty="0"/>
              <a:t>x</a:t>
            </a:r>
            <a:r>
              <a:rPr sz="1050" b="1" dirty="0"/>
              <a:t>)</a:t>
            </a:r>
            <a:r>
              <a:rPr sz="1050" dirty="0"/>
              <a:t> x </a:t>
            </a:r>
            <a:r>
              <a:rPr lang="es-ES" sz="1050" dirty="0"/>
              <a:t>meses</a:t>
            </a:r>
            <a:r>
              <a:rPr sz="1050" dirty="0"/>
              <a:t>.</a:t>
            </a:r>
            <a:endParaRPr sz="1050" i="1" dirty="0"/>
          </a:p>
          <a:p>
            <a:pPr>
              <a:lnSpc>
                <a:spcPct val="80000"/>
              </a:lnSpc>
              <a:defRPr sz="1100" b="0">
                <a:solidFill>
                  <a:srgbClr val="000000"/>
                </a:solidFill>
              </a:defRPr>
            </a:pPr>
            <a:r>
              <a:rPr sz="1050" b="1" dirty="0"/>
              <a:t>weeks(</a:t>
            </a:r>
            <a:r>
              <a:rPr sz="1050" dirty="0"/>
              <a:t>x = 1</a:t>
            </a:r>
            <a:r>
              <a:rPr sz="1050" b="1" dirty="0"/>
              <a:t>)</a:t>
            </a:r>
            <a:r>
              <a:rPr sz="1050" dirty="0"/>
              <a:t> x </a:t>
            </a:r>
            <a:r>
              <a:rPr lang="es-ES" sz="1050" dirty="0"/>
              <a:t>semanas</a:t>
            </a:r>
            <a:r>
              <a:rPr sz="1050" dirty="0"/>
              <a:t>.</a:t>
            </a:r>
            <a:endParaRPr sz="1050" i="1" dirty="0"/>
          </a:p>
          <a:p>
            <a:pPr>
              <a:lnSpc>
                <a:spcPct val="80000"/>
              </a:lnSpc>
              <a:defRPr sz="1100" b="0">
                <a:solidFill>
                  <a:srgbClr val="000000"/>
                </a:solidFill>
              </a:defRPr>
            </a:pPr>
            <a:r>
              <a:rPr sz="1050" b="1" dirty="0"/>
              <a:t>days(</a:t>
            </a:r>
            <a:r>
              <a:rPr sz="1050" dirty="0"/>
              <a:t>x = 1</a:t>
            </a:r>
            <a:r>
              <a:rPr sz="1050" b="1" dirty="0"/>
              <a:t>)</a:t>
            </a:r>
            <a:r>
              <a:rPr sz="1050" dirty="0"/>
              <a:t> x </a:t>
            </a:r>
            <a:r>
              <a:rPr lang="es-ES" sz="1050" dirty="0"/>
              <a:t>días</a:t>
            </a:r>
            <a:r>
              <a:rPr sz="1050" dirty="0"/>
              <a:t>.</a:t>
            </a:r>
            <a:endParaRPr sz="1050" i="1" dirty="0"/>
          </a:p>
          <a:p>
            <a:pPr>
              <a:lnSpc>
                <a:spcPct val="80000"/>
              </a:lnSpc>
              <a:defRPr sz="1100" b="0">
                <a:solidFill>
                  <a:srgbClr val="000000"/>
                </a:solidFill>
              </a:defRPr>
            </a:pPr>
            <a:r>
              <a:rPr sz="1050" b="1" dirty="0"/>
              <a:t>hours(</a:t>
            </a:r>
            <a:r>
              <a:rPr sz="1050" dirty="0"/>
              <a:t>x = 1</a:t>
            </a:r>
            <a:r>
              <a:rPr sz="1050" b="1" dirty="0"/>
              <a:t>)</a:t>
            </a:r>
            <a:r>
              <a:rPr sz="1050" dirty="0"/>
              <a:t> x ho</a:t>
            </a:r>
            <a:r>
              <a:rPr lang="es-ES" sz="1050" dirty="0"/>
              <a:t>ras</a:t>
            </a:r>
            <a:r>
              <a:rPr sz="1050" dirty="0"/>
              <a:t>.</a:t>
            </a:r>
            <a:endParaRPr sz="1050" i="1" dirty="0"/>
          </a:p>
          <a:p>
            <a:pPr>
              <a:lnSpc>
                <a:spcPct val="80000"/>
              </a:lnSpc>
              <a:defRPr sz="1100" b="0">
                <a:solidFill>
                  <a:srgbClr val="000000"/>
                </a:solidFill>
              </a:defRPr>
            </a:pPr>
            <a:r>
              <a:rPr sz="1050" b="1" dirty="0"/>
              <a:t>minutes(</a:t>
            </a:r>
            <a:r>
              <a:rPr sz="1050" dirty="0"/>
              <a:t>x = 1</a:t>
            </a:r>
            <a:r>
              <a:rPr sz="1050" b="1" dirty="0"/>
              <a:t>)</a:t>
            </a:r>
            <a:r>
              <a:rPr sz="1050" dirty="0"/>
              <a:t> x </a:t>
            </a:r>
            <a:r>
              <a:rPr sz="1050" dirty="0" err="1"/>
              <a:t>minut</a:t>
            </a:r>
            <a:r>
              <a:rPr lang="es-ES" sz="1050" dirty="0"/>
              <a:t>o</a:t>
            </a:r>
            <a:r>
              <a:rPr sz="1050" dirty="0"/>
              <a:t>s.</a:t>
            </a:r>
            <a:endParaRPr sz="1050" i="1" dirty="0"/>
          </a:p>
          <a:p>
            <a:pPr>
              <a:lnSpc>
                <a:spcPct val="80000"/>
              </a:lnSpc>
              <a:defRPr sz="1100" b="0">
                <a:solidFill>
                  <a:srgbClr val="000000"/>
                </a:solidFill>
              </a:defRPr>
            </a:pPr>
            <a:r>
              <a:rPr sz="1050" b="1" dirty="0"/>
              <a:t>seconds(</a:t>
            </a:r>
            <a:r>
              <a:rPr sz="1050" dirty="0"/>
              <a:t>x = 1</a:t>
            </a:r>
            <a:r>
              <a:rPr sz="1050" b="1" dirty="0"/>
              <a:t>)</a:t>
            </a:r>
            <a:r>
              <a:rPr sz="1050" dirty="0"/>
              <a:t> x se</a:t>
            </a:r>
            <a:r>
              <a:rPr lang="es-ES" sz="1050" dirty="0" err="1"/>
              <a:t>gundo</a:t>
            </a:r>
            <a:r>
              <a:rPr sz="1050" dirty="0"/>
              <a:t>s.</a:t>
            </a:r>
            <a:endParaRPr sz="1050" i="1" dirty="0"/>
          </a:p>
          <a:p>
            <a:pPr>
              <a:lnSpc>
                <a:spcPct val="80000"/>
              </a:lnSpc>
              <a:defRPr sz="1100" b="0">
                <a:solidFill>
                  <a:srgbClr val="000000"/>
                </a:solidFill>
              </a:defRPr>
            </a:pPr>
            <a:r>
              <a:rPr sz="1050" b="1" dirty="0"/>
              <a:t>milliseconds(</a:t>
            </a:r>
            <a:r>
              <a:rPr sz="1050" dirty="0"/>
              <a:t>x = 1</a:t>
            </a:r>
            <a:r>
              <a:rPr sz="1050" b="1" dirty="0"/>
              <a:t>)</a:t>
            </a:r>
            <a:r>
              <a:rPr sz="1050" dirty="0"/>
              <a:t> x </a:t>
            </a:r>
            <a:r>
              <a:rPr sz="1050" dirty="0" err="1"/>
              <a:t>milise</a:t>
            </a:r>
            <a:r>
              <a:rPr lang="es-ES" sz="1050" dirty="0" err="1"/>
              <a:t>gu</a:t>
            </a:r>
            <a:r>
              <a:rPr sz="1050" dirty="0" err="1"/>
              <a:t>nd</a:t>
            </a:r>
            <a:r>
              <a:rPr lang="es-ES" sz="1050" dirty="0"/>
              <a:t>o</a:t>
            </a:r>
            <a:r>
              <a:rPr sz="1050" dirty="0"/>
              <a:t>s.</a:t>
            </a:r>
            <a:endParaRPr sz="1050" i="1" dirty="0"/>
          </a:p>
          <a:p>
            <a:pPr>
              <a:lnSpc>
                <a:spcPct val="80000"/>
              </a:lnSpc>
              <a:defRPr sz="1100" b="0">
                <a:solidFill>
                  <a:srgbClr val="000000"/>
                </a:solidFill>
              </a:defRPr>
            </a:pPr>
            <a:r>
              <a:rPr sz="1050" b="1" dirty="0"/>
              <a:t>microseconds(</a:t>
            </a:r>
            <a:r>
              <a:rPr sz="1050" dirty="0"/>
              <a:t>x = 1</a:t>
            </a:r>
            <a:r>
              <a:rPr sz="1050" b="1" dirty="0"/>
              <a:t>)</a:t>
            </a:r>
            <a:r>
              <a:rPr sz="1050" dirty="0"/>
              <a:t> x </a:t>
            </a:r>
            <a:r>
              <a:rPr sz="1050" dirty="0" err="1"/>
              <a:t>microse</a:t>
            </a:r>
            <a:r>
              <a:rPr lang="es-ES" sz="1050" dirty="0" err="1"/>
              <a:t>gu</a:t>
            </a:r>
            <a:r>
              <a:rPr sz="1050" dirty="0" err="1"/>
              <a:t>nd</a:t>
            </a:r>
            <a:r>
              <a:rPr lang="es-ES" sz="1050" dirty="0"/>
              <a:t>o</a:t>
            </a:r>
            <a:r>
              <a:rPr sz="1050" dirty="0"/>
              <a:t>s</a:t>
            </a:r>
            <a:r>
              <a:rPr lang="es-ES" sz="1050" dirty="0"/>
              <a:t>.</a:t>
            </a:r>
            <a:endParaRPr sz="1050" i="1" dirty="0"/>
          </a:p>
          <a:p>
            <a:pPr>
              <a:lnSpc>
                <a:spcPct val="80000"/>
              </a:lnSpc>
              <a:defRPr sz="1100" b="0">
                <a:solidFill>
                  <a:srgbClr val="000000"/>
                </a:solidFill>
              </a:defRPr>
            </a:pPr>
            <a:r>
              <a:rPr sz="1050" b="1" dirty="0"/>
              <a:t>nanoseconds(</a:t>
            </a:r>
            <a:r>
              <a:rPr sz="1050" dirty="0"/>
              <a:t>x = 1</a:t>
            </a:r>
            <a:r>
              <a:rPr sz="1050" b="1" dirty="0"/>
              <a:t>)</a:t>
            </a:r>
            <a:r>
              <a:rPr sz="1050" dirty="0"/>
              <a:t> x </a:t>
            </a:r>
            <a:r>
              <a:rPr sz="1050" dirty="0" err="1"/>
              <a:t>nanose</a:t>
            </a:r>
            <a:r>
              <a:rPr lang="es-ES" sz="1050" dirty="0" err="1"/>
              <a:t>gu</a:t>
            </a:r>
            <a:r>
              <a:rPr sz="1050" dirty="0" err="1"/>
              <a:t>nd</a:t>
            </a:r>
            <a:r>
              <a:rPr lang="es-ES" sz="1050" dirty="0"/>
              <a:t>o</a:t>
            </a:r>
            <a:r>
              <a:rPr sz="1050" dirty="0"/>
              <a:t>s.</a:t>
            </a:r>
            <a:endParaRPr sz="1050" i="1" dirty="0"/>
          </a:p>
          <a:p>
            <a:pPr>
              <a:lnSpc>
                <a:spcPct val="80000"/>
              </a:lnSpc>
              <a:defRPr sz="1100" b="0">
                <a:solidFill>
                  <a:srgbClr val="000000"/>
                </a:solidFill>
              </a:defRPr>
            </a:pPr>
            <a:r>
              <a:rPr sz="1050" b="1" dirty="0"/>
              <a:t>picoseconds(</a:t>
            </a:r>
            <a:r>
              <a:rPr sz="1050" dirty="0"/>
              <a:t>x = 1</a:t>
            </a:r>
            <a:r>
              <a:rPr sz="1050" b="1" dirty="0"/>
              <a:t>)</a:t>
            </a:r>
            <a:r>
              <a:rPr sz="1050" dirty="0"/>
              <a:t> x </a:t>
            </a:r>
            <a:r>
              <a:rPr sz="1050" dirty="0" err="1"/>
              <a:t>picose</a:t>
            </a:r>
            <a:r>
              <a:rPr lang="es-ES" sz="1050" dirty="0" err="1"/>
              <a:t>gu</a:t>
            </a:r>
            <a:r>
              <a:rPr sz="1050" dirty="0" err="1"/>
              <a:t>nd</a:t>
            </a:r>
            <a:r>
              <a:rPr lang="es-ES" sz="1050" dirty="0"/>
              <a:t>o</a:t>
            </a:r>
            <a:r>
              <a:rPr sz="1050" dirty="0"/>
              <a:t>s.</a:t>
            </a:r>
          </a:p>
          <a:p>
            <a:pPr>
              <a:lnSpc>
                <a:spcPct val="80000"/>
              </a:lnSpc>
              <a:spcBef>
                <a:spcPts val="100"/>
              </a:spcBef>
              <a:defRPr sz="1100" b="0">
                <a:solidFill>
                  <a:srgbClr val="000000"/>
                </a:solidFill>
              </a:defRPr>
            </a:pPr>
            <a:endParaRPr sz="1050" dirty="0"/>
          </a:p>
          <a:p>
            <a:pPr>
              <a:lnSpc>
                <a:spcPct val="80000"/>
              </a:lnSpc>
              <a:spcBef>
                <a:spcPts val="100"/>
              </a:spcBef>
              <a:defRPr sz="1100" b="0">
                <a:solidFill>
                  <a:srgbClr val="000000"/>
                </a:solidFill>
              </a:defRPr>
            </a:pPr>
            <a:r>
              <a:rPr sz="1050" b="1" dirty="0"/>
              <a:t>period(</a:t>
            </a:r>
            <a:r>
              <a:rPr sz="1050" dirty="0"/>
              <a:t>num = NULL, units = "second", ...</a:t>
            </a:r>
            <a:r>
              <a:rPr sz="1050" b="1" dirty="0"/>
              <a:t>)</a:t>
            </a:r>
            <a:r>
              <a:rPr sz="1050" dirty="0"/>
              <a:t> </a:t>
            </a:r>
            <a:r>
              <a:rPr lang="es-ES" sz="1050" dirty="0"/>
              <a:t>Un constructor de período compatible con la automatización.</a:t>
            </a:r>
            <a:r>
              <a:rPr sz="1050" dirty="0"/>
              <a:t> </a:t>
            </a:r>
            <a:r>
              <a:rPr sz="1050" dirty="0">
                <a:solidFill>
                  <a:schemeClr val="tx1">
                    <a:lumMod val="60000"/>
                    <a:lumOff val="40000"/>
                  </a:schemeClr>
                </a:solidFill>
              </a:rPr>
              <a:t>period(5, unit = "years") </a:t>
            </a:r>
            <a:endParaRPr sz="1050" i="1" dirty="0">
              <a:solidFill>
                <a:schemeClr val="tx1">
                  <a:lumMod val="60000"/>
                  <a:lumOff val="40000"/>
                </a:schemeClr>
              </a:solidFill>
            </a:endParaRPr>
          </a:p>
          <a:p>
            <a:pPr>
              <a:lnSpc>
                <a:spcPct val="80000"/>
              </a:lnSpc>
              <a:spcBef>
                <a:spcPts val="100"/>
              </a:spcBef>
              <a:defRPr sz="1100" b="0">
                <a:solidFill>
                  <a:srgbClr val="000000"/>
                </a:solidFill>
              </a:defRPr>
            </a:pPr>
            <a:endParaRPr sz="1050" i="1" dirty="0"/>
          </a:p>
          <a:p>
            <a:pPr>
              <a:lnSpc>
                <a:spcPct val="80000"/>
              </a:lnSpc>
              <a:spcBef>
                <a:spcPts val="100"/>
              </a:spcBef>
              <a:defRPr sz="1100" b="0">
                <a:solidFill>
                  <a:srgbClr val="000000"/>
                </a:solidFill>
              </a:defRPr>
            </a:pPr>
            <a:r>
              <a:rPr sz="1050" b="1" dirty="0" err="1"/>
              <a:t>as</a:t>
            </a:r>
            <a:r>
              <a:rPr sz="1050" b="1" i="1" dirty="0" err="1"/>
              <a:t>.</a:t>
            </a:r>
            <a:r>
              <a:rPr sz="1050" b="1" dirty="0" err="1"/>
              <a:t>period</a:t>
            </a:r>
            <a:r>
              <a:rPr sz="1050" b="1" dirty="0"/>
              <a:t>(</a:t>
            </a:r>
            <a:r>
              <a:rPr sz="1050" dirty="0"/>
              <a:t>x, unit</a:t>
            </a:r>
            <a:r>
              <a:rPr sz="1050" b="1" dirty="0"/>
              <a:t>)</a:t>
            </a:r>
            <a:r>
              <a:rPr sz="1050" dirty="0"/>
              <a:t> </a:t>
            </a:r>
            <a:r>
              <a:rPr lang="es-ES" sz="1050" dirty="0"/>
              <a:t>Forzar un intervalo de tiempo a un período, opcionalmente en las unidades especificadas. Además,</a:t>
            </a:r>
            <a:r>
              <a:rPr sz="1050" dirty="0"/>
              <a:t> </a:t>
            </a:r>
            <a:r>
              <a:rPr sz="1050" b="1" dirty="0" err="1"/>
              <a:t>is.period</a:t>
            </a:r>
            <a:r>
              <a:rPr sz="1050" b="1" dirty="0"/>
              <a:t>()</a:t>
            </a:r>
            <a:r>
              <a:rPr sz="1050" dirty="0"/>
              <a:t>. </a:t>
            </a:r>
            <a:r>
              <a:rPr sz="1050" dirty="0" err="1">
                <a:solidFill>
                  <a:schemeClr val="tx1">
                    <a:lumMod val="60000"/>
                    <a:lumOff val="40000"/>
                  </a:schemeClr>
                </a:solidFill>
              </a:rPr>
              <a:t>as.period</a:t>
            </a:r>
            <a:r>
              <a:rPr sz="1050" dirty="0">
                <a:solidFill>
                  <a:schemeClr val="tx1">
                    <a:lumMod val="60000"/>
                    <a:lumOff val="40000"/>
                  </a:schemeClr>
                </a:solidFill>
              </a:rPr>
              <a:t>(p)</a:t>
            </a:r>
            <a:endParaRPr sz="1050" i="1" dirty="0">
              <a:solidFill>
                <a:schemeClr val="tx1">
                  <a:lumMod val="60000"/>
                  <a:lumOff val="40000"/>
                </a:schemeClr>
              </a:solidFill>
            </a:endParaRPr>
          </a:p>
          <a:p>
            <a:pPr>
              <a:lnSpc>
                <a:spcPct val="80000"/>
              </a:lnSpc>
              <a:spcBef>
                <a:spcPts val="0"/>
              </a:spcBef>
              <a:defRPr sz="1100">
                <a:solidFill>
                  <a:srgbClr val="000000"/>
                </a:solidFill>
              </a:defRPr>
            </a:pPr>
            <a:endParaRPr sz="1050" b="0" i="1" dirty="0"/>
          </a:p>
          <a:p>
            <a:pPr>
              <a:lnSpc>
                <a:spcPct val="80000"/>
              </a:lnSpc>
              <a:spcBef>
                <a:spcPts val="0"/>
              </a:spcBef>
              <a:defRPr sz="1100">
                <a:solidFill>
                  <a:srgbClr val="000000"/>
                </a:solidFill>
              </a:defRPr>
            </a:pPr>
            <a:r>
              <a:rPr sz="1050" dirty="0" err="1"/>
              <a:t>period_to_seconds</a:t>
            </a:r>
            <a:r>
              <a:rPr sz="1050" dirty="0"/>
              <a:t>(</a:t>
            </a:r>
            <a:r>
              <a:rPr sz="1050" b="0" dirty="0"/>
              <a:t>x</a:t>
            </a:r>
            <a:r>
              <a:rPr sz="1050" dirty="0"/>
              <a:t>)</a:t>
            </a:r>
            <a:r>
              <a:rPr sz="1050" b="0" dirty="0"/>
              <a:t> </a:t>
            </a:r>
            <a:r>
              <a:rPr lang="es-ES" sz="1050" b="0" dirty="0"/>
              <a:t>Convierta un período al número "estándar" de segundos implícito en el período. Además,</a:t>
            </a:r>
            <a:r>
              <a:rPr sz="1050" b="0" dirty="0"/>
              <a:t> </a:t>
            </a:r>
            <a:r>
              <a:rPr sz="1050" dirty="0" err="1"/>
              <a:t>seconds_to_period</a:t>
            </a:r>
            <a:r>
              <a:rPr sz="1050" dirty="0"/>
              <a:t>()</a:t>
            </a:r>
            <a:r>
              <a:rPr sz="1050" b="0" dirty="0"/>
              <a:t>. </a:t>
            </a:r>
            <a:r>
              <a:rPr sz="1050" b="0" dirty="0" err="1">
                <a:solidFill>
                  <a:schemeClr val="tx1">
                    <a:lumMod val="60000"/>
                    <a:lumOff val="40000"/>
                  </a:schemeClr>
                </a:solidFill>
              </a:rPr>
              <a:t>period_to_seconds</a:t>
            </a:r>
            <a:r>
              <a:rPr sz="1050" b="0" dirty="0">
                <a:solidFill>
                  <a:schemeClr val="tx1">
                    <a:lumMod val="60000"/>
                    <a:lumOff val="40000"/>
                  </a:schemeClr>
                </a:solidFill>
              </a:rPr>
              <a:t>(p)</a:t>
            </a:r>
          </a:p>
        </p:txBody>
      </p:sp>
      <p:pic>
        <p:nvPicPr>
          <p:cNvPr id="902" name="posit-full-color.png" descr="posit-full-color.png"/>
          <p:cNvPicPr>
            <a:picLocks noChangeAspect="1"/>
          </p:cNvPicPr>
          <p:nvPr/>
        </p:nvPicPr>
        <p:blipFill>
          <a:blip r:embed="rId3"/>
          <a:srcRect/>
          <a:stretch>
            <a:fillRect/>
          </a:stretch>
        </p:blipFill>
        <p:spPr>
          <a:xfrm>
            <a:off x="382542" y="10050579"/>
            <a:ext cx="1719068" cy="544372"/>
          </a:xfrm>
          <a:prstGeom prst="rect">
            <a:avLst/>
          </a:prstGeom>
          <a:ln w="12700">
            <a:miter lim="400000"/>
          </a:ln>
        </p:spPr>
      </p:pic>
      <p:sp>
        <p:nvSpPr>
          <p:cNvPr id="2" name="CC BY SA Posit Software, PBC  •   info@posit.co  •   posit.co  •  Learn more at lubridate.tidyverse.org  •  HTML cheatsheets at pos.it/cheatsheets  •  lubridate  1.9.3  •  Updated:  2024-05">
            <a:extLst>
              <a:ext uri="{FF2B5EF4-FFF2-40B4-BE49-F238E27FC236}">
                <a16:creationId xmlns:a16="http://schemas.microsoft.com/office/drawing/2014/main" id="{FDFDC472-0CCA-C127-55FC-373A585A9CBC}"/>
              </a:ext>
            </a:extLst>
          </p:cNvPr>
          <p:cNvSpPr txBox="1"/>
          <p:nvPr/>
        </p:nvSpPr>
        <p:spPr>
          <a:xfrm>
            <a:off x="2353572" y="10347903"/>
            <a:ext cx="11322666" cy="234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gn="r">
              <a:lnSpc>
                <a:spcPct val="90000"/>
              </a:lnSpc>
              <a:spcBef>
                <a:spcPts val="0"/>
              </a:spcBef>
              <a:defRPr sz="900" b="0">
                <a:solidFill>
                  <a:srgbClr val="000000"/>
                </a:solidFill>
              </a:defRPr>
            </a:pPr>
            <a:r>
              <a:rPr dirty="0"/>
              <a:t>CC BY SA Posit Software, PBC  •   </a:t>
            </a:r>
            <a:r>
              <a:rPr dirty="0">
                <a:hlinkClick r:id="rId4"/>
              </a:rPr>
              <a:t>info@posit.co</a:t>
            </a:r>
            <a:r>
              <a:rPr dirty="0"/>
              <a:t>  •   </a:t>
            </a:r>
            <a:r>
              <a:rPr dirty="0">
                <a:hlinkClick r:id="rId5"/>
              </a:rPr>
              <a:t>posit.co</a:t>
            </a:r>
            <a:r>
              <a:rPr dirty="0"/>
              <a:t>  •  </a:t>
            </a:r>
            <a:r>
              <a:rPr lang="es-ES" dirty="0"/>
              <a:t>Aprenda más en</a:t>
            </a:r>
            <a:r>
              <a:rPr dirty="0"/>
              <a:t> </a:t>
            </a:r>
            <a:r>
              <a:rPr b="1" dirty="0">
                <a:hlinkClick r:id="rId6"/>
              </a:rPr>
              <a:t>lubridate.tidyverse.org</a:t>
            </a:r>
            <a:r>
              <a:rPr dirty="0"/>
              <a:t>  •  </a:t>
            </a:r>
            <a:r>
              <a:rPr lang="es-ES" dirty="0"/>
              <a:t>Guía rápida en </a:t>
            </a:r>
            <a:r>
              <a:rPr dirty="0"/>
              <a:t>HTML</a:t>
            </a:r>
            <a:r>
              <a:rPr lang="es-ES" dirty="0"/>
              <a:t> en</a:t>
            </a:r>
            <a:r>
              <a:rPr dirty="0"/>
              <a:t> </a:t>
            </a:r>
            <a:r>
              <a:rPr b="1" dirty="0">
                <a:hlinkClick r:id="rId7"/>
              </a:rPr>
              <a:t>pos.it/</a:t>
            </a:r>
            <a:r>
              <a:rPr b="1" dirty="0" err="1">
                <a:hlinkClick r:id="rId7"/>
              </a:rPr>
              <a:t>cheatsheets</a:t>
            </a:r>
            <a:r>
              <a:rPr dirty="0">
                <a:solidFill>
                  <a:srgbClr val="D1D2D3"/>
                </a:solidFill>
              </a:rPr>
              <a:t>  </a:t>
            </a:r>
            <a:r>
              <a:rPr dirty="0"/>
              <a:t>•  </a:t>
            </a:r>
            <a:r>
              <a:rPr dirty="0" err="1"/>
              <a:t>lubridate</a:t>
            </a:r>
            <a:r>
              <a:rPr dirty="0"/>
              <a:t>  1.9.3  •  </a:t>
            </a:r>
            <a:r>
              <a:rPr lang="es-ES" dirty="0"/>
              <a:t>Actualizado</a:t>
            </a:r>
            <a:r>
              <a:rPr dirty="0"/>
              <a:t>:  2024-05</a:t>
            </a:r>
          </a:p>
        </p:txBody>
      </p:sp>
      <p:sp>
        <p:nvSpPr>
          <p:cNvPr id="3" name="Math with Date-times —   Lubridate provides three classes of timespans to facilitate math with dates and date-times.">
            <a:extLst>
              <a:ext uri="{FF2B5EF4-FFF2-40B4-BE49-F238E27FC236}">
                <a16:creationId xmlns:a16="http://schemas.microsoft.com/office/drawing/2014/main" id="{C542B322-54D3-7FB3-7EC4-F43D24D6D154}"/>
              </a:ext>
            </a:extLst>
          </p:cNvPr>
          <p:cNvSpPr txBox="1"/>
          <p:nvPr/>
        </p:nvSpPr>
        <p:spPr>
          <a:xfrm>
            <a:off x="5000661" y="696746"/>
            <a:ext cx="6082253" cy="2831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ctr">
            <a:spAutoFit/>
          </a:bodyPr>
          <a:lstStyle/>
          <a:p>
            <a:pPr lvl="1" indent="0">
              <a:lnSpc>
                <a:spcPct val="80000"/>
              </a:lnSpc>
              <a:spcBef>
                <a:spcPts val="0"/>
              </a:spcBef>
              <a:defRPr sz="2500" b="0">
                <a:solidFill>
                  <a:schemeClr val="accent4">
                    <a:satOff val="8634"/>
                    <a:lumOff val="-20316"/>
                  </a:schemeClr>
                </a:solidFill>
              </a:defRPr>
            </a:pPr>
            <a:r>
              <a:rPr lang="es-ES" sz="1150" dirty="0" err="1"/>
              <a:t>lubridate</a:t>
            </a:r>
            <a:r>
              <a:rPr lang="es-ES" sz="1150" dirty="0"/>
              <a:t> proporciona tres clases de intervalos de tiempo para facilitar las matemáticas con fechas y fechas-horas.</a:t>
            </a:r>
            <a:endParaRPr sz="1150" dirty="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78AAD6"/>
      </a:accent1>
      <a:accent2>
        <a:srgbClr val="A8D379"/>
      </a:accent2>
      <a:accent3>
        <a:srgbClr val="F7DCA7"/>
      </a:accent3>
      <a:accent4>
        <a:srgbClr val="78A779"/>
      </a:accent4>
      <a:accent5>
        <a:srgbClr val="FF80A9"/>
      </a:accent5>
      <a:accent6>
        <a:srgbClr val="AA7FD6"/>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78AAD6"/>
      </a:accent1>
      <a:accent2>
        <a:srgbClr val="A8D379"/>
      </a:accent2>
      <a:accent3>
        <a:srgbClr val="F7DCA7"/>
      </a:accent3>
      <a:accent4>
        <a:srgbClr val="78A779"/>
      </a:accent4>
      <a:accent5>
        <a:srgbClr val="FF80A9"/>
      </a:accent5>
      <a:accent6>
        <a:srgbClr val="AA7FD6"/>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64</TotalTime>
  <Words>2813</Words>
  <Application>Microsoft Office PowerPoint</Application>
  <PresentationFormat>Custom</PresentationFormat>
  <Paragraphs>426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Avenir Roman</vt:lpstr>
      <vt:lpstr>Helvetica</vt:lpstr>
      <vt:lpstr>Helvetica Light</vt:lpstr>
      <vt:lpstr>White</vt:lpstr>
      <vt:lpstr>Fechas y horarios conlubridate : :GUÍA RÁPIDA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Dates and times with lubridate : : CHEATSHEET </dc:title>
  <cp:lastModifiedBy>David Díaz Rodríguez</cp:lastModifiedBy>
  <cp:revision>3</cp:revision>
  <dcterms:modified xsi:type="dcterms:W3CDTF">2024-06-07T13:28:13Z</dcterms:modified>
</cp:coreProperties>
</file>