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E26B0-34D3-994F-D9B0-26C0158A01F6}" v="6" dt="2025-05-16T17:57:55.236"/>
    <p1510:client id="{87767B2D-FF2A-416D-B5F6-9E67927B1B22}" v="19" dt="2025-05-16T19:06:34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3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hlo, Chase A" userId="a6660707-78aa-482c-b647-234fbd25e654" providerId="ADAL" clId="{87767B2D-FF2A-416D-B5F6-9E67927B1B22}"/>
    <pc:docChg chg="delSld modSld">
      <pc:chgData name="Ehlo, Chase A" userId="a6660707-78aa-482c-b647-234fbd25e654" providerId="ADAL" clId="{87767B2D-FF2A-416D-B5F6-9E67927B1B22}" dt="2025-05-16T20:01:32.892" v="83" actId="1076"/>
      <pc:docMkLst>
        <pc:docMk/>
      </pc:docMkLst>
      <pc:sldChg chg="modSp mod">
        <pc:chgData name="Ehlo, Chase A" userId="a6660707-78aa-482c-b647-234fbd25e654" providerId="ADAL" clId="{87767B2D-FF2A-416D-B5F6-9E67927B1B22}" dt="2025-05-16T20:01:32.892" v="83" actId="1076"/>
        <pc:sldMkLst>
          <pc:docMk/>
          <pc:sldMk cId="1569022478" sldId="256"/>
        </pc:sldMkLst>
        <pc:spChg chg="mod">
          <ac:chgData name="Ehlo, Chase A" userId="a6660707-78aa-482c-b647-234fbd25e654" providerId="ADAL" clId="{87767B2D-FF2A-416D-B5F6-9E67927B1B22}" dt="2025-05-16T20:01:32.892" v="83" actId="1076"/>
          <ac:spMkLst>
            <pc:docMk/>
            <pc:sldMk cId="1569022478" sldId="256"/>
            <ac:spMk id="2" creationId="{EC3B8037-D3D6-0857-3323-C9813A7A0FC0}"/>
          </ac:spMkLst>
        </pc:spChg>
        <pc:spChg chg="mod">
          <ac:chgData name="Ehlo, Chase A" userId="a6660707-78aa-482c-b647-234fbd25e654" providerId="ADAL" clId="{87767B2D-FF2A-416D-B5F6-9E67927B1B22}" dt="2025-05-16T20:01:30.033" v="82" actId="1076"/>
          <ac:spMkLst>
            <pc:docMk/>
            <pc:sldMk cId="1569022478" sldId="256"/>
            <ac:spMk id="3" creationId="{59A46433-3C54-EAF2-40FD-78188D70C231}"/>
          </ac:spMkLst>
        </pc:spChg>
      </pc:sldChg>
      <pc:sldChg chg="modSp mod">
        <pc:chgData name="Ehlo, Chase A" userId="a6660707-78aa-482c-b647-234fbd25e654" providerId="ADAL" clId="{87767B2D-FF2A-416D-B5F6-9E67927B1B22}" dt="2025-05-16T17:49:37.591" v="54" actId="20577"/>
        <pc:sldMkLst>
          <pc:docMk/>
          <pc:sldMk cId="2444872287" sldId="261"/>
        </pc:sldMkLst>
        <pc:spChg chg="mod">
          <ac:chgData name="Ehlo, Chase A" userId="a6660707-78aa-482c-b647-234fbd25e654" providerId="ADAL" clId="{87767B2D-FF2A-416D-B5F6-9E67927B1B22}" dt="2025-05-16T17:49:37.591" v="54" actId="20577"/>
          <ac:spMkLst>
            <pc:docMk/>
            <pc:sldMk cId="2444872287" sldId="261"/>
            <ac:spMk id="2" creationId="{AF5A60A0-8814-4289-28BF-A8075BAA72D5}"/>
          </ac:spMkLst>
        </pc:spChg>
      </pc:sldChg>
      <pc:sldChg chg="addSp modSp mod">
        <pc:chgData name="Ehlo, Chase A" userId="a6660707-78aa-482c-b647-234fbd25e654" providerId="ADAL" clId="{87767B2D-FF2A-416D-B5F6-9E67927B1B22}" dt="2025-05-16T17:53:14.853" v="70" actId="693"/>
        <pc:sldMkLst>
          <pc:docMk/>
          <pc:sldMk cId="2379978136" sldId="262"/>
        </pc:sldMkLst>
        <pc:spChg chg="add mod">
          <ac:chgData name="Ehlo, Chase A" userId="a6660707-78aa-482c-b647-234fbd25e654" providerId="ADAL" clId="{87767B2D-FF2A-416D-B5F6-9E67927B1B22}" dt="2025-05-16T17:53:14.853" v="70" actId="693"/>
          <ac:spMkLst>
            <pc:docMk/>
            <pc:sldMk cId="2379978136" sldId="262"/>
            <ac:spMk id="9" creationId="{2C1302FD-D065-878B-FDC7-67B6D9CDCEC9}"/>
          </ac:spMkLst>
        </pc:spChg>
      </pc:sldChg>
      <pc:sldChg chg="addSp modSp mod">
        <pc:chgData name="Ehlo, Chase A" userId="a6660707-78aa-482c-b647-234fbd25e654" providerId="ADAL" clId="{87767B2D-FF2A-416D-B5F6-9E67927B1B22}" dt="2025-05-16T19:06:52.321" v="79" actId="14100"/>
        <pc:sldMkLst>
          <pc:docMk/>
          <pc:sldMk cId="3512818157" sldId="263"/>
        </pc:sldMkLst>
        <pc:picChg chg="add mod">
          <ac:chgData name="Ehlo, Chase A" userId="a6660707-78aa-482c-b647-234fbd25e654" providerId="ADAL" clId="{87767B2D-FF2A-416D-B5F6-9E67927B1B22}" dt="2025-05-16T19:06:52.321" v="79" actId="14100"/>
          <ac:picMkLst>
            <pc:docMk/>
            <pc:sldMk cId="3512818157" sldId="263"/>
            <ac:picMk id="3" creationId="{E96B0E89-C7B9-7123-A195-56A2F8F655A8}"/>
          </ac:picMkLst>
        </pc:picChg>
        <pc:picChg chg="mod">
          <ac:chgData name="Ehlo, Chase A" userId="a6660707-78aa-482c-b647-234fbd25e654" providerId="ADAL" clId="{87767B2D-FF2A-416D-B5F6-9E67927B1B22}" dt="2025-05-16T19:06:49.228" v="78" actId="14100"/>
          <ac:picMkLst>
            <pc:docMk/>
            <pc:sldMk cId="3512818157" sldId="263"/>
            <ac:picMk id="5" creationId="{49B7EC5D-3E97-5FF2-0AC5-F337512D4D00}"/>
          </ac:picMkLst>
        </pc:picChg>
      </pc:sldChg>
      <pc:sldChg chg="del">
        <pc:chgData name="Ehlo, Chase A" userId="a6660707-78aa-482c-b647-234fbd25e654" providerId="ADAL" clId="{87767B2D-FF2A-416D-B5F6-9E67927B1B22}" dt="2025-05-16T19:06:59.055" v="80" actId="2696"/>
        <pc:sldMkLst>
          <pc:docMk/>
          <pc:sldMk cId="3566493065" sldId="265"/>
        </pc:sldMkLst>
      </pc:sldChg>
    </pc:docChg>
  </pc:docChgLst>
  <pc:docChgLst>
    <pc:chgData name="Mahardja, Brian" userId="S::bmahardja@usbr.gov::469fb97b-7ba4-4516-ba3f-ab4caa586ab6" providerId="AD" clId="Web-{6E9E26B0-34D3-994F-D9B0-26C0158A01F6}"/>
    <pc:docChg chg="addSld modSld">
      <pc:chgData name="Mahardja, Brian" userId="S::bmahardja@usbr.gov::469fb97b-7ba4-4516-ba3f-ab4caa586ab6" providerId="AD" clId="Web-{6E9E26B0-34D3-994F-D9B0-26C0158A01F6}" dt="2025-05-16T17:57:55.236" v="5" actId="14100"/>
      <pc:docMkLst>
        <pc:docMk/>
      </pc:docMkLst>
      <pc:sldChg chg="addSp delSp modSp new">
        <pc:chgData name="Mahardja, Brian" userId="S::bmahardja@usbr.gov::469fb97b-7ba4-4516-ba3f-ab4caa586ab6" providerId="AD" clId="Web-{6E9E26B0-34D3-994F-D9B0-26C0158A01F6}" dt="2025-05-16T17:57:55.236" v="5" actId="14100"/>
        <pc:sldMkLst>
          <pc:docMk/>
          <pc:sldMk cId="3566493065" sldId="265"/>
        </pc:sldMkLst>
        <pc:spChg chg="del">
          <ac:chgData name="Mahardja, Brian" userId="S::bmahardja@usbr.gov::469fb97b-7ba4-4516-ba3f-ab4caa586ab6" providerId="AD" clId="Web-{6E9E26B0-34D3-994F-D9B0-26C0158A01F6}" dt="2025-05-16T17:57:32.283" v="1"/>
          <ac:spMkLst>
            <pc:docMk/>
            <pc:sldMk cId="3566493065" sldId="265"/>
            <ac:spMk id="3" creationId="{E32E06B4-7090-1EDD-83E2-71D5AB404F8F}"/>
          </ac:spMkLst>
        </pc:spChg>
        <pc:picChg chg="add mod ord">
          <ac:chgData name="Mahardja, Brian" userId="S::bmahardja@usbr.gov::469fb97b-7ba4-4516-ba3f-ab4caa586ab6" providerId="AD" clId="Web-{6E9E26B0-34D3-994F-D9B0-26C0158A01F6}" dt="2025-05-16T17:57:55.236" v="5" actId="14100"/>
          <ac:picMkLst>
            <pc:docMk/>
            <pc:sldMk cId="3566493065" sldId="265"/>
            <ac:picMk id="4" creationId="{10C68067-E9FF-9875-8AAE-6B53580BF44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C3E4-AD6E-6A40-A0DC-C334EB749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50244-B996-108F-8AA7-8288C94CA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2FA2F-D0CC-0F0C-1E1B-3A20A803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E455-01D2-926C-55F1-3C3399AE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5FB9-C7B3-1085-19CC-179DB6D5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4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9EFE-24A8-02FA-714A-16AF1827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C17F7-57BA-71F2-6F93-AE3C750EB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66439-513D-3200-F030-1CB8D1B0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8893-EB1E-618F-8814-949B99B1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917D-19AB-C70E-951E-CDE98B61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6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60B06-96A1-662E-AC01-B475E53B3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A7FF-AC2B-4E29-8719-469A70E8E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D149-D52A-8B4E-048E-58E846BB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88594-732D-DCF8-231C-03D05F8B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C4EF1-EBF5-D4E9-7F75-4F64C971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0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C3BE-D59A-B240-CA1C-B2896F40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8002-4CFD-2D61-8A15-FD31F2D3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BC96-01F5-0C29-6F9A-EB6DD022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DA35A-F7AC-37BB-5D5C-37FB0871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64F8-8F21-08D0-BEBE-B2AFD27A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1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9CE6-8382-24FE-C7B0-BFECA6D2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2EC7B-F6EA-124B-3D45-3E592C78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FDC3-2984-E9F4-5333-E7018EF3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73632-91E0-3EDE-A9C6-B0F86B89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A462F-96D4-1EFE-CBFC-6354F499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30E9-3377-1423-00EC-98EF028E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0FDD-B66D-9439-4BAB-26A8DC45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8787E-F1AE-416D-5170-CA3559BDA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06234-355D-C7C4-3914-F5F96941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4C0DD-FD60-6701-2BD4-6360B89C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43716-0662-B83B-8A77-D3626001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C327-D5A2-0B91-A4DA-F9451824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E427C-FEDD-1EBE-51BE-8BF493FC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77421-D68B-EF23-1E5A-1F78ECC1E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1ACF5-9062-4709-9979-E98236DB5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D859E-E8CC-3926-55E6-8ADA4AFD9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79800-1197-CDE8-91BC-208A3FF3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8871C-DE9D-E3A8-ADA5-65950153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6F4D2-0867-1A5C-8A3A-BA3AA963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F957-0C14-5776-B26F-9981D82E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E3D69-93F2-3FB1-64E5-22BAE52F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4FC85-B5EE-C0DD-7B19-F1FD8069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CB072-328A-F46E-9117-52677E8E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53372-89CB-D9F1-B9C4-68B22DFA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BBA2B-62C8-A72F-C18B-091FF04F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054D3-BC50-7C82-ECAE-CD1B861C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CEA9-EDC0-7164-0643-47FB0D8D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A8B5-2AB1-D6F7-810B-297E6E83C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9A376-021E-D53E-4199-56528A7A1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B5CFB-62B2-3548-2555-0CA9C9E2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63E31-ADB3-479C-9912-5AEF08A3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702D9-BB95-1AAD-7C13-FC409882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D911-5463-9F82-ACD1-DB0BF2CE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472C8-18B6-C07E-1F4D-63BE61D7E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D02FC-7AEB-7398-67F5-DAE46164F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700B-8AC1-2921-F891-82D7C20C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AA53F-F9CD-1C9B-01E3-BDA92660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FE5F-BD06-43F1-84D5-4D62D031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23294-C96D-0927-5F43-9A9A0604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A4607-62E7-6196-DD0F-DC5D7922B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165C-9AED-5D3D-F761-A1FCEE6D2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80A98-F1C7-4D83-91DB-0EF3D4E38D7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63B82-CC26-D17A-74B4-C76C18CAF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37CB-8E12-7A18-B283-A8FEF0AEE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8037-D3D6-0857-3323-C9813A7A0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5351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Steelhead Annual Loss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46433-3C54-EAF2-40FD-78188D70C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2951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Chase and Brian</a:t>
            </a:r>
          </a:p>
        </p:txBody>
      </p:sp>
    </p:spTree>
    <p:extLst>
      <p:ext uri="{BB962C8B-B14F-4D97-AF65-F5344CB8AC3E}">
        <p14:creationId xmlns:p14="http://schemas.microsoft.com/office/powerpoint/2010/main" val="156902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F4A2-3A6A-5B1B-EFB2-C4AA5BDF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Hatchery Loss v Natural Loss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0A77C4-BE08-157B-C556-E2C4EE805C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70" y="1547557"/>
            <a:ext cx="7185803" cy="479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0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D6F9-6776-EF07-AAAC-EBFD1BD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Predict with water year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5C81-7541-F370-45BA-70221DFDF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8111" cy="4351338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Past water year types would partially determine future steelhead life history strategies</a:t>
            </a:r>
          </a:p>
          <a:p>
            <a:pPr lvl="1"/>
            <a:r>
              <a:rPr lang="en-US"/>
              <a:t>Early life history survival</a:t>
            </a:r>
          </a:p>
          <a:p>
            <a:pPr lvl="1"/>
            <a:r>
              <a:rPr lang="en-US"/>
              <a:t>Growth</a:t>
            </a:r>
          </a:p>
          <a:p>
            <a:pPr lvl="1"/>
            <a:r>
              <a:rPr lang="en-US"/>
              <a:t>Density-dependence</a:t>
            </a:r>
          </a:p>
          <a:p>
            <a:pPr lvl="1"/>
            <a:r>
              <a:rPr lang="en-US"/>
              <a:t>Etc.</a:t>
            </a:r>
          </a:p>
          <a:p>
            <a:r>
              <a:rPr lang="en-US"/>
              <a:t>Majority of outmigrants are age 2 smolts</a:t>
            </a:r>
          </a:p>
          <a:p>
            <a:r>
              <a:rPr lang="en-US"/>
              <a:t>We looked at previous 2 years water types as they relate to current year salvage</a:t>
            </a:r>
          </a:p>
          <a:p>
            <a:pPr lvl="1"/>
            <a:r>
              <a:rPr lang="en-US"/>
              <a:t>Just the San Joaquin Index</a:t>
            </a:r>
          </a:p>
          <a:p>
            <a:pPr marL="457200" lvl="1" indent="0">
              <a:buNone/>
            </a:pPr>
            <a:endParaRPr lang="en-US"/>
          </a:p>
          <a:p>
            <a:pPr lvl="1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F02017-74C7-2CD0-C63C-3C953DA9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25640"/>
              </p:ext>
            </p:extLst>
          </p:nvPr>
        </p:nvGraphicFramePr>
        <p:xfrm>
          <a:off x="7164280" y="2193358"/>
          <a:ext cx="4447713" cy="301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1">
                  <a:extLst>
                    <a:ext uri="{9D8B030D-6E8A-4147-A177-3AD203B41FA5}">
                      <a16:colId xmlns:a16="http://schemas.microsoft.com/office/drawing/2014/main" val="2582856665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4223058398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2130133853"/>
                    </a:ext>
                  </a:extLst>
                </a:gridCol>
              </a:tblGrid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Salvage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WY type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Wytpe</a:t>
                      </a:r>
                      <a:r>
                        <a:rPr lang="en-US"/>
                        <a:t> - 2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29325"/>
                  </a:ext>
                </a:extLst>
              </a:tr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26328"/>
                  </a:ext>
                </a:extLst>
              </a:tr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99741"/>
                  </a:ext>
                </a:extLst>
              </a:tr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9093"/>
                  </a:ext>
                </a:extLst>
              </a:tr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0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66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7B3-516E-3333-B54C-CE5774BC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Using all years of salvage (1995-2024)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DB85-6EF0-0915-BB55-CC72E429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Simple linear regression to start off with.</a:t>
            </a:r>
          </a:p>
          <a:p>
            <a:r>
              <a:rPr lang="en-US"/>
              <a:t>Fit for all years of salvage was poor.</a:t>
            </a:r>
          </a:p>
          <a:p>
            <a:pPr lvl="1"/>
            <a:r>
              <a:rPr lang="en-US"/>
              <a:t>No significance in the covariates or intercept</a:t>
            </a:r>
          </a:p>
          <a:p>
            <a:pPr lvl="1"/>
            <a:r>
              <a:rPr lang="en-US"/>
              <a:t>R-squared was 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DAC2D-8A7F-F712-F88F-73CA6F9A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3700417"/>
            <a:ext cx="6162675" cy="272415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6979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AE58-41A1-1A37-CF52-75B51521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Post 2008 </a:t>
            </a:r>
            <a:r>
              <a:rPr lang="en-US" b="1" err="1">
                <a:solidFill>
                  <a:schemeClr val="bg1"/>
                </a:solidFill>
              </a:rPr>
              <a:t>BiOP</a:t>
            </a:r>
            <a:r>
              <a:rPr lang="en-US" b="1">
                <a:solidFill>
                  <a:schemeClr val="bg1"/>
                </a:solidFill>
              </a:rPr>
              <a:t> years (2009-2024)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1534-04F9-DD87-3565-6C70DB81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Simple linear regression</a:t>
            </a:r>
          </a:p>
          <a:p>
            <a:r>
              <a:rPr lang="en-US">
                <a:solidFill>
                  <a:schemeClr val="bg1"/>
                </a:solidFill>
              </a:rPr>
              <a:t>Fit was much better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Significance in the intercept and covariates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Much better R squared value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1695F-5DC3-7DE2-4479-466E99A51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087" y="3683000"/>
            <a:ext cx="5429250" cy="26289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7187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60A0-8814-4289-28BF-A8075BAA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Slighty more robust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D196-8397-2CC6-66D5-E8D15992D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43" y="1852258"/>
            <a:ext cx="10515600" cy="3154748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General linearized model with a log function</a:t>
            </a:r>
          </a:p>
          <a:p>
            <a:r>
              <a:rPr lang="en-US">
                <a:solidFill>
                  <a:schemeClr val="bg1"/>
                </a:solidFill>
              </a:rPr>
              <a:t>Looked at Water Year type - 1 and Water Year type – 2 separately, with interaction and without interaction.</a:t>
            </a:r>
          </a:p>
          <a:p>
            <a:pPr lvl="1"/>
            <a:r>
              <a:rPr lang="en-US" err="1">
                <a:solidFill>
                  <a:schemeClr val="bg1"/>
                </a:solidFill>
              </a:rPr>
              <a:t>sj_index_prev</a:t>
            </a:r>
            <a:endParaRPr lang="en-US">
              <a:solidFill>
                <a:schemeClr val="bg1"/>
              </a:solidFill>
            </a:endParaRPr>
          </a:p>
          <a:p>
            <a:pPr lvl="1"/>
            <a:r>
              <a:rPr lang="en-US">
                <a:solidFill>
                  <a:schemeClr val="bg1"/>
                </a:solidFill>
              </a:rPr>
              <a:t>sj_index_prev2</a:t>
            </a:r>
          </a:p>
          <a:p>
            <a:pPr lvl="1"/>
            <a:r>
              <a:rPr lang="en-US" err="1">
                <a:solidFill>
                  <a:schemeClr val="bg1"/>
                </a:solidFill>
              </a:rPr>
              <a:t>sj_index_prev</a:t>
            </a:r>
            <a:r>
              <a:rPr lang="en-US">
                <a:solidFill>
                  <a:schemeClr val="bg1"/>
                </a:solidFill>
              </a:rPr>
              <a:t> * sj_index_prev2</a:t>
            </a:r>
          </a:p>
          <a:p>
            <a:pPr lvl="1"/>
            <a:r>
              <a:rPr lang="en-US" err="1">
                <a:solidFill>
                  <a:schemeClr val="bg1"/>
                </a:solidFill>
              </a:rPr>
              <a:t>sj_index_prev</a:t>
            </a:r>
            <a:r>
              <a:rPr lang="en-US">
                <a:solidFill>
                  <a:schemeClr val="bg1"/>
                </a:solidFill>
              </a:rPr>
              <a:t> + sj_index_prev2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113C89-D07B-8315-58FF-50E23F39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4902200"/>
            <a:ext cx="7810500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487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0E61-832B-E11F-B624-815F2EFE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How well does it predict?</a:t>
            </a:r>
          </a:p>
        </p:txBody>
      </p:sp>
      <p:pic>
        <p:nvPicPr>
          <p:cNvPr id="8" name="Content Placeholder 7" descr="Chart&#10;&#10;AI-generated content may be incorrect.">
            <a:extLst>
              <a:ext uri="{FF2B5EF4-FFF2-40B4-BE49-F238E27FC236}">
                <a16:creationId xmlns:a16="http://schemas.microsoft.com/office/drawing/2014/main" id="{7B9EDCE0-CECB-643C-FA63-40A9B6AA0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92322" y="1825625"/>
            <a:ext cx="68073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1302FD-D065-878B-FDC7-67B6D9CDCEC9}"/>
              </a:ext>
            </a:extLst>
          </p:cNvPr>
          <p:cNvSpPr txBox="1"/>
          <p:nvPr/>
        </p:nvSpPr>
        <p:spPr>
          <a:xfrm>
            <a:off x="3551067" y="2254928"/>
            <a:ext cx="33646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/>
              <a:t>Current WY 2025 Loss = 587</a:t>
            </a:r>
          </a:p>
          <a:p>
            <a:r>
              <a:rPr lang="en-US"/>
              <a:t>Predicted WY 2025 Loss = 1029</a:t>
            </a:r>
          </a:p>
        </p:txBody>
      </p:sp>
    </p:spTree>
    <p:extLst>
      <p:ext uri="{BB962C8B-B14F-4D97-AF65-F5344CB8AC3E}">
        <p14:creationId xmlns:p14="http://schemas.microsoft.com/office/powerpoint/2010/main" val="237997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DC35-0DAB-ECE7-E4FC-259CB114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Continuous Model</a:t>
            </a:r>
          </a:p>
        </p:txBody>
      </p:sp>
      <p:pic>
        <p:nvPicPr>
          <p:cNvPr id="5" name="Content Placeholder 4" descr="Chart&#10;&#10;AI-generated content may be incorrect.">
            <a:extLst>
              <a:ext uri="{FF2B5EF4-FFF2-40B4-BE49-F238E27FC236}">
                <a16:creationId xmlns:a16="http://schemas.microsoft.com/office/drawing/2014/main" id="{49B7EC5D-3E97-5FF2-0AC5-F337512D4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765" y="1618235"/>
            <a:ext cx="5757236" cy="4351338"/>
          </a:xfr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E96B0E89-C7B9-7123-A195-56A2F8F65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3" y="1618235"/>
            <a:ext cx="5398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1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9FA0-C755-69D3-160D-C812D1F3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Next steps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DF9A-A711-357D-D991-8B833F99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Playing around with other covariates (OMRI, Exports, </a:t>
            </a:r>
            <a:r>
              <a:rPr lang="en-US" err="1"/>
              <a:t>Vernalis</a:t>
            </a:r>
            <a:r>
              <a:rPr lang="en-US"/>
              <a:t> flow,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r>
              <a:rPr lang="en-US"/>
              <a:t>More robust analysis</a:t>
            </a:r>
          </a:p>
          <a:p>
            <a:pPr lvl="1"/>
            <a:r>
              <a:rPr lang="en-US"/>
              <a:t>Cross validation, variance inflation factor, etc.</a:t>
            </a:r>
          </a:p>
        </p:txBody>
      </p:sp>
    </p:spTree>
    <p:extLst>
      <p:ext uri="{BB962C8B-B14F-4D97-AF65-F5344CB8AC3E}">
        <p14:creationId xmlns:p14="http://schemas.microsoft.com/office/powerpoint/2010/main" val="729157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693b5ba-4b18-4d7b-9341-f32f400a5494}" enabled="0" method="" siteId="{0693b5ba-4b18-4d7b-9341-f32f400a549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Steelhead Annual Loss Prediction</vt:lpstr>
      <vt:lpstr>Hatchery Loss v Natural Loss</vt:lpstr>
      <vt:lpstr>Predict with water year types?</vt:lpstr>
      <vt:lpstr>Using all years of salvage (1995-2024)</vt:lpstr>
      <vt:lpstr>Post 2008 BiOP years (2009-2024)</vt:lpstr>
      <vt:lpstr>Slighty more robust model</vt:lpstr>
      <vt:lpstr>How well does it predict?</vt:lpstr>
      <vt:lpstr>Continuous Model</vt:lpstr>
      <vt:lpstr>Next steps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Ehlo, Chase A</dc:creator>
  <cp:lastModifiedBy>Ehlo, Chase A</cp:lastModifiedBy>
  <cp:revision>1</cp:revision>
  <dcterms:created xsi:type="dcterms:W3CDTF">2025-05-16T16:22:58Z</dcterms:created>
  <dcterms:modified xsi:type="dcterms:W3CDTF">2025-05-16T20:01:34Z</dcterms:modified>
</cp:coreProperties>
</file>