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5" r:id="rId4"/>
    <p:sldId id="260" r:id="rId5"/>
    <p:sldId id="262" r:id="rId6"/>
    <p:sldId id="261" r:id="rId7"/>
    <p:sldId id="263" r:id="rId8"/>
    <p:sldId id="264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316" autoAdjust="0"/>
  </p:normalViewPr>
  <p:slideViewPr>
    <p:cSldViewPr snapToGrid="0">
      <p:cViewPr varScale="1">
        <p:scale>
          <a:sx n="99" d="100"/>
          <a:sy n="99" d="100"/>
        </p:scale>
        <p:origin x="996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6289C5-459A-40CF-9518-C2B483D7EE91}" type="datetimeFigureOut">
              <a:rPr lang="de-CH" smtClean="0"/>
              <a:t>11.05.2025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A46081-04FF-47E9-BC7E-6DA80EFA5F7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331980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Extrahieren: 1 Stunde</a:t>
            </a:r>
          </a:p>
          <a:p>
            <a:r>
              <a:rPr lang="de-CH" dirty="0"/>
              <a:t>Übersetzen: 7 Stunden</a:t>
            </a:r>
          </a:p>
          <a:p>
            <a:r>
              <a:rPr lang="de-CH" dirty="0"/>
              <a:t>Transformieren: 49 Stunden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A46081-04FF-47E9-BC7E-6DA80EFA5F7B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729212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C5FD02-3822-D0EB-E382-8F362A570C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03B9145-0089-8CF1-482B-DB72ECB662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940E6CE-A3D0-B727-331A-471E2D69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2576C-7E93-421B-9883-5ECF7E3BA13F}" type="datetimeFigureOut">
              <a:rPr lang="de-CH" smtClean="0"/>
              <a:t>11.05.2025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C38A7D6-0EA6-B8F3-10FC-DCDFBCBFB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8DF9AF0-7AD2-47BD-A823-EFF20C188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0600E-5478-4DE9-B3B1-5BECBCC8D3E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06821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4088B1-C051-DC46-13D9-6C8721CEB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F1F788F-877E-E2DD-C23F-D26E423706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7F89193-DA41-87CF-0523-2F180028D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2576C-7E93-421B-9883-5ECF7E3BA13F}" type="datetimeFigureOut">
              <a:rPr lang="de-CH" smtClean="0"/>
              <a:t>11.05.2025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810C548-2583-1089-01ED-D344BE731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B4EFB1F-3905-1641-F84C-F9152D130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0600E-5478-4DE9-B3B1-5BECBCC8D3E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78371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89753A1-BEA6-AA37-7D1D-56FCC3C531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62BDAD6-3079-7CBC-A792-7941EF0A6B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875CA25-1B91-C70E-6344-2B43D5345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2576C-7E93-421B-9883-5ECF7E3BA13F}" type="datetimeFigureOut">
              <a:rPr lang="de-CH" smtClean="0"/>
              <a:t>11.05.2025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96CBEDA-4B69-4204-6577-20C132A22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E2B0408-F7BB-9D9E-076A-8F27E366C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0600E-5478-4DE9-B3B1-5BECBCC8D3E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29949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96F8D5-82EB-2BB8-D15A-6389CF2AC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094CF5A-8DAD-FB62-74E3-1DA69F75F4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6D1FB9F-B943-8A78-AE2B-BFF9CB3E0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2576C-7E93-421B-9883-5ECF7E3BA13F}" type="datetimeFigureOut">
              <a:rPr lang="de-CH" smtClean="0"/>
              <a:t>11.05.2025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DF403C1-8EFA-4BB0-D6B9-44FAD21DC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CEA2087-DFCC-104E-1C6C-F9BE78E65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0600E-5478-4DE9-B3B1-5BECBCC8D3E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836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2281DA-7F49-8310-2495-890B1E345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7FDF38D-F111-6FB7-4122-9F1A0AEB1A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C9CB3C9-A463-9C2E-334C-478AFD8A4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2576C-7E93-421B-9883-5ECF7E3BA13F}" type="datetimeFigureOut">
              <a:rPr lang="de-CH" smtClean="0"/>
              <a:t>11.05.2025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A33D5D8-95B4-6824-91DA-91E3D8F2A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602C626-E156-1586-DE39-D22150DDC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0600E-5478-4DE9-B3B1-5BECBCC8D3E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74798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8C5BAD-C524-F20D-7866-715F5E6DE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46074D4-BEFF-C2B8-8F4D-4E91F4388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294B53A-0BD0-2423-8351-F29FE70F62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9DA43B8-EF60-15D0-3CBD-7B8B593B1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2576C-7E93-421B-9883-5ECF7E3BA13F}" type="datetimeFigureOut">
              <a:rPr lang="de-CH" smtClean="0"/>
              <a:t>11.05.2025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1E3C6A9-27CE-1312-BDBB-67705D17D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78C2BCA-B8F3-A433-5601-7B2B4C751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0600E-5478-4DE9-B3B1-5BECBCC8D3E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65178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80A6C2-607E-23C1-2886-7E9E85936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D13ACE6-F0E1-F909-CCE8-D30A351435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156E70A-F772-960D-761B-1E7D507EFE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69AA561-D1AF-9CC3-207C-E73A1BE1C0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CE93F22-AC3E-59A8-C231-BFDFD68255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36A9AC1-C4AD-94F2-3F93-BF1AE1FA4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2576C-7E93-421B-9883-5ECF7E3BA13F}" type="datetimeFigureOut">
              <a:rPr lang="de-CH" smtClean="0"/>
              <a:t>11.05.2025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0B29793-EE71-DCB3-438B-03D67FD89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A3A6DB2-8A37-DA6C-6F3F-EDEC5942B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0600E-5478-4DE9-B3B1-5BECBCC8D3E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51227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950504-9464-F548-F398-B29341D2A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D2B70F9-3C79-AB96-8998-39AEDCC07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2576C-7E93-421B-9883-5ECF7E3BA13F}" type="datetimeFigureOut">
              <a:rPr lang="de-CH" smtClean="0"/>
              <a:t>11.05.2025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10C979B-F234-C826-0A5F-381BB556A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3CCC1AA-256B-CBB3-6A17-9B56478A5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0600E-5478-4DE9-B3B1-5BECBCC8D3E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65890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A142A99-6B28-24D0-6612-151992E5E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2576C-7E93-421B-9883-5ECF7E3BA13F}" type="datetimeFigureOut">
              <a:rPr lang="de-CH" smtClean="0"/>
              <a:t>11.05.2025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CA306C0-E9E7-4689-B248-4AF345DF2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8DBEAA6-DEE2-746A-FAD9-AFA6BD46F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0600E-5478-4DE9-B3B1-5BECBCC8D3E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96509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F08AF6-1C55-C230-EAD1-AE03C3244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779E4B0-3765-5104-FDDC-C2EC424C4D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0E99969-73CB-C959-398E-D57D802FCB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8A4AD55-1957-FF73-46FA-269373DBD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2576C-7E93-421B-9883-5ECF7E3BA13F}" type="datetimeFigureOut">
              <a:rPr lang="de-CH" smtClean="0"/>
              <a:t>11.05.2025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9CC8C3D-4262-EC0E-BAE9-6DC2EA2CF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19C84F4-D99F-4D9C-A92A-48ED6FBF1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0600E-5478-4DE9-B3B1-5BECBCC8D3E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86569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C3D967-B484-E0F2-F9DB-D76AA0CCD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D1EA369-7F0A-78F4-0960-C1A1968559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211FF72-1AE8-A9BC-3EC1-76FE409621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96FD4C7-3F32-501D-7B52-F3161E3DA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2576C-7E93-421B-9883-5ECF7E3BA13F}" type="datetimeFigureOut">
              <a:rPr lang="de-CH" smtClean="0"/>
              <a:t>11.05.2025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C7A94B0-B5C9-080D-8EEB-C3C512216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1E32052-7D9D-B396-D3F3-AEE055418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0600E-5478-4DE9-B3B1-5BECBCC8D3E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59146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E24C031-54F8-06E0-D001-403D0CF37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098B910-A462-AA08-C446-D637A6F23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A7CDA7E-6953-941E-0649-EE7EDCA579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E22576C-7E93-421B-9883-5ECF7E3BA13F}" type="datetimeFigureOut">
              <a:rPr lang="de-CH" smtClean="0"/>
              <a:t>11.05.2025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2A808F8-F6AA-8E62-056D-2F8C65691E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14C7307-4ABA-AA11-92C1-71D87ECF1A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500600E-5478-4DE9-B3B1-5BECBCC8D3E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36439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EBEB06-D566-603A-9265-64867B460D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29640"/>
            <a:ext cx="9144000" cy="2387600"/>
          </a:xfrm>
        </p:spPr>
        <p:txBody>
          <a:bodyPr/>
          <a:lstStyle/>
          <a:p>
            <a:r>
              <a:rPr lang="de-CH" sz="6600" b="1" dirty="0" err="1"/>
              <a:t>ByteMentor</a:t>
            </a:r>
            <a:br>
              <a:rPr lang="de-CH" dirty="0"/>
            </a:br>
            <a:r>
              <a:rPr lang="de-CH" sz="3600" dirty="0"/>
              <a:t>ZHAW AI Assistant</a:t>
            </a:r>
            <a:endParaRPr lang="de-CH" dirty="0"/>
          </a:p>
        </p:txBody>
      </p:sp>
      <p:pic>
        <p:nvPicPr>
          <p:cNvPr id="4" name="Grafik 3" descr="Fuchs mit einfarbiger Füllung">
            <a:extLst>
              <a:ext uri="{FF2B5EF4-FFF2-40B4-BE49-F238E27FC236}">
                <a16:creationId xmlns:a16="http://schemas.microsoft.com/office/drawing/2014/main" id="{20ABC45F-7A25-494D-BA87-22CED9773B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34317" flipH="1">
            <a:off x="1506589" y="-730590"/>
            <a:ext cx="9027915" cy="9027915"/>
          </a:xfrm>
          <a:prstGeom prst="rect">
            <a:avLst/>
          </a:prstGeom>
        </p:spPr>
      </p:pic>
      <p:pic>
        <p:nvPicPr>
          <p:cNvPr id="5" name="Grafik 4" descr="Fuchs mit einfarbiger Füllung">
            <a:extLst>
              <a:ext uri="{FF2B5EF4-FFF2-40B4-BE49-F238E27FC236}">
                <a16:creationId xmlns:a16="http://schemas.microsoft.com/office/drawing/2014/main" id="{E5D437DC-7F19-6DBC-F653-F031A6B980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24332" y="3791089"/>
            <a:ext cx="3671668" cy="3671668"/>
          </a:xfrm>
          <a:prstGeom prst="rect">
            <a:avLst/>
          </a:prstGeom>
        </p:spPr>
      </p:pic>
      <p:pic>
        <p:nvPicPr>
          <p:cNvPr id="6" name="Grafik 5" descr="Fuchs mit einfarbiger Füllung">
            <a:extLst>
              <a:ext uri="{FF2B5EF4-FFF2-40B4-BE49-F238E27FC236}">
                <a16:creationId xmlns:a16="http://schemas.microsoft.com/office/drawing/2014/main" id="{DB615913-4C31-8E5D-D7F7-9E5AEDF6AD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6769375" y="5480870"/>
            <a:ext cx="1468078" cy="1468078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9452294B-83D0-28F8-4F14-12831530CC40}"/>
              </a:ext>
            </a:extLst>
          </p:cNvPr>
          <p:cNvSpPr txBox="1"/>
          <p:nvPr/>
        </p:nvSpPr>
        <p:spPr>
          <a:xfrm>
            <a:off x="3167743" y="6553202"/>
            <a:ext cx="5192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Azevedo Katharina, Tomic Nikola, Schwarz Damian</a:t>
            </a:r>
          </a:p>
        </p:txBody>
      </p:sp>
    </p:spTree>
    <p:extLst>
      <p:ext uri="{BB962C8B-B14F-4D97-AF65-F5344CB8AC3E}">
        <p14:creationId xmlns:p14="http://schemas.microsoft.com/office/powerpoint/2010/main" val="1653816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7B2F93-A4C5-B0DA-24F7-30BFA089C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 err="1"/>
              <a:t>ByteMentor</a:t>
            </a:r>
            <a:r>
              <a:rPr lang="de-CH" b="1" dirty="0"/>
              <a:t> - Entstehung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91CB5EE-7DF5-F511-3FC4-E02B81141E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6150" y="1825625"/>
            <a:ext cx="10515600" cy="4351338"/>
          </a:xfrm>
        </p:spPr>
        <p:txBody>
          <a:bodyPr/>
          <a:lstStyle/>
          <a:p>
            <a:r>
              <a:rPr lang="de-CH" dirty="0"/>
              <a:t>Problemstellung</a:t>
            </a:r>
          </a:p>
          <a:p>
            <a:pPr lvl="1"/>
            <a:r>
              <a:rPr lang="de-CH" dirty="0"/>
              <a:t>LLMs sind nicht auf ZHAW-Daten trainiert.</a:t>
            </a:r>
          </a:p>
          <a:p>
            <a:r>
              <a:rPr lang="de-CH" dirty="0"/>
              <a:t>Motivation</a:t>
            </a:r>
          </a:p>
          <a:p>
            <a:pPr lvl="1"/>
            <a:r>
              <a:rPr lang="de-CH" dirty="0"/>
              <a:t>Interesse an LLMS, und Datapipelines</a:t>
            </a:r>
          </a:p>
          <a:p>
            <a:pPr lvl="1"/>
            <a:r>
              <a:rPr lang="de-CH" dirty="0"/>
              <a:t>Ziel: App mit nutzen für uns </a:t>
            </a:r>
          </a:p>
          <a:p>
            <a:r>
              <a:rPr lang="de-CH" dirty="0"/>
              <a:t>Release: Google DeepMind Gemma 3 (klein, stark, open-</a:t>
            </a:r>
            <a:r>
              <a:rPr lang="de-CH" dirty="0" err="1"/>
              <a:t>weight</a:t>
            </a:r>
            <a:r>
              <a:rPr lang="de-CH" dirty="0"/>
              <a:t>)</a:t>
            </a:r>
          </a:p>
        </p:txBody>
      </p:sp>
      <p:pic>
        <p:nvPicPr>
          <p:cNvPr id="4" name="Grafik 3" descr="Fuchs mit einfarbiger Füllung">
            <a:extLst>
              <a:ext uri="{FF2B5EF4-FFF2-40B4-BE49-F238E27FC236}">
                <a16:creationId xmlns:a16="http://schemas.microsoft.com/office/drawing/2014/main" id="{63C8667C-B432-B8A7-E156-3152D80AF3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34317" flipH="1">
            <a:off x="-2580416" y="1976238"/>
            <a:ext cx="9027915" cy="9027915"/>
          </a:xfrm>
          <a:prstGeom prst="rect">
            <a:avLst/>
          </a:prstGeom>
        </p:spPr>
      </p:pic>
      <p:pic>
        <p:nvPicPr>
          <p:cNvPr id="5" name="Grafik 4" descr="Fuchs mit einfarbiger Füllung">
            <a:extLst>
              <a:ext uri="{FF2B5EF4-FFF2-40B4-BE49-F238E27FC236}">
                <a16:creationId xmlns:a16="http://schemas.microsoft.com/office/drawing/2014/main" id="{F8089482-37D1-417D-B376-06F5A2ED85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367773" y="4220041"/>
            <a:ext cx="3671668" cy="3671668"/>
          </a:xfrm>
          <a:prstGeom prst="rect">
            <a:avLst/>
          </a:prstGeom>
        </p:spPr>
      </p:pic>
      <p:pic>
        <p:nvPicPr>
          <p:cNvPr id="6" name="Grafik 5" descr="Fuchs mit einfarbiger Füllung">
            <a:extLst>
              <a:ext uri="{FF2B5EF4-FFF2-40B4-BE49-F238E27FC236}">
                <a16:creationId xmlns:a16="http://schemas.microsoft.com/office/drawing/2014/main" id="{3CEFE7D7-2998-23D1-0EE4-ABED7BFDC8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0517093" y="110879"/>
            <a:ext cx="1468078" cy="1468078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5C82C6A8-F4FF-E27A-2D7D-EA02CCD5D7C8}"/>
              </a:ext>
            </a:extLst>
          </p:cNvPr>
          <p:cNvSpPr txBox="1"/>
          <p:nvPr/>
        </p:nvSpPr>
        <p:spPr>
          <a:xfrm>
            <a:off x="11615057" y="6377789"/>
            <a:ext cx="740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2</a:t>
            </a:r>
          </a:p>
        </p:txBody>
      </p:sp>
      <p:pic>
        <p:nvPicPr>
          <p:cNvPr id="8" name="Picture 2" descr="Gemma 3 model overview | Google AI for ...">
            <a:extLst>
              <a:ext uri="{FF2B5EF4-FFF2-40B4-BE49-F238E27FC236}">
                <a16:creationId xmlns:a16="http://schemas.microsoft.com/office/drawing/2014/main" id="{517CB32F-1746-31B9-9174-234912BCED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0534" y="1833203"/>
            <a:ext cx="2544523" cy="1615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62167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3DAFAD-6F14-5D70-52C6-AD5F1009E5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E1C4A4-2FA2-8895-AFEC-72BB441A0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/>
              <a:t>Daten – Pipeline</a:t>
            </a:r>
          </a:p>
        </p:txBody>
      </p:sp>
      <p:pic>
        <p:nvPicPr>
          <p:cNvPr id="4" name="Grafik 3" descr="Fuchs mit einfarbiger Füllung">
            <a:extLst>
              <a:ext uri="{FF2B5EF4-FFF2-40B4-BE49-F238E27FC236}">
                <a16:creationId xmlns:a16="http://schemas.microsoft.com/office/drawing/2014/main" id="{50316884-8C96-67C5-F4DA-9B8E6325C6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234317" flipH="1">
            <a:off x="-2580416" y="1976238"/>
            <a:ext cx="9027915" cy="9027915"/>
          </a:xfrm>
          <a:prstGeom prst="rect">
            <a:avLst/>
          </a:prstGeom>
        </p:spPr>
      </p:pic>
      <p:pic>
        <p:nvPicPr>
          <p:cNvPr id="5" name="Grafik 4" descr="Fuchs mit einfarbiger Füllung">
            <a:extLst>
              <a:ext uri="{FF2B5EF4-FFF2-40B4-BE49-F238E27FC236}">
                <a16:creationId xmlns:a16="http://schemas.microsoft.com/office/drawing/2014/main" id="{13E96840-CAA6-20AD-E138-6A72DA048A9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367773" y="4220041"/>
            <a:ext cx="3671668" cy="3671668"/>
          </a:xfrm>
          <a:prstGeom prst="rect">
            <a:avLst/>
          </a:prstGeom>
        </p:spPr>
      </p:pic>
      <p:pic>
        <p:nvPicPr>
          <p:cNvPr id="6" name="Grafik 5" descr="Fuchs mit einfarbiger Füllung">
            <a:extLst>
              <a:ext uri="{FF2B5EF4-FFF2-40B4-BE49-F238E27FC236}">
                <a16:creationId xmlns:a16="http://schemas.microsoft.com/office/drawing/2014/main" id="{71B451C0-A2BE-BAE2-0663-09F5EDC00FA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10517093" y="110879"/>
            <a:ext cx="1468078" cy="1468078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0FFAC46E-602F-DED0-B23B-586109F2A502}"/>
              </a:ext>
            </a:extLst>
          </p:cNvPr>
          <p:cNvSpPr txBox="1"/>
          <p:nvPr/>
        </p:nvSpPr>
        <p:spPr>
          <a:xfrm>
            <a:off x="11615057" y="6377789"/>
            <a:ext cx="740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2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9CBF38E5-A462-A575-764C-6819DEDF4B3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89288" y="1311084"/>
            <a:ext cx="5325769" cy="5546915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C0DE26F3-2D97-686C-A5A5-812A9274BCE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8943" y="1837028"/>
            <a:ext cx="4918384" cy="2764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83453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30E57A-DAA2-7954-B734-DF543726D5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404B2B-9FF8-A69F-6869-10118A073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/>
              <a:t>Daten – Ressourcen und Zahlen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FD78939-D9D6-41C4-1405-86ADDB6704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6150" y="1825625"/>
            <a:ext cx="10515600" cy="4351338"/>
          </a:xfrm>
        </p:spPr>
        <p:txBody>
          <a:bodyPr/>
          <a:lstStyle/>
          <a:p>
            <a:r>
              <a:rPr lang="de-CH" dirty="0"/>
              <a:t>MongoDB – </a:t>
            </a:r>
            <a:r>
              <a:rPr lang="de-CH" dirty="0" err="1"/>
              <a:t>pymongo</a:t>
            </a:r>
            <a:endParaRPr lang="de-CH" dirty="0"/>
          </a:p>
          <a:p>
            <a:r>
              <a:rPr lang="de-CH" dirty="0"/>
              <a:t>Text extrahieren: </a:t>
            </a:r>
            <a:r>
              <a:rPr lang="de-CH" dirty="0" err="1"/>
              <a:t>PyPDF</a:t>
            </a:r>
            <a:r>
              <a:rPr lang="de-CH" dirty="0"/>
              <a:t> 2, </a:t>
            </a:r>
            <a:r>
              <a:rPr lang="de-CH" dirty="0" err="1"/>
              <a:t>python-pptx</a:t>
            </a:r>
            <a:r>
              <a:rPr lang="de-CH" dirty="0"/>
              <a:t>, </a:t>
            </a:r>
            <a:r>
              <a:rPr lang="de-CH" dirty="0" err="1"/>
              <a:t>python-docx</a:t>
            </a:r>
            <a:endParaRPr lang="de-CH" dirty="0"/>
          </a:p>
          <a:p>
            <a:r>
              <a:rPr lang="de-CH" dirty="0"/>
              <a:t>Übersetzen: </a:t>
            </a:r>
            <a:r>
              <a:rPr lang="de-CH" dirty="0" err="1"/>
              <a:t>Argostranslate</a:t>
            </a:r>
            <a:r>
              <a:rPr lang="de-CH" dirty="0"/>
              <a:t> (Open-Source, offline, NN, </a:t>
            </a:r>
            <a:r>
              <a:rPr lang="de-CH" dirty="0" err="1"/>
              <a:t>python</a:t>
            </a:r>
            <a:r>
              <a:rPr lang="de-CH" dirty="0"/>
              <a:t>)</a:t>
            </a:r>
          </a:p>
          <a:p>
            <a:pPr lvl="1"/>
            <a:r>
              <a:rPr lang="de-CH" dirty="0"/>
              <a:t>Problem: Input -&gt; aufteilen in Sätze</a:t>
            </a:r>
          </a:p>
          <a:p>
            <a:r>
              <a:rPr lang="de-CH" dirty="0"/>
              <a:t>Transformieren: </a:t>
            </a:r>
            <a:r>
              <a:rPr lang="de-CH" dirty="0" err="1"/>
              <a:t>Ollama</a:t>
            </a:r>
            <a:r>
              <a:rPr lang="de-CH" dirty="0"/>
              <a:t>(gemma-3), </a:t>
            </a:r>
            <a:r>
              <a:rPr lang="de-CH" dirty="0" err="1"/>
              <a:t>langchain_community</a:t>
            </a:r>
            <a:endParaRPr lang="de-CH" dirty="0"/>
          </a:p>
          <a:p>
            <a:pPr lvl="1"/>
            <a:r>
              <a:rPr lang="de-CH" dirty="0" err="1"/>
              <a:t>Promt</a:t>
            </a:r>
            <a:r>
              <a:rPr lang="de-CH" dirty="0"/>
              <a:t>: (Kurz, Format, ZHAW Modul)</a:t>
            </a:r>
          </a:p>
          <a:p>
            <a:endParaRPr lang="de-CH" dirty="0"/>
          </a:p>
        </p:txBody>
      </p:sp>
      <p:pic>
        <p:nvPicPr>
          <p:cNvPr id="4" name="Grafik 3" descr="Fuchs mit einfarbiger Füllung">
            <a:extLst>
              <a:ext uri="{FF2B5EF4-FFF2-40B4-BE49-F238E27FC236}">
                <a16:creationId xmlns:a16="http://schemas.microsoft.com/office/drawing/2014/main" id="{93FD925C-2C13-1C7D-7078-65EDDEE8A6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34317" flipH="1">
            <a:off x="-2580416" y="1976238"/>
            <a:ext cx="9027915" cy="9027915"/>
          </a:xfrm>
          <a:prstGeom prst="rect">
            <a:avLst/>
          </a:prstGeom>
        </p:spPr>
      </p:pic>
      <p:pic>
        <p:nvPicPr>
          <p:cNvPr id="5" name="Grafik 4" descr="Fuchs mit einfarbiger Füllung">
            <a:extLst>
              <a:ext uri="{FF2B5EF4-FFF2-40B4-BE49-F238E27FC236}">
                <a16:creationId xmlns:a16="http://schemas.microsoft.com/office/drawing/2014/main" id="{CDE67D4D-3C55-E928-B4B0-902AF5A595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367773" y="4220041"/>
            <a:ext cx="3671668" cy="3671668"/>
          </a:xfrm>
          <a:prstGeom prst="rect">
            <a:avLst/>
          </a:prstGeom>
        </p:spPr>
      </p:pic>
      <p:pic>
        <p:nvPicPr>
          <p:cNvPr id="6" name="Grafik 5" descr="Fuchs mit einfarbiger Füllung">
            <a:extLst>
              <a:ext uri="{FF2B5EF4-FFF2-40B4-BE49-F238E27FC236}">
                <a16:creationId xmlns:a16="http://schemas.microsoft.com/office/drawing/2014/main" id="{1ABA54A7-2755-F302-FDB0-6E17A418C1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0517093" y="110879"/>
            <a:ext cx="1468078" cy="1468078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377AB888-6C00-9A39-CD16-BABB354576CD}"/>
              </a:ext>
            </a:extLst>
          </p:cNvPr>
          <p:cNvSpPr txBox="1"/>
          <p:nvPr/>
        </p:nvSpPr>
        <p:spPr>
          <a:xfrm>
            <a:off x="11615057" y="6377789"/>
            <a:ext cx="740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2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C983CAAD-86BB-4184-5B4F-8815968AE22F}"/>
              </a:ext>
            </a:extLst>
          </p:cNvPr>
          <p:cNvSpPr txBox="1"/>
          <p:nvPr/>
        </p:nvSpPr>
        <p:spPr>
          <a:xfrm>
            <a:off x="4959460" y="4855546"/>
            <a:ext cx="63943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/>
              <a:t>Kennzahlen</a:t>
            </a:r>
          </a:p>
          <a:p>
            <a:r>
              <a:rPr lang="de-CH" b="1" dirty="0"/>
              <a:t>Extrahiert</a:t>
            </a:r>
            <a:r>
              <a:rPr lang="de-CH" dirty="0"/>
              <a:t>: 831 | 1 Stunde</a:t>
            </a:r>
          </a:p>
          <a:p>
            <a:r>
              <a:rPr lang="de-CH" b="1" dirty="0"/>
              <a:t>Übersetzung</a:t>
            </a:r>
            <a:r>
              <a:rPr lang="de-CH" dirty="0"/>
              <a:t>: 580  | 69.8% | 7 Stunden</a:t>
            </a:r>
          </a:p>
          <a:p>
            <a:r>
              <a:rPr lang="de-CH" b="1" dirty="0"/>
              <a:t>Transformation</a:t>
            </a:r>
            <a:r>
              <a:rPr lang="de-CH" dirty="0"/>
              <a:t>: 35’221 paare | 49 Stunden | 5.008 sec/</a:t>
            </a:r>
            <a:r>
              <a:rPr lang="de-CH" dirty="0" err="1"/>
              <a:t>request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1812720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AD7C52-5812-83E4-6D9C-BE60043563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720A23-0851-427E-96E9-A4AB0DE92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/>
              <a:t>Model - System Design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4CAE47F-6214-8FE4-1667-FDAD285E18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6150" y="1825625"/>
            <a:ext cx="10515600" cy="4351338"/>
          </a:xfrm>
        </p:spPr>
        <p:txBody>
          <a:bodyPr/>
          <a:lstStyle/>
          <a:p>
            <a:r>
              <a:rPr lang="de-CH" dirty="0"/>
              <a:t>Model: </a:t>
            </a:r>
            <a:r>
              <a:rPr lang="de-CH" dirty="0" err="1"/>
              <a:t>google</a:t>
            </a:r>
            <a:r>
              <a:rPr lang="de-CH" dirty="0"/>
              <a:t>/gemma-2b-it , </a:t>
            </a:r>
            <a:r>
              <a:rPr lang="de-CH" dirty="0" err="1"/>
              <a:t>Hugging</a:t>
            </a:r>
            <a:r>
              <a:rPr lang="de-CH" dirty="0"/>
              <a:t> Face</a:t>
            </a:r>
          </a:p>
          <a:p>
            <a:r>
              <a:rPr lang="de-CH" dirty="0"/>
              <a:t>Training in Python </a:t>
            </a:r>
          </a:p>
          <a:p>
            <a:pPr lvl="1"/>
            <a:r>
              <a:rPr lang="de-CH" dirty="0"/>
              <a:t>Transformers, </a:t>
            </a:r>
            <a:r>
              <a:rPr lang="de-CH" dirty="0" err="1"/>
              <a:t>torch</a:t>
            </a:r>
            <a:r>
              <a:rPr lang="de-CH" dirty="0"/>
              <a:t>, </a:t>
            </a:r>
            <a:r>
              <a:rPr lang="de-CH" dirty="0" err="1"/>
              <a:t>trl</a:t>
            </a:r>
            <a:endParaRPr lang="de-CH" dirty="0"/>
          </a:p>
          <a:p>
            <a:r>
              <a:rPr lang="de-CH" dirty="0"/>
              <a:t>Lokales </a:t>
            </a:r>
            <a:r>
              <a:rPr lang="de-CH" dirty="0" err="1"/>
              <a:t>fine</a:t>
            </a:r>
            <a:r>
              <a:rPr lang="de-CH" dirty="0"/>
              <a:t>-tuning mit CUDA</a:t>
            </a:r>
          </a:p>
          <a:p>
            <a:r>
              <a:rPr lang="de-CH" dirty="0"/>
              <a:t>LORA</a:t>
            </a:r>
          </a:p>
          <a:p>
            <a:endParaRPr lang="de-CH" dirty="0"/>
          </a:p>
          <a:p>
            <a:pPr lvl="1"/>
            <a:endParaRPr lang="de-CH" dirty="0"/>
          </a:p>
          <a:p>
            <a:endParaRPr lang="de-CH" dirty="0"/>
          </a:p>
          <a:p>
            <a:endParaRPr lang="de-CH" dirty="0"/>
          </a:p>
        </p:txBody>
      </p:sp>
      <p:pic>
        <p:nvPicPr>
          <p:cNvPr id="4" name="Grafik 3" descr="Fuchs mit einfarbiger Füllung">
            <a:extLst>
              <a:ext uri="{FF2B5EF4-FFF2-40B4-BE49-F238E27FC236}">
                <a16:creationId xmlns:a16="http://schemas.microsoft.com/office/drawing/2014/main" id="{E7EDAAC2-B908-FC2A-5FC8-8FF4C90479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34317" flipH="1">
            <a:off x="-2580416" y="1976238"/>
            <a:ext cx="9027915" cy="9027915"/>
          </a:xfrm>
          <a:prstGeom prst="rect">
            <a:avLst/>
          </a:prstGeom>
        </p:spPr>
      </p:pic>
      <p:pic>
        <p:nvPicPr>
          <p:cNvPr id="5" name="Grafik 4" descr="Fuchs mit einfarbiger Füllung">
            <a:extLst>
              <a:ext uri="{FF2B5EF4-FFF2-40B4-BE49-F238E27FC236}">
                <a16:creationId xmlns:a16="http://schemas.microsoft.com/office/drawing/2014/main" id="{6BE08D35-B465-2053-CCBA-08B975AB4C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367773" y="4220041"/>
            <a:ext cx="3671668" cy="3671668"/>
          </a:xfrm>
          <a:prstGeom prst="rect">
            <a:avLst/>
          </a:prstGeom>
        </p:spPr>
      </p:pic>
      <p:pic>
        <p:nvPicPr>
          <p:cNvPr id="6" name="Grafik 5" descr="Fuchs mit einfarbiger Füllung">
            <a:extLst>
              <a:ext uri="{FF2B5EF4-FFF2-40B4-BE49-F238E27FC236}">
                <a16:creationId xmlns:a16="http://schemas.microsoft.com/office/drawing/2014/main" id="{9203CC5E-AA97-495C-EF73-38952A01AC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0517093" y="110879"/>
            <a:ext cx="1468078" cy="1468078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81B80592-127B-209C-06E5-5A08EFCD29C1}"/>
              </a:ext>
            </a:extLst>
          </p:cNvPr>
          <p:cNvSpPr txBox="1"/>
          <p:nvPr/>
        </p:nvSpPr>
        <p:spPr>
          <a:xfrm>
            <a:off x="11615057" y="6377789"/>
            <a:ext cx="740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2</a:t>
            </a:r>
          </a:p>
        </p:txBody>
      </p:sp>
      <p:pic>
        <p:nvPicPr>
          <p:cNvPr id="2052" name="Picture 4" descr="Google releases Gemma 2 2B, ShieldGemma and Gemma Scope">
            <a:extLst>
              <a:ext uri="{FF2B5EF4-FFF2-40B4-BE49-F238E27FC236}">
                <a16:creationId xmlns:a16="http://schemas.microsoft.com/office/drawing/2014/main" id="{BE990BE9-56B2-947F-DEC8-4FFA65C71D4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655"/>
          <a:stretch/>
        </p:blipFill>
        <p:spPr bwMode="auto">
          <a:xfrm>
            <a:off x="5025806" y="4001294"/>
            <a:ext cx="6101787" cy="2078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46660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04062D-0F28-5B70-9D1E-A948007327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57F27E-BE7D-8704-58BF-618D41D68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/>
              <a:t>Model – Evaluation aller Models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DC985CF-10DA-DF39-0550-929CA36DFF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6150" y="1825625"/>
            <a:ext cx="10515600" cy="4351338"/>
          </a:xfrm>
        </p:spPr>
        <p:txBody>
          <a:bodyPr/>
          <a:lstStyle/>
          <a:p>
            <a:endParaRPr lang="de-CH" dirty="0"/>
          </a:p>
        </p:txBody>
      </p:sp>
      <p:pic>
        <p:nvPicPr>
          <p:cNvPr id="4" name="Grafik 3" descr="Fuchs mit einfarbiger Füllung">
            <a:extLst>
              <a:ext uri="{FF2B5EF4-FFF2-40B4-BE49-F238E27FC236}">
                <a16:creationId xmlns:a16="http://schemas.microsoft.com/office/drawing/2014/main" id="{008731D7-023D-407B-2AD1-387BD664DA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34317" flipH="1">
            <a:off x="-2580416" y="1976238"/>
            <a:ext cx="9027915" cy="9027915"/>
          </a:xfrm>
          <a:prstGeom prst="rect">
            <a:avLst/>
          </a:prstGeom>
        </p:spPr>
      </p:pic>
      <p:pic>
        <p:nvPicPr>
          <p:cNvPr id="5" name="Grafik 4" descr="Fuchs mit einfarbiger Füllung">
            <a:extLst>
              <a:ext uri="{FF2B5EF4-FFF2-40B4-BE49-F238E27FC236}">
                <a16:creationId xmlns:a16="http://schemas.microsoft.com/office/drawing/2014/main" id="{E4C32408-FD4D-1A32-8172-0C4D85AAF2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367773" y="4220041"/>
            <a:ext cx="3671668" cy="3671668"/>
          </a:xfrm>
          <a:prstGeom prst="rect">
            <a:avLst/>
          </a:prstGeom>
        </p:spPr>
      </p:pic>
      <p:pic>
        <p:nvPicPr>
          <p:cNvPr id="6" name="Grafik 5" descr="Fuchs mit einfarbiger Füllung">
            <a:extLst>
              <a:ext uri="{FF2B5EF4-FFF2-40B4-BE49-F238E27FC236}">
                <a16:creationId xmlns:a16="http://schemas.microsoft.com/office/drawing/2014/main" id="{762AE98F-8FA6-0E9D-9C45-C9F5E05110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0517093" y="110879"/>
            <a:ext cx="1468078" cy="1468078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74AB3AE7-6F10-AAB5-F62F-8C53C38D71A7}"/>
              </a:ext>
            </a:extLst>
          </p:cNvPr>
          <p:cNvSpPr txBox="1"/>
          <p:nvPr/>
        </p:nvSpPr>
        <p:spPr>
          <a:xfrm>
            <a:off x="11615057" y="6377789"/>
            <a:ext cx="740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2605415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DDDFE4-1B29-299D-AB45-EFB71BCE9E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4D4804-D13F-BEF1-79B5-A9265E420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/>
              <a:t>Web App - System Design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A689381-540B-7073-BDCB-763F9312F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6150" y="1825625"/>
            <a:ext cx="10515600" cy="4351338"/>
          </a:xfrm>
        </p:spPr>
        <p:txBody>
          <a:bodyPr/>
          <a:lstStyle/>
          <a:p>
            <a:r>
              <a:rPr lang="de-CH" dirty="0"/>
              <a:t>Backend:</a:t>
            </a:r>
          </a:p>
          <a:p>
            <a:pPr lvl="1"/>
            <a:r>
              <a:rPr lang="de-CH" dirty="0"/>
              <a:t>Python - </a:t>
            </a:r>
            <a:r>
              <a:rPr lang="de-CH" dirty="0" err="1"/>
              <a:t>Flask</a:t>
            </a:r>
            <a:endParaRPr lang="de-CH" dirty="0"/>
          </a:p>
          <a:p>
            <a:pPr lvl="1"/>
            <a:r>
              <a:rPr lang="de-CH" dirty="0"/>
              <a:t>Endpunkte: /</a:t>
            </a:r>
            <a:r>
              <a:rPr lang="de-CH" dirty="0" err="1"/>
              <a:t>correct</a:t>
            </a:r>
            <a:r>
              <a:rPr lang="de-CH" dirty="0"/>
              <a:t>, /</a:t>
            </a:r>
            <a:r>
              <a:rPr lang="de-CH" dirty="0" err="1"/>
              <a:t>askmodel</a:t>
            </a:r>
            <a:endParaRPr lang="de-CH" dirty="0"/>
          </a:p>
          <a:p>
            <a:pPr lvl="1"/>
            <a:endParaRPr lang="de-CH" dirty="0"/>
          </a:p>
          <a:p>
            <a:r>
              <a:rPr lang="de-CH" dirty="0"/>
              <a:t>Frontend: </a:t>
            </a:r>
          </a:p>
          <a:p>
            <a:pPr lvl="1"/>
            <a:r>
              <a:rPr lang="de-CH" dirty="0"/>
              <a:t>Vite</a:t>
            </a:r>
          </a:p>
          <a:p>
            <a:pPr lvl="1"/>
            <a:r>
              <a:rPr lang="de-CH" dirty="0" err="1"/>
              <a:t>ReactJS</a:t>
            </a:r>
            <a:r>
              <a:rPr lang="de-CH" dirty="0"/>
              <a:t> (</a:t>
            </a:r>
            <a:r>
              <a:rPr lang="de-CH" dirty="0" err="1"/>
              <a:t>hooks</a:t>
            </a:r>
            <a:r>
              <a:rPr lang="de-CH" dirty="0"/>
              <a:t>, </a:t>
            </a:r>
            <a:r>
              <a:rPr lang="de-CH" dirty="0" err="1"/>
              <a:t>components</a:t>
            </a:r>
            <a:r>
              <a:rPr lang="de-CH" dirty="0"/>
              <a:t>, </a:t>
            </a:r>
            <a:r>
              <a:rPr lang="de-CH" dirty="0" err="1"/>
              <a:t>types</a:t>
            </a:r>
            <a:r>
              <a:rPr lang="de-CH" dirty="0"/>
              <a:t>)</a:t>
            </a:r>
          </a:p>
          <a:p>
            <a:pPr lvl="1"/>
            <a:r>
              <a:rPr lang="de-CH" dirty="0"/>
              <a:t>Features: Chat-Input, Chat-</a:t>
            </a:r>
            <a:r>
              <a:rPr lang="de-CH" dirty="0" err="1"/>
              <a:t>Window</a:t>
            </a:r>
            <a:r>
              <a:rPr lang="de-CH" dirty="0"/>
              <a:t>, Chat-</a:t>
            </a:r>
            <a:r>
              <a:rPr lang="de-CH" dirty="0" err="1"/>
              <a:t>History</a:t>
            </a:r>
            <a:endParaRPr lang="de-CH" dirty="0"/>
          </a:p>
        </p:txBody>
      </p:sp>
      <p:pic>
        <p:nvPicPr>
          <p:cNvPr id="4" name="Grafik 3" descr="Fuchs mit einfarbiger Füllung">
            <a:extLst>
              <a:ext uri="{FF2B5EF4-FFF2-40B4-BE49-F238E27FC236}">
                <a16:creationId xmlns:a16="http://schemas.microsoft.com/office/drawing/2014/main" id="{74CA949A-6A06-BC3E-1413-73DD7DF918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34317" flipH="1">
            <a:off x="-2580416" y="1976238"/>
            <a:ext cx="9027915" cy="9027915"/>
          </a:xfrm>
          <a:prstGeom prst="rect">
            <a:avLst/>
          </a:prstGeom>
        </p:spPr>
      </p:pic>
      <p:pic>
        <p:nvPicPr>
          <p:cNvPr id="5" name="Grafik 4" descr="Fuchs mit einfarbiger Füllung">
            <a:extLst>
              <a:ext uri="{FF2B5EF4-FFF2-40B4-BE49-F238E27FC236}">
                <a16:creationId xmlns:a16="http://schemas.microsoft.com/office/drawing/2014/main" id="{27C9000C-2BD8-D4B4-A267-59AD85F173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367773" y="4220041"/>
            <a:ext cx="3671668" cy="3671668"/>
          </a:xfrm>
          <a:prstGeom prst="rect">
            <a:avLst/>
          </a:prstGeom>
        </p:spPr>
      </p:pic>
      <p:pic>
        <p:nvPicPr>
          <p:cNvPr id="6" name="Grafik 5" descr="Fuchs mit einfarbiger Füllung">
            <a:extLst>
              <a:ext uri="{FF2B5EF4-FFF2-40B4-BE49-F238E27FC236}">
                <a16:creationId xmlns:a16="http://schemas.microsoft.com/office/drawing/2014/main" id="{0629ED46-37E2-D2C2-D79F-A8D1375E2A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0517093" y="110879"/>
            <a:ext cx="1468078" cy="1468078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4F734812-FD61-2F99-3871-BC9A3BB4624E}"/>
              </a:ext>
            </a:extLst>
          </p:cNvPr>
          <p:cNvSpPr txBox="1"/>
          <p:nvPr/>
        </p:nvSpPr>
        <p:spPr>
          <a:xfrm>
            <a:off x="11615057" y="6377789"/>
            <a:ext cx="740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9973874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43EB1F-FB7D-3EF9-0454-BA6C1A2591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EE3AF5-9D6A-698E-E185-7789D576F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/>
              <a:t>Web App - Demo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543787B-7877-B401-84EA-5D1B5C729E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6150" y="1825625"/>
            <a:ext cx="10515600" cy="4351338"/>
          </a:xfrm>
        </p:spPr>
        <p:txBody>
          <a:bodyPr/>
          <a:lstStyle/>
          <a:p>
            <a:r>
              <a:rPr lang="de-CH" dirty="0"/>
              <a:t>Live Demo</a:t>
            </a:r>
          </a:p>
        </p:txBody>
      </p:sp>
      <p:pic>
        <p:nvPicPr>
          <p:cNvPr id="4" name="Grafik 3" descr="Fuchs mit einfarbiger Füllung">
            <a:extLst>
              <a:ext uri="{FF2B5EF4-FFF2-40B4-BE49-F238E27FC236}">
                <a16:creationId xmlns:a16="http://schemas.microsoft.com/office/drawing/2014/main" id="{F91981DB-DF2D-A9D7-FF96-AF956896D8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34317" flipH="1">
            <a:off x="-2580416" y="1976238"/>
            <a:ext cx="9027915" cy="9027915"/>
          </a:xfrm>
          <a:prstGeom prst="rect">
            <a:avLst/>
          </a:prstGeom>
        </p:spPr>
      </p:pic>
      <p:pic>
        <p:nvPicPr>
          <p:cNvPr id="5" name="Grafik 4" descr="Fuchs mit einfarbiger Füllung">
            <a:extLst>
              <a:ext uri="{FF2B5EF4-FFF2-40B4-BE49-F238E27FC236}">
                <a16:creationId xmlns:a16="http://schemas.microsoft.com/office/drawing/2014/main" id="{2BE63F23-BE94-8771-6344-F42CCFA27F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367773" y="4220041"/>
            <a:ext cx="3671668" cy="3671668"/>
          </a:xfrm>
          <a:prstGeom prst="rect">
            <a:avLst/>
          </a:prstGeom>
        </p:spPr>
      </p:pic>
      <p:pic>
        <p:nvPicPr>
          <p:cNvPr id="6" name="Grafik 5" descr="Fuchs mit einfarbiger Füllung">
            <a:extLst>
              <a:ext uri="{FF2B5EF4-FFF2-40B4-BE49-F238E27FC236}">
                <a16:creationId xmlns:a16="http://schemas.microsoft.com/office/drawing/2014/main" id="{94FB4F85-4948-986E-3DA2-74A6CDCA77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0517093" y="110879"/>
            <a:ext cx="1468078" cy="1468078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73933FD4-7CF7-587C-84A9-A11451F77AE0}"/>
              </a:ext>
            </a:extLst>
          </p:cNvPr>
          <p:cNvSpPr txBox="1"/>
          <p:nvPr/>
        </p:nvSpPr>
        <p:spPr>
          <a:xfrm>
            <a:off x="11615057" y="6377789"/>
            <a:ext cx="740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2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5682984-9969-26B2-C33B-1D62519F4F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3392" y="1385783"/>
            <a:ext cx="6600442" cy="5107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09202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228</Words>
  <Application>Microsoft Office PowerPoint</Application>
  <PresentationFormat>Breitbild</PresentationFormat>
  <Paragraphs>52</Paragraphs>
  <Slides>8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</vt:lpstr>
      <vt:lpstr>ByteMentor ZHAW AI Assistant</vt:lpstr>
      <vt:lpstr>ByteMentor - Entstehung</vt:lpstr>
      <vt:lpstr>Daten – Pipeline</vt:lpstr>
      <vt:lpstr>Daten – Ressourcen und Zahlen</vt:lpstr>
      <vt:lpstr>Model - System Design </vt:lpstr>
      <vt:lpstr>Model – Evaluation aller Models</vt:lpstr>
      <vt:lpstr>Web App - System Design</vt:lpstr>
      <vt:lpstr>Web App - 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Damian Schwarz</dc:creator>
  <cp:lastModifiedBy>Damian Schwarz</cp:lastModifiedBy>
  <cp:revision>2</cp:revision>
  <dcterms:created xsi:type="dcterms:W3CDTF">2025-04-05T16:06:41Z</dcterms:created>
  <dcterms:modified xsi:type="dcterms:W3CDTF">2025-05-11T14:39:20Z</dcterms:modified>
</cp:coreProperties>
</file>