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91" r:id="rId4"/>
  </p:sldMasterIdLst>
  <p:sldIdLst>
    <p:sldId id="256" r:id="rId5"/>
    <p:sldId id="290" r:id="rId6"/>
    <p:sldId id="313" r:id="rId7"/>
    <p:sldId id="283" r:id="rId8"/>
    <p:sldId id="284" r:id="rId9"/>
    <p:sldId id="263" r:id="rId10"/>
    <p:sldId id="265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271" r:id="rId20"/>
    <p:sldId id="269" r:id="rId21"/>
    <p:sldId id="322" r:id="rId22"/>
    <p:sldId id="323" r:id="rId23"/>
    <p:sldId id="272" r:id="rId24"/>
    <p:sldId id="297" r:id="rId25"/>
    <p:sldId id="275" r:id="rId26"/>
    <p:sldId id="278" r:id="rId27"/>
    <p:sldId id="324" r:id="rId28"/>
    <p:sldId id="326" r:id="rId29"/>
    <p:sldId id="325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801299CA-E81E-4310-99AA-E26DAB0584F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697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93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64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094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655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35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382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343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476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9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F0E9-98B6-46B1-B572-4311A79F2F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5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15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61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C7E-86F7-48F0-89F5-8F1CD3240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3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8D8-3828-4F5D-A6D3-5E37D3629B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868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12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CCBA-15F0-4D44-9C70-58DDF706AB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27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89E2-98E2-4587-AE57-CCF81E522F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644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4304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DE3565D-3667-40D2-B494-F6ED22E6AB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5400" dirty="0"/>
              <a:t>Data Types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0B080AC-13FB-4444-86EB-C58C53BAD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066F225-F438-4D81-8643-D377103EA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An array is a compound data type that stores numbered pieces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numbered datum is called an </a:t>
            </a:r>
            <a:r>
              <a:rPr lang="en-US" altLang="en-US" i="1"/>
              <a:t>element </a:t>
            </a:r>
            <a:r>
              <a:rPr lang="en-US" altLang="en-US"/>
              <a:t>of the array and the number assigned to it is called an </a:t>
            </a:r>
            <a:r>
              <a:rPr lang="en-US" altLang="en-US" i="1"/>
              <a:t>index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elements of an array may be of any type. A single array can even store elements of different type.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6E36883-3CF1-4778-B6A9-F575BEE09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an Array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096580F-6DEE-4631-B0FE-57130DCBE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/>
              <a:t>There are several different ways to create an array in JavaScript</a:t>
            </a:r>
          </a:p>
          <a:p>
            <a:pPr>
              <a:buClr>
                <a:schemeClr val="tx1"/>
              </a:buClr>
            </a:pPr>
            <a:r>
              <a:rPr lang="en-US" altLang="en-US"/>
              <a:t>Using the </a:t>
            </a:r>
            <a:r>
              <a:rPr lang="en-US" altLang="en-US">
                <a:latin typeface="Courier" charset="0"/>
              </a:rPr>
              <a:t>Array()</a:t>
            </a:r>
            <a:r>
              <a:rPr lang="en-US" altLang="en-US"/>
              <a:t> constructor:</a:t>
            </a:r>
          </a:p>
          <a:p>
            <a:pPr lvl="1">
              <a:buFontTx/>
              <a:buNone/>
            </a:pPr>
            <a:r>
              <a:rPr lang="en-US" altLang="en-US" sz="3200"/>
              <a:t>- var a = new Array(1, 2, 3, 4, 5);</a:t>
            </a:r>
          </a:p>
          <a:p>
            <a:pPr lvl="1">
              <a:buFontTx/>
              <a:buNone/>
            </a:pPr>
            <a:r>
              <a:rPr lang="en-US" altLang="en-US" sz="3200"/>
              <a:t>- var b = new Array(10);</a:t>
            </a:r>
            <a:endParaRPr lang="en-US" altLang="en-US" sz="2000"/>
          </a:p>
          <a:p>
            <a:pPr>
              <a:buClr>
                <a:schemeClr val="tx1"/>
              </a:buClr>
            </a:pPr>
            <a:r>
              <a:rPr lang="en-US" altLang="en-US"/>
              <a:t>Using array literals: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 - var c = [1, 2, 3, 4, 5];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0950EAA6-3D59-4242-B921-C7230907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825" y="69881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52D59FB-32AF-4C76-9A9E-87A631C42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CD6B8D5-CB6B-4928-85E7-31D8CD2F8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Array elements are accessed using the [ ] operator</a:t>
            </a:r>
          </a:p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var colors = [“red”, “green”, “blue”];</a:t>
            </a:r>
          </a:p>
          <a:p>
            <a:pPr lvl="1"/>
            <a:r>
              <a:rPr lang="en-US" altLang="en-US"/>
              <a:t>colors[0] =&gt; red</a:t>
            </a:r>
          </a:p>
          <a:p>
            <a:pPr lvl="1"/>
            <a:r>
              <a:rPr lang="en-US" altLang="en-US"/>
              <a:t>colors[1] =&gt; green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494FF70-A5FE-47D0-8772-7A2F5123E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Elements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9E42770-0690-471B-9E07-70EA440D0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add a new element to an array, simply assign a value to it</a:t>
            </a:r>
          </a:p>
          <a:p>
            <a:pPr>
              <a:buClr>
                <a:schemeClr val="tx1"/>
              </a:buClr>
            </a:pPr>
            <a:r>
              <a:rPr lang="en-US" altLang="en-US"/>
              <a:t>Example: 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	var a = new Array(10);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	a[50] = 17;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FE12B27-DC4C-473D-ABE5-A0B3589C8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Length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E1D5938-FAEE-41B5-8EAD-E8F3D03A7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arrays created in JavaScript have a special length property that specifies how many elements the array contains</a:t>
            </a:r>
          </a:p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var colors = [“red”, “green”, “blue”];</a:t>
            </a:r>
          </a:p>
          <a:p>
            <a:pPr lvl="1"/>
            <a:r>
              <a:rPr lang="en-US" altLang="en-US"/>
              <a:t>colors.length =&gt; 3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9C5B118E-0F07-48C9-9648-C5EF7FB33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Primitive Data Types versus Composite Data Types</a:t>
            </a:r>
            <a:endParaRPr lang="en-US" alt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D0A51D2-0856-4374-93B9-D6A6520ED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Variables for primitive data types hold the actual value of the data</a:t>
            </a:r>
          </a:p>
          <a:p>
            <a:r>
              <a:rPr lang="en-US" altLang="en-US"/>
              <a:t>Variables for composite types hold only references to the values of the composite type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AB9A696-4A97-45E7-A4AD-469ACE05E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Names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919692F-F902-4CA9-9AF4-5D5E7F7FB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JavaScript is </a:t>
            </a:r>
            <a:r>
              <a:rPr lang="en-US" altLang="en-US" b="1"/>
              <a:t>case sensitive</a:t>
            </a:r>
          </a:p>
          <a:p>
            <a:r>
              <a:rPr lang="en-US" altLang="en-US"/>
              <a:t>Variable names cannot contain spaces, punctuation, or start with a digit</a:t>
            </a:r>
          </a:p>
          <a:p>
            <a:r>
              <a:rPr lang="en-US" altLang="en-US"/>
              <a:t>Variable names cannot be reserved words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D95C23C-1935-4D72-974B-1F8A036B7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Tips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ABA9B2F-0B72-4B9C-AB71-F4B73D130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is bad practice to change the implicit type of a variable. If a variable is initialized as a number, it should always be used as an number.</a:t>
            </a:r>
          </a:p>
          <a:p>
            <a:r>
              <a:rPr lang="en-US" altLang="en-US"/>
              <a:t>Choose meaningful variable names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6FEE46E-DC04-4EF1-9DB4-B1E46EAC2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Statements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5D71A09-40D2-453D-B975-5D1FBC4871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A statement is a section of JavaScript that can be evaluated by a Web browser</a:t>
            </a:r>
          </a:p>
          <a:p>
            <a:r>
              <a:rPr lang="en-US" altLang="en-US"/>
              <a:t>A script is simply a collection of statements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C4660194-B2B7-43A7-BB38-573D929A1ED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533400" indent="-533400">
              <a:buFont typeface="Monotype Sorts" charset="2"/>
              <a:buNone/>
            </a:pPr>
            <a:r>
              <a:rPr lang="en-US" altLang="en-US"/>
              <a:t>	</a:t>
            </a:r>
            <a:r>
              <a:rPr lang="en-US" altLang="en-US" b="1"/>
              <a:t>Examples:</a:t>
            </a:r>
            <a:r>
              <a:rPr lang="en-US" altLang="en-US"/>
              <a:t>		</a:t>
            </a:r>
          </a:p>
          <a:p>
            <a:pPr marL="533400" indent="-533400">
              <a:buFont typeface="Monotype Sorts" charset="2"/>
              <a:buNone/>
            </a:pPr>
            <a:r>
              <a:rPr lang="en-US" altLang="en-US"/>
              <a:t>Last_name = “Dunn”;</a:t>
            </a:r>
          </a:p>
          <a:p>
            <a:pPr marL="533400" indent="-533400">
              <a:buFont typeface="Monotype Sorts" charset="2"/>
              <a:buNone/>
            </a:pPr>
            <a:r>
              <a:rPr lang="en-US" altLang="en-US"/>
              <a:t>x = 10 ;</a:t>
            </a:r>
          </a:p>
          <a:p>
            <a:pPr marL="533400" indent="-533400">
              <a:buFont typeface="Monotype Sorts" charset="2"/>
              <a:buNone/>
            </a:pPr>
            <a:r>
              <a:rPr lang="en-US" altLang="en-US"/>
              <a:t>y = x*x ;         </a:t>
            </a:r>
          </a:p>
          <a:p>
            <a:pPr marL="533400" indent="-533400"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1C560DEE-0662-4906-9710-584EA96BE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Tips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D10C7FA-027E-4EC2-84A2-DB12940E152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It is a good idea to end each program statement with a  semi-colon; Although this is not necessary, it will prevent coding errors 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ABC11AED-A6E8-4F0B-AF37-ECFB6366A67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b="1"/>
              <a:t>Recommended</a:t>
            </a:r>
            <a:r>
              <a:rPr lang="en-US" altLang="en-US" sz="240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a  =  3;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b  =  4;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b="1"/>
              <a:t>Acceptable:</a:t>
            </a:r>
            <a:endParaRPr lang="en-US" altLang="en-US" sz="2400"/>
          </a:p>
          <a:p>
            <a:pPr>
              <a:lnSpc>
                <a:spcPct val="90000"/>
              </a:lnSpc>
              <a:buClr>
                <a:schemeClr val="tx1"/>
              </a:buClr>
              <a:buFont typeface="Monotype Sorts" charset="2"/>
              <a:buNone/>
            </a:pPr>
            <a:r>
              <a:rPr lang="en-US" altLang="en-US" sz="2400" b="1"/>
              <a:t>	</a:t>
            </a:r>
            <a:r>
              <a:rPr lang="en-US" altLang="en-US" sz="2400"/>
              <a:t>a = 3;  b = 4;</a:t>
            </a:r>
            <a:endParaRPr lang="en-US" altLang="en-US" sz="2400" b="1"/>
          </a:p>
          <a:p>
            <a:pPr>
              <a:lnSpc>
                <a:spcPct val="90000"/>
              </a:lnSpc>
            </a:pPr>
            <a:r>
              <a:rPr lang="en-US" altLang="en-US" sz="2400" b="1"/>
              <a:t>Wrong: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a  =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3;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b="1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BDD54A6-1E04-4400-B663-2998264A8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3219320-100F-4B45-AE55-634206FD9C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6060" y="2097088"/>
            <a:ext cx="4401739" cy="3541714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A variable is a name associated with a piece of data</a:t>
            </a:r>
          </a:p>
          <a:p>
            <a:r>
              <a:rPr lang="en-US" altLang="en-US" dirty="0"/>
              <a:t>Variables allow you to store and manipulate data in your programs</a:t>
            </a:r>
          </a:p>
          <a:p>
            <a:r>
              <a:rPr lang="en-US" altLang="en-US" dirty="0"/>
              <a:t>Think of a variable as a mailbox which holds a specific piece of information</a:t>
            </a:r>
          </a:p>
          <a:p>
            <a:endParaRPr lang="en-US" alt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CC6667D-6C23-4A2A-ABDA-00DA17BA1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76800" y="2274887"/>
            <a:ext cx="3803308" cy="3318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5B7B3-57DA-4926-98CB-97624A0FD233}"/>
              </a:ext>
            </a:extLst>
          </p:cNvPr>
          <p:cNvSpPr txBox="1"/>
          <p:nvPr/>
        </p:nvSpPr>
        <p:spPr>
          <a:xfrm>
            <a:off x="1930677" y="11142784"/>
            <a:ext cx="18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pngimg.com/download/43047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29EC9C6-4F22-466B-8BC8-87A328252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9028652-8D77-48B6-B986-3A5FBAECD8E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sz="2800"/>
              <a:t>+	    Addition	</a:t>
            </a:r>
          </a:p>
          <a:p>
            <a:pPr>
              <a:buFontTx/>
              <a:buChar char="-"/>
            </a:pPr>
            <a:r>
              <a:rPr lang="en-US" altLang="en-US" sz="2800"/>
              <a:t>    Subtraction</a:t>
            </a:r>
          </a:p>
          <a:p>
            <a:pPr>
              <a:buFontTx/>
              <a:buNone/>
            </a:pPr>
            <a:r>
              <a:rPr lang="en-US" altLang="en-US" sz="2800"/>
              <a:t>* 	    Multiplication	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/ 	    Division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%     Modulus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++    Increment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- -     Decrement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97072512-4005-4417-9AA4-442417473FA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sz="2800"/>
              <a:t>= = 	Equality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! =	Inequality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!		Logical NOT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&amp;&amp;	Logical AND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||         Logical OR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?		Conditional            	Selection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E2DACFB-7842-4BDC-AC2D-F095FA59C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Assignments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C871E02-1BE1-48C4-8D3F-E7620CF638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Aggregate assignments provide a shortcut by combining the assignment operator with some other operation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+= operator performs addition and assignment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expression x = x + 7 is equivalent to the expression x += 7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8E2AD82-E22D-43DE-9472-482EF7D28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 and Decrement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BCA17BA-CC55-4C94-A823-35A7A901BE4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/>
              <a:t>Both the increment (++) and decrement    (- -) operator come in two forms: prefix and postfix</a:t>
            </a:r>
          </a:p>
          <a:p>
            <a:r>
              <a:rPr lang="en-US" altLang="en-US" sz="2800"/>
              <a:t>These two forms yield different results 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52BE419-43BF-410A-A836-2CFFD82A908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sz="2800"/>
              <a:t>x = 10;	x = 10;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y = ++ x;	z  = x ++;</a:t>
            </a:r>
          </a:p>
          <a:p>
            <a:pPr>
              <a:buFont typeface="Monotype Sorts" charset="2"/>
              <a:buNone/>
            </a:pPr>
            <a:endParaRPr lang="en-US" altLang="en-US" sz="2800" b="1"/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z="2800" b="1"/>
              <a:t> y = 11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z="2800" b="1"/>
              <a:t> z = 10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z="2800" b="1"/>
              <a:t> x = 11 in both cases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25E710B-E513-49C8-9583-DC2805CBB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7B4F021-A89B-4268-9259-3CCAA57129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three basic types of control structures in JavaScript: the </a:t>
            </a:r>
            <a:r>
              <a:rPr lang="en-US" altLang="en-US">
                <a:latin typeface="Courier" charset="0"/>
              </a:rPr>
              <a:t>if</a:t>
            </a:r>
            <a:r>
              <a:rPr lang="en-US" altLang="en-US"/>
              <a:t> statement, the </a:t>
            </a:r>
            <a:r>
              <a:rPr lang="en-US" altLang="en-US">
                <a:latin typeface="Courier" charset="0"/>
              </a:rPr>
              <a:t>while</a:t>
            </a:r>
            <a:r>
              <a:rPr lang="en-US" altLang="en-US"/>
              <a:t> loop, and the</a:t>
            </a:r>
            <a:r>
              <a:rPr lang="en-US" altLang="en-US">
                <a:latin typeface="Courier" charset="0"/>
              </a:rPr>
              <a:t> for</a:t>
            </a:r>
            <a:r>
              <a:rPr lang="en-US" altLang="en-US"/>
              <a:t> loop</a:t>
            </a:r>
          </a:p>
          <a:p>
            <a:r>
              <a:rPr lang="en-US" altLang="en-US"/>
              <a:t>Each control structure manipulates a block of JavaScript expressions beginning with { and ending with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6A46AD1-CF33-4840-B4E3-74DD1BAB7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If Statement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38E229E-5BD3-49B3-A71C-CA6D42C1957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/>
              <a:t>The </a:t>
            </a:r>
            <a:r>
              <a:rPr lang="en-US" altLang="en-US" sz="2800">
                <a:latin typeface="Courier" charset="0"/>
              </a:rPr>
              <a:t>if</a:t>
            </a:r>
            <a:r>
              <a:rPr lang="en-US" altLang="en-US" sz="2800"/>
              <a:t> statement allows JavaScript programmers to a make decision </a:t>
            </a:r>
          </a:p>
          <a:p>
            <a:r>
              <a:rPr lang="en-US" altLang="en-US" sz="2800"/>
              <a:t>Use an </a:t>
            </a:r>
            <a:r>
              <a:rPr lang="en-US" altLang="en-US" sz="2800">
                <a:latin typeface="Courier" charset="0"/>
              </a:rPr>
              <a:t>if</a:t>
            </a:r>
            <a:r>
              <a:rPr lang="en-US" altLang="en-US" sz="2800"/>
              <a:t> statement whenever you come to a “fork” in the program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06970A01-7D0A-435A-957D-645B17CF315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sz="2800"/>
              <a:t>If ( x  = =  10) 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{		y  =  x*x;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}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else 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{		x  =  0;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}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572C611-7BFD-4709-B1E9-6D7545DC2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Repeat Loops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E192CD3-5A28-4D92-8257-E2FE2BD222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repeat loop is a group of statements that is repeated until a specified condition is met</a:t>
            </a:r>
          </a:p>
          <a:p>
            <a:r>
              <a:rPr lang="en-US" altLang="en-US"/>
              <a:t>Repeat loops are very powerful programming tools; They allow for more efficient program design and are ideally suited for working with arrays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FE1A18C-6866-4188-931E-46879B05C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While Loop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6F66B6AA-7DBB-46DB-AA68-0E4A0C7A7E8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800"/>
              <a:t>The while loop is used to execute a block of code while a certain </a:t>
            </a:r>
            <a:r>
              <a:rPr lang="en-US" altLang="en-US" sz="2800" b="1"/>
              <a:t>condition</a:t>
            </a:r>
            <a:r>
              <a:rPr lang="en-US" altLang="en-US" sz="2800"/>
              <a:t> is true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0964AB10-723B-455F-9AA4-F36E90EAA22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495800" cy="4114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count = 0;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while (count &lt;= 10) {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document.write(count);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count++;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832AA33-F346-4EB4-9D4E-4FC4BBE3C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Loop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D28862D-9439-46CF-8336-BE41BA7FC4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/>
              <a:t>The for loop is used when there is a need to have a </a:t>
            </a:r>
            <a:r>
              <a:rPr lang="en-US" altLang="en-US" b="1"/>
              <a:t>counter</a:t>
            </a:r>
            <a:r>
              <a:rPr lang="en-US" altLang="en-US"/>
              <a:t> of some kind</a:t>
            </a:r>
          </a:p>
          <a:p>
            <a:r>
              <a:rPr lang="en-US" altLang="en-US"/>
              <a:t>The counter is initialized before the loop starts, tested after each iteration to see if it is below a target value, and finally updated at the end of the loop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114D620-A4BB-4D22-BB3E-927FE4C92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For Loop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6823B99-50D0-431B-86B8-5381B25E413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// Print the numbers 1 through 10</a:t>
            </a:r>
          </a:p>
          <a:p>
            <a:pPr>
              <a:buClr>
                <a:srgbClr val="000000"/>
              </a:buClr>
              <a:buFont typeface="Monotype Sorts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for (i=1; i&lt;= 10; i++)</a:t>
            </a: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	document.write(i);</a:t>
            </a:r>
            <a:endParaRPr lang="en-US" altLang="en-US" sz="2800">
              <a:solidFill>
                <a:srgbClr val="000000"/>
              </a:solidFill>
              <a:latin typeface="Geneva"/>
            </a:endParaRP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endParaRPr lang="en-US" altLang="en-US" sz="2800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26281D38-D958-4710-9398-FB91B3F3243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sz="2800" b="1"/>
              <a:t>i=1</a:t>
            </a:r>
            <a:r>
              <a:rPr lang="en-US" altLang="en-US" sz="2800"/>
              <a:t> initializes the counter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 b="1"/>
              <a:t>i&lt;=10   </a:t>
            </a:r>
            <a:r>
              <a:rPr lang="en-US" altLang="en-US" sz="2800"/>
              <a:t>is the target  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            value 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 b="1"/>
              <a:t>i++</a:t>
            </a:r>
            <a:r>
              <a:rPr lang="en-US" altLang="en-US" sz="2800"/>
              <a:t>	updates the  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          counter at the end     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          of the loop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8E1680D-942D-429D-AD16-96FEAC841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For Loop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CFC0A55-14C7-43C1-97EE-B3B9350605F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&lt;SCRIPT       		LANGUAGE=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	"JavaScript"&gt;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document.write("1");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document.write("2");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document.write("3");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document.write("4");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document.write("5");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&lt;/SCRIPT&gt;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B00E3596-9431-4EBB-96FF-3E2BE403D2D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&lt;SCRIPT       		LANGUAGE=</a:t>
            </a: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	"JavaScript"&gt;</a:t>
            </a:r>
          </a:p>
          <a:p>
            <a:pPr>
              <a:buClr>
                <a:srgbClr val="000000"/>
              </a:buClr>
              <a:buFont typeface="Monotype Sorts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for (i=1; i&lt;=5; i++)</a:t>
            </a: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	document.write(i);</a:t>
            </a:r>
            <a:endParaRPr lang="en-US" altLang="en-US" sz="2800">
              <a:solidFill>
                <a:srgbClr val="000000"/>
              </a:solidFill>
              <a:latin typeface="Geneva"/>
            </a:endParaRP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C12D6CA-317F-4C30-8713-A0CE84A03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B38367AB-EAFB-4D42-8002-61FC45D081D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en-US" sz="2600" dirty="0">
                <a:solidFill>
                  <a:prstClr val="white"/>
                </a:solidFill>
              </a:rPr>
              <a:t>In JavaScript variables are created using the keyword </a:t>
            </a:r>
            <a:r>
              <a:rPr lang="en-US" altLang="en-US" sz="2600" dirty="0">
                <a:solidFill>
                  <a:prstClr val="white"/>
                </a:solidFill>
                <a:latin typeface="Courier" charset="0"/>
              </a:rPr>
              <a:t>var</a:t>
            </a:r>
            <a:endParaRPr lang="en-US" altLang="en-US" sz="2200" dirty="0"/>
          </a:p>
          <a:p>
            <a:pPr>
              <a:buFont typeface="Monotype Sorts" charset="2"/>
              <a:buNone/>
            </a:pPr>
            <a:r>
              <a:rPr lang="en-US" altLang="en-US" sz="2800" dirty="0"/>
              <a:t>var x = 10;</a:t>
            </a:r>
            <a:endParaRPr lang="en-US" altLang="en-US" sz="2000" dirty="0"/>
          </a:p>
          <a:p>
            <a:pPr>
              <a:buFont typeface="Monotype Sorts" charset="2"/>
              <a:buNone/>
            </a:pPr>
            <a:r>
              <a:rPr lang="en-US" altLang="en-US" sz="2800" dirty="0"/>
              <a:t>var color = “red”;</a:t>
            </a:r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  <a:p>
            <a:pPr>
              <a:buFont typeface="Monotype Sorts" charset="2"/>
              <a:buNone/>
            </a:pPr>
            <a:r>
              <a:rPr lang="en-US" altLang="en-US" sz="2800" dirty="0"/>
              <a:t>var name = “Katie”;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949B-E7E8-451F-B863-DBF01B5A72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E5DFDA8-4230-47D1-8556-7CD95BA19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2151A72-B690-4866-9E6C-0119161BE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Functions are a collection of JavaScript statement that performs a specified task</a:t>
            </a:r>
          </a:p>
          <a:p>
            <a:r>
              <a:rPr lang="en-US" altLang="en-US"/>
              <a:t>Functions are used whenever it is necessary to repeat an operation</a:t>
            </a:r>
          </a:p>
          <a:p>
            <a:pPr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3F36F4C5-BE47-4DFC-9089-5673ACBEF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817F7216-9EA4-41E1-9045-3A0AA0537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Functions have inputs and outputs</a:t>
            </a:r>
          </a:p>
          <a:p>
            <a:r>
              <a:rPr lang="en-US" altLang="en-US"/>
              <a:t>The inputs are passed into the function and are known as </a:t>
            </a:r>
            <a:r>
              <a:rPr lang="en-US" altLang="en-US" b="1"/>
              <a:t>arguments</a:t>
            </a:r>
            <a:r>
              <a:rPr lang="en-US" altLang="en-US"/>
              <a:t> or </a:t>
            </a:r>
            <a:r>
              <a:rPr lang="en-US" altLang="en-US" b="1"/>
              <a:t>parameters</a:t>
            </a:r>
            <a:endParaRPr lang="en-US" altLang="en-US"/>
          </a:p>
          <a:p>
            <a:r>
              <a:rPr lang="en-US" altLang="en-US"/>
              <a:t>Think of a function as a “black box” which performs an operation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242FD65-6998-4FFE-96CA-BB764700B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Functions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F4AD0E8-0A0F-4CB7-AC07-1BA1864C7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most common way to define a function is  with the </a:t>
            </a:r>
            <a:r>
              <a:rPr lang="en-US" altLang="en-US">
                <a:latin typeface="Courier" charset="0"/>
              </a:rPr>
              <a:t>function</a:t>
            </a:r>
            <a:r>
              <a:rPr lang="en-US" altLang="en-US"/>
              <a:t> statement.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function statement consists of the function keyword followed by the name of the function, a comma-separated list of parameter names in parentheses, and the statements which contain the body of the function enclosed in curly braces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C8EF6969-8C15-49D1-9C14-606F81F02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Function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78879CF-AF29-4472-A6F3-3EEE6174F3E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2"/>
              <a:buNone/>
            </a:pPr>
            <a:r>
              <a:rPr lang="en-US" altLang="en-US" sz="2800"/>
              <a:t>function square(x)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{return x*x;}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z = 3;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sqr_z = square(z);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43B34BA5-2ED4-46CC-9D1C-2D063BDDB6A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495800" cy="4114800"/>
          </a:xfrm>
        </p:spPr>
        <p:txBody>
          <a:bodyPr>
            <a:normAutofit/>
          </a:bodyPr>
          <a:lstStyle/>
          <a:p>
            <a:pPr>
              <a:buFont typeface="Monotype Sorts" charset="2"/>
              <a:buNone/>
            </a:pPr>
            <a:r>
              <a:rPr lang="en-US" altLang="en-US" sz="2800" b="1"/>
              <a:t>Name of Function:</a:t>
            </a:r>
            <a:r>
              <a:rPr lang="en-US" altLang="en-US" sz="2800"/>
              <a:t> square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 b="1"/>
              <a:t>Input/Argument:</a:t>
            </a:r>
            <a:r>
              <a:rPr lang="en-US" altLang="en-US" sz="2800"/>
              <a:t> x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 b="1"/>
              <a:t>Output:</a:t>
            </a:r>
            <a:r>
              <a:rPr lang="en-US" altLang="en-US" sz="2800"/>
              <a:t> x*x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D303344-7ECA-4B0B-871F-23CFB2120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Function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8F9405B-06B0-4CBB-94DB-C16221354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/>
              <a:t>function sum_of_squares(num1,num2)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{return (num1*num1) + (num2*num2);}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/>
              <a:t>function sum_of_squares(num1,num2)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{return (square(num1) + square(num2));}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FA53246-8338-48A6-8CFD-FECFA6A98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AC23EF5-8C90-4FEA-A372-11AF292C6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Primitive Data Types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Strings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Boolean (True, False)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Composite Data Types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Arrays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Objects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9B2FF45-01C5-4B51-AE62-123C66646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Data Types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12A73C8-80B0-4B25-A62E-0766F59AB2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Numbers</a:t>
            </a:r>
            <a:r>
              <a:rPr lang="en-US" altLang="en-US"/>
              <a:t> - A number can be either an integer or a decimal 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Strings - </a:t>
            </a:r>
            <a:r>
              <a:rPr lang="en-US" altLang="en-US"/>
              <a:t>A string is a sequence of letters or numbers enclosed in single or double quotes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Boolean</a:t>
            </a:r>
            <a:r>
              <a:rPr lang="en-US" altLang="en-US"/>
              <a:t> - True or False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40DF9C7-CDC0-437F-A726-FEECDAEFF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&amp; Data Types 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17FA0F3-BA9E-414A-A018-0FECD69BF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r>
              <a:rPr lang="en-US" altLang="en-US"/>
              <a:t>JavaScript is </a:t>
            </a:r>
            <a:r>
              <a:rPr lang="en-US" altLang="en-US" i="1"/>
              <a:t>untyped</a:t>
            </a:r>
            <a:r>
              <a:rPr lang="en-US" altLang="en-US"/>
              <a:t>; It does not have explicit data types</a:t>
            </a:r>
          </a:p>
          <a:p>
            <a:r>
              <a:rPr lang="en-US" altLang="en-US"/>
              <a:t>For instance, there is no way to specify that a particular variable represents an integer, string, or real number</a:t>
            </a:r>
          </a:p>
          <a:p>
            <a:r>
              <a:rPr lang="en-US" altLang="en-US"/>
              <a:t>The same variable can have different data types in different contexts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52A57D6-5A0C-414C-9D1A-6A63D9806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Implicit Data Types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C696C37-7BDD-46A5-83D2-8A4F113EB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/>
              <a:t>Although JavaScript does not have explicit data types, it does have implicit data types </a:t>
            </a:r>
          </a:p>
          <a:p>
            <a:r>
              <a:rPr lang="en-US" altLang="en-US"/>
              <a:t>If you have an expression which combines two numbers, it will evaluate to a number</a:t>
            </a:r>
          </a:p>
          <a:p>
            <a:r>
              <a:rPr lang="en-US" altLang="en-US"/>
              <a:t>If you have an expression which combines a string and a number, it will evaluate to a string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 sz="2400"/>
          </a:p>
          <a:p>
            <a:pPr>
              <a:buFont typeface="Monotype Sorts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7779E20-58C0-4DB3-98F3-DDFB32AE3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Variables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7F05D08-356E-487C-A41E-BA79DE01FF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sz="2800"/>
              <a:t>var x = 4;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y = 11;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z = “cat”;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q = “17”;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endParaRPr lang="en-US" altLang="en-US" sz="2800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2A7B60A6-88EA-4B21-B2BB-AE25673A00C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sz="2800"/>
              <a:t>Ans = x + y;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Ans =&gt; 15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Ans = z + x;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Ans =&gt; cat4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Ans = x + q;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Ans =&gt; 417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A78D367-9181-495F-A801-4975ACC25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Examples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57FAA4BE-92F9-4C3C-AED3-9746164877E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sz="2800"/>
              <a:t>var x = 4;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y = 11;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z = “cat”;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q = “17”;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endParaRPr lang="en-US" altLang="en-US" sz="2800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01163630-59C9-402E-A83F-558E6E433DC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sz="2800"/>
              <a:t>Ans = x + y + z;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Ans =&gt; 15cat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Ans = q + x + y;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Ans =&gt; 17411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438E35E1AFA4DBE02A4C5C136DE13" ma:contentTypeVersion="6" ma:contentTypeDescription="Create a new document." ma:contentTypeScope="" ma:versionID="8babc4e407a16717279ee39904e96eca">
  <xsd:schema xmlns:xsd="http://www.w3.org/2001/XMLSchema" xmlns:xs="http://www.w3.org/2001/XMLSchema" xmlns:p="http://schemas.microsoft.com/office/2006/metadata/properties" xmlns:ns2="d9c3a309-46a4-43ab-ac18-62dc3269e284" targetNamespace="http://schemas.microsoft.com/office/2006/metadata/properties" ma:root="true" ma:fieldsID="cb1faa2d9e58ab3309f99f2b60ee9758" ns2:_="">
    <xsd:import namespace="d9c3a309-46a4-43ab-ac18-62dc3269e2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3a309-46a4-43ab-ac18-62dc3269e2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FC5C76-4C62-4339-A87E-7E9A748F4423}"/>
</file>

<file path=customXml/itemProps2.xml><?xml version="1.0" encoding="utf-8"?>
<ds:datastoreItem xmlns:ds="http://schemas.openxmlformats.org/officeDocument/2006/customXml" ds:itemID="{C125AB7C-4401-4F4D-A9ED-672ACD53FF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50CAD8-A385-41E0-A9D7-34F762CFF7A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dd7f594-8639-4b5a-99b2-a5d3f5ea0d28"/>
    <ds:schemaRef ds:uri="cb9d76ce-7971-4870-9b16-7c4d361b516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741</TotalTime>
  <Words>1145</Words>
  <Application>Microsoft Office PowerPoint</Application>
  <PresentationFormat>On-screen Show (4:3)</PresentationFormat>
  <Paragraphs>225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Times</vt:lpstr>
      <vt:lpstr>Arial</vt:lpstr>
      <vt:lpstr>Times New Roman</vt:lpstr>
      <vt:lpstr>Monotype Sorts</vt:lpstr>
      <vt:lpstr>Courier</vt:lpstr>
      <vt:lpstr>Symbol</vt:lpstr>
      <vt:lpstr>Geneva</vt:lpstr>
      <vt:lpstr>Circuit</vt:lpstr>
      <vt:lpstr>Data Types</vt:lpstr>
      <vt:lpstr>Variables</vt:lpstr>
      <vt:lpstr>Variables</vt:lpstr>
      <vt:lpstr>Data Types</vt:lpstr>
      <vt:lpstr>Primitive Data Types</vt:lpstr>
      <vt:lpstr>Variables &amp; Data Types  </vt:lpstr>
      <vt:lpstr>Implicit Data Types</vt:lpstr>
      <vt:lpstr>Example: Variables</vt:lpstr>
      <vt:lpstr>More Examples</vt:lpstr>
      <vt:lpstr>Arrays</vt:lpstr>
      <vt:lpstr>Creating an Array</vt:lpstr>
      <vt:lpstr>Accessing Array Elements</vt:lpstr>
      <vt:lpstr>Adding Elements</vt:lpstr>
      <vt:lpstr>Array Length</vt:lpstr>
      <vt:lpstr>Primitive Data Types versus Composite Data Types</vt:lpstr>
      <vt:lpstr>Variable Names</vt:lpstr>
      <vt:lpstr>Programming Tips</vt:lpstr>
      <vt:lpstr>Statements</vt:lpstr>
      <vt:lpstr>Programming Tips</vt:lpstr>
      <vt:lpstr>Operators</vt:lpstr>
      <vt:lpstr>Aggregate Assignments</vt:lpstr>
      <vt:lpstr>Increment and Decrement</vt:lpstr>
      <vt:lpstr>Control Structures</vt:lpstr>
      <vt:lpstr>The If Statement</vt:lpstr>
      <vt:lpstr>Repeat Loops</vt:lpstr>
      <vt:lpstr>The While Loop</vt:lpstr>
      <vt:lpstr>The For Loop</vt:lpstr>
      <vt:lpstr>Example: For Loop</vt:lpstr>
      <vt:lpstr>Example: For Loop</vt:lpstr>
      <vt:lpstr>Functions</vt:lpstr>
      <vt:lpstr>Functions</vt:lpstr>
      <vt:lpstr>Defining Functions</vt:lpstr>
      <vt:lpstr>Example: Function</vt:lpstr>
      <vt:lpstr>Example: Function</vt:lpstr>
    </vt:vector>
  </TitlesOfParts>
  <Company>MIT AITI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Paul Njoroge</dc:creator>
  <cp:lastModifiedBy>Zoe Marie Hines</cp:lastModifiedBy>
  <cp:revision>55</cp:revision>
  <dcterms:created xsi:type="dcterms:W3CDTF">2001-07-31T14:26:22Z</dcterms:created>
  <dcterms:modified xsi:type="dcterms:W3CDTF">2020-02-22T02:36:59Z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0x010100BD9438E35E1AFA4DBE02A4C5C136DE13</vt:lpwstr>
  </property>
</Properties>
</file>