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65" r:id="rId6"/>
    <p:sldId id="259" r:id="rId7"/>
    <p:sldId id="260" r:id="rId8"/>
    <p:sldId id="261" r:id="rId9"/>
    <p:sldId id="263" r:id="rId10"/>
    <p:sldId id="262" r:id="rId11"/>
    <p:sldId id="258" r:id="rId12"/>
    <p:sldId id="264" r:id="rId13"/>
    <p:sldId id="266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DFDE3-E4FE-474F-AC2A-1F87BCAE5424}" v="64" dt="2020-03-07T02:09:07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Marie Hines" userId="6849f81d-dd42-4637-8c1f-7de7f6bcffdc" providerId="ADAL" clId="{31EDFDE3-E4FE-474F-AC2A-1F87BCAE5424}"/>
    <pc:docChg chg="undo custSel mod addSld delSld modSld">
      <pc:chgData name="Zoe Marie Hines" userId="6849f81d-dd42-4637-8c1f-7de7f6bcffdc" providerId="ADAL" clId="{31EDFDE3-E4FE-474F-AC2A-1F87BCAE5424}" dt="2020-03-07T02:10:10.073" v="949" actId="1038"/>
      <pc:docMkLst>
        <pc:docMk/>
      </pc:docMkLst>
      <pc:sldChg chg="modSp">
        <pc:chgData name="Zoe Marie Hines" userId="6849f81d-dd42-4637-8c1f-7de7f6bcffdc" providerId="ADAL" clId="{31EDFDE3-E4FE-474F-AC2A-1F87BCAE5424}" dt="2020-03-07T01:25:30.850" v="459" actId="403"/>
        <pc:sldMkLst>
          <pc:docMk/>
          <pc:sldMk cId="2922586733" sldId="256"/>
        </pc:sldMkLst>
        <pc:spChg chg="mod">
          <ac:chgData name="Zoe Marie Hines" userId="6849f81d-dd42-4637-8c1f-7de7f6bcffdc" providerId="ADAL" clId="{31EDFDE3-E4FE-474F-AC2A-1F87BCAE5424}" dt="2020-03-07T01:24:46.763" v="426" actId="255"/>
          <ac:spMkLst>
            <pc:docMk/>
            <pc:sldMk cId="2922586733" sldId="256"/>
            <ac:spMk id="2" creationId="{F881602B-4065-42D1-AFE0-57807DD7E05E}"/>
          </ac:spMkLst>
        </pc:spChg>
        <pc:spChg chg="mod">
          <ac:chgData name="Zoe Marie Hines" userId="6849f81d-dd42-4637-8c1f-7de7f6bcffdc" providerId="ADAL" clId="{31EDFDE3-E4FE-474F-AC2A-1F87BCAE5424}" dt="2020-03-07T01:25:30.850" v="459" actId="403"/>
          <ac:spMkLst>
            <pc:docMk/>
            <pc:sldMk cId="2922586733" sldId="256"/>
            <ac:spMk id="3" creationId="{BB7DEF00-1CE1-4203-AE9F-37A741CFFA09}"/>
          </ac:spMkLst>
        </pc:spChg>
      </pc:sldChg>
      <pc:sldChg chg="modSp">
        <pc:chgData name="Zoe Marie Hines" userId="6849f81d-dd42-4637-8c1f-7de7f6bcffdc" providerId="ADAL" clId="{31EDFDE3-E4FE-474F-AC2A-1F87BCAE5424}" dt="2020-03-07T01:25:44.700" v="460" actId="1076"/>
        <pc:sldMkLst>
          <pc:docMk/>
          <pc:sldMk cId="1496915110" sldId="266"/>
        </pc:sldMkLst>
        <pc:spChg chg="mod">
          <ac:chgData name="Zoe Marie Hines" userId="6849f81d-dd42-4637-8c1f-7de7f6bcffdc" providerId="ADAL" clId="{31EDFDE3-E4FE-474F-AC2A-1F87BCAE5424}" dt="2020-03-07T01:25:44.700" v="460" actId="1076"/>
          <ac:spMkLst>
            <pc:docMk/>
            <pc:sldMk cId="1496915110" sldId="266"/>
            <ac:spMk id="2" creationId="{CA78A081-DF91-4037-9175-C5735111CFAA}"/>
          </ac:spMkLst>
        </pc:spChg>
      </pc:sldChg>
      <pc:sldChg chg="addSp delSp modSp mod setBg">
        <pc:chgData name="Zoe Marie Hines" userId="6849f81d-dd42-4637-8c1f-7de7f6bcffdc" providerId="ADAL" clId="{31EDFDE3-E4FE-474F-AC2A-1F87BCAE5424}" dt="2020-03-07T01:23:23.125" v="381"/>
        <pc:sldMkLst>
          <pc:docMk/>
          <pc:sldMk cId="301275845" sldId="267"/>
        </pc:sldMkLst>
        <pc:spChg chg="add del mod">
          <ac:chgData name="Zoe Marie Hines" userId="6849f81d-dd42-4637-8c1f-7de7f6bcffdc" providerId="ADAL" clId="{31EDFDE3-E4FE-474F-AC2A-1F87BCAE5424}" dt="2020-03-07T01:22:36.948" v="375" actId="20577"/>
          <ac:spMkLst>
            <pc:docMk/>
            <pc:sldMk cId="301275845" sldId="267"/>
            <ac:spMk id="2" creationId="{AF082EA9-9174-4315-B6A8-855490DBD9A1}"/>
          </ac:spMkLst>
        </pc:spChg>
        <pc:spChg chg="del">
          <ac:chgData name="Zoe Marie Hines" userId="6849f81d-dd42-4637-8c1f-7de7f6bcffdc" providerId="ADAL" clId="{31EDFDE3-E4FE-474F-AC2A-1F87BCAE5424}" dt="2020-03-07T01:03:10.367" v="0"/>
          <ac:spMkLst>
            <pc:docMk/>
            <pc:sldMk cId="301275845" sldId="267"/>
            <ac:spMk id="3" creationId="{EC857D30-C36E-4625-A018-A1C7C74A3AEE}"/>
          </ac:spMkLst>
        </pc:spChg>
        <pc:spChg chg="add del mod">
          <ac:chgData name="Zoe Marie Hines" userId="6849f81d-dd42-4637-8c1f-7de7f6bcffdc" providerId="ADAL" clId="{31EDFDE3-E4FE-474F-AC2A-1F87BCAE5424}" dt="2020-03-07T01:23:23.125" v="381"/>
          <ac:spMkLst>
            <pc:docMk/>
            <pc:sldMk cId="301275845" sldId="267"/>
            <ac:spMk id="4" creationId="{93A3B09A-5AE7-446A-B5F1-61E21F3B372C}"/>
          </ac:spMkLst>
        </pc:spChg>
        <pc:spChg chg="add del">
          <ac:chgData name="Zoe Marie Hines" userId="6849f81d-dd42-4637-8c1f-7de7f6bcffdc" providerId="ADAL" clId="{31EDFDE3-E4FE-474F-AC2A-1F87BCAE5424}" dt="2020-03-07T01:15:16.180" v="250"/>
          <ac:spMkLst>
            <pc:docMk/>
            <pc:sldMk cId="301275845" sldId="267"/>
            <ac:spMk id="5" creationId="{D808DDC2-6ABD-4023-9D38-F7A0F07D684D}"/>
          </ac:spMkLst>
        </pc:spChg>
        <pc:spChg chg="add del mod">
          <ac:chgData name="Zoe Marie Hines" userId="6849f81d-dd42-4637-8c1f-7de7f6bcffdc" providerId="ADAL" clId="{31EDFDE3-E4FE-474F-AC2A-1F87BCAE5424}" dt="2020-03-07T01:19:42.417" v="289" actId="478"/>
          <ac:spMkLst>
            <pc:docMk/>
            <pc:sldMk cId="301275845" sldId="267"/>
            <ac:spMk id="7" creationId="{AB43BE9A-E163-4B7B-A19E-B17FC2905919}"/>
          </ac:spMkLst>
        </pc:spChg>
        <pc:spChg chg="add">
          <ac:chgData name="Zoe Marie Hines" userId="6849f81d-dd42-4637-8c1f-7de7f6bcffdc" providerId="ADAL" clId="{31EDFDE3-E4FE-474F-AC2A-1F87BCAE5424}" dt="2020-03-07T01:19:56.396" v="292" actId="26606"/>
          <ac:spMkLst>
            <pc:docMk/>
            <pc:sldMk cId="301275845" sldId="267"/>
            <ac:spMk id="79" creationId="{C2E4E997-8672-4FFD-B8EC-9932A8E4714B}"/>
          </ac:spMkLst>
        </pc:spChg>
        <pc:grpChg chg="add">
          <ac:chgData name="Zoe Marie Hines" userId="6849f81d-dd42-4637-8c1f-7de7f6bcffdc" providerId="ADAL" clId="{31EDFDE3-E4FE-474F-AC2A-1F87BCAE5424}" dt="2020-03-07T01:19:56.396" v="292" actId="26606"/>
          <ac:grpSpMkLst>
            <pc:docMk/>
            <pc:sldMk cId="301275845" sldId="267"/>
            <ac:grpSpMk id="83" creationId="{453E4DEE-E996-40F8-8635-0FF43D7348F9}"/>
          </ac:grpSpMkLst>
        </pc:grpChg>
        <pc:picChg chg="add">
          <ac:chgData name="Zoe Marie Hines" userId="6849f81d-dd42-4637-8c1f-7de7f6bcffdc" providerId="ADAL" clId="{31EDFDE3-E4FE-474F-AC2A-1F87BCAE5424}" dt="2020-03-07T01:19:56.396" v="292" actId="26606"/>
          <ac:picMkLst>
            <pc:docMk/>
            <pc:sldMk cId="301275845" sldId="267"/>
            <ac:picMk id="81" creationId="{FE6BA9E6-1D9E-4D30-B528-D49FA1342E4E}"/>
          </ac:picMkLst>
        </pc:picChg>
        <pc:picChg chg="add del mod">
          <ac:chgData name="Zoe Marie Hines" userId="6849f81d-dd42-4637-8c1f-7de7f6bcffdc" providerId="ADAL" clId="{31EDFDE3-E4FE-474F-AC2A-1F87BCAE5424}" dt="2020-03-07T01:19:44.817" v="290" actId="478"/>
          <ac:picMkLst>
            <pc:docMk/>
            <pc:sldMk cId="301275845" sldId="267"/>
            <ac:picMk id="1028" creationId="{D7FDD766-E13A-4C41-8706-6C3421EE69E7}"/>
          </ac:picMkLst>
        </pc:picChg>
        <pc:picChg chg="add del">
          <ac:chgData name="Zoe Marie Hines" userId="6849f81d-dd42-4637-8c1f-7de7f6bcffdc" providerId="ADAL" clId="{31EDFDE3-E4FE-474F-AC2A-1F87BCAE5424}" dt="2020-03-07T01:18:32.888" v="270"/>
          <ac:picMkLst>
            <pc:docMk/>
            <pc:sldMk cId="301275845" sldId="267"/>
            <ac:picMk id="1030" creationId="{F7E97BBF-011F-4E19-ACD8-3BDE920613E5}"/>
          </ac:picMkLst>
        </pc:picChg>
        <pc:picChg chg="add del mod">
          <ac:chgData name="Zoe Marie Hines" userId="6849f81d-dd42-4637-8c1f-7de7f6bcffdc" providerId="ADAL" clId="{31EDFDE3-E4FE-474F-AC2A-1F87BCAE5424}" dt="2020-03-07T01:19:40.052" v="285"/>
          <ac:picMkLst>
            <pc:docMk/>
            <pc:sldMk cId="301275845" sldId="267"/>
            <ac:picMk id="1032" creationId="{56DC34C0-11E7-4D10-AAED-C4283ED0583B}"/>
          </ac:picMkLst>
        </pc:picChg>
        <pc:picChg chg="add mod">
          <ac:chgData name="Zoe Marie Hines" userId="6849f81d-dd42-4637-8c1f-7de7f6bcffdc" providerId="ADAL" clId="{31EDFDE3-E4FE-474F-AC2A-1F87BCAE5424}" dt="2020-03-07T01:22:55.947" v="377" actId="1076"/>
          <ac:picMkLst>
            <pc:docMk/>
            <pc:sldMk cId="301275845" sldId="267"/>
            <ac:picMk id="1034" creationId="{E80B4EBD-6B46-4CCB-BA36-16816E9A27E2}"/>
          </ac:picMkLst>
        </pc:picChg>
      </pc:sldChg>
      <pc:sldChg chg="del">
        <pc:chgData name="Zoe Marie Hines" userId="6849f81d-dd42-4637-8c1f-7de7f6bcffdc" providerId="ADAL" clId="{31EDFDE3-E4FE-474F-AC2A-1F87BCAE5424}" dt="2020-03-07T01:23:41.132" v="383" actId="2696"/>
        <pc:sldMkLst>
          <pc:docMk/>
          <pc:sldMk cId="374355178" sldId="268"/>
        </pc:sldMkLst>
      </pc:sldChg>
      <pc:sldChg chg="modSp add">
        <pc:chgData name="Zoe Marie Hines" userId="6849f81d-dd42-4637-8c1f-7de7f6bcffdc" providerId="ADAL" clId="{31EDFDE3-E4FE-474F-AC2A-1F87BCAE5424}" dt="2020-03-07T02:10:10.073" v="949" actId="1038"/>
        <pc:sldMkLst>
          <pc:docMk/>
          <pc:sldMk cId="3024899734" sldId="269"/>
        </pc:sldMkLst>
        <pc:spChg chg="mod">
          <ac:chgData name="Zoe Marie Hines" userId="6849f81d-dd42-4637-8c1f-7de7f6bcffdc" providerId="ADAL" clId="{31EDFDE3-E4FE-474F-AC2A-1F87BCAE5424}" dt="2020-03-07T01:25:55.249" v="461" actId="313"/>
          <ac:spMkLst>
            <pc:docMk/>
            <pc:sldMk cId="3024899734" sldId="269"/>
            <ac:spMk id="2" creationId="{83F09AFA-6795-4028-888D-E1AC89ECA46E}"/>
          </ac:spMkLst>
        </pc:spChg>
        <pc:spChg chg="mod">
          <ac:chgData name="Zoe Marie Hines" userId="6849f81d-dd42-4637-8c1f-7de7f6bcffdc" providerId="ADAL" clId="{31EDFDE3-E4FE-474F-AC2A-1F87BCAE5424}" dt="2020-03-07T02:10:10.073" v="949" actId="1038"/>
          <ac:spMkLst>
            <pc:docMk/>
            <pc:sldMk cId="3024899734" sldId="269"/>
            <ac:spMk id="3" creationId="{D6996E40-4F51-4805-ADC4-245BA938A6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2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2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6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725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9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25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83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77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6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9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7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2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24F8-8E87-4174-B39F-63F61F86D7F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05E37-9AED-46A1-AFB9-B729392C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84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DPA-SITES-Indy/Back-End" TargetMode="External"/><Relationship Id="rId2" Type="http://schemas.openxmlformats.org/officeDocument/2006/relationships/hyperlink" Target="https://github.com/orgs/BDPA-SITES-Indy/teams/back-en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assroom.github.com/classrooms/58524157-back-end-clas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Program%20Files/TurningPoint/2003/Questio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Program%20Files/TurningPoint/2003/Questio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602B-4065-42D1-AFE0-57807DD7E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700" dirty="0"/>
              <a:t>More Loops and Code Editors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DEF00-1CE1-4203-AE9F-37A741CFF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BDPA Indy SITES</a:t>
            </a:r>
          </a:p>
          <a:p>
            <a:r>
              <a:rPr lang="en-US" sz="2400" dirty="0"/>
              <a:t>03/06/2020</a:t>
            </a:r>
          </a:p>
        </p:txBody>
      </p:sp>
    </p:spTree>
    <p:extLst>
      <p:ext uri="{BB962C8B-B14F-4D97-AF65-F5344CB8AC3E}">
        <p14:creationId xmlns:p14="http://schemas.microsoft.com/office/powerpoint/2010/main" val="292258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A081-DF91-4037-9175-C5735111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31" y="2235200"/>
            <a:ext cx="4098660" cy="2387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900" dirty="0"/>
              <a:t>Best Practices for Using loops</a:t>
            </a:r>
            <a:br>
              <a:rPr lang="en-US" sz="4400" dirty="0"/>
            </a:br>
            <a:br>
              <a:rPr lang="en-US" sz="4400" dirty="0"/>
            </a:br>
            <a:r>
              <a:rPr lang="en-US" sz="1600" dirty="0"/>
              <a:t>(Please don’t do most of these. I beg you.)</a:t>
            </a:r>
            <a:endParaRPr lang="en-US"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219638-F262-41CD-AB4E-78F8DB7A4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91" y="288340"/>
            <a:ext cx="6302640" cy="630264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691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9AFA-6795-4028-888D-E1AC89EC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Back end Repo &amp;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96E40-4F51-4805-ADC4-245BA938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737" y="1743074"/>
            <a:ext cx="10583863" cy="4391025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Check email for GitHub verification for the BDPA-SITES-Indy repos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Bookmark </a:t>
            </a:r>
            <a:r>
              <a:rPr lang="en-US" sz="2800" dirty="0">
                <a:hlinkClick r:id="rId2"/>
              </a:rPr>
              <a:t>https://github.com/orgs/BDPA-SITES-Indy/teams/back-end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Post a quick test message in “Discussions”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Go to </a:t>
            </a:r>
            <a:r>
              <a:rPr lang="en-US" sz="2800" dirty="0">
                <a:hlinkClick r:id="rId3"/>
              </a:rPr>
              <a:t>https://github.com/BDPA-SITES-Indy/Back-End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Explore each tab and familiarize your self with the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Go to </a:t>
            </a:r>
            <a:r>
              <a:rPr lang="en-US" sz="2800" dirty="0">
                <a:hlinkClick r:id="rId4"/>
              </a:rPr>
              <a:t>https://classroom.github.com/classrooms/58524157-back-end-class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Check out your second homework in GitHub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9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82EA9-9174-4315-B6A8-855490DB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Atom By </a:t>
            </a:r>
            <a:r>
              <a:rPr lang="en-US" sz="3200" dirty="0" err="1"/>
              <a:t>Github</a:t>
            </a:r>
            <a:endParaRPr lang="en-US" sz="32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3A3B09A-5AE7-446A-B5F1-61E21F3B372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141414" y="2249487"/>
            <a:ext cx="3590926" cy="37052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Open source text editor</a:t>
            </a:r>
          </a:p>
          <a:p>
            <a:r>
              <a:rPr lang="en-US" dirty="0"/>
              <a:t>Links directly to GitHub for easy access to your repositories </a:t>
            </a:r>
          </a:p>
          <a:p>
            <a:r>
              <a:rPr lang="en-US" dirty="0"/>
              <a:t> Supports HTML, CSS, JavaScript and more!</a:t>
            </a:r>
          </a:p>
          <a:p>
            <a:endParaRPr lang="en-US" sz="2000" dirty="0"/>
          </a:p>
        </p:txBody>
      </p:sp>
      <p:pic>
        <p:nvPicPr>
          <p:cNvPr id="1034" name="Picture 10" descr="how-to-use-atom-js-console">
            <a:extLst>
              <a:ext uri="{FF2B5EF4-FFF2-40B4-BE49-F238E27FC236}">
                <a16:creationId xmlns:a16="http://schemas.microsoft.com/office/drawing/2014/main" id="{E80B4EBD-6B46-4CCB-BA36-16816E9A27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0954" y="2230047"/>
            <a:ext cx="6503983" cy="347384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127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50E7D8-DFF6-490C-912F-F723EDB7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5108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dirty="0"/>
              <a:t>Quick Quiz:</a:t>
            </a:r>
            <a:br>
              <a:rPr lang="en-US" sz="4100" dirty="0"/>
            </a:br>
            <a:br>
              <a:rPr lang="en-US" sz="4100" dirty="0"/>
            </a:br>
            <a:r>
              <a:rPr lang="en-US" sz="4100" dirty="0"/>
              <a:t>Name That Loop!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E0CFC9FD-365D-4CE7-AD41-1D096107F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D0BED-A90F-48BB-A76B-C39160E7D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209761"/>
            <a:ext cx="2974328" cy="44309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5CF2F2-855D-4D3C-9078-D6BFDFB44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042" y="1424739"/>
            <a:ext cx="2974328" cy="4001030"/>
          </a:xfrm>
          <a:prstGeom prst="rect">
            <a:avLst/>
          </a:prstGeom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D7057966-49F0-4FA5-813A-CB7C50AE7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-5248"/>
            <a:ext cx="8572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7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07FEFF0-7EE0-4BBC-8B57-2BC9BE583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The while Loop syntax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99DF606-FBFF-4A1B-AA77-4FCB51747F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1413" y="1777910"/>
            <a:ext cx="7772400" cy="72548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A </a:t>
            </a:r>
            <a:r>
              <a:rPr lang="en-US" altLang="en-US" sz="2800" i="1" dirty="0"/>
              <a:t>while statement</a:t>
            </a:r>
            <a:r>
              <a:rPr lang="en-US" altLang="en-US" sz="2800" dirty="0"/>
              <a:t> has the following syntax: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D4A7C6-1ECF-4BB7-99F6-2B79FA99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64E-89BE-43DA-8C1D-CF4A552CB4F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F038F262-4271-4347-A646-6A7711E41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839" y="2501265"/>
            <a:ext cx="38715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</a:rPr>
              <a:t>while ( </a:t>
            </a:r>
            <a:r>
              <a:rPr lang="en-US" altLang="en-US" sz="2400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400" b="1" dirty="0">
                <a:latin typeface="Courier New" panose="02070309020205020404" pitchFamily="49" charset="0"/>
              </a:rPr>
              <a:t> ){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400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statements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3B79623-A6FD-4B58-93D7-5D576D2B3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060371"/>
            <a:ext cx="709907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indent="174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803525" indent="1682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260725" indent="168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717925" indent="168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175125" indent="168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632325" indent="168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dirty="0"/>
              <a:t>If the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dirty="0"/>
              <a:t> is true, the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executed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Then the condition is evaluated again, and if it is still true, the statement is executed again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statement is executed repeatedly until the condition becomes false</a:t>
            </a:r>
          </a:p>
        </p:txBody>
      </p:sp>
      <p:sp>
        <p:nvSpPr>
          <p:cNvPr id="4102" name="FlagCount" hidden="1">
            <a:hlinkClick r:id="rId2" action="ppaction://hlinkfile"/>
            <a:extLst>
              <a:ext uri="{FF2B5EF4-FFF2-40B4-BE49-F238E27FC236}">
                <a16:creationId xmlns:a16="http://schemas.microsoft.com/office/drawing/2014/main" id="{D4DC953A-8141-47AD-8346-D7D7D0583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48A58752-EE11-4914-AAF3-7A0BFC3E9E57}"/>
              </a:ext>
            </a:extLst>
          </p:cNvPr>
          <p:cNvGrpSpPr>
            <a:grpSpLocks/>
          </p:cNvGrpSpPr>
          <p:nvPr/>
        </p:nvGrpSpPr>
        <p:grpSpPr bwMode="auto">
          <a:xfrm>
            <a:off x="8913813" y="3559631"/>
            <a:ext cx="1600200" cy="1295400"/>
            <a:chOff x="2112" y="1968"/>
            <a:chExt cx="1008" cy="816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4E30D8BD-200D-4D1D-8E7A-60B9C0135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543"/>
              <a:ext cx="1008" cy="241"/>
              <a:chOff x="2112" y="2543"/>
              <a:chExt cx="1008" cy="241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F854B594-C14A-4CF1-8A40-5B45AA311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795B9170-22B7-45EC-BF79-24931C7FD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" y="2543"/>
                <a:ext cx="7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statement</a:t>
                </a:r>
                <a:endParaRPr lang="en-US" altLang="en-US">
                  <a:latin typeface="Arial Unicode MS" panose="020B0604020202020204" pitchFamily="34" charset="-128"/>
                </a:endParaRPr>
              </a:p>
            </p:txBody>
          </p:sp>
        </p:grpSp>
        <p:cxnSp>
          <p:nvCxnSpPr>
            <p:cNvPr id="11" name="AutoShape 7">
              <a:extLst>
                <a:ext uri="{FF2B5EF4-FFF2-40B4-BE49-F238E27FC236}">
                  <a16:creationId xmlns:a16="http://schemas.microsoft.com/office/drawing/2014/main" id="{58F6D771-23D4-44A4-8192-34193F38AD25}"/>
                </a:ext>
              </a:extLst>
            </p:cNvPr>
            <p:cNvCxnSpPr>
              <a:cxnSpLocks noChangeShapeType="1"/>
              <a:stCxn id="22" idx="2"/>
              <a:endCxn id="13" idx="0"/>
            </p:cNvCxnSpPr>
            <p:nvPr/>
          </p:nvCxnSpPr>
          <p:spPr bwMode="auto">
            <a:xfrm>
              <a:off x="2616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BBA6F04D-EDBF-4291-B725-791F27CDC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2111"/>
              <a:ext cx="3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true</a:t>
              </a:r>
              <a:endParaRPr lang="en-US" altLang="en-US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  <p:cxnSp>
        <p:nvCxnSpPr>
          <p:cNvPr id="15" name="AutoShape 9">
            <a:extLst>
              <a:ext uri="{FF2B5EF4-FFF2-40B4-BE49-F238E27FC236}">
                <a16:creationId xmlns:a16="http://schemas.microsoft.com/office/drawing/2014/main" id="{E160F84F-2170-426B-909C-5FDE2758586B}"/>
              </a:ext>
            </a:extLst>
          </p:cNvPr>
          <p:cNvCxnSpPr>
            <a:cxnSpLocks noChangeShapeType="1"/>
            <a:stCxn id="13" idx="1"/>
            <a:endCxn id="22" idx="1"/>
          </p:cNvCxnSpPr>
          <p:nvPr/>
        </p:nvCxnSpPr>
        <p:spPr bwMode="auto">
          <a:xfrm rot="10800000">
            <a:off x="8685213" y="3026231"/>
            <a:ext cx="228600" cy="1638300"/>
          </a:xfrm>
          <a:prstGeom prst="bentConnector3">
            <a:avLst>
              <a:gd name="adj1" fmla="val 20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10">
            <a:extLst>
              <a:ext uri="{FF2B5EF4-FFF2-40B4-BE49-F238E27FC236}">
                <a16:creationId xmlns:a16="http://schemas.microsoft.com/office/drawing/2014/main" id="{F550ED35-DB45-4589-9C84-5025876FAA00}"/>
              </a:ext>
            </a:extLst>
          </p:cNvPr>
          <p:cNvGrpSpPr>
            <a:grpSpLocks/>
          </p:cNvGrpSpPr>
          <p:nvPr/>
        </p:nvGrpSpPr>
        <p:grpSpPr bwMode="auto">
          <a:xfrm>
            <a:off x="9775826" y="3016855"/>
            <a:ext cx="1524000" cy="2590798"/>
            <a:chOff x="4881" y="1484"/>
            <a:chExt cx="960" cy="1584"/>
          </a:xfrm>
        </p:grpSpPr>
        <p:cxnSp>
          <p:nvCxnSpPr>
            <p:cNvPr id="17" name="AutoShape 11">
              <a:extLst>
                <a:ext uri="{FF2B5EF4-FFF2-40B4-BE49-F238E27FC236}">
                  <a16:creationId xmlns:a16="http://schemas.microsoft.com/office/drawing/2014/main" id="{D956A3C0-90FA-4650-A6EE-021EBAF9741A}"/>
                </a:ext>
              </a:extLst>
            </p:cNvPr>
            <p:cNvCxnSpPr>
              <a:cxnSpLocks noChangeShapeType="1"/>
              <a:stCxn id="22" idx="3"/>
            </p:cNvCxnSpPr>
            <p:nvPr/>
          </p:nvCxnSpPr>
          <p:spPr bwMode="auto">
            <a:xfrm flipH="1">
              <a:off x="4881" y="1484"/>
              <a:ext cx="638" cy="1584"/>
            </a:xfrm>
            <a:prstGeom prst="bentConnector4">
              <a:avLst>
                <a:gd name="adj1" fmla="val -22569"/>
                <a:gd name="adj2" fmla="val 8345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336E2B65-6FA0-4B7D-84EF-7C9BA14D3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8" y="1832"/>
              <a:ext cx="42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false</a:t>
              </a:r>
              <a:endParaRPr lang="en-US" altLang="en-US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D5C68410-FB75-423C-AF89-A1E506FB251E}"/>
              </a:ext>
            </a:extLst>
          </p:cNvPr>
          <p:cNvGrpSpPr>
            <a:grpSpLocks/>
          </p:cNvGrpSpPr>
          <p:nvPr/>
        </p:nvGrpSpPr>
        <p:grpSpPr bwMode="auto">
          <a:xfrm>
            <a:off x="8685213" y="1807031"/>
            <a:ext cx="2057400" cy="1752600"/>
            <a:chOff x="1968" y="864"/>
            <a:chExt cx="1296" cy="1104"/>
          </a:xfrm>
        </p:grpSpPr>
        <p:cxnSp>
          <p:nvCxnSpPr>
            <p:cNvPr id="20" name="AutoShape 14">
              <a:extLst>
                <a:ext uri="{FF2B5EF4-FFF2-40B4-BE49-F238E27FC236}">
                  <a16:creationId xmlns:a16="http://schemas.microsoft.com/office/drawing/2014/main" id="{EC9C1C0F-BAB3-421E-AF1F-A8DF9A814BED}"/>
                </a:ext>
              </a:extLst>
            </p:cNvPr>
            <p:cNvCxnSpPr>
              <a:cxnSpLocks noChangeShapeType="1"/>
              <a:endCxn id="22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oup 15">
              <a:extLst>
                <a:ext uri="{FF2B5EF4-FFF2-40B4-BE49-F238E27FC236}">
                  <a16:creationId xmlns:a16="http://schemas.microsoft.com/office/drawing/2014/main" id="{5B9B99D8-D0A8-48FA-BDCB-A5B88FBB5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22" name="AutoShape 16">
                <a:extLst>
                  <a:ext uri="{FF2B5EF4-FFF2-40B4-BE49-F238E27FC236}">
                    <a16:creationId xmlns:a16="http://schemas.microsoft.com/office/drawing/2014/main" id="{1742ABA5-36F1-4FFF-AB2A-1B1EB67E7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7">
                <a:extLst>
                  <a:ext uri="{FF2B5EF4-FFF2-40B4-BE49-F238E27FC236}">
                    <a16:creationId xmlns:a16="http://schemas.microsoft.com/office/drawing/2014/main" id="{5BCE1E4B-1730-4211-B411-1B371799F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3" y="1428"/>
                <a:ext cx="746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condition</a:t>
                </a:r>
              </a:p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evaluated</a:t>
                </a:r>
                <a:endParaRPr lang="en-US" altLang="en-US">
                  <a:latin typeface="Arial Unicode MS" panose="020B060402020202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815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07FEFF0-7EE0-4BBC-8B57-2BC9BE583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The Do while Loop syntax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99DF606-FBFF-4A1B-AA77-4FCB51747F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7114" y="1778026"/>
            <a:ext cx="7772400" cy="72548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A </a:t>
            </a:r>
            <a:r>
              <a:rPr lang="en-US" altLang="en-US" sz="2800" i="1" dirty="0"/>
              <a:t>while statement</a:t>
            </a:r>
            <a:r>
              <a:rPr lang="en-US" altLang="en-US" sz="2800" dirty="0"/>
              <a:t> has the following syntax: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D4A7C6-1ECF-4BB7-99F6-2B79FA99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64E-89BE-43DA-8C1D-CF4A552CB4F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F038F262-4271-4347-A646-6A7711E41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839" y="2316600"/>
            <a:ext cx="36872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</a:rPr>
              <a:t>do{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400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statements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 lvl="0"/>
            <a:r>
              <a:rPr lang="en-US" altLang="en-US" sz="2400" b="1" dirty="0">
                <a:solidFill>
                  <a:prstClr val="white"/>
                </a:solidFill>
                <a:latin typeface="Courier New" panose="02070309020205020404" pitchFamily="49" charset="0"/>
              </a:rPr>
              <a:t>while ( </a:t>
            </a:r>
            <a:r>
              <a:rPr lang="en-US" altLang="en-US" sz="2400" b="1" i="1" dirty="0">
                <a:solidFill>
                  <a:srgbClr val="22FFFF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400" b="1" dirty="0">
                <a:solidFill>
                  <a:prstClr val="white"/>
                </a:solidFill>
                <a:latin typeface="Courier New" panose="02070309020205020404" pitchFamily="49" charset="0"/>
              </a:rPr>
              <a:t> 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3B79623-A6FD-4B58-93D7-5D576D2B3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060371"/>
            <a:ext cx="709907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indent="174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803525" indent="1682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260725" indent="168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717925" indent="168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175125" indent="168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632325" indent="168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executed once initially, and then the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dirty="0"/>
              <a:t> is evaluated. 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statement is executed repeatedly until the condition becomes false</a:t>
            </a:r>
          </a:p>
        </p:txBody>
      </p:sp>
      <p:sp>
        <p:nvSpPr>
          <p:cNvPr id="4102" name="FlagCount" hidden="1">
            <a:hlinkClick r:id="rId2" action="ppaction://hlinkfile"/>
            <a:extLst>
              <a:ext uri="{FF2B5EF4-FFF2-40B4-BE49-F238E27FC236}">
                <a16:creationId xmlns:a16="http://schemas.microsoft.com/office/drawing/2014/main" id="{D4DC953A-8141-47AD-8346-D7D7D0583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48A58752-EE11-4914-AAF3-7A0BFC3E9E57}"/>
              </a:ext>
            </a:extLst>
          </p:cNvPr>
          <p:cNvGrpSpPr>
            <a:grpSpLocks/>
          </p:cNvGrpSpPr>
          <p:nvPr/>
        </p:nvGrpSpPr>
        <p:grpSpPr bwMode="auto">
          <a:xfrm>
            <a:off x="8610134" y="3513529"/>
            <a:ext cx="2073275" cy="936625"/>
            <a:chOff x="1813" y="1968"/>
            <a:chExt cx="1306" cy="590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4E30D8BD-200D-4D1D-8E7A-60B9C0135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1" y="2318"/>
              <a:ext cx="1008" cy="240"/>
              <a:chOff x="2111" y="2318"/>
              <a:chExt cx="1008" cy="240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F854B594-C14A-4CF1-8A40-5B45AA311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1" y="2318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795B9170-22B7-45EC-BF79-24931C7FD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4" y="2322"/>
                <a:ext cx="7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 dirty="0">
                    <a:latin typeface="Arial Unicode MS" panose="020B0604020202020204" pitchFamily="34" charset="-128"/>
                  </a:rPr>
                  <a:t>statement</a:t>
                </a:r>
                <a:endParaRPr lang="en-US" altLang="en-US" dirty="0">
                  <a:latin typeface="Arial Unicode MS" panose="020B0604020202020204" pitchFamily="34" charset="-128"/>
                </a:endParaRPr>
              </a:p>
            </p:txBody>
          </p:sp>
        </p:grpSp>
        <p:cxnSp>
          <p:nvCxnSpPr>
            <p:cNvPr id="11" name="AutoShape 7">
              <a:extLst>
                <a:ext uri="{FF2B5EF4-FFF2-40B4-BE49-F238E27FC236}">
                  <a16:creationId xmlns:a16="http://schemas.microsoft.com/office/drawing/2014/main" id="{58F6D771-23D4-44A4-8192-34193F38AD25}"/>
                </a:ext>
              </a:extLst>
            </p:cNvPr>
            <p:cNvCxnSpPr>
              <a:cxnSpLocks noChangeShapeType="1"/>
              <a:stCxn id="22" idx="2"/>
              <a:endCxn id="13" idx="0"/>
            </p:cNvCxnSpPr>
            <p:nvPr/>
          </p:nvCxnSpPr>
          <p:spPr bwMode="auto">
            <a:xfrm flipH="1">
              <a:off x="2615" y="1968"/>
              <a:ext cx="1" cy="350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BBA6F04D-EDBF-4291-B725-791F27CDC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2033"/>
              <a:ext cx="3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true</a:t>
              </a:r>
              <a:endParaRPr lang="en-US" altLang="en-US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  <p:cxnSp>
        <p:nvCxnSpPr>
          <p:cNvPr id="15" name="AutoShape 9">
            <a:extLst>
              <a:ext uri="{FF2B5EF4-FFF2-40B4-BE49-F238E27FC236}">
                <a16:creationId xmlns:a16="http://schemas.microsoft.com/office/drawing/2014/main" id="{E160F84F-2170-426B-909C-5FDE2758586B}"/>
              </a:ext>
            </a:extLst>
          </p:cNvPr>
          <p:cNvCxnSpPr>
            <a:cxnSpLocks noChangeShapeType="1"/>
            <a:stCxn id="13" idx="1"/>
            <a:endCxn id="22" idx="1"/>
          </p:cNvCxnSpPr>
          <p:nvPr/>
        </p:nvCxnSpPr>
        <p:spPr bwMode="auto">
          <a:xfrm rot="10800000">
            <a:off x="8856197" y="2980130"/>
            <a:ext cx="227012" cy="1279525"/>
          </a:xfrm>
          <a:prstGeom prst="bentConnector3">
            <a:avLst>
              <a:gd name="adj1" fmla="val 2007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10">
            <a:extLst>
              <a:ext uri="{FF2B5EF4-FFF2-40B4-BE49-F238E27FC236}">
                <a16:creationId xmlns:a16="http://schemas.microsoft.com/office/drawing/2014/main" id="{F550ED35-DB45-4589-9C84-5025876FAA00}"/>
              </a:ext>
            </a:extLst>
          </p:cNvPr>
          <p:cNvGrpSpPr>
            <a:grpSpLocks/>
          </p:cNvGrpSpPr>
          <p:nvPr/>
        </p:nvGrpSpPr>
        <p:grpSpPr bwMode="auto">
          <a:xfrm>
            <a:off x="9907920" y="4446190"/>
            <a:ext cx="673101" cy="745836"/>
            <a:chOff x="5068" y="2575"/>
            <a:chExt cx="424" cy="456"/>
          </a:xfrm>
        </p:grpSpPr>
        <p:cxnSp>
          <p:nvCxnSpPr>
            <p:cNvPr id="17" name="AutoShape 11">
              <a:extLst>
                <a:ext uri="{FF2B5EF4-FFF2-40B4-BE49-F238E27FC236}">
                  <a16:creationId xmlns:a16="http://schemas.microsoft.com/office/drawing/2014/main" id="{D956A3C0-90FA-4650-A6EE-021EBAF9741A}"/>
                </a:ext>
              </a:extLst>
            </p:cNvPr>
            <p:cNvCxnSpPr>
              <a:cxnSpLocks noChangeShapeType="1"/>
              <a:stCxn id="14" idx="2"/>
            </p:cNvCxnSpPr>
            <p:nvPr/>
          </p:nvCxnSpPr>
          <p:spPr bwMode="auto">
            <a:xfrm rot="16200000" flipH="1">
              <a:off x="4841" y="2802"/>
              <a:ext cx="456" cy="1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336E2B65-6FA0-4B7D-84EF-7C9BA14D3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2691"/>
              <a:ext cx="42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false</a:t>
              </a:r>
              <a:endParaRPr lang="en-US" altLang="en-US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D5C68410-FB75-423C-AF89-A1E506FB251E}"/>
              </a:ext>
            </a:extLst>
          </p:cNvPr>
          <p:cNvGrpSpPr>
            <a:grpSpLocks/>
          </p:cNvGrpSpPr>
          <p:nvPr/>
        </p:nvGrpSpPr>
        <p:grpSpPr bwMode="auto">
          <a:xfrm>
            <a:off x="8856197" y="1760929"/>
            <a:ext cx="2057400" cy="1752600"/>
            <a:chOff x="1968" y="864"/>
            <a:chExt cx="1296" cy="1104"/>
          </a:xfrm>
        </p:grpSpPr>
        <p:cxnSp>
          <p:nvCxnSpPr>
            <p:cNvPr id="20" name="AutoShape 14">
              <a:extLst>
                <a:ext uri="{FF2B5EF4-FFF2-40B4-BE49-F238E27FC236}">
                  <a16:creationId xmlns:a16="http://schemas.microsoft.com/office/drawing/2014/main" id="{EC9C1C0F-BAB3-421E-AF1F-A8DF9A814BED}"/>
                </a:ext>
              </a:extLst>
            </p:cNvPr>
            <p:cNvCxnSpPr>
              <a:cxnSpLocks noChangeShapeType="1"/>
              <a:endCxn id="22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oup 15">
              <a:extLst>
                <a:ext uri="{FF2B5EF4-FFF2-40B4-BE49-F238E27FC236}">
                  <a16:creationId xmlns:a16="http://schemas.microsoft.com/office/drawing/2014/main" id="{5B9B99D8-D0A8-48FA-BDCB-A5B88FBB5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22" name="AutoShape 16">
                <a:extLst>
                  <a:ext uri="{FF2B5EF4-FFF2-40B4-BE49-F238E27FC236}">
                    <a16:creationId xmlns:a16="http://schemas.microsoft.com/office/drawing/2014/main" id="{1742ABA5-36F1-4FFF-AB2A-1B1EB67E7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7">
                <a:extLst>
                  <a:ext uri="{FF2B5EF4-FFF2-40B4-BE49-F238E27FC236}">
                    <a16:creationId xmlns:a16="http://schemas.microsoft.com/office/drawing/2014/main" id="{5BCE1E4B-1730-4211-B411-1B371799F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3" y="1428"/>
                <a:ext cx="746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condition</a:t>
                </a:r>
              </a:p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evaluated</a:t>
                </a:r>
                <a:endParaRPr lang="en-US" altLang="en-US">
                  <a:latin typeface="Arial Unicode MS" panose="020B060402020202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76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C4981F4-EAE8-43BA-84CA-8C302A0DB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for Statement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574337F-790C-4C9D-ACAC-394C2079C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1413" y="1734344"/>
            <a:ext cx="7772400" cy="725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/>
              <a:t>A </a:t>
            </a:r>
            <a:r>
              <a:rPr lang="en-US" altLang="en-US" sz="2800" i="1" dirty="0"/>
              <a:t>for statement</a:t>
            </a:r>
            <a:r>
              <a:rPr lang="en-US" altLang="en-US" sz="2800" dirty="0"/>
              <a:t> has the following syntax: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E21B4E1C-195F-4281-8514-37D4D8B7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524" y="4045785"/>
            <a:ext cx="828402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2150" b="1" dirty="0">
                <a:latin typeface="Courier New" panose="02070309020205020404" pitchFamily="49" charset="0"/>
              </a:rPr>
              <a:t>for ( </a:t>
            </a:r>
            <a:r>
              <a:rPr lang="en-US" altLang="en-US" sz="2150" b="1" i="1" dirty="0">
                <a:latin typeface="Courier New" panose="02070309020205020404" pitchFamily="49" charset="0"/>
              </a:rPr>
              <a:t>initialization</a:t>
            </a:r>
            <a:r>
              <a:rPr lang="en-US" altLang="en-US" sz="2150" b="1" dirty="0">
                <a:latin typeface="Courier New" panose="02070309020205020404" pitchFamily="49" charset="0"/>
              </a:rPr>
              <a:t> ; </a:t>
            </a:r>
            <a:r>
              <a:rPr lang="en-US" altLang="en-US" sz="2150" b="1" i="1" dirty="0">
                <a:latin typeface="Courier New" panose="02070309020205020404" pitchFamily="49" charset="0"/>
              </a:rPr>
              <a:t>condition</a:t>
            </a:r>
            <a:r>
              <a:rPr lang="en-US" altLang="en-US" sz="2150" b="1" dirty="0">
                <a:latin typeface="Courier New" panose="02070309020205020404" pitchFamily="49" charset="0"/>
              </a:rPr>
              <a:t> ; </a:t>
            </a:r>
            <a:r>
              <a:rPr lang="en-US" altLang="en-US" sz="2150" b="1" i="1" dirty="0">
                <a:latin typeface="Courier New" panose="02070309020205020404" pitchFamily="49" charset="0"/>
              </a:rPr>
              <a:t>update</a:t>
            </a:r>
            <a:r>
              <a:rPr lang="en-US" altLang="en-US" sz="2150" b="1" dirty="0">
                <a:latin typeface="Courier New" panose="02070309020205020404" pitchFamily="49" charset="0"/>
              </a:rPr>
              <a:t> ){</a:t>
            </a:r>
          </a:p>
          <a:p>
            <a:r>
              <a:rPr lang="en-US" altLang="en-US" sz="2150" b="1" dirty="0">
                <a:latin typeface="Courier New" panose="02070309020205020404" pitchFamily="49" charset="0"/>
              </a:rPr>
              <a:t>   </a:t>
            </a:r>
            <a:r>
              <a:rPr lang="en-US" altLang="en-US" sz="2150" b="1" i="1" dirty="0">
                <a:latin typeface="Courier New" panose="02070309020205020404" pitchFamily="49" charset="0"/>
              </a:rPr>
              <a:t>statements</a:t>
            </a:r>
            <a:r>
              <a:rPr lang="en-US" altLang="en-US" sz="215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150" b="1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6389" name="Group 5">
            <a:extLst>
              <a:ext uri="{FF2B5EF4-FFF2-40B4-BE49-F238E27FC236}">
                <a16:creationId xmlns:a16="http://schemas.microsoft.com/office/drawing/2014/main" id="{ED2CE3CA-95C2-425A-A600-53712AE8A04E}"/>
              </a:ext>
            </a:extLst>
          </p:cNvPr>
          <p:cNvGrpSpPr>
            <a:grpSpLocks/>
          </p:cNvGrpSpPr>
          <p:nvPr/>
        </p:nvGrpSpPr>
        <p:grpSpPr bwMode="auto">
          <a:xfrm>
            <a:off x="1401763" y="2665526"/>
            <a:ext cx="2946400" cy="1387475"/>
            <a:chOff x="912" y="1286"/>
            <a:chExt cx="1856" cy="874"/>
          </a:xfrm>
        </p:grpSpPr>
        <p:sp>
          <p:nvSpPr>
            <p:cNvPr id="16390" name="Text Box 6">
              <a:extLst>
                <a:ext uri="{FF2B5EF4-FFF2-40B4-BE49-F238E27FC236}">
                  <a16:creationId xmlns:a16="http://schemas.microsoft.com/office/drawing/2014/main" id="{1C77B31F-084D-4B8E-8082-20E7BD709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286"/>
              <a:ext cx="185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FFFF00"/>
                  </a:solidFill>
                  <a:latin typeface="Arial Unicode MS" panose="020B0604020202020204" pitchFamily="34" charset="-128"/>
                </a:rPr>
                <a:t>The </a:t>
              </a:r>
              <a:r>
                <a:rPr lang="en-US" altLang="en-US" sz="2000" b="1" i="1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initialization</a:t>
              </a:r>
              <a:endParaRPr lang="en-US" altLang="en-US" sz="2000" b="1" dirty="0">
                <a:solidFill>
                  <a:srgbClr val="FFFF00"/>
                </a:solidFill>
                <a:latin typeface="Arial Unicode MS" panose="020B0604020202020204" pitchFamily="34" charset="-128"/>
              </a:endParaRPr>
            </a:p>
            <a:p>
              <a:pPr algn="ctr"/>
              <a:r>
                <a:rPr lang="en-US" altLang="en-US" sz="2000" b="1" dirty="0">
                  <a:solidFill>
                    <a:srgbClr val="FFFF00"/>
                  </a:solidFill>
                  <a:latin typeface="Arial Unicode MS" panose="020B0604020202020204" pitchFamily="34" charset="-128"/>
                </a:rPr>
                <a:t>is executed once</a:t>
              </a:r>
            </a:p>
            <a:p>
              <a:pPr algn="ctr"/>
              <a:r>
                <a:rPr lang="en-US" altLang="en-US" sz="2000" b="1" dirty="0">
                  <a:solidFill>
                    <a:srgbClr val="FFFF00"/>
                  </a:solidFill>
                  <a:latin typeface="Arial Unicode MS" panose="020B0604020202020204" pitchFamily="34" charset="-128"/>
                </a:rPr>
                <a:t>before the loop begins</a:t>
              </a:r>
              <a:endParaRPr lang="en-US" altLang="en-US" dirty="0">
                <a:solidFill>
                  <a:srgbClr val="FFFF00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6391" name="Line 7">
              <a:extLst>
                <a:ext uri="{FF2B5EF4-FFF2-40B4-BE49-F238E27FC236}">
                  <a16:creationId xmlns:a16="http://schemas.microsoft.com/office/drawing/2014/main" id="{D5D1BB64-290D-4B20-8CAD-54071D410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920"/>
              <a:ext cx="9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2" name="Group 8">
            <a:extLst>
              <a:ext uri="{FF2B5EF4-FFF2-40B4-BE49-F238E27FC236}">
                <a16:creationId xmlns:a16="http://schemas.microsoft.com/office/drawing/2014/main" id="{BB769E1B-10D8-4FF0-AB10-3BE7A3872D04}"/>
              </a:ext>
            </a:extLst>
          </p:cNvPr>
          <p:cNvGrpSpPr>
            <a:grpSpLocks/>
          </p:cNvGrpSpPr>
          <p:nvPr/>
        </p:nvGrpSpPr>
        <p:grpSpPr bwMode="auto">
          <a:xfrm>
            <a:off x="4754564" y="2665525"/>
            <a:ext cx="3389313" cy="1400175"/>
            <a:chOff x="3024" y="1248"/>
            <a:chExt cx="2135" cy="882"/>
          </a:xfrm>
        </p:grpSpPr>
        <p:sp>
          <p:nvSpPr>
            <p:cNvPr id="16393" name="Text Box 9">
              <a:extLst>
                <a:ext uri="{FF2B5EF4-FFF2-40B4-BE49-F238E27FC236}">
                  <a16:creationId xmlns:a16="http://schemas.microsoft.com/office/drawing/2014/main" id="{E16E2221-4AB3-4811-A08C-BFFAAD494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248"/>
              <a:ext cx="213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FFFF00"/>
                  </a:solidFill>
                  <a:latin typeface="Arial Unicode MS" panose="020B0604020202020204" pitchFamily="34" charset="-128"/>
                </a:rPr>
                <a:t>The </a:t>
              </a:r>
              <a:r>
                <a:rPr lang="en-US" altLang="en-US" sz="2000" b="1" i="1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statement</a:t>
              </a:r>
              <a:r>
                <a:rPr lang="en-US" altLang="en-US" sz="2000" b="1" dirty="0">
                  <a:solidFill>
                    <a:srgbClr val="FFFF00"/>
                  </a:solidFill>
                  <a:latin typeface="Arial Unicode MS" panose="020B0604020202020204" pitchFamily="34" charset="-128"/>
                </a:rPr>
                <a:t> is</a:t>
              </a:r>
            </a:p>
            <a:p>
              <a:pPr algn="ctr"/>
              <a:r>
                <a:rPr lang="en-US" altLang="en-US" sz="2000" b="1" dirty="0">
                  <a:solidFill>
                    <a:srgbClr val="FFFF00"/>
                  </a:solidFill>
                  <a:latin typeface="Arial Unicode MS" panose="020B0604020202020204" pitchFamily="34" charset="-128"/>
                </a:rPr>
                <a:t>executed until the</a:t>
              </a:r>
            </a:p>
            <a:p>
              <a:pPr algn="ctr"/>
              <a:r>
                <a:rPr lang="en-US" altLang="en-US" sz="2000" b="1" i="1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condition</a:t>
              </a:r>
              <a:r>
                <a:rPr lang="en-US" altLang="en-US" sz="2000" b="1" dirty="0">
                  <a:solidFill>
                    <a:srgbClr val="FFFF00"/>
                  </a:solidFill>
                  <a:latin typeface="Arial Unicode MS" panose="020B0604020202020204" pitchFamily="34" charset="-128"/>
                </a:rPr>
                <a:t> becomes false</a:t>
              </a:r>
              <a:endParaRPr lang="en-US" altLang="en-US" dirty="0">
                <a:solidFill>
                  <a:srgbClr val="FFFF00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6394" name="Line 10">
              <a:extLst>
                <a:ext uri="{FF2B5EF4-FFF2-40B4-BE49-F238E27FC236}">
                  <a16:creationId xmlns:a16="http://schemas.microsoft.com/office/drawing/2014/main" id="{224E61DD-AC81-43B1-9F2C-8DA1FF525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4" y="1872"/>
              <a:ext cx="176" cy="25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5" name="Group 11">
            <a:extLst>
              <a:ext uri="{FF2B5EF4-FFF2-40B4-BE49-F238E27FC236}">
                <a16:creationId xmlns:a16="http://schemas.microsoft.com/office/drawing/2014/main" id="{3E88528A-112A-4677-8609-C6F7A04A2F96}"/>
              </a:ext>
            </a:extLst>
          </p:cNvPr>
          <p:cNvGrpSpPr>
            <a:grpSpLocks/>
          </p:cNvGrpSpPr>
          <p:nvPr/>
        </p:nvGrpSpPr>
        <p:grpSpPr bwMode="auto">
          <a:xfrm>
            <a:off x="4004698" y="4409245"/>
            <a:ext cx="4586288" cy="1382713"/>
            <a:chOff x="2592" y="2403"/>
            <a:chExt cx="2889" cy="871"/>
          </a:xfrm>
        </p:grpSpPr>
        <p:sp>
          <p:nvSpPr>
            <p:cNvPr id="16396" name="Text Box 12">
              <a:extLst>
                <a:ext uri="{FF2B5EF4-FFF2-40B4-BE49-F238E27FC236}">
                  <a16:creationId xmlns:a16="http://schemas.microsoft.com/office/drawing/2014/main" id="{B01D67C6-7EF0-4971-A7DB-3F52535D4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32"/>
              <a:ext cx="288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FFFF00"/>
                  </a:solidFill>
                  <a:latin typeface="Arial Unicode MS" panose="020B0604020202020204" pitchFamily="34" charset="-128"/>
                </a:rPr>
                <a:t>The </a:t>
              </a:r>
              <a:r>
                <a:rPr lang="en-US" altLang="en-US" sz="2000" b="1" i="1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increment</a:t>
              </a:r>
              <a:r>
                <a:rPr lang="en-US" altLang="en-US" sz="2000" b="1" dirty="0">
                  <a:solidFill>
                    <a:srgbClr val="FFFF00"/>
                  </a:solidFill>
                  <a:latin typeface="Arial Unicode MS" panose="020B0604020202020204" pitchFamily="34" charset="-128"/>
                </a:rPr>
                <a:t> portion is executed at the end of each iteration</a:t>
              </a:r>
            </a:p>
          </p:txBody>
        </p:sp>
        <p:sp>
          <p:nvSpPr>
            <p:cNvPr id="16397" name="Line 13">
              <a:extLst>
                <a:ext uri="{FF2B5EF4-FFF2-40B4-BE49-F238E27FC236}">
                  <a16:creationId xmlns:a16="http://schemas.microsoft.com/office/drawing/2014/main" id="{668CBFEB-CB86-4937-A788-3183E296D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7" y="2403"/>
              <a:ext cx="1" cy="42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">
            <a:extLst>
              <a:ext uri="{FF2B5EF4-FFF2-40B4-BE49-F238E27FC236}">
                <a16:creationId xmlns:a16="http://schemas.microsoft.com/office/drawing/2014/main" id="{66FA0F09-9E20-4DD2-8A98-3AD0EB34D9DC}"/>
              </a:ext>
            </a:extLst>
          </p:cNvPr>
          <p:cNvGrpSpPr>
            <a:grpSpLocks/>
          </p:cNvGrpSpPr>
          <p:nvPr/>
        </p:nvGrpSpPr>
        <p:grpSpPr bwMode="auto">
          <a:xfrm>
            <a:off x="9190037" y="3668372"/>
            <a:ext cx="1600200" cy="1066800"/>
            <a:chOff x="2424" y="2208"/>
            <a:chExt cx="1008" cy="672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413DC300-8CFF-4178-B9A0-B6164BA2C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2640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5">
              <a:extLst>
                <a:ext uri="{FF2B5EF4-FFF2-40B4-BE49-F238E27FC236}">
                  <a16:creationId xmlns:a16="http://schemas.microsoft.com/office/drawing/2014/main" id="{9DD9109B-3078-4454-9890-98EBF6240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2639"/>
              <a:ext cx="8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latin typeface="Arial Unicode MS" panose="020B0604020202020204" pitchFamily="34" charset="-128"/>
                </a:rPr>
                <a:t>statements</a:t>
              </a:r>
              <a:endParaRPr lang="en-US" altLang="en-US">
                <a:latin typeface="Arial Unicode MS" panose="020B0604020202020204" pitchFamily="34" charset="-128"/>
              </a:endParaRPr>
            </a:p>
          </p:txBody>
        </p:sp>
        <p:cxnSp>
          <p:nvCxnSpPr>
            <p:cNvPr id="40" name="AutoShape 6">
              <a:extLst>
                <a:ext uri="{FF2B5EF4-FFF2-40B4-BE49-F238E27FC236}">
                  <a16:creationId xmlns:a16="http://schemas.microsoft.com/office/drawing/2014/main" id="{0E05DEE2-1FCF-4E57-B6AC-2CE7DCCEDDEA}"/>
                </a:ext>
              </a:extLst>
            </p:cNvPr>
            <p:cNvCxnSpPr>
              <a:cxnSpLocks noChangeShapeType="1"/>
              <a:stCxn id="46" idx="2"/>
              <a:endCxn id="38" idx="0"/>
            </p:cNvCxnSpPr>
            <p:nvPr/>
          </p:nvCxnSpPr>
          <p:spPr bwMode="auto">
            <a:xfrm>
              <a:off x="2928" y="2208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 Box 7">
              <a:extLst>
                <a:ext uri="{FF2B5EF4-FFF2-40B4-BE49-F238E27FC236}">
                  <a16:creationId xmlns:a16="http://schemas.microsoft.com/office/drawing/2014/main" id="{A015293F-571E-4735-AF86-17B3FEB4E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1" y="2278"/>
              <a:ext cx="3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true</a:t>
              </a:r>
              <a:endParaRPr lang="en-US" altLang="en-US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  <p:cxnSp>
        <p:nvCxnSpPr>
          <p:cNvPr id="42" name="AutoShape 8">
            <a:extLst>
              <a:ext uri="{FF2B5EF4-FFF2-40B4-BE49-F238E27FC236}">
                <a16:creationId xmlns:a16="http://schemas.microsoft.com/office/drawing/2014/main" id="{8BF05DE4-B59C-4E5A-AE28-4771DC03C7DF}"/>
              </a:ext>
            </a:extLst>
          </p:cNvPr>
          <p:cNvCxnSpPr>
            <a:cxnSpLocks noChangeShapeType="1"/>
            <a:stCxn id="52" idx="1"/>
            <a:endCxn id="46" idx="1"/>
          </p:cNvCxnSpPr>
          <p:nvPr/>
        </p:nvCxnSpPr>
        <p:spPr bwMode="auto">
          <a:xfrm rot="10800000">
            <a:off x="8999537" y="3173072"/>
            <a:ext cx="190500" cy="2057400"/>
          </a:xfrm>
          <a:prstGeom prst="bentConnector3">
            <a:avLst>
              <a:gd name="adj1" fmla="val 22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3" name="Group 9">
            <a:extLst>
              <a:ext uri="{FF2B5EF4-FFF2-40B4-BE49-F238E27FC236}">
                <a16:creationId xmlns:a16="http://schemas.microsoft.com/office/drawing/2014/main" id="{6A602C28-46DC-4C5E-BE41-47E250B0D351}"/>
              </a:ext>
            </a:extLst>
          </p:cNvPr>
          <p:cNvGrpSpPr>
            <a:grpSpLocks/>
          </p:cNvGrpSpPr>
          <p:nvPr/>
        </p:nvGrpSpPr>
        <p:grpSpPr bwMode="auto">
          <a:xfrm>
            <a:off x="8999537" y="2360273"/>
            <a:ext cx="1981200" cy="1308100"/>
            <a:chOff x="2304" y="1384"/>
            <a:chExt cx="1248" cy="824"/>
          </a:xfrm>
        </p:grpSpPr>
        <p:grpSp>
          <p:nvGrpSpPr>
            <p:cNvPr id="44" name="Group 10">
              <a:extLst>
                <a:ext uri="{FF2B5EF4-FFF2-40B4-BE49-F238E27FC236}">
                  <a16:creationId xmlns:a16="http://schemas.microsoft.com/office/drawing/2014/main" id="{0A9030B6-A930-4FD4-8BC2-30EE16F4F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584"/>
              <a:ext cx="1248" cy="624"/>
              <a:chOff x="1968" y="1632"/>
              <a:chExt cx="1248" cy="624"/>
            </a:xfrm>
          </p:grpSpPr>
          <p:sp>
            <p:nvSpPr>
              <p:cNvPr id="46" name="AutoShape 11">
                <a:extLst>
                  <a:ext uri="{FF2B5EF4-FFF2-40B4-BE49-F238E27FC236}">
                    <a16:creationId xmlns:a16="http://schemas.microsoft.com/office/drawing/2014/main" id="{BA32C7D2-78BF-4350-BA8A-E65425691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Text Box 12">
                <a:extLst>
                  <a:ext uri="{FF2B5EF4-FFF2-40B4-BE49-F238E27FC236}">
                    <a16:creationId xmlns:a16="http://schemas.microsoft.com/office/drawing/2014/main" id="{B2537897-68EB-404E-9044-ABBC62A39D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9" y="1740"/>
                <a:ext cx="746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condition</a:t>
                </a:r>
              </a:p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evaluated</a:t>
                </a:r>
                <a:endParaRPr lang="en-US" altLang="en-US">
                  <a:latin typeface="Arial Unicode MS" panose="020B0604020202020204" pitchFamily="34" charset="-128"/>
                </a:endParaRPr>
              </a:p>
            </p:txBody>
          </p:sp>
        </p:grpSp>
        <p:cxnSp>
          <p:nvCxnSpPr>
            <p:cNvPr id="45" name="AutoShape 13">
              <a:extLst>
                <a:ext uri="{FF2B5EF4-FFF2-40B4-BE49-F238E27FC236}">
                  <a16:creationId xmlns:a16="http://schemas.microsoft.com/office/drawing/2014/main" id="{464A2992-E610-4879-8EC1-52A00F7A5F65}"/>
                </a:ext>
              </a:extLst>
            </p:cNvPr>
            <p:cNvCxnSpPr>
              <a:cxnSpLocks noChangeShapeType="1"/>
              <a:stCxn id="59" idx="2"/>
              <a:endCxn id="46" idx="0"/>
            </p:cNvCxnSpPr>
            <p:nvPr/>
          </p:nvCxnSpPr>
          <p:spPr bwMode="auto">
            <a:xfrm>
              <a:off x="2928" y="1384"/>
              <a:ext cx="0" cy="200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oup 17">
            <a:extLst>
              <a:ext uri="{FF2B5EF4-FFF2-40B4-BE49-F238E27FC236}">
                <a16:creationId xmlns:a16="http://schemas.microsoft.com/office/drawing/2014/main" id="{635B46F9-61B9-4347-960D-3311B70F8D08}"/>
              </a:ext>
            </a:extLst>
          </p:cNvPr>
          <p:cNvGrpSpPr>
            <a:grpSpLocks/>
          </p:cNvGrpSpPr>
          <p:nvPr/>
        </p:nvGrpSpPr>
        <p:grpSpPr bwMode="auto">
          <a:xfrm>
            <a:off x="9190037" y="4711369"/>
            <a:ext cx="1600200" cy="709614"/>
            <a:chOff x="2424" y="2865"/>
            <a:chExt cx="1008" cy="447"/>
          </a:xfrm>
        </p:grpSpPr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DFAC9EFE-A9EC-4F55-9457-35B240A00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072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9">
              <a:extLst>
                <a:ext uri="{FF2B5EF4-FFF2-40B4-BE49-F238E27FC236}">
                  <a16:creationId xmlns:a16="http://schemas.microsoft.com/office/drawing/2014/main" id="{C74BAA3D-45C4-4648-BCBC-E4F1A1E9E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3071"/>
              <a:ext cx="5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latin typeface="Arial Unicode MS" panose="020B0604020202020204" pitchFamily="34" charset="-128"/>
                </a:rPr>
                <a:t>update</a:t>
              </a:r>
              <a:endParaRPr lang="en-US" altLang="en-US">
                <a:latin typeface="Arial Unicode MS" panose="020B0604020202020204" pitchFamily="34" charset="-128"/>
              </a:endParaRPr>
            </a:p>
          </p:txBody>
        </p:sp>
        <p:cxnSp>
          <p:nvCxnSpPr>
            <p:cNvPr id="54" name="AutoShape 20">
              <a:extLst>
                <a:ext uri="{FF2B5EF4-FFF2-40B4-BE49-F238E27FC236}">
                  <a16:creationId xmlns:a16="http://schemas.microsoft.com/office/drawing/2014/main" id="{CB03A041-FE20-454D-BB3F-D3BE61237189}"/>
                </a:ext>
              </a:extLst>
            </p:cNvPr>
            <p:cNvCxnSpPr>
              <a:cxnSpLocks noChangeShapeType="1"/>
              <a:stCxn id="39" idx="2"/>
              <a:endCxn id="53" idx="0"/>
            </p:cNvCxnSpPr>
            <p:nvPr/>
          </p:nvCxnSpPr>
          <p:spPr bwMode="auto">
            <a:xfrm flipH="1">
              <a:off x="2929" y="2865"/>
              <a:ext cx="0" cy="20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" name="Group 21">
            <a:extLst>
              <a:ext uri="{FF2B5EF4-FFF2-40B4-BE49-F238E27FC236}">
                <a16:creationId xmlns:a16="http://schemas.microsoft.com/office/drawing/2014/main" id="{7A38E7B0-5044-425B-8822-7DBE738692EF}"/>
              </a:ext>
            </a:extLst>
          </p:cNvPr>
          <p:cNvGrpSpPr>
            <a:grpSpLocks/>
          </p:cNvGrpSpPr>
          <p:nvPr/>
        </p:nvGrpSpPr>
        <p:grpSpPr bwMode="auto">
          <a:xfrm>
            <a:off x="9190037" y="1458572"/>
            <a:ext cx="1600200" cy="914400"/>
            <a:chOff x="2424" y="816"/>
            <a:chExt cx="1008" cy="576"/>
          </a:xfrm>
        </p:grpSpPr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DD38944E-D4FB-4DD1-BDF9-E8D7EB5E0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4" y="1151"/>
              <a:ext cx="1008" cy="241"/>
              <a:chOff x="2112" y="1199"/>
              <a:chExt cx="1008" cy="241"/>
            </a:xfrm>
          </p:grpSpPr>
          <p:sp>
            <p:nvSpPr>
              <p:cNvPr id="58" name="Rectangle 23">
                <a:extLst>
                  <a:ext uri="{FF2B5EF4-FFF2-40B4-BE49-F238E27FC236}">
                    <a16:creationId xmlns:a16="http://schemas.microsoft.com/office/drawing/2014/main" id="{3FBAE8DF-8BC7-4593-916D-266E1A38E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24">
                <a:extLst>
                  <a:ext uri="{FF2B5EF4-FFF2-40B4-BE49-F238E27FC236}">
                    <a16:creationId xmlns:a16="http://schemas.microsoft.com/office/drawing/2014/main" id="{A23726DD-0707-4E58-93BB-848557695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2" y="1199"/>
                <a:ext cx="86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initialization</a:t>
                </a:r>
                <a:endParaRPr lang="en-US" altLang="en-US">
                  <a:latin typeface="Arial Unicode MS" panose="020B0604020202020204" pitchFamily="34" charset="-128"/>
                </a:endParaRPr>
              </a:p>
            </p:txBody>
          </p:sp>
        </p:grpSp>
        <p:cxnSp>
          <p:nvCxnSpPr>
            <p:cNvPr id="57" name="AutoShape 25">
              <a:extLst>
                <a:ext uri="{FF2B5EF4-FFF2-40B4-BE49-F238E27FC236}">
                  <a16:creationId xmlns:a16="http://schemas.microsoft.com/office/drawing/2014/main" id="{76A62B15-BE89-4834-B8AA-E8E532F4018C}"/>
                </a:ext>
              </a:extLst>
            </p:cNvPr>
            <p:cNvCxnSpPr>
              <a:cxnSpLocks noChangeShapeType="1"/>
              <a:endCxn id="59" idx="0"/>
            </p:cNvCxnSpPr>
            <p:nvPr/>
          </p:nvCxnSpPr>
          <p:spPr bwMode="auto">
            <a:xfrm>
              <a:off x="2928" y="816"/>
              <a:ext cx="0" cy="335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6" name="Group 10">
            <a:extLst>
              <a:ext uri="{FF2B5EF4-FFF2-40B4-BE49-F238E27FC236}">
                <a16:creationId xmlns:a16="http://schemas.microsoft.com/office/drawing/2014/main" id="{F31BFF4B-9BDB-4849-8F55-720C5E324D10}"/>
              </a:ext>
            </a:extLst>
          </p:cNvPr>
          <p:cNvGrpSpPr>
            <a:grpSpLocks/>
          </p:cNvGrpSpPr>
          <p:nvPr/>
        </p:nvGrpSpPr>
        <p:grpSpPr bwMode="auto">
          <a:xfrm>
            <a:off x="10034360" y="3173272"/>
            <a:ext cx="1504950" cy="3369346"/>
            <a:chOff x="4915" y="1474"/>
            <a:chExt cx="948" cy="2060"/>
          </a:xfrm>
        </p:grpSpPr>
        <p:cxnSp>
          <p:nvCxnSpPr>
            <p:cNvPr id="67" name="AutoShape 11">
              <a:extLst>
                <a:ext uri="{FF2B5EF4-FFF2-40B4-BE49-F238E27FC236}">
                  <a16:creationId xmlns:a16="http://schemas.microsoft.com/office/drawing/2014/main" id="{180E8E1A-C161-49A6-B133-5844816ADED9}"/>
                </a:ext>
              </a:extLst>
            </p:cNvPr>
            <p:cNvCxnSpPr>
              <a:cxnSpLocks noChangeShapeType="1"/>
              <a:stCxn id="46" idx="3"/>
            </p:cNvCxnSpPr>
            <p:nvPr/>
          </p:nvCxnSpPr>
          <p:spPr bwMode="auto">
            <a:xfrm flipH="1">
              <a:off x="4915" y="1474"/>
              <a:ext cx="597" cy="2060"/>
            </a:xfrm>
            <a:prstGeom prst="bentConnector4">
              <a:avLst>
                <a:gd name="adj1" fmla="val -24135"/>
                <a:gd name="adj2" fmla="val 80613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Text Box 12">
              <a:extLst>
                <a:ext uri="{FF2B5EF4-FFF2-40B4-BE49-F238E27FC236}">
                  <a16:creationId xmlns:a16="http://schemas.microsoft.com/office/drawing/2014/main" id="{F7530B17-CDAB-476D-9B39-1B5B188E9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0" y="1794"/>
              <a:ext cx="42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false</a:t>
              </a:r>
              <a:endParaRPr lang="en-US" altLang="en-US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55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DE2D-6E72-4065-9E28-DA9900C6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/>
              <a:t>loop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F90A-15C5-4A50-A627-0557B78C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601"/>
            <a:ext cx="9905999" cy="42819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for (int count=1; count &lt;= 3; count++){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Console.log(count);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for (int count=1; count &lt;= 10; count++){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count += 3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Console.log(count);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8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A634F7E-B954-46A9-B9CC-19E3E5B28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 Statement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D0D1864-EC96-4D28-BC9C-70EE27391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z="2800"/>
              <a:t>Each expression in the header of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/>
              <a:t> loop is optional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800"/>
              <a:t>If the initialization is left out, no initialization is performed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800"/>
              <a:t>If the condition is left out, it is always considered to be true, and therefore creates an infinite loop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800"/>
              <a:t>If the increment is left out, no increment operation is performed</a:t>
            </a:r>
          </a:p>
        </p:txBody>
      </p:sp>
    </p:spTree>
    <p:extLst>
      <p:ext uri="{BB962C8B-B14F-4D97-AF65-F5344CB8AC3E}">
        <p14:creationId xmlns:p14="http://schemas.microsoft.com/office/powerpoint/2010/main" val="1999033389"/>
      </p:ext>
    </p:extLst>
  </p:cSld>
  <p:clrMapOvr>
    <a:masterClrMapping/>
  </p:clrMapOvr>
  <p:transition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F7A6202-F4D0-4D9A-BB9A-8A213612E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Loops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8044D81-6488-4594-803F-E5A29131137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 sz="3400" dirty="0"/>
              <a:t>Similar to nested </a:t>
            </a:r>
            <a:r>
              <a:rPr lang="en-US" altLang="en-US" sz="3400" dirty="0">
                <a:latin typeface="Courier New" panose="02070309020205020404" pitchFamily="49" charset="0"/>
              </a:rPr>
              <a:t>if</a:t>
            </a:r>
            <a:r>
              <a:rPr lang="en-US" altLang="en-US" sz="3400" dirty="0"/>
              <a:t> statements, loops can be nested as well</a:t>
            </a:r>
          </a:p>
          <a:p>
            <a:pPr>
              <a:spcBef>
                <a:spcPct val="75000"/>
              </a:spcBef>
            </a:pPr>
            <a:r>
              <a:rPr lang="en-US" altLang="en-US" sz="3400" dirty="0"/>
              <a:t>That is, the body of a loop can contain another loop</a:t>
            </a:r>
          </a:p>
          <a:p>
            <a:pPr>
              <a:spcBef>
                <a:spcPct val="75000"/>
              </a:spcBef>
            </a:pPr>
            <a:r>
              <a:rPr lang="en-US" altLang="en-US" sz="3400" dirty="0"/>
              <a:t>For each iteration of the outer loop, the inner loop iterates completely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8304D9-169E-47C2-AB25-3D48EF16AE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count1 = 1;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(count1 &lt;= 10){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count2 = 1;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while (count2 &lt;= 20){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 ("Here");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count2++;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count1++;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4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A09C-2DA9-4E5A-A20C-82C36044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1C73-4D2C-41E3-9B1F-CF657A958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count1 = 1;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(count1 &lt;= 10){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count2 = 1;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while (count2 &lt;= 20){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	Console.log("Here");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count2++;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count1++;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FFFC2-40FD-41F9-9401-F09AFAD78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599" y="2935286"/>
            <a:ext cx="6508069" cy="21701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(int count1=1; count &lt;= 10; count1++){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for (int count2=1; count2 &lt;= 20; count2++){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Console.log("Here");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78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438E35E1AFA4DBE02A4C5C136DE13" ma:contentTypeVersion="6" ma:contentTypeDescription="Create a new document." ma:contentTypeScope="" ma:versionID="8babc4e407a16717279ee39904e96eca">
  <xsd:schema xmlns:xsd="http://www.w3.org/2001/XMLSchema" xmlns:xs="http://www.w3.org/2001/XMLSchema" xmlns:p="http://schemas.microsoft.com/office/2006/metadata/properties" xmlns:ns2="d9c3a309-46a4-43ab-ac18-62dc3269e284" targetNamespace="http://schemas.microsoft.com/office/2006/metadata/properties" ma:root="true" ma:fieldsID="cb1faa2d9e58ab3309f99f2b60ee9758" ns2:_="">
    <xsd:import namespace="d9c3a309-46a4-43ab-ac18-62dc3269e2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3a309-46a4-43ab-ac18-62dc3269e2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5C88B3-5552-49B8-9CF5-9AEF01801DF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d9c3a309-46a4-43ab-ac18-62dc3269e28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4B451F3-2C40-4733-9DD3-3DC48D62FD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C45A12-5916-4686-B9CD-163971C78A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3a309-46a4-43ab-ac18-62dc3269e2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503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Unicode MS</vt:lpstr>
      <vt:lpstr>Arial</vt:lpstr>
      <vt:lpstr>Courier New</vt:lpstr>
      <vt:lpstr>Tahoma</vt:lpstr>
      <vt:lpstr>Times</vt:lpstr>
      <vt:lpstr>Times New Roman</vt:lpstr>
      <vt:lpstr>Tw Cen MT</vt:lpstr>
      <vt:lpstr>Circuit</vt:lpstr>
      <vt:lpstr>More Loops and Code Editors</vt:lpstr>
      <vt:lpstr>Quick Quiz:  Name That Loop!</vt:lpstr>
      <vt:lpstr>The while Loop syntax</vt:lpstr>
      <vt:lpstr>The Do while Loop syntax</vt:lpstr>
      <vt:lpstr>The for Statement</vt:lpstr>
      <vt:lpstr>For loop example</vt:lpstr>
      <vt:lpstr>The for Statement</vt:lpstr>
      <vt:lpstr>Nested Loops</vt:lpstr>
      <vt:lpstr>Nested loops</vt:lpstr>
      <vt:lpstr>Best Practices for Using loops  (Please don’t do most of these. I beg you.)</vt:lpstr>
      <vt:lpstr>GitHub Back end Repo &amp; Classroom</vt:lpstr>
      <vt:lpstr>Atom By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Loops and Code Editors</dc:title>
  <dc:creator>Zoe Marie Hines</dc:creator>
  <cp:lastModifiedBy>Zoe Marie Hines</cp:lastModifiedBy>
  <cp:revision>1</cp:revision>
  <dcterms:created xsi:type="dcterms:W3CDTF">2020-03-07T01:19:56Z</dcterms:created>
  <dcterms:modified xsi:type="dcterms:W3CDTF">2020-03-07T02:10:11Z</dcterms:modified>
</cp:coreProperties>
</file>