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78" r:id="rId6"/>
    <p:sldId id="274" r:id="rId7"/>
    <p:sldId id="277" r:id="rId8"/>
    <p:sldId id="275" r:id="rId9"/>
    <p:sldId id="262" r:id="rId10"/>
    <p:sldId id="261" r:id="rId11"/>
    <p:sldId id="267" r:id="rId12"/>
    <p:sldId id="266" r:id="rId13"/>
    <p:sldId id="268" r:id="rId14"/>
    <p:sldId id="259" r:id="rId15"/>
    <p:sldId id="269" r:id="rId16"/>
    <p:sldId id="271" r:id="rId17"/>
    <p:sldId id="272" r:id="rId18"/>
    <p:sldId id="276" r:id="rId19"/>
    <p:sldId id="270" r:id="rId20"/>
    <p:sldId id="257" r:id="rId21"/>
    <p:sldId id="258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EB"/>
    <a:srgbClr val="927855"/>
    <a:srgbClr val="EEC7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60"/>
  </p:normalViewPr>
  <p:slideViewPr>
    <p:cSldViewPr snapToGrid="0">
      <p:cViewPr varScale="1">
        <p:scale>
          <a:sx n="62" d="100"/>
          <a:sy n="62" d="100"/>
        </p:scale>
        <p:origin x="6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951A-8CDB-4D68-9AB6-6FED2F62E2E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98419-970B-48BE-B947-41E933ED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2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951A-8CDB-4D68-9AB6-6FED2F62E2E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98419-970B-48BE-B947-41E933ED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9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951A-8CDB-4D68-9AB6-6FED2F62E2E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98419-970B-48BE-B947-41E933ED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75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951A-8CDB-4D68-9AB6-6FED2F62E2E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98419-970B-48BE-B947-41E933ED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50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951A-8CDB-4D68-9AB6-6FED2F62E2E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98419-970B-48BE-B947-41E933ED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17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951A-8CDB-4D68-9AB6-6FED2F62E2E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98419-970B-48BE-B947-41E933ED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3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951A-8CDB-4D68-9AB6-6FED2F62E2E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98419-970B-48BE-B947-41E933ED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58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951A-8CDB-4D68-9AB6-6FED2F62E2E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98419-970B-48BE-B947-41E933ED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33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951A-8CDB-4D68-9AB6-6FED2F62E2E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98419-970B-48BE-B947-41E933ED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3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951A-8CDB-4D68-9AB6-6FED2F62E2E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A398419-970B-48BE-B947-41E933ED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8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951A-8CDB-4D68-9AB6-6FED2F62E2E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98419-970B-48BE-B947-41E933ED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6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951A-8CDB-4D68-9AB6-6FED2F62E2E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98419-970B-48BE-B947-41E933ED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1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951A-8CDB-4D68-9AB6-6FED2F62E2E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98419-970B-48BE-B947-41E933ED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5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951A-8CDB-4D68-9AB6-6FED2F62E2E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98419-970B-48BE-B947-41E933ED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0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951A-8CDB-4D68-9AB6-6FED2F62E2E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98419-970B-48BE-B947-41E933ED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9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951A-8CDB-4D68-9AB6-6FED2F62E2E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98419-970B-48BE-B947-41E933ED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9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951A-8CDB-4D68-9AB6-6FED2F62E2E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98419-970B-48BE-B947-41E933ED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3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52951A-8CDB-4D68-9AB6-6FED2F62E2E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398419-970B-48BE-B947-41E933ED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6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Emoji_u1f44b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2CC1E-1552-49A5-8F13-4655203A58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JavaScript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62381-8E51-41C6-A083-20169CBDE2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BDPA INDY SITES</a:t>
            </a:r>
          </a:p>
          <a:p>
            <a:r>
              <a:rPr lang="en-US" sz="2800" dirty="0"/>
              <a:t>04/04/20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6701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9B58E-308B-42BF-8154-7E0D79A24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 with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77B51-A2C8-4A83-A358-E440A2D9F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93667" y="2666998"/>
            <a:ext cx="4895055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>
                <a:solidFill>
                  <a:srgbClr val="7030A0"/>
                </a:solidFill>
              </a:rPr>
              <a:t>addVAT</a:t>
            </a:r>
            <a:r>
              <a:rPr lang="en-US" sz="2800" dirty="0"/>
              <a:t>(5)</a:t>
            </a:r>
            <a:endParaRPr lang="en-US" sz="2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OR</a:t>
            </a:r>
            <a:endParaRPr lang="en-US" sz="2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var</a:t>
            </a:r>
            <a:r>
              <a:rPr lang="en-US" sz="2800" dirty="0"/>
              <a:t> </a:t>
            </a:r>
            <a:r>
              <a:rPr lang="en-US" sz="2800" dirty="0" err="1"/>
              <a:t>nettPrice</a:t>
            </a:r>
            <a:r>
              <a:rPr lang="en-US" sz="2800" dirty="0"/>
              <a:t> = 5;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7030A0"/>
                </a:solidFill>
              </a:rPr>
              <a:t>addVAT</a:t>
            </a:r>
            <a:r>
              <a:rPr lang="en-US" sz="2800" dirty="0"/>
              <a:t>(</a:t>
            </a:r>
            <a:r>
              <a:rPr lang="en-US" sz="2800" dirty="0" err="1"/>
              <a:t>nettPrice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7986B8-5BCF-4FDD-AAAE-09B676EE9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79611" y="2666999"/>
            <a:ext cx="4895056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 function </a:t>
            </a:r>
            <a:r>
              <a:rPr lang="en-US" sz="2800" dirty="0" err="1">
                <a:solidFill>
                  <a:srgbClr val="7030A0"/>
                </a:solidFill>
              </a:rPr>
              <a:t>addVAT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C00000"/>
                </a:solidFill>
              </a:rPr>
              <a:t>price</a:t>
            </a:r>
            <a:r>
              <a:rPr lang="en-US" sz="2800" dirty="0"/>
              <a:t>) </a:t>
            </a:r>
          </a:p>
          <a:p>
            <a:pPr marL="0" indent="0">
              <a:buNone/>
            </a:pPr>
            <a:r>
              <a:rPr lang="en-US" sz="2800" dirty="0"/>
              <a:t>  { </a:t>
            </a:r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en-US" sz="2800" dirty="0">
                <a:solidFill>
                  <a:srgbClr val="C00000"/>
                </a:solidFill>
              </a:rPr>
              <a:t>price</a:t>
            </a:r>
            <a:r>
              <a:rPr lang="en-US" sz="2800" dirty="0"/>
              <a:t> *= 1.2; </a:t>
            </a:r>
          </a:p>
          <a:p>
            <a:pPr marL="0" indent="0">
              <a:buNone/>
            </a:pPr>
            <a:r>
              <a:rPr lang="en-US" sz="2800" dirty="0"/>
              <a:t>    alert(</a:t>
            </a:r>
            <a:r>
              <a:rPr lang="en-US" sz="2800" dirty="0">
                <a:solidFill>
                  <a:srgbClr val="C00000"/>
                </a:solidFill>
              </a:rPr>
              <a:t>price</a:t>
            </a:r>
            <a:r>
              <a:rPr lang="en-US" sz="2800" dirty="0"/>
              <a:t>) </a:t>
            </a:r>
          </a:p>
          <a:p>
            <a:pPr marL="0" indent="0">
              <a:buNone/>
            </a:pPr>
            <a:r>
              <a:rPr lang="en-US" sz="2800" dirty="0"/>
              <a:t>  } </a:t>
            </a:r>
          </a:p>
        </p:txBody>
      </p:sp>
    </p:spTree>
    <p:extLst>
      <p:ext uri="{BB962C8B-B14F-4D97-AF65-F5344CB8AC3E}">
        <p14:creationId xmlns:p14="http://schemas.microsoft.com/office/powerpoint/2010/main" val="2286978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59B8-07BF-47E6-9CE7-2910E566F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vs Local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CE4FC0-2050-45ED-AF51-0C755ACC0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74862" y="2305050"/>
            <a:ext cx="4895055" cy="38481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var count = 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var sum = 10;</a:t>
            </a:r>
          </a:p>
          <a:p>
            <a:pPr marL="0" indent="0">
              <a:buNone/>
            </a:pPr>
            <a:r>
              <a:rPr lang="en-US" sz="2400" dirty="0"/>
              <a:t>function method (occurrences) {</a:t>
            </a:r>
          </a:p>
          <a:p>
            <a:pPr marL="457200" lvl="1" indent="0">
              <a:buNone/>
            </a:pPr>
            <a:r>
              <a:rPr lang="en-US" sz="2200" dirty="0"/>
              <a:t>if sum &lt; 20 {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	var temp = 7;</a:t>
            </a:r>
          </a:p>
          <a:p>
            <a:pPr marL="457200" lvl="1" indent="0">
              <a:buNone/>
            </a:pPr>
            <a:r>
              <a:rPr lang="en-US" sz="2200" dirty="0"/>
              <a:t>	 occurrences ++;</a:t>
            </a:r>
          </a:p>
          <a:p>
            <a:pPr marL="457200" lvl="1" indent="0">
              <a:buNone/>
            </a:pPr>
            <a:r>
              <a:rPr lang="en-US" sz="2200" dirty="0"/>
              <a:t>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method (count);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52185-19D6-4A24-BACB-D1ABACFE7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8" y="2305050"/>
            <a:ext cx="4895056" cy="3971925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LOCAL</a:t>
            </a:r>
            <a:r>
              <a:rPr lang="en-US" sz="3000" dirty="0"/>
              <a:t> variables are declared inside of a function.</a:t>
            </a:r>
          </a:p>
          <a:p>
            <a:pPr lvl="1"/>
            <a:r>
              <a:rPr lang="en-US" sz="2600" dirty="0"/>
              <a:t>They can only be accessed in that function</a:t>
            </a:r>
          </a:p>
          <a:p>
            <a:r>
              <a:rPr lang="en-US" sz="3000" dirty="0">
                <a:solidFill>
                  <a:srgbClr val="00B050"/>
                </a:solidFill>
              </a:rPr>
              <a:t>GLOBAL</a:t>
            </a:r>
            <a:r>
              <a:rPr lang="en-US" sz="3000" dirty="0"/>
              <a:t> variables are declared outside of a function.</a:t>
            </a:r>
          </a:p>
          <a:p>
            <a:pPr lvl="1"/>
            <a:r>
              <a:rPr lang="en-US" sz="2600" dirty="0"/>
              <a:t>They can accessed anywhere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05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59B8-07BF-47E6-9CE7-2910E566F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vs Local Variables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52185-19D6-4A24-BACB-D1ABACFE7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8" y="2305050"/>
            <a:ext cx="4895056" cy="3774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What value does each variable hold?</a:t>
            </a:r>
          </a:p>
          <a:p>
            <a:r>
              <a:rPr lang="en-US" sz="2800" dirty="0"/>
              <a:t>count?</a:t>
            </a:r>
          </a:p>
          <a:p>
            <a:r>
              <a:rPr lang="en-US" sz="2800" dirty="0"/>
              <a:t>sum?</a:t>
            </a:r>
          </a:p>
          <a:p>
            <a:r>
              <a:rPr lang="en-US" sz="2800" dirty="0"/>
              <a:t>temp?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403B436-88C3-4560-8409-27EA27EE5E3E}"/>
              </a:ext>
            </a:extLst>
          </p:cNvPr>
          <p:cNvSpPr txBox="1">
            <a:spLocks/>
          </p:cNvSpPr>
          <p:nvPr/>
        </p:nvSpPr>
        <p:spPr>
          <a:xfrm>
            <a:off x="2074862" y="2305050"/>
            <a:ext cx="4895055" cy="3848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solidFill>
                  <a:schemeClr val="accent1"/>
                </a:solidFill>
              </a:rPr>
              <a:t>var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count</a:t>
            </a:r>
            <a:r>
              <a:rPr lang="en-US" sz="2400" dirty="0"/>
              <a:t> = 0;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solidFill>
                  <a:schemeClr val="accent1"/>
                </a:solidFill>
              </a:rPr>
              <a:t>var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sum </a:t>
            </a:r>
            <a:r>
              <a:rPr lang="en-US" sz="2400" dirty="0"/>
              <a:t>= 10;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solidFill>
                  <a:schemeClr val="accent1"/>
                </a:solidFill>
              </a:rPr>
              <a:t>function </a:t>
            </a:r>
            <a:r>
              <a:rPr lang="en-US" sz="2400" dirty="0">
                <a:solidFill>
                  <a:srgbClr val="7030A0"/>
                </a:solidFill>
              </a:rPr>
              <a:t>method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C00000"/>
                </a:solidFill>
              </a:rPr>
              <a:t>occurrences</a:t>
            </a:r>
            <a:r>
              <a:rPr lang="en-US" sz="2400" dirty="0"/>
              <a:t>) {</a:t>
            </a:r>
            <a:endParaRPr lang="en-US" sz="2400" dirty="0">
              <a:solidFill>
                <a:schemeClr val="accent1"/>
              </a:solidFill>
            </a:endParaRPr>
          </a:p>
          <a:p>
            <a:pPr marL="457200" lvl="1" indent="0">
              <a:buFont typeface="Arial"/>
              <a:buNone/>
            </a:pPr>
            <a:r>
              <a:rPr lang="en-US" sz="2200" dirty="0"/>
              <a:t>if </a:t>
            </a:r>
            <a:r>
              <a:rPr lang="en-US" sz="2200" dirty="0">
                <a:solidFill>
                  <a:srgbClr val="0070C0"/>
                </a:solidFill>
              </a:rPr>
              <a:t>sum</a:t>
            </a:r>
            <a:r>
              <a:rPr lang="en-US" sz="2200" dirty="0"/>
              <a:t> &lt; 20 {</a:t>
            </a:r>
          </a:p>
          <a:p>
            <a:pPr marL="457200" lvl="1" indent="0">
              <a:buFont typeface="Arial"/>
              <a:buNone/>
            </a:pPr>
            <a:r>
              <a:rPr lang="en-US" sz="2200" dirty="0"/>
              <a:t>	</a:t>
            </a:r>
            <a:r>
              <a:rPr lang="en-US" sz="2200" dirty="0">
                <a:solidFill>
                  <a:schemeClr val="accent1"/>
                </a:solidFill>
              </a:rPr>
              <a:t>var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temp </a:t>
            </a:r>
            <a:r>
              <a:rPr lang="en-US" sz="2200" dirty="0"/>
              <a:t>= 7;</a:t>
            </a:r>
          </a:p>
          <a:p>
            <a:pPr marL="457200" lvl="1" indent="0">
              <a:buFont typeface="Arial"/>
              <a:buNone/>
            </a:pPr>
            <a:r>
              <a:rPr lang="en-US" sz="2200" dirty="0"/>
              <a:t>	</a:t>
            </a:r>
            <a:r>
              <a:rPr lang="en-US" sz="2200" dirty="0">
                <a:solidFill>
                  <a:srgbClr val="C00000"/>
                </a:solidFill>
              </a:rPr>
              <a:t> occurrences </a:t>
            </a:r>
            <a:r>
              <a:rPr lang="en-US" sz="2200" dirty="0"/>
              <a:t>++;</a:t>
            </a:r>
          </a:p>
          <a:p>
            <a:pPr marL="457200" lvl="1" indent="0">
              <a:buFont typeface="Arial"/>
              <a:buNone/>
            </a:pPr>
            <a:r>
              <a:rPr lang="en-US" sz="2200" dirty="0"/>
              <a:t>}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}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7030A0"/>
                </a:solidFill>
              </a:rPr>
              <a:t>method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70C0"/>
                </a:solidFill>
              </a:rPr>
              <a:t>count</a:t>
            </a:r>
            <a:r>
              <a:rPr lang="en-US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88059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AB4D-A5D4-470C-8D32-313ECAB0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a Value from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F9EB8-1F26-4136-8D67-4C1E8CBE60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41165" y="2295417"/>
            <a:ext cx="4895055" cy="3867365"/>
          </a:xfrm>
        </p:spPr>
        <p:txBody>
          <a:bodyPr>
            <a:normAutofit/>
          </a:bodyPr>
          <a:lstStyle/>
          <a:p>
            <a:r>
              <a:rPr lang="en-US" sz="2400" dirty="0"/>
              <a:t>The keyword </a:t>
            </a:r>
            <a:r>
              <a:rPr lang="en-US" sz="2400" dirty="0">
                <a:solidFill>
                  <a:schemeClr val="accent1"/>
                </a:solidFill>
              </a:rPr>
              <a:t>return </a:t>
            </a:r>
            <a:r>
              <a:rPr lang="en-US" sz="2400" dirty="0">
                <a:solidFill>
                  <a:schemeClr val="tx2"/>
                </a:solidFill>
              </a:rPr>
              <a:t>sets the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output</a:t>
            </a:r>
            <a:r>
              <a:rPr lang="en-US" sz="2400" dirty="0">
                <a:solidFill>
                  <a:schemeClr val="tx2"/>
                </a:solidFill>
              </a:rPr>
              <a:t> of a function; any data type can be passed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This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output</a:t>
            </a:r>
            <a:r>
              <a:rPr lang="en-US" sz="2400" dirty="0">
                <a:solidFill>
                  <a:schemeClr val="tx2"/>
                </a:solidFill>
              </a:rPr>
              <a:t> can be assigned to a variable and used elsewhere outside of the function</a:t>
            </a:r>
            <a:endParaRPr lang="en-US" sz="2400" dirty="0"/>
          </a:p>
          <a:p>
            <a:r>
              <a:rPr lang="en-US" sz="2400" dirty="0"/>
              <a:t>All functions </a:t>
            </a:r>
            <a:r>
              <a:rPr lang="en-US" sz="2400" dirty="0">
                <a:solidFill>
                  <a:schemeClr val="accent1"/>
                </a:solidFill>
              </a:rPr>
              <a:t>return</a:t>
            </a:r>
            <a:r>
              <a:rPr lang="en-US" sz="2400" dirty="0"/>
              <a:t> undefined by default if a return condition is not 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86163-11B8-4B3B-BC40-2751A6D09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05918" y="2667000"/>
            <a:ext cx="4895056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function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add</a:t>
            </a:r>
            <a:r>
              <a:rPr lang="en-US" sz="2400" dirty="0"/>
              <a:t>(a, b) {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>
                <a:solidFill>
                  <a:schemeClr val="accent1"/>
                </a:solidFill>
              </a:rPr>
              <a:t>return </a:t>
            </a:r>
            <a:r>
              <a:rPr lang="en-US" sz="2400" dirty="0"/>
              <a:t>a + b;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var</a:t>
            </a:r>
            <a:r>
              <a:rPr lang="en-US" sz="2400" dirty="0"/>
              <a:t> sum = </a:t>
            </a:r>
            <a:r>
              <a:rPr lang="en-US" sz="2400" dirty="0">
                <a:solidFill>
                  <a:srgbClr val="7030A0"/>
                </a:solidFill>
              </a:rPr>
              <a:t>add</a:t>
            </a:r>
            <a:r>
              <a:rPr lang="en-US" sz="2400" dirty="0"/>
              <a:t>(10, 20);</a:t>
            </a:r>
          </a:p>
        </p:txBody>
      </p:sp>
    </p:spTree>
    <p:extLst>
      <p:ext uri="{BB962C8B-B14F-4D97-AF65-F5344CB8AC3E}">
        <p14:creationId xmlns:p14="http://schemas.microsoft.com/office/powerpoint/2010/main" val="282234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8E80-4EAD-4E2E-90B1-D0B602A40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Recursive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38ACC-84CC-44C4-82C5-8B5969F4EC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7030A0"/>
                </a:solidFill>
              </a:rPr>
              <a:t>power</a:t>
            </a:r>
            <a:r>
              <a:rPr lang="en-US" sz="2400" dirty="0"/>
              <a:t>(2, 2) = 4;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7030A0"/>
                </a:solidFill>
              </a:rPr>
              <a:t>power</a:t>
            </a:r>
            <a:r>
              <a:rPr lang="en-US" sz="2400" dirty="0"/>
              <a:t>(2, 3) = 8;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7030A0"/>
                </a:solidFill>
              </a:rPr>
              <a:t>power</a:t>
            </a:r>
            <a:r>
              <a:rPr lang="en-US" sz="2400" dirty="0"/>
              <a:t>(2, 4) =16;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03912-90CF-495B-8DFA-8C7367CE9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8" y="2424114"/>
            <a:ext cx="4895056" cy="3990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function </a:t>
            </a:r>
            <a:r>
              <a:rPr lang="en-US" sz="2400" dirty="0">
                <a:solidFill>
                  <a:srgbClr val="7030A0"/>
                </a:solidFill>
              </a:rPr>
              <a:t>power</a:t>
            </a:r>
            <a:r>
              <a:rPr lang="en-US" sz="2400" dirty="0"/>
              <a:t>(num, pow)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accent1"/>
                </a:solidFill>
              </a:rPr>
              <a:t>var </a:t>
            </a:r>
            <a:r>
              <a:rPr lang="en-US" sz="2400" dirty="0"/>
              <a:t>result = 1;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accent1"/>
                </a:solidFill>
              </a:rPr>
              <a:t>for</a:t>
            </a:r>
            <a:r>
              <a:rPr lang="en-US" sz="2400" dirty="0"/>
              <a:t> (var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pow; </a:t>
            </a:r>
            <a:r>
              <a:rPr lang="en-US" sz="2400" dirty="0" err="1"/>
              <a:t>i</a:t>
            </a:r>
            <a:r>
              <a:rPr lang="en-US" sz="2400" dirty="0"/>
              <a:t>++) {</a:t>
            </a:r>
          </a:p>
          <a:p>
            <a:pPr marL="0" indent="0">
              <a:buNone/>
            </a:pPr>
            <a:r>
              <a:rPr lang="en-US" sz="2400" dirty="0"/>
              <a:t>		result *= num</a:t>
            </a:r>
          </a:p>
          <a:p>
            <a:pPr marL="0" indent="0">
              <a:buNone/>
            </a:pPr>
            <a:r>
              <a:rPr lang="en-US" sz="2400" dirty="0"/>
              <a:t>	}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accent1"/>
                </a:solidFill>
              </a:rPr>
              <a:t>return</a:t>
            </a:r>
            <a:r>
              <a:rPr lang="en-US" sz="2400" dirty="0"/>
              <a:t> result;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3299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8E80-4EAD-4E2E-90B1-D0B602A40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vs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38ACC-84CC-44C4-82C5-8B5969F4E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3386" y="2233614"/>
            <a:ext cx="4895055" cy="399097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function </a:t>
            </a:r>
            <a:r>
              <a:rPr lang="en-US" sz="2400" dirty="0">
                <a:solidFill>
                  <a:srgbClr val="7030A0"/>
                </a:solidFill>
              </a:rPr>
              <a:t>power</a:t>
            </a:r>
            <a:r>
              <a:rPr lang="en-US" sz="2400" dirty="0"/>
              <a:t>(num, pow) {</a:t>
            </a:r>
          </a:p>
          <a:p>
            <a:pPr marL="0" indent="0">
              <a:buNone/>
            </a:pPr>
            <a:r>
              <a:rPr lang="en-US" sz="2400" dirty="0"/>
              <a:t>	if(pow == 1) {</a:t>
            </a:r>
          </a:p>
          <a:p>
            <a:pPr marL="0" indent="0">
              <a:buNone/>
            </a:pPr>
            <a:r>
              <a:rPr lang="en-US" sz="2400" dirty="0"/>
              <a:t>		return num;</a:t>
            </a:r>
          </a:p>
          <a:p>
            <a:pPr marL="0" indent="0">
              <a:buNone/>
            </a:pPr>
            <a:r>
              <a:rPr lang="en-US" sz="2400" dirty="0"/>
              <a:t>	}</a:t>
            </a:r>
          </a:p>
          <a:p>
            <a:pPr marL="0" indent="0">
              <a:buNone/>
            </a:pPr>
            <a:r>
              <a:rPr lang="en-US" sz="2400" dirty="0"/>
              <a:t>	else {</a:t>
            </a:r>
          </a:p>
          <a:p>
            <a:pPr marL="0" indent="0">
              <a:buNone/>
            </a:pPr>
            <a:r>
              <a:rPr lang="en-US" sz="2400" dirty="0"/>
              <a:t>	return num * power(num, pow – 1)</a:t>
            </a:r>
          </a:p>
          <a:p>
            <a:pPr marL="0" indent="0">
              <a:buNone/>
            </a:pPr>
            <a:r>
              <a:rPr lang="en-US" sz="2400" dirty="0"/>
              <a:t>	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03912-90CF-495B-8DFA-8C7367CE9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7043" y="2233614"/>
            <a:ext cx="4895056" cy="39909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function </a:t>
            </a:r>
            <a:r>
              <a:rPr lang="en-US" sz="2400" dirty="0">
                <a:solidFill>
                  <a:srgbClr val="7030A0"/>
                </a:solidFill>
              </a:rPr>
              <a:t>power</a:t>
            </a:r>
            <a:r>
              <a:rPr lang="en-US" sz="2400" dirty="0"/>
              <a:t>(num, pow)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accent1"/>
                </a:solidFill>
              </a:rPr>
              <a:t>var </a:t>
            </a:r>
            <a:r>
              <a:rPr lang="en-US" sz="2400" dirty="0"/>
              <a:t>result = 1;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accent1"/>
                </a:solidFill>
              </a:rPr>
              <a:t>for</a:t>
            </a:r>
            <a:r>
              <a:rPr lang="en-US" sz="2400" dirty="0"/>
              <a:t> (var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pow; </a:t>
            </a:r>
            <a:r>
              <a:rPr lang="en-US" sz="2400" dirty="0" err="1"/>
              <a:t>i</a:t>
            </a:r>
            <a:r>
              <a:rPr lang="en-US" sz="2400" dirty="0"/>
              <a:t>++) {</a:t>
            </a:r>
          </a:p>
          <a:p>
            <a:pPr marL="0" indent="0">
              <a:buNone/>
            </a:pPr>
            <a:r>
              <a:rPr lang="en-US" sz="2400" dirty="0"/>
              <a:t>		result *= num</a:t>
            </a:r>
          </a:p>
          <a:p>
            <a:pPr marL="0" indent="0">
              <a:buNone/>
            </a:pPr>
            <a:r>
              <a:rPr lang="en-US" sz="2400" dirty="0"/>
              <a:t>	}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accent1"/>
                </a:solidFill>
              </a:rPr>
              <a:t>return</a:t>
            </a:r>
            <a:r>
              <a:rPr lang="en-US" sz="2400" dirty="0"/>
              <a:t> result;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0327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4DFC-0B4C-40B1-89E5-080484B1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Functions Gone Horribly Wrong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94CE63-7EA4-4673-BC94-A3DF31DA5A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72847" y="3322835"/>
            <a:ext cx="4884245" cy="31242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6149E-FBAF-4496-ACCA-9E0921A25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42874" y="1972639"/>
            <a:ext cx="8736734" cy="1273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Much like loops the computer can become hung up indefinitely if an exit condition is never set or met.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552E76-66BA-4575-8065-3CEBD8B22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12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6CF33-3E00-462D-9862-17845DEAF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Commenting </a:t>
            </a:r>
            <a:r>
              <a:rPr lang="en-US" sz="1200" dirty="0"/>
              <a:t>(please do it)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67C9E-003A-4420-B9E8-0F58E827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5945190" cy="3124201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Comments are authored explanations of code that are ignored by the computer when executing code</a:t>
            </a:r>
          </a:p>
          <a:p>
            <a:r>
              <a:rPr lang="en-US" sz="2500" dirty="0">
                <a:solidFill>
                  <a:srgbClr val="00B050"/>
                </a:solidFill>
              </a:rPr>
              <a:t>// This is a single line comment</a:t>
            </a:r>
          </a:p>
          <a:p>
            <a:r>
              <a:rPr lang="en-US" sz="2500" dirty="0">
                <a:solidFill>
                  <a:srgbClr val="00B050"/>
                </a:solidFill>
              </a:rPr>
              <a:t>/* This is a comment is block comment.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B050"/>
                </a:solidFill>
              </a:rPr>
              <a:t>	It can span 2 or more lines. */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090EB7-1E79-4467-8560-AA6377326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150" y="0"/>
            <a:ext cx="45148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18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C5AC3-4D6D-4933-8431-C56D47D7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segment of code do?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F08EE5-F45D-4116-8504-222CD1579D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6" t="51831"/>
          <a:stretch/>
        </p:blipFill>
        <p:spPr>
          <a:xfrm>
            <a:off x="1846710" y="2438399"/>
            <a:ext cx="9293914" cy="318499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9124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116882-EC63-47F2-A936-0C4F20709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840" y="1301047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200" dirty="0"/>
              <a:t>Any questions on functions?</a:t>
            </a:r>
          </a:p>
        </p:txBody>
      </p:sp>
      <p:grpSp>
        <p:nvGrpSpPr>
          <p:cNvPr id="4" name="Graphic 24" descr="Questions">
            <a:extLst>
              <a:ext uri="{FF2B5EF4-FFF2-40B4-BE49-F238E27FC236}">
                <a16:creationId xmlns:a16="http://schemas.microsoft.com/office/drawing/2014/main" id="{6E0E388F-64EF-4D92-AD03-7F0E175F7089}"/>
              </a:ext>
            </a:extLst>
          </p:cNvPr>
          <p:cNvGrpSpPr/>
          <p:nvPr/>
        </p:nvGrpSpPr>
        <p:grpSpPr>
          <a:xfrm>
            <a:off x="7196682" y="783174"/>
            <a:ext cx="3114676" cy="3114676"/>
            <a:chOff x="4746623" y="2578100"/>
            <a:chExt cx="3114676" cy="3114676"/>
          </a:xfrm>
          <a:effectLst>
            <a:innerShdw blurRad="57150" dist="38100" dir="14460000">
              <a:srgbClr val="000000">
                <a:alpha val="70000"/>
              </a:srgbClr>
            </a:innerShdw>
          </a:effectLst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6C616B6-FB29-446B-BF88-EE73AC7A9B9F}"/>
                </a:ext>
              </a:extLst>
            </p:cNvPr>
            <p:cNvSpPr/>
            <p:nvPr/>
          </p:nvSpPr>
          <p:spPr>
            <a:xfrm>
              <a:off x="5444181" y="3733126"/>
              <a:ext cx="584002" cy="584002"/>
            </a:xfrm>
            <a:custGeom>
              <a:avLst/>
              <a:gdLst>
                <a:gd name="connsiteX0" fmla="*/ 584002 w 584001"/>
                <a:gd name="connsiteY0" fmla="*/ 292001 h 584001"/>
                <a:gd name="connsiteX1" fmla="*/ 292001 w 584001"/>
                <a:gd name="connsiteY1" fmla="*/ 584002 h 584001"/>
                <a:gd name="connsiteX2" fmla="*/ 0 w 584001"/>
                <a:gd name="connsiteY2" fmla="*/ 292001 h 584001"/>
                <a:gd name="connsiteX3" fmla="*/ 292001 w 584001"/>
                <a:gd name="connsiteY3" fmla="*/ 0 h 584001"/>
                <a:gd name="connsiteX4" fmla="*/ 584002 w 584001"/>
                <a:gd name="connsiteY4" fmla="*/ 292001 h 58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4001" h="584001">
                  <a:moveTo>
                    <a:pt x="584002" y="292001"/>
                  </a:moveTo>
                  <a:cubicBezTo>
                    <a:pt x="584002" y="453268"/>
                    <a:pt x="453268" y="584002"/>
                    <a:pt x="292001" y="584002"/>
                  </a:cubicBezTo>
                  <a:cubicBezTo>
                    <a:pt x="130733" y="584002"/>
                    <a:pt x="0" y="453268"/>
                    <a:pt x="0" y="292001"/>
                  </a:cubicBezTo>
                  <a:cubicBezTo>
                    <a:pt x="0" y="130733"/>
                    <a:pt x="130733" y="0"/>
                    <a:pt x="292001" y="0"/>
                  </a:cubicBezTo>
                  <a:cubicBezTo>
                    <a:pt x="453268" y="0"/>
                    <a:pt x="584002" y="130733"/>
                    <a:pt x="584002" y="292001"/>
                  </a:cubicBezTo>
                  <a:close/>
                </a:path>
              </a:pathLst>
            </a:custGeom>
            <a:solidFill>
              <a:schemeClr val="accent1"/>
            </a:solidFill>
            <a:ln w="324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894ECB4-E2F4-497F-9530-DF0EE451B5AA}"/>
                </a:ext>
              </a:extLst>
            </p:cNvPr>
            <p:cNvSpPr/>
            <p:nvPr/>
          </p:nvSpPr>
          <p:spPr>
            <a:xfrm>
              <a:off x="5930849" y="4849218"/>
              <a:ext cx="1168004" cy="584002"/>
            </a:xfrm>
            <a:custGeom>
              <a:avLst/>
              <a:gdLst>
                <a:gd name="connsiteX0" fmla="*/ 1168004 w 1168003"/>
                <a:gd name="connsiteY0" fmla="*/ 584002 h 584001"/>
                <a:gd name="connsiteX1" fmla="*/ 1168004 w 1168003"/>
                <a:gd name="connsiteY1" fmla="*/ 292001 h 584001"/>
                <a:gd name="connsiteX2" fmla="*/ 1109603 w 1168003"/>
                <a:gd name="connsiteY2" fmla="*/ 175201 h 584001"/>
                <a:gd name="connsiteX3" fmla="*/ 824091 w 1168003"/>
                <a:gd name="connsiteY3" fmla="*/ 38933 h 584001"/>
                <a:gd name="connsiteX4" fmla="*/ 584002 w 1168003"/>
                <a:gd name="connsiteY4" fmla="*/ 0 h 584001"/>
                <a:gd name="connsiteX5" fmla="*/ 343912 w 1168003"/>
                <a:gd name="connsiteY5" fmla="*/ 38933 h 584001"/>
                <a:gd name="connsiteX6" fmla="*/ 58400 w 1168003"/>
                <a:gd name="connsiteY6" fmla="*/ 175201 h 584001"/>
                <a:gd name="connsiteX7" fmla="*/ 0 w 1168003"/>
                <a:gd name="connsiteY7" fmla="*/ 292001 h 584001"/>
                <a:gd name="connsiteX8" fmla="*/ 0 w 1168003"/>
                <a:gd name="connsiteY8" fmla="*/ 584002 h 58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8003" h="584001">
                  <a:moveTo>
                    <a:pt x="1168004" y="584002"/>
                  </a:moveTo>
                  <a:lnTo>
                    <a:pt x="1168004" y="292001"/>
                  </a:lnTo>
                  <a:cubicBezTo>
                    <a:pt x="1169201" y="245771"/>
                    <a:pt x="1147304" y="201980"/>
                    <a:pt x="1109603" y="175201"/>
                  </a:cubicBezTo>
                  <a:cubicBezTo>
                    <a:pt x="1025559" y="109419"/>
                    <a:pt x="928092" y="62900"/>
                    <a:pt x="824091" y="38933"/>
                  </a:cubicBezTo>
                  <a:cubicBezTo>
                    <a:pt x="746114" y="15492"/>
                    <a:pt x="665392" y="2404"/>
                    <a:pt x="584002" y="0"/>
                  </a:cubicBezTo>
                  <a:cubicBezTo>
                    <a:pt x="502420" y="253"/>
                    <a:pt x="421393" y="13390"/>
                    <a:pt x="343912" y="38933"/>
                  </a:cubicBezTo>
                  <a:cubicBezTo>
                    <a:pt x="241387" y="66998"/>
                    <a:pt x="144699" y="113147"/>
                    <a:pt x="58400" y="175201"/>
                  </a:cubicBezTo>
                  <a:cubicBezTo>
                    <a:pt x="21796" y="202905"/>
                    <a:pt x="201" y="246095"/>
                    <a:pt x="0" y="292001"/>
                  </a:cubicBezTo>
                  <a:lnTo>
                    <a:pt x="0" y="584002"/>
                  </a:lnTo>
                  <a:close/>
                </a:path>
              </a:pathLst>
            </a:custGeom>
            <a:solidFill>
              <a:schemeClr val="accent1"/>
            </a:solidFill>
            <a:ln w="324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9E2193B-1FA3-432C-B47F-65DA10226652}"/>
                </a:ext>
              </a:extLst>
            </p:cNvPr>
            <p:cNvSpPr/>
            <p:nvPr/>
          </p:nvSpPr>
          <p:spPr>
            <a:xfrm>
              <a:off x="6222850" y="4187349"/>
              <a:ext cx="584002" cy="551557"/>
            </a:xfrm>
            <a:custGeom>
              <a:avLst/>
              <a:gdLst>
                <a:gd name="connsiteX0" fmla="*/ 584002 w 584001"/>
                <a:gd name="connsiteY0" fmla="*/ 292001 h 551557"/>
                <a:gd name="connsiteX1" fmla="*/ 292001 w 584001"/>
                <a:gd name="connsiteY1" fmla="*/ 584002 h 551557"/>
                <a:gd name="connsiteX2" fmla="*/ 0 w 584001"/>
                <a:gd name="connsiteY2" fmla="*/ 292001 h 551557"/>
                <a:gd name="connsiteX3" fmla="*/ 292001 w 584001"/>
                <a:gd name="connsiteY3" fmla="*/ 0 h 551557"/>
                <a:gd name="connsiteX4" fmla="*/ 584002 w 584001"/>
                <a:gd name="connsiteY4" fmla="*/ 292001 h 551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4001" h="551557">
                  <a:moveTo>
                    <a:pt x="584002" y="292001"/>
                  </a:moveTo>
                  <a:cubicBezTo>
                    <a:pt x="584002" y="453268"/>
                    <a:pt x="453268" y="584002"/>
                    <a:pt x="292001" y="584002"/>
                  </a:cubicBezTo>
                  <a:cubicBezTo>
                    <a:pt x="130733" y="584002"/>
                    <a:pt x="0" y="453268"/>
                    <a:pt x="0" y="292001"/>
                  </a:cubicBezTo>
                  <a:cubicBezTo>
                    <a:pt x="0" y="130733"/>
                    <a:pt x="130733" y="0"/>
                    <a:pt x="292001" y="0"/>
                  </a:cubicBezTo>
                  <a:cubicBezTo>
                    <a:pt x="453268" y="0"/>
                    <a:pt x="584002" y="130733"/>
                    <a:pt x="584002" y="292001"/>
                  </a:cubicBezTo>
                  <a:close/>
                </a:path>
              </a:pathLst>
            </a:custGeom>
            <a:solidFill>
              <a:schemeClr val="accent1"/>
            </a:solidFill>
            <a:ln w="324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5F7D451-24F0-48C4-88F1-D85EA204957B}"/>
                </a:ext>
              </a:extLst>
            </p:cNvPr>
            <p:cNvSpPr/>
            <p:nvPr/>
          </p:nvSpPr>
          <p:spPr>
            <a:xfrm>
              <a:off x="5152133" y="4394994"/>
              <a:ext cx="1038225" cy="584002"/>
            </a:xfrm>
            <a:custGeom>
              <a:avLst/>
              <a:gdLst>
                <a:gd name="connsiteX0" fmla="*/ 759249 w 1038225"/>
                <a:gd name="connsiteY0" fmla="*/ 525602 h 584001"/>
                <a:gd name="connsiteX1" fmla="*/ 759249 w 1038225"/>
                <a:gd name="connsiteY1" fmla="*/ 525602 h 584001"/>
                <a:gd name="connsiteX2" fmla="*/ 1057739 w 1038225"/>
                <a:gd name="connsiteY2" fmla="*/ 376357 h 584001"/>
                <a:gd name="connsiteX3" fmla="*/ 940938 w 1038225"/>
                <a:gd name="connsiteY3" fmla="*/ 90845 h 584001"/>
                <a:gd name="connsiteX4" fmla="*/ 940938 w 1038225"/>
                <a:gd name="connsiteY4" fmla="*/ 77867 h 584001"/>
                <a:gd name="connsiteX5" fmla="*/ 824138 w 1038225"/>
                <a:gd name="connsiteY5" fmla="*/ 38933 h 584001"/>
                <a:gd name="connsiteX6" fmla="*/ 584048 w 1038225"/>
                <a:gd name="connsiteY6" fmla="*/ 0 h 584001"/>
                <a:gd name="connsiteX7" fmla="*/ 343959 w 1038225"/>
                <a:gd name="connsiteY7" fmla="*/ 38933 h 584001"/>
                <a:gd name="connsiteX8" fmla="*/ 58447 w 1038225"/>
                <a:gd name="connsiteY8" fmla="*/ 175201 h 584001"/>
                <a:gd name="connsiteX9" fmla="*/ 47 w 1038225"/>
                <a:gd name="connsiteY9" fmla="*/ 292001 h 584001"/>
                <a:gd name="connsiteX10" fmla="*/ 47 w 1038225"/>
                <a:gd name="connsiteY10" fmla="*/ 584002 h 584001"/>
                <a:gd name="connsiteX11" fmla="*/ 700849 w 1038225"/>
                <a:gd name="connsiteY11" fmla="*/ 584002 h 584001"/>
                <a:gd name="connsiteX12" fmla="*/ 759249 w 1038225"/>
                <a:gd name="connsiteY12" fmla="*/ 525602 h 58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8225" h="584001">
                  <a:moveTo>
                    <a:pt x="759249" y="525602"/>
                  </a:moveTo>
                  <a:lnTo>
                    <a:pt x="759249" y="525602"/>
                  </a:lnTo>
                  <a:cubicBezTo>
                    <a:pt x="850350" y="460586"/>
                    <a:pt x="951064" y="410229"/>
                    <a:pt x="1057739" y="376357"/>
                  </a:cubicBezTo>
                  <a:cubicBezTo>
                    <a:pt x="983957" y="299473"/>
                    <a:pt x="942197" y="197396"/>
                    <a:pt x="940938" y="90845"/>
                  </a:cubicBezTo>
                  <a:lnTo>
                    <a:pt x="940938" y="77867"/>
                  </a:lnTo>
                  <a:cubicBezTo>
                    <a:pt x="903033" y="61985"/>
                    <a:pt x="863990" y="48972"/>
                    <a:pt x="824138" y="38933"/>
                  </a:cubicBezTo>
                  <a:cubicBezTo>
                    <a:pt x="746161" y="15492"/>
                    <a:pt x="665439" y="2401"/>
                    <a:pt x="584048" y="0"/>
                  </a:cubicBezTo>
                  <a:cubicBezTo>
                    <a:pt x="502467" y="250"/>
                    <a:pt x="421440" y="13390"/>
                    <a:pt x="343959" y="38933"/>
                  </a:cubicBezTo>
                  <a:cubicBezTo>
                    <a:pt x="242476" y="69740"/>
                    <a:pt x="146222" y="115678"/>
                    <a:pt x="58447" y="175201"/>
                  </a:cubicBezTo>
                  <a:cubicBezTo>
                    <a:pt x="20746" y="201980"/>
                    <a:pt x="-1151" y="245771"/>
                    <a:pt x="47" y="292001"/>
                  </a:cubicBezTo>
                  <a:lnTo>
                    <a:pt x="47" y="584002"/>
                  </a:lnTo>
                  <a:lnTo>
                    <a:pt x="700849" y="584002"/>
                  </a:lnTo>
                  <a:cubicBezTo>
                    <a:pt x="716935" y="561427"/>
                    <a:pt x="736674" y="541688"/>
                    <a:pt x="759249" y="525602"/>
                  </a:cubicBezTo>
                  <a:close/>
                </a:path>
              </a:pathLst>
            </a:custGeom>
            <a:solidFill>
              <a:schemeClr val="accent1"/>
            </a:solidFill>
            <a:ln w="324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6FB9135-318C-43B0-AE7A-C1875D8724FE}"/>
                </a:ext>
              </a:extLst>
            </p:cNvPr>
            <p:cNvSpPr/>
            <p:nvPr/>
          </p:nvSpPr>
          <p:spPr>
            <a:xfrm>
              <a:off x="6093059" y="2837656"/>
              <a:ext cx="1330226" cy="1232893"/>
            </a:xfrm>
            <a:custGeom>
              <a:avLst/>
              <a:gdLst>
                <a:gd name="connsiteX0" fmla="*/ 1292928 w 1330226"/>
                <a:gd name="connsiteY0" fmla="*/ 0 h 1232892"/>
                <a:gd name="connsiteX1" fmla="*/ 67497 w 1330226"/>
                <a:gd name="connsiteY1" fmla="*/ 0 h 1232892"/>
                <a:gd name="connsiteX2" fmla="*/ 13 w 1330226"/>
                <a:gd name="connsiteY2" fmla="*/ 68458 h 1232892"/>
                <a:gd name="connsiteX3" fmla="*/ 13 w 1330226"/>
                <a:gd name="connsiteY3" fmla="*/ 903905 h 1232892"/>
                <a:gd name="connsiteX4" fmla="*/ 66832 w 1330226"/>
                <a:gd name="connsiteY4" fmla="*/ 973327 h 1232892"/>
                <a:gd name="connsiteX5" fmla="*/ 67497 w 1330226"/>
                <a:gd name="connsiteY5" fmla="*/ 973336 h 1232892"/>
                <a:gd name="connsiteX6" fmla="*/ 262165 w 1330226"/>
                <a:gd name="connsiteY6" fmla="*/ 973336 h 1232892"/>
                <a:gd name="connsiteX7" fmla="*/ 262165 w 1330226"/>
                <a:gd name="connsiteY7" fmla="*/ 1247168 h 1232892"/>
                <a:gd name="connsiteX8" fmla="*/ 531130 w 1330226"/>
                <a:gd name="connsiteY8" fmla="*/ 973336 h 1232892"/>
                <a:gd name="connsiteX9" fmla="*/ 1292928 w 1330226"/>
                <a:gd name="connsiteY9" fmla="*/ 973336 h 1232892"/>
                <a:gd name="connsiteX10" fmla="*/ 1360737 w 1330226"/>
                <a:gd name="connsiteY10" fmla="*/ 904878 h 1232892"/>
                <a:gd name="connsiteX11" fmla="*/ 1360737 w 1330226"/>
                <a:gd name="connsiteY11" fmla="*/ 68458 h 1232892"/>
                <a:gd name="connsiteX12" fmla="*/ 1292928 w 1330226"/>
                <a:gd name="connsiteY12" fmla="*/ 0 h 1232892"/>
                <a:gd name="connsiteX13" fmla="*/ 674535 w 1330226"/>
                <a:gd name="connsiteY13" fmla="*/ 851669 h 1232892"/>
                <a:gd name="connsiteX14" fmla="*/ 602514 w 1330226"/>
                <a:gd name="connsiteY14" fmla="*/ 779636 h 1232892"/>
                <a:gd name="connsiteX15" fmla="*/ 674548 w 1330226"/>
                <a:gd name="connsiteY15" fmla="*/ 707615 h 1232892"/>
                <a:gd name="connsiteX16" fmla="*/ 746562 w 1330226"/>
                <a:gd name="connsiteY16" fmla="*/ 778669 h 1232892"/>
                <a:gd name="connsiteX17" fmla="*/ 676170 w 1330226"/>
                <a:gd name="connsiteY17" fmla="*/ 851659 h 1232892"/>
                <a:gd name="connsiteX18" fmla="*/ 674535 w 1330226"/>
                <a:gd name="connsiteY18" fmla="*/ 851669 h 1232892"/>
                <a:gd name="connsiteX19" fmla="*/ 720930 w 1330226"/>
                <a:gd name="connsiteY19" fmla="*/ 554802 h 1232892"/>
                <a:gd name="connsiteX20" fmla="*/ 720930 w 1330226"/>
                <a:gd name="connsiteY20" fmla="*/ 657002 h 1232892"/>
                <a:gd name="connsiteX21" fmla="*/ 628463 w 1330226"/>
                <a:gd name="connsiteY21" fmla="*/ 657002 h 1232892"/>
                <a:gd name="connsiteX22" fmla="*/ 628463 w 1330226"/>
                <a:gd name="connsiteY22" fmla="*/ 465904 h 1232892"/>
                <a:gd name="connsiteX23" fmla="*/ 674535 w 1330226"/>
                <a:gd name="connsiteY23" fmla="*/ 465904 h 1232892"/>
                <a:gd name="connsiteX24" fmla="*/ 806908 w 1330226"/>
                <a:gd name="connsiteY24" fmla="*/ 346508 h 1232892"/>
                <a:gd name="connsiteX25" fmla="*/ 679447 w 1330226"/>
                <a:gd name="connsiteY25" fmla="*/ 214452 h 1232892"/>
                <a:gd name="connsiteX26" fmla="*/ 674535 w 1330226"/>
                <a:gd name="connsiteY26" fmla="*/ 214458 h 1232892"/>
                <a:gd name="connsiteX27" fmla="*/ 542485 w 1330226"/>
                <a:gd name="connsiteY27" fmla="*/ 324053 h 1232892"/>
                <a:gd name="connsiteX28" fmla="*/ 542485 w 1330226"/>
                <a:gd name="connsiteY28" fmla="*/ 346508 h 1232892"/>
                <a:gd name="connsiteX29" fmla="*/ 542485 w 1330226"/>
                <a:gd name="connsiteY29" fmla="*/ 354619 h 1232892"/>
                <a:gd name="connsiteX30" fmla="*/ 450018 w 1330226"/>
                <a:gd name="connsiteY30" fmla="*/ 354619 h 1232892"/>
                <a:gd name="connsiteX31" fmla="*/ 450018 w 1330226"/>
                <a:gd name="connsiteY31" fmla="*/ 346508 h 1232892"/>
                <a:gd name="connsiteX32" fmla="*/ 649462 w 1330226"/>
                <a:gd name="connsiteY32" fmla="*/ 121686 h 1232892"/>
                <a:gd name="connsiteX33" fmla="*/ 674535 w 1330226"/>
                <a:gd name="connsiteY33" fmla="*/ 121667 h 1232892"/>
                <a:gd name="connsiteX34" fmla="*/ 899375 w 1330226"/>
                <a:gd name="connsiteY34" fmla="*/ 341287 h 1232892"/>
                <a:gd name="connsiteX35" fmla="*/ 899375 w 1330226"/>
                <a:gd name="connsiteY35" fmla="*/ 346508 h 1232892"/>
                <a:gd name="connsiteX36" fmla="*/ 720930 w 1330226"/>
                <a:gd name="connsiteY36" fmla="*/ 554802 h 1232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30226" h="1232892">
                  <a:moveTo>
                    <a:pt x="1292928" y="0"/>
                  </a:moveTo>
                  <a:lnTo>
                    <a:pt x="67497" y="0"/>
                  </a:lnTo>
                  <a:cubicBezTo>
                    <a:pt x="29995" y="357"/>
                    <a:pt x="-169" y="30954"/>
                    <a:pt x="13" y="68458"/>
                  </a:cubicBezTo>
                  <a:lnTo>
                    <a:pt x="13" y="903905"/>
                  </a:lnTo>
                  <a:cubicBezTo>
                    <a:pt x="-704" y="941528"/>
                    <a:pt x="29209" y="972610"/>
                    <a:pt x="66832" y="973327"/>
                  </a:cubicBezTo>
                  <a:cubicBezTo>
                    <a:pt x="67053" y="973330"/>
                    <a:pt x="67277" y="973333"/>
                    <a:pt x="67497" y="973336"/>
                  </a:cubicBezTo>
                  <a:lnTo>
                    <a:pt x="262165" y="973336"/>
                  </a:lnTo>
                  <a:lnTo>
                    <a:pt x="262165" y="1247168"/>
                  </a:lnTo>
                  <a:lnTo>
                    <a:pt x="531130" y="973336"/>
                  </a:lnTo>
                  <a:lnTo>
                    <a:pt x="1292928" y="973336"/>
                  </a:lnTo>
                  <a:cubicBezTo>
                    <a:pt x="1330482" y="972979"/>
                    <a:pt x="1360737" y="942436"/>
                    <a:pt x="1360737" y="904878"/>
                  </a:cubicBezTo>
                  <a:lnTo>
                    <a:pt x="1360737" y="68458"/>
                  </a:lnTo>
                  <a:cubicBezTo>
                    <a:pt x="1360740" y="30902"/>
                    <a:pt x="1330482" y="356"/>
                    <a:pt x="1292928" y="0"/>
                  </a:cubicBezTo>
                  <a:close/>
                  <a:moveTo>
                    <a:pt x="674535" y="851669"/>
                  </a:moveTo>
                  <a:cubicBezTo>
                    <a:pt x="634754" y="851666"/>
                    <a:pt x="602511" y="819416"/>
                    <a:pt x="602514" y="779636"/>
                  </a:cubicBezTo>
                  <a:cubicBezTo>
                    <a:pt x="602518" y="739856"/>
                    <a:pt x="634767" y="707612"/>
                    <a:pt x="674548" y="707615"/>
                  </a:cubicBezTo>
                  <a:cubicBezTo>
                    <a:pt x="713945" y="707619"/>
                    <a:pt x="746029" y="739275"/>
                    <a:pt x="746562" y="778669"/>
                  </a:cubicBezTo>
                  <a:cubicBezTo>
                    <a:pt x="747278" y="818261"/>
                    <a:pt x="715762" y="850942"/>
                    <a:pt x="676170" y="851659"/>
                  </a:cubicBezTo>
                  <a:cubicBezTo>
                    <a:pt x="675625" y="851669"/>
                    <a:pt x="675080" y="851672"/>
                    <a:pt x="674535" y="851669"/>
                  </a:cubicBezTo>
                  <a:close/>
                  <a:moveTo>
                    <a:pt x="720930" y="554802"/>
                  </a:moveTo>
                  <a:lnTo>
                    <a:pt x="720930" y="657002"/>
                  </a:lnTo>
                  <a:lnTo>
                    <a:pt x="628463" y="657002"/>
                  </a:lnTo>
                  <a:lnTo>
                    <a:pt x="628463" y="465904"/>
                  </a:lnTo>
                  <a:lnTo>
                    <a:pt x="674535" y="465904"/>
                  </a:lnTo>
                  <a:cubicBezTo>
                    <a:pt x="754997" y="465904"/>
                    <a:pt x="806908" y="418859"/>
                    <a:pt x="806908" y="346508"/>
                  </a:cubicBezTo>
                  <a:cubicBezTo>
                    <a:pt x="808177" y="274844"/>
                    <a:pt x="751110" y="215721"/>
                    <a:pt x="679447" y="214452"/>
                  </a:cubicBezTo>
                  <a:cubicBezTo>
                    <a:pt x="677812" y="214423"/>
                    <a:pt x="676173" y="214426"/>
                    <a:pt x="674535" y="214458"/>
                  </a:cubicBezTo>
                  <a:cubicBezTo>
                    <a:pt x="607806" y="208258"/>
                    <a:pt x="548685" y="257324"/>
                    <a:pt x="542485" y="324053"/>
                  </a:cubicBezTo>
                  <a:cubicBezTo>
                    <a:pt x="541791" y="331522"/>
                    <a:pt x="541791" y="339039"/>
                    <a:pt x="542485" y="346508"/>
                  </a:cubicBezTo>
                  <a:lnTo>
                    <a:pt x="542485" y="354619"/>
                  </a:lnTo>
                  <a:lnTo>
                    <a:pt x="450018" y="354619"/>
                  </a:lnTo>
                  <a:lnTo>
                    <a:pt x="450018" y="346508"/>
                  </a:lnTo>
                  <a:cubicBezTo>
                    <a:pt x="443010" y="229350"/>
                    <a:pt x="532304" y="128695"/>
                    <a:pt x="649462" y="121686"/>
                  </a:cubicBezTo>
                  <a:cubicBezTo>
                    <a:pt x="657813" y="121187"/>
                    <a:pt x="666183" y="121180"/>
                    <a:pt x="674535" y="121667"/>
                  </a:cubicBezTo>
                  <a:cubicBezTo>
                    <a:pt x="797269" y="120226"/>
                    <a:pt x="897935" y="218553"/>
                    <a:pt x="899375" y="341287"/>
                  </a:cubicBezTo>
                  <a:cubicBezTo>
                    <a:pt x="899395" y="343026"/>
                    <a:pt x="899395" y="344769"/>
                    <a:pt x="899375" y="346508"/>
                  </a:cubicBezTo>
                  <a:cubicBezTo>
                    <a:pt x="902526" y="451573"/>
                    <a:pt x="825236" y="541795"/>
                    <a:pt x="720930" y="554802"/>
                  </a:cubicBezTo>
                  <a:close/>
                </a:path>
              </a:pathLst>
            </a:custGeom>
            <a:solidFill>
              <a:schemeClr val="accent1"/>
            </a:solidFill>
            <a:ln w="324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0725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8411-8941-41E7-B49B-F58F27DA2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279" y="2307406"/>
            <a:ext cx="4371959" cy="175259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Quick Quiz: Strings &amp;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E21E7-F299-4F16-AAD8-36B655CF6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2036" y="1391076"/>
            <a:ext cx="5608036" cy="4589555"/>
          </a:xfrm>
          <a:prstGeom prst="snip2Diag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var </a:t>
            </a:r>
            <a:r>
              <a:rPr lang="en-US" sz="3200" dirty="0"/>
              <a:t>str = “This is a sentence.”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var </a:t>
            </a:r>
            <a:r>
              <a:rPr lang="en-US" sz="3200" dirty="0"/>
              <a:t>temp = </a:t>
            </a:r>
            <a:r>
              <a:rPr lang="en-US" sz="3200" dirty="0" err="1"/>
              <a:t>str.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indexOf</a:t>
            </a:r>
            <a:r>
              <a:rPr lang="en-US" sz="3200" dirty="0"/>
              <a:t>(“is”);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var</a:t>
            </a:r>
            <a:r>
              <a:rPr lang="en-US" sz="3200" dirty="0"/>
              <a:t> </a:t>
            </a:r>
            <a:r>
              <a:rPr lang="en-US" sz="3200" dirty="0" err="1"/>
              <a:t>arr</a:t>
            </a:r>
            <a:r>
              <a:rPr lang="en-US" sz="3200" dirty="0"/>
              <a:t> = [12, 7, 8, 11, 100];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var</a:t>
            </a:r>
            <a:r>
              <a:rPr lang="en-US" sz="3200" dirty="0"/>
              <a:t> temp = </a:t>
            </a:r>
            <a:r>
              <a:rPr lang="en-US" sz="3200" dirty="0" err="1"/>
              <a:t>arr</a:t>
            </a:r>
            <a:r>
              <a:rPr lang="en-US" sz="3200" dirty="0"/>
              <a:t>[3];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CEA5CD-946A-4742-88F4-A1851BE24D21}"/>
              </a:ext>
            </a:extLst>
          </p:cNvPr>
          <p:cNvSpPr/>
          <p:nvPr/>
        </p:nvSpPr>
        <p:spPr>
          <a:xfrm>
            <a:off x="1386643" y="4060005"/>
            <a:ext cx="4115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What is the value of temp?</a:t>
            </a:r>
          </a:p>
        </p:txBody>
      </p:sp>
    </p:spTree>
    <p:extLst>
      <p:ext uri="{BB962C8B-B14F-4D97-AF65-F5344CB8AC3E}">
        <p14:creationId xmlns:p14="http://schemas.microsoft.com/office/powerpoint/2010/main" val="231335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3F70-2835-4D2F-9DF6-FEB61375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Methods for Arrays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38DEB2CA-41C8-4225-A9F9-D4BE11D45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69"/>
          <a:stretch/>
        </p:blipFill>
        <p:spPr>
          <a:xfrm>
            <a:off x="2581580" y="2324099"/>
            <a:ext cx="7824173" cy="1752599"/>
          </a:xfr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315724A5-D5F9-4181-A10E-2E31A7CF1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775585"/>
              </p:ext>
            </p:extLst>
          </p:nvPr>
        </p:nvGraphicFramePr>
        <p:xfrm>
          <a:off x="3488195" y="4339166"/>
          <a:ext cx="631477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385">
                  <a:extLst>
                    <a:ext uri="{9D8B030D-6E8A-4147-A177-3AD203B41FA5}">
                      <a16:colId xmlns:a16="http://schemas.microsoft.com/office/drawing/2014/main" val="1701699338"/>
                    </a:ext>
                  </a:extLst>
                </a:gridCol>
                <a:gridCol w="3157385">
                  <a:extLst>
                    <a:ext uri="{9D8B030D-6E8A-4147-A177-3AD203B41FA5}">
                      <a16:colId xmlns:a16="http://schemas.microsoft.com/office/drawing/2014/main" val="2453146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exArray.unshift</a:t>
                      </a:r>
                      <a:r>
                        <a:rPr lang="en-US" sz="2400" dirty="0"/>
                        <a:t>(-1);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[-1, 0, 1, 2, 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6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exArray.shift</a:t>
                      </a:r>
                      <a:r>
                        <a:rPr lang="en-US" sz="2400" dirty="0"/>
                        <a:t>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[1, 2, 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6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exArray.pop</a:t>
                      </a:r>
                      <a:r>
                        <a:rPr lang="en-US" sz="2400" dirty="0"/>
                        <a:t>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[0, 1, 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474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exArray.push</a:t>
                      </a:r>
                      <a:r>
                        <a:rPr lang="en-US" sz="2400" dirty="0"/>
                        <a:t>(4, 5);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[0, 1, 2, 3, 4, 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6443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66681C8-B012-4F8B-A369-4EAFE8FF0570}"/>
              </a:ext>
            </a:extLst>
          </p:cNvPr>
          <p:cNvSpPr txBox="1"/>
          <p:nvPr/>
        </p:nvSpPr>
        <p:spPr>
          <a:xfrm>
            <a:off x="4835830" y="1992709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EEC78C"/>
                </a:solidFill>
              </a:rPr>
              <a:t>var </a:t>
            </a:r>
            <a:r>
              <a:rPr lang="en-US" sz="3200" dirty="0" err="1">
                <a:solidFill>
                  <a:srgbClr val="EEC78C"/>
                </a:solidFill>
              </a:rPr>
              <a:t>exArray</a:t>
            </a:r>
            <a:r>
              <a:rPr lang="en-US" sz="3200" dirty="0">
                <a:solidFill>
                  <a:srgbClr val="EEC78C"/>
                </a:solidFill>
              </a:rPr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182428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3F70-2835-4D2F-9DF6-FEB61375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Methods for Arrays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38DEB2CA-41C8-4225-A9F9-D4BE11D45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1" t="51169" r="24928"/>
          <a:stretch/>
        </p:blipFill>
        <p:spPr>
          <a:xfrm>
            <a:off x="4835831" y="2320494"/>
            <a:ext cx="3619500" cy="1752599"/>
          </a:xfr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315724A5-D5F9-4181-A10E-2E31A7CF1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758595"/>
              </p:ext>
            </p:extLst>
          </p:nvPr>
        </p:nvGraphicFramePr>
        <p:xfrm>
          <a:off x="3488195" y="4339166"/>
          <a:ext cx="631477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385">
                  <a:extLst>
                    <a:ext uri="{9D8B030D-6E8A-4147-A177-3AD203B41FA5}">
                      <a16:colId xmlns:a16="http://schemas.microsoft.com/office/drawing/2014/main" val="1701699338"/>
                    </a:ext>
                  </a:extLst>
                </a:gridCol>
                <a:gridCol w="3157385">
                  <a:extLst>
                    <a:ext uri="{9D8B030D-6E8A-4147-A177-3AD203B41FA5}">
                      <a16:colId xmlns:a16="http://schemas.microsoft.com/office/drawing/2014/main" val="2453146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exArray.unshift</a:t>
                      </a:r>
                      <a:r>
                        <a:rPr lang="en-US" sz="2400" dirty="0"/>
                        <a:t>(11, 2);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[11, 2, 12, 5, 2, 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6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exArray.shift</a:t>
                      </a:r>
                      <a:r>
                        <a:rPr lang="en-US" sz="2400" dirty="0"/>
                        <a:t>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[5, 2, 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6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exArray.pop</a:t>
                      </a:r>
                      <a:r>
                        <a:rPr lang="en-US" sz="2400" dirty="0"/>
                        <a:t>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[12, 5, 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474626"/>
                  </a:ext>
                </a:extLst>
              </a:tr>
              <a:tr h="2614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exArray.push</a:t>
                      </a:r>
                      <a:r>
                        <a:rPr lang="en-US" sz="2400" dirty="0"/>
                        <a:t>(1);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[12, 5, 2, 9, 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6443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66681C8-B012-4F8B-A369-4EAFE8FF0570}"/>
              </a:ext>
            </a:extLst>
          </p:cNvPr>
          <p:cNvSpPr txBox="1"/>
          <p:nvPr/>
        </p:nvSpPr>
        <p:spPr>
          <a:xfrm>
            <a:off x="4835830" y="1972161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EEC78C"/>
                </a:solidFill>
              </a:rPr>
              <a:t>var </a:t>
            </a:r>
            <a:r>
              <a:rPr lang="en-US" sz="3200" dirty="0" err="1">
                <a:solidFill>
                  <a:srgbClr val="EEC78C"/>
                </a:solidFill>
              </a:rPr>
              <a:t>exArray</a:t>
            </a:r>
            <a:r>
              <a:rPr lang="en-US" sz="3200" dirty="0">
                <a:solidFill>
                  <a:srgbClr val="EEC78C"/>
                </a:solidFill>
              </a:rPr>
              <a:t> 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1EC79A-1B2A-4175-ABB6-182F8D6A49D8}"/>
              </a:ext>
            </a:extLst>
          </p:cNvPr>
          <p:cNvSpPr txBox="1"/>
          <p:nvPr/>
        </p:nvSpPr>
        <p:spPr>
          <a:xfrm>
            <a:off x="4991100" y="2932580"/>
            <a:ext cx="723900" cy="646331"/>
          </a:xfrm>
          <a:prstGeom prst="rect">
            <a:avLst/>
          </a:prstGeom>
          <a:solidFill>
            <a:srgbClr val="FFF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927855"/>
                </a:solidFill>
              </a:rPr>
              <a:t>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F11F58-8B19-479F-9D6A-114CC40DD1ED}"/>
              </a:ext>
            </a:extLst>
          </p:cNvPr>
          <p:cNvSpPr txBox="1"/>
          <p:nvPr/>
        </p:nvSpPr>
        <p:spPr>
          <a:xfrm>
            <a:off x="5899299" y="2878404"/>
            <a:ext cx="594367" cy="646331"/>
          </a:xfrm>
          <a:prstGeom prst="rect">
            <a:avLst/>
          </a:prstGeom>
          <a:solidFill>
            <a:srgbClr val="FFF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927855"/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EA2E56-8BF0-4976-8994-06420BB61D05}"/>
              </a:ext>
            </a:extLst>
          </p:cNvPr>
          <p:cNvSpPr txBox="1"/>
          <p:nvPr/>
        </p:nvSpPr>
        <p:spPr>
          <a:xfrm>
            <a:off x="6779493" y="2932580"/>
            <a:ext cx="594367" cy="630942"/>
          </a:xfrm>
          <a:prstGeom prst="rect">
            <a:avLst/>
          </a:prstGeom>
          <a:solidFill>
            <a:srgbClr val="FFF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927855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D09A25-735B-4519-9647-513EAFAE17B4}"/>
              </a:ext>
            </a:extLst>
          </p:cNvPr>
          <p:cNvSpPr txBox="1"/>
          <p:nvPr/>
        </p:nvSpPr>
        <p:spPr>
          <a:xfrm>
            <a:off x="7622442" y="2917191"/>
            <a:ext cx="594367" cy="646331"/>
          </a:xfrm>
          <a:prstGeom prst="rect">
            <a:avLst/>
          </a:prstGeom>
          <a:solidFill>
            <a:srgbClr val="FFF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927855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80705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116882-EC63-47F2-A936-0C4F20709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840" y="1301047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200" dirty="0"/>
              <a:t>Any questions on Arrays?</a:t>
            </a:r>
          </a:p>
        </p:txBody>
      </p:sp>
      <p:grpSp>
        <p:nvGrpSpPr>
          <p:cNvPr id="4" name="Graphic 24" descr="Questions">
            <a:extLst>
              <a:ext uri="{FF2B5EF4-FFF2-40B4-BE49-F238E27FC236}">
                <a16:creationId xmlns:a16="http://schemas.microsoft.com/office/drawing/2014/main" id="{6E0E388F-64EF-4D92-AD03-7F0E175F7089}"/>
              </a:ext>
            </a:extLst>
          </p:cNvPr>
          <p:cNvGrpSpPr/>
          <p:nvPr/>
        </p:nvGrpSpPr>
        <p:grpSpPr>
          <a:xfrm>
            <a:off x="7196682" y="783174"/>
            <a:ext cx="3114676" cy="3114676"/>
            <a:chOff x="4746623" y="2578100"/>
            <a:chExt cx="3114676" cy="3114676"/>
          </a:xfrm>
          <a:effectLst>
            <a:innerShdw blurRad="57150" dist="38100" dir="14460000">
              <a:srgbClr val="000000">
                <a:alpha val="70000"/>
              </a:srgbClr>
            </a:innerShdw>
          </a:effectLst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6C616B6-FB29-446B-BF88-EE73AC7A9B9F}"/>
                </a:ext>
              </a:extLst>
            </p:cNvPr>
            <p:cNvSpPr/>
            <p:nvPr/>
          </p:nvSpPr>
          <p:spPr>
            <a:xfrm>
              <a:off x="5444181" y="3733126"/>
              <a:ext cx="584002" cy="584002"/>
            </a:xfrm>
            <a:custGeom>
              <a:avLst/>
              <a:gdLst>
                <a:gd name="connsiteX0" fmla="*/ 584002 w 584001"/>
                <a:gd name="connsiteY0" fmla="*/ 292001 h 584001"/>
                <a:gd name="connsiteX1" fmla="*/ 292001 w 584001"/>
                <a:gd name="connsiteY1" fmla="*/ 584002 h 584001"/>
                <a:gd name="connsiteX2" fmla="*/ 0 w 584001"/>
                <a:gd name="connsiteY2" fmla="*/ 292001 h 584001"/>
                <a:gd name="connsiteX3" fmla="*/ 292001 w 584001"/>
                <a:gd name="connsiteY3" fmla="*/ 0 h 584001"/>
                <a:gd name="connsiteX4" fmla="*/ 584002 w 584001"/>
                <a:gd name="connsiteY4" fmla="*/ 292001 h 58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4001" h="584001">
                  <a:moveTo>
                    <a:pt x="584002" y="292001"/>
                  </a:moveTo>
                  <a:cubicBezTo>
                    <a:pt x="584002" y="453268"/>
                    <a:pt x="453268" y="584002"/>
                    <a:pt x="292001" y="584002"/>
                  </a:cubicBezTo>
                  <a:cubicBezTo>
                    <a:pt x="130733" y="584002"/>
                    <a:pt x="0" y="453268"/>
                    <a:pt x="0" y="292001"/>
                  </a:cubicBezTo>
                  <a:cubicBezTo>
                    <a:pt x="0" y="130733"/>
                    <a:pt x="130733" y="0"/>
                    <a:pt x="292001" y="0"/>
                  </a:cubicBezTo>
                  <a:cubicBezTo>
                    <a:pt x="453268" y="0"/>
                    <a:pt x="584002" y="130733"/>
                    <a:pt x="584002" y="292001"/>
                  </a:cubicBezTo>
                  <a:close/>
                </a:path>
              </a:pathLst>
            </a:custGeom>
            <a:solidFill>
              <a:schemeClr val="accent1"/>
            </a:solidFill>
            <a:ln w="324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894ECB4-E2F4-497F-9530-DF0EE451B5AA}"/>
                </a:ext>
              </a:extLst>
            </p:cNvPr>
            <p:cNvSpPr/>
            <p:nvPr/>
          </p:nvSpPr>
          <p:spPr>
            <a:xfrm>
              <a:off x="5930849" y="4849218"/>
              <a:ext cx="1168004" cy="584002"/>
            </a:xfrm>
            <a:custGeom>
              <a:avLst/>
              <a:gdLst>
                <a:gd name="connsiteX0" fmla="*/ 1168004 w 1168003"/>
                <a:gd name="connsiteY0" fmla="*/ 584002 h 584001"/>
                <a:gd name="connsiteX1" fmla="*/ 1168004 w 1168003"/>
                <a:gd name="connsiteY1" fmla="*/ 292001 h 584001"/>
                <a:gd name="connsiteX2" fmla="*/ 1109603 w 1168003"/>
                <a:gd name="connsiteY2" fmla="*/ 175201 h 584001"/>
                <a:gd name="connsiteX3" fmla="*/ 824091 w 1168003"/>
                <a:gd name="connsiteY3" fmla="*/ 38933 h 584001"/>
                <a:gd name="connsiteX4" fmla="*/ 584002 w 1168003"/>
                <a:gd name="connsiteY4" fmla="*/ 0 h 584001"/>
                <a:gd name="connsiteX5" fmla="*/ 343912 w 1168003"/>
                <a:gd name="connsiteY5" fmla="*/ 38933 h 584001"/>
                <a:gd name="connsiteX6" fmla="*/ 58400 w 1168003"/>
                <a:gd name="connsiteY6" fmla="*/ 175201 h 584001"/>
                <a:gd name="connsiteX7" fmla="*/ 0 w 1168003"/>
                <a:gd name="connsiteY7" fmla="*/ 292001 h 584001"/>
                <a:gd name="connsiteX8" fmla="*/ 0 w 1168003"/>
                <a:gd name="connsiteY8" fmla="*/ 584002 h 58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8003" h="584001">
                  <a:moveTo>
                    <a:pt x="1168004" y="584002"/>
                  </a:moveTo>
                  <a:lnTo>
                    <a:pt x="1168004" y="292001"/>
                  </a:lnTo>
                  <a:cubicBezTo>
                    <a:pt x="1169201" y="245771"/>
                    <a:pt x="1147304" y="201980"/>
                    <a:pt x="1109603" y="175201"/>
                  </a:cubicBezTo>
                  <a:cubicBezTo>
                    <a:pt x="1025559" y="109419"/>
                    <a:pt x="928092" y="62900"/>
                    <a:pt x="824091" y="38933"/>
                  </a:cubicBezTo>
                  <a:cubicBezTo>
                    <a:pt x="746114" y="15492"/>
                    <a:pt x="665392" y="2404"/>
                    <a:pt x="584002" y="0"/>
                  </a:cubicBezTo>
                  <a:cubicBezTo>
                    <a:pt x="502420" y="253"/>
                    <a:pt x="421393" y="13390"/>
                    <a:pt x="343912" y="38933"/>
                  </a:cubicBezTo>
                  <a:cubicBezTo>
                    <a:pt x="241387" y="66998"/>
                    <a:pt x="144699" y="113147"/>
                    <a:pt x="58400" y="175201"/>
                  </a:cubicBezTo>
                  <a:cubicBezTo>
                    <a:pt x="21796" y="202905"/>
                    <a:pt x="201" y="246095"/>
                    <a:pt x="0" y="292001"/>
                  </a:cubicBezTo>
                  <a:lnTo>
                    <a:pt x="0" y="584002"/>
                  </a:lnTo>
                  <a:close/>
                </a:path>
              </a:pathLst>
            </a:custGeom>
            <a:solidFill>
              <a:schemeClr val="accent1"/>
            </a:solidFill>
            <a:ln w="324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9E2193B-1FA3-432C-B47F-65DA10226652}"/>
                </a:ext>
              </a:extLst>
            </p:cNvPr>
            <p:cNvSpPr/>
            <p:nvPr/>
          </p:nvSpPr>
          <p:spPr>
            <a:xfrm>
              <a:off x="6222850" y="4187349"/>
              <a:ext cx="584002" cy="551557"/>
            </a:xfrm>
            <a:custGeom>
              <a:avLst/>
              <a:gdLst>
                <a:gd name="connsiteX0" fmla="*/ 584002 w 584001"/>
                <a:gd name="connsiteY0" fmla="*/ 292001 h 551557"/>
                <a:gd name="connsiteX1" fmla="*/ 292001 w 584001"/>
                <a:gd name="connsiteY1" fmla="*/ 584002 h 551557"/>
                <a:gd name="connsiteX2" fmla="*/ 0 w 584001"/>
                <a:gd name="connsiteY2" fmla="*/ 292001 h 551557"/>
                <a:gd name="connsiteX3" fmla="*/ 292001 w 584001"/>
                <a:gd name="connsiteY3" fmla="*/ 0 h 551557"/>
                <a:gd name="connsiteX4" fmla="*/ 584002 w 584001"/>
                <a:gd name="connsiteY4" fmla="*/ 292001 h 551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4001" h="551557">
                  <a:moveTo>
                    <a:pt x="584002" y="292001"/>
                  </a:moveTo>
                  <a:cubicBezTo>
                    <a:pt x="584002" y="453268"/>
                    <a:pt x="453268" y="584002"/>
                    <a:pt x="292001" y="584002"/>
                  </a:cubicBezTo>
                  <a:cubicBezTo>
                    <a:pt x="130733" y="584002"/>
                    <a:pt x="0" y="453268"/>
                    <a:pt x="0" y="292001"/>
                  </a:cubicBezTo>
                  <a:cubicBezTo>
                    <a:pt x="0" y="130733"/>
                    <a:pt x="130733" y="0"/>
                    <a:pt x="292001" y="0"/>
                  </a:cubicBezTo>
                  <a:cubicBezTo>
                    <a:pt x="453268" y="0"/>
                    <a:pt x="584002" y="130733"/>
                    <a:pt x="584002" y="292001"/>
                  </a:cubicBezTo>
                  <a:close/>
                </a:path>
              </a:pathLst>
            </a:custGeom>
            <a:solidFill>
              <a:schemeClr val="accent1"/>
            </a:solidFill>
            <a:ln w="324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5F7D451-24F0-48C4-88F1-D85EA204957B}"/>
                </a:ext>
              </a:extLst>
            </p:cNvPr>
            <p:cNvSpPr/>
            <p:nvPr/>
          </p:nvSpPr>
          <p:spPr>
            <a:xfrm>
              <a:off x="5152133" y="4394994"/>
              <a:ext cx="1038225" cy="584002"/>
            </a:xfrm>
            <a:custGeom>
              <a:avLst/>
              <a:gdLst>
                <a:gd name="connsiteX0" fmla="*/ 759249 w 1038225"/>
                <a:gd name="connsiteY0" fmla="*/ 525602 h 584001"/>
                <a:gd name="connsiteX1" fmla="*/ 759249 w 1038225"/>
                <a:gd name="connsiteY1" fmla="*/ 525602 h 584001"/>
                <a:gd name="connsiteX2" fmla="*/ 1057739 w 1038225"/>
                <a:gd name="connsiteY2" fmla="*/ 376357 h 584001"/>
                <a:gd name="connsiteX3" fmla="*/ 940938 w 1038225"/>
                <a:gd name="connsiteY3" fmla="*/ 90845 h 584001"/>
                <a:gd name="connsiteX4" fmla="*/ 940938 w 1038225"/>
                <a:gd name="connsiteY4" fmla="*/ 77867 h 584001"/>
                <a:gd name="connsiteX5" fmla="*/ 824138 w 1038225"/>
                <a:gd name="connsiteY5" fmla="*/ 38933 h 584001"/>
                <a:gd name="connsiteX6" fmla="*/ 584048 w 1038225"/>
                <a:gd name="connsiteY6" fmla="*/ 0 h 584001"/>
                <a:gd name="connsiteX7" fmla="*/ 343959 w 1038225"/>
                <a:gd name="connsiteY7" fmla="*/ 38933 h 584001"/>
                <a:gd name="connsiteX8" fmla="*/ 58447 w 1038225"/>
                <a:gd name="connsiteY8" fmla="*/ 175201 h 584001"/>
                <a:gd name="connsiteX9" fmla="*/ 47 w 1038225"/>
                <a:gd name="connsiteY9" fmla="*/ 292001 h 584001"/>
                <a:gd name="connsiteX10" fmla="*/ 47 w 1038225"/>
                <a:gd name="connsiteY10" fmla="*/ 584002 h 584001"/>
                <a:gd name="connsiteX11" fmla="*/ 700849 w 1038225"/>
                <a:gd name="connsiteY11" fmla="*/ 584002 h 584001"/>
                <a:gd name="connsiteX12" fmla="*/ 759249 w 1038225"/>
                <a:gd name="connsiteY12" fmla="*/ 525602 h 58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8225" h="584001">
                  <a:moveTo>
                    <a:pt x="759249" y="525602"/>
                  </a:moveTo>
                  <a:lnTo>
                    <a:pt x="759249" y="525602"/>
                  </a:lnTo>
                  <a:cubicBezTo>
                    <a:pt x="850350" y="460586"/>
                    <a:pt x="951064" y="410229"/>
                    <a:pt x="1057739" y="376357"/>
                  </a:cubicBezTo>
                  <a:cubicBezTo>
                    <a:pt x="983957" y="299473"/>
                    <a:pt x="942197" y="197396"/>
                    <a:pt x="940938" y="90845"/>
                  </a:cubicBezTo>
                  <a:lnTo>
                    <a:pt x="940938" y="77867"/>
                  </a:lnTo>
                  <a:cubicBezTo>
                    <a:pt x="903033" y="61985"/>
                    <a:pt x="863990" y="48972"/>
                    <a:pt x="824138" y="38933"/>
                  </a:cubicBezTo>
                  <a:cubicBezTo>
                    <a:pt x="746161" y="15492"/>
                    <a:pt x="665439" y="2401"/>
                    <a:pt x="584048" y="0"/>
                  </a:cubicBezTo>
                  <a:cubicBezTo>
                    <a:pt x="502467" y="250"/>
                    <a:pt x="421440" y="13390"/>
                    <a:pt x="343959" y="38933"/>
                  </a:cubicBezTo>
                  <a:cubicBezTo>
                    <a:pt x="242476" y="69740"/>
                    <a:pt x="146222" y="115678"/>
                    <a:pt x="58447" y="175201"/>
                  </a:cubicBezTo>
                  <a:cubicBezTo>
                    <a:pt x="20746" y="201980"/>
                    <a:pt x="-1151" y="245771"/>
                    <a:pt x="47" y="292001"/>
                  </a:cubicBezTo>
                  <a:lnTo>
                    <a:pt x="47" y="584002"/>
                  </a:lnTo>
                  <a:lnTo>
                    <a:pt x="700849" y="584002"/>
                  </a:lnTo>
                  <a:cubicBezTo>
                    <a:pt x="716935" y="561427"/>
                    <a:pt x="736674" y="541688"/>
                    <a:pt x="759249" y="525602"/>
                  </a:cubicBezTo>
                  <a:close/>
                </a:path>
              </a:pathLst>
            </a:custGeom>
            <a:solidFill>
              <a:schemeClr val="accent1"/>
            </a:solidFill>
            <a:ln w="324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6FB9135-318C-43B0-AE7A-C1875D8724FE}"/>
                </a:ext>
              </a:extLst>
            </p:cNvPr>
            <p:cNvSpPr/>
            <p:nvPr/>
          </p:nvSpPr>
          <p:spPr>
            <a:xfrm>
              <a:off x="6093059" y="2837656"/>
              <a:ext cx="1330226" cy="1232893"/>
            </a:xfrm>
            <a:custGeom>
              <a:avLst/>
              <a:gdLst>
                <a:gd name="connsiteX0" fmla="*/ 1292928 w 1330226"/>
                <a:gd name="connsiteY0" fmla="*/ 0 h 1232892"/>
                <a:gd name="connsiteX1" fmla="*/ 67497 w 1330226"/>
                <a:gd name="connsiteY1" fmla="*/ 0 h 1232892"/>
                <a:gd name="connsiteX2" fmla="*/ 13 w 1330226"/>
                <a:gd name="connsiteY2" fmla="*/ 68458 h 1232892"/>
                <a:gd name="connsiteX3" fmla="*/ 13 w 1330226"/>
                <a:gd name="connsiteY3" fmla="*/ 903905 h 1232892"/>
                <a:gd name="connsiteX4" fmla="*/ 66832 w 1330226"/>
                <a:gd name="connsiteY4" fmla="*/ 973327 h 1232892"/>
                <a:gd name="connsiteX5" fmla="*/ 67497 w 1330226"/>
                <a:gd name="connsiteY5" fmla="*/ 973336 h 1232892"/>
                <a:gd name="connsiteX6" fmla="*/ 262165 w 1330226"/>
                <a:gd name="connsiteY6" fmla="*/ 973336 h 1232892"/>
                <a:gd name="connsiteX7" fmla="*/ 262165 w 1330226"/>
                <a:gd name="connsiteY7" fmla="*/ 1247168 h 1232892"/>
                <a:gd name="connsiteX8" fmla="*/ 531130 w 1330226"/>
                <a:gd name="connsiteY8" fmla="*/ 973336 h 1232892"/>
                <a:gd name="connsiteX9" fmla="*/ 1292928 w 1330226"/>
                <a:gd name="connsiteY9" fmla="*/ 973336 h 1232892"/>
                <a:gd name="connsiteX10" fmla="*/ 1360737 w 1330226"/>
                <a:gd name="connsiteY10" fmla="*/ 904878 h 1232892"/>
                <a:gd name="connsiteX11" fmla="*/ 1360737 w 1330226"/>
                <a:gd name="connsiteY11" fmla="*/ 68458 h 1232892"/>
                <a:gd name="connsiteX12" fmla="*/ 1292928 w 1330226"/>
                <a:gd name="connsiteY12" fmla="*/ 0 h 1232892"/>
                <a:gd name="connsiteX13" fmla="*/ 674535 w 1330226"/>
                <a:gd name="connsiteY13" fmla="*/ 851669 h 1232892"/>
                <a:gd name="connsiteX14" fmla="*/ 602514 w 1330226"/>
                <a:gd name="connsiteY14" fmla="*/ 779636 h 1232892"/>
                <a:gd name="connsiteX15" fmla="*/ 674548 w 1330226"/>
                <a:gd name="connsiteY15" fmla="*/ 707615 h 1232892"/>
                <a:gd name="connsiteX16" fmla="*/ 746562 w 1330226"/>
                <a:gd name="connsiteY16" fmla="*/ 778669 h 1232892"/>
                <a:gd name="connsiteX17" fmla="*/ 676170 w 1330226"/>
                <a:gd name="connsiteY17" fmla="*/ 851659 h 1232892"/>
                <a:gd name="connsiteX18" fmla="*/ 674535 w 1330226"/>
                <a:gd name="connsiteY18" fmla="*/ 851669 h 1232892"/>
                <a:gd name="connsiteX19" fmla="*/ 720930 w 1330226"/>
                <a:gd name="connsiteY19" fmla="*/ 554802 h 1232892"/>
                <a:gd name="connsiteX20" fmla="*/ 720930 w 1330226"/>
                <a:gd name="connsiteY20" fmla="*/ 657002 h 1232892"/>
                <a:gd name="connsiteX21" fmla="*/ 628463 w 1330226"/>
                <a:gd name="connsiteY21" fmla="*/ 657002 h 1232892"/>
                <a:gd name="connsiteX22" fmla="*/ 628463 w 1330226"/>
                <a:gd name="connsiteY22" fmla="*/ 465904 h 1232892"/>
                <a:gd name="connsiteX23" fmla="*/ 674535 w 1330226"/>
                <a:gd name="connsiteY23" fmla="*/ 465904 h 1232892"/>
                <a:gd name="connsiteX24" fmla="*/ 806908 w 1330226"/>
                <a:gd name="connsiteY24" fmla="*/ 346508 h 1232892"/>
                <a:gd name="connsiteX25" fmla="*/ 679447 w 1330226"/>
                <a:gd name="connsiteY25" fmla="*/ 214452 h 1232892"/>
                <a:gd name="connsiteX26" fmla="*/ 674535 w 1330226"/>
                <a:gd name="connsiteY26" fmla="*/ 214458 h 1232892"/>
                <a:gd name="connsiteX27" fmla="*/ 542485 w 1330226"/>
                <a:gd name="connsiteY27" fmla="*/ 324053 h 1232892"/>
                <a:gd name="connsiteX28" fmla="*/ 542485 w 1330226"/>
                <a:gd name="connsiteY28" fmla="*/ 346508 h 1232892"/>
                <a:gd name="connsiteX29" fmla="*/ 542485 w 1330226"/>
                <a:gd name="connsiteY29" fmla="*/ 354619 h 1232892"/>
                <a:gd name="connsiteX30" fmla="*/ 450018 w 1330226"/>
                <a:gd name="connsiteY30" fmla="*/ 354619 h 1232892"/>
                <a:gd name="connsiteX31" fmla="*/ 450018 w 1330226"/>
                <a:gd name="connsiteY31" fmla="*/ 346508 h 1232892"/>
                <a:gd name="connsiteX32" fmla="*/ 649462 w 1330226"/>
                <a:gd name="connsiteY32" fmla="*/ 121686 h 1232892"/>
                <a:gd name="connsiteX33" fmla="*/ 674535 w 1330226"/>
                <a:gd name="connsiteY33" fmla="*/ 121667 h 1232892"/>
                <a:gd name="connsiteX34" fmla="*/ 899375 w 1330226"/>
                <a:gd name="connsiteY34" fmla="*/ 341287 h 1232892"/>
                <a:gd name="connsiteX35" fmla="*/ 899375 w 1330226"/>
                <a:gd name="connsiteY35" fmla="*/ 346508 h 1232892"/>
                <a:gd name="connsiteX36" fmla="*/ 720930 w 1330226"/>
                <a:gd name="connsiteY36" fmla="*/ 554802 h 1232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30226" h="1232892">
                  <a:moveTo>
                    <a:pt x="1292928" y="0"/>
                  </a:moveTo>
                  <a:lnTo>
                    <a:pt x="67497" y="0"/>
                  </a:lnTo>
                  <a:cubicBezTo>
                    <a:pt x="29995" y="357"/>
                    <a:pt x="-169" y="30954"/>
                    <a:pt x="13" y="68458"/>
                  </a:cubicBezTo>
                  <a:lnTo>
                    <a:pt x="13" y="903905"/>
                  </a:lnTo>
                  <a:cubicBezTo>
                    <a:pt x="-704" y="941528"/>
                    <a:pt x="29209" y="972610"/>
                    <a:pt x="66832" y="973327"/>
                  </a:cubicBezTo>
                  <a:cubicBezTo>
                    <a:pt x="67053" y="973330"/>
                    <a:pt x="67277" y="973333"/>
                    <a:pt x="67497" y="973336"/>
                  </a:cubicBezTo>
                  <a:lnTo>
                    <a:pt x="262165" y="973336"/>
                  </a:lnTo>
                  <a:lnTo>
                    <a:pt x="262165" y="1247168"/>
                  </a:lnTo>
                  <a:lnTo>
                    <a:pt x="531130" y="973336"/>
                  </a:lnTo>
                  <a:lnTo>
                    <a:pt x="1292928" y="973336"/>
                  </a:lnTo>
                  <a:cubicBezTo>
                    <a:pt x="1330482" y="972979"/>
                    <a:pt x="1360737" y="942436"/>
                    <a:pt x="1360737" y="904878"/>
                  </a:cubicBezTo>
                  <a:lnTo>
                    <a:pt x="1360737" y="68458"/>
                  </a:lnTo>
                  <a:cubicBezTo>
                    <a:pt x="1360740" y="30902"/>
                    <a:pt x="1330482" y="356"/>
                    <a:pt x="1292928" y="0"/>
                  </a:cubicBezTo>
                  <a:close/>
                  <a:moveTo>
                    <a:pt x="674535" y="851669"/>
                  </a:moveTo>
                  <a:cubicBezTo>
                    <a:pt x="634754" y="851666"/>
                    <a:pt x="602511" y="819416"/>
                    <a:pt x="602514" y="779636"/>
                  </a:cubicBezTo>
                  <a:cubicBezTo>
                    <a:pt x="602518" y="739856"/>
                    <a:pt x="634767" y="707612"/>
                    <a:pt x="674548" y="707615"/>
                  </a:cubicBezTo>
                  <a:cubicBezTo>
                    <a:pt x="713945" y="707619"/>
                    <a:pt x="746029" y="739275"/>
                    <a:pt x="746562" y="778669"/>
                  </a:cubicBezTo>
                  <a:cubicBezTo>
                    <a:pt x="747278" y="818261"/>
                    <a:pt x="715762" y="850942"/>
                    <a:pt x="676170" y="851659"/>
                  </a:cubicBezTo>
                  <a:cubicBezTo>
                    <a:pt x="675625" y="851669"/>
                    <a:pt x="675080" y="851672"/>
                    <a:pt x="674535" y="851669"/>
                  </a:cubicBezTo>
                  <a:close/>
                  <a:moveTo>
                    <a:pt x="720930" y="554802"/>
                  </a:moveTo>
                  <a:lnTo>
                    <a:pt x="720930" y="657002"/>
                  </a:lnTo>
                  <a:lnTo>
                    <a:pt x="628463" y="657002"/>
                  </a:lnTo>
                  <a:lnTo>
                    <a:pt x="628463" y="465904"/>
                  </a:lnTo>
                  <a:lnTo>
                    <a:pt x="674535" y="465904"/>
                  </a:lnTo>
                  <a:cubicBezTo>
                    <a:pt x="754997" y="465904"/>
                    <a:pt x="806908" y="418859"/>
                    <a:pt x="806908" y="346508"/>
                  </a:cubicBezTo>
                  <a:cubicBezTo>
                    <a:pt x="808177" y="274844"/>
                    <a:pt x="751110" y="215721"/>
                    <a:pt x="679447" y="214452"/>
                  </a:cubicBezTo>
                  <a:cubicBezTo>
                    <a:pt x="677812" y="214423"/>
                    <a:pt x="676173" y="214426"/>
                    <a:pt x="674535" y="214458"/>
                  </a:cubicBezTo>
                  <a:cubicBezTo>
                    <a:pt x="607806" y="208258"/>
                    <a:pt x="548685" y="257324"/>
                    <a:pt x="542485" y="324053"/>
                  </a:cubicBezTo>
                  <a:cubicBezTo>
                    <a:pt x="541791" y="331522"/>
                    <a:pt x="541791" y="339039"/>
                    <a:pt x="542485" y="346508"/>
                  </a:cubicBezTo>
                  <a:lnTo>
                    <a:pt x="542485" y="354619"/>
                  </a:lnTo>
                  <a:lnTo>
                    <a:pt x="450018" y="354619"/>
                  </a:lnTo>
                  <a:lnTo>
                    <a:pt x="450018" y="346508"/>
                  </a:lnTo>
                  <a:cubicBezTo>
                    <a:pt x="443010" y="229350"/>
                    <a:pt x="532304" y="128695"/>
                    <a:pt x="649462" y="121686"/>
                  </a:cubicBezTo>
                  <a:cubicBezTo>
                    <a:pt x="657813" y="121187"/>
                    <a:pt x="666183" y="121180"/>
                    <a:pt x="674535" y="121667"/>
                  </a:cubicBezTo>
                  <a:cubicBezTo>
                    <a:pt x="797269" y="120226"/>
                    <a:pt x="897935" y="218553"/>
                    <a:pt x="899375" y="341287"/>
                  </a:cubicBezTo>
                  <a:cubicBezTo>
                    <a:pt x="899395" y="343026"/>
                    <a:pt x="899395" y="344769"/>
                    <a:pt x="899375" y="346508"/>
                  </a:cubicBezTo>
                  <a:cubicBezTo>
                    <a:pt x="902526" y="451573"/>
                    <a:pt x="825236" y="541795"/>
                    <a:pt x="720930" y="554802"/>
                  </a:cubicBezTo>
                  <a:close/>
                </a:path>
              </a:pathLst>
            </a:custGeom>
            <a:solidFill>
              <a:schemeClr val="accent1"/>
            </a:solidFill>
            <a:ln w="324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4613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5301-BC15-487C-82A7-A3A8CDBA0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What is a function?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9EBB0-40B6-4584-9F4B-4DD20F8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6167" y="2666998"/>
            <a:ext cx="5030789" cy="3124201"/>
          </a:xfrm>
        </p:spPr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dirty="0">
                <a:solidFill>
                  <a:schemeClr val="accent1"/>
                </a:solidFill>
              </a:rPr>
              <a:t>function</a:t>
            </a:r>
            <a:r>
              <a:rPr lang="en-US" sz="2800" dirty="0"/>
              <a:t> is a kind of mini-program that forms part of a larger program</a:t>
            </a:r>
          </a:p>
          <a:p>
            <a:r>
              <a:rPr lang="en-US" sz="2800" dirty="0"/>
              <a:t>are given a unique name, so that they can be </a:t>
            </a:r>
            <a:r>
              <a:rPr lang="en-US" sz="2800" i="1" dirty="0"/>
              <a:t>called</a:t>
            </a:r>
            <a:r>
              <a:rPr lang="en-US" sz="2800" dirty="0"/>
              <a:t> from elsewhere in the program.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EE5F7AF-8DD2-4E16-A32C-3DE0E0850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1" y="2094097"/>
            <a:ext cx="4309178" cy="4270004"/>
          </a:xfrm>
          <a:prstGeom prst="roundRect">
            <a:avLst>
              <a:gd name="adj" fmla="val 4380"/>
            </a:avLst>
          </a:prstGeom>
          <a:ln w="38100">
            <a:noFill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536450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5AAE-25C3-4C1D-8A7E-82754C1C0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C9DE6-4DAB-45CF-BDE6-20C0F2B85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900" y="2666999"/>
            <a:ext cx="5064123" cy="3124201"/>
          </a:xfrm>
        </p:spPr>
        <p:txBody>
          <a:bodyPr/>
          <a:lstStyle/>
          <a:p>
            <a:r>
              <a:rPr lang="en-US" dirty="0"/>
              <a:t>Uses the keyword</a:t>
            </a:r>
            <a:r>
              <a:rPr lang="en-US" dirty="0">
                <a:solidFill>
                  <a:schemeClr val="accent1"/>
                </a:solidFill>
              </a:rPr>
              <a:t> function</a:t>
            </a:r>
          </a:p>
          <a:p>
            <a:r>
              <a:rPr lang="en-US" dirty="0"/>
              <a:t>It is named for easy referencing</a:t>
            </a:r>
          </a:p>
          <a:p>
            <a:r>
              <a:rPr lang="en-US" dirty="0"/>
              <a:t>All statements except the last statement must be followed by semi-colons</a:t>
            </a:r>
          </a:p>
          <a:p>
            <a:r>
              <a:rPr lang="en-US" dirty="0"/>
              <a:t>Call (execute) a </a:t>
            </a:r>
            <a:r>
              <a:rPr lang="en-US" dirty="0">
                <a:solidFill>
                  <a:schemeClr val="accent1"/>
                </a:solidFill>
              </a:rPr>
              <a:t>function </a:t>
            </a:r>
            <a:r>
              <a:rPr lang="en-US" dirty="0">
                <a:solidFill>
                  <a:schemeClr val="tx2"/>
                </a:solidFill>
              </a:rPr>
              <a:t>by its name with parentheses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1B8FBE-51FF-4125-9EDB-F1CC2727FAF5}"/>
              </a:ext>
            </a:extLst>
          </p:cNvPr>
          <p:cNvSpPr/>
          <p:nvPr/>
        </p:nvSpPr>
        <p:spPr>
          <a:xfrm>
            <a:off x="2171701" y="2213162"/>
            <a:ext cx="35814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 function </a:t>
            </a:r>
            <a:r>
              <a:rPr lang="en-US" sz="3200" dirty="0">
                <a:solidFill>
                  <a:srgbClr val="7030A0"/>
                </a:solidFill>
              </a:rPr>
              <a:t>name</a:t>
            </a:r>
            <a:r>
              <a:rPr lang="en-US" sz="3200" dirty="0"/>
              <a:t>() </a:t>
            </a:r>
          </a:p>
          <a:p>
            <a:r>
              <a:rPr lang="en-US" sz="3200" dirty="0"/>
              <a:t>  { </a:t>
            </a:r>
          </a:p>
          <a:p>
            <a:r>
              <a:rPr lang="en-US" sz="3200" dirty="0">
                <a:solidFill>
                  <a:srgbClr val="0070C0"/>
                </a:solidFill>
              </a:rPr>
              <a:t>    statement; </a:t>
            </a:r>
          </a:p>
          <a:p>
            <a:r>
              <a:rPr lang="en-US" sz="3200" dirty="0">
                <a:solidFill>
                  <a:srgbClr val="0070C0"/>
                </a:solidFill>
              </a:rPr>
              <a:t>    statement; </a:t>
            </a:r>
          </a:p>
          <a:p>
            <a:r>
              <a:rPr lang="en-US" sz="3200" dirty="0">
                <a:solidFill>
                  <a:srgbClr val="0070C0"/>
                </a:solidFill>
              </a:rPr>
              <a:t>    statement </a:t>
            </a:r>
          </a:p>
          <a:p>
            <a:r>
              <a:rPr lang="en-US" sz="3200" dirty="0"/>
              <a:t>  } </a:t>
            </a:r>
          </a:p>
          <a:p>
            <a:endParaRPr lang="en-US" sz="3200" dirty="0"/>
          </a:p>
          <a:p>
            <a:r>
              <a:rPr lang="en-US" sz="3200" dirty="0">
                <a:solidFill>
                  <a:schemeClr val="accent4"/>
                </a:solidFill>
              </a:rPr>
              <a:t>name</a:t>
            </a:r>
            <a:r>
              <a:rPr lang="en-US" sz="32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69154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8DC10281-6E56-49B3-98D5-5659983D676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9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10359" y="456741"/>
            <a:ext cx="5944518" cy="59445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00D46E-0F43-4E73-87D6-C3C57F10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88A36-0493-4712-855D-4208868C2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8612" y="2344219"/>
            <a:ext cx="4895055" cy="4057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 function </a:t>
            </a:r>
            <a:r>
              <a:rPr lang="en-US" sz="3200" dirty="0" err="1">
                <a:solidFill>
                  <a:schemeClr val="accent4"/>
                </a:solidFill>
              </a:rPr>
              <a:t>sayGoodbye</a:t>
            </a:r>
            <a:r>
              <a:rPr lang="en-US" sz="3200" dirty="0"/>
              <a:t>() </a:t>
            </a:r>
          </a:p>
          <a:p>
            <a:pPr marL="0" indent="0">
              <a:buNone/>
            </a:pPr>
            <a:r>
              <a:rPr lang="en-US" sz="3200" dirty="0"/>
              <a:t>  { </a:t>
            </a:r>
          </a:p>
          <a:p>
            <a:pPr marL="0" indent="0">
              <a:buNone/>
            </a:pPr>
            <a:r>
              <a:rPr lang="en-US" sz="3200" dirty="0"/>
              <a:t>    alert("Goodbye!") </a:t>
            </a:r>
          </a:p>
          <a:p>
            <a:pPr marL="0" indent="0">
              <a:buNone/>
            </a:pPr>
            <a:r>
              <a:rPr lang="en-US" sz="3200" dirty="0"/>
              <a:t>  } </a:t>
            </a:r>
          </a:p>
          <a:p>
            <a:pPr marL="0" indent="0">
              <a:buNone/>
            </a:pPr>
            <a:r>
              <a:rPr lang="en-US" sz="3200" dirty="0"/>
              <a:t>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50A1E9-F880-4E78-8A4E-EAD6FA30E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19459" y="2344220"/>
            <a:ext cx="4895056" cy="3827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 function </a:t>
            </a:r>
            <a:r>
              <a:rPr lang="en-US" sz="3200" dirty="0" err="1">
                <a:solidFill>
                  <a:schemeClr val="accent4"/>
                </a:solidFill>
              </a:rPr>
              <a:t>sayHello</a:t>
            </a:r>
            <a:r>
              <a:rPr lang="en-US" sz="3200" dirty="0"/>
              <a:t>() </a:t>
            </a:r>
          </a:p>
          <a:p>
            <a:pPr marL="0" indent="0">
              <a:buNone/>
            </a:pPr>
            <a:r>
              <a:rPr lang="en-US" sz="3200" dirty="0"/>
              <a:t>  { </a:t>
            </a:r>
          </a:p>
          <a:p>
            <a:pPr marL="0" indent="0">
              <a:buNone/>
            </a:pPr>
            <a:r>
              <a:rPr lang="en-US" sz="3200" dirty="0"/>
              <a:t>    alert("Hi, there!"); </a:t>
            </a:r>
          </a:p>
          <a:p>
            <a:pPr marL="0" indent="0">
              <a:buNone/>
            </a:pPr>
            <a:r>
              <a:rPr lang="en-US" sz="3200" dirty="0"/>
              <a:t>    </a:t>
            </a:r>
            <a:r>
              <a:rPr lang="en-US" sz="3200" dirty="0" err="1">
                <a:solidFill>
                  <a:schemeClr val="accent4"/>
                </a:solidFill>
              </a:rPr>
              <a:t>sayGoodbye</a:t>
            </a:r>
            <a:r>
              <a:rPr lang="en-US" sz="3200" dirty="0"/>
              <a:t>() </a:t>
            </a:r>
          </a:p>
          <a:p>
            <a:pPr marL="0" indent="0">
              <a:buNone/>
            </a:pPr>
            <a:r>
              <a:rPr lang="en-US" sz="3200" dirty="0"/>
              <a:t>  } </a:t>
            </a:r>
          </a:p>
        </p:txBody>
      </p:sp>
    </p:spTree>
    <p:extLst>
      <p:ext uri="{BB962C8B-B14F-4D97-AF65-F5344CB8AC3E}">
        <p14:creationId xmlns:p14="http://schemas.microsoft.com/office/powerpoint/2010/main" val="2102452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EDAB-52EB-4DFF-9F92-982111278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Parameters to a Function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E788EE-E5F9-4A2C-84E2-1D2DF3B58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2266309"/>
            <a:ext cx="4895055" cy="3762376"/>
          </a:xfrm>
        </p:spPr>
        <p:txBody>
          <a:bodyPr>
            <a:normAutofit/>
          </a:bodyPr>
          <a:lstStyle/>
          <a:p>
            <a:r>
              <a:rPr lang="en-US" sz="2400" dirty="0"/>
              <a:t>Sometimes you want to supply a</a:t>
            </a:r>
            <a:r>
              <a:rPr lang="en-US" sz="2400" dirty="0">
                <a:solidFill>
                  <a:schemeClr val="accent1"/>
                </a:solidFill>
              </a:rPr>
              <a:t> function </a:t>
            </a:r>
            <a:r>
              <a:rPr lang="en-US" sz="2400" dirty="0"/>
              <a:t>with additional information</a:t>
            </a:r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chemeClr val="accent5"/>
                </a:solidFill>
              </a:rPr>
              <a:t>parameter </a:t>
            </a:r>
            <a:r>
              <a:rPr lang="en-US" sz="2400" dirty="0"/>
              <a:t>is a variable tied to a function</a:t>
            </a:r>
          </a:p>
          <a:p>
            <a:r>
              <a:rPr lang="en-US" sz="2400" dirty="0"/>
              <a:t>An </a:t>
            </a:r>
            <a:r>
              <a:rPr lang="en-US" sz="2400" dirty="0">
                <a:solidFill>
                  <a:srgbClr val="C00000"/>
                </a:solidFill>
              </a:rPr>
              <a:t>argument </a:t>
            </a:r>
            <a:r>
              <a:rPr lang="en-US" sz="2400" dirty="0"/>
              <a:t>is a value the function receives from a </a:t>
            </a:r>
            <a:r>
              <a:rPr lang="en-US" sz="2400" dirty="0">
                <a:solidFill>
                  <a:srgbClr val="C00000"/>
                </a:solidFill>
              </a:rPr>
              <a:t>parameter </a:t>
            </a:r>
            <a:r>
              <a:rPr lang="en-US" sz="2400" dirty="0"/>
              <a:t>at the time the function is called.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32CD2-5844-4DED-94E1-3A11B6097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2266309"/>
            <a:ext cx="4895056" cy="376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function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7030A0"/>
                </a:solidFill>
              </a:rPr>
              <a:t>name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C00000"/>
                </a:solidFill>
              </a:rPr>
              <a:t>parameter_1, parameter_2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r>
              <a:rPr lang="en-US" sz="2000" dirty="0"/>
              <a:t>  {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0070C0"/>
                </a:solidFill>
              </a:rPr>
              <a:t>statement; </a:t>
            </a:r>
          </a:p>
          <a:p>
            <a:pPr marL="0" indent="0">
              <a:buNone/>
            </a:pPr>
            <a:r>
              <a:rPr lang="en-US" sz="2000" dirty="0"/>
              <a:t>  }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accent4"/>
                </a:solidFill>
              </a:rPr>
              <a:t>name(</a:t>
            </a:r>
            <a:r>
              <a:rPr lang="en-US" sz="2000" dirty="0">
                <a:solidFill>
                  <a:srgbClr val="C00000"/>
                </a:solidFill>
              </a:rPr>
              <a:t>argument_1, argument_2</a:t>
            </a:r>
            <a:r>
              <a:rPr lang="en-US" sz="2000" dirty="0"/>
              <a:t>);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806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9438E35E1AFA4DBE02A4C5C136DE13" ma:contentTypeVersion="6" ma:contentTypeDescription="Create a new document." ma:contentTypeScope="" ma:versionID="8babc4e407a16717279ee39904e96eca">
  <xsd:schema xmlns:xsd="http://www.w3.org/2001/XMLSchema" xmlns:xs="http://www.w3.org/2001/XMLSchema" xmlns:p="http://schemas.microsoft.com/office/2006/metadata/properties" xmlns:ns2="d9c3a309-46a4-43ab-ac18-62dc3269e284" targetNamespace="http://schemas.microsoft.com/office/2006/metadata/properties" ma:root="true" ma:fieldsID="cb1faa2d9e58ab3309f99f2b60ee9758" ns2:_="">
    <xsd:import namespace="d9c3a309-46a4-43ab-ac18-62dc3269e2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3a309-46a4-43ab-ac18-62dc3269e2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78B19B-F8AF-4B36-81CE-C7EBF8AB3D6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d9c3a309-46a4-43ab-ac18-62dc3269e28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26F36E5-A62E-4AD2-9C0E-CE53152F0F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2EBEBB-7DF4-4839-B15E-B5D16A2285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c3a309-46a4-43ab-ac18-62dc3269e2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742</Words>
  <Application>Microsoft Office PowerPoint</Application>
  <PresentationFormat>Widescreen</PresentationFormat>
  <Paragraphs>159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Corbel</vt:lpstr>
      <vt:lpstr>Parallax</vt:lpstr>
      <vt:lpstr>JavaScript Functions</vt:lpstr>
      <vt:lpstr>Quick Quiz: Strings &amp; Arrays</vt:lpstr>
      <vt:lpstr>Queue Methods for Arrays</vt:lpstr>
      <vt:lpstr>Queue Methods for Arrays</vt:lpstr>
      <vt:lpstr>Any questions on Arrays?</vt:lpstr>
      <vt:lpstr>What is a function?</vt:lpstr>
      <vt:lpstr>Function Syntax</vt:lpstr>
      <vt:lpstr>Function Examples</vt:lpstr>
      <vt:lpstr>Passing Parameters to a Function</vt:lpstr>
      <vt:lpstr>Calling a Function with Parameters</vt:lpstr>
      <vt:lpstr>Global vs Local Variables</vt:lpstr>
      <vt:lpstr>Global vs Local Variables</vt:lpstr>
      <vt:lpstr>Returning a Value from a Function</vt:lpstr>
      <vt:lpstr>What is a Recursive Function?</vt:lpstr>
      <vt:lpstr>Recursion vs For Loops</vt:lpstr>
      <vt:lpstr>Recursive Functions Gone Horribly Wrong</vt:lpstr>
      <vt:lpstr>Commenting (please do it)</vt:lpstr>
      <vt:lpstr>What does this segment of code do?</vt:lpstr>
      <vt:lpstr>Any questions on functions?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Functions</dc:title>
  <dc:creator>Zoe Marie Hines</dc:creator>
  <cp:lastModifiedBy>Zoe Marie Hines</cp:lastModifiedBy>
  <cp:revision>1</cp:revision>
  <dcterms:created xsi:type="dcterms:W3CDTF">2020-04-03T23:59:03Z</dcterms:created>
  <dcterms:modified xsi:type="dcterms:W3CDTF">2020-04-04T23:20:17Z</dcterms:modified>
</cp:coreProperties>
</file>