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4"/>
  </p:sldMasterIdLst>
  <p:sldIdLst>
    <p:sldId id="256" r:id="rId5"/>
    <p:sldId id="271" r:id="rId6"/>
    <p:sldId id="269" r:id="rId7"/>
    <p:sldId id="257" r:id="rId8"/>
    <p:sldId id="259" r:id="rId9"/>
    <p:sldId id="265" r:id="rId10"/>
    <p:sldId id="272" r:id="rId11"/>
    <p:sldId id="270" r:id="rId12"/>
    <p:sldId id="275" r:id="rId13"/>
    <p:sldId id="258" r:id="rId14"/>
    <p:sldId id="260" r:id="rId15"/>
    <p:sldId id="261" r:id="rId16"/>
    <p:sldId id="262" r:id="rId17"/>
    <p:sldId id="263" r:id="rId18"/>
    <p:sldId id="267" r:id="rId19"/>
    <p:sldId id="268" r:id="rId20"/>
    <p:sldId id="26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B4704-6F78-5B31-A373-2DE61591037D}" v="31" dt="2020-05-16T04:35:55.679"/>
    <p1510:client id="{9DED96A9-AD7A-F106-713E-6B88CADD3957}" v="7" dt="2020-05-16T04:11:11.525"/>
    <p1510:client id="{F13E6FB1-EA3A-4002-B365-EE60015F20FE}" v="833" dt="2020-05-16T13:44:4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ngimg.com/download/25972" TargetMode="External"/><Relationship Id="rId1" Type="http://schemas.openxmlformats.org/officeDocument/2006/relationships/image" Target="../media/image6.png"/><Relationship Id="rId6" Type="http://schemas.openxmlformats.org/officeDocument/2006/relationships/hyperlink" Target="http://pngimg.com/download/2602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File:Firefox_Logo,_2017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ngimg.com/download/25972" TargetMode="External"/><Relationship Id="rId1" Type="http://schemas.openxmlformats.org/officeDocument/2006/relationships/image" Target="../media/image6.png"/><Relationship Id="rId6" Type="http://schemas.openxmlformats.org/officeDocument/2006/relationships/hyperlink" Target="http://pngimg.com/download/2602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File:Firefox_Logo,_2017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A428F-0120-4637-99B0-CEFCF31E2C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D0CE62-031E-45DA-9C2D-B6CFEF1C4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Internet Explorer hates change and has the lowest support</a:t>
          </a:r>
        </a:p>
      </dgm:t>
    </dgm:pt>
    <dgm:pt modelId="{C651B08B-E6B7-41FD-AA42-BF4995D72533}" type="parTrans" cxnId="{4277C72A-CB8F-4300-B9A9-B52A7D9DFDF9}">
      <dgm:prSet/>
      <dgm:spPr/>
      <dgm:t>
        <a:bodyPr/>
        <a:lstStyle/>
        <a:p>
          <a:endParaRPr lang="en-US"/>
        </a:p>
      </dgm:t>
    </dgm:pt>
    <dgm:pt modelId="{7EC492D7-8246-478F-ACAA-9760F9ADF2E2}" type="sibTrans" cxnId="{4277C72A-CB8F-4300-B9A9-B52A7D9DFDF9}">
      <dgm:prSet/>
      <dgm:spPr/>
      <dgm:t>
        <a:bodyPr/>
        <a:lstStyle/>
        <a:p>
          <a:endParaRPr lang="en-US"/>
        </a:p>
      </dgm:t>
    </dgm:pt>
    <dgm:pt modelId="{5BFBB2AC-90A2-425A-8CF6-B9A372069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Firefox and Chrome will power through and figure it out</a:t>
          </a:r>
        </a:p>
      </dgm:t>
    </dgm:pt>
    <dgm:pt modelId="{5FC7CAE7-BE57-4B7C-8F73-E941D6F4A247}" type="parTrans" cxnId="{1883147B-1EDF-47CD-A911-F0AF5CEB8BE4}">
      <dgm:prSet/>
      <dgm:spPr/>
      <dgm:t>
        <a:bodyPr/>
        <a:lstStyle/>
        <a:p>
          <a:endParaRPr lang="en-US"/>
        </a:p>
      </dgm:t>
    </dgm:pt>
    <dgm:pt modelId="{F98CB20B-56D8-49C9-8C8D-11B1A718C10F}" type="sibTrans" cxnId="{1883147B-1EDF-47CD-A911-F0AF5CEB8BE4}">
      <dgm:prSet/>
      <dgm:spPr/>
      <dgm:t>
        <a:bodyPr/>
        <a:lstStyle/>
        <a:p>
          <a:endParaRPr lang="en-US"/>
        </a:p>
      </dgm:t>
    </dgm:pt>
    <dgm:pt modelId="{6FC18303-78A5-4243-8195-0DCFB1694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Safari mobile freaks out more regularly than Android WebView</a:t>
          </a:r>
        </a:p>
      </dgm:t>
    </dgm:pt>
    <dgm:pt modelId="{85A7FC45-580F-49EB-99BD-9AAE5461CA8E}" type="parTrans" cxnId="{8EEF9358-8164-44F8-AEB5-7078F4771377}">
      <dgm:prSet/>
      <dgm:spPr/>
      <dgm:t>
        <a:bodyPr/>
        <a:lstStyle/>
        <a:p>
          <a:endParaRPr lang="en-US"/>
        </a:p>
      </dgm:t>
    </dgm:pt>
    <dgm:pt modelId="{34A792C1-EBF7-4CFA-BC11-960B7741AB89}" type="sibTrans" cxnId="{8EEF9358-8164-44F8-AEB5-7078F4771377}">
      <dgm:prSet/>
      <dgm:spPr/>
      <dgm:t>
        <a:bodyPr/>
        <a:lstStyle/>
        <a:p>
          <a:endParaRPr lang="en-US"/>
        </a:p>
      </dgm:t>
    </dgm:pt>
    <dgm:pt modelId="{7783086C-BD20-4087-992A-66D4A9523236}" type="pres">
      <dgm:prSet presAssocID="{143A428F-0120-4637-99B0-CEFCF31E2C99}" presName="root" presStyleCnt="0">
        <dgm:presLayoutVars>
          <dgm:dir/>
          <dgm:resizeHandles val="exact"/>
        </dgm:presLayoutVars>
      </dgm:prSet>
      <dgm:spPr/>
    </dgm:pt>
    <dgm:pt modelId="{24ACBB06-3ACC-41AF-A229-C7E4E505F89C}" type="pres">
      <dgm:prSet presAssocID="{A5D0CE62-031E-45DA-9C2D-B6CFEF1C4DC7}" presName="compNode" presStyleCnt="0"/>
      <dgm:spPr/>
    </dgm:pt>
    <dgm:pt modelId="{BE5A8C0B-7619-4193-B976-A22E61F12179}" type="pres">
      <dgm:prSet presAssocID="{A5D0CE62-031E-45DA-9C2D-B6CFEF1C4DC7}" presName="bgRect" presStyleLbl="bgShp" presStyleIdx="0" presStyleCnt="3"/>
      <dgm:spPr/>
    </dgm:pt>
    <dgm:pt modelId="{1D51B207-373E-4E0C-A355-AEA3CE286F19}" type="pres">
      <dgm:prSet presAssocID="{A5D0CE62-031E-45DA-9C2D-B6CFEF1C4DC7}" presName="iconRect" presStyleLbl="node1" presStyleIdx="0" presStyleCnt="3" custScaleX="142931" custScaleY="1410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C0A771-8D79-4F6F-A883-CBEB71A12733}" type="pres">
      <dgm:prSet presAssocID="{A5D0CE62-031E-45DA-9C2D-B6CFEF1C4DC7}" presName="spaceRect" presStyleCnt="0"/>
      <dgm:spPr/>
    </dgm:pt>
    <dgm:pt modelId="{9BEAD4AA-C0E2-4416-9ED1-B8FF1CC1318C}" type="pres">
      <dgm:prSet presAssocID="{A5D0CE62-031E-45DA-9C2D-B6CFEF1C4DC7}" presName="parTx" presStyleLbl="revTx" presStyleIdx="0" presStyleCnt="3">
        <dgm:presLayoutVars>
          <dgm:chMax val="0"/>
          <dgm:chPref val="0"/>
        </dgm:presLayoutVars>
      </dgm:prSet>
      <dgm:spPr/>
    </dgm:pt>
    <dgm:pt modelId="{7D75CFB0-1BC3-4463-AE41-BD0482F9B938}" type="pres">
      <dgm:prSet presAssocID="{7EC492D7-8246-478F-ACAA-9760F9ADF2E2}" presName="sibTrans" presStyleCnt="0"/>
      <dgm:spPr/>
    </dgm:pt>
    <dgm:pt modelId="{AB694B11-B72A-4373-8736-15672243B211}" type="pres">
      <dgm:prSet presAssocID="{5BFBB2AC-90A2-425A-8CF6-B9A3720693A6}" presName="compNode" presStyleCnt="0"/>
      <dgm:spPr/>
    </dgm:pt>
    <dgm:pt modelId="{AA95F5A2-C18A-4C33-BEFB-6FBACD0AE216}" type="pres">
      <dgm:prSet presAssocID="{5BFBB2AC-90A2-425A-8CF6-B9A3720693A6}" presName="bgRect" presStyleLbl="bgShp" presStyleIdx="1" presStyleCnt="3" custLinFactNeighborX="-596" custLinFactNeighborY="-181"/>
      <dgm:spPr/>
    </dgm:pt>
    <dgm:pt modelId="{3F85DB8F-C28E-4A69-B8FE-73BB53F52ACA}" type="pres">
      <dgm:prSet presAssocID="{5BFBB2AC-90A2-425A-8CF6-B9A3720693A6}" presName="iconRect" presStyleLbl="node1" presStyleIdx="1" presStyleCnt="3" custLinFactNeighborX="-32018" custLinFactNeighborY="-275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A1FB869-E510-4495-88BA-910C1DAAC3E7}" type="pres">
      <dgm:prSet presAssocID="{5BFBB2AC-90A2-425A-8CF6-B9A3720693A6}" presName="spaceRect" presStyleCnt="0"/>
      <dgm:spPr/>
    </dgm:pt>
    <dgm:pt modelId="{A033D6CF-D520-4BA0-BB58-D7B938CFCE4D}" type="pres">
      <dgm:prSet presAssocID="{5BFBB2AC-90A2-425A-8CF6-B9A3720693A6}" presName="parTx" presStyleLbl="revTx" presStyleIdx="1" presStyleCnt="3" custScaleX="95787">
        <dgm:presLayoutVars>
          <dgm:chMax val="0"/>
          <dgm:chPref val="0"/>
        </dgm:presLayoutVars>
      </dgm:prSet>
      <dgm:spPr/>
    </dgm:pt>
    <dgm:pt modelId="{AE85DF6B-D7FA-41CC-BAB1-5136A0615982}" type="pres">
      <dgm:prSet presAssocID="{F98CB20B-56D8-49C9-8C8D-11B1A718C10F}" presName="sibTrans" presStyleCnt="0"/>
      <dgm:spPr/>
    </dgm:pt>
    <dgm:pt modelId="{EA4CDE57-AB1D-4F17-BBC9-1554D113A95A}" type="pres">
      <dgm:prSet presAssocID="{6FC18303-78A5-4243-8195-0DCFB1694915}" presName="compNode" presStyleCnt="0"/>
      <dgm:spPr/>
    </dgm:pt>
    <dgm:pt modelId="{EC3EBC6A-C86F-4019-9D3E-930105513694}" type="pres">
      <dgm:prSet presAssocID="{6FC18303-78A5-4243-8195-0DCFB1694915}" presName="bgRect" presStyleLbl="bgShp" presStyleIdx="2" presStyleCnt="3"/>
      <dgm:spPr/>
    </dgm:pt>
    <dgm:pt modelId="{53EC6C8D-0AE2-4196-9866-AA95861213AF}" type="pres">
      <dgm:prSet presAssocID="{6FC18303-78A5-4243-8195-0DCFB1694915}" presName="iconRect" presStyleLbl="node1" presStyleIdx="2" presStyleCnt="3" custLinFactNeighborX="-25168" custLinFactNeighborY="157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81B356-8A76-4A78-B61F-0B9D565A3247}" type="pres">
      <dgm:prSet presAssocID="{6FC18303-78A5-4243-8195-0DCFB1694915}" presName="spaceRect" presStyleCnt="0"/>
      <dgm:spPr/>
    </dgm:pt>
    <dgm:pt modelId="{9BBD6450-5432-48ED-A0FC-323F76E5A9E7}" type="pres">
      <dgm:prSet presAssocID="{6FC18303-78A5-4243-8195-0DCFB16949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77C72A-CB8F-4300-B9A9-B52A7D9DFDF9}" srcId="{143A428F-0120-4637-99B0-CEFCF31E2C99}" destId="{A5D0CE62-031E-45DA-9C2D-B6CFEF1C4DC7}" srcOrd="0" destOrd="0" parTransId="{C651B08B-E6B7-41FD-AA42-BF4995D72533}" sibTransId="{7EC492D7-8246-478F-ACAA-9760F9ADF2E2}"/>
    <dgm:cxn modelId="{8EEF9358-8164-44F8-AEB5-7078F4771377}" srcId="{143A428F-0120-4637-99B0-CEFCF31E2C99}" destId="{6FC18303-78A5-4243-8195-0DCFB1694915}" srcOrd="2" destOrd="0" parTransId="{85A7FC45-580F-49EB-99BD-9AAE5461CA8E}" sibTransId="{34A792C1-EBF7-4CFA-BC11-960B7741AB89}"/>
    <dgm:cxn modelId="{9965097B-393A-4A04-9943-CEAC1EB38814}" type="presOf" srcId="{A5D0CE62-031E-45DA-9C2D-B6CFEF1C4DC7}" destId="{9BEAD4AA-C0E2-4416-9ED1-B8FF1CC1318C}" srcOrd="0" destOrd="0" presId="urn:microsoft.com/office/officeart/2018/2/layout/IconVerticalSolidList"/>
    <dgm:cxn modelId="{1883147B-1EDF-47CD-A911-F0AF5CEB8BE4}" srcId="{143A428F-0120-4637-99B0-CEFCF31E2C99}" destId="{5BFBB2AC-90A2-425A-8CF6-B9A3720693A6}" srcOrd="1" destOrd="0" parTransId="{5FC7CAE7-BE57-4B7C-8F73-E941D6F4A247}" sibTransId="{F98CB20B-56D8-49C9-8C8D-11B1A718C10F}"/>
    <dgm:cxn modelId="{6CD4E08C-65CE-441B-80CF-FE1D4FAC2C9B}" type="presOf" srcId="{143A428F-0120-4637-99B0-CEFCF31E2C99}" destId="{7783086C-BD20-4087-992A-66D4A9523236}" srcOrd="0" destOrd="0" presId="urn:microsoft.com/office/officeart/2018/2/layout/IconVerticalSolidList"/>
    <dgm:cxn modelId="{60C6B59F-11D3-4182-935F-E1DC4772ADE6}" type="presOf" srcId="{6FC18303-78A5-4243-8195-0DCFB1694915}" destId="{9BBD6450-5432-48ED-A0FC-323F76E5A9E7}" srcOrd="0" destOrd="0" presId="urn:microsoft.com/office/officeart/2018/2/layout/IconVerticalSolidList"/>
    <dgm:cxn modelId="{2BA607C0-F111-4127-99ED-243147690C7D}" type="presOf" srcId="{5BFBB2AC-90A2-425A-8CF6-B9A3720693A6}" destId="{A033D6CF-D520-4BA0-BB58-D7B938CFCE4D}" srcOrd="0" destOrd="0" presId="urn:microsoft.com/office/officeart/2018/2/layout/IconVerticalSolidList"/>
    <dgm:cxn modelId="{35326828-7A37-448B-9120-985E1E62D6E7}" type="presParOf" srcId="{7783086C-BD20-4087-992A-66D4A9523236}" destId="{24ACBB06-3ACC-41AF-A229-C7E4E505F89C}" srcOrd="0" destOrd="0" presId="urn:microsoft.com/office/officeart/2018/2/layout/IconVerticalSolidList"/>
    <dgm:cxn modelId="{73C2FE23-796F-40E1-A380-C8A971BA18E8}" type="presParOf" srcId="{24ACBB06-3ACC-41AF-A229-C7E4E505F89C}" destId="{BE5A8C0B-7619-4193-B976-A22E61F12179}" srcOrd="0" destOrd="0" presId="urn:microsoft.com/office/officeart/2018/2/layout/IconVerticalSolidList"/>
    <dgm:cxn modelId="{772E8A94-6F9C-47AB-8BE9-3E0D0825705C}" type="presParOf" srcId="{24ACBB06-3ACC-41AF-A229-C7E4E505F89C}" destId="{1D51B207-373E-4E0C-A355-AEA3CE286F19}" srcOrd="1" destOrd="0" presId="urn:microsoft.com/office/officeart/2018/2/layout/IconVerticalSolidList"/>
    <dgm:cxn modelId="{CDCE3102-3AF8-4730-AF0F-F6FE0F0C5B53}" type="presParOf" srcId="{24ACBB06-3ACC-41AF-A229-C7E4E505F89C}" destId="{BAC0A771-8D79-4F6F-A883-CBEB71A12733}" srcOrd="2" destOrd="0" presId="urn:microsoft.com/office/officeart/2018/2/layout/IconVerticalSolidList"/>
    <dgm:cxn modelId="{5C4FC77D-F8B3-44FB-B6B0-C6E6838D1774}" type="presParOf" srcId="{24ACBB06-3ACC-41AF-A229-C7E4E505F89C}" destId="{9BEAD4AA-C0E2-4416-9ED1-B8FF1CC1318C}" srcOrd="3" destOrd="0" presId="urn:microsoft.com/office/officeart/2018/2/layout/IconVerticalSolidList"/>
    <dgm:cxn modelId="{98899089-95BD-448C-B6C7-32DA354138FF}" type="presParOf" srcId="{7783086C-BD20-4087-992A-66D4A9523236}" destId="{7D75CFB0-1BC3-4463-AE41-BD0482F9B938}" srcOrd="1" destOrd="0" presId="urn:microsoft.com/office/officeart/2018/2/layout/IconVerticalSolidList"/>
    <dgm:cxn modelId="{D2F16DD9-D6EF-40EA-BBD6-76A5E974B3DA}" type="presParOf" srcId="{7783086C-BD20-4087-992A-66D4A9523236}" destId="{AB694B11-B72A-4373-8736-15672243B211}" srcOrd="2" destOrd="0" presId="urn:microsoft.com/office/officeart/2018/2/layout/IconVerticalSolidList"/>
    <dgm:cxn modelId="{6FB87835-9C43-4D20-91D1-2E669DDF96CB}" type="presParOf" srcId="{AB694B11-B72A-4373-8736-15672243B211}" destId="{AA95F5A2-C18A-4C33-BEFB-6FBACD0AE216}" srcOrd="0" destOrd="0" presId="urn:microsoft.com/office/officeart/2018/2/layout/IconVerticalSolidList"/>
    <dgm:cxn modelId="{261AF78E-F621-4778-B459-03E1BB7C5521}" type="presParOf" srcId="{AB694B11-B72A-4373-8736-15672243B211}" destId="{3F85DB8F-C28E-4A69-B8FE-73BB53F52ACA}" srcOrd="1" destOrd="0" presId="urn:microsoft.com/office/officeart/2018/2/layout/IconVerticalSolidList"/>
    <dgm:cxn modelId="{45161181-AA4C-4E84-A506-A4599B5F3C1F}" type="presParOf" srcId="{AB694B11-B72A-4373-8736-15672243B211}" destId="{9A1FB869-E510-4495-88BA-910C1DAAC3E7}" srcOrd="2" destOrd="0" presId="urn:microsoft.com/office/officeart/2018/2/layout/IconVerticalSolidList"/>
    <dgm:cxn modelId="{5043EF1A-95DE-4359-A0FB-888FC1F2B2DF}" type="presParOf" srcId="{AB694B11-B72A-4373-8736-15672243B211}" destId="{A033D6CF-D520-4BA0-BB58-D7B938CFCE4D}" srcOrd="3" destOrd="0" presId="urn:microsoft.com/office/officeart/2018/2/layout/IconVerticalSolidList"/>
    <dgm:cxn modelId="{168D7812-3C9B-4B9C-8B21-D46A8B99C9EB}" type="presParOf" srcId="{7783086C-BD20-4087-992A-66D4A9523236}" destId="{AE85DF6B-D7FA-41CC-BAB1-5136A0615982}" srcOrd="3" destOrd="0" presId="urn:microsoft.com/office/officeart/2018/2/layout/IconVerticalSolidList"/>
    <dgm:cxn modelId="{186BCE25-4349-4494-A453-2C533E9D484F}" type="presParOf" srcId="{7783086C-BD20-4087-992A-66D4A9523236}" destId="{EA4CDE57-AB1D-4F17-BBC9-1554D113A95A}" srcOrd="4" destOrd="0" presId="urn:microsoft.com/office/officeart/2018/2/layout/IconVerticalSolidList"/>
    <dgm:cxn modelId="{A4F218AE-0CDD-476F-9A97-59AA589FA8A8}" type="presParOf" srcId="{EA4CDE57-AB1D-4F17-BBC9-1554D113A95A}" destId="{EC3EBC6A-C86F-4019-9D3E-930105513694}" srcOrd="0" destOrd="0" presId="urn:microsoft.com/office/officeart/2018/2/layout/IconVerticalSolidList"/>
    <dgm:cxn modelId="{FAF527CD-02B3-495A-B881-1E762DD007B1}" type="presParOf" srcId="{EA4CDE57-AB1D-4F17-BBC9-1554D113A95A}" destId="{53EC6C8D-0AE2-4196-9866-AA95861213AF}" srcOrd="1" destOrd="0" presId="urn:microsoft.com/office/officeart/2018/2/layout/IconVerticalSolidList"/>
    <dgm:cxn modelId="{A298146C-A8A5-4691-8610-0DB223818124}" type="presParOf" srcId="{EA4CDE57-AB1D-4F17-BBC9-1554D113A95A}" destId="{FC81B356-8A76-4A78-B61F-0B9D565A3247}" srcOrd="2" destOrd="0" presId="urn:microsoft.com/office/officeart/2018/2/layout/IconVerticalSolidList"/>
    <dgm:cxn modelId="{B5C69F87-68A6-4278-B5D9-B477C5A4487A}" type="presParOf" srcId="{EA4CDE57-AB1D-4F17-BBC9-1554D113A95A}" destId="{9BBD6450-5432-48ED-A0FC-323F76E5A9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A8C0B-7619-4193-B976-A22E61F12179}">
      <dsp:nvSpPr>
        <dsp:cNvPr id="0" name=""/>
        <dsp:cNvSpPr/>
      </dsp:nvSpPr>
      <dsp:spPr>
        <a:xfrm>
          <a:off x="0" y="470"/>
          <a:ext cx="4783281" cy="11009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B207-373E-4E0C-A355-AEA3CE286F19}">
      <dsp:nvSpPr>
        <dsp:cNvPr id="0" name=""/>
        <dsp:cNvSpPr/>
      </dsp:nvSpPr>
      <dsp:spPr>
        <a:xfrm>
          <a:off x="203058" y="123824"/>
          <a:ext cx="865475" cy="854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AD4AA-C0E2-4416-9ED1-B8FF1CC1318C}">
      <dsp:nvSpPr>
        <dsp:cNvPr id="0" name=""/>
        <dsp:cNvSpPr/>
      </dsp:nvSpPr>
      <dsp:spPr>
        <a:xfrm>
          <a:off x="1271591" y="470"/>
          <a:ext cx="3511689" cy="110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17" tIns="116517" rIns="116517" bIns="11651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Explorer hates change and has the lowest support</a:t>
          </a:r>
        </a:p>
      </dsp:txBody>
      <dsp:txXfrm>
        <a:off x="1271591" y="470"/>
        <a:ext cx="3511689" cy="1100945"/>
      </dsp:txXfrm>
    </dsp:sp>
    <dsp:sp modelId="{AA95F5A2-C18A-4C33-BEFB-6FBACD0AE216}">
      <dsp:nvSpPr>
        <dsp:cNvPr id="0" name=""/>
        <dsp:cNvSpPr/>
      </dsp:nvSpPr>
      <dsp:spPr>
        <a:xfrm>
          <a:off x="0" y="1374659"/>
          <a:ext cx="4783281" cy="11009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5DB8F-C28E-4A69-B8FE-73BB53F52ACA}">
      <dsp:nvSpPr>
        <dsp:cNvPr id="0" name=""/>
        <dsp:cNvSpPr/>
      </dsp:nvSpPr>
      <dsp:spPr>
        <a:xfrm>
          <a:off x="139160" y="1457465"/>
          <a:ext cx="605519" cy="60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D6CF-D520-4BA0-BB58-D7B938CFCE4D}">
      <dsp:nvSpPr>
        <dsp:cNvPr id="0" name=""/>
        <dsp:cNvSpPr/>
      </dsp:nvSpPr>
      <dsp:spPr>
        <a:xfrm>
          <a:off x="1345565" y="1376651"/>
          <a:ext cx="3363741" cy="110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17" tIns="116517" rIns="116517" bIns="11651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Firefox and Chrome will power through and figure it out</a:t>
          </a:r>
        </a:p>
      </dsp:txBody>
      <dsp:txXfrm>
        <a:off x="1345565" y="1376651"/>
        <a:ext cx="3363741" cy="1100945"/>
      </dsp:txXfrm>
    </dsp:sp>
    <dsp:sp modelId="{EC3EBC6A-C86F-4019-9D3E-930105513694}">
      <dsp:nvSpPr>
        <dsp:cNvPr id="0" name=""/>
        <dsp:cNvSpPr/>
      </dsp:nvSpPr>
      <dsp:spPr>
        <a:xfrm>
          <a:off x="0" y="2752833"/>
          <a:ext cx="4783281" cy="11009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C6C8D-0AE2-4196-9866-AA95861213AF}">
      <dsp:nvSpPr>
        <dsp:cNvPr id="0" name=""/>
        <dsp:cNvSpPr/>
      </dsp:nvSpPr>
      <dsp:spPr>
        <a:xfrm>
          <a:off x="180638" y="3010070"/>
          <a:ext cx="605519" cy="605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D6450-5432-48ED-A0FC-323F76E5A9E7}">
      <dsp:nvSpPr>
        <dsp:cNvPr id="0" name=""/>
        <dsp:cNvSpPr/>
      </dsp:nvSpPr>
      <dsp:spPr>
        <a:xfrm>
          <a:off x="1271591" y="2752833"/>
          <a:ext cx="3511689" cy="110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17" tIns="116517" rIns="116517" bIns="11651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Safari mobile freaks out more regularly than Android WebView</a:t>
          </a:r>
        </a:p>
      </dsp:txBody>
      <dsp:txXfrm>
        <a:off x="1271591" y="2752833"/>
        <a:ext cx="3511689" cy="110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02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645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96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6884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25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2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2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default.asp" TargetMode="External"/><Relationship Id="rId2" Type="http://schemas.openxmlformats.org/officeDocument/2006/relationships/hyperlink" Target="https://www.w3schools.com/tags/ref_color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websafe_font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w3schools.com/cssref/css3_browsersupport.asp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www.w3schools.com/tags/ref_html_browsersuppor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1.xml"/><Relationship Id="rId10" Type="http://schemas.openxmlformats.org/officeDocument/2006/relationships/hyperlink" Target="https://en.wikipedia.org/wiki/File:Google_Chrome_icon_(2011).svg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frame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4F6D-9574-4B8B-8D82-62E94F616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HTML and Basic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CFCA-BF7A-4452-87A4-73AA74FB0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BDPA Indy SITES</a:t>
            </a:r>
          </a:p>
          <a:p>
            <a:r>
              <a:rPr lang="en-US" dirty="0"/>
              <a:t>05/16/2020</a:t>
            </a:r>
          </a:p>
        </p:txBody>
      </p:sp>
    </p:spTree>
    <p:extLst>
      <p:ext uri="{BB962C8B-B14F-4D97-AF65-F5344CB8AC3E}">
        <p14:creationId xmlns:p14="http://schemas.microsoft.com/office/powerpoint/2010/main" val="113300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0776-8E4F-4098-968E-D6F89EAD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541" y="778137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8CA1-A836-4505-ADCB-E5224227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541" y="2022126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Cascading Style Sheets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Can change the layout of multiple web pages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Takes it from basic to fabulous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Current version: CSS3</a:t>
            </a:r>
          </a:p>
        </p:txBody>
      </p:sp>
      <p:pic>
        <p:nvPicPr>
          <p:cNvPr id="5" name="Picture 4" descr="A picture containing monitor, screen, table, computer&#10;&#10;Description automatically generated">
            <a:extLst>
              <a:ext uri="{FF2B5EF4-FFF2-40B4-BE49-F238E27FC236}">
                <a16:creationId xmlns:a16="http://schemas.microsoft.com/office/drawing/2014/main" id="{D57B0345-C5EF-4EA5-BD7F-DE3C8850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4" r="742"/>
          <a:stretch/>
        </p:blipFill>
        <p:spPr>
          <a:xfrm>
            <a:off x="1217310" y="1503621"/>
            <a:ext cx="2966271" cy="4389232"/>
          </a:xfrm>
          <a:prstGeom prst="rect">
            <a:avLst/>
          </a:prstGeom>
        </p:spPr>
      </p:pic>
      <p:pic>
        <p:nvPicPr>
          <p:cNvPr id="7" name="Picture 6" descr="A screen shot of a bird&#10;&#10;Description automatically generated">
            <a:extLst>
              <a:ext uri="{FF2B5EF4-FFF2-40B4-BE49-F238E27FC236}">
                <a16:creationId xmlns:a16="http://schemas.microsoft.com/office/drawing/2014/main" id="{30C58F00-96F8-4EF3-BF21-0767150F7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10"/>
          <a:stretch/>
        </p:blipFill>
        <p:spPr>
          <a:xfrm>
            <a:off x="5921378" y="3910937"/>
            <a:ext cx="3571222" cy="2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9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2AF0-1153-4CCF-9542-EB7FA4B4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Types of CSS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74CCF-C39C-42BC-891A-51DD36786ABA}"/>
              </a:ext>
            </a:extLst>
          </p:cNvPr>
          <p:cNvGrpSpPr/>
          <p:nvPr/>
        </p:nvGrpSpPr>
        <p:grpSpPr>
          <a:xfrm>
            <a:off x="2589213" y="2133600"/>
            <a:ext cx="8915399" cy="3778250"/>
            <a:chOff x="2589213" y="2133600"/>
            <a:chExt cx="8915399" cy="377825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F4B614-8C03-444A-85B6-A7AEA4233D53}"/>
                </a:ext>
              </a:extLst>
            </p:cNvPr>
            <p:cNvSpPr/>
            <p:nvPr/>
          </p:nvSpPr>
          <p:spPr>
            <a:xfrm>
              <a:off x="2589213" y="2133600"/>
              <a:ext cx="7578090" cy="1133475"/>
            </a:xfrm>
            <a:custGeom>
              <a:avLst/>
              <a:gdLst>
                <a:gd name="connsiteX0" fmla="*/ 0 w 7578090"/>
                <a:gd name="connsiteY0" fmla="*/ 113348 h 1133475"/>
                <a:gd name="connsiteX1" fmla="*/ 113348 w 7578090"/>
                <a:gd name="connsiteY1" fmla="*/ 0 h 1133475"/>
                <a:gd name="connsiteX2" fmla="*/ 7464743 w 7578090"/>
                <a:gd name="connsiteY2" fmla="*/ 0 h 1133475"/>
                <a:gd name="connsiteX3" fmla="*/ 7578091 w 7578090"/>
                <a:gd name="connsiteY3" fmla="*/ 113348 h 1133475"/>
                <a:gd name="connsiteX4" fmla="*/ 7578090 w 7578090"/>
                <a:gd name="connsiteY4" fmla="*/ 1020128 h 1133475"/>
                <a:gd name="connsiteX5" fmla="*/ 7464742 w 7578090"/>
                <a:gd name="connsiteY5" fmla="*/ 1133476 h 1133475"/>
                <a:gd name="connsiteX6" fmla="*/ 113348 w 7578090"/>
                <a:gd name="connsiteY6" fmla="*/ 1133475 h 1133475"/>
                <a:gd name="connsiteX7" fmla="*/ 0 w 7578090"/>
                <a:gd name="connsiteY7" fmla="*/ 1020127 h 1133475"/>
                <a:gd name="connsiteX8" fmla="*/ 0 w 7578090"/>
                <a:gd name="connsiteY8" fmla="*/ 11334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8090" h="1133475">
                  <a:moveTo>
                    <a:pt x="0" y="113348"/>
                  </a:moveTo>
                  <a:cubicBezTo>
                    <a:pt x="0" y="50748"/>
                    <a:pt x="50748" y="0"/>
                    <a:pt x="113348" y="0"/>
                  </a:cubicBezTo>
                  <a:lnTo>
                    <a:pt x="7464743" y="0"/>
                  </a:lnTo>
                  <a:cubicBezTo>
                    <a:pt x="7527343" y="0"/>
                    <a:pt x="7578091" y="50748"/>
                    <a:pt x="7578091" y="113348"/>
                  </a:cubicBezTo>
                  <a:cubicBezTo>
                    <a:pt x="7578091" y="415608"/>
                    <a:pt x="7578090" y="717868"/>
                    <a:pt x="7578090" y="1020128"/>
                  </a:cubicBezTo>
                  <a:cubicBezTo>
                    <a:pt x="7578090" y="1082728"/>
                    <a:pt x="7527342" y="1133476"/>
                    <a:pt x="7464742" y="1133476"/>
                  </a:cubicBezTo>
                  <a:lnTo>
                    <a:pt x="113348" y="1133475"/>
                  </a:lnTo>
                  <a:cubicBezTo>
                    <a:pt x="50748" y="1133475"/>
                    <a:pt x="0" y="1082727"/>
                    <a:pt x="0" y="1020127"/>
                  </a:cubicBezTo>
                  <a:lnTo>
                    <a:pt x="0" y="1133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888" tIns="219888" rIns="1376600" bIns="219888" numCol="1" spcCol="1270" anchor="ctr" anchorCtr="0">
              <a:noAutofit/>
            </a:bodyPr>
            <a:lstStyle/>
            <a:p>
              <a:pPr marL="0" lvl="0" indent="0" algn="l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b="0" i="0" kern="1200"/>
                <a:t>Inline CSS</a:t>
              </a:r>
              <a:endParaRPr lang="en-US" sz="49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205ACD-5FDC-4F15-B59D-C5BF54CC709E}"/>
                </a:ext>
              </a:extLst>
            </p:cNvPr>
            <p:cNvSpPr/>
            <p:nvPr/>
          </p:nvSpPr>
          <p:spPr>
            <a:xfrm>
              <a:off x="3257867" y="3455987"/>
              <a:ext cx="7578090" cy="1133475"/>
            </a:xfrm>
            <a:custGeom>
              <a:avLst/>
              <a:gdLst>
                <a:gd name="connsiteX0" fmla="*/ 0 w 7578090"/>
                <a:gd name="connsiteY0" fmla="*/ 113348 h 1133475"/>
                <a:gd name="connsiteX1" fmla="*/ 113348 w 7578090"/>
                <a:gd name="connsiteY1" fmla="*/ 0 h 1133475"/>
                <a:gd name="connsiteX2" fmla="*/ 7464743 w 7578090"/>
                <a:gd name="connsiteY2" fmla="*/ 0 h 1133475"/>
                <a:gd name="connsiteX3" fmla="*/ 7578091 w 7578090"/>
                <a:gd name="connsiteY3" fmla="*/ 113348 h 1133475"/>
                <a:gd name="connsiteX4" fmla="*/ 7578090 w 7578090"/>
                <a:gd name="connsiteY4" fmla="*/ 1020128 h 1133475"/>
                <a:gd name="connsiteX5" fmla="*/ 7464742 w 7578090"/>
                <a:gd name="connsiteY5" fmla="*/ 1133476 h 1133475"/>
                <a:gd name="connsiteX6" fmla="*/ 113348 w 7578090"/>
                <a:gd name="connsiteY6" fmla="*/ 1133475 h 1133475"/>
                <a:gd name="connsiteX7" fmla="*/ 0 w 7578090"/>
                <a:gd name="connsiteY7" fmla="*/ 1020127 h 1133475"/>
                <a:gd name="connsiteX8" fmla="*/ 0 w 7578090"/>
                <a:gd name="connsiteY8" fmla="*/ 11334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8090" h="1133475">
                  <a:moveTo>
                    <a:pt x="0" y="113348"/>
                  </a:moveTo>
                  <a:cubicBezTo>
                    <a:pt x="0" y="50748"/>
                    <a:pt x="50748" y="0"/>
                    <a:pt x="113348" y="0"/>
                  </a:cubicBezTo>
                  <a:lnTo>
                    <a:pt x="7464743" y="0"/>
                  </a:lnTo>
                  <a:cubicBezTo>
                    <a:pt x="7527343" y="0"/>
                    <a:pt x="7578091" y="50748"/>
                    <a:pt x="7578091" y="113348"/>
                  </a:cubicBezTo>
                  <a:cubicBezTo>
                    <a:pt x="7578091" y="415608"/>
                    <a:pt x="7578090" y="717868"/>
                    <a:pt x="7578090" y="1020128"/>
                  </a:cubicBezTo>
                  <a:cubicBezTo>
                    <a:pt x="7578090" y="1082728"/>
                    <a:pt x="7527342" y="1133476"/>
                    <a:pt x="7464742" y="1133476"/>
                  </a:cubicBezTo>
                  <a:lnTo>
                    <a:pt x="113348" y="1133475"/>
                  </a:lnTo>
                  <a:cubicBezTo>
                    <a:pt x="50748" y="1133475"/>
                    <a:pt x="0" y="1082727"/>
                    <a:pt x="0" y="1020127"/>
                  </a:cubicBezTo>
                  <a:lnTo>
                    <a:pt x="0" y="1133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44793"/>
                <a:satOff val="-9942"/>
                <a:lumOff val="-9412"/>
                <a:alphaOff val="0"/>
              </a:schemeClr>
            </a:fillRef>
            <a:effectRef idx="3">
              <a:schemeClr val="accent2">
                <a:hueOff val="444793"/>
                <a:satOff val="-9942"/>
                <a:lumOff val="-941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888" tIns="219888" rIns="1625302" bIns="219888" numCol="1" spcCol="1270" anchor="ctr" anchorCtr="0">
              <a:noAutofit/>
            </a:bodyPr>
            <a:lstStyle/>
            <a:p>
              <a:pPr marL="0" lvl="0" indent="0" algn="l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b="0" i="0" kern="1200"/>
                <a:t>Internal CSS</a:t>
              </a:r>
              <a:endParaRPr lang="en-US" sz="49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5E36D5-716E-4DB2-AF1E-08B5E5B7E5EF}"/>
                </a:ext>
              </a:extLst>
            </p:cNvPr>
            <p:cNvSpPr/>
            <p:nvPr/>
          </p:nvSpPr>
          <p:spPr>
            <a:xfrm>
              <a:off x="3926522" y="4778375"/>
              <a:ext cx="7578090" cy="1133475"/>
            </a:xfrm>
            <a:custGeom>
              <a:avLst/>
              <a:gdLst>
                <a:gd name="connsiteX0" fmla="*/ 0 w 7578090"/>
                <a:gd name="connsiteY0" fmla="*/ 113348 h 1133475"/>
                <a:gd name="connsiteX1" fmla="*/ 113348 w 7578090"/>
                <a:gd name="connsiteY1" fmla="*/ 0 h 1133475"/>
                <a:gd name="connsiteX2" fmla="*/ 7464743 w 7578090"/>
                <a:gd name="connsiteY2" fmla="*/ 0 h 1133475"/>
                <a:gd name="connsiteX3" fmla="*/ 7578091 w 7578090"/>
                <a:gd name="connsiteY3" fmla="*/ 113348 h 1133475"/>
                <a:gd name="connsiteX4" fmla="*/ 7578090 w 7578090"/>
                <a:gd name="connsiteY4" fmla="*/ 1020128 h 1133475"/>
                <a:gd name="connsiteX5" fmla="*/ 7464742 w 7578090"/>
                <a:gd name="connsiteY5" fmla="*/ 1133476 h 1133475"/>
                <a:gd name="connsiteX6" fmla="*/ 113348 w 7578090"/>
                <a:gd name="connsiteY6" fmla="*/ 1133475 h 1133475"/>
                <a:gd name="connsiteX7" fmla="*/ 0 w 7578090"/>
                <a:gd name="connsiteY7" fmla="*/ 1020127 h 1133475"/>
                <a:gd name="connsiteX8" fmla="*/ 0 w 7578090"/>
                <a:gd name="connsiteY8" fmla="*/ 11334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8090" h="1133475">
                  <a:moveTo>
                    <a:pt x="0" y="113348"/>
                  </a:moveTo>
                  <a:cubicBezTo>
                    <a:pt x="0" y="50748"/>
                    <a:pt x="50748" y="0"/>
                    <a:pt x="113348" y="0"/>
                  </a:cubicBezTo>
                  <a:lnTo>
                    <a:pt x="7464743" y="0"/>
                  </a:lnTo>
                  <a:cubicBezTo>
                    <a:pt x="7527343" y="0"/>
                    <a:pt x="7578091" y="50748"/>
                    <a:pt x="7578091" y="113348"/>
                  </a:cubicBezTo>
                  <a:cubicBezTo>
                    <a:pt x="7578091" y="415608"/>
                    <a:pt x="7578090" y="717868"/>
                    <a:pt x="7578090" y="1020128"/>
                  </a:cubicBezTo>
                  <a:cubicBezTo>
                    <a:pt x="7578090" y="1082728"/>
                    <a:pt x="7527342" y="1133476"/>
                    <a:pt x="7464742" y="1133476"/>
                  </a:cubicBezTo>
                  <a:lnTo>
                    <a:pt x="113348" y="1133475"/>
                  </a:lnTo>
                  <a:cubicBezTo>
                    <a:pt x="50748" y="1133475"/>
                    <a:pt x="0" y="1082727"/>
                    <a:pt x="0" y="1020127"/>
                  </a:cubicBezTo>
                  <a:lnTo>
                    <a:pt x="0" y="11334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889586"/>
                <a:satOff val="-19883"/>
                <a:lumOff val="-18823"/>
                <a:alphaOff val="0"/>
              </a:schemeClr>
            </a:fillRef>
            <a:effectRef idx="3">
              <a:schemeClr val="accent2">
                <a:hueOff val="889586"/>
                <a:satOff val="-19883"/>
                <a:lumOff val="-188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888" tIns="219888" rIns="1625302" bIns="219888" numCol="1" spcCol="1270" anchor="ctr" anchorCtr="0">
              <a:noAutofit/>
            </a:bodyPr>
            <a:lstStyle/>
            <a:p>
              <a:pPr marL="0" lvl="0" indent="0" algn="l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b="0" i="0" kern="1200"/>
                <a:t>External CSS</a:t>
              </a:r>
              <a:endParaRPr lang="en-US" sz="4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651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1FA1-EB27-4C72-BFFE-541B5684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D5E6-39E2-4CCF-AE9B-92C5ED32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52919"/>
            <a:ext cx="7456928" cy="1623732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attribute in HTML elements</a:t>
            </a:r>
          </a:p>
          <a:p>
            <a:r>
              <a:rPr lang="en-US" dirty="0"/>
              <a:t>Only edits the one element</a:t>
            </a:r>
          </a:p>
          <a:p>
            <a:r>
              <a:rPr lang="en-US" dirty="0"/>
              <a:t>Multiple properties can be added to one style </a:t>
            </a:r>
            <a:r>
              <a:rPr lang="en-US" dirty="0" err="1"/>
              <a:t>separed</a:t>
            </a:r>
            <a:r>
              <a:rPr lang="en-US" dirty="0"/>
              <a:t> by semicolon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BB7F4-1F40-4A9F-A23A-768B7643B038}"/>
              </a:ext>
            </a:extLst>
          </p:cNvPr>
          <p:cNvSpPr/>
          <p:nvPr/>
        </p:nvSpPr>
        <p:spPr>
          <a:xfrm>
            <a:off x="2592925" y="4236204"/>
            <a:ext cx="7456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h1</a:t>
            </a:r>
            <a:r>
              <a:rPr lang="en-US" sz="2400" dirty="0">
                <a:solidFill>
                  <a:srgbClr val="FF0000"/>
                </a:solidFill>
              </a:rPr>
              <a:t> style</a:t>
            </a:r>
            <a:r>
              <a:rPr lang="en-US" sz="2400" dirty="0">
                <a:solidFill>
                  <a:srgbClr val="0000CD"/>
                </a:solidFill>
              </a:rPr>
              <a:t>="</a:t>
            </a:r>
            <a:r>
              <a:rPr lang="en-US" sz="2400" dirty="0" err="1">
                <a:solidFill>
                  <a:srgbClr val="0000CD"/>
                </a:solidFill>
              </a:rPr>
              <a:t>color:red</a:t>
            </a:r>
            <a:r>
              <a:rPr lang="en-US" sz="2400" dirty="0">
                <a:solidFill>
                  <a:srgbClr val="0000CD"/>
                </a:solidFill>
              </a:rPr>
              <a:t>;"&gt;</a:t>
            </a:r>
            <a:r>
              <a:rPr lang="en-US" sz="2400" dirty="0"/>
              <a:t>This is a Red Heading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/h1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6E362-0961-4217-AB87-3FF32C802965}"/>
              </a:ext>
            </a:extLst>
          </p:cNvPr>
          <p:cNvSpPr/>
          <p:nvPr/>
        </p:nvSpPr>
        <p:spPr>
          <a:xfrm>
            <a:off x="3912549" y="4888090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This is a Red Heading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76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3881-F697-41D7-AA10-94D424BB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6723C-7F07-4BB6-899C-0D46EC68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8875" y="1573772"/>
            <a:ext cx="9075736" cy="1093228"/>
          </a:xfrm>
        </p:spPr>
        <p:txBody>
          <a:bodyPr>
            <a:normAutofit/>
          </a:bodyPr>
          <a:lstStyle/>
          <a:p>
            <a:r>
              <a:rPr lang="en-US" sz="1600" dirty="0"/>
              <a:t>Placed in the </a:t>
            </a: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head</a:t>
            </a:r>
            <a:r>
              <a:rPr lang="en-US" sz="1600" dirty="0">
                <a:solidFill>
                  <a:srgbClr val="0000CD"/>
                </a:solidFill>
              </a:rPr>
              <a:t>&gt; </a:t>
            </a:r>
            <a:r>
              <a:rPr lang="en-US" sz="1600" dirty="0">
                <a:solidFill>
                  <a:schemeClr val="tx1"/>
                </a:solidFill>
              </a:rPr>
              <a:t>element of a document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a style for the entire HTML document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CA70-BFE4-41C7-9612-E298B8EB0744}"/>
              </a:ext>
            </a:extLst>
          </p:cNvPr>
          <p:cNvSpPr/>
          <p:nvPr/>
        </p:nvSpPr>
        <p:spPr>
          <a:xfrm>
            <a:off x="2152650" y="2440007"/>
            <a:ext cx="510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!DOCTYPE</a:t>
            </a:r>
            <a:r>
              <a:rPr lang="en-US" dirty="0">
                <a:solidFill>
                  <a:srgbClr val="FF0000"/>
                </a:solidFill>
              </a:rPr>
              <a:t> html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html</a:t>
            </a:r>
            <a:r>
              <a:rPr lang="en-US" dirty="0">
                <a:solidFill>
                  <a:srgbClr val="0000CD"/>
                </a:solidFill>
              </a:rPr>
              <a:t>&gt; 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head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style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>
                <a:solidFill>
                  <a:srgbClr val="A52A2A"/>
                </a:solidFill>
              </a:rPr>
            </a:br>
            <a:r>
              <a:rPr lang="en-US" dirty="0">
                <a:solidFill>
                  <a:srgbClr val="A52A2A"/>
                </a:solidFill>
              </a:rPr>
              <a:t>	</a:t>
            </a:r>
            <a:r>
              <a:rPr lang="en-US" dirty="0"/>
              <a:t>body {background-color : yellow;}</a:t>
            </a:r>
          </a:p>
          <a:p>
            <a:pPr marL="400050" lvl="1" indent="0">
              <a:buNone/>
            </a:pPr>
            <a:r>
              <a:rPr lang="en-US" dirty="0"/>
              <a:t>	h1 {color: blue;}</a:t>
            </a:r>
          </a:p>
          <a:p>
            <a:pPr marL="400050" lvl="1" indent="0">
              <a:buNone/>
            </a:pPr>
            <a:r>
              <a:rPr lang="en-US" dirty="0"/>
              <a:t>	p  {color: red;}</a:t>
            </a:r>
            <a:br>
              <a:rPr lang="en-US" dirty="0">
                <a:solidFill>
                  <a:srgbClr val="A52A2A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/style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</a:rPr>
              <a:t>&lt;/</a:t>
            </a:r>
            <a:r>
              <a:rPr lang="en-US" dirty="0">
                <a:solidFill>
                  <a:srgbClr val="A52A2A"/>
                </a:solidFill>
              </a:rPr>
              <a:t>head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This is a heading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/h1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 p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/>
              <a:t>Here is a sentence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</a:t>
            </a:r>
            <a:r>
              <a:rPr lang="en-US" dirty="0">
                <a:solidFill>
                  <a:srgbClr val="0000CD"/>
                </a:solidFill>
              </a:rPr>
              <a:t>&gt; </a:t>
            </a:r>
          </a:p>
          <a:p>
            <a:r>
              <a:rPr lang="en-US" dirty="0">
                <a:solidFill>
                  <a:srgbClr val="0000CD"/>
                </a:solidFill>
              </a:rPr>
              <a:t>&lt;/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html</a:t>
            </a:r>
            <a:r>
              <a:rPr lang="en-US" dirty="0">
                <a:solidFill>
                  <a:srgbClr val="0000CD"/>
                </a:solidFill>
              </a:rPr>
              <a:t>&gt;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1FF7B-C44C-44A4-9592-962D5EE8F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48"/>
          <a:stretch/>
        </p:blipFill>
        <p:spPr>
          <a:xfrm>
            <a:off x="7104091" y="2854662"/>
            <a:ext cx="4194543" cy="291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397C-D702-4B1B-9783-9FA4FF89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3BE6-9CB7-4971-B3DA-59BFBE8DA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073" y="1704975"/>
            <a:ext cx="4515478" cy="4743450"/>
          </a:xfrm>
        </p:spPr>
        <p:txBody>
          <a:bodyPr anchor="ctr"/>
          <a:lstStyle/>
          <a:p>
            <a:r>
              <a:rPr lang="en-US" sz="2000" dirty="0"/>
              <a:t>A separate CSS file that is linked to an HTML page</a:t>
            </a:r>
          </a:p>
          <a:p>
            <a:r>
              <a:rPr lang="en-US" sz="2000" dirty="0"/>
              <a:t>Used the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link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element to reference an external style sheet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link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element has two common attributes: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: the relationship between the two documents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H</a:t>
            </a:r>
            <a:r>
              <a:rPr lang="en-US" sz="1800" dirty="0">
                <a:solidFill>
                  <a:schemeClr val="tx1"/>
                </a:solidFill>
              </a:rPr>
              <a:t>ypertext </a:t>
            </a:r>
            <a:r>
              <a:rPr lang="en-US" sz="1800" b="1" dirty="0" err="1">
                <a:solidFill>
                  <a:schemeClr val="tx1"/>
                </a:solidFill>
              </a:rPr>
              <a:t>REF</a:t>
            </a:r>
            <a:r>
              <a:rPr lang="en-US" sz="1800" dirty="0" err="1">
                <a:solidFill>
                  <a:schemeClr val="tx1"/>
                </a:solidFill>
              </a:rPr>
              <a:t>erence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EB24E-DCC3-4407-A683-F137AB787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8402" y="1704974"/>
            <a:ext cx="4702598" cy="47434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!DOCTYPE</a:t>
            </a:r>
            <a:r>
              <a:rPr lang="en-US" sz="2400" dirty="0">
                <a:solidFill>
                  <a:srgbClr val="FF0000"/>
                </a:solidFill>
              </a:rPr>
              <a:t> html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html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head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link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rel</a:t>
            </a:r>
            <a:r>
              <a:rPr lang="en-US" sz="2400" dirty="0">
                <a:solidFill>
                  <a:srgbClr val="0000CD"/>
                </a:solidFill>
              </a:rPr>
              <a:t>="stylesheet“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="styles.css"&gt;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/head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body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h1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This is a heading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/h1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/body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/html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552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F892-7E4B-48FF-89F4-5BF31D58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HTML Colors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4BFE-DB4E-4EF2-86FB-0645AFFE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5450"/>
            <a:ext cx="8915400" cy="4895850"/>
          </a:xfrm>
        </p:spPr>
        <p:txBody>
          <a:bodyPr/>
          <a:lstStyle/>
          <a:p>
            <a:r>
              <a:rPr lang="en-US" dirty="0"/>
              <a:t>There are 140 predefined colors</a:t>
            </a:r>
          </a:p>
          <a:p>
            <a:r>
              <a:rPr lang="en-US" dirty="0"/>
              <a:t>Define custom colors using RGB and hex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	&lt;</a:t>
            </a:r>
            <a:r>
              <a:rPr lang="en-US" dirty="0">
                <a:solidFill>
                  <a:srgbClr val="A52A2A"/>
                </a:solidFill>
              </a:rPr>
              <a:t>h1</a:t>
            </a:r>
            <a:r>
              <a:rPr lang="en-US" dirty="0">
                <a:solidFill>
                  <a:srgbClr val="FF0000"/>
                </a:solidFill>
              </a:rPr>
              <a:t> style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background-color:rgb</a:t>
            </a:r>
            <a:r>
              <a:rPr lang="en-US" dirty="0">
                <a:solidFill>
                  <a:srgbClr val="0000CD"/>
                </a:solidFill>
              </a:rPr>
              <a:t>(255, 99, 71);"&gt;</a:t>
            </a:r>
            <a:r>
              <a:rPr lang="en-US" dirty="0"/>
              <a:t>...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h1</a:t>
            </a:r>
            <a:r>
              <a:rPr lang="en-US" dirty="0">
                <a:solidFill>
                  <a:srgbClr val="FF0000"/>
                </a:solidFill>
              </a:rPr>
              <a:t> style</a:t>
            </a:r>
            <a:r>
              <a:rPr lang="en-US" dirty="0">
                <a:solidFill>
                  <a:srgbClr val="0000CD"/>
                </a:solidFill>
              </a:rPr>
              <a:t>="background-color:#ff6347;"&gt;</a:t>
            </a:r>
            <a:r>
              <a:rPr lang="en-US" dirty="0"/>
              <a:t>...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/h1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https://www.w3schools.com/tags/ref_colornames.asp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https://www.w3schools.com/colors/default.asp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0964A-D454-452B-9CAE-EB31C5FF17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66" r="33438"/>
          <a:stretch/>
        </p:blipFill>
        <p:spPr>
          <a:xfrm>
            <a:off x="3562134" y="3167489"/>
            <a:ext cx="5934291" cy="23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0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8813-C0B7-4709-8A2A-BB165D4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Text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E874-E41A-435B-9C07-AEC20B93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using text can use the following attributes: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rgbClr val="FF0000"/>
                </a:solidFill>
              </a:rPr>
              <a:t>color</a:t>
            </a:r>
            <a:r>
              <a:rPr lang="en-US" sz="1800" dirty="0"/>
              <a:t> for text colors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rgbClr val="FF0000"/>
                </a:solidFill>
              </a:rPr>
              <a:t>background-color</a:t>
            </a:r>
            <a:r>
              <a:rPr lang="en-US" sz="1800" dirty="0"/>
              <a:t> for background color behind the text</a:t>
            </a:r>
          </a:p>
          <a:p>
            <a:pPr lvl="1"/>
            <a:r>
              <a:rPr lang="en-US" sz="1800" dirty="0"/>
              <a:t>Set </a:t>
            </a:r>
            <a:r>
              <a:rPr lang="en-US" sz="1800" dirty="0">
                <a:solidFill>
                  <a:srgbClr val="FF0000"/>
                </a:solidFill>
              </a:rPr>
              <a:t>font-size</a:t>
            </a:r>
            <a:r>
              <a:rPr lang="en-US" sz="1800" dirty="0"/>
              <a:t> for text sizes by pixel or percentage of normal size</a:t>
            </a:r>
          </a:p>
          <a:p>
            <a:pPr lvl="1"/>
            <a:r>
              <a:rPr lang="en-US" sz="1800" dirty="0"/>
              <a:t>Set </a:t>
            </a:r>
            <a:r>
              <a:rPr lang="en-US" sz="1800" dirty="0">
                <a:solidFill>
                  <a:srgbClr val="FF0000"/>
                </a:solidFill>
              </a:rPr>
              <a:t>text-align</a:t>
            </a:r>
            <a:r>
              <a:rPr lang="en-US" sz="1800" dirty="0"/>
              <a:t> for text alignment like left, right and center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rgbClr val="FF0000"/>
                </a:solidFill>
              </a:rPr>
              <a:t>font-family</a:t>
            </a:r>
            <a:r>
              <a:rPr lang="en-US" sz="1800" dirty="0"/>
              <a:t> for text fonts like Serif, Times New Roman, </a:t>
            </a:r>
            <a:r>
              <a:rPr lang="en-US" sz="1800" dirty="0" err="1"/>
              <a:t>ect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hlinkClick r:id="rId2"/>
              </a:rPr>
              <a:t>https://www.w3schools.com/cssref/css_websafe_fonts.asp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42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8CC9-DD87-4C10-879F-FEB86895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99" y="624110"/>
            <a:ext cx="8911687" cy="1280890"/>
          </a:xfrm>
        </p:spPr>
        <p:txBody>
          <a:bodyPr/>
          <a:lstStyle/>
          <a:p>
            <a:r>
              <a:rPr lang="en-US" dirty="0"/>
              <a:t>Style Classes and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DEB2-ED37-4173-805E-D23298E29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5387" y="2133600"/>
            <a:ext cx="4313864" cy="43148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is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global attribute that can be can be used on any HTML element.</a:t>
            </a:r>
          </a:p>
          <a:p>
            <a:r>
              <a:rPr lang="en-US" dirty="0"/>
              <a:t>Best when you want to style a subset of elements, especially </a:t>
            </a:r>
            <a:r>
              <a:rPr lang="en-US" dirty="0">
                <a:solidFill>
                  <a:srgbClr val="A52A2A"/>
                </a:solidFill>
              </a:rPr>
              <a:t>div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elements</a:t>
            </a:r>
            <a:endParaRPr lang="en-US" dirty="0"/>
          </a:p>
          <a:p>
            <a:pPr marL="457200" lvl="1" indent="0" algn="ctr">
              <a:buNone/>
            </a:pP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div </a:t>
            </a:r>
            <a:r>
              <a:rPr lang="en-US" sz="1800" dirty="0">
                <a:solidFill>
                  <a:srgbClr val="FF0000"/>
                </a:solidFill>
              </a:rPr>
              <a:t>class</a:t>
            </a:r>
            <a:r>
              <a:rPr lang="en-US" sz="1800" dirty="0">
                <a:solidFill>
                  <a:srgbClr val="0000CD"/>
                </a:solidFill>
              </a:rPr>
              <a:t>="class-name"&gt;</a:t>
            </a:r>
            <a:endParaRPr lang="en-US" sz="1800" dirty="0"/>
          </a:p>
          <a:p>
            <a:r>
              <a:rPr lang="en-US" dirty="0"/>
              <a:t>You can also style a specific element using the </a:t>
            </a:r>
            <a:r>
              <a:rPr lang="en-US" dirty="0">
                <a:solidFill>
                  <a:srgbClr val="FF0000"/>
                </a:solidFill>
              </a:rPr>
              <a:t>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 a pound key</a:t>
            </a:r>
          </a:p>
          <a:p>
            <a:pPr marL="457200" lvl="1" indent="0" algn="ctr">
              <a:buNone/>
            </a:pP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div </a:t>
            </a:r>
            <a:r>
              <a:rPr lang="en-US" sz="1800" dirty="0">
                <a:solidFill>
                  <a:srgbClr val="FF0000"/>
                </a:solidFill>
              </a:rPr>
              <a:t>id</a:t>
            </a:r>
            <a:r>
              <a:rPr lang="en-US" sz="1800" dirty="0">
                <a:solidFill>
                  <a:srgbClr val="0000CD"/>
                </a:solidFill>
              </a:rPr>
              <a:t>=“main"&gt;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8471-BBFD-490B-B4D7-CDE00DC23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1"/>
            <a:ext cx="4313864" cy="4322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style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>
                <a:solidFill>
                  <a:srgbClr val="A52A2A"/>
                </a:solidFill>
              </a:rPr>
            </a:br>
            <a:r>
              <a:rPr lang="en-US" dirty="0">
                <a:solidFill>
                  <a:srgbClr val="A52A2A"/>
                </a:solidFill>
              </a:rPr>
              <a:t>.class-name </a:t>
            </a: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background-color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black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color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white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margin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20px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padding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20px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A52A2A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</a:rPr>
              <a:t>#main </a:t>
            </a: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background-color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black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color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white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margin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20px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padding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20px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A52A2A"/>
                </a:solidFill>
              </a:rPr>
              <a:t> </a:t>
            </a:r>
            <a:br>
              <a:rPr lang="en-US" dirty="0">
                <a:solidFill>
                  <a:srgbClr val="A52A2A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/style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45B1-69AB-4B30-8246-7A29807E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Web Browser Compatibility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7A5447-8097-4D7D-B72B-6953CD95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302" y="2133600"/>
            <a:ext cx="5157503" cy="3777622"/>
          </a:xfrm>
        </p:spPr>
        <p:txBody>
          <a:bodyPr/>
          <a:lstStyle/>
          <a:p>
            <a:r>
              <a:rPr lang="en-US" dirty="0"/>
              <a:t>While HTML5 is the new “</a:t>
            </a:r>
            <a:r>
              <a:rPr lang="en-US" i="1" dirty="0"/>
              <a:t>standard” </a:t>
            </a:r>
            <a:r>
              <a:rPr lang="en-US" dirty="0"/>
              <a:t>for designing webpages, support varies wildly between common browsers and browser versions</a:t>
            </a:r>
          </a:p>
          <a:p>
            <a:r>
              <a:rPr lang="en-US" dirty="0"/>
              <a:t>For an all encompassing list of compatibility see the links below:</a:t>
            </a:r>
          </a:p>
          <a:p>
            <a:pPr lvl="1"/>
            <a:r>
              <a:rPr lang="en-US" dirty="0"/>
              <a:t>For HTML: </a:t>
            </a:r>
            <a:r>
              <a:rPr lang="en-US" dirty="0">
                <a:hlinkClick r:id="rId2"/>
              </a:rPr>
              <a:t>https://www.w3schools.com/tags/ref_html_browsersupport.asp</a:t>
            </a:r>
            <a:endParaRPr lang="en-US" dirty="0"/>
          </a:p>
          <a:p>
            <a:pPr lvl="1"/>
            <a:r>
              <a:rPr lang="en-US" dirty="0"/>
              <a:t>For CSS: </a:t>
            </a:r>
            <a:r>
              <a:rPr lang="en-US" dirty="0">
                <a:hlinkClick r:id="rId3"/>
              </a:rPr>
              <a:t>https://www.w3schools.com/cssref/css3_browsersupport.asp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A3E82FD-9018-43DC-9C33-FE11D52FD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07183"/>
              </p:ext>
            </p:extLst>
          </p:nvPr>
        </p:nvGraphicFramePr>
        <p:xfrm>
          <a:off x="1312719" y="2133600"/>
          <a:ext cx="4783281" cy="385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 descr="A picture containing graphics, device, drawing&#10;&#10;Description automatically generated">
            <a:extLst>
              <a:ext uri="{FF2B5EF4-FFF2-40B4-BE49-F238E27FC236}">
                <a16:creationId xmlns:a16="http://schemas.microsoft.com/office/drawing/2014/main" id="{248317C7-10FC-40ED-BA25-E8835223A7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4750" y="3703323"/>
            <a:ext cx="638175" cy="638175"/>
          </a:xfrm>
          <a:prstGeom prst="rect">
            <a:avLst/>
          </a:prstGeom>
        </p:spPr>
      </p:pic>
      <p:pic>
        <p:nvPicPr>
          <p:cNvPr id="17" name="Picture 1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4C9DBCE-6B2E-4D44-AEF4-B1D553F2AD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5216" y="4998278"/>
            <a:ext cx="557241" cy="6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748A-C670-4D06-BF19-752FE5CE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157D2-AB3F-4AA7-BBB1-54FBFAA2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424308"/>
            <a:ext cx="4313864" cy="492692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Bold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Italic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Highlighted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Small </a:t>
            </a:r>
            <a:r>
              <a:rPr lang="en-US" sz="2000" dirty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strike="sngStrike" dirty="0"/>
              <a:t>Strike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Underlined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aseline="-25000" dirty="0"/>
              <a:t>Subscript</a:t>
            </a:r>
            <a:r>
              <a:rPr lang="en-US" sz="2000" dirty="0"/>
              <a:t>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aseline="30000" dirty="0"/>
              <a:t>superscripted</a:t>
            </a:r>
            <a:r>
              <a:rPr lang="en-US" sz="2000" dirty="0"/>
              <a:t> text</a:t>
            </a:r>
            <a:endParaRPr lang="en-US" sz="2000" u="sng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B6E51A-260B-4C1A-93D0-CAE0376461B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497471" y="1424307"/>
            <a:ext cx="4693276" cy="492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&lt;b&gt;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Bold text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Italic text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2000" dirty="0" err="1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&lt;mark&gt;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Highlighted text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&lt;/mark&gt;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&lt;small&gt;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Small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&lt;/small&gt;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&lt;del&gt;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Strike text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&lt;/del&gt;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&lt;ins&gt;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nderlines text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&lt;/ins&gt;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&lt;sub&gt;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Subscript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&lt;/sub&gt;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&lt;sup&gt;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Superscript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&lt;/sup&gt;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244-360B-4A7F-A193-A9E26BB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E1999-F9F3-4A5C-A7F5-B9399652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6387" y="2133600"/>
            <a:ext cx="43138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unordered list:</a:t>
            </a:r>
          </a:p>
          <a:p>
            <a:pPr lvl="1"/>
            <a:r>
              <a:rPr lang="en-US" sz="1800" dirty="0"/>
              <a:t>Item</a:t>
            </a:r>
          </a:p>
          <a:p>
            <a:pPr lvl="1"/>
            <a:r>
              <a:rPr lang="en-US" sz="1800" dirty="0"/>
              <a:t>Item</a:t>
            </a:r>
          </a:p>
          <a:p>
            <a:pPr lvl="1"/>
            <a:r>
              <a:rPr lang="en-US" sz="1800" dirty="0"/>
              <a:t>Item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An ordered list: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First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Second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Third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B2134-046B-41E7-B70F-B850BD8F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922" y="2126222"/>
            <a:ext cx="346772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ul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/>
              <a:t>  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Item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/>
              <a:t>  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Item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/>
              <a:t>  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Item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/ul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</a:p>
          <a:p>
            <a:pPr marL="0" indent="0">
              <a:buNone/>
            </a:pPr>
            <a:endParaRPr lang="it-IT" sz="2000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ol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/>
              <a:t>  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First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/>
              <a:t>  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Second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/>
              <a:t>  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Third</a:t>
            </a: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/li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br>
              <a:rPr lang="it-IT" sz="2000" dirty="0"/>
            </a:br>
            <a:r>
              <a:rPr lang="it-IT" sz="2000" dirty="0">
                <a:solidFill>
                  <a:srgbClr val="0000CD"/>
                </a:solidFill>
              </a:rPr>
              <a:t>&lt;</a:t>
            </a:r>
            <a:r>
              <a:rPr lang="it-IT" sz="2000" dirty="0">
                <a:solidFill>
                  <a:srgbClr val="A52A2A"/>
                </a:solidFill>
              </a:rPr>
              <a:t>/ol</a:t>
            </a:r>
            <a:r>
              <a:rPr lang="it-IT" sz="2000" dirty="0">
                <a:solidFill>
                  <a:srgbClr val="0000CD"/>
                </a:solidFill>
              </a:rPr>
              <a:t>&gt;</a:t>
            </a:r>
            <a:r>
              <a:rPr lang="it-IT" sz="2000" dirty="0"/>
              <a:t> </a:t>
            </a:r>
            <a:endParaRPr lang="it-IT" sz="2000" dirty="0">
              <a:solidFill>
                <a:srgbClr val="0000CD"/>
              </a:solidFill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48328DCF-4C3C-4499-838B-580FB6DF703B}"/>
              </a:ext>
            </a:extLst>
          </p:cNvPr>
          <p:cNvSpPr/>
          <p:nvPr/>
        </p:nvSpPr>
        <p:spPr>
          <a:xfrm>
            <a:off x="5664511" y="2652713"/>
            <a:ext cx="1076325" cy="838200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09634E73-989B-49BB-98E7-1854707B534F}"/>
              </a:ext>
            </a:extLst>
          </p:cNvPr>
          <p:cNvSpPr/>
          <p:nvPr/>
        </p:nvSpPr>
        <p:spPr>
          <a:xfrm>
            <a:off x="5664512" y="4610100"/>
            <a:ext cx="1076325" cy="838200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1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F965-1F03-4461-BBBD-8540C111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AD17C-CA95-442B-A394-DFF822080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349" y="1581150"/>
            <a:ext cx="4502776" cy="401955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table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element uses 3 other elements to format the table: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th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-table header</a:t>
            </a:r>
            <a:endParaRPr lang="en-US" sz="2000" dirty="0">
              <a:solidFill>
                <a:srgbClr val="0000CD"/>
              </a:solidFill>
            </a:endParaRPr>
          </a:p>
          <a:p>
            <a:pPr lvl="1"/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- table row</a:t>
            </a:r>
            <a:endParaRPr lang="en-US" sz="2000" dirty="0">
              <a:solidFill>
                <a:srgbClr val="0000CD"/>
              </a:solidFill>
            </a:endParaRPr>
          </a:p>
          <a:p>
            <a:pPr lvl="1"/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- table data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default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th</a:t>
            </a:r>
            <a:r>
              <a:rPr lang="en-US" sz="2000" dirty="0">
                <a:solidFill>
                  <a:srgbClr val="0000CD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headers are bold and centered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07740-CBC1-4AED-81A5-B6536802B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581150"/>
            <a:ext cx="4313864" cy="4652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table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>
                <a:solidFill>
                  <a:srgbClr val="0000CD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th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First Name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</a:t>
            </a:r>
            <a:r>
              <a:rPr lang="en-US" dirty="0" err="1">
                <a:solidFill>
                  <a:srgbClr val="A52A2A"/>
                </a:solidFill>
              </a:rPr>
              <a:t>th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th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Last Name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</a:t>
            </a:r>
            <a:r>
              <a:rPr lang="en-US" dirty="0" err="1">
                <a:solidFill>
                  <a:srgbClr val="A52A2A"/>
                </a:solidFill>
              </a:rPr>
              <a:t>th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th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Age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</a:t>
            </a:r>
            <a:r>
              <a:rPr lang="en-US" dirty="0" err="1">
                <a:solidFill>
                  <a:srgbClr val="A52A2A"/>
                </a:solidFill>
              </a:rPr>
              <a:t>th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John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Smith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50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Eva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James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43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/td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/table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EA1D8B-E043-4838-84AF-4BEE4467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21427"/>
              </p:ext>
            </p:extLst>
          </p:nvPr>
        </p:nvGraphicFramePr>
        <p:xfrm>
          <a:off x="2592924" y="4953001"/>
          <a:ext cx="431420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8067">
                  <a:extLst>
                    <a:ext uri="{9D8B030D-6E8A-4147-A177-3AD203B41FA5}">
                      <a16:colId xmlns:a16="http://schemas.microsoft.com/office/drawing/2014/main" val="773143998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172390855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368554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4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1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09A7-801E-4851-B80B-F8043AF0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86B7-C3EC-4CF2-9B47-C4DE5A2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121" y="1552574"/>
            <a:ext cx="932649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img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element allows you to embed images in a html page</a:t>
            </a:r>
          </a:p>
          <a:p>
            <a:r>
              <a:rPr lang="en-US" dirty="0">
                <a:solidFill>
                  <a:schemeClr val="tx1"/>
                </a:solidFill>
              </a:rPr>
              <a:t>Images have 4 common attributes: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the file path or URL of the image location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alt: </a:t>
            </a:r>
            <a:r>
              <a:rPr lang="en-US" dirty="0">
                <a:solidFill>
                  <a:schemeClr val="tx1"/>
                </a:solidFill>
              </a:rPr>
              <a:t>text shown if the image does not load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width: </a:t>
            </a:r>
            <a:r>
              <a:rPr lang="en-US" dirty="0">
                <a:solidFill>
                  <a:schemeClr val="tx1"/>
                </a:solidFill>
              </a:rPr>
              <a:t>set width of the image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height: </a:t>
            </a:r>
            <a:r>
              <a:rPr lang="en-US" dirty="0">
                <a:solidFill>
                  <a:schemeClr val="tx1"/>
                </a:solidFill>
              </a:rPr>
              <a:t>set height of the image</a:t>
            </a:r>
          </a:p>
          <a:p>
            <a:r>
              <a:rPr lang="en-US" dirty="0">
                <a:solidFill>
                  <a:schemeClr val="tx1"/>
                </a:solidFill>
              </a:rPr>
              <a:t>Be careful with image ratios</a:t>
            </a:r>
          </a:p>
          <a:p>
            <a:r>
              <a:rPr lang="en-US" dirty="0">
                <a:solidFill>
                  <a:schemeClr val="tx1"/>
                </a:solidFill>
              </a:rPr>
              <a:t>It is best practice to set the alt text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for  those with slow connections, the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the blind community, 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errors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CD"/>
                </a:solidFill>
              </a:rPr>
              <a:t>=“www. stockpics.com/sample.jpeg"</a:t>
            </a:r>
            <a:r>
              <a:rPr lang="en-US" dirty="0">
                <a:solidFill>
                  <a:srgbClr val="FF0000"/>
                </a:solidFill>
              </a:rPr>
              <a:t> alt</a:t>
            </a:r>
            <a:r>
              <a:rPr lang="en-US" dirty="0">
                <a:solidFill>
                  <a:srgbClr val="0000CD"/>
                </a:solidFill>
              </a:rPr>
              <a:t>=“tree"</a:t>
            </a:r>
            <a:r>
              <a:rPr lang="en-US" dirty="0">
                <a:solidFill>
                  <a:srgbClr val="FF0000"/>
                </a:solidFill>
              </a:rPr>
              <a:t> width</a:t>
            </a:r>
            <a:r>
              <a:rPr lang="en-US" dirty="0">
                <a:solidFill>
                  <a:srgbClr val="0000CD"/>
                </a:solidFill>
              </a:rPr>
              <a:t>=“600"</a:t>
            </a:r>
            <a:r>
              <a:rPr lang="en-US" dirty="0">
                <a:solidFill>
                  <a:srgbClr val="FF0000"/>
                </a:solidFill>
              </a:rPr>
              <a:t> height</a:t>
            </a:r>
            <a:r>
              <a:rPr lang="en-US" dirty="0">
                <a:solidFill>
                  <a:srgbClr val="0000CD"/>
                </a:solidFill>
              </a:rPr>
              <a:t>=“300"&gt;</a:t>
            </a:r>
            <a:endParaRPr lang="en-US" dirty="0"/>
          </a:p>
        </p:txBody>
      </p:sp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3B7A5260-B0B0-4A90-A5B3-6692FAA7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43" y="3083802"/>
            <a:ext cx="4207634" cy="23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3E7D-9CCA-4A59-ACFA-9C0EF67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E623EB-32BD-4971-83AD-B3400140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377762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attribute can also hold a file path</a:t>
            </a:r>
          </a:p>
          <a:p>
            <a:r>
              <a:rPr lang="en-US" dirty="0">
                <a:solidFill>
                  <a:schemeClr val="tx1"/>
                </a:solidFill>
              </a:rPr>
              <a:t>Create a coherent system of folders for your </a:t>
            </a:r>
            <a:r>
              <a:rPr lang="en-US" i="1" dirty="0">
                <a:solidFill>
                  <a:schemeClr val="tx1"/>
                </a:solidFill>
              </a:rPr>
              <a:t>assets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valid</a:t>
            </a:r>
            <a:r>
              <a:rPr lang="en-US" dirty="0">
                <a:solidFill>
                  <a:schemeClr val="tx1"/>
                </a:solidFill>
              </a:rPr>
              <a:t> file path must have a file extension and forward slashes separating folders</a:t>
            </a:r>
          </a:p>
          <a:p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684987ED-B1A7-46F9-AB9C-7B95C6992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059371"/>
              </p:ext>
            </p:extLst>
          </p:nvPr>
        </p:nvGraphicFramePr>
        <p:xfrm>
          <a:off x="2589212" y="3429000"/>
          <a:ext cx="8915400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24151595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1964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42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>
                          <a:effectLst/>
                        </a:rPr>
                        <a:t>&lt;img src="picture.jpg"&gt;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Located in the same folder as the current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6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="images/picture.jpg"&gt;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Located in the images folder in the current folder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85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img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>
                          <a:effectLst/>
                        </a:rPr>
                        <a:t>="/images/picture.jpg"&gt;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Located in the images folder at the root of the current web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9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/>
                      <a:r>
                        <a:rPr lang="en-US">
                          <a:effectLst/>
                        </a:rPr>
                        <a:t>&lt;img src="../picture.jpg"&gt;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dirty="0">
                          <a:effectLst/>
                        </a:rPr>
                        <a:t>Located in the folder one level up from the current folder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1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8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99B1-E6B7-4E8B-87A8-C738B349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24B5-D8FD-4E8D-8A3C-E463A55E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86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iframe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element displays a web page within a web page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iframe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element has similar attributes to 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image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element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(source) attribute is the file location of a html file or an URL to an external website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iframe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CD"/>
                </a:solidFill>
              </a:rPr>
              <a:t>="demo.htm"</a:t>
            </a:r>
            <a:r>
              <a:rPr lang="en-US" dirty="0">
                <a:solidFill>
                  <a:srgbClr val="FF0000"/>
                </a:solidFill>
              </a:rPr>
              <a:t> height</a:t>
            </a:r>
            <a:r>
              <a:rPr lang="en-US" dirty="0">
                <a:solidFill>
                  <a:srgbClr val="0000CD"/>
                </a:solidFill>
              </a:rPr>
              <a:t>=“600"</a:t>
            </a:r>
            <a:r>
              <a:rPr lang="en-US" dirty="0">
                <a:solidFill>
                  <a:srgbClr val="FF0000"/>
                </a:solidFill>
              </a:rPr>
              <a:t> width</a:t>
            </a:r>
            <a:r>
              <a:rPr lang="en-US" dirty="0">
                <a:solidFill>
                  <a:srgbClr val="0000CD"/>
                </a:solidFill>
              </a:rPr>
              <a:t>=“1000"&gt;&lt;</a:t>
            </a:r>
            <a:r>
              <a:rPr lang="en-US" dirty="0">
                <a:solidFill>
                  <a:srgbClr val="A52A2A"/>
                </a:solidFill>
              </a:rPr>
              <a:t>/iframe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endParaRPr lang="en-US" dirty="0">
              <a:solidFill>
                <a:srgbClr val="0000CD"/>
              </a:solidFill>
            </a:endParaRPr>
          </a:p>
          <a:p>
            <a:endParaRPr lang="en-US" dirty="0">
              <a:solidFill>
                <a:srgbClr val="0000CD"/>
              </a:solidFill>
            </a:endParaRPr>
          </a:p>
          <a:p>
            <a:endParaRPr lang="en-US" dirty="0">
              <a:solidFill>
                <a:srgbClr val="0000CD"/>
              </a:solidFill>
            </a:endParaRPr>
          </a:p>
          <a:p>
            <a:endParaRPr lang="en-US" dirty="0">
              <a:solidFill>
                <a:srgbClr val="0000CD"/>
              </a:solidFill>
            </a:endParaRPr>
          </a:p>
          <a:p>
            <a:endParaRPr lang="en-US" dirty="0">
              <a:solidFill>
                <a:srgbClr val="0000CD"/>
              </a:solidFill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https://www.w3schools.com/htmL/html_iframe.asp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7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90B2-2ACB-4602-9D1F-2D94228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E462-11A0-462C-B26F-C5AEA005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6876"/>
            <a:ext cx="8915400" cy="3219450"/>
          </a:xfrm>
        </p:spPr>
        <p:txBody>
          <a:bodyPr>
            <a:normAutofit/>
          </a:bodyPr>
          <a:lstStyle/>
          <a:p>
            <a:r>
              <a:rPr lang="en-US" dirty="0"/>
              <a:t>Every HTML element has a default display value, depending on what type of element it is.</a:t>
            </a:r>
          </a:p>
          <a:p>
            <a:r>
              <a:rPr lang="en-US" dirty="0"/>
              <a:t>A block-level element always starts on a new line and takes up the full width available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/>
              <a:t>element is often used as a container for other HTML elements.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div</a:t>
            </a:r>
            <a:r>
              <a:rPr lang="en-US" sz="1800" dirty="0">
                <a:solidFill>
                  <a:srgbClr val="FF0000"/>
                </a:solidFill>
              </a:rPr>
              <a:t> style</a:t>
            </a:r>
            <a:r>
              <a:rPr lang="en-US" sz="1800" dirty="0">
                <a:solidFill>
                  <a:srgbClr val="0000CD"/>
                </a:solidFill>
              </a:rPr>
              <a:t>="</a:t>
            </a:r>
            <a:r>
              <a:rPr lang="en-US" sz="1800" dirty="0" err="1">
                <a:solidFill>
                  <a:srgbClr val="0000CD"/>
                </a:solidFill>
              </a:rPr>
              <a:t>background-color:black</a:t>
            </a:r>
            <a:r>
              <a:rPr lang="en-US" sz="1800" dirty="0">
                <a:solidFill>
                  <a:srgbClr val="0000CD"/>
                </a:solidFill>
              </a:rPr>
              <a:t>; </a:t>
            </a:r>
            <a:r>
              <a:rPr lang="en-US" sz="1800" dirty="0" err="1">
                <a:solidFill>
                  <a:srgbClr val="0000CD"/>
                </a:solidFill>
              </a:rPr>
              <a:t>color:white</a:t>
            </a:r>
            <a:r>
              <a:rPr lang="en-US" sz="1800" dirty="0">
                <a:solidFill>
                  <a:srgbClr val="0000CD"/>
                </a:solidFill>
              </a:rPr>
              <a:t>;"&gt;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h2</a:t>
            </a:r>
            <a:r>
              <a:rPr lang="en-US" sz="1800" dirty="0">
                <a:solidFill>
                  <a:srgbClr val="0000CD"/>
                </a:solidFill>
              </a:rPr>
              <a:t>&gt;</a:t>
            </a:r>
            <a:r>
              <a:rPr lang="en-US" sz="1800" dirty="0"/>
              <a:t>London</a:t>
            </a: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/h2</a:t>
            </a:r>
            <a:r>
              <a:rPr lang="en-US" sz="1800" dirty="0">
                <a:solidFill>
                  <a:srgbClr val="0000CD"/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p</a:t>
            </a:r>
            <a:r>
              <a:rPr lang="en-US" sz="1800" dirty="0">
                <a:solidFill>
                  <a:srgbClr val="0000CD"/>
                </a:solidFill>
              </a:rPr>
              <a:t>&gt;</a:t>
            </a:r>
            <a:r>
              <a:rPr lang="en-US" sz="1800" dirty="0"/>
              <a:t>London is the capital city of England.</a:t>
            </a: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/p</a:t>
            </a:r>
            <a:r>
              <a:rPr lang="en-US" sz="1800" dirty="0">
                <a:solidFill>
                  <a:srgbClr val="0000CD"/>
                </a:solidFill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</a:rPr>
              <a:t>&lt;</a:t>
            </a:r>
            <a:r>
              <a:rPr lang="en-US" sz="1800" dirty="0">
                <a:solidFill>
                  <a:srgbClr val="A52A2A"/>
                </a:solidFill>
              </a:rPr>
              <a:t>/div</a:t>
            </a:r>
            <a:r>
              <a:rPr lang="en-US" sz="1800" dirty="0">
                <a:solidFill>
                  <a:srgbClr val="0000CD"/>
                </a:solidFill>
              </a:rPr>
              <a:t>&gt;</a:t>
            </a: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18C639-DA20-46C3-9B89-8803DF461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88226"/>
              </p:ext>
            </p:extLst>
          </p:nvPr>
        </p:nvGraphicFramePr>
        <p:xfrm>
          <a:off x="3279773" y="4953000"/>
          <a:ext cx="7245352" cy="1280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1338">
                  <a:extLst>
                    <a:ext uri="{9D8B030D-6E8A-4147-A177-3AD203B41FA5}">
                      <a16:colId xmlns:a16="http://schemas.microsoft.com/office/drawing/2014/main" val="2981230780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1354702795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3950302116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3811036757"/>
                    </a:ext>
                  </a:extLst>
                </a:gridCol>
              </a:tblGrid>
              <a:tr h="6404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&lt;li&gt;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&lt;ul&gt;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&lt;table&gt;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2826"/>
                  </a:ext>
                </a:extLst>
              </a:tr>
              <a:tr h="6404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&lt;div&gt;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&lt;pre&gt;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6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9B04-1863-4A2C-8A5B-A2297AA2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78DBB"/>
                </a:solidFill>
              </a:rPr>
              <a:t>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502B-1F12-453D-8CD4-4FA6DDB6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5" y="2133600"/>
            <a:ext cx="9132887" cy="3777622"/>
          </a:xfrm>
        </p:spPr>
        <p:txBody>
          <a:bodyPr/>
          <a:lstStyle/>
          <a:p>
            <a:endParaRPr lang="en-US" dirty="0">
              <a:solidFill>
                <a:srgbClr val="0000CD"/>
              </a:solidFill>
            </a:endParaRPr>
          </a:p>
          <a:p>
            <a:r>
              <a:rPr lang="en-US" dirty="0"/>
              <a:t>An inline element does not start on a new line and only takes up as much width as necessary.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span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element is an inline container for text</a:t>
            </a:r>
            <a:endParaRPr lang="en-US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This is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span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>
                <a:solidFill>
                  <a:srgbClr val="0000CD"/>
                </a:solidFill>
              </a:rPr>
              <a:t>="border: 1px solid black"&gt;</a:t>
            </a:r>
            <a:r>
              <a:rPr lang="en-US" dirty="0"/>
              <a:t> an inline span element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/span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/>
              <a:t>inside a paragraph.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/p</a:t>
            </a:r>
            <a:r>
              <a:rPr lang="en-US" dirty="0">
                <a:solidFill>
                  <a:srgbClr val="0000CD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sz="2000" dirty="0"/>
              <a:t>This is an inline span element inside a paragraph.</a:t>
            </a:r>
            <a:endParaRPr lang="en-US" sz="2000" dirty="0">
              <a:solidFill>
                <a:srgbClr val="0000C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242E8-3ABD-4920-9D9A-D147CEF003DB}"/>
              </a:ext>
            </a:extLst>
          </p:cNvPr>
          <p:cNvSpPr/>
          <p:nvPr/>
        </p:nvSpPr>
        <p:spPr>
          <a:xfrm>
            <a:off x="4588656" y="4362450"/>
            <a:ext cx="2900387" cy="352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6AC97-5FBF-4DBC-9766-7F0F85A1E63B}"/>
              </a:ext>
            </a:extLst>
          </p:cNvPr>
          <p:cNvSpPr/>
          <p:nvPr/>
        </p:nvSpPr>
        <p:spPr>
          <a:xfrm>
            <a:off x="3119413" y="6139822"/>
            <a:ext cx="737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on border: </a:t>
            </a:r>
            <a:r>
              <a:rPr lang="en-US" dirty="0">
                <a:hlinkClick r:id="rId2"/>
              </a:rPr>
              <a:t>https://www.w3schools.com/css/css_border.asp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49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D8E7140489243ABE9613F647C71FF" ma:contentTypeVersion="12" ma:contentTypeDescription="Create a new document." ma:contentTypeScope="" ma:versionID="5272beee34523994ae4e073eb1dcd5ef">
  <xsd:schema xmlns:xsd="http://www.w3.org/2001/XMLSchema" xmlns:xs="http://www.w3.org/2001/XMLSchema" xmlns:p="http://schemas.microsoft.com/office/2006/metadata/properties" xmlns:ns3="cb9d76ce-7971-4870-9b16-7c4d361b5169" xmlns:ns4="6dd7f594-8639-4b5a-99b2-a5d3f5ea0d28" targetNamespace="http://schemas.microsoft.com/office/2006/metadata/properties" ma:root="true" ma:fieldsID="0691047be857400cd9f0627bfe176734" ns3:_="" ns4:_="">
    <xsd:import namespace="cb9d76ce-7971-4870-9b16-7c4d361b5169"/>
    <xsd:import namespace="6dd7f594-8639-4b5a-99b2-a5d3f5ea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76ce-7971-4870-9b16-7c4d361b5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f594-8639-4b5a-99b2-a5d3f5ea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64B451-E26D-4ABA-900F-3DA657E542B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dd7f594-8639-4b5a-99b2-a5d3f5ea0d28"/>
    <ds:schemaRef ds:uri="cb9d76ce-7971-4870-9b16-7c4d361b51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2830308-122F-4AF2-9F29-4C330908BE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2F7003-9C0E-4FA5-8638-3D1457D37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d76ce-7971-4870-9b16-7c4d361b5169"/>
    <ds:schemaRef ds:uri="6dd7f594-8639-4b5a-99b2-a5d3f5ea0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1068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Wingdings 3</vt:lpstr>
      <vt:lpstr>Wisp</vt:lpstr>
      <vt:lpstr>More HTML and Basic CSS</vt:lpstr>
      <vt:lpstr>Text Formatting</vt:lpstr>
      <vt:lpstr>List</vt:lpstr>
      <vt:lpstr>Table Element</vt:lpstr>
      <vt:lpstr>Image Element</vt:lpstr>
      <vt:lpstr>File Paths</vt:lpstr>
      <vt:lpstr>Iframe Element</vt:lpstr>
      <vt:lpstr>Block Elements</vt:lpstr>
      <vt:lpstr>Inline Elements</vt:lpstr>
      <vt:lpstr>What is CSS?</vt:lpstr>
      <vt:lpstr>Types of CSS</vt:lpstr>
      <vt:lpstr>Inline CSS</vt:lpstr>
      <vt:lpstr>Internal CSS</vt:lpstr>
      <vt:lpstr>External CSS</vt:lpstr>
      <vt:lpstr>HTML Colors</vt:lpstr>
      <vt:lpstr>Altering Text Fonts</vt:lpstr>
      <vt:lpstr>Style Classes and Ids</vt:lpstr>
      <vt:lpstr>Web Browser Compatibility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HTML and CSS</dc:title>
  <dc:creator>Zoe Marie Hines</dc:creator>
  <cp:lastModifiedBy>Zoe Marie Hines</cp:lastModifiedBy>
  <cp:revision>12</cp:revision>
  <dcterms:created xsi:type="dcterms:W3CDTF">2020-05-15T22:57:27Z</dcterms:created>
  <dcterms:modified xsi:type="dcterms:W3CDTF">2020-05-16T17:15:06Z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0x0101002FDD8E7140489243ABE9613F647C71FF</vt:lpwstr>
  </property>
</Properties>
</file>