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7" r:id="rId4"/>
  </p:sldMasterIdLst>
  <p:notesMasterIdLst>
    <p:notesMasterId r:id="rId13"/>
  </p:notesMasterIdLst>
  <p:sldIdLst>
    <p:sldId id="256" r:id="rId5"/>
    <p:sldId id="289" r:id="rId6"/>
    <p:sldId id="258" r:id="rId7"/>
    <p:sldId id="300" r:id="rId8"/>
    <p:sldId id="301" r:id="rId9"/>
    <p:sldId id="272" r:id="rId10"/>
    <p:sldId id="298"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C0B6"/>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8" autoAdjust="0"/>
    <p:restoredTop sz="94660"/>
  </p:normalViewPr>
  <p:slideViewPr>
    <p:cSldViewPr snapToGrid="0">
      <p:cViewPr>
        <p:scale>
          <a:sx n="67" d="100"/>
          <a:sy n="67" d="100"/>
        </p:scale>
        <p:origin x="60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AFF49D-C5AB-4F80-A413-DB7B3D682F5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B3937E02-076D-4C7A-8A27-E3AECF35AD01}">
      <dgm:prSet/>
      <dgm:spPr/>
      <dgm:t>
        <a:bodyPr/>
        <a:lstStyle/>
        <a:p>
          <a:r>
            <a:rPr lang="en-US" dirty="0"/>
            <a:t>Implementing this project has allowed us to have a better understanding on how to implement a project on the cloud, AWS offers different resources that made it the implementation process intuitive. There are still many resources that can be utilized to improve our project and we hope that we will be able to experiment with them in the future.</a:t>
          </a:r>
        </a:p>
      </dgm:t>
    </dgm:pt>
    <dgm:pt modelId="{938A51CE-8F0C-4BAB-B064-1910C4E62BA9}" type="parTrans" cxnId="{436AC0A9-6E5B-4646-866D-9E6A75125CBD}">
      <dgm:prSet/>
      <dgm:spPr/>
      <dgm:t>
        <a:bodyPr/>
        <a:lstStyle/>
        <a:p>
          <a:endParaRPr lang="en-US"/>
        </a:p>
      </dgm:t>
    </dgm:pt>
    <dgm:pt modelId="{83763D8E-CA39-4C68-A3FA-E70C432A10A0}" type="sibTrans" cxnId="{436AC0A9-6E5B-4646-866D-9E6A75125CBD}">
      <dgm:prSet/>
      <dgm:spPr/>
      <dgm:t>
        <a:bodyPr/>
        <a:lstStyle/>
        <a:p>
          <a:endParaRPr lang="en-US"/>
        </a:p>
      </dgm:t>
    </dgm:pt>
    <dgm:pt modelId="{D5879DDC-2E5D-435D-B046-98709544D543}" type="pres">
      <dgm:prSet presAssocID="{50AFF49D-C5AB-4F80-A413-DB7B3D682F5E}" presName="hierChild1" presStyleCnt="0">
        <dgm:presLayoutVars>
          <dgm:chPref val="1"/>
          <dgm:dir/>
          <dgm:animOne val="branch"/>
          <dgm:animLvl val="lvl"/>
          <dgm:resizeHandles/>
        </dgm:presLayoutVars>
      </dgm:prSet>
      <dgm:spPr/>
    </dgm:pt>
    <dgm:pt modelId="{732E2EAE-792F-4C03-A682-E170DAB7D193}" type="pres">
      <dgm:prSet presAssocID="{B3937E02-076D-4C7A-8A27-E3AECF35AD01}" presName="hierRoot1" presStyleCnt="0"/>
      <dgm:spPr/>
    </dgm:pt>
    <dgm:pt modelId="{C5A05056-1096-46C4-BBDD-D58447EDF74A}" type="pres">
      <dgm:prSet presAssocID="{B3937E02-076D-4C7A-8A27-E3AECF35AD01}" presName="composite" presStyleCnt="0"/>
      <dgm:spPr/>
    </dgm:pt>
    <dgm:pt modelId="{34C78A0A-F53B-47B9-998F-2FF4FF06BAF5}" type="pres">
      <dgm:prSet presAssocID="{B3937E02-076D-4C7A-8A27-E3AECF35AD01}" presName="background" presStyleLbl="node0" presStyleIdx="0" presStyleCnt="1"/>
      <dgm:spPr/>
    </dgm:pt>
    <dgm:pt modelId="{9BED6CE9-34A7-42C7-A6FA-DD9B197F16BC}" type="pres">
      <dgm:prSet presAssocID="{B3937E02-076D-4C7A-8A27-E3AECF35AD01}" presName="text" presStyleLbl="fgAcc0" presStyleIdx="0" presStyleCnt="1">
        <dgm:presLayoutVars>
          <dgm:chPref val="3"/>
        </dgm:presLayoutVars>
      </dgm:prSet>
      <dgm:spPr/>
    </dgm:pt>
    <dgm:pt modelId="{BBDC1690-F18C-4196-9373-F3BA81342E01}" type="pres">
      <dgm:prSet presAssocID="{B3937E02-076D-4C7A-8A27-E3AECF35AD01}" presName="hierChild2" presStyleCnt="0"/>
      <dgm:spPr/>
    </dgm:pt>
  </dgm:ptLst>
  <dgm:cxnLst>
    <dgm:cxn modelId="{258A4969-EE7F-4427-9396-BB9701E8DFEC}" type="presOf" srcId="{50AFF49D-C5AB-4F80-A413-DB7B3D682F5E}" destId="{D5879DDC-2E5D-435D-B046-98709544D543}" srcOrd="0" destOrd="0" presId="urn:microsoft.com/office/officeart/2005/8/layout/hierarchy1"/>
    <dgm:cxn modelId="{12C2468D-9E00-46B7-8AFA-BEFB2387FD7F}" type="presOf" srcId="{B3937E02-076D-4C7A-8A27-E3AECF35AD01}" destId="{9BED6CE9-34A7-42C7-A6FA-DD9B197F16BC}" srcOrd="0" destOrd="0" presId="urn:microsoft.com/office/officeart/2005/8/layout/hierarchy1"/>
    <dgm:cxn modelId="{436AC0A9-6E5B-4646-866D-9E6A75125CBD}" srcId="{50AFF49D-C5AB-4F80-A413-DB7B3D682F5E}" destId="{B3937E02-076D-4C7A-8A27-E3AECF35AD01}" srcOrd="0" destOrd="0" parTransId="{938A51CE-8F0C-4BAB-B064-1910C4E62BA9}" sibTransId="{83763D8E-CA39-4C68-A3FA-E70C432A10A0}"/>
    <dgm:cxn modelId="{11EC2E61-5AAD-42FB-A85D-2F1A70DEC1BB}" type="presParOf" srcId="{D5879DDC-2E5D-435D-B046-98709544D543}" destId="{732E2EAE-792F-4C03-A682-E170DAB7D193}" srcOrd="0" destOrd="0" presId="urn:microsoft.com/office/officeart/2005/8/layout/hierarchy1"/>
    <dgm:cxn modelId="{7EB6A981-EC7A-436A-96A7-F08BD8029739}" type="presParOf" srcId="{732E2EAE-792F-4C03-A682-E170DAB7D193}" destId="{C5A05056-1096-46C4-BBDD-D58447EDF74A}" srcOrd="0" destOrd="0" presId="urn:microsoft.com/office/officeart/2005/8/layout/hierarchy1"/>
    <dgm:cxn modelId="{76B3F7E1-8491-451D-8C02-116A3D514328}" type="presParOf" srcId="{C5A05056-1096-46C4-BBDD-D58447EDF74A}" destId="{34C78A0A-F53B-47B9-998F-2FF4FF06BAF5}" srcOrd="0" destOrd="0" presId="urn:microsoft.com/office/officeart/2005/8/layout/hierarchy1"/>
    <dgm:cxn modelId="{4CE61F7C-03BD-40BF-90D8-C777AA83F941}" type="presParOf" srcId="{C5A05056-1096-46C4-BBDD-D58447EDF74A}" destId="{9BED6CE9-34A7-42C7-A6FA-DD9B197F16BC}" srcOrd="1" destOrd="0" presId="urn:microsoft.com/office/officeart/2005/8/layout/hierarchy1"/>
    <dgm:cxn modelId="{193A49F5-6063-4EFA-AC18-E8F6EF6212AE}" type="presParOf" srcId="{732E2EAE-792F-4C03-A682-E170DAB7D193}" destId="{BBDC1690-F18C-4196-9373-F3BA81342E0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C78A0A-F53B-47B9-998F-2FF4FF06BAF5}">
      <dsp:nvSpPr>
        <dsp:cNvPr id="0" name=""/>
        <dsp:cNvSpPr/>
      </dsp:nvSpPr>
      <dsp:spPr>
        <a:xfrm>
          <a:off x="0" y="17013"/>
          <a:ext cx="4563090" cy="289756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ED6CE9-34A7-42C7-A6FA-DD9B197F16BC}">
      <dsp:nvSpPr>
        <dsp:cNvPr id="0" name=""/>
        <dsp:cNvSpPr/>
      </dsp:nvSpPr>
      <dsp:spPr>
        <a:xfrm>
          <a:off x="507010" y="498672"/>
          <a:ext cx="4563090" cy="2897562"/>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Implementing this project has allowed us to have a better understanding on how to implement a project on the cloud, AWS offers different resources that made it the implementation process intuitive. There are still many resources that can be utilized to improve our project and we hope that we will be able to experiment with them in the future.</a:t>
          </a:r>
        </a:p>
      </dsp:txBody>
      <dsp:txXfrm>
        <a:off x="591877" y="583539"/>
        <a:ext cx="4393356" cy="272782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F24408-BE6D-4BE0-8DC9-E3159993E059}" type="datetimeFigureOut">
              <a:rPr lang="en-US" smtClean="0"/>
              <a:t>8/23/2023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061055-157F-4103-ADE4-685522F423FA}" type="slidenum">
              <a:rPr lang="en-US" smtClean="0"/>
              <a:t>‹#›</a:t>
            </a:fld>
            <a:endParaRPr lang="en-US"/>
          </a:p>
        </p:txBody>
      </p:sp>
    </p:spTree>
    <p:extLst>
      <p:ext uri="{BB962C8B-B14F-4D97-AF65-F5344CB8AC3E}">
        <p14:creationId xmlns:p14="http://schemas.microsoft.com/office/powerpoint/2010/main" val="1895327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70F145-E133-4CAF-BC06-84CFF4B68974}"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7ABA8-C96F-42FC-9E58-7BE8365F8421}" type="slidenum">
              <a:rPr lang="en-US" smtClean="0"/>
              <a:t>‹#›</a:t>
            </a:fld>
            <a:endParaRPr lang="en-US"/>
          </a:p>
        </p:txBody>
      </p:sp>
    </p:spTree>
    <p:extLst>
      <p:ext uri="{BB962C8B-B14F-4D97-AF65-F5344CB8AC3E}">
        <p14:creationId xmlns:p14="http://schemas.microsoft.com/office/powerpoint/2010/main" val="92366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70F145-E133-4CAF-BC06-84CFF4B68974}" type="datetimeFigureOut">
              <a:rPr lang="en-US" smtClean="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F7ABA8-C96F-42FC-9E58-7BE8365F8421}" type="slidenum">
              <a:rPr lang="en-US" smtClean="0"/>
              <a:t>‹#›</a:t>
            </a:fld>
            <a:endParaRPr lang="en-US"/>
          </a:p>
        </p:txBody>
      </p:sp>
    </p:spTree>
    <p:extLst>
      <p:ext uri="{BB962C8B-B14F-4D97-AF65-F5344CB8AC3E}">
        <p14:creationId xmlns:p14="http://schemas.microsoft.com/office/powerpoint/2010/main" val="604720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2570F145-E133-4CAF-BC06-84CFF4B68974}"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7ABA8-C96F-42FC-9E58-7BE8365F8421}" type="slidenum">
              <a:rPr lang="en-US" smtClean="0"/>
              <a:t>‹#›</a:t>
            </a:fld>
            <a:endParaRPr lang="en-US"/>
          </a:p>
        </p:txBody>
      </p:sp>
    </p:spTree>
    <p:extLst>
      <p:ext uri="{BB962C8B-B14F-4D97-AF65-F5344CB8AC3E}">
        <p14:creationId xmlns:p14="http://schemas.microsoft.com/office/powerpoint/2010/main" val="3256975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2570F145-E133-4CAF-BC06-84CFF4B68974}" type="datetimeFigureOut">
              <a:rPr lang="en-US" smtClean="0"/>
              <a:t>8/23/2023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F7ABA8-C96F-42FC-9E58-7BE8365F8421}" type="slidenum">
              <a:rPr lang="en-US" smtClean="0"/>
              <a:t>‹#›</a:t>
            </a:fld>
            <a:endParaRPr lang="en-US"/>
          </a:p>
        </p:txBody>
      </p:sp>
    </p:spTree>
    <p:extLst>
      <p:ext uri="{BB962C8B-B14F-4D97-AF65-F5344CB8AC3E}">
        <p14:creationId xmlns:p14="http://schemas.microsoft.com/office/powerpoint/2010/main" val="4136784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70F145-E133-4CAF-BC06-84CFF4B68974}"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7ABA8-C96F-42FC-9E58-7BE8365F8421}" type="slidenum">
              <a:rPr lang="en-US" smtClean="0"/>
              <a:t>‹#›</a:t>
            </a:fld>
            <a:endParaRPr lang="en-US"/>
          </a:p>
        </p:txBody>
      </p:sp>
    </p:spTree>
    <p:extLst>
      <p:ext uri="{BB962C8B-B14F-4D97-AF65-F5344CB8AC3E}">
        <p14:creationId xmlns:p14="http://schemas.microsoft.com/office/powerpoint/2010/main" val="1867396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70F145-E133-4CAF-BC06-84CFF4B68974}"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7ABA8-C96F-42FC-9E58-7BE8365F8421}" type="slidenum">
              <a:rPr lang="en-US" smtClean="0"/>
              <a:t>‹#›</a:t>
            </a:fld>
            <a:endParaRPr lang="en-US"/>
          </a:p>
        </p:txBody>
      </p:sp>
    </p:spTree>
    <p:extLst>
      <p:ext uri="{BB962C8B-B14F-4D97-AF65-F5344CB8AC3E}">
        <p14:creationId xmlns:p14="http://schemas.microsoft.com/office/powerpoint/2010/main" val="3000414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70F145-E133-4CAF-BC06-84CFF4B68974}"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7ABA8-C96F-42FC-9E58-7BE8365F8421}" type="slidenum">
              <a:rPr lang="en-US" smtClean="0"/>
              <a:t>‹#›</a:t>
            </a:fld>
            <a:endParaRPr lang="en-US"/>
          </a:p>
        </p:txBody>
      </p:sp>
    </p:spTree>
    <p:extLst>
      <p:ext uri="{BB962C8B-B14F-4D97-AF65-F5344CB8AC3E}">
        <p14:creationId xmlns:p14="http://schemas.microsoft.com/office/powerpoint/2010/main" val="2608451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70F145-E133-4CAF-BC06-84CFF4B68974}"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7ABA8-C96F-42FC-9E58-7BE8365F8421}" type="slidenum">
              <a:rPr lang="en-US" smtClean="0"/>
              <a:t>‹#›</a:t>
            </a:fld>
            <a:endParaRPr lang="en-US"/>
          </a:p>
        </p:txBody>
      </p:sp>
    </p:spTree>
    <p:extLst>
      <p:ext uri="{BB962C8B-B14F-4D97-AF65-F5344CB8AC3E}">
        <p14:creationId xmlns:p14="http://schemas.microsoft.com/office/powerpoint/2010/main" val="1340934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70F145-E133-4CAF-BC06-84CFF4B68974}" type="datetimeFigureOut">
              <a:rPr lang="en-US" smtClean="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F7ABA8-C96F-42FC-9E58-7BE8365F8421}" type="slidenum">
              <a:rPr lang="en-US" smtClean="0"/>
              <a:t>‹#›</a:t>
            </a:fld>
            <a:endParaRPr lang="en-US"/>
          </a:p>
        </p:txBody>
      </p:sp>
    </p:spTree>
    <p:extLst>
      <p:ext uri="{BB962C8B-B14F-4D97-AF65-F5344CB8AC3E}">
        <p14:creationId xmlns:p14="http://schemas.microsoft.com/office/powerpoint/2010/main" val="3396501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70F145-E133-4CAF-BC06-84CFF4B68974}" type="datetimeFigureOut">
              <a:rPr lang="en-US" smtClean="0"/>
              <a:t>8/23/2023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F7ABA8-C96F-42FC-9E58-7BE8365F8421}" type="slidenum">
              <a:rPr lang="en-US" smtClean="0"/>
              <a:t>‹#›</a:t>
            </a:fld>
            <a:endParaRPr lang="en-US"/>
          </a:p>
        </p:txBody>
      </p:sp>
    </p:spTree>
    <p:extLst>
      <p:ext uri="{BB962C8B-B14F-4D97-AF65-F5344CB8AC3E}">
        <p14:creationId xmlns:p14="http://schemas.microsoft.com/office/powerpoint/2010/main" val="2946317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70F145-E133-4CAF-BC06-84CFF4B68974}" type="datetimeFigureOut">
              <a:rPr lang="en-US" smtClean="0"/>
              <a:t>8/23/2023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F7ABA8-C96F-42FC-9E58-7BE8365F8421}" type="slidenum">
              <a:rPr lang="en-US" smtClean="0"/>
              <a:t>‹#›</a:t>
            </a:fld>
            <a:endParaRPr lang="en-US"/>
          </a:p>
        </p:txBody>
      </p:sp>
    </p:spTree>
    <p:extLst>
      <p:ext uri="{BB962C8B-B14F-4D97-AF65-F5344CB8AC3E}">
        <p14:creationId xmlns:p14="http://schemas.microsoft.com/office/powerpoint/2010/main" val="1943920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70F145-E133-4CAF-BC06-84CFF4B68974}" type="datetimeFigureOut">
              <a:rPr lang="en-US" smtClean="0"/>
              <a:t>8/23/2023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F7ABA8-C96F-42FC-9E58-7BE8365F8421}" type="slidenum">
              <a:rPr lang="en-US" smtClean="0"/>
              <a:t>‹#›</a:t>
            </a:fld>
            <a:endParaRPr lang="en-US"/>
          </a:p>
        </p:txBody>
      </p:sp>
    </p:spTree>
    <p:extLst>
      <p:ext uri="{BB962C8B-B14F-4D97-AF65-F5344CB8AC3E}">
        <p14:creationId xmlns:p14="http://schemas.microsoft.com/office/powerpoint/2010/main" val="2348519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70F145-E133-4CAF-BC06-84CFF4B68974}" type="datetimeFigureOut">
              <a:rPr lang="en-US" smtClean="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F7ABA8-C96F-42FC-9E58-7BE8365F8421}" type="slidenum">
              <a:rPr lang="en-US" smtClean="0"/>
              <a:t>‹#›</a:t>
            </a:fld>
            <a:endParaRPr lang="en-US"/>
          </a:p>
        </p:txBody>
      </p:sp>
    </p:spTree>
    <p:extLst>
      <p:ext uri="{BB962C8B-B14F-4D97-AF65-F5344CB8AC3E}">
        <p14:creationId xmlns:p14="http://schemas.microsoft.com/office/powerpoint/2010/main" val="2882975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2570F145-E133-4CAF-BC06-84CFF4B68974}" type="datetimeFigureOut">
              <a:rPr lang="en-US" smtClean="0"/>
              <a:t>8/23/2023</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04F7ABA8-C96F-42FC-9E58-7BE8365F8421}" type="slidenum">
              <a:rPr lang="en-US" smtClean="0"/>
              <a:t>‹#›</a:t>
            </a:fld>
            <a:endParaRPr lang="en-US"/>
          </a:p>
        </p:txBody>
      </p:sp>
    </p:spTree>
    <p:extLst>
      <p:ext uri="{BB962C8B-B14F-4D97-AF65-F5344CB8AC3E}">
        <p14:creationId xmlns:p14="http://schemas.microsoft.com/office/powerpoint/2010/main" val="1014201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2570F145-E133-4CAF-BC06-84CFF4B68974}" type="datetimeFigureOut">
              <a:rPr lang="en-US" smtClean="0"/>
              <a:t>8/23/2023</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04F7ABA8-C96F-42FC-9E58-7BE8365F8421}" type="slidenum">
              <a:rPr lang="en-US" smtClean="0"/>
              <a:t>‹#›</a:t>
            </a:fld>
            <a:endParaRPr lang="en-US"/>
          </a:p>
        </p:txBody>
      </p:sp>
    </p:spTree>
    <p:extLst>
      <p:ext uri="{BB962C8B-B14F-4D97-AF65-F5344CB8AC3E}">
        <p14:creationId xmlns:p14="http://schemas.microsoft.com/office/powerpoint/2010/main" val="3195520916"/>
      </p:ext>
    </p:extLst>
  </p:cSld>
  <p:clrMap bg1="dk1" tx1="lt1" bg2="dk2" tx2="lt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22E04A-9E31-401A-A8D7-05F905ECFC11}"/>
              </a:ext>
            </a:extLst>
          </p:cNvPr>
          <p:cNvSpPr txBox="1"/>
          <p:nvPr/>
        </p:nvSpPr>
        <p:spPr>
          <a:xfrm>
            <a:off x="1001066" y="5972309"/>
            <a:ext cx="5790259" cy="646331"/>
          </a:xfrm>
          <a:prstGeom prst="rect">
            <a:avLst/>
          </a:prstGeom>
          <a:noFill/>
        </p:spPr>
        <p:txBody>
          <a:bodyPr wrap="square" rtlCol="0">
            <a:spAutoFit/>
          </a:bodyPr>
          <a:lstStyle/>
          <a:p>
            <a:r>
              <a:rPr lang="en-US" b="1" i="1" dirty="0">
                <a:solidFill>
                  <a:schemeClr val="accent1"/>
                </a:solidFill>
                <a:latin typeface="+mj-lt"/>
              </a:rPr>
              <a:t>Instructors: Mr. Anas Bakleh, </a:t>
            </a:r>
          </a:p>
          <a:p>
            <a:r>
              <a:rPr lang="en-US" b="1" i="1" dirty="0">
                <a:solidFill>
                  <a:schemeClr val="accent1"/>
                </a:solidFill>
                <a:latin typeface="+mj-lt"/>
              </a:rPr>
              <a:t>Mr. Mohammed Alhakami</a:t>
            </a:r>
            <a:endParaRPr lang="en-US" i="1" dirty="0">
              <a:solidFill>
                <a:schemeClr val="accent1"/>
              </a:solidFill>
              <a:latin typeface="+mj-lt"/>
            </a:endParaRPr>
          </a:p>
        </p:txBody>
      </p:sp>
      <p:sp>
        <p:nvSpPr>
          <p:cNvPr id="8" name="TextBox 7">
            <a:extLst>
              <a:ext uri="{FF2B5EF4-FFF2-40B4-BE49-F238E27FC236}">
                <a16:creationId xmlns:a16="http://schemas.microsoft.com/office/drawing/2014/main" id="{EA1EDCA2-37A5-E997-2162-97EF695541F5}"/>
              </a:ext>
            </a:extLst>
          </p:cNvPr>
          <p:cNvSpPr txBox="1"/>
          <p:nvPr/>
        </p:nvSpPr>
        <p:spPr>
          <a:xfrm>
            <a:off x="895350" y="3347209"/>
            <a:ext cx="10591799" cy="646331"/>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3600" b="1" i="1" dirty="0">
                <a:solidFill>
                  <a:srgbClr val="212121"/>
                </a:solidFill>
                <a:latin typeface="+mj-lt"/>
              </a:rPr>
              <a:t>Visual search application </a:t>
            </a:r>
          </a:p>
        </p:txBody>
      </p:sp>
      <p:sp>
        <p:nvSpPr>
          <p:cNvPr id="11" name="TextBox 10">
            <a:extLst>
              <a:ext uri="{FF2B5EF4-FFF2-40B4-BE49-F238E27FC236}">
                <a16:creationId xmlns:a16="http://schemas.microsoft.com/office/drawing/2014/main" id="{FCB55961-D6B7-49F3-D334-E25007D58552}"/>
              </a:ext>
            </a:extLst>
          </p:cNvPr>
          <p:cNvSpPr txBox="1"/>
          <p:nvPr/>
        </p:nvSpPr>
        <p:spPr>
          <a:xfrm>
            <a:off x="2650434" y="1859305"/>
            <a:ext cx="6281530" cy="1200329"/>
          </a:xfrm>
          <a:prstGeom prst="rect">
            <a:avLst/>
          </a:prstGeom>
          <a:solidFill>
            <a:srgbClr val="212121"/>
          </a:solidFill>
          <a:ln>
            <a:noFill/>
          </a:ln>
          <a:effectLst/>
          <a:scene3d>
            <a:camera prst="orthographicFront"/>
            <a:lightRig rig="threePt" dir="t"/>
          </a:scene3d>
          <a:sp3d>
            <a:bevelT/>
          </a:sp3d>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1" i="1" u="none" strike="noStrike" kern="1200" cap="none" spc="0" normalizeH="0" baseline="0" noProof="0" dirty="0">
                <a:ln>
                  <a:noFill/>
                </a:ln>
                <a:solidFill>
                  <a:prstClr val="white"/>
                </a:solidFill>
                <a:effectLst/>
                <a:uLnTx/>
                <a:uFillTx/>
                <a:latin typeface="Century Gothic" panose="020B0502020202020204"/>
                <a:ea typeface="+mn-ea"/>
                <a:cs typeface="+mn-cs"/>
              </a:rPr>
              <a:t>AWS – solution architect – final project </a:t>
            </a:r>
          </a:p>
        </p:txBody>
      </p:sp>
      <p:pic>
        <p:nvPicPr>
          <p:cNvPr id="6" name="Graphic 5">
            <a:extLst>
              <a:ext uri="{FF2B5EF4-FFF2-40B4-BE49-F238E27FC236}">
                <a16:creationId xmlns:a16="http://schemas.microsoft.com/office/drawing/2014/main" id="{0DE0C5EE-44D2-895A-70EA-E259148A93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91451" y="102068"/>
            <a:ext cx="4276724" cy="1098082"/>
          </a:xfrm>
          <a:prstGeom prst="rect">
            <a:avLst/>
          </a:prstGeom>
        </p:spPr>
      </p:pic>
      <p:pic>
        <p:nvPicPr>
          <p:cNvPr id="9" name="Picture 8" descr="A logo of a company&#10;&#10;Description automatically generated">
            <a:extLst>
              <a:ext uri="{FF2B5EF4-FFF2-40B4-BE49-F238E27FC236}">
                <a16:creationId xmlns:a16="http://schemas.microsoft.com/office/drawing/2014/main" id="{D4149210-5624-E007-7B0F-06C137D74A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609" y="102068"/>
            <a:ext cx="2099642" cy="1256914"/>
          </a:xfrm>
          <a:prstGeom prst="rect">
            <a:avLst/>
          </a:prstGeom>
        </p:spPr>
      </p:pic>
      <p:pic>
        <p:nvPicPr>
          <p:cNvPr id="13" name="Graphic 12" descr="Tie outline">
            <a:extLst>
              <a:ext uri="{FF2B5EF4-FFF2-40B4-BE49-F238E27FC236}">
                <a16:creationId xmlns:a16="http://schemas.microsoft.com/office/drawing/2014/main" id="{927D0253-0192-E4AF-DE7F-166BC8DBFD7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7641" y="5841532"/>
            <a:ext cx="914400" cy="914400"/>
          </a:xfrm>
          <a:prstGeom prst="rect">
            <a:avLst/>
          </a:prstGeom>
        </p:spPr>
      </p:pic>
    </p:spTree>
    <p:extLst>
      <p:ext uri="{BB962C8B-B14F-4D97-AF65-F5344CB8AC3E}">
        <p14:creationId xmlns:p14="http://schemas.microsoft.com/office/powerpoint/2010/main" val="156289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Box 3">
            <a:extLst>
              <a:ext uri="{FF2B5EF4-FFF2-40B4-BE49-F238E27FC236}">
                <a16:creationId xmlns:a16="http://schemas.microsoft.com/office/drawing/2014/main" id="{2D9BFAFE-F83B-4D70-8D9E-075F2E5E8BDA}"/>
              </a:ext>
            </a:extLst>
          </p:cNvPr>
          <p:cNvSpPr txBox="1"/>
          <p:nvPr/>
        </p:nvSpPr>
        <p:spPr>
          <a:xfrm>
            <a:off x="810002" y="639097"/>
            <a:ext cx="3211392" cy="3781101"/>
          </a:xfrm>
          <a:prstGeom prst="rect">
            <a:avLst/>
          </a:prstGeom>
        </p:spPr>
        <p:txBody>
          <a:bodyPr vert="horz" lIns="91440" tIns="45720" rIns="91440" bIns="45720" rtlCol="0" anchor="b">
            <a:normAutofit/>
          </a:bodyPr>
          <a:lstStyle/>
          <a:p>
            <a:pPr>
              <a:spcBef>
                <a:spcPct val="0"/>
              </a:spcBef>
              <a:spcAft>
                <a:spcPts val="600"/>
              </a:spcAft>
            </a:pPr>
            <a:r>
              <a:rPr lang="en-US" sz="5400" b="1" i="1" dirty="0">
                <a:solidFill>
                  <a:srgbClr val="FEFEFE"/>
                </a:solidFill>
                <a:latin typeface="+mj-lt"/>
                <a:ea typeface="+mj-ea"/>
                <a:cs typeface="+mj-cs"/>
              </a:rPr>
              <a:t>Project Team</a:t>
            </a:r>
          </a:p>
        </p:txBody>
      </p:sp>
      <p:sp>
        <p:nvSpPr>
          <p:cNvPr id="15" name="Freeform: Shape 13">
            <a:extLst>
              <a:ext uri="{FF2B5EF4-FFF2-40B4-BE49-F238E27FC236}">
                <a16:creationId xmlns:a16="http://schemas.microsoft.com/office/drawing/2014/main" id="{9674F1F8-962D-4FF5-B378-D9D2FFDFD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5">
            <a:extLst>
              <a:ext uri="{FF2B5EF4-FFF2-40B4-BE49-F238E27FC236}">
                <a16:creationId xmlns:a16="http://schemas.microsoft.com/office/drawing/2014/main" id="{C701CDB4-05E2-481A-9165-2455B6FE2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a:extLst>
              <a:ext uri="{FF2B5EF4-FFF2-40B4-BE49-F238E27FC236}">
                <a16:creationId xmlns:a16="http://schemas.microsoft.com/office/drawing/2014/main" id="{2BA785B4-BE53-6319-7EDF-A3C9F9B5564D}"/>
              </a:ext>
            </a:extLst>
          </p:cNvPr>
          <p:cNvGraphicFramePr>
            <a:graphicFrameLocks noGrp="1"/>
          </p:cNvGraphicFramePr>
          <p:nvPr>
            <p:extLst>
              <p:ext uri="{D42A27DB-BD31-4B8C-83A1-F6EECF244321}">
                <p14:modId xmlns:p14="http://schemas.microsoft.com/office/powerpoint/2010/main" val="2487146654"/>
              </p:ext>
            </p:extLst>
          </p:nvPr>
        </p:nvGraphicFramePr>
        <p:xfrm>
          <a:off x="5278784" y="954116"/>
          <a:ext cx="6269752" cy="4978976"/>
        </p:xfrm>
        <a:graphic>
          <a:graphicData uri="http://schemas.openxmlformats.org/drawingml/2006/table">
            <a:tbl>
              <a:tblPr firstRow="1" firstCol="1" bandRow="1">
                <a:solidFill>
                  <a:srgbClr val="404040"/>
                </a:solidFill>
                <a:tableStyleId>{5C22544A-7EE6-4342-B048-85BDC9FD1C3A}</a:tableStyleId>
              </a:tblPr>
              <a:tblGrid>
                <a:gridCol w="6269752">
                  <a:extLst>
                    <a:ext uri="{9D8B030D-6E8A-4147-A177-3AD203B41FA5}">
                      <a16:colId xmlns:a16="http://schemas.microsoft.com/office/drawing/2014/main" val="12050289"/>
                    </a:ext>
                  </a:extLst>
                </a:gridCol>
              </a:tblGrid>
              <a:tr h="1422398">
                <a:tc>
                  <a:txBody>
                    <a:bodyPr/>
                    <a:lstStyle/>
                    <a:p>
                      <a:pPr marL="616585" marR="535305" algn="ctr">
                        <a:lnSpc>
                          <a:spcPct val="115000"/>
                        </a:lnSpc>
                        <a:spcBef>
                          <a:spcPts val="0"/>
                        </a:spcBef>
                        <a:spcAft>
                          <a:spcPts val="0"/>
                        </a:spcAft>
                      </a:pPr>
                      <a:r>
                        <a:rPr lang="en-US" sz="2100" b="0" cap="none" spc="0" dirty="0">
                          <a:solidFill>
                            <a:schemeClr val="bg1"/>
                          </a:solidFill>
                          <a:effectLst/>
                          <a:latin typeface="Microsoft Sans Serif" panose="020B0604020202020204" pitchFamily="34" charset="0"/>
                          <a:ea typeface="Microsoft Sans Serif" panose="020B0604020202020204" pitchFamily="34" charset="0"/>
                          <a:cs typeface="Arial" panose="020B0604020202020204" pitchFamily="34" charset="0"/>
                        </a:rPr>
                        <a:t>Group members</a:t>
                      </a:r>
                    </a:p>
                  </a:txBody>
                  <a:tcPr marL="45720" marR="45720"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2515715800"/>
                  </a:ext>
                </a:extLst>
              </a:tr>
              <a:tr h="1185526">
                <a:tc>
                  <a:txBody>
                    <a:bodyPr/>
                    <a:lstStyle/>
                    <a:p>
                      <a:pPr marL="0" marR="0" algn="ctr">
                        <a:lnSpc>
                          <a:spcPct val="115000"/>
                        </a:lnSpc>
                        <a:spcBef>
                          <a:spcPts val="50"/>
                        </a:spcBef>
                        <a:spcAft>
                          <a:spcPts val="0"/>
                        </a:spcAft>
                      </a:pPr>
                      <a:r>
                        <a:rPr lang="en-US" sz="1500" b="1" cap="none" spc="0" dirty="0">
                          <a:solidFill>
                            <a:schemeClr val="bg1"/>
                          </a:solidFill>
                          <a:effectLst/>
                        </a:rPr>
                        <a:t>Saif Aljaafari</a:t>
                      </a:r>
                      <a:endParaRPr lang="en-US" sz="1500" b="1" cap="none" spc="0" dirty="0">
                        <a:solidFill>
                          <a:schemeClr val="bg1"/>
                        </a:solidFill>
                        <a:effectLst/>
                        <a:latin typeface="Microsoft Sans Serif" panose="020B0604020202020204" pitchFamily="34" charset="0"/>
                        <a:ea typeface="Microsoft Sans Serif" panose="020B0604020202020204" pitchFamily="34" charset="0"/>
                        <a:cs typeface="Arial" panose="020B0604020202020204" pitchFamily="34" charset="0"/>
                      </a:endParaRPr>
                    </a:p>
                  </a:txBody>
                  <a:tcPr marL="45720" marR="45720"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3813113081"/>
                  </a:ext>
                </a:extLst>
              </a:tr>
              <a:tr h="1185526">
                <a:tc>
                  <a:txBody>
                    <a:bodyPr/>
                    <a:lstStyle/>
                    <a:p>
                      <a:pPr marL="0" marR="0" algn="ctr">
                        <a:lnSpc>
                          <a:spcPct val="115000"/>
                        </a:lnSpc>
                        <a:spcBef>
                          <a:spcPts val="30"/>
                        </a:spcBef>
                        <a:spcAft>
                          <a:spcPts val="0"/>
                        </a:spcAft>
                      </a:pPr>
                      <a:r>
                        <a:rPr lang="en-US" sz="1500" b="1" cap="none" spc="0" dirty="0">
                          <a:solidFill>
                            <a:schemeClr val="bg1"/>
                          </a:solidFill>
                          <a:effectLst/>
                        </a:rPr>
                        <a:t>Abdulaziz </a:t>
                      </a:r>
                      <a:r>
                        <a:rPr lang="en-US" sz="1500" b="1" cap="none" spc="0" dirty="0" err="1">
                          <a:solidFill>
                            <a:schemeClr val="bg1"/>
                          </a:solidFill>
                          <a:effectLst/>
                        </a:rPr>
                        <a:t>Alnasser</a:t>
                      </a:r>
                      <a:endParaRPr lang="en-US" sz="1500" b="1" cap="none" spc="0" dirty="0">
                        <a:solidFill>
                          <a:schemeClr val="bg1"/>
                        </a:solidFill>
                        <a:effectLst/>
                        <a:latin typeface="Microsoft Sans Serif" panose="020B0604020202020204" pitchFamily="34" charset="0"/>
                        <a:ea typeface="Microsoft Sans Serif" panose="020B0604020202020204" pitchFamily="34" charset="0"/>
                        <a:cs typeface="Arial" panose="020B0604020202020204" pitchFamily="34" charset="0"/>
                      </a:endParaRPr>
                    </a:p>
                  </a:txBody>
                  <a:tcPr marL="45720" marR="45720"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473440759"/>
                  </a:ext>
                </a:extLst>
              </a:tr>
              <a:tr h="1185526">
                <a:tc>
                  <a:txBody>
                    <a:bodyPr/>
                    <a:lstStyle/>
                    <a:p>
                      <a:pPr marL="0" marR="0" algn="ctr">
                        <a:lnSpc>
                          <a:spcPct val="115000"/>
                        </a:lnSpc>
                        <a:spcBef>
                          <a:spcPts val="30"/>
                        </a:spcBef>
                        <a:spcAft>
                          <a:spcPts val="0"/>
                        </a:spcAft>
                      </a:pPr>
                      <a:r>
                        <a:rPr lang="en-US" sz="1500" b="1" cap="none" spc="0" dirty="0">
                          <a:solidFill>
                            <a:schemeClr val="bg1"/>
                          </a:solidFill>
                          <a:effectLst/>
                          <a:latin typeface="Microsoft Sans Serif" panose="020B0604020202020204" pitchFamily="34" charset="0"/>
                          <a:ea typeface="Microsoft Sans Serif" panose="020B0604020202020204" pitchFamily="34" charset="0"/>
                          <a:cs typeface="Arial" panose="020B0604020202020204" pitchFamily="34" charset="0"/>
                        </a:rPr>
                        <a:t>Bader Alotaibi</a:t>
                      </a:r>
                    </a:p>
                  </a:txBody>
                  <a:tcPr marL="45720" marR="45720"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1217304064"/>
                  </a:ext>
                </a:extLst>
              </a:tr>
            </a:tbl>
          </a:graphicData>
        </a:graphic>
      </p:graphicFrame>
      <p:sp>
        <p:nvSpPr>
          <p:cNvPr id="5" name="TextBox 4">
            <a:extLst>
              <a:ext uri="{FF2B5EF4-FFF2-40B4-BE49-F238E27FC236}">
                <a16:creationId xmlns:a16="http://schemas.microsoft.com/office/drawing/2014/main" id="{8AF53AF4-41C9-7B76-23C8-705F92FD75A6}"/>
              </a:ext>
            </a:extLst>
          </p:cNvPr>
          <p:cNvSpPr txBox="1"/>
          <p:nvPr/>
        </p:nvSpPr>
        <p:spPr>
          <a:xfrm>
            <a:off x="985513" y="5933092"/>
            <a:ext cx="3514673" cy="769441"/>
          </a:xfrm>
          <a:prstGeom prst="rect">
            <a:avLst/>
          </a:prstGeom>
          <a:noFill/>
        </p:spPr>
        <p:txBody>
          <a:bodyPr wrap="square" rtlCol="0">
            <a:spAutoFit/>
          </a:bodyPr>
          <a:lstStyle/>
          <a:p>
            <a:pPr defTabSz="434340">
              <a:spcAft>
                <a:spcPts val="600"/>
              </a:spcAft>
            </a:pPr>
            <a:r>
              <a:rPr lang="en-US" sz="1900" b="1" i="1" kern="1200" dirty="0">
                <a:solidFill>
                  <a:schemeClr val="accent1"/>
                </a:solidFill>
                <a:latin typeface="+mj-lt"/>
                <a:ea typeface="+mn-ea"/>
                <a:cs typeface="+mn-cs"/>
              </a:rPr>
              <a:t>Speaker:</a:t>
            </a:r>
          </a:p>
          <a:p>
            <a:pPr defTabSz="434340">
              <a:spcAft>
                <a:spcPts val="600"/>
              </a:spcAft>
            </a:pPr>
            <a:r>
              <a:rPr lang="en-US" sz="1900" i="1" dirty="0" err="1">
                <a:solidFill>
                  <a:schemeClr val="accent1"/>
                </a:solidFill>
                <a:latin typeface="+mj-lt"/>
              </a:rPr>
              <a:t>Saif</a:t>
            </a:r>
            <a:r>
              <a:rPr lang="en-US" sz="1900" i="1" dirty="0">
                <a:solidFill>
                  <a:schemeClr val="accent1"/>
                </a:solidFill>
                <a:latin typeface="+mj-lt"/>
              </a:rPr>
              <a:t> </a:t>
            </a:r>
            <a:r>
              <a:rPr lang="en-US" sz="1900" i="1" dirty="0" err="1">
                <a:solidFill>
                  <a:schemeClr val="accent1"/>
                </a:solidFill>
                <a:latin typeface="+mj-lt"/>
              </a:rPr>
              <a:t>Aljaafari</a:t>
            </a:r>
            <a:endParaRPr lang="en-US" sz="2000" i="1" dirty="0">
              <a:solidFill>
                <a:schemeClr val="accent1"/>
              </a:solidFill>
              <a:latin typeface="+mj-lt"/>
            </a:endParaRPr>
          </a:p>
        </p:txBody>
      </p:sp>
      <p:pic>
        <p:nvPicPr>
          <p:cNvPr id="6" name="Graphic 5" descr="Radio microphone outline">
            <a:extLst>
              <a:ext uri="{FF2B5EF4-FFF2-40B4-BE49-F238E27FC236}">
                <a16:creationId xmlns:a16="http://schemas.microsoft.com/office/drawing/2014/main" id="{F7CA389C-CF68-D5E5-AB2F-D43A32ADD7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264" y="5788133"/>
            <a:ext cx="914400" cy="914400"/>
          </a:xfrm>
          <a:prstGeom prst="rect">
            <a:avLst/>
          </a:prstGeom>
        </p:spPr>
      </p:pic>
    </p:spTree>
    <p:extLst>
      <p:ext uri="{BB962C8B-B14F-4D97-AF65-F5344CB8AC3E}">
        <p14:creationId xmlns:p14="http://schemas.microsoft.com/office/powerpoint/2010/main" val="320979869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A01907A-BF04-440F-BA0D-49BC96273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5027B31-49D4-8D0A-0D1D-FE5770519FA8}"/>
              </a:ext>
            </a:extLst>
          </p:cNvPr>
          <p:cNvSpPr txBox="1"/>
          <p:nvPr/>
        </p:nvSpPr>
        <p:spPr>
          <a:xfrm>
            <a:off x="353003" y="2324100"/>
            <a:ext cx="4057072" cy="1743075"/>
          </a:xfrm>
          <a:prstGeom prst="rect">
            <a:avLst/>
          </a:prstGeom>
          <a:effectLst/>
        </p:spPr>
        <p:txBody>
          <a:bodyPr vert="horz" lIns="91440" tIns="45720" rIns="91440" bIns="45720" rtlCol="0" anchor="ctr">
            <a:normAutofit/>
          </a:bodyPr>
          <a:lstStyle/>
          <a:p>
            <a:pPr algn="ctr" defTabSz="452628">
              <a:spcBef>
                <a:spcPct val="0"/>
              </a:spcBef>
              <a:spcAft>
                <a:spcPts val="594"/>
              </a:spcAft>
            </a:pPr>
            <a:r>
              <a:rPr lang="en-US" sz="4400" b="1" i="1" kern="1200" dirty="0">
                <a:solidFill>
                  <a:schemeClr val="tx1"/>
                </a:solidFill>
                <a:latin typeface="+mj-lt"/>
                <a:ea typeface="+mj-ea"/>
                <a:cs typeface="+mj-cs"/>
              </a:rPr>
              <a:t>Project’s idea </a:t>
            </a:r>
            <a:endParaRPr lang="en-US" sz="4400" b="1" i="1" dirty="0">
              <a:latin typeface="+mj-lt"/>
              <a:ea typeface="+mj-ea"/>
              <a:cs typeface="+mj-cs"/>
            </a:endParaRPr>
          </a:p>
        </p:txBody>
      </p:sp>
      <p:sp>
        <p:nvSpPr>
          <p:cNvPr id="7" name="TextBox 6">
            <a:extLst>
              <a:ext uri="{FF2B5EF4-FFF2-40B4-BE49-F238E27FC236}">
                <a16:creationId xmlns:a16="http://schemas.microsoft.com/office/drawing/2014/main" id="{83CB70D3-81DA-9719-B38B-82C85AC091FD}"/>
              </a:ext>
            </a:extLst>
          </p:cNvPr>
          <p:cNvSpPr txBox="1"/>
          <p:nvPr/>
        </p:nvSpPr>
        <p:spPr>
          <a:xfrm>
            <a:off x="985513" y="5933092"/>
            <a:ext cx="3514673" cy="769441"/>
          </a:xfrm>
          <a:prstGeom prst="rect">
            <a:avLst/>
          </a:prstGeom>
          <a:noFill/>
        </p:spPr>
        <p:txBody>
          <a:bodyPr wrap="square" rtlCol="0">
            <a:spAutoFit/>
          </a:bodyPr>
          <a:lstStyle/>
          <a:p>
            <a:pPr defTabSz="434340">
              <a:spcAft>
                <a:spcPts val="600"/>
              </a:spcAft>
            </a:pPr>
            <a:r>
              <a:rPr lang="en-US" sz="1900" b="1" i="1" kern="1200" dirty="0">
                <a:solidFill>
                  <a:schemeClr val="accent1"/>
                </a:solidFill>
                <a:latin typeface="+mj-lt"/>
                <a:ea typeface="+mn-ea"/>
                <a:cs typeface="+mn-cs"/>
              </a:rPr>
              <a:t>Speaker:</a:t>
            </a:r>
          </a:p>
          <a:p>
            <a:pPr defTabSz="434340">
              <a:spcAft>
                <a:spcPts val="600"/>
              </a:spcAft>
            </a:pPr>
            <a:r>
              <a:rPr lang="en-US" sz="1900" i="1" dirty="0">
                <a:solidFill>
                  <a:schemeClr val="accent1"/>
                </a:solidFill>
                <a:latin typeface="+mj-lt"/>
              </a:rPr>
              <a:t>Saif </a:t>
            </a:r>
            <a:r>
              <a:rPr lang="en-US" sz="1900" i="1" dirty="0" err="1">
                <a:solidFill>
                  <a:schemeClr val="accent1"/>
                </a:solidFill>
                <a:latin typeface="+mj-lt"/>
              </a:rPr>
              <a:t>Aljaafari</a:t>
            </a:r>
            <a:endParaRPr lang="en-US" sz="2000" i="1" dirty="0">
              <a:solidFill>
                <a:schemeClr val="accent1"/>
              </a:solidFill>
              <a:latin typeface="+mj-lt"/>
            </a:endParaRPr>
          </a:p>
        </p:txBody>
      </p:sp>
      <p:sp>
        <p:nvSpPr>
          <p:cNvPr id="4" name="Rectangle: Rounded Corners 3">
            <a:extLst>
              <a:ext uri="{FF2B5EF4-FFF2-40B4-BE49-F238E27FC236}">
                <a16:creationId xmlns:a16="http://schemas.microsoft.com/office/drawing/2014/main" id="{24BFF7BE-940E-04F6-9AE7-C305C0627CCB}"/>
              </a:ext>
            </a:extLst>
          </p:cNvPr>
          <p:cNvSpPr/>
          <p:nvPr/>
        </p:nvSpPr>
        <p:spPr>
          <a:xfrm>
            <a:off x="4500186" y="807791"/>
            <a:ext cx="6667500" cy="1066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1800" dirty="0">
                <a:ea typeface="ADLaM Display" panose="020F0502020204030204" pitchFamily="2" charset="0"/>
                <a:cs typeface="ADLaM Display" panose="020F0502020204030204" pitchFamily="2" charset="0"/>
              </a:rPr>
              <a:t>Provi</a:t>
            </a:r>
            <a:r>
              <a:rPr lang="en-US" dirty="0">
                <a:ea typeface="ADLaM Display" panose="020F0502020204030204" pitchFamily="2" charset="0"/>
                <a:cs typeface="ADLaM Display" panose="020F0502020204030204" pitchFamily="2" charset="0"/>
              </a:rPr>
              <a:t>de a visual search service that finds similar objects to the input</a:t>
            </a:r>
            <a:endParaRPr lang="en-US" sz="1800" dirty="0">
              <a:ea typeface="ADLaM Display" panose="020F0502020204030204" pitchFamily="2" charset="0"/>
              <a:cs typeface="ADLaM Display" panose="020F0502020204030204" pitchFamily="2" charset="0"/>
            </a:endParaRPr>
          </a:p>
        </p:txBody>
      </p:sp>
      <p:sp>
        <p:nvSpPr>
          <p:cNvPr id="8" name="Rectangle: Rounded Corners 7">
            <a:extLst>
              <a:ext uri="{FF2B5EF4-FFF2-40B4-BE49-F238E27FC236}">
                <a16:creationId xmlns:a16="http://schemas.microsoft.com/office/drawing/2014/main" id="{48372ACE-867A-4C69-51C0-BA76EF36AF10}"/>
              </a:ext>
            </a:extLst>
          </p:cNvPr>
          <p:cNvSpPr/>
          <p:nvPr/>
        </p:nvSpPr>
        <p:spPr>
          <a:xfrm>
            <a:off x="4500186" y="2253600"/>
            <a:ext cx="6667500" cy="1066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1800" dirty="0">
                <a:ea typeface="ADLaM Display" panose="020F0502020204030204" pitchFamily="2" charset="0"/>
                <a:cs typeface="ADLaM Display" panose="020F0502020204030204" pitchFamily="2" charset="0"/>
              </a:rPr>
              <a:t>Use AWS services to implement this solution</a:t>
            </a:r>
          </a:p>
        </p:txBody>
      </p:sp>
      <p:sp>
        <p:nvSpPr>
          <p:cNvPr id="9" name="Rectangle: Rounded Corners 8">
            <a:extLst>
              <a:ext uri="{FF2B5EF4-FFF2-40B4-BE49-F238E27FC236}">
                <a16:creationId xmlns:a16="http://schemas.microsoft.com/office/drawing/2014/main" id="{1F649E98-2D27-8BC6-F736-ED9A6B2EFD85}"/>
              </a:ext>
            </a:extLst>
          </p:cNvPr>
          <p:cNvSpPr/>
          <p:nvPr/>
        </p:nvSpPr>
        <p:spPr>
          <a:xfrm>
            <a:off x="4500186" y="3699409"/>
            <a:ext cx="6667500" cy="1066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1800" dirty="0">
                <a:ea typeface="ADLaM Display" panose="020F0502020204030204" pitchFamily="2" charset="0"/>
                <a:cs typeface="ADLaM Display" panose="020F0502020204030204" pitchFamily="2" charset="0"/>
              </a:rPr>
              <a:t>Utilize machine learning</a:t>
            </a:r>
            <a:r>
              <a:rPr lang="en-US" dirty="0">
                <a:ea typeface="ADLaM Display" panose="020F0502020204030204" pitchFamily="2" charset="0"/>
                <a:cs typeface="ADLaM Display" panose="020F0502020204030204" pitchFamily="2" charset="0"/>
              </a:rPr>
              <a:t> to provide a high-quality result </a:t>
            </a:r>
            <a:endParaRPr lang="en-US" sz="1800" dirty="0">
              <a:ea typeface="ADLaM Display" panose="020F0502020204030204" pitchFamily="2" charset="0"/>
              <a:cs typeface="ADLaM Display" panose="020F0502020204030204" pitchFamily="2" charset="0"/>
            </a:endParaRPr>
          </a:p>
        </p:txBody>
      </p:sp>
      <p:sp>
        <p:nvSpPr>
          <p:cNvPr id="10" name="Rectangle: Rounded Corners 9">
            <a:extLst>
              <a:ext uri="{FF2B5EF4-FFF2-40B4-BE49-F238E27FC236}">
                <a16:creationId xmlns:a16="http://schemas.microsoft.com/office/drawing/2014/main" id="{66FF3F9F-8317-AD86-31C9-E276AF739EA4}"/>
              </a:ext>
            </a:extLst>
          </p:cNvPr>
          <p:cNvSpPr/>
          <p:nvPr/>
        </p:nvSpPr>
        <p:spPr>
          <a:xfrm>
            <a:off x="4500186" y="5145218"/>
            <a:ext cx="6667500" cy="10208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1800" dirty="0">
                <a:ea typeface="ADLaM Display" panose="020F0502020204030204" pitchFamily="2" charset="0"/>
                <a:cs typeface="ADLaM Display" panose="020F0502020204030204" pitchFamily="2" charset="0"/>
              </a:rPr>
              <a:t>Help Users with finding similar objects to their liking</a:t>
            </a:r>
          </a:p>
        </p:txBody>
      </p:sp>
      <p:pic>
        <p:nvPicPr>
          <p:cNvPr id="13" name="Graphic 12" descr="Radio microphone outline">
            <a:extLst>
              <a:ext uri="{FF2B5EF4-FFF2-40B4-BE49-F238E27FC236}">
                <a16:creationId xmlns:a16="http://schemas.microsoft.com/office/drawing/2014/main" id="{0DA88DAE-E51A-18C1-B461-2C05A24022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264" y="5788133"/>
            <a:ext cx="914400" cy="914400"/>
          </a:xfrm>
          <a:prstGeom prst="rect">
            <a:avLst/>
          </a:prstGeom>
        </p:spPr>
      </p:pic>
    </p:spTree>
    <p:extLst>
      <p:ext uri="{BB962C8B-B14F-4D97-AF65-F5344CB8AC3E}">
        <p14:creationId xmlns:p14="http://schemas.microsoft.com/office/powerpoint/2010/main" val="358489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A01907A-BF04-440F-BA0D-49BC96273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5027B31-49D4-8D0A-0D1D-FE5770519FA8}"/>
              </a:ext>
            </a:extLst>
          </p:cNvPr>
          <p:cNvSpPr txBox="1"/>
          <p:nvPr/>
        </p:nvSpPr>
        <p:spPr>
          <a:xfrm>
            <a:off x="353003" y="2324100"/>
            <a:ext cx="4057072" cy="1743075"/>
          </a:xfrm>
          <a:prstGeom prst="rect">
            <a:avLst/>
          </a:prstGeom>
          <a:effectLst/>
        </p:spPr>
        <p:txBody>
          <a:bodyPr vert="horz" lIns="91440" tIns="45720" rIns="91440" bIns="45720" rtlCol="0" anchor="ctr">
            <a:normAutofit/>
          </a:bodyPr>
          <a:lstStyle/>
          <a:p>
            <a:pPr algn="ctr" defTabSz="452628">
              <a:spcBef>
                <a:spcPct val="0"/>
              </a:spcBef>
              <a:spcAft>
                <a:spcPts val="594"/>
              </a:spcAft>
            </a:pPr>
            <a:r>
              <a:rPr lang="en-US" sz="4400" b="1" i="1" dirty="0">
                <a:latin typeface="+mj-lt"/>
                <a:ea typeface="+mj-ea"/>
                <a:cs typeface="+mj-cs"/>
              </a:rPr>
              <a:t>Future plans</a:t>
            </a:r>
          </a:p>
        </p:txBody>
      </p:sp>
      <p:sp>
        <p:nvSpPr>
          <p:cNvPr id="7" name="TextBox 6">
            <a:extLst>
              <a:ext uri="{FF2B5EF4-FFF2-40B4-BE49-F238E27FC236}">
                <a16:creationId xmlns:a16="http://schemas.microsoft.com/office/drawing/2014/main" id="{83CB70D3-81DA-9719-B38B-82C85AC091FD}"/>
              </a:ext>
            </a:extLst>
          </p:cNvPr>
          <p:cNvSpPr txBox="1"/>
          <p:nvPr/>
        </p:nvSpPr>
        <p:spPr>
          <a:xfrm>
            <a:off x="985513" y="5933092"/>
            <a:ext cx="3514673" cy="769441"/>
          </a:xfrm>
          <a:prstGeom prst="rect">
            <a:avLst/>
          </a:prstGeom>
          <a:noFill/>
        </p:spPr>
        <p:txBody>
          <a:bodyPr wrap="square" rtlCol="0">
            <a:spAutoFit/>
          </a:bodyPr>
          <a:lstStyle/>
          <a:p>
            <a:pPr defTabSz="434340">
              <a:spcAft>
                <a:spcPts val="600"/>
              </a:spcAft>
            </a:pPr>
            <a:r>
              <a:rPr lang="en-US" sz="1900" b="1" i="1" kern="1200" dirty="0">
                <a:solidFill>
                  <a:schemeClr val="accent1"/>
                </a:solidFill>
                <a:latin typeface="+mj-lt"/>
                <a:ea typeface="+mn-ea"/>
                <a:cs typeface="+mn-cs"/>
              </a:rPr>
              <a:t>Speaker:</a:t>
            </a:r>
          </a:p>
          <a:p>
            <a:pPr defTabSz="434340">
              <a:spcAft>
                <a:spcPts val="600"/>
              </a:spcAft>
            </a:pPr>
            <a:r>
              <a:rPr lang="en-US" sz="1900" i="1" dirty="0">
                <a:solidFill>
                  <a:schemeClr val="accent1"/>
                </a:solidFill>
                <a:latin typeface="+mj-lt"/>
              </a:rPr>
              <a:t>Saif </a:t>
            </a:r>
            <a:r>
              <a:rPr lang="en-US" sz="1900" i="1" dirty="0" err="1">
                <a:solidFill>
                  <a:schemeClr val="accent1"/>
                </a:solidFill>
                <a:latin typeface="+mj-lt"/>
              </a:rPr>
              <a:t>Aljaafari</a:t>
            </a:r>
            <a:endParaRPr lang="en-US" sz="2000" i="1" dirty="0">
              <a:solidFill>
                <a:schemeClr val="accent1"/>
              </a:solidFill>
              <a:latin typeface="+mj-lt"/>
            </a:endParaRPr>
          </a:p>
        </p:txBody>
      </p:sp>
      <p:sp>
        <p:nvSpPr>
          <p:cNvPr id="4" name="Rectangle: Rounded Corners 3">
            <a:extLst>
              <a:ext uri="{FF2B5EF4-FFF2-40B4-BE49-F238E27FC236}">
                <a16:creationId xmlns:a16="http://schemas.microsoft.com/office/drawing/2014/main" id="{24BFF7BE-940E-04F6-9AE7-C305C0627CCB}"/>
              </a:ext>
            </a:extLst>
          </p:cNvPr>
          <p:cNvSpPr/>
          <p:nvPr/>
        </p:nvSpPr>
        <p:spPr>
          <a:xfrm>
            <a:off x="4500186" y="807791"/>
            <a:ext cx="6667500" cy="1066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dirty="0">
                <a:ea typeface="ADLaM Display" panose="020F0502020204030204" pitchFamily="2" charset="0"/>
                <a:cs typeface="ADLaM Display" panose="020F0502020204030204" pitchFamily="2" charset="0"/>
              </a:rPr>
              <a:t>Train models with different objects such as furniture, cars, appliances, etc. </a:t>
            </a:r>
            <a:endParaRPr lang="en-US" sz="1800" dirty="0">
              <a:ea typeface="ADLaM Display" panose="020F0502020204030204" pitchFamily="2" charset="0"/>
              <a:cs typeface="ADLaM Display" panose="020F0502020204030204" pitchFamily="2" charset="0"/>
            </a:endParaRPr>
          </a:p>
        </p:txBody>
      </p:sp>
      <p:sp>
        <p:nvSpPr>
          <p:cNvPr id="8" name="Rectangle: Rounded Corners 7">
            <a:extLst>
              <a:ext uri="{FF2B5EF4-FFF2-40B4-BE49-F238E27FC236}">
                <a16:creationId xmlns:a16="http://schemas.microsoft.com/office/drawing/2014/main" id="{48372ACE-867A-4C69-51C0-BA76EF36AF10}"/>
              </a:ext>
            </a:extLst>
          </p:cNvPr>
          <p:cNvSpPr/>
          <p:nvPr/>
        </p:nvSpPr>
        <p:spPr>
          <a:xfrm>
            <a:off x="4500186" y="2253600"/>
            <a:ext cx="6667500" cy="1066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dirty="0">
                <a:ea typeface="ADLaM Display" panose="020F0502020204030204" pitchFamily="2" charset="0"/>
                <a:cs typeface="ADLaM Display" panose="020F0502020204030204" pitchFamily="2" charset="0"/>
              </a:rPr>
              <a:t>Implement a vendor locator system that provides all the stores with the found results</a:t>
            </a:r>
            <a:endParaRPr lang="en-US" sz="1800" dirty="0">
              <a:ea typeface="ADLaM Display" panose="020F0502020204030204" pitchFamily="2" charset="0"/>
              <a:cs typeface="ADLaM Display" panose="020F0502020204030204" pitchFamily="2" charset="0"/>
            </a:endParaRPr>
          </a:p>
        </p:txBody>
      </p:sp>
      <p:sp>
        <p:nvSpPr>
          <p:cNvPr id="9" name="Rectangle: Rounded Corners 8">
            <a:extLst>
              <a:ext uri="{FF2B5EF4-FFF2-40B4-BE49-F238E27FC236}">
                <a16:creationId xmlns:a16="http://schemas.microsoft.com/office/drawing/2014/main" id="{1F649E98-2D27-8BC6-F736-ED9A6B2EFD85}"/>
              </a:ext>
            </a:extLst>
          </p:cNvPr>
          <p:cNvSpPr/>
          <p:nvPr/>
        </p:nvSpPr>
        <p:spPr>
          <a:xfrm>
            <a:off x="4500186" y="3699409"/>
            <a:ext cx="6667500" cy="1066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1800" dirty="0">
                <a:ea typeface="ADLaM Display" panose="020F0502020204030204" pitchFamily="2" charset="0"/>
                <a:cs typeface="ADLaM Display" panose="020F0502020204030204" pitchFamily="2" charset="0"/>
              </a:rPr>
              <a:t>Implement a real time solution with a mobile camera</a:t>
            </a:r>
          </a:p>
        </p:txBody>
      </p:sp>
      <p:sp>
        <p:nvSpPr>
          <p:cNvPr id="10" name="Rectangle: Rounded Corners 9">
            <a:extLst>
              <a:ext uri="{FF2B5EF4-FFF2-40B4-BE49-F238E27FC236}">
                <a16:creationId xmlns:a16="http://schemas.microsoft.com/office/drawing/2014/main" id="{66FF3F9F-8317-AD86-31C9-E276AF739EA4}"/>
              </a:ext>
            </a:extLst>
          </p:cNvPr>
          <p:cNvSpPr/>
          <p:nvPr/>
        </p:nvSpPr>
        <p:spPr>
          <a:xfrm>
            <a:off x="4500186" y="5145218"/>
            <a:ext cx="6667500" cy="10208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dirty="0">
                <a:ea typeface="ADLaM Display" panose="020F0502020204030204" pitchFamily="2" charset="0"/>
                <a:cs typeface="ADLaM Display" panose="020F0502020204030204" pitchFamily="2" charset="0"/>
              </a:rPr>
              <a:t>Implement different AWS resources to provide a better user experience</a:t>
            </a:r>
            <a:endParaRPr lang="en-US" sz="1800" dirty="0">
              <a:ea typeface="ADLaM Display" panose="020F0502020204030204" pitchFamily="2" charset="0"/>
              <a:cs typeface="ADLaM Display" panose="020F0502020204030204" pitchFamily="2" charset="0"/>
            </a:endParaRPr>
          </a:p>
        </p:txBody>
      </p:sp>
      <p:pic>
        <p:nvPicPr>
          <p:cNvPr id="13" name="Graphic 12" descr="Radio microphone outline">
            <a:extLst>
              <a:ext uri="{FF2B5EF4-FFF2-40B4-BE49-F238E27FC236}">
                <a16:creationId xmlns:a16="http://schemas.microsoft.com/office/drawing/2014/main" id="{0DA88DAE-E51A-18C1-B461-2C05A24022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264" y="5788133"/>
            <a:ext cx="914400" cy="914400"/>
          </a:xfrm>
          <a:prstGeom prst="rect">
            <a:avLst/>
          </a:prstGeom>
        </p:spPr>
      </p:pic>
    </p:spTree>
    <p:extLst>
      <p:ext uri="{BB962C8B-B14F-4D97-AF65-F5344CB8AC3E}">
        <p14:creationId xmlns:p14="http://schemas.microsoft.com/office/powerpoint/2010/main" val="403899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A01907A-BF04-440F-BA0D-49BC96273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3CB70D3-81DA-9719-B38B-82C85AC091FD}"/>
              </a:ext>
            </a:extLst>
          </p:cNvPr>
          <p:cNvSpPr txBox="1"/>
          <p:nvPr/>
        </p:nvSpPr>
        <p:spPr>
          <a:xfrm>
            <a:off x="899788" y="6232347"/>
            <a:ext cx="5062862" cy="784830"/>
          </a:xfrm>
          <a:prstGeom prst="rect">
            <a:avLst/>
          </a:prstGeom>
          <a:noFill/>
        </p:spPr>
        <p:txBody>
          <a:bodyPr wrap="square" rtlCol="0">
            <a:spAutoFit/>
          </a:bodyPr>
          <a:lstStyle/>
          <a:p>
            <a:pPr defTabSz="434340">
              <a:spcAft>
                <a:spcPts val="600"/>
              </a:spcAft>
            </a:pPr>
            <a:r>
              <a:rPr lang="en-US" sz="1900" b="1" i="1" kern="1200" dirty="0">
                <a:solidFill>
                  <a:schemeClr val="accent1"/>
                </a:solidFill>
                <a:latin typeface="+mj-lt"/>
                <a:ea typeface="+mn-ea"/>
                <a:cs typeface="+mn-cs"/>
              </a:rPr>
              <a:t>Speaker: </a:t>
            </a:r>
            <a:r>
              <a:rPr lang="en-US" sz="2000" i="1" dirty="0">
                <a:solidFill>
                  <a:schemeClr val="accent1"/>
                </a:solidFill>
                <a:latin typeface="+mj-lt"/>
              </a:rPr>
              <a:t>Abdulaziz </a:t>
            </a:r>
            <a:r>
              <a:rPr lang="en-US" sz="2000" i="1" dirty="0" err="1">
                <a:solidFill>
                  <a:schemeClr val="accent1"/>
                </a:solidFill>
                <a:latin typeface="+mj-lt"/>
              </a:rPr>
              <a:t>AlNasser</a:t>
            </a:r>
            <a:endParaRPr lang="en-US" sz="2000" i="1" dirty="0">
              <a:solidFill>
                <a:schemeClr val="accent1"/>
              </a:solidFill>
              <a:latin typeface="+mj-lt"/>
            </a:endParaRPr>
          </a:p>
          <a:p>
            <a:pPr defTabSz="434340">
              <a:spcAft>
                <a:spcPts val="600"/>
              </a:spcAft>
            </a:pPr>
            <a:endParaRPr lang="en-US" sz="2000" i="1" dirty="0">
              <a:solidFill>
                <a:schemeClr val="accent1"/>
              </a:solidFill>
              <a:latin typeface="+mj-lt"/>
            </a:endParaRPr>
          </a:p>
        </p:txBody>
      </p:sp>
      <p:pic>
        <p:nvPicPr>
          <p:cNvPr id="13" name="Graphic 12" descr="Radio microphone outline">
            <a:extLst>
              <a:ext uri="{FF2B5EF4-FFF2-40B4-BE49-F238E27FC236}">
                <a16:creationId xmlns:a16="http://schemas.microsoft.com/office/drawing/2014/main" id="{0DA88DAE-E51A-18C1-B461-2C05A24022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264" y="5788133"/>
            <a:ext cx="914400" cy="914400"/>
          </a:xfrm>
          <a:prstGeom prst="rect">
            <a:avLst/>
          </a:prstGeom>
        </p:spPr>
      </p:pic>
      <p:pic>
        <p:nvPicPr>
          <p:cNvPr id="2" name="Picture 1">
            <a:extLst>
              <a:ext uri="{FF2B5EF4-FFF2-40B4-BE49-F238E27FC236}">
                <a16:creationId xmlns:a16="http://schemas.microsoft.com/office/drawing/2014/main" id="{A921ABF1-50EC-32EC-1CF1-B5D0FE210E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7831" y="581285"/>
            <a:ext cx="8796338" cy="5565597"/>
          </a:xfrm>
          <a:prstGeom prst="rect">
            <a:avLst/>
          </a:prstGeom>
        </p:spPr>
      </p:pic>
      <p:sp>
        <p:nvSpPr>
          <p:cNvPr id="3" name="Title 1">
            <a:extLst>
              <a:ext uri="{FF2B5EF4-FFF2-40B4-BE49-F238E27FC236}">
                <a16:creationId xmlns:a16="http://schemas.microsoft.com/office/drawing/2014/main" id="{8087E46E-8F8E-A103-E33B-D7BCB3129D66}"/>
              </a:ext>
            </a:extLst>
          </p:cNvPr>
          <p:cNvSpPr>
            <a:spLocks noGrp="1"/>
          </p:cNvSpPr>
          <p:nvPr>
            <p:ph type="title"/>
          </p:nvPr>
        </p:nvSpPr>
        <p:spPr>
          <a:xfrm>
            <a:off x="4389458" y="166818"/>
            <a:ext cx="3413084" cy="384721"/>
          </a:xfrm>
        </p:spPr>
        <p:txBody>
          <a:bodyPr vert="horz" lIns="91440" tIns="45720" rIns="91440" bIns="45720" rtlCol="0" anchor="b">
            <a:noAutofit/>
          </a:bodyPr>
          <a:lstStyle/>
          <a:p>
            <a:pPr algn="ctr"/>
            <a:r>
              <a:rPr lang="en-US" sz="3200" dirty="0"/>
              <a:t>Cloud Diagram</a:t>
            </a:r>
          </a:p>
        </p:txBody>
      </p:sp>
    </p:spTree>
    <p:extLst>
      <p:ext uri="{BB962C8B-B14F-4D97-AF65-F5344CB8AC3E}">
        <p14:creationId xmlns:p14="http://schemas.microsoft.com/office/powerpoint/2010/main" val="2458826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descr="Light bulb on yellow background with sketched light beams and cord">
            <a:extLst>
              <a:ext uri="{FF2B5EF4-FFF2-40B4-BE49-F238E27FC236}">
                <a16:creationId xmlns:a16="http://schemas.microsoft.com/office/drawing/2014/main" id="{D0B2F2DE-1FC8-14BD-F36C-75C538FF1768}"/>
              </a:ext>
            </a:extLst>
          </p:cNvPr>
          <p:cNvPicPr>
            <a:picLocks noChangeAspect="1"/>
          </p:cNvPicPr>
          <p:nvPr/>
        </p:nvPicPr>
        <p:blipFill rotWithShape="1">
          <a:blip r:embed="rId2">
            <a:duotone>
              <a:schemeClr val="accent1">
                <a:shade val="45000"/>
                <a:satMod val="135000"/>
              </a:schemeClr>
              <a:prstClr val="white"/>
            </a:duotone>
          </a:blip>
          <a:srcRect l="44803" r="544"/>
          <a:stretch/>
        </p:blipFill>
        <p:spPr>
          <a:xfrm>
            <a:off x="6643688" y="-19051"/>
            <a:ext cx="5559462" cy="6858001"/>
          </a:xfrm>
          <a:prstGeom prst="rect">
            <a:avLst/>
          </a:prstGeom>
        </p:spPr>
      </p:pic>
      <p:sp>
        <p:nvSpPr>
          <p:cNvPr id="4" name="TextBox 3">
            <a:extLst>
              <a:ext uri="{FF2B5EF4-FFF2-40B4-BE49-F238E27FC236}">
                <a16:creationId xmlns:a16="http://schemas.microsoft.com/office/drawing/2014/main" id="{2D9BFAFE-F83B-4D70-8D9E-075F2E5E8BDA}"/>
              </a:ext>
            </a:extLst>
          </p:cNvPr>
          <p:cNvSpPr txBox="1"/>
          <p:nvPr/>
        </p:nvSpPr>
        <p:spPr>
          <a:xfrm>
            <a:off x="675213" y="256420"/>
            <a:ext cx="5070100" cy="1559412"/>
          </a:xfrm>
          <a:prstGeom prst="rect">
            <a:avLst/>
          </a:prstGeom>
        </p:spPr>
        <p:txBody>
          <a:bodyPr vert="horz" lIns="91440" tIns="45720" rIns="91440" bIns="45720" rtlCol="0" anchor="b">
            <a:normAutofit/>
          </a:bodyPr>
          <a:lstStyle/>
          <a:p>
            <a:pPr>
              <a:spcBef>
                <a:spcPct val="0"/>
              </a:spcBef>
              <a:spcAft>
                <a:spcPts val="600"/>
              </a:spcAft>
            </a:pPr>
            <a:r>
              <a:rPr lang="en-US" sz="4000" b="1" i="1" dirty="0">
                <a:solidFill>
                  <a:srgbClr val="FEFEFE"/>
                </a:solidFill>
                <a:latin typeface="+mj-lt"/>
                <a:ea typeface="+mj-ea"/>
                <a:cs typeface="+mj-cs"/>
              </a:rPr>
              <a:t>Conclusion</a:t>
            </a:r>
          </a:p>
        </p:txBody>
      </p:sp>
      <p:graphicFrame>
        <p:nvGraphicFramePr>
          <p:cNvPr id="23" name="TextBox 4">
            <a:extLst>
              <a:ext uri="{FF2B5EF4-FFF2-40B4-BE49-F238E27FC236}">
                <a16:creationId xmlns:a16="http://schemas.microsoft.com/office/drawing/2014/main" id="{55B707C4-F1E1-FDF9-901F-1A43BBEF6106}"/>
              </a:ext>
            </a:extLst>
          </p:cNvPr>
          <p:cNvGraphicFramePr/>
          <p:nvPr>
            <p:extLst>
              <p:ext uri="{D42A27DB-BD31-4B8C-83A1-F6EECF244321}">
                <p14:modId xmlns:p14="http://schemas.microsoft.com/office/powerpoint/2010/main" val="1494030881"/>
              </p:ext>
            </p:extLst>
          </p:nvPr>
        </p:nvGraphicFramePr>
        <p:xfrm>
          <a:off x="478212" y="2291187"/>
          <a:ext cx="5070101" cy="34132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C02AF9F4-79D7-4BAF-660A-4648DDFAFB99}"/>
              </a:ext>
            </a:extLst>
          </p:cNvPr>
          <p:cNvSpPr txBox="1"/>
          <p:nvPr/>
        </p:nvSpPr>
        <p:spPr>
          <a:xfrm>
            <a:off x="985513" y="5933092"/>
            <a:ext cx="3514673" cy="754053"/>
          </a:xfrm>
          <a:prstGeom prst="rect">
            <a:avLst/>
          </a:prstGeom>
          <a:noFill/>
        </p:spPr>
        <p:txBody>
          <a:bodyPr wrap="square" rtlCol="0">
            <a:spAutoFit/>
          </a:bodyPr>
          <a:lstStyle/>
          <a:p>
            <a:pPr defTabSz="434340">
              <a:spcAft>
                <a:spcPts val="600"/>
              </a:spcAft>
            </a:pPr>
            <a:r>
              <a:rPr lang="en-US" sz="1900" b="1" i="1" kern="1200" dirty="0">
                <a:solidFill>
                  <a:schemeClr val="accent1"/>
                </a:solidFill>
                <a:latin typeface="+mj-lt"/>
                <a:ea typeface="+mn-ea"/>
                <a:cs typeface="+mn-cs"/>
              </a:rPr>
              <a:t>Speaker:</a:t>
            </a:r>
          </a:p>
          <a:p>
            <a:pPr defTabSz="434340">
              <a:spcAft>
                <a:spcPts val="600"/>
              </a:spcAft>
            </a:pPr>
            <a:r>
              <a:rPr lang="en-US" sz="1900" i="1" dirty="0">
                <a:solidFill>
                  <a:schemeClr val="accent1"/>
                </a:solidFill>
                <a:latin typeface="+mj-lt"/>
              </a:rPr>
              <a:t>Abdulaziz AL Nasser</a:t>
            </a:r>
            <a:endParaRPr lang="en-US" sz="1900" i="1" kern="1200" dirty="0">
              <a:solidFill>
                <a:schemeClr val="accent1"/>
              </a:solidFill>
              <a:latin typeface="+mj-lt"/>
              <a:ea typeface="+mn-ea"/>
              <a:cs typeface="+mn-cs"/>
            </a:endParaRPr>
          </a:p>
        </p:txBody>
      </p:sp>
      <p:pic>
        <p:nvPicPr>
          <p:cNvPr id="2" name="Graphic 1" descr="Radio microphone outline">
            <a:extLst>
              <a:ext uri="{FF2B5EF4-FFF2-40B4-BE49-F238E27FC236}">
                <a16:creationId xmlns:a16="http://schemas.microsoft.com/office/drawing/2014/main" id="{036A27E1-51C0-5C71-A058-F41EBB40976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86264" y="5788133"/>
            <a:ext cx="914400" cy="914400"/>
          </a:xfrm>
          <a:prstGeom prst="rect">
            <a:avLst/>
          </a:prstGeom>
        </p:spPr>
      </p:pic>
    </p:spTree>
    <p:extLst>
      <p:ext uri="{BB962C8B-B14F-4D97-AF65-F5344CB8AC3E}">
        <p14:creationId xmlns:p14="http://schemas.microsoft.com/office/powerpoint/2010/main" val="942453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AFF1179-D42D-0CF7-B76E-E036A5493F46}"/>
              </a:ext>
            </a:extLst>
          </p:cNvPr>
          <p:cNvSpPr>
            <a:spLocks noGrp="1"/>
          </p:cNvSpPr>
          <p:nvPr>
            <p:ph type="title"/>
          </p:nvPr>
        </p:nvSpPr>
        <p:spPr>
          <a:xfrm>
            <a:off x="134043" y="1178534"/>
            <a:ext cx="4142682" cy="1559412"/>
          </a:xfrm>
        </p:spPr>
        <p:txBody>
          <a:bodyPr vert="horz" lIns="91440" tIns="45720" rIns="91440" bIns="45720" rtlCol="0" anchor="b">
            <a:normAutofit fontScale="90000"/>
          </a:bodyPr>
          <a:lstStyle/>
          <a:p>
            <a:r>
              <a:rPr lang="en-US" sz="4800" dirty="0"/>
              <a:t>Live</a:t>
            </a:r>
            <a:br>
              <a:rPr lang="en-US" sz="4800" dirty="0"/>
            </a:br>
            <a:r>
              <a:rPr lang="en-US" sz="4800" dirty="0"/>
              <a:t>demonstration</a:t>
            </a:r>
          </a:p>
        </p:txBody>
      </p:sp>
      <p:sp>
        <p:nvSpPr>
          <p:cNvPr id="23"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D782893-5B1B-633B-5EE8-3CAA8E337BA1}"/>
              </a:ext>
            </a:extLst>
          </p:cNvPr>
          <p:cNvSpPr txBox="1"/>
          <p:nvPr/>
        </p:nvSpPr>
        <p:spPr>
          <a:xfrm>
            <a:off x="985513" y="5933092"/>
            <a:ext cx="3514673" cy="1138773"/>
          </a:xfrm>
          <a:prstGeom prst="rect">
            <a:avLst/>
          </a:prstGeom>
          <a:noFill/>
        </p:spPr>
        <p:txBody>
          <a:bodyPr wrap="square" rtlCol="0">
            <a:spAutoFit/>
          </a:bodyPr>
          <a:lstStyle/>
          <a:p>
            <a:pPr defTabSz="434340">
              <a:spcAft>
                <a:spcPts val="600"/>
              </a:spcAft>
            </a:pPr>
            <a:r>
              <a:rPr lang="en-US" sz="1900" b="1" i="1" kern="1200" dirty="0">
                <a:solidFill>
                  <a:schemeClr val="accent1"/>
                </a:solidFill>
                <a:latin typeface="+mj-lt"/>
                <a:ea typeface="+mn-ea"/>
                <a:cs typeface="+mn-cs"/>
              </a:rPr>
              <a:t>Speaker:</a:t>
            </a:r>
          </a:p>
          <a:p>
            <a:pPr defTabSz="434340">
              <a:spcAft>
                <a:spcPts val="600"/>
              </a:spcAft>
            </a:pPr>
            <a:r>
              <a:rPr lang="en-US" sz="1900" i="1" dirty="0">
                <a:solidFill>
                  <a:schemeClr val="accent1"/>
                </a:solidFill>
                <a:latin typeface="+mj-lt"/>
              </a:rPr>
              <a:t>Bader Alotaibi</a:t>
            </a:r>
          </a:p>
          <a:p>
            <a:pPr defTabSz="434340">
              <a:spcAft>
                <a:spcPts val="600"/>
              </a:spcAft>
            </a:pPr>
            <a:endParaRPr lang="en-US" sz="2000" i="1" dirty="0">
              <a:solidFill>
                <a:schemeClr val="accent1"/>
              </a:solidFill>
              <a:latin typeface="+mj-lt"/>
            </a:endParaRPr>
          </a:p>
        </p:txBody>
      </p:sp>
      <p:pic>
        <p:nvPicPr>
          <p:cNvPr id="3" name="Graphic 2" descr="Radio microphone outline">
            <a:extLst>
              <a:ext uri="{FF2B5EF4-FFF2-40B4-BE49-F238E27FC236}">
                <a16:creationId xmlns:a16="http://schemas.microsoft.com/office/drawing/2014/main" id="{00089F7F-1B18-5718-A961-68DE71217C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264" y="5788133"/>
            <a:ext cx="914400" cy="914400"/>
          </a:xfrm>
          <a:prstGeom prst="rect">
            <a:avLst/>
          </a:prstGeom>
        </p:spPr>
      </p:pic>
      <p:pic>
        <p:nvPicPr>
          <p:cNvPr id="6" name="Picture 5">
            <a:extLst>
              <a:ext uri="{FF2B5EF4-FFF2-40B4-BE49-F238E27FC236}">
                <a16:creationId xmlns:a16="http://schemas.microsoft.com/office/drawing/2014/main" id="{12383955-40D0-91CF-3B44-868B363254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5026" y="1016108"/>
            <a:ext cx="4962524" cy="4714875"/>
          </a:xfrm>
          <a:prstGeom prst="rect">
            <a:avLst/>
          </a:prstGeom>
        </p:spPr>
      </p:pic>
    </p:spTree>
    <p:extLst>
      <p:ext uri="{BB962C8B-B14F-4D97-AF65-F5344CB8AC3E}">
        <p14:creationId xmlns:p14="http://schemas.microsoft.com/office/powerpoint/2010/main" val="381466135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7" descr="Wood human figure">
            <a:extLst>
              <a:ext uri="{FF2B5EF4-FFF2-40B4-BE49-F238E27FC236}">
                <a16:creationId xmlns:a16="http://schemas.microsoft.com/office/drawing/2014/main" id="{0FA7B3EB-78B3-546D-7AB3-A300B1B418E7}"/>
              </a:ext>
            </a:extLst>
          </p:cNvPr>
          <p:cNvPicPr>
            <a:picLocks noChangeAspect="1"/>
          </p:cNvPicPr>
          <p:nvPr/>
        </p:nvPicPr>
        <p:blipFill rotWithShape="1">
          <a:blip r:embed="rId2">
            <a:duotone>
              <a:schemeClr val="accent1">
                <a:shade val="45000"/>
                <a:satMod val="135000"/>
              </a:schemeClr>
              <a:prstClr val="white"/>
            </a:duotone>
          </a:blip>
          <a:srcRect r="40681" b="-2"/>
          <a:stretch/>
        </p:blipFill>
        <p:spPr>
          <a:xfrm>
            <a:off x="6108700" y="-1"/>
            <a:ext cx="6094450" cy="6858001"/>
          </a:xfrm>
          <a:prstGeom prst="rect">
            <a:avLst/>
          </a:prstGeom>
        </p:spPr>
      </p:pic>
      <p:sp>
        <p:nvSpPr>
          <p:cNvPr id="12" name="Freeform 16">
            <a:extLst>
              <a:ext uri="{FF2B5EF4-FFF2-40B4-BE49-F238E27FC236}">
                <a16:creationId xmlns:a16="http://schemas.microsoft.com/office/drawing/2014/main" id="{3994EE40-F54F-48E5-826B-B45158209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459E2C2-B310-42C9-9FEC-E48E1D1AF290}"/>
              </a:ext>
            </a:extLst>
          </p:cNvPr>
          <p:cNvSpPr txBox="1"/>
          <p:nvPr/>
        </p:nvSpPr>
        <p:spPr>
          <a:xfrm>
            <a:off x="810000" y="447188"/>
            <a:ext cx="5070100" cy="1559412"/>
          </a:xfrm>
          <a:prstGeom prst="rect">
            <a:avLst/>
          </a:prstGeom>
        </p:spPr>
        <p:txBody>
          <a:bodyPr vert="horz" lIns="91440" tIns="45720" rIns="91440" bIns="45720" rtlCol="0" anchor="b">
            <a:normAutofit/>
          </a:bodyPr>
          <a:lstStyle/>
          <a:p>
            <a:pPr>
              <a:spcBef>
                <a:spcPct val="0"/>
              </a:spcBef>
              <a:spcAft>
                <a:spcPts val="600"/>
              </a:spcAft>
            </a:pPr>
            <a:r>
              <a:rPr lang="en-US" sz="4000" b="1" i="1">
                <a:solidFill>
                  <a:srgbClr val="FEFEFE"/>
                </a:solidFill>
                <a:latin typeface="+mj-lt"/>
                <a:ea typeface="+mj-ea"/>
                <a:cs typeface="+mj-cs"/>
              </a:rPr>
              <a:t>Thank you for listening!</a:t>
            </a:r>
          </a:p>
        </p:txBody>
      </p:sp>
      <p:sp>
        <p:nvSpPr>
          <p:cNvPr id="6" name="TextBox 5">
            <a:extLst>
              <a:ext uri="{FF2B5EF4-FFF2-40B4-BE49-F238E27FC236}">
                <a16:creationId xmlns:a16="http://schemas.microsoft.com/office/drawing/2014/main" id="{BC9FE9F9-EB68-4A46-A57B-670C40F297F8}"/>
              </a:ext>
            </a:extLst>
          </p:cNvPr>
          <p:cNvSpPr txBox="1"/>
          <p:nvPr/>
        </p:nvSpPr>
        <p:spPr>
          <a:xfrm>
            <a:off x="818712" y="2413000"/>
            <a:ext cx="5055923" cy="3632200"/>
          </a:xfrm>
          <a:prstGeom prst="rect">
            <a:avLst/>
          </a:prstGeom>
        </p:spPr>
        <p:txBody>
          <a:bodyPr vert="horz" lIns="91440" tIns="45720" rIns="91440" bIns="45720" rtlCol="0" anchor="ctr">
            <a:normAutofit/>
          </a:bodyPr>
          <a:lstStyle/>
          <a:p>
            <a:pPr>
              <a:spcBef>
                <a:spcPct val="20000"/>
              </a:spcBef>
              <a:spcAft>
                <a:spcPts val="600"/>
              </a:spcAft>
              <a:buClr>
                <a:schemeClr val="accent1"/>
              </a:buClr>
              <a:buFont typeface="Wingdings 2" charset="2"/>
              <a:buChar char=""/>
            </a:pPr>
            <a:r>
              <a:rPr lang="en-US" sz="3600" dirty="0"/>
              <a:t> Any questions?</a:t>
            </a:r>
          </a:p>
        </p:txBody>
      </p:sp>
    </p:spTree>
    <p:extLst>
      <p:ext uri="{BB962C8B-B14F-4D97-AF65-F5344CB8AC3E}">
        <p14:creationId xmlns:p14="http://schemas.microsoft.com/office/powerpoint/2010/main" val="14645670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JANOS">
      <a:dk1>
        <a:sysClr val="windowText" lastClr="000000"/>
      </a:dk1>
      <a:lt1>
        <a:sysClr val="window" lastClr="FFFFFF"/>
      </a:lt1>
      <a:dk2>
        <a:srgbClr val="212121"/>
      </a:dk2>
      <a:lt2>
        <a:srgbClr val="FFFFFF"/>
      </a:lt2>
      <a:accent1>
        <a:srgbClr val="00B0F0"/>
      </a:accent1>
      <a:accent2>
        <a:srgbClr val="00B0F0"/>
      </a:accent2>
      <a:accent3>
        <a:srgbClr val="00B0F0"/>
      </a:accent3>
      <a:accent4>
        <a:srgbClr val="00B0F0"/>
      </a:accent4>
      <a:accent5>
        <a:srgbClr val="00B0F0"/>
      </a:accent5>
      <a:accent6>
        <a:srgbClr val="00B0F0"/>
      </a:accent6>
      <a:hlink>
        <a:srgbClr val="00B0F0"/>
      </a:hlink>
      <a:folHlink>
        <a:srgbClr val="00B0F0"/>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F28034D24D63A42BD869A875F1DBFE8" ma:contentTypeVersion="9" ma:contentTypeDescription="Create a new document." ma:contentTypeScope="" ma:versionID="7b91abb6d2232304dc1b50ea86067812">
  <xsd:schema xmlns:xsd="http://www.w3.org/2001/XMLSchema" xmlns:xs="http://www.w3.org/2001/XMLSchema" xmlns:p="http://schemas.microsoft.com/office/2006/metadata/properties" xmlns:ns2="ffd46672-e901-421f-80a7-c288083e1a92" xmlns:ns3="76a1bcad-f17f-46b9-873b-151a5cab9fc5" targetNamespace="http://schemas.microsoft.com/office/2006/metadata/properties" ma:root="true" ma:fieldsID="37891702ff736e854cc86b7cba79829f" ns2:_="" ns3:_="">
    <xsd:import namespace="ffd46672-e901-421f-80a7-c288083e1a92"/>
    <xsd:import namespace="76a1bcad-f17f-46b9-873b-151a5cab9fc5"/>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d46672-e901-421f-80a7-c288083e1a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75d800dd-afeb-4d66-8e72-ffab26844e77"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6a1bcad-f17f-46b9-873b-151a5cab9fc5"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ea33d22c-45e9-4118-a928-dea732fdad68}" ma:internalName="TaxCatchAll" ma:showField="CatchAllData" ma:web="76a1bcad-f17f-46b9-873b-151a5cab9fc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fd46672-e901-421f-80a7-c288083e1a92">
      <Terms xmlns="http://schemas.microsoft.com/office/infopath/2007/PartnerControls"/>
    </lcf76f155ced4ddcb4097134ff3c332f>
    <TaxCatchAll xmlns="76a1bcad-f17f-46b9-873b-151a5cab9fc5" xsi:nil="true"/>
  </documentManagement>
</p:properties>
</file>

<file path=customXml/itemProps1.xml><?xml version="1.0" encoding="utf-8"?>
<ds:datastoreItem xmlns:ds="http://schemas.openxmlformats.org/officeDocument/2006/customXml" ds:itemID="{804414BE-9149-42FA-9041-3AD3655866D8}">
  <ds:schemaRefs>
    <ds:schemaRef ds:uri="http://schemas.microsoft.com/sharepoint/v3/contenttype/forms"/>
  </ds:schemaRefs>
</ds:datastoreItem>
</file>

<file path=customXml/itemProps2.xml><?xml version="1.0" encoding="utf-8"?>
<ds:datastoreItem xmlns:ds="http://schemas.openxmlformats.org/officeDocument/2006/customXml" ds:itemID="{FECC827E-CDF8-4128-9B7B-642833983E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d46672-e901-421f-80a7-c288083e1a92"/>
    <ds:schemaRef ds:uri="76a1bcad-f17f-46b9-873b-151a5cab9f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37C881F-9A96-4E05-9825-E20EF7931A5A}">
  <ds:schemaRefs>
    <ds:schemaRef ds:uri="http://schemas.microsoft.com/office/2006/documentManagement/types"/>
    <ds:schemaRef ds:uri="http://purl.org/dc/dcmitype/"/>
    <ds:schemaRef ds:uri="http://purl.org/dc/elements/1.1/"/>
    <ds:schemaRef ds:uri="http://schemas.microsoft.com/office/infopath/2007/PartnerControls"/>
    <ds:schemaRef ds:uri="http://www.w3.org/XML/1998/namespace"/>
    <ds:schemaRef ds:uri="76a1bcad-f17f-46b9-873b-151a5cab9fc5"/>
    <ds:schemaRef ds:uri="ffd46672-e901-421f-80a7-c288083e1a92"/>
    <ds:schemaRef ds:uri="http://schemas.openxmlformats.org/package/2006/metadata/core-propertie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4200</TotalTime>
  <Words>221</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Microsoft Sans Serif</vt:lpstr>
      <vt:lpstr>Wingdings 2</vt:lpstr>
      <vt:lpstr>Quotable</vt:lpstr>
      <vt:lpstr>PowerPoint Presentation</vt:lpstr>
      <vt:lpstr>PowerPoint Presentation</vt:lpstr>
      <vt:lpstr>PowerPoint Presentation</vt:lpstr>
      <vt:lpstr>PowerPoint Presentation</vt:lpstr>
      <vt:lpstr>Cloud Diagram</vt:lpstr>
      <vt:lpstr>PowerPoint Presentation</vt:lpstr>
      <vt:lpstr>Live demonstration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jasser ghamdi</dc:creator>
  <cp:lastModifiedBy>سيف عادل الجعفري</cp:lastModifiedBy>
  <cp:revision>111</cp:revision>
  <dcterms:created xsi:type="dcterms:W3CDTF">2022-03-29T16:59:46Z</dcterms:created>
  <dcterms:modified xsi:type="dcterms:W3CDTF">2023-08-23T17:22:57Z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0x010100BF28034D24D63A42BD869A875F1DBFE8</vt:lpwstr>
  </property>
</Properties>
</file>