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9" r:id="rId6"/>
    <p:sldId id="260" r:id="rId7"/>
    <p:sldId id="268" r:id="rId8"/>
    <p:sldId id="277" r:id="rId9"/>
    <p:sldId id="278" r:id="rId10"/>
    <p:sldId id="279" r:id="rId11"/>
    <p:sldId id="281" r:id="rId12"/>
    <p:sldId id="280" r:id="rId13"/>
    <p:sldId id="265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705" autoAdjust="0"/>
  </p:normalViewPr>
  <p:slideViewPr>
    <p:cSldViewPr snapToGrid="0" snapToObjects="1">
      <p:cViewPr>
        <p:scale>
          <a:sx n="80" d="100"/>
          <a:sy n="80" d="100"/>
        </p:scale>
        <p:origin x="110" y="-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25B5F-4881-6047-A325-179143ED740C}" type="datetimeFigureOut">
              <a:rPr lang="en-IL" smtClean="0"/>
              <a:t>05/06/2022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644EC-E2D4-A543-A2F0-8F38000DF5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438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644EC-E2D4-A543-A2F0-8F38000DF59C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This iteration is almost similar to the line search Newton method. The key difference is that the approximate Hessian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used in place of the true Hessian.</a:t>
                </a:r>
                <a:endParaRPr lang="en-US" b="0" dirty="0">
                  <a:solidFill>
                    <a:srgbClr val="1F2D29"/>
                  </a:solidFill>
                </a:endParaRP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This iteration is almost similar to the line search Newton method. The key difference is that the approximate Hessian </a:t>
                </a:r>
                <a:r>
                  <a:rPr lang="en-US" b="0" i="0">
                    <a:latin typeface="Cambria Math" panose="02040503050406030204" pitchFamily="18" charset="0"/>
                  </a:rPr>
                  <a:t>𝐵_𝑘</a:t>
                </a:r>
                <a:r>
                  <a:rPr lang="en-US" dirty="0"/>
                  <a:t> is used in place of the true Hessian.</a:t>
                </a:r>
                <a:endParaRPr lang="en-US" b="0" dirty="0">
                  <a:solidFill>
                    <a:srgbClr val="1F2D29"/>
                  </a:solidFill>
                </a:endParaRPr>
              </a:p>
              <a:p>
                <a:endParaRPr lang="en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644EC-E2D4-A543-A2F0-8F38000DF59C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628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Instead of computing a new B at every iteration, we want to update it in a simple manner, taking into  to account the curvature measured during the most recent step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644EC-E2D4-A543-A2F0-8F38000DF59C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350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Instead of computing a new B at every iteration, we want to update it in a simple manner, taking into  to account the curvature measured during the most recent step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644EC-E2D4-A543-A2F0-8F38000DF59C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751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Instead of computing a new B at every iteration, we want to update it in a simple manner, taking into  to account the curvature measured during the most recent step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644EC-E2D4-A543-A2F0-8F38000DF59C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619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9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7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7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9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3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95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3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68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8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1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4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4365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06F591-5449-3E13-00CA-BFC0752E6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9048" y="2568817"/>
            <a:ext cx="7155598" cy="3133968"/>
          </a:xfrm>
        </p:spPr>
        <p:txBody>
          <a:bodyPr>
            <a:normAutofit/>
          </a:bodyPr>
          <a:lstStyle/>
          <a:p>
            <a:pPr algn="l"/>
            <a:r>
              <a:rPr lang="en-IL" sz="6600">
                <a:solidFill>
                  <a:srgbClr val="1F2D29"/>
                </a:solidFill>
              </a:rPr>
              <a:t>Decompositions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4756E-0D33-45D6-5261-95FF7FAEF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6561" y="2768846"/>
            <a:ext cx="4355178" cy="1138426"/>
          </a:xfrm>
        </p:spPr>
        <p:txBody>
          <a:bodyPr>
            <a:normAutofit/>
          </a:bodyPr>
          <a:lstStyle/>
          <a:p>
            <a:pPr algn="l"/>
            <a:r>
              <a:rPr lang="en-IL" sz="1600">
                <a:solidFill>
                  <a:srgbClr val="1F2D29"/>
                </a:solidFill>
              </a:rPr>
              <a:t>By Tomer Sheffer &amp; Roni Ben Dom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32A0FC-3B0E-4DD1-9C3E-9C8C8CA6D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712" y="2388951"/>
            <a:ext cx="84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1F2D29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73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Quasi-Newton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we have generated a new iterate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wish to construct a new quadratic model, an approximate quadratic model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form: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1F2D29"/>
                    </a:solidFill>
                  </a:rPr>
                  <a:t>Requiring the following:</a:t>
                </a:r>
              </a:p>
              <a:p>
                <a:pPr marL="342900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1F2D29"/>
                  </a:solidFill>
                  <a:latin typeface="Cambria Math" panose="02040503050406030204" pitchFamily="18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m:rPr>
                            <m:lit/>
                          </m:r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b="0" dirty="0">
                    <a:solidFill>
                      <a:srgbClr val="1F2D29"/>
                    </a:solidFill>
                  </a:rPr>
                </a:br>
                <a:endParaRPr lang="en-US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  <a:blipFill>
                <a:blip r:embed="rId4"/>
                <a:stretch>
                  <a:fillRect l="-832" r="-149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19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Quasi-Newton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</p:spPr>
            <p:txBody>
              <a:bodyPr anchor="t"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limLow>
                        <m:limLow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/>
                            <m:sub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lim>
                      </m:limLow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1F2D29"/>
                    </a:solidFill>
                  </a:rPr>
                  <a:t>Define:</a:t>
                </a:r>
              </a:p>
              <a:p>
                <a:pPr marL="342900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rgbClr val="1F2D29"/>
                  </a:solidFill>
                </a:endParaRPr>
              </a:p>
              <a:p>
                <a:pPr marL="342900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lit/>
                      </m:rP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 −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lit/>
                      </m:rP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br>
                  <a:rPr lang="en-US" b="0" dirty="0">
                    <a:solidFill>
                      <a:srgbClr val="1F2D29"/>
                    </a:solidFill>
                  </a:rPr>
                </a:br>
                <a:endParaRPr lang="en-US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  <a:blipFill>
                <a:blip r:embed="rId4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418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 dirty="0">
                <a:solidFill>
                  <a:srgbClr val="1F2D29"/>
                </a:solidFill>
              </a:rPr>
              <a:t>Quasi-Newton methods: Secant equation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1F2D29"/>
                    </a:solidFill>
                  </a:rPr>
                  <a:t>We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1F2D29"/>
                    </a:solidFill>
                  </a:rPr>
                  <a:t>This is known as the Quasi-Newton condition, or Secant equation.</a:t>
                </a:r>
              </a:p>
              <a:p>
                <a:pPr marL="0" indent="0">
                  <a:buNone/>
                </a:pPr>
                <a:r>
                  <a:rPr lang="en-US" dirty="0"/>
                  <a:t>All quasi-Newton methods must share and satisfy this condition</a:t>
                </a:r>
                <a:endParaRPr lang="en-US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  <a:blipFill>
                <a:blip r:embed="rId4"/>
                <a:stretch>
                  <a:fillRect l="-832" r="-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82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Update the hessian approximation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1F2D29"/>
                    </a:solidFill>
                  </a:rPr>
                  <a:t>There are numerous methods to update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L" dirty="0">
                    <a:solidFill>
                      <a:srgbClr val="1F2D29"/>
                    </a:solidFill>
                  </a:rPr>
                  <a:t>, the hessian approximation:</a:t>
                </a:r>
              </a:p>
              <a:p>
                <a:pPr marL="736600" lvl="1" indent="-285750"/>
                <a:r>
                  <a:rPr lang="en-IL" sz="2000" dirty="0">
                    <a:solidFill>
                      <a:srgbClr val="1F2D29"/>
                    </a:solidFill>
                  </a:rPr>
                  <a:t>BFGS</a:t>
                </a:r>
              </a:p>
              <a:p>
                <a:pPr marL="736600" lvl="1" indent="-285750"/>
                <a:r>
                  <a:rPr lang="en-US" sz="2000" dirty="0">
                    <a:solidFill>
                      <a:srgbClr val="1F2D29"/>
                    </a:solidFill>
                  </a:rPr>
                  <a:t>DFP</a:t>
                </a:r>
              </a:p>
              <a:p>
                <a:pPr marL="736600" lvl="1" indent="-285750"/>
                <a:r>
                  <a:rPr lang="en-US" sz="2000" dirty="0">
                    <a:solidFill>
                      <a:srgbClr val="1F2D29"/>
                    </a:solidFill>
                  </a:rPr>
                  <a:t>Symmetric rank-one update (SR1)</a:t>
                </a:r>
              </a:p>
              <a:p>
                <a:pPr marL="736600" lvl="1" indent="-285750"/>
                <a:r>
                  <a:rPr lang="en-US" sz="2000" dirty="0" err="1">
                    <a:solidFill>
                      <a:srgbClr val="1F2D29"/>
                    </a:solidFill>
                  </a:rPr>
                  <a:t>etc</a:t>
                </a:r>
                <a:r>
                  <a:rPr lang="en-US" sz="2000" dirty="0">
                    <a:solidFill>
                      <a:srgbClr val="1F2D29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1F2D29"/>
                    </a:solidFill>
                  </a:rPr>
                  <a:t>Where does Cholesky decomposition comes in handy?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714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Cholesky decomposition in Quasi-Newton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IL" dirty="0">
                    <a:solidFill>
                      <a:srgbClr val="1F2D29"/>
                    </a:solidFill>
                  </a:rPr>
                  <a:t>Updating the Cholesky decimposition of the Hessian approximation rather than the Hessian approximation itself has some benefits:</a:t>
                </a:r>
              </a:p>
              <a:p>
                <a:pPr marL="342900" indent="-342900"/>
                <a:r>
                  <a:rPr lang="en-IL" dirty="0">
                    <a:solidFill>
                      <a:srgbClr val="1F2D29"/>
                    </a:solidFill>
                  </a:rPr>
                  <a:t>Avoiding round off errors, which can cause loss of positive deffinitness of the approximation of the Hessian</a:t>
                </a:r>
              </a:p>
              <a:p>
                <a:pPr marL="342900" indent="-342900"/>
                <a:r>
                  <a:rPr lang="en-IL" dirty="0">
                    <a:solidFill>
                      <a:srgbClr val="1F2D29"/>
                    </a:solidFill>
                  </a:rPr>
                  <a:t>Reduces time complexity of the calculation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L" dirty="0">
                    <a:solidFill>
                      <a:srgbClr val="1F2D29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927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A0B8FB1-F4A6-9023-05FD-D40F8F23B5E4}"/>
              </a:ext>
            </a:extLst>
          </p:cNvPr>
          <p:cNvSpPr txBox="1">
            <a:spLocks/>
          </p:cNvSpPr>
          <p:nvPr/>
        </p:nvSpPr>
        <p:spPr>
          <a:xfrm>
            <a:off x="2611808" y="1022548"/>
            <a:ext cx="9409616" cy="130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>
                <a:solidFill>
                  <a:srgbClr val="1F2D29"/>
                </a:solidFill>
              </a:rPr>
              <a:t>SVD – Singular Value Decomposition 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01C43123-D8B2-0346-E7AA-EF7E49780E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>
                    <a:solidFill>
                      <a:srgbClr val="1F2D29"/>
                    </a:solidFill>
                  </a:rPr>
                  <a:t>A factorization of a real or complex matrix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rgbClr val="1F2D29"/>
                    </a:solidFill>
                  </a:rPr>
                  <a:t> of the following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GB" sz="1600" dirty="0">
                    <a:solidFill>
                      <a:srgbClr val="1F2D29"/>
                    </a:solidFill>
                  </a:rPr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GB" sz="1600" b="0" i="0" dirty="0">
                    <a:solidFill>
                      <a:srgbClr val="1F2D29"/>
                    </a:solidFill>
                    <a:latin typeface="+mj-lt"/>
                  </a:rPr>
                  <a:t> Unitary</a:t>
                </a:r>
                <a:r>
                  <a:rPr lang="en-GB" sz="1600" dirty="0">
                    <a:solidFill>
                      <a:srgbClr val="1F2D29"/>
                    </a:solidFill>
                  </a:rPr>
                  <a:t> matrix (orthogonal if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1600" dirty="0">
                    <a:solidFill>
                      <a:srgbClr val="1F2D29"/>
                    </a:solidFill>
                  </a:rPr>
                  <a:t> is real)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GB" sz="1600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1600" b="0" i="0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GB" sz="1600" dirty="0">
                    <a:solidFill>
                      <a:srgbClr val="1F2D29"/>
                    </a:solidFill>
                  </a:rPr>
                  <a:t>Diagonal matrix with non-negative real numbers on the diagonal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1600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1600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GB" sz="1600" dirty="0">
                    <a:solidFill>
                      <a:srgbClr val="1F2D29"/>
                    </a:solidFill>
                  </a:rPr>
                  <a:t>Unitary matrix (orthogonal if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1600" dirty="0">
                    <a:solidFill>
                      <a:srgbClr val="1F2D29"/>
                    </a:solidFill>
                  </a:rPr>
                  <a:t> is real)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01C43123-D8B2-0346-E7AA-EF7E49780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765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A0B8FB1-F4A6-9023-05FD-D40F8F23B5E4}"/>
              </a:ext>
            </a:extLst>
          </p:cNvPr>
          <p:cNvSpPr txBox="1">
            <a:spLocks/>
          </p:cNvSpPr>
          <p:nvPr/>
        </p:nvSpPr>
        <p:spPr>
          <a:xfrm>
            <a:off x="2611808" y="1022548"/>
            <a:ext cx="9409616" cy="130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solidFill>
                  <a:srgbClr val="1F2D29"/>
                </a:solidFill>
              </a:rPr>
              <a:t>SVD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4DACA02-40E2-9EE2-8165-1FED4D083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GB" sz="1600" dirty="0">
                    <a:solidFill>
                      <a:srgbClr val="1F2D29"/>
                    </a:solidFill>
                  </a:rPr>
                  <a:t>We will focus on real matrices:</a:t>
                </a:r>
                <a:endParaRPr lang="en-US" sz="160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sz="28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GB" sz="1600" dirty="0">
                    <a:solidFill>
                      <a:srgbClr val="1F2D29"/>
                    </a:solidFill>
                  </a:rPr>
                  <a:t>The geometric interpretation of SVD decomposition:</a:t>
                </a:r>
              </a:p>
              <a:p>
                <a:pPr marL="0" indent="0">
                  <a:buNone/>
                </a:pPr>
                <a:r>
                  <a:rPr lang="en-GB" sz="1600" dirty="0">
                    <a:solidFill>
                      <a:srgbClr val="1F2D29"/>
                    </a:solidFill>
                  </a:rPr>
                  <a:t> </a:t>
                </a:r>
                <a:endParaRPr lang="en-IL" sz="160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4DACA02-40E2-9EE2-8165-1FED4D083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77749DE3-A484-6DBA-FF5E-CA7EC6228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497" y="4228379"/>
            <a:ext cx="2746575" cy="2519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E010E1-3E7B-D03F-47AD-983049D3B9BC}"/>
                  </a:ext>
                </a:extLst>
              </p:cNvPr>
              <p:cNvSpPr txBox="1"/>
              <p:nvPr/>
            </p:nvSpPr>
            <p:spPr>
              <a:xfrm>
                <a:off x="6384853" y="5941331"/>
                <a:ext cx="33525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E010E1-3E7B-D03F-47AD-983049D3B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853" y="5941331"/>
                <a:ext cx="3352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52A95D-296F-C1D3-E8A4-E5BC3A7646DD}"/>
                  </a:ext>
                </a:extLst>
              </p:cNvPr>
              <p:cNvSpPr txBox="1"/>
              <p:nvPr/>
            </p:nvSpPr>
            <p:spPr>
              <a:xfrm>
                <a:off x="4731865" y="5330011"/>
                <a:ext cx="980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𝑅𝑜𝑡𝑎𝑡𝑖𝑜𝑛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52A95D-296F-C1D3-E8A4-E5BC3A764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865" y="5330011"/>
                <a:ext cx="980205" cy="276999"/>
              </a:xfrm>
              <a:prstGeom prst="rect">
                <a:avLst/>
              </a:prstGeom>
              <a:blipFill>
                <a:blip r:embed="rId6"/>
                <a:stretch>
                  <a:fillRect l="-3846" r="-3846" b="-13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8C8E8A-B7E4-248C-A132-C3EAD497D00C}"/>
                  </a:ext>
                </a:extLst>
              </p:cNvPr>
              <p:cNvSpPr txBox="1"/>
              <p:nvPr/>
            </p:nvSpPr>
            <p:spPr>
              <a:xfrm>
                <a:off x="7444728" y="5330010"/>
                <a:ext cx="980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𝑅𝑜𝑡𝑎𝑡𝑖𝑜𝑛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8C8E8A-B7E4-248C-A132-C3EAD497D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728" y="5330010"/>
                <a:ext cx="980205" cy="276999"/>
              </a:xfrm>
              <a:prstGeom prst="rect">
                <a:avLst/>
              </a:prstGeom>
              <a:blipFill>
                <a:blip r:embed="rId7"/>
                <a:stretch>
                  <a:fillRect l="-5128" r="-3846" b="-13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A74A4F-54E3-843E-7645-E5FCA40DB3BD}"/>
                  </a:ext>
                </a:extLst>
              </p:cNvPr>
              <p:cNvSpPr txBox="1"/>
              <p:nvPr/>
            </p:nvSpPr>
            <p:spPr>
              <a:xfrm>
                <a:off x="6130505" y="6390529"/>
                <a:ext cx="843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𝑆𝑐𝑎𝑙𝑖𝑛𝑔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A74A4F-54E3-843E-7645-E5FCA40DB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505" y="6390529"/>
                <a:ext cx="843949" cy="276999"/>
              </a:xfrm>
              <a:prstGeom prst="rect">
                <a:avLst/>
              </a:prstGeom>
              <a:blipFill>
                <a:blip r:embed="rId8"/>
                <a:stretch>
                  <a:fillRect l="-8824" r="-7353" b="-347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890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A0B8FB1-F4A6-9023-05FD-D40F8F23B5E4}"/>
              </a:ext>
            </a:extLst>
          </p:cNvPr>
          <p:cNvSpPr txBox="1">
            <a:spLocks/>
          </p:cNvSpPr>
          <p:nvPr/>
        </p:nvSpPr>
        <p:spPr>
          <a:xfrm>
            <a:off x="2611808" y="1022548"/>
            <a:ext cx="9409616" cy="130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solidFill>
                  <a:srgbClr val="1F2D29"/>
                </a:solidFill>
              </a:rPr>
              <a:t>SVD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E4BCBB0-0854-AB41-9B80-E9AFBDA9CA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2933" y="2641604"/>
                <a:ext cx="7621606" cy="344310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/>
                <a:r>
                  <a:rPr lang="en-GB" sz="1900" dirty="0">
                    <a:solidFill>
                      <a:srgbClr val="1F2D29"/>
                    </a:solidFill>
                  </a:rPr>
                  <a:t>Simple example:</a:t>
                </a:r>
              </a:p>
              <a:p>
                <a:pPr marL="0" indent="0" algn="ctr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GB" sz="190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90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900" i="1" smtClean="0">
                                <a:solidFill>
                                  <a:srgbClr val="1F2D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900" dirty="0">
                    <a:solidFill>
                      <a:srgbClr val="1F2D29"/>
                    </a:solidFill>
                  </a:rPr>
                  <a:t> </a:t>
                </a:r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n-GB" sz="190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sz="190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190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1F2D29"/>
                    </a:solidFill>
                  </a:rPr>
                  <a:t> is real and symmetric and therefore diagonalizable: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900" dirty="0">
                  <a:solidFill>
                    <a:srgbClr val="1F2D29"/>
                  </a:solidFill>
                </a:endParaRPr>
              </a:p>
              <a:p>
                <a:pPr marL="285750" indent="-285750"/>
                <a:r>
                  <a:rPr lang="en-GB" sz="1900" dirty="0">
                    <a:solidFill>
                      <a:srgbClr val="1F2D29"/>
                    </a:solidFill>
                  </a:rPr>
                  <a:t>Therefore: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90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sz="190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190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sz="190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190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𝐴𝑉</m:t>
                      </m:r>
                      <m:sSup>
                        <m:sSupPr>
                          <m:ctrlP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1900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900" i="1" dirty="0">
                  <a:solidFill>
                    <a:srgbClr val="1F2D2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sz="160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E4BCBB0-0854-AB41-9B80-E9AFBDA9C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933" y="2641604"/>
                <a:ext cx="7621606" cy="3443107"/>
              </a:xfrm>
              <a:prstGeom prst="rect">
                <a:avLst/>
              </a:prstGeom>
              <a:blipFill>
                <a:blip r:embed="rId3"/>
                <a:stretch>
                  <a:fillRect l="-333" t="-7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841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A0B8FB1-F4A6-9023-05FD-D40F8F23B5E4}"/>
              </a:ext>
            </a:extLst>
          </p:cNvPr>
          <p:cNvSpPr txBox="1">
            <a:spLocks/>
          </p:cNvSpPr>
          <p:nvPr/>
        </p:nvSpPr>
        <p:spPr>
          <a:xfrm>
            <a:off x="2611808" y="1022548"/>
            <a:ext cx="9409616" cy="130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solidFill>
                  <a:srgbClr val="1F2D29"/>
                </a:solidFill>
              </a:rPr>
              <a:t>SVD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EEF2FA43-2A93-F175-556C-19E294C6E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285750" indent="-285750"/>
                <a:r>
                  <a:rPr lang="en-GB" sz="1900" dirty="0">
                    <a:solidFill>
                      <a:srgbClr val="1F2D29"/>
                    </a:solidFill>
                  </a:rPr>
                  <a:t>Therefore the SVD decomposition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GB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EEF2FA43-2A93-F175-556C-19E294C6E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875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8C9FC9-E285-D7E1-5DD5-3357185B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9409616" cy="1308063"/>
          </a:xfrm>
        </p:spPr>
        <p:txBody>
          <a:bodyPr anchor="b">
            <a:normAutofit/>
          </a:bodyPr>
          <a:lstStyle/>
          <a:p>
            <a:pPr algn="l"/>
            <a:r>
              <a:rPr lang="en-GB" sz="4400" dirty="0">
                <a:solidFill>
                  <a:srgbClr val="1F2D29"/>
                </a:solidFill>
              </a:rPr>
              <a:t>PCA for Dimensionality reduction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C7A56D99-3083-D5DD-BBBF-1C8A8104B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PCA – Principal component analysis </a:t>
                </a: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Assume we have a dataset matrix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solidFill>
                                  <a:srgbClr val="1F2D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sz="1600" b="0" dirty="0">
                  <a:solidFill>
                    <a:srgbClr val="1F2D29"/>
                  </a:solidFill>
                  <a:ea typeface="Cambria Math" panose="02040503050406030204" pitchFamily="18" charset="0"/>
                </a:endParaRPr>
              </a:p>
              <a:p>
                <a:pPr marL="736600" lvl="1" indent="-285750"/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400" b="0" dirty="0">
                    <a:solidFill>
                      <a:srgbClr val="1F2D29"/>
                    </a:solidFill>
                    <a:ea typeface="Cambria Math" panose="02040503050406030204" pitchFamily="18" charset="0"/>
                  </a:rPr>
                  <a:t> instances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sz="14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GB" sz="1400" b="0" i="0" dirty="0">
                    <a:solidFill>
                      <a:srgbClr val="1F2D29"/>
                    </a:solidFill>
                    <a:latin typeface="+mj-lt"/>
                    <a:ea typeface="Cambria Math" panose="02040503050406030204" pitchFamily="18" charset="0"/>
                  </a:rPr>
                  <a:t>dimensional feature vectors</a:t>
                </a:r>
                <a:endParaRPr lang="en-GB" sz="1400" b="0" dirty="0">
                  <a:solidFill>
                    <a:srgbClr val="1F2D29"/>
                  </a:solidFill>
                  <a:ea typeface="Cambria Math" panose="02040503050406030204" pitchFamily="18" charset="0"/>
                </a:endParaRP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Our data might include features that contain major amount of information (the principal components), while the others contain only minor amount of information</a:t>
                </a: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SVD helps us to identify the principal components of our data</a:t>
                </a:r>
              </a:p>
              <a:p>
                <a:pPr marL="285750" indent="-285750"/>
                <a:endParaRPr lang="en-IL" sz="160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C7A56D99-3083-D5DD-BBBF-1C8A8104B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78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Matrix decomposition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CEA5-34A6-FB08-4686-EB905E2E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r>
              <a:rPr lang="en-IL" dirty="0">
                <a:solidFill>
                  <a:srgbClr val="1F2D29"/>
                </a:solidFill>
              </a:rPr>
              <a:t>In mathematics, </a:t>
            </a:r>
            <a:r>
              <a:rPr lang="en-IL" b="1" dirty="0">
                <a:solidFill>
                  <a:srgbClr val="1F2D29"/>
                </a:solidFill>
              </a:rPr>
              <a:t>factorization</a:t>
            </a:r>
            <a:r>
              <a:rPr lang="en-IL" dirty="0">
                <a:solidFill>
                  <a:srgbClr val="1F2D29"/>
                </a:solidFill>
              </a:rPr>
              <a:t>, or </a:t>
            </a:r>
            <a:r>
              <a:rPr lang="en-IL" b="1" dirty="0">
                <a:solidFill>
                  <a:srgbClr val="1F2D29"/>
                </a:solidFill>
              </a:rPr>
              <a:t>factoring</a:t>
            </a:r>
            <a:r>
              <a:rPr lang="en-IL" dirty="0">
                <a:solidFill>
                  <a:srgbClr val="1F2D29"/>
                </a:solidFill>
              </a:rPr>
              <a:t> is writing a number or another mathematical object as product of several factor usually of the same kind</a:t>
            </a:r>
          </a:p>
          <a:p>
            <a:r>
              <a:rPr lang="en-IL" dirty="0">
                <a:solidFill>
                  <a:srgbClr val="1F2D29"/>
                </a:solidFill>
              </a:rPr>
              <a:t>Matrix decomposition, also named matrix factorization is writing a matrix as a product of metrices</a:t>
            </a:r>
          </a:p>
        </p:txBody>
      </p:sp>
    </p:spTree>
    <p:extLst>
      <p:ext uri="{BB962C8B-B14F-4D97-AF65-F5344CB8AC3E}">
        <p14:creationId xmlns:p14="http://schemas.microsoft.com/office/powerpoint/2010/main" val="1144333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B944D4E-3338-F8B7-B162-1CD67F3919CA}"/>
              </a:ext>
            </a:extLst>
          </p:cNvPr>
          <p:cNvSpPr txBox="1">
            <a:spLocks/>
          </p:cNvSpPr>
          <p:nvPr/>
        </p:nvSpPr>
        <p:spPr>
          <a:xfrm>
            <a:off x="2611808" y="1022548"/>
            <a:ext cx="9409616" cy="130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>
                <a:solidFill>
                  <a:srgbClr val="1F2D29"/>
                </a:solidFill>
              </a:rPr>
              <a:t>PCA for Dimensionality reduction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5EDB94A7-138D-6D1F-DDA4-BC48373725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2933" y="2641604"/>
                <a:ext cx="7621606" cy="39735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85000" lnSpcReduction="10000"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/>
                <a:r>
                  <a:rPr lang="en-GB" sz="1800" dirty="0">
                    <a:solidFill>
                      <a:srgbClr val="1F2D29"/>
                    </a:solidFill>
                  </a:rPr>
                  <a:t>We perform SVD on the standardized covariance matrix of our dataset: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sz="18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GB" sz="18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GB" sz="18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GB" sz="18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GB" sz="18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GB" sz="1800" dirty="0">
                  <a:solidFill>
                    <a:srgbClr val="1F2D29"/>
                  </a:solidFill>
                  <a:ea typeface="Cambria Math" panose="02040503050406030204" pitchFamily="18" charset="0"/>
                </a:endParaRPr>
              </a:p>
              <a:p>
                <a:pPr marL="285750" indent="-285750"/>
                <a:r>
                  <a:rPr lang="en-GB" sz="1800" dirty="0">
                    <a:solidFill>
                      <a:srgbClr val="1F2D29"/>
                    </a:solidFill>
                  </a:rPr>
                  <a:t>The implication is finding the principle eigenvalues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1800" dirty="0">
                    <a:solidFill>
                      <a:srgbClr val="1F2D29"/>
                    </a:solidFill>
                  </a:rPr>
                  <a:t>, which correlate to the variance of each feature </a:t>
                </a:r>
              </a:p>
              <a:p>
                <a:pPr marL="285750" indent="-285750"/>
                <a:r>
                  <a:rPr lang="en-GB" sz="1800" dirty="0">
                    <a:solidFill>
                      <a:srgbClr val="1F2D29"/>
                    </a:solidFill>
                  </a:rPr>
                  <a:t>Features with higher variance carry more information on the data</a:t>
                </a:r>
              </a:p>
              <a:p>
                <a:pPr marL="285750" indent="-285750"/>
                <a:r>
                  <a:rPr lang="en-GB" sz="1800" dirty="0">
                    <a:solidFill>
                      <a:srgbClr val="1F2D29"/>
                    </a:solidFill>
                  </a:rPr>
                  <a:t>We sort the eigenvalues and their matching eigenvectors in </a:t>
                </a:r>
                <a:r>
                  <a:rPr lang="en-GB" sz="1800">
                    <a:solidFill>
                      <a:srgbClr val="1F2D29"/>
                    </a:solidFill>
                  </a:rPr>
                  <a:t>descending </a:t>
                </a:r>
                <a:r>
                  <a:rPr lang="en-GB" sz="1800" dirty="0">
                    <a:solidFill>
                      <a:srgbClr val="1F2D29"/>
                    </a:solidFill>
                  </a:rPr>
                  <a:t>o</a:t>
                </a:r>
                <a:r>
                  <a:rPr lang="en-GB" sz="1800">
                    <a:solidFill>
                      <a:srgbClr val="1F2D29"/>
                    </a:solidFill>
                  </a:rPr>
                  <a:t>rder</a:t>
                </a:r>
                <a:endParaRPr lang="en-GB" sz="1800" dirty="0">
                  <a:solidFill>
                    <a:srgbClr val="1F2D29"/>
                  </a:solidFill>
                </a:endParaRPr>
              </a:p>
              <a:p>
                <a:pPr marL="285750" indent="-285750"/>
                <a:r>
                  <a:rPr lang="en-GB" sz="1800" dirty="0">
                    <a:solidFill>
                      <a:srgbClr val="1F2D29"/>
                    </a:solidFill>
                  </a:rPr>
                  <a:t>Than we drop features with low eigenvalue\variance</a:t>
                </a:r>
              </a:p>
              <a:p>
                <a:pPr marL="285750" indent="-285750"/>
                <a:r>
                  <a:rPr lang="en-GB" sz="1800" dirty="0">
                    <a:solidFill>
                      <a:srgbClr val="1F2D29"/>
                    </a:solidFill>
                  </a:rPr>
                  <a:t>By removing low-variance features we project the dt into lower dimensional space called the Principal Component Space</a:t>
                </a:r>
              </a:p>
              <a:p>
                <a:pPr marL="285750" indent="-285750"/>
                <a:r>
                  <a:rPr lang="en-GB" sz="1800" dirty="0">
                    <a:solidFill>
                      <a:srgbClr val="1F2D29"/>
                    </a:solidFill>
                  </a:rPr>
                  <a:t>We reduce computation efforts and storage</a:t>
                </a:r>
              </a:p>
              <a:p>
                <a:pPr marL="285750" indent="-285750"/>
                <a:endParaRPr lang="en-IL" sz="1600" dirty="0">
                  <a:solidFill>
                    <a:srgbClr val="1F2D29"/>
                  </a:solidFill>
                </a:endParaRP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5EDB94A7-138D-6D1F-DDA4-BC4837372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933" y="2641604"/>
                <a:ext cx="7621606" cy="3973509"/>
              </a:xfrm>
              <a:prstGeom prst="rect">
                <a:avLst/>
              </a:prstGeom>
              <a:blipFill>
                <a:blip r:embed="rId3"/>
                <a:stretch>
                  <a:fillRect l="-80" t="-15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962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EFFA1B-4860-8E2A-E020-22B89E3B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9409616" cy="1308063"/>
          </a:xfrm>
        </p:spPr>
        <p:txBody>
          <a:bodyPr anchor="b">
            <a:normAutofit/>
          </a:bodyPr>
          <a:lstStyle/>
          <a:p>
            <a:pPr algn="l"/>
            <a:r>
              <a:rPr lang="en-GB" sz="4400" dirty="0">
                <a:solidFill>
                  <a:srgbClr val="1F2D29"/>
                </a:solidFill>
              </a:rPr>
              <a:t>Dimensionality reduction in PCA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9E95D7B-3F37-6352-40EB-9FC04D8B4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Example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#1</m:t>
                    </m:r>
                  </m:oMath>
                </a14:m>
                <a:endParaRPr lang="en-GB" sz="1600" dirty="0">
                  <a:solidFill>
                    <a:srgbClr val="1F2D29"/>
                  </a:solidFill>
                </a:endParaRPr>
              </a:p>
              <a:p>
                <a:pPr marL="736600" lvl="1" indent="-285750"/>
                <a:r>
                  <a:rPr lang="en-GB" sz="1400" dirty="0">
                    <a:solidFill>
                      <a:srgbClr val="1F2D29"/>
                    </a:solidFill>
                  </a:rPr>
                  <a:t>2D dataset</a:t>
                </a: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Example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#2</m:t>
                    </m:r>
                  </m:oMath>
                </a14:m>
                <a:endParaRPr lang="en-GB" sz="1600" dirty="0">
                  <a:solidFill>
                    <a:srgbClr val="1F2D29"/>
                  </a:solidFill>
                </a:endParaRPr>
              </a:p>
              <a:p>
                <a:pPr marL="736600" lvl="1" indent="-285750"/>
                <a:r>
                  <a:rPr lang="en-GB" sz="1400" dirty="0">
                    <a:solidFill>
                      <a:srgbClr val="1F2D29"/>
                    </a:solidFill>
                  </a:rPr>
                  <a:t>PCA on images</a:t>
                </a:r>
              </a:p>
              <a:p>
                <a:pPr marL="736600" lvl="1" indent="-285750"/>
                <a:endParaRPr lang="en-GB" sz="140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9E95D7B-3F37-6352-40EB-9FC04D8B4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336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Cholesky decomposition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r>
                  <a:rPr lang="en-IL" dirty="0">
                    <a:solidFill>
                      <a:srgbClr val="1F2D29"/>
                    </a:solidFill>
                  </a:rPr>
                  <a:t>Cholesky decomposition is a decomposition of symetric, positive definite matrix into a product of a lower triangular matrix and its transpose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L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L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L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L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34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 dirty="0">
                <a:solidFill>
                  <a:srgbClr val="1F2D29"/>
                </a:solidFill>
              </a:rPr>
              <a:t>Cholesky decomposition – Algorithm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L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L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L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L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he-IL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e-IL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e-IL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he-IL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he-IL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he-IL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he-IL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sz="160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endParaRPr lang="en-IL" sz="160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Arrow 4">
            <a:extLst>
              <a:ext uri="{FF2B5EF4-FFF2-40B4-BE49-F238E27FC236}">
                <a16:creationId xmlns:a16="http://schemas.microsoft.com/office/drawing/2014/main" id="{8831C5E1-0107-60CD-C6D2-47E0D6CA2090}"/>
              </a:ext>
            </a:extLst>
          </p:cNvPr>
          <p:cNvSpPr/>
          <p:nvPr/>
        </p:nvSpPr>
        <p:spPr>
          <a:xfrm>
            <a:off x="5891514" y="3634451"/>
            <a:ext cx="300942" cy="37039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108E3-15C9-5844-B456-5F45F328105D}"/>
                  </a:ext>
                </a:extLst>
              </p:cNvPr>
              <p:cNvSpPr txBox="1"/>
              <p:nvPr/>
            </p:nvSpPr>
            <p:spPr>
              <a:xfrm>
                <a:off x="3063807" y="4310046"/>
                <a:ext cx="6099858" cy="1535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1800" b="0" dirty="0">
                  <a:solidFill>
                    <a:srgbClr val="1F2D2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1F2D2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108E3-15C9-5844-B456-5F45F3281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807" y="4310046"/>
                <a:ext cx="6099858" cy="1535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451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 dirty="0">
                <a:solidFill>
                  <a:srgbClr val="1F2D29"/>
                </a:solidFill>
              </a:rPr>
              <a:t>Cholesky decomposition – Algorithm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616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b="0" dirty="0">
                  <a:solidFill>
                    <a:srgbClr val="1F2D29"/>
                  </a:solidFill>
                </a:endParaRPr>
              </a:p>
              <a:p>
                <a:pPr marL="6160" indent="0" algn="ctr">
                  <a:buNone/>
                </a:pPr>
                <a:endParaRPr lang="en-US" sz="160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endParaRPr lang="en-IL" sz="160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t="-1172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46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Cholesky decomposition - Usages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CEA5-34A6-FB08-4686-EB905E2E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L" dirty="0">
                <a:solidFill>
                  <a:srgbClr val="1F2D29"/>
                </a:solidFill>
              </a:rPr>
              <a:t>Cholesky decomposition has different usages, such as:</a:t>
            </a:r>
          </a:p>
          <a:p>
            <a:pPr marL="736600" lvl="1" indent="-285750"/>
            <a:r>
              <a:rPr lang="en-IL" sz="2000" dirty="0">
                <a:solidFill>
                  <a:srgbClr val="1F2D29"/>
                </a:solidFill>
              </a:rPr>
              <a:t>Monte-Carlo simulations</a:t>
            </a:r>
          </a:p>
          <a:p>
            <a:pPr marL="736600" lvl="1" indent="-285750"/>
            <a:r>
              <a:rPr lang="en-IL" sz="2000" dirty="0">
                <a:solidFill>
                  <a:srgbClr val="1F2D29"/>
                </a:solidFill>
              </a:rPr>
              <a:t>Kalman filters</a:t>
            </a:r>
          </a:p>
          <a:p>
            <a:pPr marL="736600" lvl="1" indent="-285750"/>
            <a:r>
              <a:rPr lang="en-IL" sz="2000" dirty="0">
                <a:solidFill>
                  <a:srgbClr val="1F2D29"/>
                </a:solidFill>
              </a:rPr>
              <a:t>Matrix inversion</a:t>
            </a:r>
          </a:p>
          <a:p>
            <a:pPr marL="0" indent="0">
              <a:buNone/>
            </a:pPr>
            <a:r>
              <a:rPr lang="en-IL" dirty="0">
                <a:solidFill>
                  <a:srgbClr val="1F2D29"/>
                </a:solidFill>
              </a:rPr>
              <a:t>We will focus on one very related to the course materia, a line search method called Quasi-Newton method.</a:t>
            </a:r>
          </a:p>
        </p:txBody>
      </p:sp>
    </p:spTree>
    <p:extLst>
      <p:ext uri="{BB962C8B-B14F-4D97-AF65-F5344CB8AC3E}">
        <p14:creationId xmlns:p14="http://schemas.microsoft.com/office/powerpoint/2010/main" val="1281811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 dirty="0"/>
              <a:t>Newton methods - recap</a:t>
            </a:r>
            <a:endParaRPr lang="en-IL" sz="4400" dirty="0">
              <a:solidFill>
                <a:srgbClr val="1F2D29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IL" dirty="0"/>
                  <a:t>Recal that in Newton’s method we perform the following update at each iteration: </a:t>
                </a:r>
              </a:p>
              <a:p>
                <a:pPr marL="0" indent="0">
                  <a:buNone/>
                </a:pPr>
                <a:r>
                  <a:rPr lang="en-I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IL" dirty="0"/>
              </a:p>
              <a:p>
                <a:pPr marL="0" indent="0">
                  <a:buNone/>
                </a:pPr>
                <a:r>
                  <a:rPr lang="en-US" dirty="0"/>
                  <a:t>I</a:t>
                </a:r>
                <a:r>
                  <a:rPr lang="en-IL" dirty="0"/>
                  <a:t>n practice, each iteration involves solving the linear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dirty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IL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L" dirty="0"/>
                  <a:t> is the unknown - the Newton direction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832" r="-99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165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Quasi-Newton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1F2D29"/>
                    </a:solidFill>
                  </a:rPr>
                  <a:t>Consider the following quadratic model:</a:t>
                </a:r>
                <a:endParaRPr lang="en-IL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1F2D29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1F2D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1F2D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1F2D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rgbClr val="1F2D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rgbClr val="1F2D29"/>
                    </a:solidFill>
                  </a:rPr>
                  <a:t> symetric positive definite.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1F2D29"/>
                    </a:solidFill>
                  </a:rPr>
                  <a:t>This model satisfies:</a:t>
                </a:r>
              </a:p>
              <a:p>
                <a:pPr marL="342900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1F2D29"/>
                  </a:solidFill>
                  <a:latin typeface="Cambria Math" panose="02040503050406030204" pitchFamily="18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0)=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  <a:blipFill>
                <a:blip r:embed="rId4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37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Quasi-Newton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Minimizing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this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model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yields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:</m:t>
                      </m:r>
                    </m:oMath>
                  </m:oMathPara>
                </a14:m>
                <a:endParaRPr lang="en-US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This minimizer,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 is used as the new search direction.</a:t>
                </a:r>
              </a:p>
              <a:p>
                <a:pPr marL="0" indent="0">
                  <a:buNone/>
                </a:pPr>
                <a:r>
                  <a:rPr lang="en-US" dirty="0"/>
                  <a:t>The new iterate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where the step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chosen to satisfy the Wolfe conditions. 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  <a:blipFill>
                <a:blip r:embed="rId4"/>
                <a:stretch>
                  <a:fillRect l="-832" r="-6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583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{E3B34014-F638-7148-AF14-E10B3944241B}tf16401378</Template>
  <TotalTime>3631</TotalTime>
  <Words>1053</Words>
  <Application>Microsoft Office PowerPoint</Application>
  <PresentationFormat>Widescreen</PresentationFormat>
  <Paragraphs>123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MS Shell Dlg 2</vt:lpstr>
      <vt:lpstr>Wingdings</vt:lpstr>
      <vt:lpstr>Wingdings 3</vt:lpstr>
      <vt:lpstr>Madison</vt:lpstr>
      <vt:lpstr>Decompositions</vt:lpstr>
      <vt:lpstr>Matrix decomposition</vt:lpstr>
      <vt:lpstr>Cholesky decomposition</vt:lpstr>
      <vt:lpstr>Cholesky decomposition – Algorithm example</vt:lpstr>
      <vt:lpstr>Cholesky decomposition – Algorithm</vt:lpstr>
      <vt:lpstr>Cholesky decomposition - Usages</vt:lpstr>
      <vt:lpstr>Newton methods - recap</vt:lpstr>
      <vt:lpstr>Quasi-Newton methods</vt:lpstr>
      <vt:lpstr>Quasi-Newton methods</vt:lpstr>
      <vt:lpstr>Quasi-Newton methods</vt:lpstr>
      <vt:lpstr>Quasi-Newton methods</vt:lpstr>
      <vt:lpstr>Quasi-Newton methods: Secant equation</vt:lpstr>
      <vt:lpstr>Update the hessian approximation</vt:lpstr>
      <vt:lpstr>Cholesky decomposition in Quasi-Newton methods</vt:lpstr>
      <vt:lpstr>PowerPoint Presentation</vt:lpstr>
      <vt:lpstr>PowerPoint Presentation</vt:lpstr>
      <vt:lpstr>PowerPoint Presentation</vt:lpstr>
      <vt:lpstr>PowerPoint Presentation</vt:lpstr>
      <vt:lpstr>PCA for Dimensionality reduction</vt:lpstr>
      <vt:lpstr>PowerPoint Presentation</vt:lpstr>
      <vt:lpstr>Dimensionality reduction in 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Decompositions</dc:title>
  <dc:creator>Roni BenDom</dc:creator>
  <cp:lastModifiedBy>Tomer Sheffer</cp:lastModifiedBy>
  <cp:revision>14</cp:revision>
  <dcterms:created xsi:type="dcterms:W3CDTF">2022-05-18T09:11:38Z</dcterms:created>
  <dcterms:modified xsi:type="dcterms:W3CDTF">2022-06-05T07:49:40Z</dcterms:modified>
</cp:coreProperties>
</file>