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4" r:id="rId9"/>
    <p:sldId id="277" r:id="rId10"/>
    <p:sldId id="278" r:id="rId11"/>
    <p:sldId id="279" r:id="rId12"/>
    <p:sldId id="281" r:id="rId13"/>
    <p:sldId id="280" r:id="rId14"/>
    <p:sldId id="265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090"/>
  </p:normalViewPr>
  <p:slideViewPr>
    <p:cSldViewPr snapToGrid="0" snapToObjects="1">
      <p:cViewPr varScale="1">
        <p:scale>
          <a:sx n="82" d="100"/>
          <a:sy n="8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5B5F-4881-6047-A325-179143ED740C}" type="datetimeFigureOut">
              <a:rPr lang="en-IL" smtClean="0"/>
              <a:t>05/06/2022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644EC-E2D4-A543-A2F0-8F38000DF5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3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:r>
                  <a:rPr lang="en-US" b="0" i="0">
                    <a:latin typeface="Cambria Math" panose="02040503050406030204" pitchFamily="18" charset="0"/>
                  </a:rPr>
                  <a:t>𝐵_𝑘</a:t>
                </a:r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28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50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75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19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36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6F591-5449-3E13-00CA-BFC0752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L" sz="6600">
                <a:solidFill>
                  <a:srgbClr val="1F2D29"/>
                </a:solidFill>
              </a:rPr>
              <a:t>Decompositions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756E-0D33-45D6-5261-95FF7FAE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6561" y="2768846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L" sz="1600">
                <a:solidFill>
                  <a:srgbClr val="1F2D29"/>
                </a:solidFill>
              </a:rPr>
              <a:t>By Tomer Sheffer &amp; Roni Ben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Minimizing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this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model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yields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minimizer,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is used as the new search direction.</a:t>
                </a:r>
              </a:p>
              <a:p>
                <a:pPr marL="0" indent="0">
                  <a:buNone/>
                </a:pPr>
                <a:r>
                  <a:rPr lang="en-US" dirty="0"/>
                  <a:t>The new iterate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the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chosen to satisfy the Wolfe conditions.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6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8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have generated a new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wish to construct a new quadratic model, an approximate quadratic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form: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Requiring the following: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14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limLow>
                        <m:limLow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lim>
                      </m:limLow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Define: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1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Quasi-Newton methods: Secant equation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is known as the Quasi-Newton condition, or Secant equation.</a:t>
                </a:r>
              </a:p>
              <a:p>
                <a:pPr marL="0" indent="0">
                  <a:buNone/>
                </a:pPr>
                <a:r>
                  <a:rPr lang="en-US" dirty="0"/>
                  <a:t>All quasi-Newton methods must share and satisfy this condition</a:t>
                </a: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8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Update the hessian 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There are numerous methods to update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, the hessian approximation:</a:t>
                </a:r>
              </a:p>
              <a:p>
                <a:pPr marL="736600" lvl="1" indent="-285750"/>
                <a:r>
                  <a:rPr lang="en-IL" sz="2000" dirty="0">
                    <a:solidFill>
                      <a:srgbClr val="1F2D29"/>
                    </a:solidFill>
                  </a:rPr>
                  <a:t>BFGS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DFP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Symmetric rank-one update (SR1)</a:t>
                </a:r>
              </a:p>
              <a:p>
                <a:pPr marL="736600" lvl="1" indent="-285750"/>
                <a:r>
                  <a:rPr lang="en-US" sz="2000" dirty="0" err="1">
                    <a:solidFill>
                      <a:srgbClr val="1F2D29"/>
                    </a:solidFill>
                  </a:rPr>
                  <a:t>etc</a:t>
                </a:r>
                <a:r>
                  <a:rPr lang="en-US" sz="2000" dirty="0">
                    <a:solidFill>
                      <a:srgbClr val="1F2D29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Where does Cholesky decomposition comes in handy?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71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in 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>
                    <a:solidFill>
                      <a:srgbClr val="1F2D29"/>
                    </a:solidFill>
                  </a:rPr>
                  <a:t>Updating the Cholesky decimposition of the Hessian approximation rather than the Hessian approximation itself has some benefits: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Avoiding round off errors, which can cause loss of positive deffinitness of the approximation of the Hessian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Reduces time complexity of the calculation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SVD – Singular Value Decomposition 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rgbClr val="1F2D29"/>
                    </a:solidFill>
                  </a:rPr>
                  <a:t>A factorization of a real or complex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1F2D29"/>
                    </a:solidFill>
                  </a:rPr>
                  <a:t> of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sz="1600" b="0" i="0" dirty="0">
                    <a:solidFill>
                      <a:srgbClr val="1F2D29"/>
                    </a:solidFill>
                    <a:latin typeface="+mj-lt"/>
                  </a:rPr>
                  <a:t> Unitary</a:t>
                </a:r>
                <a:r>
                  <a:rPr lang="en-GB" sz="1600" dirty="0">
                    <a:solidFill>
                      <a:srgbClr val="1F2D29"/>
                    </a:solidFill>
                  </a:rPr>
                  <a:t> matrix (orthogonal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Diagonal matrix with non-negative real numbers on the diagonal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Unitary matrix (orthogonal if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6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We will focus on real matrices:</a:t>
                </a: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The geometric interpretation of SVD decomposition:</a:t>
                </a: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 </a:t>
                </a: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7749DE3-A484-6DBA-FF5E-CA7EC622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97" y="4228379"/>
            <a:ext cx="2746575" cy="2519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/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/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blipFill>
                <a:blip r:embed="rId6"/>
                <a:stretch>
                  <a:fillRect l="-3846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/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blipFill>
                <a:blip r:embed="rId7"/>
                <a:stretch>
                  <a:fillRect l="-5128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/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blipFill>
                <a:blip r:embed="rId8"/>
                <a:stretch>
                  <a:fillRect l="-8824" r="-7353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Simple example: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90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is real and symmetric and therefore diagonalizable: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solidFill>
                    <a:srgbClr val="1F2D29"/>
                  </a:solidFill>
                </a:endParaRPr>
              </a:p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9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900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333" t="-7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 the SVD decomposition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7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Matrix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IL" dirty="0">
                <a:solidFill>
                  <a:srgbClr val="1F2D29"/>
                </a:solidFill>
              </a:rPr>
              <a:t>In mathematics, </a:t>
            </a:r>
            <a:r>
              <a:rPr lang="en-IL" b="1" dirty="0">
                <a:solidFill>
                  <a:srgbClr val="1F2D29"/>
                </a:solidFill>
              </a:rPr>
              <a:t>factorization</a:t>
            </a:r>
            <a:r>
              <a:rPr lang="en-IL" dirty="0">
                <a:solidFill>
                  <a:srgbClr val="1F2D29"/>
                </a:solidFill>
              </a:rPr>
              <a:t>, or </a:t>
            </a:r>
            <a:r>
              <a:rPr lang="en-IL" b="1" dirty="0">
                <a:solidFill>
                  <a:srgbClr val="1F2D29"/>
                </a:solidFill>
              </a:rPr>
              <a:t>factoring</a:t>
            </a:r>
            <a:r>
              <a:rPr lang="en-IL" dirty="0">
                <a:solidFill>
                  <a:srgbClr val="1F2D29"/>
                </a:solidFill>
              </a:rPr>
              <a:t> is writing a number or another mathematical object as product of several factor usually of the same kind</a:t>
            </a:r>
          </a:p>
          <a:p>
            <a:r>
              <a:rPr lang="en-IL" dirty="0">
                <a:solidFill>
                  <a:srgbClr val="1F2D29"/>
                </a:solidFill>
              </a:rPr>
              <a:t>Matrix decomposition, also named matrix factorization is writing a matrix as a product of metrices</a:t>
            </a:r>
          </a:p>
        </p:txBody>
      </p:sp>
    </p:spTree>
    <p:extLst>
      <p:ext uri="{BB962C8B-B14F-4D97-AF65-F5344CB8AC3E}">
        <p14:creationId xmlns:p14="http://schemas.microsoft.com/office/powerpoint/2010/main" val="11443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C9FC9-E285-D7E1-5DD5-3357185B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PCA – Principal component analysis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Assume we have a dataset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736600" lvl="1" indent="-285750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b="0" dirty="0">
                    <a:solidFill>
                      <a:srgbClr val="1F2D29"/>
                    </a:solidFill>
                    <a:ea typeface="Cambria Math" panose="02040503050406030204" pitchFamily="18" charset="0"/>
                  </a:rPr>
                  <a:t> instances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400" b="0" i="0" dirty="0">
                    <a:solidFill>
                      <a:srgbClr val="1F2D29"/>
                    </a:solidFill>
                    <a:latin typeface="+mj-lt"/>
                    <a:ea typeface="Cambria Math" panose="02040503050406030204" pitchFamily="18" charset="0"/>
                  </a:rPr>
                  <a:t>dimensional feature vectors</a:t>
                </a:r>
                <a:endParaRPr lang="en-GB" sz="14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Our data might include features that contain major amount of information (the principal components), while the others contain only minor amount of information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SVD helps us to identify the principal components of our data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7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944D4E-3338-F8B7-B162-1CD67F3919CA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perform SVD on the covariance matrix of our dataset: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60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The implication is finding the principle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, which correlate to the variance of each feature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Features with higher variance carry more information on the data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drop features with low eigenvalue\variance to reduce computation and storage efforts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6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EFFA1B-4860-8E2A-E020-22B89E3B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Dimensionality reduction in PCA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2D dataset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PCA on images</a:t>
                </a:r>
              </a:p>
              <a:p>
                <a:pPr marL="736600" lvl="1" indent="-285750"/>
                <a:endParaRPr lang="en-GB" sz="14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36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r>
                  <a:rPr lang="en-IL" dirty="0">
                    <a:solidFill>
                      <a:srgbClr val="1F2D29"/>
                    </a:solidFill>
                  </a:rPr>
                  <a:t>Cholesky decomposition is a decomposition of symetric, positive definite matrix into a product of a lower triangular matrix and its transpose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3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e-IL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8831C5E1-0107-60CD-C6D2-47E0D6CA2090}"/>
              </a:ext>
            </a:extLst>
          </p:cNvPr>
          <p:cNvSpPr/>
          <p:nvPr/>
        </p:nvSpPr>
        <p:spPr>
          <a:xfrm>
            <a:off x="5891514" y="3634451"/>
            <a:ext cx="300942" cy="3703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/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800" b="0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616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>
                  <a:solidFill>
                    <a:srgbClr val="1F2D29"/>
                  </a:solidFill>
                </a:endParaRPr>
              </a:p>
              <a:p>
                <a:pPr marL="6160" indent="0" algn="ctr">
                  <a:buNone/>
                </a:pP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t="-1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4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- Usages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Cholesky decomposition has different usages, such as: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Monte-Carlo simulations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Kalman filters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Matrix inversion</a:t>
            </a:r>
          </a:p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We will focus on one very related to the course materia, a line search method called Quasi-Newton method.</a:t>
            </a:r>
          </a:p>
        </p:txBody>
      </p:sp>
    </p:spTree>
    <p:extLst>
      <p:ext uri="{BB962C8B-B14F-4D97-AF65-F5344CB8AC3E}">
        <p14:creationId xmlns:p14="http://schemas.microsoft.com/office/powerpoint/2010/main" val="12818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/>
              <a:t>Newton methods - recap</a:t>
            </a:r>
            <a:endParaRPr lang="en-IL" sz="4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/>
                  <a:t>Recal that in Newton’s method we perform the following update at each iteration: </a:t>
                </a:r>
              </a:p>
              <a:p>
                <a:pPr marL="0" indent="0">
                  <a:buNone/>
                </a:pP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IL" dirty="0"/>
                  <a:t>n practice, each iteration involves solving the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dirty="0"/>
                  <a:t> is the unknown - the Newton direction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 r="-9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6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>
                    <a:solidFill>
                      <a:srgbClr val="1F2D29"/>
                    </a:solidFill>
                  </a:rPr>
                  <a:t>In Q</a:t>
                </a:r>
                <a:r>
                  <a:rPr lang="en-US" dirty="0">
                    <a:solidFill>
                      <a:srgbClr val="1F2D29"/>
                    </a:solidFill>
                  </a:rPr>
                  <a:t>u</a:t>
                </a:r>
                <a:r>
                  <a:rPr lang="en-IL" dirty="0">
                    <a:solidFill>
                      <a:srgbClr val="1F2D29"/>
                    </a:solidFill>
                  </a:rPr>
                  <a:t>asi-Newton methods, instead of computing the actual hessian, we approximate it, the approximation must satisfy the Quasi-Newton condition (Secant equation):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</a:t>
                </a:r>
                <a:r>
                  <a:rPr lang="en-IL" dirty="0">
                    <a:solidFill>
                      <a:srgbClr val="1F2D29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is the approximation of the hessian in step k+1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1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Consider the following quadratic model:</a:t>
                </a:r>
                <a:endParaRPr lang="en-IL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1F2D29"/>
                    </a:solidFill>
                  </a:rPr>
                  <a:t> symetric positive definite.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model satisfies: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0)=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3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{E3B34014-F638-7148-AF14-E10B3944241B}tf16401378</Template>
  <TotalTime>3591</TotalTime>
  <Words>1077</Words>
  <Application>Microsoft Macintosh PowerPoint</Application>
  <PresentationFormat>Widescreen</PresentationFormat>
  <Paragraphs>124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Decompositions</vt:lpstr>
      <vt:lpstr>Matrix decomposition</vt:lpstr>
      <vt:lpstr>Cholesky decomposition</vt:lpstr>
      <vt:lpstr>Cholesky decomposition – Algorithm example</vt:lpstr>
      <vt:lpstr>Cholesky decomposition – Algorithm</vt:lpstr>
      <vt:lpstr>Cholesky decomposition - Usages</vt:lpstr>
      <vt:lpstr>Newton methods - recap</vt:lpstr>
      <vt:lpstr>Quasi-Newton methods</vt:lpstr>
      <vt:lpstr>Quasi-Newton methods</vt:lpstr>
      <vt:lpstr>Quasi-Newton methods</vt:lpstr>
      <vt:lpstr>Quasi-Newton methods</vt:lpstr>
      <vt:lpstr>Quasi-Newton methods</vt:lpstr>
      <vt:lpstr>Quasi-Newton methods: Secant equation</vt:lpstr>
      <vt:lpstr>Update the hessian approximation</vt:lpstr>
      <vt:lpstr>Cholesky decomposition in Quasi-Newton methods</vt:lpstr>
      <vt:lpstr>PowerPoint Presentation</vt:lpstr>
      <vt:lpstr>PowerPoint Presentation</vt:lpstr>
      <vt:lpstr>PowerPoint Presentation</vt:lpstr>
      <vt:lpstr>PowerPoint Presentation</vt:lpstr>
      <vt:lpstr>PCA for Dimensionality reduction</vt:lpstr>
      <vt:lpstr>PowerPoint Presentation</vt:lpstr>
      <vt:lpstr>Dimensionality reduction in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Decompositions</dc:title>
  <dc:creator>Roni BenDom</dc:creator>
  <cp:lastModifiedBy>Roni BenDom</cp:lastModifiedBy>
  <cp:revision>10</cp:revision>
  <dcterms:created xsi:type="dcterms:W3CDTF">2022-05-18T09:11:38Z</dcterms:created>
  <dcterms:modified xsi:type="dcterms:W3CDTF">2022-06-05T07:00:46Z</dcterms:modified>
</cp:coreProperties>
</file>