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8" r:id="rId8"/>
    <p:sldId id="264" r:id="rId9"/>
    <p:sldId id="263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0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7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7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9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3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95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3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8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8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4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6/4/22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436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06F591-5449-3E13-00CA-BFC0752E6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048" y="2568817"/>
            <a:ext cx="7155598" cy="3133968"/>
          </a:xfrm>
        </p:spPr>
        <p:txBody>
          <a:bodyPr>
            <a:normAutofit/>
          </a:bodyPr>
          <a:lstStyle/>
          <a:p>
            <a:pPr algn="l"/>
            <a:r>
              <a:rPr lang="en-IL" sz="6600">
                <a:solidFill>
                  <a:srgbClr val="1F2D29"/>
                </a:solidFill>
              </a:rPr>
              <a:t>Decompositions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4756E-0D33-45D6-5261-95FF7FAEF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6561" y="2768846"/>
            <a:ext cx="4355178" cy="1138426"/>
          </a:xfrm>
        </p:spPr>
        <p:txBody>
          <a:bodyPr>
            <a:normAutofit/>
          </a:bodyPr>
          <a:lstStyle/>
          <a:p>
            <a:pPr algn="l"/>
            <a:r>
              <a:rPr lang="en-IL" sz="1600">
                <a:solidFill>
                  <a:srgbClr val="1F2D29"/>
                </a:solidFill>
              </a:rPr>
              <a:t>By Tomer Sheffer &amp; Roni Ben Dom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32A0FC-3B0E-4DD1-9C3E-9C8C8CA6D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73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Update the hessian approximation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There are numerous methods to update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L" dirty="0">
                    <a:solidFill>
                      <a:srgbClr val="1F2D29"/>
                    </a:solidFill>
                  </a:rPr>
                  <a:t>, the hessian approximation:</a:t>
                </a:r>
              </a:p>
              <a:p>
                <a:pPr marL="736600" lvl="1" indent="-285750"/>
                <a:r>
                  <a:rPr lang="en-IL" sz="2000" dirty="0">
                    <a:solidFill>
                      <a:srgbClr val="1F2D29"/>
                    </a:solidFill>
                  </a:rPr>
                  <a:t>BFGS</a:t>
                </a:r>
              </a:p>
              <a:p>
                <a:pPr marL="736600" lvl="1" indent="-285750"/>
                <a:r>
                  <a:rPr lang="en-US" sz="2000" dirty="0">
                    <a:solidFill>
                      <a:srgbClr val="1F2D29"/>
                    </a:solidFill>
                  </a:rPr>
                  <a:t>DFP</a:t>
                </a:r>
              </a:p>
              <a:p>
                <a:pPr marL="736600" lvl="1" indent="-285750"/>
                <a:r>
                  <a:rPr lang="en-US" sz="2000" dirty="0">
                    <a:solidFill>
                      <a:srgbClr val="1F2D29"/>
                    </a:solidFill>
                  </a:rPr>
                  <a:t>Symmetric rank-one update (SR1)</a:t>
                </a:r>
              </a:p>
              <a:p>
                <a:pPr marL="736600" lvl="1" indent="-285750"/>
                <a:r>
                  <a:rPr lang="en-US" sz="2000" dirty="0" err="1">
                    <a:solidFill>
                      <a:srgbClr val="1F2D29"/>
                    </a:solidFill>
                  </a:rPr>
                  <a:t>etc</a:t>
                </a:r>
                <a:r>
                  <a:rPr lang="en-US" sz="2000" dirty="0">
                    <a:solidFill>
                      <a:srgbClr val="1F2D29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Where does Cholesky decomposition comes in handy?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714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Cholesky decomposition in 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We require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1F2D29"/>
                    </a:solidFill>
                  </a:rPr>
                  <a:t> to be positive definite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Loss of the positive-definite condition through round-off error can be  avoided if one updates the Cholesky decomposition of an approximation of the Hessian matrix itself rather than updating an approximation to the inverse of the Hessian</a:t>
                </a:r>
                <a:endParaRPr lang="en-IL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832" r="-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927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Cholesky decomposition in 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CEA5-34A6-FB08-4686-EB905E2E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1F2D29"/>
                </a:solidFill>
              </a:rPr>
              <a:t>Time complexity improvement</a:t>
            </a:r>
            <a:endParaRPr lang="en-IL" sz="1600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68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0B8FB1-F4A6-9023-05FD-D40F8F23B5E4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>
                <a:solidFill>
                  <a:srgbClr val="1F2D29"/>
                </a:solidFill>
              </a:rPr>
              <a:t>SVD – Singular Value Decomposition 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1C43123-D8B2-0346-E7AA-EF7E49780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solidFill>
                      <a:srgbClr val="1F2D29"/>
                    </a:solidFill>
                  </a:rPr>
                  <a:t>A factorization of a real or complex matrix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rgbClr val="1F2D29"/>
                    </a:solidFill>
                  </a:rPr>
                  <a:t> of the following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rgbClr val="1F2D29"/>
                    </a:solidFill>
                  </a:rPr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GB" sz="1600" b="0" i="0" dirty="0">
                    <a:solidFill>
                      <a:srgbClr val="1F2D29"/>
                    </a:solidFill>
                    <a:latin typeface="+mj-lt"/>
                  </a:rPr>
                  <a:t> Unitary</a:t>
                </a:r>
                <a:r>
                  <a:rPr lang="en-GB" sz="1600" dirty="0">
                    <a:solidFill>
                      <a:srgbClr val="1F2D29"/>
                    </a:solidFill>
                  </a:rPr>
                  <a:t> matrix (orthogonal 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 is real)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sz="160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600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Diagonal matrix with non-negative real numbers on the diagonal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160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Unitary matrix (orthogonal if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 is real)</a:t>
                </a: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1C43123-D8B2-0346-E7AA-EF7E49780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765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0B8FB1-F4A6-9023-05FD-D40F8F23B5E4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solidFill>
                  <a:srgbClr val="1F2D29"/>
                </a:solidFill>
              </a:rPr>
              <a:t>SVD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4DACA02-40E2-9EE2-8165-1FED4D083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GB" sz="1600" dirty="0">
                    <a:solidFill>
                      <a:srgbClr val="1F2D29"/>
                    </a:solidFill>
                  </a:rPr>
                  <a:t>We will focus on real matrices:</a:t>
                </a:r>
                <a:endParaRPr lang="en-US" sz="16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28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rgbClr val="1F2D29"/>
                    </a:solidFill>
                  </a:rPr>
                  <a:t>The geometric interpretation of SVD decomposition:</a:t>
                </a: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rgbClr val="1F2D29"/>
                    </a:solidFill>
                  </a:rPr>
                  <a:t> </a:t>
                </a:r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4DACA02-40E2-9EE2-8165-1FED4D083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7749DE3-A484-6DBA-FF5E-CA7EC6228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497" y="4228379"/>
            <a:ext cx="2746575" cy="25190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010E1-3E7B-D03F-47AD-983049D3B9BC}"/>
                  </a:ext>
                </a:extLst>
              </p:cNvPr>
              <p:cNvSpPr txBox="1"/>
              <p:nvPr/>
            </p:nvSpPr>
            <p:spPr>
              <a:xfrm>
                <a:off x="6384853" y="5941331"/>
                <a:ext cx="33525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010E1-3E7B-D03F-47AD-983049D3B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853" y="5941331"/>
                <a:ext cx="3352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52A95D-296F-C1D3-E8A4-E5BC3A7646DD}"/>
                  </a:ext>
                </a:extLst>
              </p:cNvPr>
              <p:cNvSpPr txBox="1"/>
              <p:nvPr/>
            </p:nvSpPr>
            <p:spPr>
              <a:xfrm>
                <a:off x="4731865" y="5330011"/>
                <a:ext cx="980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𝑅𝑜𝑡𝑎𝑡𝑖𝑜𝑛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52A95D-296F-C1D3-E8A4-E5BC3A764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65" y="5330011"/>
                <a:ext cx="980205" cy="276999"/>
              </a:xfrm>
              <a:prstGeom prst="rect">
                <a:avLst/>
              </a:prstGeom>
              <a:blipFill>
                <a:blip r:embed="rId6"/>
                <a:stretch>
                  <a:fillRect l="-3846" r="-3846" b="-13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8C8E8A-B7E4-248C-A132-C3EAD497D00C}"/>
                  </a:ext>
                </a:extLst>
              </p:cNvPr>
              <p:cNvSpPr txBox="1"/>
              <p:nvPr/>
            </p:nvSpPr>
            <p:spPr>
              <a:xfrm>
                <a:off x="7444728" y="5330010"/>
                <a:ext cx="980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𝑅𝑜𝑡𝑎𝑡𝑖𝑜𝑛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8C8E8A-B7E4-248C-A132-C3EAD497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728" y="5330010"/>
                <a:ext cx="980205" cy="276999"/>
              </a:xfrm>
              <a:prstGeom prst="rect">
                <a:avLst/>
              </a:prstGeom>
              <a:blipFill>
                <a:blip r:embed="rId7"/>
                <a:stretch>
                  <a:fillRect l="-5128" r="-3846" b="-13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A74A4F-54E3-843E-7645-E5FCA40DB3BD}"/>
                  </a:ext>
                </a:extLst>
              </p:cNvPr>
              <p:cNvSpPr txBox="1"/>
              <p:nvPr/>
            </p:nvSpPr>
            <p:spPr>
              <a:xfrm>
                <a:off x="6130505" y="6390529"/>
                <a:ext cx="843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𝑆𝑐𝑎𝑙𝑖𝑛𝑔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A74A4F-54E3-843E-7645-E5FCA40D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505" y="6390529"/>
                <a:ext cx="843949" cy="276999"/>
              </a:xfrm>
              <a:prstGeom prst="rect">
                <a:avLst/>
              </a:prstGeom>
              <a:blipFill>
                <a:blip r:embed="rId8"/>
                <a:stretch>
                  <a:fillRect l="-8824" r="-7353" b="-347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90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0B8FB1-F4A6-9023-05FD-D40F8F23B5E4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solidFill>
                  <a:srgbClr val="1F2D29"/>
                </a:solidFill>
              </a:rPr>
              <a:t>SVD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E4BCBB0-0854-AB41-9B80-E9AFBDA9CA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2933" y="2641604"/>
                <a:ext cx="7621606" cy="34431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/>
                <a:r>
                  <a:rPr lang="en-GB" sz="1900" dirty="0">
                    <a:solidFill>
                      <a:srgbClr val="1F2D29"/>
                    </a:solidFill>
                  </a:rPr>
                  <a:t>Simple example:</a:t>
                </a:r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GB" sz="190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90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900" i="1" smtClean="0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dirty="0">
                    <a:solidFill>
                      <a:srgbClr val="1F2D29"/>
                    </a:solidFill>
                  </a:rPr>
                  <a:t> </a:t>
                </a:r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GB" sz="190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sz="190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90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1F2D29"/>
                    </a:solidFill>
                  </a:rPr>
                  <a:t> is real and symmetric and therefore diagonalizable: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00" dirty="0">
                  <a:solidFill>
                    <a:srgbClr val="1F2D29"/>
                  </a:solidFill>
                </a:endParaRPr>
              </a:p>
              <a:p>
                <a:pPr marL="285750" indent="-285750"/>
                <a:r>
                  <a:rPr lang="en-GB" sz="1900" dirty="0">
                    <a:solidFill>
                      <a:srgbClr val="1F2D29"/>
                    </a:solidFill>
                  </a:rPr>
                  <a:t>Therefore: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90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90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90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90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90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𝐴𝑉</m:t>
                      </m:r>
                      <m:sSup>
                        <m:sSupPr>
                          <m:ctrlP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1900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00" i="1" dirty="0">
                  <a:solidFill>
                    <a:srgbClr val="1F2D2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sz="1600" dirty="0">
                  <a:solidFill>
                    <a:srgbClr val="1F2D29"/>
                  </a:solidFill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E4BCBB0-0854-AB41-9B80-E9AFBDA9C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33" y="2641604"/>
                <a:ext cx="7621606" cy="3443107"/>
              </a:xfrm>
              <a:prstGeom prst="rect">
                <a:avLst/>
              </a:prstGeom>
              <a:blipFill>
                <a:blip r:embed="rId3"/>
                <a:stretch>
                  <a:fillRect l="-333" t="-7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841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0B8FB1-F4A6-9023-05FD-D40F8F23B5E4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solidFill>
                  <a:srgbClr val="1F2D29"/>
                </a:solidFill>
              </a:rPr>
              <a:t>SVD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EF2FA43-2A93-F175-556C-19E294C6E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285750" indent="-285750"/>
                <a:r>
                  <a:rPr lang="en-GB" sz="1900" dirty="0">
                    <a:solidFill>
                      <a:srgbClr val="1F2D29"/>
                    </a:solidFill>
                  </a:rPr>
                  <a:t>Therefore the SVD decomposition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GB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rgbClr val="1F2D29"/>
                  </a:solidFill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EF2FA43-2A93-F175-556C-19E294C6E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875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8C9FC9-E285-D7E1-5DD5-3357185B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9409616" cy="1308063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>
                <a:solidFill>
                  <a:srgbClr val="1F2D29"/>
                </a:solidFill>
              </a:rPr>
              <a:t>PCA for Dimensionality reduction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C7A56D99-3083-D5DD-BBBF-1C8A8104B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PCA – Principal component analysis 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Assume we have a dataset matrix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1600" b="0" dirty="0">
                  <a:solidFill>
                    <a:srgbClr val="1F2D29"/>
                  </a:solidFill>
                  <a:ea typeface="Cambria Math" panose="02040503050406030204" pitchFamily="18" charset="0"/>
                </a:endParaRPr>
              </a:p>
              <a:p>
                <a:pPr marL="736600" lvl="1" indent="-285750"/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400" b="0" dirty="0">
                    <a:solidFill>
                      <a:srgbClr val="1F2D29"/>
                    </a:solidFill>
                    <a:ea typeface="Cambria Math" panose="02040503050406030204" pitchFamily="18" charset="0"/>
                  </a:rPr>
                  <a:t> instances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sz="14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GB" sz="1400" b="0" i="0" dirty="0">
                    <a:solidFill>
                      <a:srgbClr val="1F2D29"/>
                    </a:solidFill>
                    <a:latin typeface="+mj-lt"/>
                    <a:ea typeface="Cambria Math" panose="02040503050406030204" pitchFamily="18" charset="0"/>
                  </a:rPr>
                  <a:t>dimensional feature vectors</a:t>
                </a:r>
                <a:endParaRPr lang="en-GB" sz="1400" b="0" dirty="0">
                  <a:solidFill>
                    <a:srgbClr val="1F2D29"/>
                  </a:solidFill>
                  <a:ea typeface="Cambria Math" panose="02040503050406030204" pitchFamily="18" charset="0"/>
                </a:endParaRP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Our data might include features that contain major amount of information (the principal components), while the others contain only minor amount of information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SVD helps us to identify the principal components of our data</a:t>
                </a:r>
              </a:p>
              <a:p>
                <a:pPr marL="285750" indent="-285750"/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C7A56D99-3083-D5DD-BBBF-1C8A8104B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78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944D4E-3338-F8B7-B162-1CD67F3919CA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>
                <a:solidFill>
                  <a:srgbClr val="1F2D29"/>
                </a:solidFill>
              </a:rPr>
              <a:t>PCA for Dimensionality reduction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5EDB94A7-138D-6D1F-DDA4-BC48373725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2933" y="2641604"/>
                <a:ext cx="7621606" cy="34431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We perform SVD on the covariance matrix of our dataset: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6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6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1600" dirty="0">
                  <a:solidFill>
                    <a:srgbClr val="1F2D29"/>
                  </a:solidFill>
                  <a:ea typeface="Cambria Math" panose="02040503050406030204" pitchFamily="18" charset="0"/>
                </a:endParaRP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The implication is finding the principle eigenvalues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, which correlate to the variance of each feature 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Features with higher variance carry more information on the data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We drop features with low eigenvalue\variance to reduce computation and storage efforts</a:t>
                </a:r>
              </a:p>
              <a:p>
                <a:pPr marL="285750" indent="-285750"/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5EDB94A7-138D-6D1F-DDA4-BC4837372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33" y="2641604"/>
                <a:ext cx="7621606" cy="3443107"/>
              </a:xfrm>
              <a:prstGeom prst="rect">
                <a:avLst/>
              </a:prstGeom>
              <a:blipFill>
                <a:blip r:embed="rId3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962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EFFA1B-4860-8E2A-E020-22B89E3B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9409616" cy="1308063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>
                <a:solidFill>
                  <a:srgbClr val="1F2D29"/>
                </a:solidFill>
              </a:rPr>
              <a:t>Dimensionality reduction in PCA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9E95D7B-3F37-6352-40EB-9FC04D8B4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#1</m:t>
                    </m:r>
                  </m:oMath>
                </a14:m>
                <a:endParaRPr lang="en-GB" sz="1600" dirty="0">
                  <a:solidFill>
                    <a:srgbClr val="1F2D29"/>
                  </a:solidFill>
                </a:endParaRPr>
              </a:p>
              <a:p>
                <a:pPr marL="736600" lvl="1" indent="-285750"/>
                <a:r>
                  <a:rPr lang="en-GB" sz="1400" dirty="0">
                    <a:solidFill>
                      <a:srgbClr val="1F2D29"/>
                    </a:solidFill>
                  </a:rPr>
                  <a:t>2D dataset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#2</m:t>
                    </m:r>
                  </m:oMath>
                </a14:m>
                <a:endParaRPr lang="en-GB" sz="1600" dirty="0">
                  <a:solidFill>
                    <a:srgbClr val="1F2D29"/>
                  </a:solidFill>
                </a:endParaRPr>
              </a:p>
              <a:p>
                <a:pPr marL="736600" lvl="1" indent="-285750"/>
                <a:r>
                  <a:rPr lang="en-GB" sz="1400" dirty="0">
                    <a:solidFill>
                      <a:srgbClr val="1F2D29"/>
                    </a:solidFill>
                  </a:rPr>
                  <a:t>PCA on images</a:t>
                </a:r>
              </a:p>
              <a:p>
                <a:pPr marL="736600" lvl="1" indent="-285750"/>
                <a:endParaRPr lang="en-GB" sz="1400" dirty="0">
                  <a:solidFill>
                    <a:srgbClr val="1F2D29"/>
                  </a:solidFill>
                </a:endParaRP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9E95D7B-3F37-6352-40EB-9FC04D8B4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336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Matrix decomposition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CEA5-34A6-FB08-4686-EB905E2E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IL" dirty="0">
                <a:solidFill>
                  <a:srgbClr val="1F2D29"/>
                </a:solidFill>
              </a:rPr>
              <a:t>In mathematics, </a:t>
            </a:r>
            <a:r>
              <a:rPr lang="en-IL" b="1" dirty="0">
                <a:solidFill>
                  <a:srgbClr val="1F2D29"/>
                </a:solidFill>
              </a:rPr>
              <a:t>factorization</a:t>
            </a:r>
            <a:r>
              <a:rPr lang="en-IL" dirty="0">
                <a:solidFill>
                  <a:srgbClr val="1F2D29"/>
                </a:solidFill>
              </a:rPr>
              <a:t>, or </a:t>
            </a:r>
            <a:r>
              <a:rPr lang="en-IL" b="1" dirty="0">
                <a:solidFill>
                  <a:srgbClr val="1F2D29"/>
                </a:solidFill>
              </a:rPr>
              <a:t>factoring</a:t>
            </a:r>
            <a:r>
              <a:rPr lang="en-IL" dirty="0">
                <a:solidFill>
                  <a:srgbClr val="1F2D29"/>
                </a:solidFill>
              </a:rPr>
              <a:t> is writing a number or another mathematical object as product of several factor usually of the same kind</a:t>
            </a:r>
          </a:p>
          <a:p>
            <a:r>
              <a:rPr lang="en-IL" dirty="0">
                <a:solidFill>
                  <a:srgbClr val="1F2D29"/>
                </a:solidFill>
              </a:rPr>
              <a:t>Matrix decomposition, also named matrix factorization is writing a mztrix as a product of metrices</a:t>
            </a:r>
          </a:p>
        </p:txBody>
      </p:sp>
    </p:spTree>
    <p:extLst>
      <p:ext uri="{BB962C8B-B14F-4D97-AF65-F5344CB8AC3E}">
        <p14:creationId xmlns:p14="http://schemas.microsoft.com/office/powerpoint/2010/main" val="114433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Cholesky decomposition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r>
                  <a:rPr lang="en-IL" dirty="0">
                    <a:solidFill>
                      <a:srgbClr val="1F2D29"/>
                    </a:solidFill>
                  </a:rPr>
                  <a:t>Cholesky decomposition is a decomposition of symetric, positive definite matrix into a product of a lower triangular matrix and its transpose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L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L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L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34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 dirty="0">
                <a:solidFill>
                  <a:srgbClr val="1F2D29"/>
                </a:solidFill>
              </a:rPr>
              <a:t>Cholesky decomposition – Algorithm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he-IL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e-IL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he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he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e-IL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he-IL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sz="16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>
            <a:extLst>
              <a:ext uri="{FF2B5EF4-FFF2-40B4-BE49-F238E27FC236}">
                <a16:creationId xmlns:a16="http://schemas.microsoft.com/office/drawing/2014/main" id="{8831C5E1-0107-60CD-C6D2-47E0D6CA2090}"/>
              </a:ext>
            </a:extLst>
          </p:cNvPr>
          <p:cNvSpPr/>
          <p:nvPr/>
        </p:nvSpPr>
        <p:spPr>
          <a:xfrm>
            <a:off x="5891514" y="3634451"/>
            <a:ext cx="300942" cy="37039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108E3-15C9-5844-B456-5F45F328105D}"/>
                  </a:ext>
                </a:extLst>
              </p:cNvPr>
              <p:cNvSpPr txBox="1"/>
              <p:nvPr/>
            </p:nvSpPr>
            <p:spPr>
              <a:xfrm>
                <a:off x="3063807" y="4310046"/>
                <a:ext cx="6099858" cy="1535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800" b="0" dirty="0">
                  <a:solidFill>
                    <a:srgbClr val="1F2D2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108E3-15C9-5844-B456-5F45F328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807" y="4310046"/>
                <a:ext cx="6099858" cy="1535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451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 dirty="0">
                <a:solidFill>
                  <a:srgbClr val="1F2D29"/>
                </a:solidFill>
              </a:rPr>
              <a:t>Cholesky decomposition – Algorithm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616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b="0" dirty="0">
                  <a:solidFill>
                    <a:srgbClr val="1F2D29"/>
                  </a:solidFill>
                </a:endParaRPr>
              </a:p>
              <a:p>
                <a:pPr marL="6160" indent="0" algn="ctr">
                  <a:buNone/>
                </a:pPr>
                <a:endParaRPr lang="en-US" sz="16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t="-117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4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Cholesky decomposition - Usages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CEA5-34A6-FB08-4686-EB905E2E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L" dirty="0">
                <a:solidFill>
                  <a:srgbClr val="1F2D29"/>
                </a:solidFill>
              </a:rPr>
              <a:t>Cholesky decomposition has different usages, such as:</a:t>
            </a:r>
          </a:p>
          <a:p>
            <a:pPr marL="736600" lvl="1" indent="-285750"/>
            <a:r>
              <a:rPr lang="en-IL" sz="2000" dirty="0">
                <a:solidFill>
                  <a:srgbClr val="1F2D29"/>
                </a:solidFill>
              </a:rPr>
              <a:t>Monte-Carlo simulations</a:t>
            </a:r>
          </a:p>
          <a:p>
            <a:pPr marL="736600" lvl="1" indent="-285750"/>
            <a:r>
              <a:rPr lang="en-IL" sz="2000" dirty="0">
                <a:solidFill>
                  <a:srgbClr val="1F2D29"/>
                </a:solidFill>
              </a:rPr>
              <a:t>Kalman filters</a:t>
            </a:r>
          </a:p>
          <a:p>
            <a:pPr marL="736600" lvl="1" indent="-285750"/>
            <a:r>
              <a:rPr lang="en-IL" sz="2000" dirty="0">
                <a:solidFill>
                  <a:srgbClr val="1F2D29"/>
                </a:solidFill>
              </a:rPr>
              <a:t>Matrix inversion</a:t>
            </a:r>
          </a:p>
          <a:p>
            <a:pPr marL="0" indent="0">
              <a:buNone/>
            </a:pPr>
            <a:r>
              <a:rPr lang="en-IL" dirty="0">
                <a:solidFill>
                  <a:srgbClr val="1F2D29"/>
                </a:solidFill>
              </a:rPr>
              <a:t>We will focus on one very related to the course materia, a line search method called Quasi-Newton method.</a:t>
            </a:r>
          </a:p>
        </p:txBody>
      </p:sp>
    </p:spTree>
    <p:extLst>
      <p:ext uri="{BB962C8B-B14F-4D97-AF65-F5344CB8AC3E}">
        <p14:creationId xmlns:p14="http://schemas.microsoft.com/office/powerpoint/2010/main" val="1281811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 dirty="0"/>
              <a:t>Newton methods - recap</a:t>
            </a:r>
            <a:endParaRPr lang="en-IL" sz="4400" dirty="0">
              <a:solidFill>
                <a:srgbClr val="1F2D29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IL" dirty="0"/>
                  <a:t>Recal that in Newton’s method we make the following update at each iteration: </a:t>
                </a:r>
              </a:p>
              <a:p>
                <a:pPr marL="0" indent="0">
                  <a:buNone/>
                </a:pPr>
                <a:r>
                  <a:rPr lang="en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IL" dirty="0"/>
              </a:p>
              <a:p>
                <a:pPr marL="0" indent="0">
                  <a:buNone/>
                </a:pPr>
                <a:r>
                  <a:rPr lang="en-US" dirty="0"/>
                  <a:t>I</a:t>
                </a:r>
                <a:r>
                  <a:rPr lang="en-IL" dirty="0"/>
                  <a:t>n practice, each iteration involves solving the linear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IL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L" dirty="0"/>
                  <a:t> is the unknown - the Newton direction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165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IL" dirty="0">
                    <a:solidFill>
                      <a:srgbClr val="1F2D29"/>
                    </a:solidFill>
                  </a:rPr>
                  <a:t>In Q</a:t>
                </a:r>
                <a:r>
                  <a:rPr lang="en-US" dirty="0">
                    <a:solidFill>
                      <a:srgbClr val="1F2D29"/>
                    </a:solidFill>
                  </a:rPr>
                  <a:t>u</a:t>
                </a:r>
                <a:r>
                  <a:rPr lang="en-IL" dirty="0">
                    <a:solidFill>
                      <a:srgbClr val="1F2D29"/>
                    </a:solidFill>
                  </a:rPr>
                  <a:t>asi-Newton methods, instead of computing the actual hessian, we approximate it, the approximation must satisfy the Quasi-Newton condition (Secant equation):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W</a:t>
                </a:r>
                <a:r>
                  <a:rPr lang="en-IL" dirty="0">
                    <a:solidFill>
                      <a:srgbClr val="1F2D29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L" dirty="0">
                    <a:solidFill>
                      <a:srgbClr val="1F2D29"/>
                    </a:solidFill>
                  </a:rPr>
                  <a:t> is the approximation of the hessian in step k+1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61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Secant equation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We would like</a:t>
                </a:r>
                <a:r>
                  <a:rPr lang="en-IL" dirty="0">
                    <a:solidFill>
                      <a:srgbClr val="1F2D2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L" dirty="0">
                    <a:solidFill>
                      <a:srgbClr val="1F2D29"/>
                    </a:solidFill>
                  </a:rPr>
                  <a:t> to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L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b="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solidFill>
                          <a:srgbClr val="1F2D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IL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734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{E3B34014-F638-7148-AF14-E10B3944241B}tf16401378</Template>
  <TotalTime>3483</TotalTime>
  <Words>677</Words>
  <Application>Microsoft Macintosh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MS Shell Dlg 2</vt:lpstr>
      <vt:lpstr>Wingdings</vt:lpstr>
      <vt:lpstr>Wingdings 3</vt:lpstr>
      <vt:lpstr>Madison</vt:lpstr>
      <vt:lpstr>Decompositions</vt:lpstr>
      <vt:lpstr>Matrix decomposition</vt:lpstr>
      <vt:lpstr>Cholesky decomposition</vt:lpstr>
      <vt:lpstr>Cholesky decomposition – Algorithm example</vt:lpstr>
      <vt:lpstr>Cholesky decomposition – Algorithm</vt:lpstr>
      <vt:lpstr>Cholesky decomposition - Usages</vt:lpstr>
      <vt:lpstr>Newton methods - recap</vt:lpstr>
      <vt:lpstr>Quasi-Newton methods</vt:lpstr>
      <vt:lpstr>Secant equation </vt:lpstr>
      <vt:lpstr>Update the hessian approximation</vt:lpstr>
      <vt:lpstr>Cholesky decomposition in Quasi-Newton methods</vt:lpstr>
      <vt:lpstr>Cholesky decomposition in Quasi-Newton methods</vt:lpstr>
      <vt:lpstr>PowerPoint Presentation</vt:lpstr>
      <vt:lpstr>PowerPoint Presentation</vt:lpstr>
      <vt:lpstr>PowerPoint Presentation</vt:lpstr>
      <vt:lpstr>PowerPoint Presentation</vt:lpstr>
      <vt:lpstr>PCA for Dimensionality reduction</vt:lpstr>
      <vt:lpstr>PowerPoint Presentation</vt:lpstr>
      <vt:lpstr>Dimensionality reduction in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Decompositions</dc:title>
  <dc:creator>Roni BenDom</dc:creator>
  <cp:lastModifiedBy>Roni BenDom</cp:lastModifiedBy>
  <cp:revision>8</cp:revision>
  <dcterms:created xsi:type="dcterms:W3CDTF">2022-05-18T09:11:38Z</dcterms:created>
  <dcterms:modified xsi:type="dcterms:W3CDTF">2022-06-04T10:55:56Z</dcterms:modified>
</cp:coreProperties>
</file>