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  <p:sldMasterId id="2147483666" r:id="rId5"/>
  </p:sldMasterIdLst>
  <p:notesMasterIdLst>
    <p:notesMasterId r:id="rId24"/>
  </p:notesMasterIdLst>
  <p:sldIdLst>
    <p:sldId id="256" r:id="rId6"/>
    <p:sldId id="258" r:id="rId7"/>
    <p:sldId id="259" r:id="rId8"/>
    <p:sldId id="260" r:id="rId9"/>
    <p:sldId id="261" r:id="rId10"/>
    <p:sldId id="263" r:id="rId11"/>
    <p:sldId id="262" r:id="rId12"/>
    <p:sldId id="264" r:id="rId13"/>
    <p:sldId id="265" r:id="rId14"/>
    <p:sldId id="269" r:id="rId15"/>
    <p:sldId id="283" r:id="rId16"/>
    <p:sldId id="267" r:id="rId17"/>
    <p:sldId id="266" r:id="rId18"/>
    <p:sldId id="268" r:id="rId19"/>
    <p:sldId id="277" r:id="rId20"/>
    <p:sldId id="278" r:id="rId21"/>
    <p:sldId id="280" r:id="rId22"/>
    <p:sldId id="279" r:id="rId2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44" y="9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02T09:58:39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2976 784 24575,'-16'-1'0,"0"0"0,0-1 0,0 0 0,0-2 0,1 0 0,-1 0 0,1-2 0,0 1 0,0-2 0,-17-10 0,-2 2 0,0 1 0,0 2 0,-2 2 0,1 1 0,-51-6 0,-187-5 0,87 10 0,-107-22 0,-248-13 0,-192 31 0,715 14 0,1 1 0,-1 1 0,1 0 0,0 1 0,-1 1 0,1 1 0,1 0 0,-33 16 0,24-8 0,1 1 0,0 1 0,1 1 0,-38 35 0,53-42 0,0 0 0,0 0 0,2 1 0,-1 0 0,1 0 0,0 0 0,1 1 0,0 0 0,1 0 0,0 1 0,-2 12 0,-3 21 0,-5 70 0,11-83 0,0-14 0,2 0 0,0-1 0,1 1 0,1 0 0,6 34 0,-5-45 0,0-1 0,0 1 0,1-1 0,0 0 0,0 1 0,0-2 0,1 1 0,0 0 0,0-1 0,0 1 0,1-1 0,0-1 0,0 1 0,0 0 0,1-1 0,-1 0 0,1-1 0,11 6 0,44 17 0,0-4 0,2-2 0,66 12 0,-29-7 0,464 94 0,247-8 0,-172-62 0,-1-35 0,-544-12 0,-15 1 0,1-4 0,149-19 0,-216 16 0,0 0 0,-1-1 0,0 0 0,0-1 0,0-1 0,-1 0 0,0 0 0,0-1 0,-1 0 0,0-1 0,16-17 0,-5 7 0,-16 12 0,1 1 0,-1-1 0,0 0 0,-1 0 0,0-1 0,0 1 0,0-1 0,-1 0 0,0 0 0,0 0 0,-1 0 0,0 0 0,-1-1 0,0 1 0,0 0 0,-1-1 0,0 1 0,0-1 0,-1 1 0,-2-14 0,-1 3 0,0 1 0,-1-1 0,-1 1 0,-1 0 0,0 0 0,-2 0 0,0 1 0,-11-16 0,-3 4 0,-1 0 0,-1 2 0,-1 1 0,-1 1 0,-1 2 0,-2 0 0,0 2 0,-39-20 0,-33-12 0,-140-51 0,15 21 0,-260-57 0,-248-19 0,357 82 0,-933-231-1365,1224 284-5461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92C1EE-9FB9-4797-86C2-7306F5547C9A}" type="datetimeFigureOut">
              <a:rPr lang="en-NL" smtClean="0"/>
              <a:t>10/18/2022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C92FBA-C01C-4DAA-B6A9-47A1B3A2B61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9899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10A57-D1B0-4E61-BBFB-6C89BE74F3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02803"/>
            <a:ext cx="9144000" cy="1107160"/>
          </a:xfrm>
          <a:prstGeom prst="rect">
            <a:avLst/>
          </a:prstGeo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endParaRPr lang="en-NL" dirty="0"/>
          </a:p>
        </p:txBody>
      </p:sp>
      <p:sp>
        <p:nvSpPr>
          <p:cNvPr id="7" name="Title 1" descr="subtitle&#10;">
            <a:extLst>
              <a:ext uri="{FF2B5EF4-FFF2-40B4-BE49-F238E27FC236}">
                <a16:creationId xmlns:a16="http://schemas.microsoft.com/office/drawing/2014/main" id="{FBC8E82D-475B-427B-B202-0412D217F694}"/>
              </a:ext>
            </a:extLst>
          </p:cNvPr>
          <p:cNvSpPr txBox="1">
            <a:spLocks/>
          </p:cNvSpPr>
          <p:nvPr userDrawn="1"/>
        </p:nvSpPr>
        <p:spPr>
          <a:xfrm>
            <a:off x="1524000" y="3509963"/>
            <a:ext cx="9144000" cy="110716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NL" sz="36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B9EEB8-4DAF-4C64-B099-73254E25F6E4}"/>
              </a:ext>
            </a:extLst>
          </p:cNvPr>
          <p:cNvSpPr/>
          <p:nvPr userDrawn="1"/>
        </p:nvSpPr>
        <p:spPr>
          <a:xfrm>
            <a:off x="8476555" y="6127147"/>
            <a:ext cx="767562" cy="640748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10821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F9AF912-338F-49C7-BAAF-8C859756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E78F1ED-8D1D-4AFE-BECC-3F85D7400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105156"/>
          </a:xfrm>
          <a:prstGeom prst="rect">
            <a:avLst/>
          </a:prstGeom>
          <a:solidFill>
            <a:schemeClr val="tx1">
              <a:lumMod val="85000"/>
              <a:lumOff val="15000"/>
              <a:alpha val="68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84374-B656-4310-9DF7-FF538A4E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2404B-2E6B-446F-B8E2-BF9684090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1439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21518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2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8655607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284721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5920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76760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00D3D3-E873-478C-BD4B-DD2FCD85D3E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BE803F-D306-46A5-B4AB-A30BD1CE851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60346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3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10069919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572811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19771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D834A5-5373-4946-9F27-B19CEBD58B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2EAE92-2D10-4488-B510-96AD03F1E1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91597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4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10069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7161825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4253729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34563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6303D29-62BD-204C-BAE9-E5070427B2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627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0C72770-CF9E-8642-9A68-8468A74A23C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5723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CE15E01-688D-C344-96E9-38ADA54955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3819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B2B92A9-333F-8345-87C6-70CB73503C3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81915" y="4131956"/>
            <a:ext cx="2633869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293323-A4A8-4CC7-9548-A83824EEE41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483419-2989-4995-8722-85DDFEDD1C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95645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5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784749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5580971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331444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1047921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1011588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417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2B4077AA-9B89-8D49-BB52-D6A8A8BF27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1069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4BA8C9D0-9866-2A4D-B582-8866FAAE699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77224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090A9B50-313C-EB49-99DA-30462D01526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43749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4AC2890D-E347-0E4B-8ADB-E19014E2447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512133" y="4131956"/>
            <a:ext cx="2065351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F67DAC-5111-4F42-B046-BFA227365E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3CC6E-D0B9-4646-A3F3-17DE02603F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37366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T Table of Content 6 bullits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99CCBF-9B94-4047-986E-62F7BAEBE9D6}"/>
              </a:ext>
            </a:extLst>
          </p:cNvPr>
          <p:cNvSpPr/>
          <p:nvPr userDrawn="1"/>
        </p:nvSpPr>
        <p:spPr>
          <a:xfrm>
            <a:off x="0" y="3385488"/>
            <a:ext cx="15321862" cy="159072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5" name="Oval 4">
            <a:hlinkClick r:id="" action="ppaction://noaction"/>
            <a:extLst>
              <a:ext uri="{FF2B5EF4-FFF2-40B4-BE49-F238E27FC236}">
                <a16:creationId xmlns:a16="http://schemas.microsoft.com/office/drawing/2014/main" id="{22DA57F3-3FF8-5D41-8089-32C4A3B696DA}"/>
              </a:ext>
            </a:extLst>
          </p:cNvPr>
          <p:cNvSpPr/>
          <p:nvPr userDrawn="1"/>
        </p:nvSpPr>
        <p:spPr>
          <a:xfrm>
            <a:off x="6676918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Oval 5">
            <a:hlinkClick r:id="" action="ppaction://noaction"/>
            <a:extLst>
              <a:ext uri="{FF2B5EF4-FFF2-40B4-BE49-F238E27FC236}">
                <a16:creationId xmlns:a16="http://schemas.microsoft.com/office/drawing/2014/main" id="{554ECE54-3114-AE41-83B0-5F787856BDCC}"/>
              </a:ext>
            </a:extLst>
          </p:cNvPr>
          <p:cNvSpPr/>
          <p:nvPr userDrawn="1"/>
        </p:nvSpPr>
        <p:spPr>
          <a:xfrm>
            <a:off x="4654396" y="3016614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7" name="Oval 6">
            <a:hlinkClick r:id="" action="ppaction://noaction"/>
            <a:extLst>
              <a:ext uri="{FF2B5EF4-FFF2-40B4-BE49-F238E27FC236}">
                <a16:creationId xmlns:a16="http://schemas.microsoft.com/office/drawing/2014/main" id="{86B8F00B-A812-B848-9724-568A85483C7D}"/>
              </a:ext>
            </a:extLst>
          </p:cNvPr>
          <p:cNvSpPr/>
          <p:nvPr userDrawn="1"/>
        </p:nvSpPr>
        <p:spPr>
          <a:xfrm>
            <a:off x="2625826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8" name="Oval 7">
            <a:hlinkClick r:id="" action="ppaction://noaction"/>
            <a:extLst>
              <a:ext uri="{FF2B5EF4-FFF2-40B4-BE49-F238E27FC236}">
                <a16:creationId xmlns:a16="http://schemas.microsoft.com/office/drawing/2014/main" id="{710DA886-D501-1144-8A5F-F7ECF6C5268D}"/>
              </a:ext>
            </a:extLst>
          </p:cNvPr>
          <p:cNvSpPr/>
          <p:nvPr userDrawn="1"/>
        </p:nvSpPr>
        <p:spPr>
          <a:xfrm>
            <a:off x="603304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solidFill>
                <a:srgbClr val="E4032B"/>
              </a:solidFill>
            </a:endParaRPr>
          </a:p>
        </p:txBody>
      </p:sp>
      <p:sp>
        <p:nvSpPr>
          <p:cNvPr id="16" name="Oval 15">
            <a:hlinkClick r:id="" action="ppaction://noaction"/>
            <a:extLst>
              <a:ext uri="{FF2B5EF4-FFF2-40B4-BE49-F238E27FC236}">
                <a16:creationId xmlns:a16="http://schemas.microsoft.com/office/drawing/2014/main" id="{B957F31A-9592-4941-B3BF-1293EC08CABD}"/>
              </a:ext>
            </a:extLst>
          </p:cNvPr>
          <p:cNvSpPr/>
          <p:nvPr userDrawn="1"/>
        </p:nvSpPr>
        <p:spPr>
          <a:xfrm>
            <a:off x="8699440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904D3332-E221-5640-B639-5CA2F5DABE6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2420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4" name="Oval 13">
            <a:hlinkClick r:id="" action="ppaction://noaction"/>
            <a:extLst>
              <a:ext uri="{FF2B5EF4-FFF2-40B4-BE49-F238E27FC236}">
                <a16:creationId xmlns:a16="http://schemas.microsoft.com/office/drawing/2014/main" id="{E6BB7989-39AC-0C43-BB4D-09FAF1297685}"/>
              </a:ext>
            </a:extLst>
          </p:cNvPr>
          <p:cNvSpPr/>
          <p:nvPr userDrawn="1"/>
        </p:nvSpPr>
        <p:spPr>
          <a:xfrm>
            <a:off x="10599123" y="3014553"/>
            <a:ext cx="857859" cy="857859"/>
          </a:xfrm>
          <a:prstGeom prst="ellipse">
            <a:avLst/>
          </a:prstGeom>
          <a:solidFill>
            <a:schemeClr val="tx1"/>
          </a:solidFill>
          <a:ln w="1873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97BF31B-D7C6-B743-BF68-F4BBC98567B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4942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F8836AF9-CFEE-C742-BF55-C0BD217398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7464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98F340F-1400-5A45-B7EE-3040B274770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09986" y="4131956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55B3FEA-0AA9-F941-8341-1BCD515F8D6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35339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38D5FDF4-708D-BE46-89D7-E25A4AC9E86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57861" y="4153385"/>
            <a:ext cx="1779625" cy="16097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pPr lvl="0"/>
            <a:r>
              <a:rPr lang="en-US"/>
              <a:t>Chapter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D39BC8-9169-4368-AD4D-5CC8F567AF7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42A9C7-AD9E-498E-83F8-F72F4390B7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276002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5221B83-6E39-8343-9F8C-A5E351B84E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588334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282617E-4F15-A74B-A62E-57E0C8256C31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15963" y="2882349"/>
            <a:ext cx="3001272" cy="4045502"/>
          </a:xfrm>
          <a:prstGeom prst="rect">
            <a:avLst/>
          </a:prstGeom>
          <a:solidFill>
            <a:srgbClr val="469BC0"/>
          </a:solidFill>
        </p:spPr>
        <p:txBody>
          <a:bodyPr/>
          <a:lstStyle>
            <a:lvl1pPr marL="0" indent="0">
              <a:buNone/>
              <a:defRPr baseline="0">
                <a:solidFill>
                  <a:srgbClr val="469BC0"/>
                </a:solidFill>
              </a:defRPr>
            </a:lvl1pPr>
          </a:lstStyle>
          <a:p>
            <a:r>
              <a:rPr lang="en-US" dirty="0"/>
              <a:t>Background fill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A60A0F-7149-4B4A-85C8-4A16E2EEB39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8751" y="3039993"/>
            <a:ext cx="2749336" cy="1054929"/>
          </a:xfrm>
          <a:prstGeom prst="rect">
            <a:avLst/>
          </a:prstGeom>
        </p:spPr>
        <p:txBody>
          <a:bodyPr anchor="t"/>
          <a:lstStyle>
            <a:lvl1pPr algn="l">
              <a:defRPr sz="3200"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90788-FEE6-6646-8A23-1FF755FE71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28751" y="4217359"/>
            <a:ext cx="2749336" cy="236910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body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BC4FD-2AA2-4677-A6F7-22B3169695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F2B1-C660-49F0-A978-D8A3264986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7546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hoto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F3F23-5EA4-4041-99C8-3ECD4DD1F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6077" y="365125"/>
            <a:ext cx="7901609" cy="1325563"/>
          </a:xfrm>
          <a:prstGeom prst="rect">
            <a:avLst/>
          </a:prstGeom>
        </p:spPr>
        <p:txBody>
          <a:bodyPr anchor="ctr"/>
          <a:lstStyle>
            <a:lvl1pPr algn="l"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FB694-4AA3-E942-83A3-36D1E5170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6076" y="1825625"/>
            <a:ext cx="7901609" cy="3998705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F5F4286-FA17-2C44-826D-6C9B300F23C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3746500" cy="68580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AA2EB-A608-4E78-80D0-F11735B4CC2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3BBAA-AE88-403A-859D-270385622A34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16386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lement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8C2D838-41F3-43D1-A726-07EFA83E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583" y="365125"/>
            <a:ext cx="10515600" cy="1325563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 anchor="ctr"/>
          <a:lstStyle>
            <a:lvl1pPr>
              <a:defRPr b="1" i="0" cap="all" baseline="0">
                <a:solidFill>
                  <a:schemeClr val="bg1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1E83341-9EDD-4B16-901D-ECB7779EC3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35F5605-0B47-4BED-8CD2-8F8C1C77E6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99583" y="1825625"/>
            <a:ext cx="5181600" cy="4351338"/>
          </a:xfrm>
          <a:prstGeom prst="rect">
            <a:avLst/>
          </a:prstGeom>
          <a:solidFill>
            <a:schemeClr val="tx1">
              <a:lumMod val="85000"/>
              <a:lumOff val="15000"/>
              <a:alpha val="81000"/>
            </a:schemeClr>
          </a:solidFill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7BD11-2680-4DFF-9A59-FB4C7CB8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EEC79-6BA1-476B-9F67-1938EA906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7316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slideLayout" Target="../slideLayouts/slideLayout9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B21020-3C79-47A9-BC5D-0C801703140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982642">
            <a:off x="2631594" y="-3945419"/>
            <a:ext cx="7106696" cy="13651482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BF84F7-D648-41CE-95B2-840267316CDA}"/>
              </a:ext>
            </a:extLst>
          </p:cNvPr>
          <p:cNvSpPr txBox="1">
            <a:spLocks/>
          </p:cNvSpPr>
          <p:nvPr userDrawn="1"/>
        </p:nvSpPr>
        <p:spPr>
          <a:xfrm>
            <a:off x="8683087" y="6251439"/>
            <a:ext cx="441770" cy="441813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 cap="all" baseline="0">
                <a:solidFill>
                  <a:schemeClr val="bg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733D1F-3D9E-4820-9D42-4B5F6AE7EDCD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32675" y="6236052"/>
            <a:ext cx="2714625" cy="457200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D6E1923-E04F-423E-8250-62C41EFB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700" y="6365296"/>
            <a:ext cx="23046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825176-76C5-4522-A3C6-C83B1DE5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061" y="6356350"/>
            <a:ext cx="545970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6987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75" r:id="rId3"/>
    <p:sldLayoutId id="2147483676" r:id="rId4"/>
    <p:sldLayoutId id="2147483677" r:id="rId5"/>
    <p:sldLayoutId id="2147483678" r:id="rId6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7FBF84F7-D648-41CE-95B2-840267316CDA}"/>
              </a:ext>
            </a:extLst>
          </p:cNvPr>
          <p:cNvSpPr txBox="1">
            <a:spLocks/>
          </p:cNvSpPr>
          <p:nvPr userDrawn="1"/>
        </p:nvSpPr>
        <p:spPr>
          <a:xfrm>
            <a:off x="8683087" y="6251439"/>
            <a:ext cx="441770" cy="441813"/>
          </a:xfrm>
          <a:prstGeom prst="ellipse">
            <a:avLst/>
          </a:prstGeom>
          <a:noFill/>
          <a:ln w="50800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defRPr sz="1100" b="1" i="0" kern="1200" cap="all" baseline="0">
                <a:solidFill>
                  <a:schemeClr val="bg1"/>
                </a:solidFill>
                <a:latin typeface="Arial Narrow" panose="020B0604020202020204" pitchFamily="34" charset="0"/>
                <a:ea typeface="+mn-ea"/>
                <a:cs typeface="Arial Narrow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586D83B-F5E2-6149-B7DD-0F6F1BA7590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733D1F-3D9E-4820-9D42-4B5F6AE7EDCD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332675" y="6236052"/>
            <a:ext cx="2714625" cy="457200"/>
          </a:xfrm>
          <a:prstGeom prst="rect">
            <a:avLst/>
          </a:prstGeom>
        </p:spPr>
      </p:pic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825176-76C5-4522-A3C6-C83B1DE5A4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10061" y="6356350"/>
            <a:ext cx="5459703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Karel Kroeze - BDSi - Shiny workshop</a:t>
            </a:r>
            <a:endParaRPr lang="en-NL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6D6E1923-E04F-423E-8250-62C41EFBBA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4700" y="6365296"/>
            <a:ext cx="230465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3/6/2022</a:t>
            </a:r>
            <a:endParaRPr lang="en-N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E3FFE2-A1EA-46C5-B69B-FEEE9F2F8DC9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12000"/>
          </a:blip>
          <a:stretch>
            <a:fillRect/>
          </a:stretch>
        </p:blipFill>
        <p:spPr>
          <a:xfrm>
            <a:off x="-1950800" y="-944455"/>
            <a:ext cx="4191000" cy="65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9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9" r:id="rId4"/>
    <p:sldLayoutId id="2147483663" r:id="rId5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gif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gif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studio/shiny" TargetMode="External"/><Relationship Id="rId2" Type="http://schemas.openxmlformats.org/officeDocument/2006/relationships/hyperlink" Target="https://cran.r-project.org/package=shiny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hyperlink" Target="https://shiny.rstudio.com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gif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782B-0A2E-4C09-B79D-0633CE0E0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080808">
              <a:alpha val="10196"/>
            </a:srgbClr>
          </a:solidFill>
        </p:spPr>
        <p:txBody>
          <a:bodyPr/>
          <a:lstStyle/>
          <a:p>
            <a:r>
              <a:rPr lang="en-GB" dirty="0"/>
              <a:t>Interactive Visualizations</a:t>
            </a:r>
            <a:endParaRPr lang="en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FE6658-093E-430F-8403-B1A5EA307379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solidFill>
            <a:srgbClr val="080808">
              <a:alpha val="10196"/>
            </a:srgbClr>
          </a:solidFill>
        </p:spPr>
        <p:txBody>
          <a:bodyPr/>
          <a:lstStyle/>
          <a:p>
            <a:pPr marL="0" indent="0" algn="ctr">
              <a:buNone/>
            </a:pPr>
            <a:r>
              <a:rPr lang="en-GB" dirty="0"/>
              <a:t>with R and Shiny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553744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1024435"/>
            <a:chOff x="1316912" y="4327700"/>
            <a:chExt cx="1916392" cy="1024435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909" y="5115134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5115133"/>
              <a:ext cx="272685" cy="237002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2043CA-E550-405B-8A4C-44ECD58AA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2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1024435"/>
            <a:chOff x="1316912" y="4327700"/>
            <a:chExt cx="1916392" cy="1024435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909" y="5115134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5115133"/>
              <a:ext cx="272685" cy="237002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2" name="Picture 11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B32043CA-E550-405B-8A4C-44ECD58AA06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973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713557"/>
            <a:chOff x="1316912" y="4327700"/>
            <a:chExt cx="1916392" cy="713557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5526E443-F0C0-46C9-96D7-328440C81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4431" y="4506720"/>
            <a:ext cx="660115" cy="511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A921ACE8-2398-49DC-81FD-CBD7F5299BB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03591">
            <a:off x="2633423" y="3926692"/>
            <a:ext cx="1480613" cy="1778457"/>
          </a:xfrm>
          <a:prstGeom prst="rect">
            <a:avLst/>
          </a:prstGeom>
        </p:spPr>
      </p:pic>
      <p:pic>
        <p:nvPicPr>
          <p:cNvPr id="21" name="Picture 20" descr="A picture containing text, sign, businesscard&#10;&#10;Description automatically generated">
            <a:extLst>
              <a:ext uri="{FF2B5EF4-FFF2-40B4-BE49-F238E27FC236}">
                <a16:creationId xmlns:a16="http://schemas.microsoft.com/office/drawing/2014/main" id="{ACB863C3-CF7A-408C-9FFC-5006BA8350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1059" y="4360191"/>
            <a:ext cx="669904" cy="804664"/>
          </a:xfrm>
          <a:prstGeom prst="rect">
            <a:avLst/>
          </a:prstGeom>
        </p:spPr>
      </p:pic>
      <p:pic>
        <p:nvPicPr>
          <p:cNvPr id="17" name="Picture 16" descr="A picture containing text, sign, businesscard">
            <a:extLst>
              <a:ext uri="{FF2B5EF4-FFF2-40B4-BE49-F238E27FC236}">
                <a16:creationId xmlns:a16="http://schemas.microsoft.com/office/drawing/2014/main" id="{3FE86D08-B91C-B72F-F9A0-7326F877520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258245">
            <a:off x="5663680" y="2257625"/>
            <a:ext cx="1402021" cy="168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77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7F29C5C-F5D8-4BAF-8D18-FC040CD63E03}"/>
              </a:ext>
            </a:extLst>
          </p:cNvPr>
          <p:cNvSpPr txBox="1"/>
          <p:nvPr/>
        </p:nvSpPr>
        <p:spPr>
          <a:xfrm>
            <a:off x="2282102" y="4529003"/>
            <a:ext cx="245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  <a:endParaRPr lang="en-NL" sz="3200" dirty="0">
              <a:solidFill>
                <a:schemeClr val="tx1">
                  <a:lumMod val="65000"/>
                  <a:lumOff val="35000"/>
                </a:schemeClr>
              </a:solidFill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9F9B0E-7DA0-4A68-9AC9-9BA9A11266AE}"/>
              </a:ext>
            </a:extLst>
          </p:cNvPr>
          <p:cNvSpPr txBox="1"/>
          <p:nvPr/>
        </p:nvSpPr>
        <p:spPr>
          <a:xfrm>
            <a:off x="7857992" y="4529003"/>
            <a:ext cx="2451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>
                <a:solidFill>
                  <a:schemeClr val="bg1"/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Server</a:t>
            </a:r>
            <a:r>
              <a:rPr lang="en-GB" sz="3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  <a:endParaRPr lang="en-NL" sz="3200" dirty="0">
              <a:solidFill>
                <a:schemeClr val="tx1">
                  <a:lumMod val="65000"/>
                  <a:lumOff val="35000"/>
                </a:schemeClr>
              </a:solidFill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095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24657-724A-4A45-9803-3254D321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sz="2000" dirty="0"/>
            </a:br>
            <a:r>
              <a:rPr lang="en-GB" dirty="0"/>
              <a:t>User Interface &amp; server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12917-4FBD-4243-AA0B-CF762DA7473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</a:p>
          <a:p>
            <a:pPr lvl="1"/>
            <a:r>
              <a:rPr lang="en-GB" dirty="0">
                <a:ea typeface="FuraCode Nerd Font" panose="020B0509050000020004" pitchFamily="50" charset="0"/>
              </a:rPr>
              <a:t>Layout</a:t>
            </a:r>
          </a:p>
          <a:p>
            <a:pPr lvl="1"/>
            <a:r>
              <a:rPr lang="en-GB" dirty="0">
                <a:solidFill>
                  <a:schemeClr val="accent1"/>
                </a:solidFill>
              </a:rPr>
              <a:t>Inputs</a:t>
            </a:r>
          </a:p>
          <a:p>
            <a:pPr lvl="2"/>
            <a:r>
              <a:rPr lang="en-GB" dirty="0"/>
              <a:t>Text fields, buttons, etc.</a:t>
            </a:r>
          </a:p>
          <a:p>
            <a:pPr lvl="2"/>
            <a:r>
              <a:rPr lang="en-GB" dirty="0"/>
              <a:t>File uploads</a:t>
            </a:r>
          </a:p>
          <a:p>
            <a:pPr lvl="2"/>
            <a:r>
              <a:rPr lang="en-GB" dirty="0"/>
              <a:t>Mouse clicks, drags, etc.</a:t>
            </a:r>
          </a:p>
          <a:p>
            <a:pPr lvl="2"/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Outputs</a:t>
            </a:r>
          </a:p>
          <a:p>
            <a:pPr lvl="2"/>
            <a:r>
              <a:rPr lang="en-GB" dirty="0"/>
              <a:t>Text</a:t>
            </a:r>
          </a:p>
          <a:p>
            <a:pPr lvl="2"/>
            <a:r>
              <a:rPr lang="en-GB" dirty="0"/>
              <a:t>Tables, figures, media, etc.</a:t>
            </a:r>
          </a:p>
          <a:p>
            <a:pPr lvl="2"/>
            <a:r>
              <a:rPr lang="en-GB" dirty="0"/>
              <a:t>File downloads</a:t>
            </a:r>
            <a:endParaRPr lang="en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77102-DE62-41D7-9522-ADA7212654B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Server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.R</a:t>
            </a:r>
          </a:p>
          <a:p>
            <a:pPr lvl="1"/>
            <a:r>
              <a:rPr lang="en-GB" dirty="0"/>
              <a:t>Handle data and logic</a:t>
            </a:r>
          </a:p>
          <a:p>
            <a:pPr lvl="1"/>
            <a:endParaRPr lang="en-GB" dirty="0"/>
          </a:p>
          <a:p>
            <a:pPr lvl="1"/>
            <a:r>
              <a:rPr lang="en-GB" dirty="0">
                <a:solidFill>
                  <a:schemeClr val="accent1"/>
                </a:solidFill>
              </a:rPr>
              <a:t>React</a:t>
            </a:r>
            <a:r>
              <a:rPr lang="en-GB" b="1" dirty="0"/>
              <a:t> </a:t>
            </a:r>
            <a:r>
              <a:rPr lang="en-GB" dirty="0"/>
              <a:t>to changes</a:t>
            </a:r>
          </a:p>
          <a:p>
            <a:pPr lvl="2"/>
            <a:r>
              <a:rPr lang="en-GB" b="1" dirty="0"/>
              <a:t>Observe </a:t>
            </a:r>
            <a:r>
              <a:rPr lang="en-GB" dirty="0"/>
              <a:t>inputs</a:t>
            </a:r>
            <a:endParaRPr lang="en-GB" b="1" dirty="0"/>
          </a:p>
          <a:p>
            <a:pPr lvl="2"/>
            <a:r>
              <a:rPr lang="en-GB" dirty="0"/>
              <a:t>Update outputs</a:t>
            </a:r>
          </a:p>
          <a:p>
            <a:pPr lvl="2"/>
            <a:r>
              <a:rPr lang="en-GB" dirty="0"/>
              <a:t>Trigger side effects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Maintain </a:t>
            </a:r>
            <a:r>
              <a:rPr lang="en-GB" dirty="0">
                <a:solidFill>
                  <a:schemeClr val="accent1"/>
                </a:solidFill>
              </a:rPr>
              <a:t>state</a:t>
            </a:r>
          </a:p>
          <a:p>
            <a:pPr lvl="2"/>
            <a:r>
              <a:rPr lang="en-GB" dirty="0"/>
              <a:t>Data, inputs, outputs</a:t>
            </a:r>
          </a:p>
          <a:p>
            <a:pPr lvl="2"/>
            <a:r>
              <a:rPr lang="en-GB" dirty="0"/>
              <a:t>Dynamic/intermediate data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23606-B5EB-41A5-9AE1-A28708C7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1509DE-DAD8-4621-A5F0-3098C3EF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838948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Create a </a:t>
            </a:r>
            <a:r>
              <a:rPr lang="en-GB" dirty="0">
                <a:solidFill>
                  <a:schemeClr val="accent1"/>
                </a:solidFill>
              </a:rPr>
              <a:t>Shiny App Project</a:t>
            </a:r>
          </a:p>
          <a:p>
            <a:pPr marL="457200" lvl="1" indent="0">
              <a:buNone/>
            </a:pPr>
            <a:endParaRPr lang="en-GB" sz="1600" dirty="0"/>
          </a:p>
          <a:p>
            <a:r>
              <a:rPr lang="en-GB" dirty="0"/>
              <a:t>Change the title to </a:t>
            </a:r>
            <a:br>
              <a:rPr lang="en-GB" dirty="0"/>
            </a:br>
            <a:r>
              <a:rPr lang="en-GB" i="1" dirty="0"/>
              <a:t>“Hello, World!”</a:t>
            </a:r>
          </a:p>
          <a:p>
            <a:pPr lvl="1"/>
            <a:r>
              <a:rPr lang="en-GB" sz="1400" dirty="0"/>
              <a:t>This is traditional, other titles are </a:t>
            </a:r>
            <a:r>
              <a:rPr lang="en-GB" sz="1400" b="1" u="sng" dirty="0"/>
              <a:t>not</a:t>
            </a:r>
            <a:r>
              <a:rPr lang="en-GB" sz="1400" dirty="0"/>
              <a:t> acceptable.</a:t>
            </a:r>
          </a:p>
          <a:p>
            <a:r>
              <a:rPr lang="en-GB" dirty="0"/>
              <a:t>Run your app</a:t>
            </a:r>
          </a:p>
          <a:p>
            <a:pPr lvl="1"/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51F17C6-D2E8-4516-BEF4-EF7B3ABFD707}"/>
              </a:ext>
            </a:extLst>
          </p:cNvPr>
          <p:cNvGrpSpPr/>
          <p:nvPr/>
        </p:nvGrpSpPr>
        <p:grpSpPr>
          <a:xfrm>
            <a:off x="1573228" y="4164261"/>
            <a:ext cx="4379335" cy="1236994"/>
            <a:chOff x="6796664" y="2209955"/>
            <a:chExt cx="4379335" cy="123699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90FF638-5BFD-43A0-B187-AAEC90256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96664" y="2293810"/>
              <a:ext cx="4379335" cy="1153139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3B5B2A9-BDFE-4942-B594-B2C3C04AA6A8}"/>
                    </a:ext>
                  </a:extLst>
                </p14:cNvPr>
                <p14:cNvContentPartPr/>
                <p14:nvPr/>
              </p14:nvContentPartPr>
              <p14:xfrm>
                <a:off x="9489075" y="2209955"/>
                <a:ext cx="1413720" cy="606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3B5B2A9-BDFE-4942-B594-B2C3C04AA6A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80075" y="2201315"/>
                  <a:ext cx="1431360" cy="624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95240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Change lines 48-49 to: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Restart the app</a:t>
            </a:r>
          </a:p>
          <a:p>
            <a:pPr lvl="1"/>
            <a:r>
              <a:rPr lang="en-US" dirty="0"/>
              <a:t>Change the input, see the output update.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B6359E-D4EB-4C1D-AC37-23A99FEB194A}"/>
              </a:ext>
            </a:extLst>
          </p:cNvPr>
          <p:cNvSpPr txBox="1"/>
          <p:nvPr/>
        </p:nvSpPr>
        <p:spPr>
          <a:xfrm>
            <a:off x="1410447" y="2396566"/>
            <a:ext cx="7410823" cy="923330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FuraCode Nerd Font" panose="020B0509050000020004" pitchFamily="50" charset="0"/>
                <a:ea typeface="FuraCode Nerd Font" panose="020B0509050000020004" pitchFamily="50" charset="0"/>
              </a:rPr>
              <a:t># Run the application </a:t>
            </a:r>
          </a:p>
          <a:p>
            <a:pPr marL="0" indent="0">
              <a:buNone/>
            </a:pPr>
            <a:r>
              <a:rPr lang="en-US" sz="1800" dirty="0" err="1">
                <a:latin typeface="FuraCode Nerd Font" panose="020B0509050000020004" pitchFamily="50" charset="0"/>
                <a:ea typeface="FuraCode Nerd Font" panose="020B0509050000020004" pitchFamily="50" charset="0"/>
              </a:rPr>
              <a:t>shinyApp</a:t>
            </a:r>
            <a: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(</a:t>
            </a:r>
            <a:r>
              <a:rPr lang="en-US" sz="1800" dirty="0" err="1"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 = </a:t>
            </a:r>
            <a:r>
              <a:rPr lang="en-US" sz="1800" dirty="0" err="1">
                <a:latin typeface="FuraCode Nerd Font" panose="020B0509050000020004" pitchFamily="50" charset="0"/>
                <a:ea typeface="FuraCode Nerd Font" panose="020B0509050000020004" pitchFamily="50" charset="0"/>
              </a:rPr>
              <a:t>ui</a:t>
            </a:r>
            <a: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, server = server, </a:t>
            </a:r>
            <a:b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</a:br>
            <a: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	   options = list(</a:t>
            </a:r>
            <a:r>
              <a:rPr lang="en-US" sz="1800" dirty="0" err="1">
                <a:latin typeface="FuraCode Nerd Font" panose="020B0509050000020004" pitchFamily="50" charset="0"/>
                <a:ea typeface="FuraCode Nerd Font" panose="020B0509050000020004" pitchFamily="50" charset="0"/>
              </a:rPr>
              <a:t>display.mode</a:t>
            </a:r>
            <a:r>
              <a:rPr lang="en-US" sz="18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 = "showcase"))</a:t>
            </a:r>
            <a:endParaRPr lang="en-GB" sz="1800" dirty="0"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79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my first shiny app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US" dirty="0"/>
              <a:t>UI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sliderInput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(“bins”)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textInput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(“name”)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FuraCode Nerd Font Mono" panose="020B0509050000020004" pitchFamily="50" charset="0"/>
              <a:ea typeface="FuraCode Nerd Font Mono" panose="020B0509050000020004" pitchFamily="50" charset="0"/>
            </a:endParaRP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plotOutput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distPlot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”)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textOutput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(“welcome”)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accent4">
                  <a:lumMod val="75000"/>
                </a:schemeClr>
              </a:solidFill>
              <a:latin typeface="FuraCode Nerd Font Mono" panose="020B0509050000020004" pitchFamily="50" charset="0"/>
              <a:ea typeface="FuraCode Nerd Font Mono" panose="020B0509050000020004" pitchFamily="50" charset="0"/>
            </a:endParaRPr>
          </a:p>
          <a:p>
            <a:r>
              <a:rPr lang="en-US" sz="2400" dirty="0">
                <a:ea typeface="FuraCode Nerd Font Mono" panose="020B0509050000020004" pitchFamily="50" charset="0"/>
              </a:rPr>
              <a:t>Server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-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renderPlot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distPlot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”)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+ </a:t>
            </a:r>
            <a:r>
              <a:rPr lang="en-US" sz="2000" dirty="0" err="1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renderText</a:t>
            </a:r>
            <a:r>
              <a:rPr lang="en-US" sz="2000" dirty="0">
                <a:solidFill>
                  <a:schemeClr val="accent4">
                    <a:lumMod val="75000"/>
                  </a:schemeClr>
                </a:solidFill>
                <a:latin typeface="FuraCode Nerd Font Mono" panose="020B0509050000020004" pitchFamily="50" charset="0"/>
                <a:ea typeface="FuraCode Nerd Font Mono" panose="020B0509050000020004" pitchFamily="50" charset="0"/>
              </a:rPr>
              <a:t>(“welcome”)</a:t>
            </a:r>
          </a:p>
          <a:p>
            <a:pPr lvl="2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3/6/2022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B9C76C-3C26-47FA-9156-215ECCFE8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805" y="2090509"/>
            <a:ext cx="6655808" cy="19994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C2C35FC-AF82-498B-89F5-E09D354BE3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1805" y="4354801"/>
            <a:ext cx="5486364" cy="15788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43C087E-D5E1-41BA-B4F1-6CB3633545AE}"/>
              </a:ext>
            </a:extLst>
          </p:cNvPr>
          <p:cNvSpPr txBox="1"/>
          <p:nvPr/>
        </p:nvSpPr>
        <p:spPr>
          <a:xfrm>
            <a:off x="5484969" y="998812"/>
            <a:ext cx="74878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Ink Free" panose="03080402000500000000" pitchFamily="66" charset="0"/>
              </a:rPr>
              <a:t>Cheat sheets are your </a:t>
            </a:r>
            <a:r>
              <a:rPr lang="en-GB" b="1" u="sng" dirty="0">
                <a:solidFill>
                  <a:schemeClr val="bg1"/>
                </a:solidFill>
                <a:latin typeface="Ink Free" panose="03080402000500000000" pitchFamily="66" charset="0"/>
              </a:rPr>
              <a:t>friend</a:t>
            </a:r>
            <a:br>
              <a:rPr lang="en-GB" b="1" dirty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GB" b="1" dirty="0">
                <a:solidFill>
                  <a:schemeClr val="accent1"/>
                </a:solidFill>
                <a:latin typeface="Ink Free" panose="03080402000500000000" pitchFamily="66" charset="0"/>
              </a:rPr>
              <a:t>Help </a:t>
            </a:r>
            <a:r>
              <a:rPr lang="en-GB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b="1" dirty="0">
                <a:solidFill>
                  <a:schemeClr val="accent1"/>
                </a:solidFill>
                <a:latin typeface="Ink Free" panose="03080402000500000000" pitchFamily="66" charset="0"/>
              </a:rPr>
              <a:t> Cheat Sheets </a:t>
            </a:r>
            <a:r>
              <a:rPr lang="en-GB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b="1" dirty="0">
                <a:solidFill>
                  <a:schemeClr val="accent1"/>
                </a:solidFill>
                <a:latin typeface="Ink Free" panose="03080402000500000000" pitchFamily="66" charset="0"/>
              </a:rPr>
              <a:t> Web applications with Shiny</a:t>
            </a:r>
            <a:endParaRPr lang="nl-NL" b="1" dirty="0">
              <a:solidFill>
                <a:schemeClr val="accent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63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E524-C514-45D7-BC6C-D11A108C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Hello, world!</a:t>
            </a:r>
            <a:br>
              <a:rPr lang="en-GB" dirty="0"/>
            </a:br>
            <a:r>
              <a:rPr lang="en-GB" dirty="0"/>
              <a:t>Make it yours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5285-5F23-4DBC-8F2C-B5AF06D49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1" y="1825624"/>
            <a:ext cx="10515600" cy="4395881"/>
          </a:xfrm>
        </p:spPr>
        <p:txBody>
          <a:bodyPr/>
          <a:lstStyle/>
          <a:p>
            <a:r>
              <a:rPr lang="en-GB" dirty="0"/>
              <a:t>Keep it simple</a:t>
            </a:r>
          </a:p>
          <a:p>
            <a:pPr lvl="1"/>
            <a:r>
              <a:rPr lang="en-GB" sz="2000" dirty="0"/>
              <a:t>Stick to a basic use case – you can add complexity later</a:t>
            </a:r>
          </a:p>
          <a:p>
            <a:r>
              <a:rPr lang="en-GB" dirty="0"/>
              <a:t>Load any data you need</a:t>
            </a:r>
          </a:p>
          <a:p>
            <a:r>
              <a:rPr lang="en-GB" dirty="0"/>
              <a:t>UI</a:t>
            </a:r>
          </a:p>
          <a:p>
            <a:pPr lvl="1"/>
            <a:r>
              <a:rPr lang="en-GB" dirty="0"/>
              <a:t>Add/change inputs &amp; outputs</a:t>
            </a:r>
          </a:p>
          <a:p>
            <a:pPr lvl="2"/>
            <a:r>
              <a:rPr lang="en-GB" sz="16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[xxx]Input(..), [xxx]Output(..)</a:t>
            </a:r>
          </a:p>
          <a:p>
            <a:pPr lvl="1"/>
            <a:r>
              <a:rPr lang="en-GB" dirty="0"/>
              <a:t>Change layout, labels, texts</a:t>
            </a:r>
          </a:p>
          <a:p>
            <a:r>
              <a:rPr lang="en-GB" dirty="0"/>
              <a:t>Server</a:t>
            </a:r>
          </a:p>
          <a:p>
            <a:pPr lvl="1"/>
            <a:r>
              <a:rPr lang="en-GB" dirty="0"/>
              <a:t>Create an output for your analysis/visualization</a:t>
            </a:r>
          </a:p>
          <a:p>
            <a:pPr lvl="2"/>
            <a:r>
              <a:rPr lang="en-GB" sz="1600" dirty="0">
                <a:latin typeface="FuraCode Nerd Font" panose="020B0509050000020004" pitchFamily="50" charset="0"/>
                <a:ea typeface="FuraCode Nerd Font" panose="020B0509050000020004" pitchFamily="50" charset="0"/>
              </a:rPr>
              <a:t>render[xxx](..)</a:t>
            </a:r>
          </a:p>
          <a:p>
            <a:pPr marL="457200" lvl="1" indent="0">
              <a:buNone/>
            </a:pPr>
            <a:endParaRPr lang="en-GB" dirty="0">
              <a:latin typeface="FuraCode Nerd Font" panose="020B0509050000020004" pitchFamily="50" charset="0"/>
              <a:ea typeface="FuraCode Nerd Font" panose="020B0509050000020004" pitchFamily="50" charset="0"/>
            </a:endParaRP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B5518-298D-4D8C-A9AF-F150612A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24/10/2022</a:t>
            </a:r>
            <a:endParaRPr lang="en-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905B8-3F4C-448A-85D9-8ACD7BD8B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Karel Kroeze - BDSi - Shiny workshop</a:t>
            </a:r>
            <a:endParaRPr lang="en-NL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71A3FC-D42C-4F36-AB75-CDAEF3341FAA}"/>
              </a:ext>
            </a:extLst>
          </p:cNvPr>
          <p:cNvSpPr txBox="1"/>
          <p:nvPr/>
        </p:nvSpPr>
        <p:spPr>
          <a:xfrm>
            <a:off x="5074397" y="196909"/>
            <a:ext cx="70517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Cheat sheets are your </a:t>
            </a:r>
            <a:r>
              <a:rPr lang="en-GB" sz="2400" b="1" u="sng" dirty="0">
                <a:solidFill>
                  <a:schemeClr val="bg1"/>
                </a:solidFill>
                <a:latin typeface="Ink Free" panose="03080402000500000000" pitchFamily="66" charset="0"/>
              </a:rPr>
              <a:t>friend</a:t>
            </a:r>
            <a:b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</a:b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Help </a:t>
            </a:r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 Cheat Sheets </a:t>
            </a:r>
            <a:r>
              <a:rPr lang="en-GB" sz="2400" b="1" dirty="0">
                <a:solidFill>
                  <a:schemeClr val="bg1"/>
                </a:solidFill>
                <a:latin typeface="Ink Free" panose="03080402000500000000" pitchFamily="66" charset="0"/>
              </a:rPr>
              <a:t>&gt;</a:t>
            </a:r>
            <a:r>
              <a:rPr lang="en-GB" sz="2400" b="1" dirty="0">
                <a:solidFill>
                  <a:schemeClr val="accent1"/>
                </a:solidFill>
                <a:latin typeface="Ink Free" panose="03080402000500000000" pitchFamily="66" charset="0"/>
              </a:rPr>
              <a:t> Web applications with Shiny</a:t>
            </a:r>
            <a:endParaRPr lang="nl-NL" sz="2400" b="1" dirty="0">
              <a:solidFill>
                <a:schemeClr val="accent1"/>
              </a:solidFill>
              <a:latin typeface="Ink Free" panose="030804020005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3126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3EA29D-D562-425F-919C-8A06876BB1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627" y="4131957"/>
            <a:ext cx="2633869" cy="691056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What is shiny?</a:t>
            </a:r>
          </a:p>
          <a:p>
            <a:r>
              <a:rPr lang="en-GB" sz="1200" cap="none" dirty="0"/>
              <a:t>Under the 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CC6EF-8C7B-4C0A-B425-49DDF665A1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819771" y="4131956"/>
            <a:ext cx="2633869" cy="691057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My first shiny app</a:t>
            </a:r>
          </a:p>
          <a:p>
            <a:r>
              <a:rPr lang="en-GB" sz="1200" cap="none" dirty="0"/>
              <a:t>Inputs &amp; Outputs</a:t>
            </a:r>
            <a:endParaRPr lang="en-NL" sz="1200" cap="non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4062B-CB7B-4476-B5A5-9D4680BCE7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181915" y="4131956"/>
            <a:ext cx="2633869" cy="691057"/>
          </a:xfrm>
          <a:solidFill>
            <a:srgbClr val="000000">
              <a:alpha val="25098"/>
            </a:srgbClr>
          </a:solidFill>
        </p:spPr>
        <p:txBody>
          <a:bodyPr anchor="t"/>
          <a:lstStyle/>
          <a:p>
            <a:r>
              <a:rPr lang="en-GB" dirty="0"/>
              <a:t>CONTROLLING THE FLOW</a:t>
            </a:r>
          </a:p>
          <a:p>
            <a:r>
              <a:rPr lang="en-GB" sz="1200" cap="none" dirty="0"/>
              <a:t>Observers &amp; reactives</a:t>
            </a:r>
            <a:endParaRPr lang="en-NL" sz="1200" cap="none" dirty="0"/>
          </a:p>
        </p:txBody>
      </p:sp>
    </p:spTree>
    <p:extLst>
      <p:ext uri="{BB962C8B-B14F-4D97-AF65-F5344CB8AC3E}">
        <p14:creationId xmlns:p14="http://schemas.microsoft.com/office/powerpoint/2010/main" val="32300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shiny?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r>
              <a:rPr lang="en-GB" dirty="0"/>
              <a:t>An R package</a:t>
            </a:r>
          </a:p>
          <a:p>
            <a:r>
              <a:rPr lang="en-GB" dirty="0"/>
              <a:t>A framework</a:t>
            </a:r>
          </a:p>
          <a:p>
            <a:pPr lvl="1"/>
            <a:r>
              <a:rPr lang="en-GB" dirty="0"/>
              <a:t>Web server linked with R</a:t>
            </a:r>
          </a:p>
          <a:p>
            <a:pPr lvl="1"/>
            <a:r>
              <a:rPr lang="en-GB" dirty="0"/>
              <a:t>User interface</a:t>
            </a:r>
          </a:p>
          <a:p>
            <a:pPr lvl="1"/>
            <a:r>
              <a:rPr lang="en-GB" dirty="0"/>
              <a:t>Communication</a:t>
            </a:r>
          </a:p>
          <a:p>
            <a:pPr lvl="1"/>
            <a:r>
              <a:rPr lang="en-GB" dirty="0"/>
              <a:t>State management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61504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An R package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endParaRPr lang="en-GB" dirty="0"/>
          </a:p>
          <a:p>
            <a:pPr marL="0" indent="0">
              <a:buNone/>
            </a:pPr>
            <a:r>
              <a:rPr lang="en-GB" dirty="0"/>
              <a:t>Available on CRAN &amp; GitHub:</a:t>
            </a:r>
          </a:p>
          <a:p>
            <a:pPr lvl="1"/>
            <a:r>
              <a:rPr lang="en-GB" dirty="0">
                <a:hlinkClick r:id="rId2"/>
              </a:rPr>
              <a:t>https://cran.r-project.org/package=shiny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https://github.com/rstudio/shiny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Maintained by </a:t>
            </a:r>
          </a:p>
          <a:p>
            <a:pPr lvl="1"/>
            <a:r>
              <a:rPr lang="en-GB" dirty="0">
                <a:hlinkClick r:id="rId4"/>
              </a:rPr>
              <a:t>https://shiny.rstudio.com/</a:t>
            </a: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DE11605-BB2E-43CA-BB54-E4B6480F7C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323" y="4084721"/>
            <a:ext cx="1745383" cy="6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341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905" y="3014619"/>
            <a:ext cx="3269973" cy="217998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4601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https://pix4free.org/assets/library/2021-01-12/originals/laptop_notepad_pen_cafe_coffee.jpg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916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905" y="3015300"/>
            <a:ext cx="2904825" cy="21786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4601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https://www.flickr.com/photos/rudolf_schuba/153225000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5583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Shiny apps are hosted by a computer running R</a:t>
            </a: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9773C69-F791-4C9D-B91C-448428DCB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886" y="3105219"/>
            <a:ext cx="3784679" cy="199878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9B62433B-6397-4389-99FC-B3CA56D69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448905" y="3015300"/>
            <a:ext cx="3269973" cy="217861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652711FA-C3FB-4BBF-8A5A-0B2800E95D10}"/>
              </a:ext>
            </a:extLst>
          </p:cNvPr>
          <p:cNvSpPr/>
          <p:nvPr/>
        </p:nvSpPr>
        <p:spPr>
          <a:xfrm>
            <a:off x="5735764" y="3783931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B5746F9-2DB0-45CE-BF64-ABC17CB73551}"/>
              </a:ext>
            </a:extLst>
          </p:cNvPr>
          <p:cNvSpPr/>
          <p:nvPr/>
        </p:nvSpPr>
        <p:spPr>
          <a:xfrm rot="10800000">
            <a:off x="5532106" y="4051215"/>
            <a:ext cx="1371600" cy="26469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F48168-80CE-441D-AE4A-51DEBD7BCFE2}"/>
              </a:ext>
            </a:extLst>
          </p:cNvPr>
          <p:cNvSpPr txBox="1"/>
          <p:nvPr/>
        </p:nvSpPr>
        <p:spPr>
          <a:xfrm>
            <a:off x="7368602" y="5193919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https://commons.wikimedia.org/wiki/File:Wikimedia_Foundation_Servers-8055_17.jpg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5F6E6-F0B1-479E-808F-CBC2F52C1B51}"/>
              </a:ext>
            </a:extLst>
          </p:cNvPr>
          <p:cNvSpPr txBox="1"/>
          <p:nvPr/>
        </p:nvSpPr>
        <p:spPr>
          <a:xfrm>
            <a:off x="5640390" y="4281570"/>
            <a:ext cx="441258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http://www.mojimade.com/cloud-caf-stickers</a:t>
            </a:r>
            <a:endParaRPr lang="en-NL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3DF54F0-9609-4577-A9CD-7FB114D677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0034" y="3609474"/>
            <a:ext cx="1099583" cy="109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0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713557"/>
            <a:chOff x="1316912" y="4327700"/>
            <a:chExt cx="1916392" cy="713557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7418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DF7019-D4EC-476A-82E9-651767FA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000" dirty="0"/>
              <a:t>What is shiny?</a:t>
            </a:r>
            <a:br>
              <a:rPr lang="en-GB" dirty="0"/>
            </a:br>
            <a:r>
              <a:rPr lang="en-GB" dirty="0"/>
              <a:t>A FRAMEWORK</a:t>
            </a:r>
            <a:endParaRPr lang="en-NL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176F0C-35AA-47F3-B84A-7B833AF80B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16912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E12095-5702-47EA-BE0C-4799201BA813}"/>
              </a:ext>
            </a:extLst>
          </p:cNvPr>
          <p:cNvGrpSpPr/>
          <p:nvPr/>
        </p:nvGrpSpPr>
        <p:grpSpPr>
          <a:xfrm>
            <a:off x="1405886" y="2028708"/>
            <a:ext cx="10375297" cy="2347896"/>
            <a:chOff x="1405886" y="3015300"/>
            <a:chExt cx="10375297" cy="234789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49773C69-F791-4C9D-B91C-448428DCB4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5886" y="3105219"/>
              <a:ext cx="3784679" cy="1998783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F5D6030-8956-4B72-9ADE-FC1AEA0D9A98}"/>
                </a:ext>
              </a:extLst>
            </p:cNvPr>
            <p:cNvGrpSpPr/>
            <p:nvPr/>
          </p:nvGrpSpPr>
          <p:grpSpPr>
            <a:xfrm>
              <a:off x="7368602" y="3015300"/>
              <a:ext cx="4412581" cy="2347896"/>
              <a:chOff x="7368602" y="3015300"/>
              <a:chExt cx="4412581" cy="2347896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9B62433B-6397-4389-99FC-B3CA56D697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 bwMode="auto">
              <a:xfrm>
                <a:off x="7448905" y="3015300"/>
                <a:ext cx="3269973" cy="2178619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F48168-80CE-441D-AE4A-51DEBD7BCFE2}"/>
                  </a:ext>
                </a:extLst>
              </p:cNvPr>
              <p:cNvSpPr txBox="1"/>
              <p:nvPr/>
            </p:nvSpPr>
            <p:spPr>
              <a:xfrm>
                <a:off x="7368602" y="5193919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https://commons.wikimedia.org/wiki/File:Wikimedia_Foundation_Servers-8055_17.jpg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D0CA9DB-0FA4-4CBE-A505-EEEF65D24543}"/>
                </a:ext>
              </a:extLst>
            </p:cNvPr>
            <p:cNvGrpSpPr/>
            <p:nvPr/>
          </p:nvGrpSpPr>
          <p:grpSpPr>
            <a:xfrm>
              <a:off x="5532106" y="3609474"/>
              <a:ext cx="4520865" cy="1099583"/>
              <a:chOff x="5532106" y="3609474"/>
              <a:chExt cx="4520865" cy="1099583"/>
            </a:xfrm>
          </p:grpSpPr>
          <p:sp>
            <p:nvSpPr>
              <p:cNvPr id="2" name="Arrow: Right 1">
                <a:extLst>
                  <a:ext uri="{FF2B5EF4-FFF2-40B4-BE49-F238E27FC236}">
                    <a16:creationId xmlns:a16="http://schemas.microsoft.com/office/drawing/2014/main" id="{652711FA-C3FB-4BBF-8A5A-0B2800E95D10}"/>
                  </a:ext>
                </a:extLst>
              </p:cNvPr>
              <p:cNvSpPr/>
              <p:nvPr/>
            </p:nvSpPr>
            <p:spPr>
              <a:xfrm>
                <a:off x="5735764" y="3783931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EB5746F9-2DB0-45CE-BF64-ABC17CB73551}"/>
                  </a:ext>
                </a:extLst>
              </p:cNvPr>
              <p:cNvSpPr/>
              <p:nvPr/>
            </p:nvSpPr>
            <p:spPr>
              <a:xfrm rot="10800000">
                <a:off x="5532106" y="4051215"/>
                <a:ext cx="1371600" cy="26469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F65F6E6-F0B1-479E-808F-CBC2F52C1B51}"/>
                  </a:ext>
                </a:extLst>
              </p:cNvPr>
              <p:cNvSpPr txBox="1"/>
              <p:nvPr/>
            </p:nvSpPr>
            <p:spPr>
              <a:xfrm>
                <a:off x="5640390" y="4281570"/>
                <a:ext cx="4412581" cy="1692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nl-NL" sz="5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http://www.mojimade.com/cloud-caf-stickers</a:t>
                </a:r>
                <a:endParaRPr lang="en-NL" sz="5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pic>
            <p:nvPicPr>
              <p:cNvPr id="5" name="Graphic 4">
                <a:extLst>
                  <a:ext uri="{FF2B5EF4-FFF2-40B4-BE49-F238E27FC236}">
                    <a16:creationId xmlns:a16="http://schemas.microsoft.com/office/drawing/2014/main" id="{A3DF54F0-9609-4577-A9CD-7FB114D67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5770034" y="3609474"/>
                <a:ext cx="1099583" cy="1099583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75D1008-716C-415E-AB6D-851BDCB680D3}"/>
              </a:ext>
            </a:extLst>
          </p:cNvPr>
          <p:cNvGrpSpPr/>
          <p:nvPr/>
        </p:nvGrpSpPr>
        <p:grpSpPr>
          <a:xfrm>
            <a:off x="2340029" y="4337400"/>
            <a:ext cx="1916392" cy="809786"/>
            <a:chOff x="1316912" y="4327700"/>
            <a:chExt cx="1916392" cy="809786"/>
          </a:xfrm>
        </p:grpSpPr>
        <p:pic>
          <p:nvPicPr>
            <p:cNvPr id="14" name="Picture 13" descr="A red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C547BE29-3E71-4EDA-824D-7678228CD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6912" y="4327700"/>
              <a:ext cx="713557" cy="713557"/>
            </a:xfrm>
            <a:prstGeom prst="rect">
              <a:avLst/>
            </a:prstGeom>
          </p:spPr>
        </p:pic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91CBE5CD-598C-48A8-9B81-D785EE4A8BF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6536" y="4431094"/>
              <a:ext cx="506768" cy="506768"/>
            </a:xfrm>
            <a:prstGeom prst="rect">
              <a:avLst/>
            </a:prstGeom>
          </p:spPr>
        </p:pic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CA646CEE-418D-4EF4-9534-5A1CC76BE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5378" y="4327700"/>
              <a:ext cx="505770" cy="713557"/>
            </a:xfrm>
            <a:prstGeom prst="rect">
              <a:avLst/>
            </a:prstGeom>
          </p:spPr>
        </p:pic>
        <p:pic>
          <p:nvPicPr>
            <p:cNvPr id="16" name="Picture 15" descr="Logo, icon&#10;&#10;Description automatically generated with medium confidence">
              <a:extLst>
                <a:ext uri="{FF2B5EF4-FFF2-40B4-BE49-F238E27FC236}">
                  <a16:creationId xmlns:a16="http://schemas.microsoft.com/office/drawing/2014/main" id="{37704239-B747-4051-9208-3FD44C4E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55578" y="4920190"/>
              <a:ext cx="272685" cy="217296"/>
            </a:xfrm>
            <a:prstGeom prst="rect">
              <a:avLst/>
            </a:prstGeom>
          </p:spPr>
        </p:pic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83531854-2D58-4728-B304-61E078B89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6057" y="4900484"/>
              <a:ext cx="272685" cy="2370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8700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Twente - BDSi">
      <a:dk1>
        <a:srgbClr val="000000"/>
      </a:dk1>
      <a:lt1>
        <a:sysClr val="window" lastClr="FFFFFF"/>
      </a:lt1>
      <a:dk2>
        <a:srgbClr val="262626"/>
      </a:dk2>
      <a:lt2>
        <a:srgbClr val="F2F2F2"/>
      </a:lt2>
      <a:accent1>
        <a:srgbClr val="009CC3"/>
      </a:accent1>
      <a:accent2>
        <a:srgbClr val="ED007E"/>
      </a:accent2>
      <a:accent3>
        <a:srgbClr val="F1791A"/>
      </a:accent3>
      <a:accent4>
        <a:srgbClr val="00A73D"/>
      </a:accent4>
      <a:accent5>
        <a:srgbClr val="FFE50D"/>
      </a:accent5>
      <a:accent6>
        <a:srgbClr val="E9002F"/>
      </a:accent6>
      <a:hlink>
        <a:srgbClr val="009CC3"/>
      </a:hlink>
      <a:folHlink>
        <a:srgbClr val="009CC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1BFB0C6-1083-4055-8AC2-7CE7B1651D6E}" vid="{8E8DF6A2-B654-4E15-A0A9-15D7F2A47FF4}"/>
    </a:ext>
  </a:extLst>
</a:theme>
</file>

<file path=ppt/theme/theme2.xml><?xml version="1.0" encoding="utf-8"?>
<a:theme xmlns:a="http://schemas.openxmlformats.org/drawingml/2006/main" name="1_Office Theme">
  <a:themeElements>
    <a:clrScheme name="UTwente - BDSi">
      <a:dk1>
        <a:srgbClr val="000000"/>
      </a:dk1>
      <a:lt1>
        <a:sysClr val="window" lastClr="FFFFFF"/>
      </a:lt1>
      <a:dk2>
        <a:srgbClr val="262626"/>
      </a:dk2>
      <a:lt2>
        <a:srgbClr val="F2F2F2"/>
      </a:lt2>
      <a:accent1>
        <a:srgbClr val="009CC3"/>
      </a:accent1>
      <a:accent2>
        <a:srgbClr val="ED007E"/>
      </a:accent2>
      <a:accent3>
        <a:srgbClr val="F1791A"/>
      </a:accent3>
      <a:accent4>
        <a:srgbClr val="00A73D"/>
      </a:accent4>
      <a:accent5>
        <a:srgbClr val="FFE50D"/>
      </a:accent5>
      <a:accent6>
        <a:srgbClr val="E9002F"/>
      </a:accent6>
      <a:hlink>
        <a:srgbClr val="009CC3"/>
      </a:hlink>
      <a:folHlink>
        <a:srgbClr val="009CC3"/>
      </a:folHlink>
    </a:clrScheme>
    <a:fontScheme name="Custom 1">
      <a:majorFont>
        <a:latin typeface="Arial Narrow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8" id="{31BFB0C6-1083-4055-8AC2-7CE7B1651D6E}" vid="{8E8DF6A2-B654-4E15-A0A9-15D7F2A47FF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6CAEDC347B3154C9924F629E21BEB80" ma:contentTypeVersion="10" ma:contentTypeDescription="Create a new document." ma:contentTypeScope="" ma:versionID="9747ca1e1dad1116bfb6c4900c6f1e50">
  <xsd:schema xmlns:xsd="http://www.w3.org/2001/XMLSchema" xmlns:xs="http://www.w3.org/2001/XMLSchema" xmlns:p="http://schemas.microsoft.com/office/2006/metadata/properties" xmlns:ns2="2624be63-ebf9-4739-94ef-32159122bcb8" xmlns:ns3="b06909d7-6895-4fb7-bf6a-f9b4b7585c62" targetNamespace="http://schemas.microsoft.com/office/2006/metadata/properties" ma:root="true" ma:fieldsID="a476e8526bb1765c594a6798734553de" ns2:_="" ns3:_="">
    <xsd:import namespace="2624be63-ebf9-4739-94ef-32159122bcb8"/>
    <xsd:import namespace="b06909d7-6895-4fb7-bf6a-f9b4b7585c6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be63-ebf9-4739-94ef-32159122bc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6909d7-6895-4fb7-bf6a-f9b4b7585c6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8B165A8-AC64-4E2D-94ED-9DAA48721EF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33C36-043F-46C5-A8F7-2BAFAB8690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4be63-ebf9-4739-94ef-32159122bcb8"/>
    <ds:schemaRef ds:uri="b06909d7-6895-4fb7-bf6a-f9b4b7585c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B6845E-C4E0-4387-B9A2-29465BA01C1A}">
  <ds:schemaRefs>
    <ds:schemaRef ds:uri="http://purl.org/dc/terms/"/>
    <ds:schemaRef ds:uri="http://www.w3.org/XML/1998/namespace"/>
    <ds:schemaRef ds:uri="http://purl.org/dc/dcmitype/"/>
    <ds:schemaRef ds:uri="http://schemas.microsoft.com/office/infopath/2007/PartnerControls"/>
    <ds:schemaRef ds:uri="http://schemas.microsoft.com/office/2006/metadata/properties"/>
    <ds:schemaRef ds:uri="2624be63-ebf9-4739-94ef-32159122bcb8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b06909d7-6895-4fb7-bf6a-f9b4b7585c6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1283</TotalTime>
  <Words>757</Words>
  <Application>Microsoft Office PowerPoint</Application>
  <PresentationFormat>Widescreen</PresentationFormat>
  <Paragraphs>129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Narrow</vt:lpstr>
      <vt:lpstr>Calibri</vt:lpstr>
      <vt:lpstr>FuraCode Nerd Font</vt:lpstr>
      <vt:lpstr>FuraCode Nerd Font Mono</vt:lpstr>
      <vt:lpstr>Ink Free</vt:lpstr>
      <vt:lpstr>Office Theme</vt:lpstr>
      <vt:lpstr>1_Office Theme</vt:lpstr>
      <vt:lpstr>Interactive Visualizations</vt:lpstr>
      <vt:lpstr>PowerPoint Presentation</vt:lpstr>
      <vt:lpstr>What is shiny?</vt:lpstr>
      <vt:lpstr>What is shiny? An R package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A FRAMEWORK</vt:lpstr>
      <vt:lpstr>What is Shiny? User Interface &amp; server</vt:lpstr>
      <vt:lpstr>Hello, world! MY first shiny app</vt:lpstr>
      <vt:lpstr>Hello, world! MY first shiny app</vt:lpstr>
      <vt:lpstr>Hello, world! my first shiny app</vt:lpstr>
      <vt:lpstr>Hello, world! Make it yours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Kroeze, K.A. (BMS)</dc:creator>
  <cp:lastModifiedBy>Kroeze, Karel (UT-BMS)</cp:lastModifiedBy>
  <cp:revision>15</cp:revision>
  <dcterms:created xsi:type="dcterms:W3CDTF">2021-09-17T15:18:40Z</dcterms:created>
  <dcterms:modified xsi:type="dcterms:W3CDTF">2022-10-18T13:58:35Z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0x010100C6CAEDC347B3154C9924F629E21BEB80</vt:lpwstr>
  </property>
</Properties>
</file>