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  <p:sldMasterId id="2147483752" r:id="rId5"/>
    <p:sldMasterId id="2147483719" r:id="rId6"/>
    <p:sldMasterId id="2147483731" r:id="rId7"/>
    <p:sldMasterId id="2147483785" r:id="rId8"/>
    <p:sldMasterId id="2147483797" r:id="rId9"/>
  </p:sldMasterIdLst>
  <p:notesMasterIdLst>
    <p:notesMasterId r:id="rId20"/>
  </p:notesMasterIdLst>
  <p:sldIdLst>
    <p:sldId id="256" r:id="rId10"/>
    <p:sldId id="273" r:id="rId11"/>
    <p:sldId id="258" r:id="rId12"/>
    <p:sldId id="276" r:id="rId13"/>
    <p:sldId id="264" r:id="rId14"/>
    <p:sldId id="275" r:id="rId15"/>
    <p:sldId id="274" r:id="rId16"/>
    <p:sldId id="270" r:id="rId17"/>
    <p:sldId id="267" r:id="rId18"/>
    <p:sldId id="266" r:id="rId19"/>
  </p:sldIdLst>
  <p:sldSz cx="9144000" cy="6858000" type="screen4x3"/>
  <p:notesSz cx="6797675" cy="98567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5886" autoAdjust="0"/>
  </p:normalViewPr>
  <p:slideViewPr>
    <p:cSldViewPr>
      <p:cViewPr>
        <p:scale>
          <a:sx n="120" d="100"/>
          <a:sy n="120" d="100"/>
        </p:scale>
        <p:origin x="-6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283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283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smtClean="0"/>
            </a:lvl1pPr>
          </a:lstStyle>
          <a:p>
            <a:pPr>
              <a:defRPr/>
            </a:pPr>
            <a:fld id="{7B4E15D7-E444-434C-8D12-BE6421361F11}" type="datetimeFigureOut">
              <a:rPr lang="de-DE"/>
              <a:pPr>
                <a:defRPr/>
              </a:pPr>
              <a:t>27.04.2015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239"/>
            <a:ext cx="2945659" cy="49283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362239"/>
            <a:ext cx="2945659" cy="49283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D76FED5-B74F-4DF8-A58C-6486CF67F8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806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52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4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137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59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Slid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-1588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2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Slide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-1588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pic>
        <p:nvPicPr>
          <p:cNvPr id="3" name="Picture 2" descr="H:\01_BDT\01_Marketing\02_Logo\BDTLogo_300dpi_CMY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98438"/>
            <a:ext cx="12430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06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-1588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258888" y="2420938"/>
            <a:ext cx="788511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7411" y="1896914"/>
            <a:ext cx="7375029" cy="49006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TO CHANGE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11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(Englis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96627" y="2421309"/>
            <a:ext cx="8351837" cy="1655763"/>
            <a:chOff x="396627" y="2420888"/>
            <a:chExt cx="8351837" cy="1655763"/>
          </a:xfrm>
        </p:grpSpPr>
        <p:pic>
          <p:nvPicPr>
            <p:cNvPr id="8" name="Picture 6" descr="C:\Dokumente und Einstellungen\deutme\Desktop\sonstiges\Bilder\Präsentation_Workshop_MarkKomm\Erfahren Sie es selbs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27" y="2420888"/>
              <a:ext cx="8351837" cy="16557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3748013" y="2996952"/>
              <a:ext cx="3960440" cy="436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700" b="1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Thank you for your attention</a:t>
              </a:r>
              <a:r>
                <a:rPr lang="en-US" sz="1700" dirty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!</a:t>
              </a:r>
              <a:endParaRPr lang="en-US" sz="1700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212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(Germ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96627" y="2421309"/>
            <a:ext cx="8351837" cy="1655763"/>
            <a:chOff x="396627" y="2420888"/>
            <a:chExt cx="8351837" cy="1655763"/>
          </a:xfrm>
        </p:grpSpPr>
        <p:pic>
          <p:nvPicPr>
            <p:cNvPr id="8" name="Picture 6" descr="C:\Dokumente und Einstellungen\deutme\Desktop\sonstiges\Bilder\Präsentation_Workshop_MarkKomm\Erfahren Sie es selbs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27" y="2420888"/>
              <a:ext cx="8351837" cy="16557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3748012" y="2996952"/>
              <a:ext cx="4496395" cy="436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700" b="1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Vielen</a:t>
              </a:r>
              <a:r>
                <a:rPr lang="de-DE" sz="1700" b="1" baseline="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 Dank für Ihre Aufmerksamkeit</a:t>
              </a:r>
              <a:r>
                <a:rPr lang="de-DE" sz="170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94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(Spanis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96627" y="2421309"/>
            <a:ext cx="8351837" cy="1655763"/>
            <a:chOff x="396627" y="2420888"/>
            <a:chExt cx="8351837" cy="1655763"/>
          </a:xfrm>
        </p:grpSpPr>
        <p:pic>
          <p:nvPicPr>
            <p:cNvPr id="8" name="Picture 6" descr="C:\Dokumente und Einstellungen\deutme\Desktop\sonstiges\Bilder\Präsentation_Workshop_MarkKomm\Erfahren Sie es selbs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27" y="2420888"/>
              <a:ext cx="8351837" cy="16557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3748012" y="2996952"/>
              <a:ext cx="4496395" cy="436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700" b="1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Gracias</a:t>
              </a:r>
              <a:r>
                <a:rPr lang="de-DE" sz="1700" b="1" baseline="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700" b="1" baseline="0" noProof="0" dirty="0" err="1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por</a:t>
              </a:r>
              <a:r>
                <a:rPr lang="de-DE" sz="1700" b="1" baseline="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700" b="1" baseline="0" noProof="0" dirty="0" err="1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su</a:t>
              </a:r>
              <a:r>
                <a:rPr lang="de-DE" sz="1700" b="1" baseline="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700" b="1" baseline="0" noProof="0" dirty="0" err="1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atención</a:t>
              </a:r>
              <a:r>
                <a:rPr lang="de-DE" sz="170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84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 userDrawn="1"/>
        </p:nvGrpSpPr>
        <p:grpSpPr>
          <a:xfrm>
            <a:off x="961901" y="980728"/>
            <a:ext cx="7498531" cy="5228753"/>
            <a:chOff x="961901" y="980728"/>
            <a:chExt cx="7498531" cy="5228753"/>
          </a:xfrm>
        </p:grpSpPr>
        <p:sp>
          <p:nvSpPr>
            <p:cNvPr id="18" name="Textfeld 17"/>
            <p:cNvSpPr txBox="1">
              <a:spLocks noChangeArrowheads="1"/>
            </p:cNvSpPr>
            <p:nvPr/>
          </p:nvSpPr>
          <p:spPr bwMode="auto">
            <a:xfrm>
              <a:off x="961901" y="2556074"/>
              <a:ext cx="67437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de-DE" b="1" dirty="0">
                  <a:latin typeface="Arial" pitchFamily="34" charset="0"/>
                </a:rPr>
                <a:t>B</a:t>
              </a:r>
              <a:r>
                <a:rPr lang="de-DE" sz="1600" b="1" dirty="0">
                  <a:latin typeface="Arial" pitchFamily="34" charset="0"/>
                </a:rPr>
                <a:t>est in </a:t>
              </a:r>
              <a:r>
                <a:rPr lang="de-DE" b="1" dirty="0">
                  <a:latin typeface="Arial" pitchFamily="34" charset="0"/>
                </a:rPr>
                <a:t>D</a:t>
              </a:r>
              <a:r>
                <a:rPr lang="de-DE" sz="1600" b="1" dirty="0">
                  <a:latin typeface="Arial" pitchFamily="34" charset="0"/>
                </a:rPr>
                <a:t>evelopment </a:t>
              </a:r>
              <a:r>
                <a:rPr lang="de-DE" sz="1600" b="1" dirty="0" err="1">
                  <a:latin typeface="Arial" pitchFamily="34" charset="0"/>
                </a:rPr>
                <a:t>and</a:t>
              </a:r>
              <a:r>
                <a:rPr lang="de-DE" sz="1600" b="1" dirty="0">
                  <a:latin typeface="Arial" pitchFamily="34" charset="0"/>
                </a:rPr>
                <a:t> </a:t>
              </a:r>
              <a:r>
                <a:rPr lang="de-DE" b="1" dirty="0">
                  <a:latin typeface="Arial" pitchFamily="34" charset="0"/>
                </a:rPr>
                <a:t>T</a:t>
              </a:r>
              <a:r>
                <a:rPr lang="de-DE" sz="1600" b="1" dirty="0">
                  <a:latin typeface="Arial" pitchFamily="34" charset="0"/>
                </a:rPr>
                <a:t>echnology</a:t>
              </a:r>
            </a:p>
          </p:txBody>
        </p:sp>
        <p:pic>
          <p:nvPicPr>
            <p:cNvPr id="19" name="Picture 2" descr="H:\01_BDT\01_Marketing\02_Logo\BDTLogo_300dpi_CMY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864" y="980728"/>
              <a:ext cx="3673475" cy="154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feld 19"/>
            <p:cNvSpPr txBox="1">
              <a:spLocks noChangeArrowheads="1"/>
            </p:cNvSpPr>
            <p:nvPr/>
          </p:nvSpPr>
          <p:spPr bwMode="auto">
            <a:xfrm>
              <a:off x="971600" y="3901157"/>
              <a:ext cx="7488832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de-DE" sz="1200" b="1" dirty="0" smtClean="0"/>
                <a:t>Worldwide Headquarters </a:t>
              </a:r>
              <a:r>
                <a:rPr lang="de-DE" sz="1200" dirty="0" smtClean="0"/>
                <a:t>• Saline 29, 78628 Rottweil, Germany • +49 741 248-01</a:t>
              </a:r>
            </a:p>
            <a:p>
              <a:pPr marL="0" marR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dirty="0" smtClean="0"/>
                <a:t>United States</a:t>
              </a:r>
              <a:r>
                <a:rPr lang="de-DE" sz="1200" dirty="0" smtClean="0"/>
                <a:t> • 17222 Armstrong Avenue, Irvine, CA 92614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, USA • +1 </a:t>
              </a:r>
              <a:r>
                <a:rPr lang="en-US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949 263-6363</a:t>
              </a:r>
              <a:endParaRPr lang="de-DE" sz="1200" dirty="0" smtClean="0"/>
            </a:p>
            <a:p>
              <a:pPr eaLnBrk="1" hangingPunct="1">
                <a:lnSpc>
                  <a:spcPct val="150000"/>
                </a:lnSpc>
              </a:pPr>
              <a:r>
                <a:rPr lang="de-DE" sz="1200" b="1" dirty="0" smtClean="0"/>
                <a:t>Mexico</a:t>
              </a:r>
              <a:r>
                <a:rPr lang="de-DE" sz="1200" dirty="0" smtClean="0"/>
                <a:t> • </a:t>
              </a:r>
              <a:r>
                <a:rPr lang="de-DE" sz="1200" dirty="0" err="1" smtClean="0"/>
                <a:t>Av</a:t>
              </a:r>
              <a:r>
                <a:rPr lang="de-DE" sz="1200" dirty="0" smtClean="0"/>
                <a:t>. </a:t>
              </a:r>
              <a:r>
                <a:rPr lang="de-DE" sz="1200" dirty="0" err="1" smtClean="0"/>
                <a:t>El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Bosque</a:t>
              </a:r>
              <a:r>
                <a:rPr lang="de-DE" sz="1200" dirty="0" smtClean="0"/>
                <a:t> 1220, 45590 </a:t>
              </a:r>
              <a:r>
                <a:rPr lang="de-DE" sz="1200" dirty="0" err="1" smtClean="0"/>
                <a:t>Tlaquepaque</a:t>
              </a:r>
              <a:r>
                <a:rPr lang="de-DE" sz="1200" dirty="0" smtClean="0"/>
                <a:t>, </a:t>
              </a:r>
              <a:r>
                <a:rPr lang="de-DE" sz="1200" dirty="0" err="1" smtClean="0"/>
                <a:t>Jalisco</a:t>
              </a:r>
              <a:r>
                <a:rPr lang="de-DE" sz="1200" dirty="0" smtClean="0"/>
                <a:t>, Mexico • +52 3332 085-400</a:t>
              </a:r>
            </a:p>
            <a:p>
              <a:pPr marL="0" marR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dirty="0" smtClean="0"/>
                <a:t>China</a:t>
              </a:r>
              <a:r>
                <a:rPr lang="de-DE" sz="1200" dirty="0" smtClean="0"/>
                <a:t> • 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A308 </a:t>
              </a:r>
              <a:r>
                <a:rPr lang="de-DE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Tsinghua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Science Park, </a:t>
              </a:r>
              <a:r>
                <a:rPr lang="de-DE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Xiangzhou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,</a:t>
              </a:r>
              <a:r>
                <a:rPr lang="de-DE" sz="1200" kern="1200" baseline="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519085 </a:t>
              </a:r>
              <a:r>
                <a:rPr lang="de-DE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Zhuhai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</a:t>
              </a:r>
              <a:r>
                <a:rPr lang="de-DE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Guangdong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, P.R. •  +86 756</a:t>
              </a:r>
              <a:r>
                <a:rPr lang="de-DE" sz="1200" kern="1200" baseline="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6882 888</a:t>
              </a:r>
              <a:endParaRPr lang="de-DE" sz="1200" dirty="0" smtClean="0"/>
            </a:p>
            <a:p>
              <a:pPr marL="0" marR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dirty="0" err="1" smtClean="0"/>
                <a:t>Singapore</a:t>
              </a:r>
              <a:r>
                <a:rPr lang="de-DE" sz="1200" b="1" dirty="0" smtClean="0"/>
                <a:t> </a:t>
              </a:r>
              <a:r>
                <a:rPr lang="de-DE" sz="1200" dirty="0" smtClean="0"/>
                <a:t>• </a:t>
              </a:r>
              <a:r>
                <a:rPr lang="en-SG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Blk</a:t>
              </a:r>
              <a:r>
                <a:rPr lang="en-SG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2, Loyang Lane #03-04, Singapore 508913</a:t>
              </a:r>
              <a:r>
                <a:rPr lang="de-DE" sz="1200" dirty="0" smtClean="0"/>
                <a:t> • +65 6214 9108</a:t>
              </a:r>
            </a:p>
            <a:p>
              <a:pPr eaLnBrk="1" hangingPunct="1">
                <a:lnSpc>
                  <a:spcPct val="150000"/>
                </a:lnSpc>
              </a:pPr>
              <a:endParaRPr lang="de-DE" sz="1200" dirty="0"/>
            </a:p>
            <a:p>
              <a:pPr eaLnBrk="1" hangingPunct="1">
                <a:lnSpc>
                  <a:spcPct val="150000"/>
                </a:lnSpc>
              </a:pPr>
              <a:r>
                <a:rPr lang="de-DE" sz="1200" b="1" dirty="0">
                  <a:solidFill>
                    <a:srgbClr val="DA002E"/>
                  </a:solidFill>
                </a:rPr>
                <a:t>w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 </a:t>
              </a:r>
              <a:r>
                <a:rPr lang="de-DE" sz="1200" b="1" dirty="0" err="1" smtClean="0">
                  <a:solidFill>
                    <a:srgbClr val="DA002E"/>
                  </a:solidFill>
                </a:rPr>
                <a:t>w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 </a:t>
              </a:r>
              <a:r>
                <a:rPr lang="de-DE" sz="1200" b="1" dirty="0" err="1" smtClean="0">
                  <a:solidFill>
                    <a:srgbClr val="DA002E"/>
                  </a:solidFill>
                </a:rPr>
                <a:t>w</a:t>
              </a:r>
              <a:r>
                <a:rPr lang="de-DE" sz="1200" b="1" dirty="0">
                  <a:solidFill>
                    <a:srgbClr val="DA002E"/>
                  </a:solidFill>
                </a:rPr>
                <a:t> 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. b d t . </a:t>
              </a:r>
              <a:r>
                <a:rPr lang="de-DE" sz="1200" b="1" dirty="0">
                  <a:solidFill>
                    <a:srgbClr val="DA002E"/>
                  </a:solidFill>
                </a:rPr>
                <a:t>d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 e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de-DE" sz="1200" b="1" dirty="0" smtClean="0">
                  <a:solidFill>
                    <a:srgbClr val="DA002E"/>
                  </a:solidFill>
                </a:rPr>
                <a:t>w </a:t>
              </a:r>
              <a:r>
                <a:rPr lang="de-DE" sz="1200" b="1" dirty="0" err="1">
                  <a:solidFill>
                    <a:srgbClr val="DA002E"/>
                  </a:solidFill>
                </a:rPr>
                <a:t>w</a:t>
              </a:r>
              <a:r>
                <a:rPr lang="de-DE" sz="1200" b="1" dirty="0">
                  <a:solidFill>
                    <a:srgbClr val="DA002E"/>
                  </a:solidFill>
                </a:rPr>
                <a:t> </a:t>
              </a:r>
              <a:r>
                <a:rPr lang="de-DE" sz="1200" b="1" dirty="0" err="1">
                  <a:solidFill>
                    <a:srgbClr val="DA002E"/>
                  </a:solidFill>
                </a:rPr>
                <a:t>w</a:t>
              </a:r>
              <a:r>
                <a:rPr lang="de-DE" sz="1200" b="1" dirty="0">
                  <a:solidFill>
                    <a:srgbClr val="DA002E"/>
                  </a:solidFill>
                </a:rPr>
                <a:t> . b d 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t p . </a:t>
              </a:r>
              <a:r>
                <a:rPr lang="de-DE" sz="1200" b="1" dirty="0">
                  <a:solidFill>
                    <a:srgbClr val="DA002E"/>
                  </a:solidFill>
                </a:rPr>
                <a:t>c o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06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change title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3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380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1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68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081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70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10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760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785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29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/>
              <a:t>Agenda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28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8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10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change headline</a:t>
            </a:r>
            <a:endParaRPr lang="en-US" noProof="0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change </a:t>
            </a:r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enter text </a:t>
            </a:r>
          </a:p>
          <a:p>
            <a:pPr lvl="0"/>
            <a:r>
              <a:rPr lang="en-US" noProof="0" dirty="0" smtClean="0"/>
              <a:t>Click to enter text</a:t>
            </a:r>
          </a:p>
          <a:p>
            <a:pPr lvl="0"/>
            <a:r>
              <a:rPr lang="en-US" noProof="0" dirty="0" smtClean="0"/>
              <a:t>Click to enter text</a:t>
            </a:r>
          </a:p>
          <a:p>
            <a:pPr lvl="1"/>
            <a:r>
              <a:rPr lang="en-US" sz="1600" noProof="0" dirty="0" smtClean="0">
                <a:latin typeface="Arial" pitchFamily="34" charset="0"/>
                <a:cs typeface="Arial" pitchFamily="34" charset="0"/>
              </a:rPr>
              <a:t>Click to enter text</a:t>
            </a:r>
          </a:p>
          <a:p>
            <a:pPr lvl="1"/>
            <a:r>
              <a:rPr lang="en-US" sz="1600" noProof="0" dirty="0" smtClean="0">
                <a:latin typeface="Arial" pitchFamily="34" charset="0"/>
                <a:cs typeface="Arial" pitchFamily="34" charset="0"/>
              </a:rPr>
              <a:t>Click to enter text</a:t>
            </a:r>
          </a:p>
          <a:p>
            <a:pPr lvl="1"/>
            <a:r>
              <a:rPr lang="en-US" sz="1600" noProof="0" dirty="0" smtClean="0">
                <a:latin typeface="Arial" pitchFamily="34" charset="0"/>
                <a:cs typeface="Arial" pitchFamily="34" charset="0"/>
              </a:rPr>
              <a:t>Click to enter text</a:t>
            </a:r>
            <a:endParaRPr lang="en-US" noProof="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20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862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695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8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32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5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762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6480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73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pic>
        <p:nvPicPr>
          <p:cNvPr id="14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27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040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pic>
        <p:nvPicPr>
          <p:cNvPr id="16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71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040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/>
              <a:t>Agenda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8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00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34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246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0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1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6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17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8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760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0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>
                <a:solidFill>
                  <a:prstClr val="black"/>
                </a:solidFill>
              </a:rPr>
              <a:t>Agenda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7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6731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8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7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77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50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3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3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0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7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1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760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4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4237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>
                <a:solidFill>
                  <a:prstClr val="black"/>
                </a:solidFill>
              </a:rPr>
              <a:t>Agenda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2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8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9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9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4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760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72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4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06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/>
              <a:t>Agenda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1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8" name="Rechteck 7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9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hteck 9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Datumsplatzhalter 3"/>
          <p:cNvSpPr txBox="1">
            <a:spLocks/>
          </p:cNvSpPr>
          <p:nvPr userDrawn="1"/>
        </p:nvSpPr>
        <p:spPr>
          <a:xfrm>
            <a:off x="611560" y="6453188"/>
            <a:ext cx="382587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BDT Media Automation GmbH</a:t>
            </a:r>
          </a:p>
        </p:txBody>
      </p:sp>
      <p:sp>
        <p:nvSpPr>
          <p:cNvPr id="13" name="Datumsplatzhalter 3"/>
          <p:cNvSpPr txBox="1">
            <a:spLocks/>
          </p:cNvSpPr>
          <p:nvPr userDrawn="1"/>
        </p:nvSpPr>
        <p:spPr>
          <a:xfrm>
            <a:off x="5867400" y="6408738"/>
            <a:ext cx="316865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Best in Development </a:t>
            </a:r>
            <a:r>
              <a:rPr lang="de-DE" dirty="0" err="1" smtClean="0"/>
              <a:t>and</a:t>
            </a:r>
            <a:r>
              <a:rPr lang="de-DE" dirty="0" smtClean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86216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76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7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67" r:id="rId3"/>
    <p:sldLayoutId id="2147483764" r:id="rId4"/>
    <p:sldLayoutId id="2147483765" r:id="rId5"/>
    <p:sldLayoutId id="2147483766" r:id="rId6"/>
    <p:sldLayoutId id="2147483763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15" name="Rechteck 14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6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8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Datumsplatzhalter 3"/>
          <p:cNvSpPr txBox="1">
            <a:spLocks/>
          </p:cNvSpPr>
          <p:nvPr userDrawn="1"/>
        </p:nvSpPr>
        <p:spPr>
          <a:xfrm>
            <a:off x="611560" y="6453188"/>
            <a:ext cx="382587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BDT Media Automation GmbH</a:t>
            </a:r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5867400" y="6408738"/>
            <a:ext cx="316865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noProof="0" dirty="0" smtClean="0"/>
              <a:t>Best in Development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18684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71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3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6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6444208" y="6350085"/>
            <a:ext cx="2562812" cy="54835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BDT Media Automation GmbH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- Company </a:t>
            </a:r>
            <a:r>
              <a:rPr lang="de-DE" sz="1200" dirty="0" err="1" smtClean="0"/>
              <a:t>Confidential</a:t>
            </a:r>
            <a:r>
              <a:rPr lang="de-DE" sz="1200" dirty="0" smtClean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0105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72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15" name="Rechteck 14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16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18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Datumsplatzhalter 3"/>
          <p:cNvSpPr txBox="1">
            <a:spLocks/>
          </p:cNvSpPr>
          <p:nvPr userDrawn="1"/>
        </p:nvSpPr>
        <p:spPr>
          <a:xfrm>
            <a:off x="611560" y="6453188"/>
            <a:ext cx="382587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>
                <a:solidFill>
                  <a:prstClr val="white"/>
                </a:solidFill>
              </a:rPr>
              <a:t>BDT Media Automation GmbH</a:t>
            </a:r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5867400" y="6408738"/>
            <a:ext cx="316865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prstClr val="white"/>
                </a:solidFill>
              </a:rPr>
              <a:t>Best in Development </a:t>
            </a:r>
            <a:r>
              <a:rPr lang="de-DE" dirty="0" err="1" smtClean="0">
                <a:solidFill>
                  <a:prstClr val="white"/>
                </a:solidFill>
              </a:rPr>
              <a:t>and</a:t>
            </a:r>
            <a:r>
              <a:rPr lang="de-DE" dirty="0" smtClean="0">
                <a:solidFill>
                  <a:prstClr val="white"/>
                </a:solidFill>
              </a:rPr>
              <a:t> Technology</a:t>
            </a:r>
          </a:p>
        </p:txBody>
      </p:sp>
      <p:sp>
        <p:nvSpPr>
          <p:cNvPr id="13" name="Datumsplatzhalter 3"/>
          <p:cNvSpPr txBox="1">
            <a:spLocks/>
          </p:cNvSpPr>
          <p:nvPr userDrawn="1"/>
        </p:nvSpPr>
        <p:spPr>
          <a:xfrm>
            <a:off x="3409239" y="6453336"/>
            <a:ext cx="216024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>
                <a:solidFill>
                  <a:prstClr val="white"/>
                </a:solidFill>
              </a:rPr>
              <a:t>- Company </a:t>
            </a:r>
            <a:r>
              <a:rPr lang="de-DE" sz="1200" dirty="0" err="1" smtClean="0">
                <a:solidFill>
                  <a:prstClr val="white"/>
                </a:solidFill>
              </a:rPr>
              <a:t>Confidential</a:t>
            </a:r>
            <a:r>
              <a:rPr lang="de-DE" sz="1200" dirty="0" smtClean="0">
                <a:solidFill>
                  <a:prstClr val="white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61321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15" name="Rechteck 14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16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18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Datumsplatzhalter 3"/>
          <p:cNvSpPr txBox="1">
            <a:spLocks/>
          </p:cNvSpPr>
          <p:nvPr userDrawn="1"/>
        </p:nvSpPr>
        <p:spPr>
          <a:xfrm>
            <a:off x="611560" y="6453188"/>
            <a:ext cx="382587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>
                <a:solidFill>
                  <a:prstClr val="white"/>
                </a:solidFill>
              </a:rPr>
              <a:t>BDT Media Automation GmbH</a:t>
            </a:r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5867400" y="6408738"/>
            <a:ext cx="316865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prstClr val="white"/>
                </a:solidFill>
              </a:rPr>
              <a:t>Best in Development </a:t>
            </a:r>
            <a:r>
              <a:rPr lang="de-DE" dirty="0" err="1" smtClean="0">
                <a:solidFill>
                  <a:prstClr val="white"/>
                </a:solidFill>
              </a:rPr>
              <a:t>and</a:t>
            </a:r>
            <a:r>
              <a:rPr lang="de-DE" dirty="0" smtClean="0">
                <a:solidFill>
                  <a:prstClr val="white"/>
                </a:solidFill>
              </a:rPr>
              <a:t> Technology</a:t>
            </a:r>
          </a:p>
        </p:txBody>
      </p:sp>
      <p:sp>
        <p:nvSpPr>
          <p:cNvPr id="13" name="Datumsplatzhalter 3"/>
          <p:cNvSpPr txBox="1">
            <a:spLocks/>
          </p:cNvSpPr>
          <p:nvPr userDrawn="1"/>
        </p:nvSpPr>
        <p:spPr>
          <a:xfrm>
            <a:off x="3409239" y="6453336"/>
            <a:ext cx="216024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>
                <a:solidFill>
                  <a:prstClr val="white"/>
                </a:solidFill>
              </a:rPr>
              <a:t>- Company </a:t>
            </a:r>
            <a:r>
              <a:rPr lang="de-DE" sz="1200" dirty="0" err="1" smtClean="0">
                <a:solidFill>
                  <a:prstClr val="white"/>
                </a:solidFill>
              </a:rPr>
              <a:t>Confidential</a:t>
            </a:r>
            <a:r>
              <a:rPr lang="de-DE" sz="1200" dirty="0" smtClean="0">
                <a:solidFill>
                  <a:prstClr val="white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382350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5496" y="2281808"/>
            <a:ext cx="7416824" cy="461020"/>
          </a:xfrm>
        </p:spPr>
        <p:txBody>
          <a:bodyPr/>
          <a:lstStyle/>
          <a:p>
            <a:r>
              <a:rPr lang="en-US" sz="2300" dirty="0" smtClean="0"/>
              <a:t>OpenStack SWIFT – Tape Library Connector (TLC)</a:t>
            </a:r>
            <a:endParaRPr lang="en-US" sz="23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07504" y="2780928"/>
            <a:ext cx="7128792" cy="293365"/>
          </a:xfrm>
        </p:spPr>
        <p:txBody>
          <a:bodyPr/>
          <a:lstStyle/>
          <a:p>
            <a:r>
              <a:rPr lang="en-US" dirty="0" smtClean="0"/>
              <a:t>Object Storage with SWIFT TLC 	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6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TLC Evaluation Setup Overview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5013176"/>
            <a:ext cx="8471880" cy="11826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Default OpenStack SWIFT environment (ideally based on CentOS 7)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1 OS Controller Node with Keystone and SWIFT Proxy Server running (VM possible)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2 default SWIFT Storage Nodes (disk based) (VM possible)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/>
              <a:t>Default SWIFT Storage  Node + BDT SWIFT Tape Library Connector (TLC) with attached Tape Library (MultiStak or FlexStor) (needs to be a physical server), OS: CentOS7</a:t>
            </a:r>
          </a:p>
          <a:p>
            <a:pPr marL="180975" lvl="1" indent="0">
              <a:lnSpc>
                <a:spcPct val="100000"/>
              </a:lnSpc>
              <a:buNone/>
            </a:pPr>
            <a:r>
              <a:rPr lang="en-US" sz="1200" dirty="0" smtClean="0"/>
              <a:t> </a:t>
            </a:r>
          </a:p>
          <a:p>
            <a:pPr lvl="2"/>
            <a:endParaRPr lang="en-US" sz="1200" dirty="0" smtClean="0"/>
          </a:p>
          <a:p>
            <a:pPr lvl="1"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052735"/>
            <a:ext cx="7169744" cy="364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do we need SWIFT TLC?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23528" y="1268760"/>
            <a:ext cx="6543203" cy="47525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Long term data storage requirements continue to grow rapidly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OpenStack is quickly becoming the standard open-source cloud computing solution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SWIFT is OpenStack’s highly </a:t>
            </a:r>
            <a:r>
              <a:rPr lang="en-US" dirty="0"/>
              <a:t>scalable </a:t>
            </a:r>
            <a:r>
              <a:rPr lang="en-US" dirty="0" smtClean="0"/>
              <a:t>object </a:t>
            </a:r>
            <a:r>
              <a:rPr lang="en-US" dirty="0"/>
              <a:t>storage system </a:t>
            </a:r>
            <a:r>
              <a:rPr lang="en-US" dirty="0" smtClean="0"/>
              <a:t>to </a:t>
            </a:r>
            <a:r>
              <a:rPr lang="en-US" dirty="0"/>
              <a:t>store large amounts of unstructured data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Tape Libraries provide the best value for long-term data storage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SWIFT TLC makes tape look like a standard disk storage node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SWIFT TLC enables simple, seamless, transparent tape library integration into an OpenStack SWIFT environment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53C0-B742-4A28-8A24-59477E47344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48880"/>
            <a:ext cx="177651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3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Overview – SWIFT Tape Library Connector (TLC)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71395" cy="360040"/>
          </a:xfrm>
        </p:spPr>
        <p:txBody>
          <a:bodyPr/>
          <a:lstStyle/>
          <a:p>
            <a:r>
              <a:rPr lang="de-DE" dirty="0" smtClean="0"/>
              <a:t>SWIFT Object Storage TLC: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1520" y="1484784"/>
            <a:ext cx="4238947" cy="4752528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/>
              <a:t>Connects a Tape </a:t>
            </a:r>
            <a:r>
              <a:rPr lang="en-US" sz="1700" dirty="0"/>
              <a:t>Library as a </a:t>
            </a:r>
            <a:r>
              <a:rPr lang="en-US" sz="1700" dirty="0" smtClean="0"/>
              <a:t>standard </a:t>
            </a:r>
            <a:r>
              <a:rPr lang="en-US" sz="1700" dirty="0"/>
              <a:t>Storage Node into </a:t>
            </a:r>
            <a:r>
              <a:rPr lang="en-US" sz="1700" dirty="0" smtClean="0"/>
              <a:t>an OpenStack SWIFT Object </a:t>
            </a:r>
            <a:r>
              <a:rPr lang="en-US" sz="1700" dirty="0"/>
              <a:t>Storage </a:t>
            </a:r>
            <a:r>
              <a:rPr lang="en-US" sz="1700" dirty="0" smtClean="0"/>
              <a:t>environment</a:t>
            </a:r>
            <a:endParaRPr lang="de-DE" sz="1700" dirty="0" smtClean="0"/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/>
              <a:t>Integrates the library seamlessly into a standard SWIFT environment with no modification to core SWIFT code</a:t>
            </a:r>
            <a:endParaRPr lang="de-DE" sz="1700" dirty="0" smtClean="0"/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/>
              <a:t>Supports standard SWIFT Object Storage functionality and operations (Upload, Download, Delete, Replication, Auditing, Recovery, Versioning, Multi Nodes, Zoning)</a:t>
            </a:r>
            <a:endParaRPr lang="de-DE" sz="17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/>
              <a:t>Powerful Tape-specific Auditing Handler to support SWIFT </a:t>
            </a:r>
            <a:r>
              <a:rPr lang="en-US" sz="1700" dirty="0" smtClean="0"/>
              <a:t>auditing</a:t>
            </a:r>
            <a:r>
              <a:rPr lang="en-US" sz="1700" dirty="0"/>
              <a:t> </a:t>
            </a:r>
            <a:r>
              <a:rPr lang="en-US" sz="1700" dirty="0" smtClean="0"/>
              <a:t>for Tape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/>
              <a:t>Uses LTFS to store objects on tape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21" y="1124744"/>
            <a:ext cx="37195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2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</a:t>
            </a:r>
            <a:r>
              <a:rPr lang="en-US" smtClean="0"/>
              <a:t>TLC Architecture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695450"/>
            <a:ext cx="85248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63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TLC Virtual File System (VFS)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56032" y="1051560"/>
            <a:ext cx="8271395" cy="360040"/>
          </a:xfrm>
        </p:spPr>
        <p:txBody>
          <a:bodyPr/>
          <a:lstStyle/>
          <a:p>
            <a:r>
              <a:rPr lang="de-DE" dirty="0" smtClean="0"/>
              <a:t>TLC VFS:	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1481328"/>
            <a:ext cx="4871480" cy="468052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Based on FUSE to span the storage capacity of tapes to one large connected file system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The VFS root folder becomes the mount point for a standard SWIFT Storage Node (exactly like a disk based Storage Node)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Uses LTFS to store Object data (files) directly on tape in a open format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Has a transparent, disk based, fast and scalable Data Cache to buffer files before they are written to tape and supporting fast read access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Stores all VFS file metadata on a disk based Metadata Cache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Keeps all SWIFT hashes, accounts and containers on d</a:t>
            </a:r>
            <a:r>
              <a:rPr lang="en-US" sz="1500" dirty="0" smtClean="0"/>
              <a:t>isk</a:t>
            </a:r>
          </a:p>
          <a:p>
            <a:pPr marL="180975" lvl="1" indent="0">
              <a:lnSpc>
                <a:spcPct val="100000"/>
              </a:lnSpc>
              <a:buNone/>
            </a:pPr>
            <a:r>
              <a:rPr lang="en-US" sz="1500" dirty="0" smtClean="0"/>
              <a:t> </a:t>
            </a:r>
          </a:p>
          <a:p>
            <a:pPr lvl="2"/>
            <a:endParaRPr lang="en-US" sz="1500" dirty="0" smtClean="0"/>
          </a:p>
          <a:p>
            <a:pPr lvl="1">
              <a:lnSpc>
                <a:spcPct val="100000"/>
              </a:lnSpc>
            </a:pPr>
            <a:endParaRPr lang="en-US" sz="1500" dirty="0" smtClean="0"/>
          </a:p>
          <a:p>
            <a:pPr>
              <a:lnSpc>
                <a:spcPct val="100000"/>
              </a:lnSpc>
            </a:pPr>
            <a:endParaRPr lang="en-US" sz="15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rgbClr val="FF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Abgerundetes Rechteck 8"/>
          <p:cNvSpPr/>
          <p:nvPr/>
        </p:nvSpPr>
        <p:spPr>
          <a:xfrm>
            <a:off x="6516216" y="4113076"/>
            <a:ext cx="936104" cy="1728192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1457234"/>
            <a:ext cx="3792109" cy="423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feil nach unten 9"/>
          <p:cNvSpPr/>
          <p:nvPr/>
        </p:nvSpPr>
        <p:spPr>
          <a:xfrm rot="5400000">
            <a:off x="7580507" y="4997948"/>
            <a:ext cx="360040" cy="42623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8100392" y="50310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Cofigure</a:t>
            </a:r>
            <a:r>
              <a:rPr lang="de-DE" dirty="0" smtClean="0"/>
              <a:t> SWIFT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TLC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09827"/>
              </p:ext>
            </p:extLst>
          </p:nvPr>
        </p:nvGraphicFramePr>
        <p:xfrm>
          <a:off x="395536" y="1180520"/>
          <a:ext cx="7920881" cy="4562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280"/>
                <a:gridCol w="2376264"/>
                <a:gridCol w="3024337"/>
              </a:tblGrid>
              <a:tr h="1330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Modification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File</a:t>
                      </a:r>
                      <a:endParaRPr lang="en-US" sz="130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Comment(Purpose)</a:t>
                      </a:r>
                      <a:endParaRPr lang="en-US" sz="130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</a:tr>
              <a:tr h="64542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time out for proxy server</a:t>
                      </a: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app:proxy-server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node_timeout</a:t>
                      </a:r>
                      <a:r>
                        <a:rPr lang="de-DE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300</a:t>
                      </a:r>
                      <a:endParaRPr lang="en-US" sz="13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13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/swift/proxy-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server.conf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longer read response times for the SWIFT nodes </a:t>
                      </a:r>
                      <a:endParaRPr lang="en-US" sz="13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</a:tr>
              <a:tr h="79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Add line “</a:t>
                      </a:r>
                      <a:r>
                        <a:rPr lang="en-US" sz="1300" dirty="0" err="1">
                          <a:effectLst/>
                        </a:rPr>
                        <a:t>vs_cache_dir</a:t>
                      </a:r>
                      <a:r>
                        <a:rPr lang="en-US" sz="1300" dirty="0">
                          <a:effectLst/>
                        </a:rPr>
                        <a:t> = /</a:t>
                      </a:r>
                      <a:r>
                        <a:rPr lang="en-US" sz="1300" dirty="0" err="1">
                          <a:effectLst/>
                        </a:rPr>
                        <a:t>srv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vs_cache</a:t>
                      </a:r>
                      <a:r>
                        <a:rPr lang="en-US" sz="1300" dirty="0">
                          <a:effectLst/>
                        </a:rPr>
                        <a:t>”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TLC node: object-</a:t>
                      </a:r>
                      <a:r>
                        <a:rPr lang="en-US" sz="1300" dirty="0" err="1" smtClean="0">
                          <a:effectLst/>
                        </a:rPr>
                        <a:t>server.conf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Set the data cache folder  for TLC customized SWIFT auditor handler. 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</a:tr>
              <a:tr h="3990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Update </a:t>
                      </a:r>
                      <a:r>
                        <a:rPr lang="en-US" sz="1300" dirty="0" smtClean="0">
                          <a:effectLst/>
                        </a:rPr>
                        <a:t>entry 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app:object-server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from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  use </a:t>
                      </a:r>
                      <a:r>
                        <a:rPr lang="en-US" sz="1300" dirty="0">
                          <a:effectLst/>
                        </a:rPr>
                        <a:t>= </a:t>
                      </a:r>
                      <a:r>
                        <a:rPr lang="en-US" sz="1300" dirty="0" err="1" smtClean="0">
                          <a:effectLst/>
                        </a:rPr>
                        <a:t>egg:swift#object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to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  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= 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egg:vs_auditor#vs_object</a:t>
                      </a:r>
                      <a:endParaRPr lang="en-US" sz="13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TLC node: object-</a:t>
                      </a:r>
                      <a:r>
                        <a:rPr lang="en-US" sz="1300" dirty="0" err="1" smtClean="0">
                          <a:effectLst/>
                        </a:rPr>
                        <a:t>server.conf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aseline="0" dirty="0" smtClean="0">
                          <a:effectLst/>
                        </a:rPr>
                        <a:t>Register the TLC Auditor to be used for SWIFT, Python egg </a:t>
                      </a:r>
                      <a:r>
                        <a:rPr lang="en-US" sz="1300" baseline="0" dirty="0" err="1" smtClean="0">
                          <a:effectLst/>
                        </a:rPr>
                        <a:t>vs_auditor</a:t>
                      </a:r>
                      <a:r>
                        <a:rPr lang="en-US" sz="1300" baseline="0" dirty="0" smtClean="0">
                          <a:effectLst/>
                        </a:rPr>
                        <a:t> will be installed by TLC auditor installer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</a:tr>
              <a:tr h="399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Patch standard</a:t>
                      </a:r>
                      <a:r>
                        <a:rPr lang="en-US" sz="1300" baseline="0" dirty="0" smtClean="0">
                          <a:effectLst/>
                        </a:rPr>
                        <a:t> SWIFT object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/usr/lib64/python2.6/site-packages/swift/obj/auditor.py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Patch</a:t>
                      </a:r>
                      <a:r>
                        <a:rPr lang="en-US" sz="1300" baseline="0" dirty="0" smtClean="0">
                          <a:effectLst/>
                        </a:rPr>
                        <a:t> this SWIFT auditor source file </a:t>
                      </a:r>
                      <a:r>
                        <a:rPr lang="en-US" sz="1300" dirty="0" smtClean="0">
                          <a:effectLst/>
                        </a:rPr>
                        <a:t>to use TLC Tape Auditor for TLC nodes.</a:t>
                      </a:r>
                      <a:r>
                        <a:rPr lang="en-US" sz="1300" baseline="0" dirty="0" smtClean="0">
                          <a:effectLst/>
                        </a:rPr>
                        <a:t> Done by TLC Auditor installer script 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</a:tr>
              <a:tr h="3990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TLC node to SWIFT ring e.g.</a:t>
                      </a: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“swift-ring-builder 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object.builder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r1z3-172.16.56.5:6000/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vsnode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7000”</a:t>
                      </a:r>
                      <a:endParaRPr lang="en-US" sz="13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Proxy Server: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/swift/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object.builder</a:t>
                      </a:r>
                      <a:endParaRPr lang="en-US" sz="13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/swift/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container.builder</a:t>
                      </a:r>
                      <a:endParaRPr lang="en-US" sz="13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/swift/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account.builder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 the TLC VFS (TLC:/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srv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vsnode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to SWIFT 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SWIFT TLC Value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1052736"/>
            <a:ext cx="6624736" cy="51845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500" dirty="0" smtClean="0"/>
              <a:t>Extremely simple integration of Tape Libraries into SWIFT environments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Simple installer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Very lean architecture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no knowledge about SCSI and Tape libraries necessary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No modification on OpenStack SWIFT necessary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No proprietary functionality, uses all default functionality from SWIFT (auditing, replication, load balancing, recovery, zoning, …)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 smtClean="0"/>
              <a:t>Good vertical scale out support – just expand tape library to extend capacity or add tape drives to tape library to increase performance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 smtClean="0"/>
              <a:t>Good horizontal scale out support – just add more TLC storage nodes to SWIFT environment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 smtClean="0"/>
              <a:t>Fits well into existing mixed environments based on disk based Storage Nodes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 smtClean="0"/>
              <a:t>Support for all types of tape libraries, vendor independent, no limitation in supported capacity or drive quantity, support for SAS and FC as well</a:t>
            </a:r>
          </a:p>
          <a:p>
            <a:pPr lvl="2"/>
            <a:endParaRPr lang="en-US" sz="1500" dirty="0" smtClean="0"/>
          </a:p>
          <a:p>
            <a:pPr lvl="1">
              <a:lnSpc>
                <a:spcPct val="100000"/>
              </a:lnSpc>
            </a:pPr>
            <a:endParaRPr lang="en-US" sz="1500" dirty="0" smtClean="0"/>
          </a:p>
          <a:p>
            <a:pPr>
              <a:lnSpc>
                <a:spcPct val="100000"/>
              </a:lnSpc>
            </a:pPr>
            <a:endParaRPr lang="en-US" sz="15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rgbClr val="FF0000"/>
              </a:solidFill>
            </a:endParaRPr>
          </a:p>
        </p:txBody>
      </p:sp>
      <p:pic>
        <p:nvPicPr>
          <p:cNvPr id="11266" name="Picture 2" descr="C:\Users\kleban\AppData\Local\Microsoft\Windows\Temporary Internet Files\Content.IE5\BKU916AP\MC90024119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1891640" cy="189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1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TLC Evaluation Package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42" y="2708920"/>
            <a:ext cx="243515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1052736"/>
            <a:ext cx="6624736" cy="518457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BDT SWIFT TLC Installer Package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Installs TLC software on existing SWIFT Storage node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Configures SWIFT to use TLC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BDT Test Scripts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Scripts which could be used for intensive testing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Tool to demonstrate tape specific SWIFT file auditing and recovery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SWIFT TLC Installation Guide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SWIFT TLC Overview Presentation</a:t>
            </a:r>
          </a:p>
          <a:p>
            <a:pPr lvl="2"/>
            <a:endParaRPr lang="en-US" sz="1800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SWIFT TLC Evaluation Setup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42" y="2708920"/>
            <a:ext cx="243515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1052736"/>
            <a:ext cx="6624736" cy="518457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dirty="0" smtClean="0"/>
              <a:t>Setup default OpenStack SWIFT environment with 1 Proxy Server and 3 Storage Nodes, configure SWIFT and verify functionality, use CentOS 7 as Server OS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dirty="0" smtClean="0"/>
              <a:t>Add SAS HBA (e.g. </a:t>
            </a:r>
            <a:r>
              <a:rPr lang="en-US" sz="1200" dirty="0"/>
              <a:t>LSI 6Gb SAS </a:t>
            </a:r>
            <a:r>
              <a:rPr lang="en-US" sz="1200" dirty="0" smtClean="0"/>
              <a:t>9205-8e) with LSI chip and Tape Support  (no RAID disk controller) to Storage Node 3 and attach Tape Library, verify that Tape Library and Tape Drives will be detected from OS (</a:t>
            </a:r>
            <a:r>
              <a:rPr lang="en-US" sz="1200" dirty="0" err="1" smtClean="0"/>
              <a:t>lsscsi</a:t>
            </a:r>
            <a:r>
              <a:rPr lang="en-US" sz="1200" dirty="0" smtClean="0"/>
              <a:t> –g ) </a:t>
            </a:r>
          </a:p>
          <a:p>
            <a:pPr lvl="0"/>
            <a:r>
              <a:rPr lang="en-US" sz="1200" dirty="0" smtClean="0"/>
              <a:t>Possible Hardware Configuration for TLC server: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Data Cache</a:t>
            </a:r>
            <a:r>
              <a:rPr lang="en-US" sz="1200" dirty="0"/>
              <a:t>: </a:t>
            </a:r>
            <a:r>
              <a:rPr lang="en-US" sz="1200" dirty="0" smtClean="0"/>
              <a:t>RAID0 1-2TB (SSD recommended)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Metadata: RAID5 50-100GB (SSD recommended)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Memory: 16GB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CPU: </a:t>
            </a:r>
            <a:r>
              <a:rPr lang="en-US" sz="1200" dirty="0" smtClean="0"/>
              <a:t>Quad-Core (e.g. XEON X5)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Tape library: </a:t>
            </a:r>
            <a:r>
              <a:rPr lang="en-US" sz="1200" dirty="0" smtClean="0"/>
              <a:t> tape library from HP, IBM, DELL, Fujitsu, Overland, Spectra Logic, actidata, BDT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Tape drives: </a:t>
            </a:r>
            <a:r>
              <a:rPr lang="en-US" sz="1200" dirty="0" smtClean="0"/>
              <a:t>1-2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smtClean="0"/>
              <a:t>Create Storage Volumes for Data Cache and Metadata Cache and mount to this folder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Data Cache: /opt/VS/</a:t>
            </a:r>
            <a:r>
              <a:rPr lang="en-US" sz="1200" dirty="0" err="1"/>
              <a:t>vsCache</a:t>
            </a:r>
            <a:r>
              <a:rPr lang="en-US" sz="1200" dirty="0"/>
              <a:t>/</a:t>
            </a:r>
            <a:r>
              <a:rPr lang="en-US" sz="1200" dirty="0" err="1"/>
              <a:t>diskCache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Metadata: /opt/VS/</a:t>
            </a:r>
            <a:r>
              <a:rPr lang="en-US" sz="1200" dirty="0" err="1"/>
              <a:t>vsCache</a:t>
            </a:r>
            <a:r>
              <a:rPr lang="en-US" sz="1200" dirty="0"/>
              <a:t>/meta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Install BDT TLC software and SWIFT service using installer  (refer </a:t>
            </a:r>
            <a:r>
              <a:rPr lang="en-US" sz="1200" dirty="0" err="1" smtClean="0"/>
              <a:t>SWIFT_TLC_Quickstart</a:t>
            </a:r>
            <a:r>
              <a:rPr lang="en-US" sz="1200" dirty="0"/>
              <a:t> </a:t>
            </a:r>
            <a:r>
              <a:rPr lang="en-US" sz="1200" dirty="0" smtClean="0"/>
              <a:t>document)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Installer will install everything </a:t>
            </a:r>
            <a:r>
              <a:rPr lang="en-US" sz="1200" dirty="0" smtClean="0"/>
              <a:t>automatically </a:t>
            </a:r>
            <a:r>
              <a:rPr lang="en-US" sz="1200" dirty="0"/>
              <a:t>and </a:t>
            </a:r>
            <a:r>
              <a:rPr lang="en-US" sz="1200" dirty="0" smtClean="0"/>
              <a:t>configures </a:t>
            </a:r>
            <a:r>
              <a:rPr lang="en-US" sz="1200" dirty="0"/>
              <a:t>the SWIFT Storage Node configuration </a:t>
            </a:r>
            <a:r>
              <a:rPr lang="en-US" sz="1200" dirty="0" smtClean="0"/>
              <a:t>accordingly</a:t>
            </a:r>
            <a:endParaRPr lang="en-US" sz="12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dirty="0" smtClean="0"/>
              <a:t>Add TLC VFS root folder (/</a:t>
            </a:r>
            <a:r>
              <a:rPr lang="en-US" sz="1200" dirty="0" err="1" smtClean="0"/>
              <a:t>srv</a:t>
            </a:r>
            <a:r>
              <a:rPr lang="en-US" sz="1200" dirty="0" smtClean="0"/>
              <a:t>/node/</a:t>
            </a:r>
            <a:r>
              <a:rPr lang="en-US" sz="1200" dirty="0" err="1" smtClean="0"/>
              <a:t>vsnode</a:t>
            </a:r>
            <a:r>
              <a:rPr lang="en-US" sz="1200" dirty="0" smtClean="0"/>
              <a:t>) to SWIFT ring configuration on Proxy Server and distribute modified SWIFT Ring configuration files to all Storage Nodes</a:t>
            </a:r>
          </a:p>
          <a:p>
            <a:pPr lvl="2"/>
            <a:endParaRPr lang="en-US" sz="1200" dirty="0" smtClean="0"/>
          </a:p>
          <a:p>
            <a:pPr lvl="1"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7099828" y="4653136"/>
            <a:ext cx="162521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Detailed Information available in BDT SWIFT_TLC _QuickStart.pdf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83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Public Us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Intermediate and End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 Company Confidential (CC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ster Company Confidential with Rev., DocType, Autho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Master Company Confidential (CC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Master Company Confidential (CC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4ACC541BB8E2409BD6DB8216918708" ma:contentTypeVersion="8" ma:contentTypeDescription="Create a new document." ma:contentTypeScope="" ma:versionID="2bee1d361194ed24bab2ef98d46a27b7">
  <xsd:schema xmlns:xsd="http://www.w3.org/2001/XMLSchema" xmlns:p="http://schemas.microsoft.com/office/2006/metadata/properties" xmlns:ns2="860ba459-ffb5-44b5-9822-85bb2487d260" targetNamespace="http://schemas.microsoft.com/office/2006/metadata/properties" ma:root="true" ma:fieldsID="ce0b00e55cada7d77ce16c67ffad780d" ns2:_="">
    <xsd:import namespace="860ba459-ffb5-44b5-9822-85bb2487d260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Code" minOccurs="0"/>
                <xsd:element ref="ns2:Code_x0020__x0028_old_x0029_" minOccurs="0"/>
                <xsd:element ref="ns2:Rev_x002e_" minOccurs="0"/>
                <xsd:element ref="ns2:Document" minOccurs="0"/>
                <xsd:element ref="ns2:Creator" minOccurs="0"/>
                <xsd:element ref="ns2:Dep_x002e_" minOccurs="0"/>
                <xsd:element ref="ns2:Comm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60ba459-ffb5-44b5-9822-85bb2487d260" elementFormDefault="qualified">
    <xsd:import namespace="http://schemas.microsoft.com/office/2006/documentManagement/types"/>
    <xsd:element name="Status" ma:index="8" nillable="true" ma:displayName="Status" ma:default="Released" ma:format="Dropdown" ma:internalName="Status">
      <xsd:simpleType>
        <xsd:restriction base="dms:Choice">
          <xsd:enumeration value="Released"/>
          <xsd:enumeration value="Under construction"/>
          <xsd:enumeration value="Withdrawn"/>
        </xsd:restriction>
      </xsd:simpleType>
    </xsd:element>
    <xsd:element name="Code" ma:index="9" nillable="true" ma:displayName="Code" ma:internalName="Code">
      <xsd:simpleType>
        <xsd:restriction base="dms:Text">
          <xsd:maxLength value="10"/>
        </xsd:restriction>
      </xsd:simpleType>
    </xsd:element>
    <xsd:element name="Code_x0020__x0028_old_x0029_" ma:index="10" nillable="true" ma:displayName="Code local" ma:internalName="Code_x0020__x0028_old_x0029_">
      <xsd:simpleType>
        <xsd:restriction base="dms:Text">
          <xsd:maxLength value="40"/>
        </xsd:restriction>
      </xsd:simpleType>
    </xsd:element>
    <xsd:element name="Rev_x002e_" ma:index="11" nillable="true" ma:displayName="Rev." ma:internalName="Rev_x002e_">
      <xsd:simpleType>
        <xsd:restriction base="dms:Text">
          <xsd:maxLength value="3"/>
        </xsd:restriction>
      </xsd:simpleType>
    </xsd:element>
    <xsd:element name="Document" ma:index="12" nillable="true" ma:displayName="Document designation" ma:internalName="Document">
      <xsd:simpleType>
        <xsd:restriction base="dms:Text">
          <xsd:maxLength value="255"/>
        </xsd:restriction>
      </xsd:simpleType>
    </xsd:element>
    <xsd:element name="Creator" ma:index="13" nillable="true" ma:displayName="Owner" ma:internalName="Creator">
      <xsd:simpleType>
        <xsd:restriction base="dms:Text">
          <xsd:maxLength value="255"/>
        </xsd:restriction>
      </xsd:simpleType>
    </xsd:element>
    <xsd:element name="Dep_x002e_" ma:index="14" nillable="true" ma:displayName="Dep." ma:internalName="Dep_x002e_">
      <xsd:simpleType>
        <xsd:restriction base="dms:Text">
          <xsd:maxLength value="255"/>
        </xsd:restriction>
      </xsd:simpleType>
    </xsd:element>
    <xsd:element name="Common" ma:index="15" nillable="true" ma:displayName="Common" ma:internalName="Common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Rev_x002e_ xmlns="860ba459-ffb5-44b5-9822-85bb2487d260">5</Rev_x002e_>
    <Creator xmlns="860ba459-ffb5-44b5-9822-85bb2487d260">Deuter Melanie</Creator>
    <Code xmlns="860ba459-ffb5-44b5-9822-85bb2487d260">0005</Code>
    <Document xmlns="860ba459-ffb5-44b5-9822-85bb2487d260">Master BDT Power Point</Document>
    <Status xmlns="860ba459-ffb5-44b5-9822-85bb2487d260">Released</Status>
    <Dep_x002e_ xmlns="860ba459-ffb5-44b5-9822-85bb2487d260">General Management</Dep_x002e_>
    <Common xmlns="860ba459-ffb5-44b5-9822-85bb2487d260">false</Common>
    <Code_x0020__x0028_old_x0029_ xmlns="860ba459-ffb5-44b5-9822-85bb2487d26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00829-D764-4176-99CD-3E6E59F53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0ba459-ffb5-44b5-9822-85bb2487d26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9B0D497-D157-4F3E-BD1B-4DEBDA6B065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860ba459-ffb5-44b5-9822-85bb2487d260"/>
  </ds:schemaRefs>
</ds:datastoreItem>
</file>

<file path=customXml/itemProps3.xml><?xml version="1.0" encoding="utf-8"?>
<ds:datastoreItem xmlns:ds="http://schemas.openxmlformats.org/officeDocument/2006/customXml" ds:itemID="{7265E8A9-CA70-4BF7-A7BA-C90C3F4E27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Bildschirmpräsentation (4:3)</PresentationFormat>
  <Paragraphs>121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Master Public Use</vt:lpstr>
      <vt:lpstr>Master Intermediate and End Slides</vt:lpstr>
      <vt:lpstr>Master Company Confidential (CC)</vt:lpstr>
      <vt:lpstr>Master Company Confidential with Rev., DocType, Author</vt:lpstr>
      <vt:lpstr>1_Master Company Confidential (CC)</vt:lpstr>
      <vt:lpstr>2_Master Company Confidential (CC)</vt:lpstr>
      <vt:lpstr>OpenStack SWIFT – Tape Library Connector (TLC)</vt:lpstr>
      <vt:lpstr>Why do we need SWIFT TLC?</vt:lpstr>
      <vt:lpstr>Overview – SWIFT Tape Library Connector (TLC)</vt:lpstr>
      <vt:lpstr>Overview – TLC Architecture</vt:lpstr>
      <vt:lpstr>Overview – TLC Virtual File System (VFS)</vt:lpstr>
      <vt:lpstr>Cofigure SWIFT to use TLC</vt:lpstr>
      <vt:lpstr>SWIFT TLC Value</vt:lpstr>
      <vt:lpstr>SWIFT TLC Evaluation Package</vt:lpstr>
      <vt:lpstr>SWIFT TLC Evaluation Setup</vt:lpstr>
      <vt:lpstr>SWIFT TLC Evaluation Setup Overview</vt:lpstr>
    </vt:vector>
  </TitlesOfParts>
  <Company>BDT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Melanie.Deuter@bdt.de</dc:creator>
  <cp:lastModifiedBy>Kleber, Andreas</cp:lastModifiedBy>
  <cp:revision>433</cp:revision>
  <cp:lastPrinted>2014-10-28T10:55:44Z</cp:lastPrinted>
  <dcterms:created xsi:type="dcterms:W3CDTF">2011-11-08T12:02:18Z</dcterms:created>
  <dcterms:modified xsi:type="dcterms:W3CDTF">2015-04-27T09:24:16Z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0x010100B64ACC541BB8E2409BD6DB8216918708</vt:lpwstr>
  </property>
</Properties>
</file>