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7" r:id="rId8"/>
    <p:sldId id="266" r:id="rId9"/>
    <p:sldId id="265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40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FF99-3222-4B4A-873A-1B4B5ABB826D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162F-BFF1-47CC-A2CB-1F17195F50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FF99-3222-4B4A-873A-1B4B5ABB826D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162F-BFF1-47CC-A2CB-1F17195F50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FF99-3222-4B4A-873A-1B4B5ABB826D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162F-BFF1-47CC-A2CB-1F17195F50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FF99-3222-4B4A-873A-1B4B5ABB826D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162F-BFF1-47CC-A2CB-1F17195F50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FF99-3222-4B4A-873A-1B4B5ABB826D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162F-BFF1-47CC-A2CB-1F17195F50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FF99-3222-4B4A-873A-1B4B5ABB826D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162F-BFF1-47CC-A2CB-1F17195F50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FF99-3222-4B4A-873A-1B4B5ABB826D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162F-BFF1-47CC-A2CB-1F17195F50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FF99-3222-4B4A-873A-1B4B5ABB826D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162F-BFF1-47CC-A2CB-1F17195F50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FF99-3222-4B4A-873A-1B4B5ABB826D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162F-BFF1-47CC-A2CB-1F17195F50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FF99-3222-4B4A-873A-1B4B5ABB826D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162F-BFF1-47CC-A2CB-1F17195F50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FF99-3222-4B4A-873A-1B4B5ABB826D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162F-BFF1-47CC-A2CB-1F17195F50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0FF99-3222-4B4A-873A-1B4B5ABB826D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6162F-BFF1-47CC-A2CB-1F17195F50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95400"/>
            <a:ext cx="7772400" cy="1470025"/>
          </a:xfrm>
        </p:spPr>
        <p:txBody>
          <a:bodyPr/>
          <a:lstStyle/>
          <a:p>
            <a:r>
              <a:rPr lang="en-US" dirty="0" smtClean="0"/>
              <a:t>Main Injector Slow Spill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2895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Plan for optimizing beam </a:t>
            </a:r>
            <a:r>
              <a:rPr lang="en-US" dirty="0" smtClean="0">
                <a:solidFill>
                  <a:schemeClr val="tx1"/>
                </a:solidFill>
              </a:rPr>
              <a:t>quality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Status </a:t>
            </a:r>
            <a:r>
              <a:rPr lang="en-US" dirty="0" smtClean="0">
                <a:solidFill>
                  <a:schemeClr val="tx1"/>
                </a:solidFill>
              </a:rPr>
              <a:t>Update</a:t>
            </a:r>
          </a:p>
          <a:p>
            <a:r>
              <a:rPr lang="en-US" sz="1800" dirty="0" smtClean="0"/>
              <a:t>December 13, 2013</a:t>
            </a:r>
          </a:p>
          <a:p>
            <a:endParaRPr lang="en-US" sz="1800" dirty="0"/>
          </a:p>
          <a:p>
            <a:r>
              <a:rPr lang="en-US" sz="2400" dirty="0" smtClean="0"/>
              <a:t>Denton Morris  </a:t>
            </a:r>
          </a:p>
          <a:p>
            <a:r>
              <a:rPr lang="en-US" sz="2400" dirty="0" smtClean="0"/>
              <a:t>AD/MI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Injector Slow Spill Status Update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38200" y="1676400"/>
            <a:ext cx="754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Three main areas being addressed in Main Injector:</a:t>
            </a:r>
          </a:p>
          <a:p>
            <a:endParaRPr lang="en-US" dirty="0" smtClean="0"/>
          </a:p>
          <a:p>
            <a:r>
              <a:rPr lang="en-US" dirty="0" smtClean="0"/>
              <a:t>Efficiency –</a:t>
            </a:r>
          </a:p>
          <a:p>
            <a:r>
              <a:rPr lang="en-US" dirty="0"/>
              <a:t>	</a:t>
            </a:r>
            <a:r>
              <a:rPr lang="en-US" dirty="0" smtClean="0"/>
              <a:t>New intensity monitors installed mid-January</a:t>
            </a:r>
            <a:endParaRPr lang="en-US" dirty="0" smtClean="0"/>
          </a:p>
          <a:p>
            <a:r>
              <a:rPr lang="en-US" dirty="0"/>
              <a:t>	</a:t>
            </a:r>
          </a:p>
          <a:p>
            <a:r>
              <a:rPr lang="en-US" dirty="0" smtClean="0"/>
              <a:t>Low frequency spill structure –</a:t>
            </a:r>
          </a:p>
          <a:p>
            <a:r>
              <a:rPr lang="en-US" dirty="0"/>
              <a:t>	</a:t>
            </a:r>
            <a:r>
              <a:rPr lang="en-US" dirty="0" smtClean="0"/>
              <a:t>Investigation underway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53MHz duty factor –</a:t>
            </a:r>
          </a:p>
          <a:p>
            <a:r>
              <a:rPr lang="en-US" dirty="0" smtClean="0"/>
              <a:t>	</a:t>
            </a:r>
            <a:r>
              <a:rPr lang="en-US" dirty="0" smtClean="0"/>
              <a:t>Longitudinal quad damper installed next week for commissioning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Fourth of the three areas being addressed </a:t>
            </a:r>
            <a:r>
              <a:rPr lang="en-US" dirty="0" smtClean="0"/>
              <a:t>–</a:t>
            </a:r>
          </a:p>
          <a:p>
            <a:r>
              <a:rPr lang="en-US" dirty="0" smtClean="0"/>
              <a:t>	</a:t>
            </a:r>
            <a:r>
              <a:rPr lang="en-US" dirty="0" smtClean="0"/>
              <a:t>Configuring Booster longitudinal dipole mode damper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Injector Slow Spill Status Update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38200" y="1676400"/>
            <a:ext cx="6553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Three main areas being addressed in Main Injector:</a:t>
            </a:r>
          </a:p>
          <a:p>
            <a:endParaRPr lang="en-US" dirty="0" smtClean="0"/>
          </a:p>
          <a:p>
            <a:r>
              <a:rPr lang="en-US" dirty="0" smtClean="0"/>
              <a:t>Efficiency –</a:t>
            </a:r>
          </a:p>
          <a:p>
            <a:r>
              <a:rPr lang="en-US" dirty="0"/>
              <a:t>	</a:t>
            </a:r>
            <a:r>
              <a:rPr lang="en-US" dirty="0" smtClean="0"/>
              <a:t>Current extraction efficiency is &gt;80%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Low frequency spill structure –</a:t>
            </a:r>
          </a:p>
          <a:p>
            <a:r>
              <a:rPr lang="en-US" dirty="0"/>
              <a:t>	</a:t>
            </a:r>
            <a:r>
              <a:rPr lang="en-US" dirty="0" smtClean="0"/>
              <a:t>Addressing 360Hz and 60Hz spill structure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53MHz duty factor –</a:t>
            </a:r>
          </a:p>
          <a:p>
            <a:r>
              <a:rPr lang="en-US" dirty="0" smtClean="0"/>
              <a:t>	Currently 10% to 30+%, need &gt;40% minimum</a:t>
            </a:r>
          </a:p>
          <a:p>
            <a:endParaRPr lang="en-US" dirty="0" smtClean="0"/>
          </a:p>
          <a:p>
            <a:r>
              <a:rPr lang="en-US" dirty="0" smtClean="0"/>
              <a:t>Fourth of the three areas being addressed </a:t>
            </a:r>
            <a:r>
              <a:rPr lang="en-US" dirty="0" smtClean="0"/>
              <a:t>–</a:t>
            </a:r>
          </a:p>
          <a:p>
            <a:r>
              <a:rPr lang="en-US" dirty="0" smtClean="0"/>
              <a:t>	Hot bunches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Injector Slow Spill Status Update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38200" y="1676400"/>
            <a:ext cx="822039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Efficiency issues:</a:t>
            </a:r>
          </a:p>
          <a:p>
            <a:r>
              <a:rPr lang="en-US" dirty="0"/>
              <a:t>	</a:t>
            </a:r>
            <a:r>
              <a:rPr lang="en-US" dirty="0" smtClean="0"/>
              <a:t>Current extraction efficiency is &gt;80%.  This includes extraction AND</a:t>
            </a:r>
          </a:p>
          <a:p>
            <a:r>
              <a:rPr lang="en-US" dirty="0"/>
              <a:t>a</a:t>
            </a:r>
            <a:r>
              <a:rPr lang="en-US" dirty="0" smtClean="0"/>
              <a:t>pproximately 1 ¼ miles of beam line.</a:t>
            </a:r>
          </a:p>
          <a:p>
            <a:r>
              <a:rPr lang="en-US" dirty="0"/>
              <a:t>	</a:t>
            </a:r>
            <a:r>
              <a:rPr lang="en-US" dirty="0" smtClean="0"/>
              <a:t>Running 1e13 we need extraction efficiencies (excluding beam lines)</a:t>
            </a:r>
          </a:p>
          <a:p>
            <a:r>
              <a:rPr lang="en-US" dirty="0" smtClean="0"/>
              <a:t>&gt;95% to minimize activation of extraction components.</a:t>
            </a:r>
          </a:p>
          <a:p>
            <a:endParaRPr lang="en-US" dirty="0"/>
          </a:p>
          <a:p>
            <a:r>
              <a:rPr lang="en-US" dirty="0" smtClean="0"/>
              <a:t>AD/Instrumentation is working on a new digitizer board to integrate spill intensity</a:t>
            </a:r>
          </a:p>
          <a:p>
            <a:r>
              <a:rPr lang="en-US" dirty="0"/>
              <a:t>s</a:t>
            </a:r>
            <a:r>
              <a:rPr lang="en-US" dirty="0" smtClean="0"/>
              <a:t>ignals from resonant beam position monitors.  This will give us the ability to measure</a:t>
            </a:r>
          </a:p>
          <a:p>
            <a:r>
              <a:rPr lang="en-US" dirty="0" smtClean="0"/>
              <a:t>the extraction efficiency and the efficiencies of transmission through the beam lines.</a:t>
            </a:r>
          </a:p>
          <a:p>
            <a:endParaRPr lang="en-US" dirty="0"/>
          </a:p>
          <a:p>
            <a:r>
              <a:rPr lang="en-US" dirty="0" smtClean="0"/>
              <a:t>Expected date:  </a:t>
            </a:r>
          </a:p>
          <a:p>
            <a:r>
              <a:rPr lang="en-US" dirty="0" smtClean="0"/>
              <a:t>Proto-type is installed and sampling real data.  First operational units</a:t>
            </a:r>
          </a:p>
          <a:p>
            <a:r>
              <a:rPr lang="en-US" dirty="0" smtClean="0"/>
              <a:t>will be installed for MI extraction in approximately one month (plus the holidays so </a:t>
            </a:r>
          </a:p>
          <a:p>
            <a:r>
              <a:rPr lang="en-US" dirty="0" smtClean="0"/>
              <a:t>late January).  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Injector Slow Spill Status Update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38200" y="1676400"/>
            <a:ext cx="426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 frequency spill structure</a:t>
            </a:r>
          </a:p>
          <a:p>
            <a:r>
              <a:rPr lang="en-US" dirty="0" smtClean="0"/>
              <a:t>	Combination of 60 Hz and 360 Hz</a:t>
            </a:r>
          </a:p>
          <a:p>
            <a:endParaRPr lang="en-US" dirty="0"/>
          </a:p>
          <a:p>
            <a:r>
              <a:rPr lang="en-US" dirty="0" smtClean="0"/>
              <a:t>Investigating multiple potential causes</a:t>
            </a:r>
          </a:p>
          <a:p>
            <a:r>
              <a:rPr lang="en-US" dirty="0"/>
              <a:t>	</a:t>
            </a:r>
            <a:r>
              <a:rPr lang="en-US" dirty="0" smtClean="0"/>
              <a:t>Main dipole/quad power supplies</a:t>
            </a:r>
          </a:p>
          <a:p>
            <a:r>
              <a:rPr lang="en-US" dirty="0"/>
              <a:t>	</a:t>
            </a:r>
            <a:r>
              <a:rPr lang="en-US" dirty="0" smtClean="0"/>
              <a:t>Quad correction elements</a:t>
            </a:r>
          </a:p>
          <a:p>
            <a:r>
              <a:rPr lang="en-US" dirty="0"/>
              <a:t>	</a:t>
            </a:r>
            <a:r>
              <a:rPr lang="en-US" dirty="0" smtClean="0"/>
              <a:t>Harmonic Quad circuits</a:t>
            </a:r>
          </a:p>
          <a:p>
            <a:endParaRPr lang="en-US" dirty="0"/>
          </a:p>
          <a:p>
            <a:r>
              <a:rPr lang="en-US" dirty="0" smtClean="0"/>
              <a:t>Improving QXR and Bucker algorithms </a:t>
            </a:r>
          </a:p>
          <a:p>
            <a:endParaRPr lang="en-US" dirty="0" smtClean="0"/>
          </a:p>
          <a:p>
            <a:r>
              <a:rPr lang="en-US" dirty="0" smtClean="0"/>
              <a:t>Increasing the strength of the Bucker</a:t>
            </a:r>
            <a:endParaRPr lang="en-US" dirty="0"/>
          </a:p>
        </p:txBody>
      </p:sp>
      <p:pic>
        <p:nvPicPr>
          <p:cNvPr id="1026" name="Picture 2" descr="F:\EMG notes\ff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2133600"/>
            <a:ext cx="3314700" cy="3638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EMG notes\spill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5742" y="1752600"/>
            <a:ext cx="5144661" cy="411480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Injector Slow Spill Status Update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38200" y="1676400"/>
            <a:ext cx="24658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53MHz duty </a:t>
            </a:r>
            <a:r>
              <a:rPr lang="en-US" dirty="0" smtClean="0"/>
              <a:t>factor</a:t>
            </a:r>
          </a:p>
          <a:p>
            <a:endParaRPr lang="en-US" dirty="0" smtClean="0"/>
          </a:p>
          <a:p>
            <a:r>
              <a:rPr lang="en-US" dirty="0" smtClean="0"/>
              <a:t>Originally 10% - 20%</a:t>
            </a:r>
          </a:p>
          <a:p>
            <a:r>
              <a:rPr lang="en-US" dirty="0" smtClean="0"/>
              <a:t>(de)Tuned up 20% - 30%</a:t>
            </a:r>
          </a:p>
          <a:p>
            <a:r>
              <a:rPr lang="en-US" dirty="0" smtClean="0"/>
              <a:t>Currently 30+% 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	</a:t>
            </a:r>
          </a:p>
          <a:p>
            <a:endParaRPr lang="en-US" dirty="0"/>
          </a:p>
        </p:txBody>
      </p:sp>
      <p:pic>
        <p:nvPicPr>
          <p:cNvPr id="2051" name="Picture 3" descr="F:\EMG notes\1sec spi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962400"/>
            <a:ext cx="3590925" cy="1914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Injector Slow Spill Status Update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F:\EMG notes\CNS8PC2013121208391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371600"/>
            <a:ext cx="4680615" cy="388619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09600" y="1219200"/>
            <a:ext cx="356463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Detuning injection:</a:t>
            </a:r>
          </a:p>
          <a:p>
            <a:endParaRPr lang="en-US" dirty="0" smtClean="0"/>
          </a:p>
          <a:p>
            <a:r>
              <a:rPr lang="en-US" dirty="0" smtClean="0"/>
              <a:t>Turning off injection phase damping</a:t>
            </a:r>
          </a:p>
          <a:p>
            <a:r>
              <a:rPr lang="en-US" dirty="0" smtClean="0"/>
              <a:t>and intentionally mistuning the</a:t>
            </a:r>
          </a:p>
          <a:p>
            <a:r>
              <a:rPr lang="en-US" dirty="0"/>
              <a:t>i</a:t>
            </a:r>
            <a:r>
              <a:rPr lang="en-US" dirty="0" smtClean="0"/>
              <a:t>njection phase to more uniformly</a:t>
            </a:r>
          </a:p>
          <a:p>
            <a:r>
              <a:rPr lang="en-US" dirty="0"/>
              <a:t>d</a:t>
            </a:r>
            <a:r>
              <a:rPr lang="en-US" dirty="0" smtClean="0"/>
              <a:t>istribute beam in each bunch</a:t>
            </a:r>
          </a:p>
          <a:p>
            <a:r>
              <a:rPr lang="en-US" dirty="0"/>
              <a:t>i</a:t>
            </a:r>
            <a:r>
              <a:rPr lang="en-US" dirty="0" smtClean="0"/>
              <a:t>ncreased the 53MHz duty factor</a:t>
            </a:r>
          </a:p>
          <a:p>
            <a:r>
              <a:rPr lang="en-US" dirty="0"/>
              <a:t>f</a:t>
            </a:r>
            <a:r>
              <a:rPr lang="en-US" dirty="0" smtClean="0"/>
              <a:t>rom 10% - 15% up to 20% - 30+%.</a:t>
            </a:r>
          </a:p>
          <a:p>
            <a:endParaRPr lang="en-US" dirty="0"/>
          </a:p>
          <a:p>
            <a:r>
              <a:rPr lang="en-US" dirty="0" smtClean="0"/>
              <a:t>We are re-installing a </a:t>
            </a:r>
            <a:r>
              <a:rPr lang="en-US" dirty="0" err="1" smtClean="0"/>
              <a:t>TeV</a:t>
            </a:r>
            <a:r>
              <a:rPr lang="en-US" dirty="0" smtClean="0"/>
              <a:t> era</a:t>
            </a:r>
          </a:p>
          <a:p>
            <a:r>
              <a:rPr lang="en-US" dirty="0"/>
              <a:t>l</a:t>
            </a:r>
            <a:r>
              <a:rPr lang="en-US" dirty="0" smtClean="0"/>
              <a:t>ongitudinal quad damper to </a:t>
            </a:r>
          </a:p>
          <a:p>
            <a:r>
              <a:rPr lang="en-US" dirty="0" smtClean="0"/>
              <a:t>Increase the longitudinal </a:t>
            </a:r>
            <a:r>
              <a:rPr lang="en-US" dirty="0" err="1" smtClean="0"/>
              <a:t>emittence</a:t>
            </a:r>
            <a:r>
              <a:rPr lang="en-US" dirty="0" smtClean="0"/>
              <a:t> </a:t>
            </a:r>
          </a:p>
          <a:p>
            <a:r>
              <a:rPr lang="en-US" dirty="0" smtClean="0"/>
              <a:t>of </a:t>
            </a:r>
            <a:r>
              <a:rPr lang="en-US" dirty="0" smtClean="0"/>
              <a:t>the bunches at high field.</a:t>
            </a:r>
          </a:p>
          <a:p>
            <a:endParaRPr lang="en-US" dirty="0" smtClean="0"/>
          </a:p>
          <a:p>
            <a:r>
              <a:rPr lang="en-US" dirty="0" smtClean="0"/>
              <a:t>Expect installation and testing by</a:t>
            </a:r>
          </a:p>
          <a:p>
            <a:r>
              <a:rPr lang="en-US" dirty="0" smtClean="0"/>
              <a:t>middle of next week, fully </a:t>
            </a:r>
          </a:p>
          <a:p>
            <a:r>
              <a:rPr lang="en-US" dirty="0" smtClean="0"/>
              <a:t>operational by next year.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EMG notes\spill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4000"/>
            <a:ext cx="6477000" cy="5010401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Injector Slow Spill Status Update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38200" y="1676400"/>
            <a:ext cx="1986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53MHz duty factor </a:t>
            </a:r>
          </a:p>
          <a:p>
            <a:r>
              <a:rPr lang="en-US" dirty="0" smtClean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F:\EMG notes\tomo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7443" y="2209800"/>
            <a:ext cx="4615865" cy="297180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Injector Slow Spill Status Update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53000" y="26670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122" name="Picture 2" descr="F:\EMG notes\tomo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09800"/>
            <a:ext cx="4648200" cy="29606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Injector Slow Spill Status Update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600" y="10668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146" name="Picture 2" descr="F:\EMG notes\tomo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400"/>
            <a:ext cx="3063955" cy="2349500"/>
          </a:xfrm>
          <a:prstGeom prst="rect">
            <a:avLst/>
          </a:prstGeom>
          <a:noFill/>
        </p:spPr>
      </p:pic>
      <p:pic>
        <p:nvPicPr>
          <p:cNvPr id="6147" name="Picture 3" descr="F:\EMG notes\tomo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1668190"/>
            <a:ext cx="3053336" cy="2294210"/>
          </a:xfrm>
          <a:prstGeom prst="rect">
            <a:avLst/>
          </a:prstGeom>
          <a:noFill/>
        </p:spPr>
      </p:pic>
      <p:pic>
        <p:nvPicPr>
          <p:cNvPr id="6148" name="Picture 4" descr="F:\EMG notes\tomo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886200"/>
            <a:ext cx="2971800" cy="2318850"/>
          </a:xfrm>
          <a:prstGeom prst="rect">
            <a:avLst/>
          </a:prstGeom>
          <a:noFill/>
        </p:spPr>
      </p:pic>
      <p:pic>
        <p:nvPicPr>
          <p:cNvPr id="6149" name="Picture 5" descr="F:\EMG notes\tomo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43200" y="3886200"/>
            <a:ext cx="2978241" cy="2292350"/>
          </a:xfrm>
          <a:prstGeom prst="rect">
            <a:avLst/>
          </a:prstGeom>
          <a:noFill/>
        </p:spPr>
      </p:pic>
      <p:pic>
        <p:nvPicPr>
          <p:cNvPr id="6150" name="Picture 6" descr="F:\EMG notes\spill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38800" y="1676400"/>
            <a:ext cx="3505200" cy="280352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791200" y="5029200"/>
            <a:ext cx="31030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Booster is assisting with </a:t>
            </a:r>
          </a:p>
          <a:p>
            <a:r>
              <a:rPr lang="en-US" dirty="0" smtClean="0"/>
              <a:t>implementation of longitudinal</a:t>
            </a:r>
          </a:p>
          <a:p>
            <a:r>
              <a:rPr lang="en-US" dirty="0" smtClean="0"/>
              <a:t>dipole mode dampers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1355</TotalTime>
  <Words>213</Words>
  <Application>Microsoft Office PowerPoint</Application>
  <PresentationFormat>On-screen Show (4:3)</PresentationFormat>
  <Paragraphs>103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Main Injector Slow Spill</vt:lpstr>
      <vt:lpstr>Main Injector Slow Spill Status Update</vt:lpstr>
      <vt:lpstr>Main Injector Slow Spill Status Update</vt:lpstr>
      <vt:lpstr>Main Injector Slow Spill Status Update</vt:lpstr>
      <vt:lpstr>Main Injector Slow Spill Status Update</vt:lpstr>
      <vt:lpstr>Main Injector Slow Spill Status Update</vt:lpstr>
      <vt:lpstr>Main Injector Slow Spill Status Update</vt:lpstr>
      <vt:lpstr>Main Injector Slow Spill Status Update</vt:lpstr>
      <vt:lpstr>Main Injector Slow Spill Status Update</vt:lpstr>
      <vt:lpstr>Main Injector Slow Spill Status Update</vt:lpstr>
    </vt:vector>
  </TitlesOfParts>
  <Company>Fermilab | Accelerator Division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Injector Slow Spill</dc:title>
  <dc:creator>dmorris</dc:creator>
  <cp:lastModifiedBy>dmorris</cp:lastModifiedBy>
  <cp:revision>30</cp:revision>
  <dcterms:created xsi:type="dcterms:W3CDTF">2013-12-12T16:22:42Z</dcterms:created>
  <dcterms:modified xsi:type="dcterms:W3CDTF">2013-12-13T16:48:38Z</dcterms:modified>
</cp:coreProperties>
</file>