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3" r:id="rId3"/>
    <p:sldId id="322" r:id="rId4"/>
    <p:sldId id="310" r:id="rId5"/>
    <p:sldId id="325" r:id="rId6"/>
    <p:sldId id="267" r:id="rId7"/>
    <p:sldId id="326" r:id="rId8"/>
    <p:sldId id="327" r:id="rId9"/>
    <p:sldId id="328" r:id="rId10"/>
    <p:sldId id="324" r:id="rId11"/>
    <p:sldId id="329" r:id="rId12"/>
    <p:sldId id="330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00"/>
    <a:srgbClr val="FFFDD6"/>
    <a:srgbClr val="8000FF"/>
    <a:srgbClr val="CCCCCC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44" y="-56"/>
      </p:cViewPr>
      <p:guideLst>
        <p:guide orient="horz" pos="288"/>
        <p:guide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21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9044464"/>
            <a:ext cx="9753600" cy="55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38400" y="0"/>
            <a:ext cx="9753600" cy="16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83199" y="160022"/>
            <a:ext cx="2030307" cy="320040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r">
              <a:defRPr sz="1300"/>
            </a:lvl1pPr>
          </a:lstStyle>
          <a:p>
            <a:fld id="{80B18B65-4CBA-DB46-9D73-AD0C58E7BE22}" type="datetime1">
              <a:rPr lang="en-US" smtClean="0"/>
              <a:pPr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12800" y="9041131"/>
            <a:ext cx="5852160" cy="240030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l">
              <a:defRPr sz="1300"/>
            </a:lvl1pPr>
          </a:lstStyle>
          <a:p>
            <a:r>
              <a:rPr lang="en-US" smtClean="0"/>
              <a:t>Seaquest Director's Briefing September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746241" y="9119473"/>
            <a:ext cx="567267" cy="480060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r">
              <a:defRPr sz="13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75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8" tIns="48330" rIns="96658" bIns="48330" rtlCol="0"/>
          <a:lstStyle>
            <a:lvl1pPr algn="r">
              <a:defRPr sz="1300"/>
            </a:lvl1pPr>
          </a:lstStyle>
          <a:p>
            <a:fld id="{4C269693-4B73-3F4B-BE08-27CE2957F7EB}" type="datetime1">
              <a:rPr lang="en-US" smtClean="0"/>
              <a:pPr/>
              <a:t>12/13/13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8" tIns="48330" rIns="96658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8" tIns="48330" rIns="96658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l">
              <a:defRPr sz="1300"/>
            </a:lvl1pPr>
          </a:lstStyle>
          <a:p>
            <a:r>
              <a:rPr lang="en-US" smtClean="0"/>
              <a:t>Seaquest Director's Briefing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58" tIns="48330" rIns="96658" bIns="48330" rtlCol="0" anchor="b"/>
          <a:lstStyle>
            <a:lvl1pPr algn="r">
              <a:defRPr sz="13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1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reimer\Documents\text\talk\NP-logo-Nlarge_copy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48400"/>
            <a:ext cx="1031704" cy="5402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Seaquest EMG Meeting December 12,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Seaquest EMG Meeting December 12,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42900" indent="-1714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rgbClr val="000000"/>
          </a:solidFill>
          <a:latin typeface="+mn-lt"/>
        </a:defRPr>
      </a:lvl2pPr>
      <a:lvl3pPr marL="514350" indent="-1714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rgbClr val="000000"/>
          </a:solidFill>
          <a:latin typeface="+mn-lt"/>
        </a:defRPr>
      </a:lvl3pPr>
      <a:lvl4pPr marL="685800" indent="-1714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rgbClr val="000000"/>
          </a:solidFill>
          <a:latin typeface="+mn-lt"/>
        </a:defRPr>
      </a:lvl4pPr>
      <a:lvl5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7696200" cy="995362"/>
          </a:xfrm>
        </p:spPr>
        <p:txBody>
          <a:bodyPr/>
          <a:lstStyle/>
          <a:p>
            <a:pPr algn="ctr"/>
            <a:r>
              <a:rPr lang="en-US" dirty="0" smtClean="0"/>
              <a:t>E-906/SeaQuest:</a:t>
            </a:r>
            <a:br>
              <a:rPr lang="en-US" dirty="0" smtClean="0"/>
            </a:br>
            <a:r>
              <a:rPr lang="en-US" dirty="0" smtClean="0"/>
              <a:t>EMG  Briefing</a:t>
            </a:r>
            <a:br>
              <a:rPr lang="en-US" dirty="0" smtClean="0"/>
            </a:br>
            <a:r>
              <a:rPr lang="en-US" dirty="0" smtClean="0"/>
              <a:t>Beam Issues</a:t>
            </a:r>
            <a:br>
              <a:rPr lang="en-US" dirty="0" smtClean="0"/>
            </a:br>
            <a:r>
              <a:rPr lang="en-US" dirty="0" smtClean="0"/>
              <a:t>12-13-13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Results of 7.5 kHz monitor yesterday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  <p:pic>
        <p:nvPicPr>
          <p:cNvPr id="5" name="Picture 4" descr="E906FFT_2013-12-12-Thu-h00-m54-s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3" y="746811"/>
            <a:ext cx="8157737" cy="5882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93" y="2514600"/>
            <a:ext cx="123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3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Radiation LEVELS at NM3 Berm and in NM4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 smtClean="0"/>
              <a:t>Only new element is beam Cerenkov.   0.2% interaction length compared to a number of 0.056% devices like box </a:t>
            </a:r>
            <a:r>
              <a:rPr lang="en-US" dirty="0" err="1" smtClean="0"/>
              <a:t>swics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Windows 0.054%, Ar-CO2 0.12% , Black paper .01-.04%, </a:t>
            </a:r>
            <a:r>
              <a:rPr lang="en-US" dirty="0" err="1" smtClean="0"/>
              <a:t>mylar</a:t>
            </a:r>
            <a:r>
              <a:rPr lang="en-US" dirty="0" smtClean="0"/>
              <a:t> ~.02%</a:t>
            </a:r>
          </a:p>
          <a:p>
            <a:endParaRPr lang="en-US" dirty="0"/>
          </a:p>
          <a:p>
            <a:r>
              <a:rPr lang="en-US" dirty="0" smtClean="0"/>
              <a:t>Would like to remove and replace with vacuum for a test to prove it is the culprit.  Cannot leave out permanently because it is integral to both our diagnostics and trigger.</a:t>
            </a:r>
          </a:p>
          <a:p>
            <a:endParaRPr lang="en-US" dirty="0"/>
          </a:p>
          <a:p>
            <a:r>
              <a:rPr lang="en-US" dirty="0" smtClean="0"/>
              <a:t>Investigating  move to NM2, 200’ upstream of current location, which puts 50’ of steel shielding between it and the Hall.</a:t>
            </a:r>
          </a:p>
          <a:p>
            <a:endParaRPr lang="en-US" dirty="0"/>
          </a:p>
          <a:p>
            <a:r>
              <a:rPr lang="en-US" dirty="0" smtClean="0"/>
              <a:t>Other option is putting it right upstream of target.</a:t>
            </a:r>
          </a:p>
          <a:p>
            <a:endParaRPr lang="en-US" dirty="0"/>
          </a:p>
          <a:p>
            <a:r>
              <a:rPr lang="en-US" dirty="0" smtClean="0"/>
              <a:t>For the Cerenkov to be incorporated  as trigger veto from NM2 requires 400’ of hard line to location. We are about ready to make  that purchase.</a:t>
            </a:r>
            <a:r>
              <a:rPr lang="en-US" dirty="0"/>
              <a:t> Not ideal in terms of beam phase space.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Beam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apparatus is handling instantaneous rate equivalent to 2.5e12 </a:t>
            </a:r>
            <a:r>
              <a:rPr lang="en-US" dirty="0" err="1" smtClean="0"/>
              <a:t>ppp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Detectors could be sensitive to higher average rates. We will see.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Improving the beam duty factor is essential for meeting our science goals. Otherwise we have to veto lots of the time the beam is on. </a:t>
            </a:r>
          </a:p>
          <a:p>
            <a:endParaRPr lang="en-US" dirty="0"/>
          </a:p>
          <a:p>
            <a:r>
              <a:rPr lang="en-US" dirty="0" smtClean="0"/>
              <a:t>Ideas for doing this on time scale of a few weeks.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Longest lead time may be AD getting the diagnostics it wants to ensure it understands slow spill.</a:t>
            </a:r>
          </a:p>
          <a:p>
            <a:endParaRPr lang="en-US" dirty="0"/>
          </a:p>
          <a:p>
            <a:r>
              <a:rPr lang="en-US" dirty="0" smtClean="0"/>
              <a:t>If Beam Cerenkov is the radiation source, investigate moving and local shielding.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asked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9462"/>
            <a:ext cx="8229600" cy="5164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Ultimate goal  from MOU </a:t>
            </a:r>
          </a:p>
          <a:p>
            <a:pPr marL="0" indent="0">
              <a:buNone/>
            </a:pPr>
            <a:r>
              <a:rPr lang="en-US" b="1" dirty="0" smtClean="0"/>
              <a:t>“The </a:t>
            </a:r>
            <a:r>
              <a:rPr lang="en-US" b="1" dirty="0"/>
              <a:t>experiment requires a slow spill with a maximum rate of 2×10</a:t>
            </a:r>
            <a:r>
              <a:rPr lang="en-US" b="1" baseline="30000" dirty="0"/>
              <a:t>12</a:t>
            </a:r>
            <a:r>
              <a:rPr lang="en-US" b="1" dirty="0"/>
              <a:t> protons/s with a macroscopic duty factor greater than 8% (one 5 s spill per minute) for a total of 7×10</a:t>
            </a:r>
            <a:r>
              <a:rPr lang="en-US" b="1" baseline="30000" dirty="0"/>
              <a:t>18</a:t>
            </a:r>
            <a:r>
              <a:rPr lang="en-US" b="1" dirty="0"/>
              <a:t> protons in a period of two years from the beginning of the experiment.  (This number includes a factor of 1.3 to account for experimental efficiency and </a:t>
            </a:r>
            <a:r>
              <a:rPr lang="en-US" b="1" dirty="0" smtClean="0"/>
              <a:t>downtime)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Specifically, E-906 requires an average duty factor of greater than 60% for the run.  Spills with a duty factor of less than 25% (a cut used in E-866) are not counted as protons delivered to the experiment.  E-906 recognizes that this may be difficult to achieve as high-intensity, slow-spill fixed-target beam has not been extracted from the Main Injector yet</a:t>
            </a:r>
            <a:r>
              <a:rPr lang="en-US" b="1" dirty="0" smtClean="0"/>
              <a:t>.” </a:t>
            </a:r>
          </a:p>
          <a:p>
            <a:pPr marL="0" indent="0">
              <a:buNone/>
            </a:pPr>
            <a:r>
              <a:rPr lang="en-US" dirty="0" smtClean="0"/>
              <a:t>This implies 6 booster batches of 84 buckets per batch = 86% duty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Duty factor is defined as &lt;I&gt; * &lt;I&gt; / (&lt; I</a:t>
            </a:r>
            <a:r>
              <a:rPr lang="en-US" dirty="0"/>
              <a:t>*</a:t>
            </a:r>
            <a:r>
              <a:rPr lang="en-US" dirty="0" smtClean="0"/>
              <a:t>I&gt;/N)  where &lt;A&gt; =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we are now:  Typically 3e11 </a:t>
            </a:r>
            <a:r>
              <a:rPr lang="en-US" dirty="0" err="1" smtClean="0"/>
              <a:t>ppp</a:t>
            </a:r>
            <a:r>
              <a:rPr lang="en-US" dirty="0" smtClean="0"/>
              <a:t> with TRN13=2 or 3 BNCH13~60  NBSYD=1 </a:t>
            </a:r>
            <a:r>
              <a:rPr lang="en-US" dirty="0"/>
              <a:t> </a:t>
            </a:r>
            <a:r>
              <a:rPr lang="en-US" dirty="0" smtClean="0"/>
              <a:t>in a 4 second spill, ~ 2e4 protons in a filled </a:t>
            </a:r>
            <a:r>
              <a:rPr lang="en-US" dirty="0" err="1" smtClean="0"/>
              <a:t>rf</a:t>
            </a:r>
            <a:r>
              <a:rPr lang="en-US" dirty="0" smtClean="0"/>
              <a:t> bucket</a:t>
            </a:r>
          </a:p>
          <a:p>
            <a:pPr marL="0" indent="0">
              <a:buNone/>
            </a:pPr>
            <a:r>
              <a:rPr lang="en-US" dirty="0" smtClean="0"/>
              <a:t>Instantaneous rate in one </a:t>
            </a:r>
            <a:r>
              <a:rPr lang="en-US" dirty="0" err="1" smtClean="0"/>
              <a:t>rf</a:t>
            </a:r>
            <a:r>
              <a:rPr lang="en-US" dirty="0" smtClean="0"/>
              <a:t> bucket corresponds to 3 e 12 </a:t>
            </a:r>
            <a:r>
              <a:rPr lang="en-US" dirty="0" err="1" smtClean="0"/>
              <a:t>ppp</a:t>
            </a:r>
            <a:r>
              <a:rPr lang="en-US" dirty="0" smtClean="0"/>
              <a:t> in fully filled MI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Seaquest</a:t>
            </a:r>
            <a:r>
              <a:rPr lang="en-US" dirty="0" smtClean="0"/>
              <a:t> EMG Meeting December 12, 2013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78008"/>
              </p:ext>
            </p:extLst>
          </p:nvPr>
        </p:nvGraphicFramePr>
        <p:xfrm>
          <a:off x="6080125" y="4495800"/>
          <a:ext cx="71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533400" imgH="457200" progId="Equation.3">
                  <p:embed/>
                </p:oleObj>
              </mc:Choice>
              <mc:Fallback>
                <p:oleObj name="Equation" r:id="rId3" imgW="533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125" y="4495800"/>
                        <a:ext cx="711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90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related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We confirmed position of the beam on target with a film exposure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Beam current measuring devices not yet calibrated. In a typical spill</a:t>
            </a:r>
          </a:p>
          <a:p>
            <a:pPr lvl="1"/>
            <a:r>
              <a:rPr lang="en-US" dirty="0" smtClean="0"/>
              <a:t>G2SEM= 2.11e11, NM2ION=3.50e11, NM3Ion=3.09e11</a:t>
            </a:r>
          </a:p>
          <a:p>
            <a:pPr lvl="1"/>
            <a:r>
              <a:rPr lang="en-US" dirty="0" smtClean="0"/>
              <a:t>Mike </a:t>
            </a:r>
            <a:r>
              <a:rPr lang="en-US" dirty="0" err="1" smtClean="0"/>
              <a:t>Geelhoed</a:t>
            </a:r>
            <a:r>
              <a:rPr lang="en-US" dirty="0" smtClean="0"/>
              <a:t> believes G2SEM but uncertainty remains in what is the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Accelerator Duty Factor helps produce very noisy events in our detector and fools our trigger. </a:t>
            </a:r>
            <a:r>
              <a:rPr lang="en-US" dirty="0" err="1" smtClean="0"/>
              <a:t>Dimuon</a:t>
            </a:r>
            <a:r>
              <a:rPr lang="en-US" dirty="0" smtClean="0"/>
              <a:t> trigger is sensitive to random coincidences as at least N**2</a:t>
            </a:r>
          </a:p>
          <a:p>
            <a:pPr lvl="1"/>
            <a:r>
              <a:rPr lang="en-US" dirty="0" smtClean="0"/>
              <a:t>Low Frequency  360 and 60 Hz</a:t>
            </a:r>
          </a:p>
          <a:p>
            <a:pPr lvl="1"/>
            <a:r>
              <a:rPr lang="en-US" dirty="0" smtClean="0"/>
              <a:t>High Frequency </a:t>
            </a:r>
            <a:r>
              <a:rPr lang="en-US" dirty="0" err="1" smtClean="0"/>
              <a:t>rf</a:t>
            </a:r>
            <a:r>
              <a:rPr lang="en-US" dirty="0" smtClean="0"/>
              <a:t> bunch to </a:t>
            </a:r>
            <a:r>
              <a:rPr lang="en-US" dirty="0" err="1" smtClean="0"/>
              <a:t>rf</a:t>
            </a:r>
            <a:r>
              <a:rPr lang="en-US" dirty="0" smtClean="0"/>
              <a:t> bunch</a:t>
            </a:r>
          </a:p>
          <a:p>
            <a:pPr lvl="1"/>
            <a:endParaRPr lang="en-US" dirty="0"/>
          </a:p>
          <a:p>
            <a:r>
              <a:rPr lang="en-US" dirty="0" err="1" smtClean="0"/>
              <a:t>Mi</a:t>
            </a:r>
            <a:r>
              <a:rPr lang="en-US" dirty="0" smtClean="0"/>
              <a:t> injector group does not yet have instrumentation to understand losses in slow extraction. Therefore they do not want to put more than ~1e12 in MI until this is understood.</a:t>
            </a:r>
          </a:p>
          <a:p>
            <a:endParaRPr lang="en-US" dirty="0" smtClean="0"/>
          </a:p>
          <a:p>
            <a:r>
              <a:rPr lang="en-US" dirty="0" smtClean="0"/>
              <a:t>Radiation at NM3 berm and NM4 is higher than last year. Our intensity is limited to 8 e11 by this radiation limit.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0757"/>
            <a:ext cx="6705600" cy="3276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/>
          <a:lstStyle/>
          <a:p>
            <a:r>
              <a:rPr lang="en-US" dirty="0" smtClean="0"/>
              <a:t>Duty factor at 7.5 kHz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0987" y="4050268"/>
            <a:ext cx="7839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read out a single </a:t>
            </a:r>
            <a:r>
              <a:rPr lang="en-US" dirty="0" err="1" smtClean="0"/>
              <a:t>muon</a:t>
            </a:r>
            <a:r>
              <a:rPr lang="en-US" dirty="0" smtClean="0"/>
              <a:t> trigger (X1234)  counting the coincidence rate in 4 scintillator planes every 7.5 kHz but at most 1 count per </a:t>
            </a:r>
            <a:r>
              <a:rPr lang="en-US" dirty="0" err="1" smtClean="0"/>
              <a:t>rf</a:t>
            </a:r>
            <a:r>
              <a:rPr lang="en-US" dirty="0" smtClean="0"/>
              <a:t> bucket.</a:t>
            </a:r>
          </a:p>
          <a:p>
            <a:r>
              <a:rPr lang="en-US" dirty="0" smtClean="0"/>
              <a:t>Typical rate </a:t>
            </a:r>
            <a:r>
              <a:rPr lang="en-US" dirty="0" smtClean="0"/>
              <a:t>75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Hz implies </a:t>
            </a:r>
            <a:r>
              <a:rPr lang="en-US" dirty="0" smtClean="0"/>
              <a:t>11</a:t>
            </a:r>
            <a:r>
              <a:rPr lang="en-US" dirty="0" smtClean="0"/>
              <a:t> </a:t>
            </a:r>
            <a:r>
              <a:rPr lang="en-US" dirty="0" smtClean="0"/>
              <a:t>counts per 133 microseconds</a:t>
            </a:r>
          </a:p>
          <a:p>
            <a:r>
              <a:rPr lang="en-US" dirty="0" smtClean="0"/>
              <a:t>Display results on a web page for each spill and calculate </a:t>
            </a:r>
            <a:r>
              <a:rPr lang="en-US" dirty="0"/>
              <a:t>F</a:t>
            </a:r>
            <a:r>
              <a:rPr lang="en-US" dirty="0" smtClean="0"/>
              <a:t>ourier transform and duty factor. 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 bwMode="auto">
          <a:xfrm>
            <a:off x="5257800" y="2286000"/>
            <a:ext cx="1399032" cy="978408"/>
          </a:xfrm>
          <a:prstGeom prst="upArrow">
            <a:avLst>
              <a:gd name="adj1" fmla="val 50000"/>
              <a:gd name="adj2" fmla="val 5794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7696200" y="3264408"/>
            <a:ext cx="484632" cy="978408"/>
          </a:xfrm>
          <a:prstGeom prst="up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6096000" y="2057400"/>
            <a:ext cx="1066800" cy="100226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5791200" y="2209800"/>
            <a:ext cx="1066800" cy="100226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495800" y="2579132"/>
            <a:ext cx="1066800" cy="100226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362200" y="2502932"/>
            <a:ext cx="1066800" cy="100226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226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39762"/>
          </a:xfrm>
        </p:spPr>
        <p:txBody>
          <a:bodyPr/>
          <a:lstStyle/>
          <a:p>
            <a:r>
              <a:rPr lang="en-US" dirty="0" smtClean="0"/>
              <a:t>Results for 7.5 KHz Monitor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  <p:pic>
        <p:nvPicPr>
          <p:cNvPr id="5" name="Picture 4" descr="E906FFT_2013-12-02-Mon-h00-m10-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4400"/>
            <a:ext cx="6477000" cy="5799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94" y="1676400"/>
            <a:ext cx="2711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Transform has </a:t>
            </a:r>
          </a:p>
          <a:p>
            <a:r>
              <a:rPr lang="en-US" dirty="0"/>
              <a:t>s</a:t>
            </a:r>
            <a:r>
              <a:rPr lang="en-US" dirty="0" smtClean="0"/>
              <a:t>trong 360 Hz locked to </a:t>
            </a:r>
          </a:p>
          <a:p>
            <a:r>
              <a:rPr lang="en-US" dirty="0" smtClean="0"/>
              <a:t>the 60 Hz phase</a:t>
            </a:r>
          </a:p>
          <a:p>
            <a:endParaRPr lang="en-US" dirty="0"/>
          </a:p>
          <a:p>
            <a:r>
              <a:rPr lang="en-US" dirty="0" smtClean="0"/>
              <a:t>Note </a:t>
            </a:r>
            <a:r>
              <a:rPr lang="en-US" dirty="0" smtClean="0"/>
              <a:t>~</a:t>
            </a:r>
            <a:r>
              <a:rPr lang="en-US" dirty="0" smtClean="0"/>
              <a:t>11</a:t>
            </a:r>
            <a:r>
              <a:rPr lang="en-US" dirty="0" smtClean="0"/>
              <a:t> </a:t>
            </a:r>
            <a:r>
              <a:rPr lang="en-US" dirty="0" smtClean="0"/>
              <a:t>counts would be a uniform beam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89972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http://e906-gat3.fnal.gov:8081/</a:t>
            </a:r>
            <a:r>
              <a:rPr lang="en-US" dirty="0" err="1"/>
              <a:t>seaquestacc</a:t>
            </a:r>
            <a:r>
              <a:rPr lang="en-US" dirty="0"/>
              <a:t>/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352800" y="3429000"/>
            <a:ext cx="2133600" cy="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665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38"/>
            <a:ext cx="5334000" cy="639762"/>
          </a:xfrm>
        </p:spPr>
        <p:txBody>
          <a:bodyPr/>
          <a:lstStyle/>
          <a:p>
            <a:r>
              <a:rPr lang="en-US" dirty="0" smtClean="0"/>
              <a:t>53 MHz Beam Intensity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8967"/>
            <a:ext cx="8382000" cy="92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Argon </a:t>
            </a:r>
            <a:r>
              <a:rPr lang="en-US" dirty="0">
                <a:solidFill>
                  <a:srgbClr val="0000FF"/>
                </a:solidFill>
              </a:rPr>
              <a:t>Cerenkov Counter upstream of the </a:t>
            </a:r>
            <a:r>
              <a:rPr lang="en-US" dirty="0" smtClean="0">
                <a:solidFill>
                  <a:srgbClr val="0000FF"/>
                </a:solidFill>
              </a:rPr>
              <a:t>targets.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Three </a:t>
            </a:r>
            <a:r>
              <a:rPr lang="en-US" dirty="0">
                <a:solidFill>
                  <a:srgbClr val="0000FF"/>
                </a:solidFill>
              </a:rPr>
              <a:t>functions:</a:t>
            </a:r>
          </a:p>
          <a:p>
            <a:pPr marL="225425" indent="-225425"/>
            <a:r>
              <a:rPr lang="en-US" dirty="0" smtClean="0">
                <a:solidFill>
                  <a:srgbClr val="800000"/>
                </a:solidFill>
              </a:rPr>
              <a:t>Instantaneous Luminosity—Event readout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8" name="Picture 7" descr="RansomeCherenk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81201"/>
            <a:ext cx="3809999" cy="253909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0" y="1143000"/>
            <a:ext cx="510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225425" indent="-225425"/>
            <a:r>
              <a:rPr lang="en-US" dirty="0" smtClean="0">
                <a:solidFill>
                  <a:srgbClr val="800000"/>
                </a:solidFill>
              </a:rPr>
              <a:t>Duty Factor</a:t>
            </a:r>
          </a:p>
          <a:p>
            <a:pPr marL="225425" indent="-225425"/>
            <a:r>
              <a:rPr lang="en-US" dirty="0" smtClean="0">
                <a:solidFill>
                  <a:srgbClr val="800000"/>
                </a:solidFill>
              </a:rPr>
              <a:t>Spill readout</a:t>
            </a:r>
          </a:p>
          <a:p>
            <a:pPr marL="401638" lvl="1" indent="-176213"/>
            <a:r>
              <a:rPr lang="en-US" dirty="0" smtClean="0"/>
              <a:t>At end of spill, output entire spill record + total intensity, intensity while DAQ dead, record of splat block.  Feedback for MCC (used to produce FFT)</a:t>
            </a:r>
          </a:p>
          <a:p>
            <a:pPr marL="176213" indent="-176213"/>
            <a:r>
              <a:rPr lang="en-US" dirty="0" smtClean="0">
                <a:solidFill>
                  <a:srgbClr val="800000"/>
                </a:solidFill>
              </a:rPr>
              <a:t>“Splat block”</a:t>
            </a:r>
          </a:p>
          <a:p>
            <a:pPr marL="401638" lvl="1" indent="-176213"/>
            <a:r>
              <a:rPr lang="en-US" dirty="0" smtClean="0"/>
              <a:t>Compute circular sum of beam intensity </a:t>
            </a:r>
          </a:p>
          <a:p>
            <a:pPr marL="401638" lvl="1" indent="-176213"/>
            <a:r>
              <a:rPr lang="en-US" dirty="0" smtClean="0"/>
              <a:t>Inhibit triggers if sum&gt;threshold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Readout</a:t>
            </a:r>
          </a:p>
          <a:p>
            <a:pPr marL="225425" indent="-225425"/>
            <a:r>
              <a:rPr lang="en-US" sz="1600" dirty="0" smtClean="0"/>
              <a:t>Digitization </a:t>
            </a:r>
            <a:r>
              <a:rPr lang="en-US" sz="1600" dirty="0"/>
              <a:t>by a QIE-</a:t>
            </a:r>
            <a:r>
              <a:rPr lang="en-US" sz="1600" dirty="0" smtClean="0"/>
              <a:t>10</a:t>
            </a:r>
          </a:p>
          <a:p>
            <a:pPr marL="225425" indent="-225425"/>
            <a:r>
              <a:rPr lang="en-US" sz="1600" dirty="0" smtClean="0"/>
              <a:t>Still takes longer than 55 seconds to read and process 212e6 buckets of data.</a:t>
            </a:r>
          </a:p>
          <a:p>
            <a:pPr marL="225425" indent="-225425"/>
            <a:r>
              <a:rPr lang="en-US" sz="1600" dirty="0" smtClean="0"/>
              <a:t>Currently one network board</a:t>
            </a:r>
          </a:p>
          <a:p>
            <a:pPr marL="225425" indent="-225425"/>
            <a:r>
              <a:rPr lang="en-US" sz="1600" dirty="0" smtClean="0"/>
              <a:t>Debugging 3 network board as we speak</a:t>
            </a:r>
          </a:p>
          <a:p>
            <a:pPr marL="225425" indent="-225425"/>
            <a:r>
              <a:rPr lang="en-US" sz="1600" dirty="0" smtClean="0"/>
              <a:t>Calculations are “about right” with occasion inhibits of the beam being too long. </a:t>
            </a:r>
            <a:endParaRPr lang="en-US" sz="1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-1" y="41910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 marL="401638" lvl="1" indent="-176213"/>
            <a:endParaRPr lang="en-US" sz="1800" dirty="0" smtClean="0"/>
          </a:p>
        </p:txBody>
      </p:sp>
      <p:pic>
        <p:nvPicPr>
          <p:cNvPr id="6" name="Picture 5" descr="Cherenk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52" y="250134"/>
            <a:ext cx="2584395" cy="17667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 smtClean="0"/>
              <a:t>Results from the Beam Cerenkov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  <p:pic>
        <p:nvPicPr>
          <p:cNvPr id="5" name="Picture 4" descr="cerenkov_2013-12-12-Thu-h01-m43-s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85800"/>
            <a:ext cx="8421117" cy="617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5982" y="609600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http://e906-gat3.fnal.gov:8081/</a:t>
            </a:r>
            <a:r>
              <a:rPr lang="en-US" dirty="0" err="1"/>
              <a:t>seaquestacc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708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Now we can look in much more detail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Seaquest EMG Meeting December 12, 2013</a:t>
            </a:r>
            <a:endParaRPr lang="en-US"/>
          </a:p>
        </p:txBody>
      </p:sp>
      <p:pic>
        <p:nvPicPr>
          <p:cNvPr id="7" name="Picture 6" descr="Untitled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524000"/>
            <a:ext cx="5299364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5700"/>
            <a:ext cx="8229600" cy="453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3508" t="20142" r="16739" b="15263"/>
          <a:stretch/>
        </p:blipFill>
        <p:spPr>
          <a:xfrm>
            <a:off x="307794" y="1155700"/>
            <a:ext cx="8379006" cy="50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had a meeting with ~8 people from AD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059363"/>
          </a:xfrm>
        </p:spPr>
        <p:txBody>
          <a:bodyPr/>
          <a:lstStyle/>
          <a:p>
            <a:r>
              <a:rPr lang="en-US" dirty="0" smtClean="0"/>
              <a:t> Suggested solution for </a:t>
            </a:r>
            <a:r>
              <a:rPr lang="en-US" dirty="0" err="1" smtClean="0"/>
              <a:t>rf</a:t>
            </a:r>
            <a:r>
              <a:rPr lang="en-US" dirty="0" smtClean="0"/>
              <a:t> bucket to </a:t>
            </a:r>
            <a:r>
              <a:rPr lang="en-US" dirty="0" err="1" smtClean="0"/>
              <a:t>rf</a:t>
            </a:r>
            <a:r>
              <a:rPr lang="en-US" dirty="0" smtClean="0"/>
              <a:t> bucket variation</a:t>
            </a:r>
          </a:p>
          <a:p>
            <a:pPr lvl="1"/>
            <a:r>
              <a:rPr lang="en-US" dirty="0" smtClean="0"/>
              <a:t>Use rf to anti-damp, increasing longitudinal emmitance of every bucket. Perhaps this will make each bucket look similar and extract smoothly. Has worked in the past.</a:t>
            </a:r>
          </a:p>
          <a:p>
            <a:pPr lvl="1"/>
            <a:r>
              <a:rPr lang="en-US" dirty="0" smtClean="0"/>
              <a:t>This will increase energy and time spread of our beam.  They do not think that will be a big effect on the 1-2 ns time scale.</a:t>
            </a:r>
          </a:p>
          <a:p>
            <a:pPr lvl="1"/>
            <a:r>
              <a:rPr lang="en-US" dirty="0" smtClean="0"/>
              <a:t>Simple tests now. Hardware is still there. Probably 1-2 weeks to do reconfigure</a:t>
            </a:r>
          </a:p>
          <a:p>
            <a:pPr lvl="1"/>
            <a:endParaRPr lang="en-US" dirty="0"/>
          </a:p>
          <a:p>
            <a:r>
              <a:rPr lang="en-US" dirty="0" smtClean="0"/>
              <a:t>Suggested solution for low frequency 360 and 60 Hz</a:t>
            </a:r>
          </a:p>
          <a:p>
            <a:pPr lvl="1"/>
            <a:r>
              <a:rPr lang="en-US" dirty="0" smtClean="0"/>
              <a:t>Rather than trying to find the  source of the ripple and eliminating it, force 360 Hz amplitude with arbitrary phase on a few extraction elements to try to cancel oscillation. </a:t>
            </a:r>
          </a:p>
          <a:p>
            <a:pPr lvl="1"/>
            <a:r>
              <a:rPr lang="en-US" dirty="0" smtClean="0"/>
              <a:t>They could sample loss monitor and feedback to QXR.</a:t>
            </a:r>
          </a:p>
          <a:p>
            <a:pPr lvl="1"/>
            <a:r>
              <a:rPr lang="en-US" dirty="0" smtClean="0"/>
              <a:t>They want better instrumentation to monitor SY. Working on resonant BPM’s. Have prototype electronics board.  Expect in ~2 months</a:t>
            </a:r>
          </a:p>
          <a:p>
            <a:endParaRPr lang="en-US" dirty="0"/>
          </a:p>
          <a:p>
            <a:r>
              <a:rPr lang="en-US" dirty="0" smtClean="0"/>
              <a:t>They do not understand extraction losses in slow spill. It is not well simulated or measured. They need precision intensity monitors in MI and SY. First reliable intensity monitor is ¾ mile away.  At this time they do not want to put more than 1e12 in MI.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Seaquest</a:t>
            </a:r>
            <a:r>
              <a:rPr lang="en-US" dirty="0" smtClean="0"/>
              <a:t> EMG Meeting December 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6326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Blue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ArgonneBlue.potx</Template>
  <TotalTime>2926</TotalTime>
  <Words>1105</Words>
  <Application>Microsoft Macintosh PowerPoint</Application>
  <PresentationFormat>On-screen Show (4:3)</PresentationFormat>
  <Paragraphs>106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ArgonneBlue</vt:lpstr>
      <vt:lpstr>Equation</vt:lpstr>
      <vt:lpstr>E-906/SeaQuest: EMG  Briefing Beam Issues 12-13-13</vt:lpstr>
      <vt:lpstr>What we asked for:</vt:lpstr>
      <vt:lpstr>Beam related Issues</vt:lpstr>
      <vt:lpstr>Duty factor at 7.5 kHz</vt:lpstr>
      <vt:lpstr>Results for 7.5 KHz Monitor</vt:lpstr>
      <vt:lpstr>53 MHz Beam Intensity Monitor</vt:lpstr>
      <vt:lpstr>Results from the Beam Cerenkov</vt:lpstr>
      <vt:lpstr>Now we can look in much more detail</vt:lpstr>
      <vt:lpstr>We had a meeting with ~8 people from AD Monday</vt:lpstr>
      <vt:lpstr>Results of 7.5 kHz monitor yesterday</vt:lpstr>
      <vt:lpstr>Radiation LEVELS at NM3 Berm and in NM4</vt:lpstr>
      <vt:lpstr>Beam Summary</vt:lpstr>
    </vt:vector>
  </TitlesOfParts>
  <Company>Sony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reimer</dc:creator>
  <cp:lastModifiedBy>Don Geesaman</cp:lastModifiedBy>
  <cp:revision>246</cp:revision>
  <cp:lastPrinted>2013-12-13T15:53:47Z</cp:lastPrinted>
  <dcterms:created xsi:type="dcterms:W3CDTF">2010-08-04T19:01:14Z</dcterms:created>
  <dcterms:modified xsi:type="dcterms:W3CDTF">2013-12-13T19:16:42Z</dcterms:modified>
</cp:coreProperties>
</file>