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70" r:id="rId7"/>
    <p:sldId id="271" r:id="rId8"/>
    <p:sldId id="262" r:id="rId9"/>
    <p:sldId id="269" r:id="rId10"/>
    <p:sldId id="263" r:id="rId11"/>
    <p:sldId id="264" r:id="rId12"/>
    <p:sldId id="272"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868" autoAdjust="0"/>
    <p:restoredTop sz="98157" autoAdjust="0"/>
  </p:normalViewPr>
  <p:slideViewPr>
    <p:cSldViewPr>
      <p:cViewPr varScale="1">
        <p:scale>
          <a:sx n="77" d="100"/>
          <a:sy n="77" d="100"/>
        </p:scale>
        <p:origin x="-342"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hp\Downloads\B%20DHARANI%20NM%20PROJECT%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style val="42"/>
  <c:pivotSource>
    <c:name>[B DHARANI NM PROJECT EXCEL.xlsx]PIVOT TABLE AND CHART!PivotTable1</c:name>
    <c:fmtId val="4"/>
  </c:pivotSource>
  <c:chart>
    <c:title>
      <c:tx>
        <c:rich>
          <a:bodyPr/>
          <a:lstStyle/>
          <a:p>
            <a:pPr>
              <a:defRPr/>
            </a:pPr>
            <a:r>
              <a:rPr lang="en-US"/>
              <a:t>EMPLOYEE</a:t>
            </a:r>
            <a:r>
              <a:rPr lang="en-US" baseline="0"/>
              <a:t>  PERFORMANCE  ANALYSIS</a:t>
            </a:r>
            <a:endParaRPr lang="en-US"/>
          </a:p>
        </c:rich>
      </c:tx>
      <c:layout>
        <c:manualLayout>
          <c:xMode val="edge"/>
          <c:yMode val="edge"/>
          <c:x val="0.13571959755030621"/>
          <c:y val="1.8518518518518517E-2"/>
        </c:manualLayout>
      </c:layout>
    </c:title>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pivotFmt>
      <c:pivotFmt>
        <c:idx val="5"/>
      </c:pivotFmt>
      <c:pivotFmt>
        <c:idx val="6"/>
      </c:pivotFmt>
      <c:pivotFmt>
        <c:idx val="7"/>
      </c:pivotFmt>
      <c:pivotFmt>
        <c:idx val="8"/>
        <c:marker>
          <c:symbol val="none"/>
        </c:marker>
      </c:pivotFmt>
      <c:pivotFmt>
        <c:idx val="9"/>
        <c:marker>
          <c:symbol val="none"/>
        </c:marker>
      </c:pivotFmt>
      <c:pivotFmt>
        <c:idx val="10"/>
        <c:marker>
          <c:symbol val="none"/>
        </c:marker>
      </c:pivotFmt>
      <c:pivotFmt>
        <c:idx val="11"/>
        <c:marker>
          <c:symbol val="none"/>
        </c:marker>
      </c:pivotFmt>
    </c:pivotFmts>
    <c:plotArea>
      <c:layout/>
      <c:barChart>
        <c:barDir val="col"/>
        <c:grouping val="clustered"/>
        <c:ser>
          <c:idx val="0"/>
          <c:order val="0"/>
          <c:tx>
            <c:strRef>
              <c:f>'PIVOT TABLE AND CHART'!$B$3:$B$4</c:f>
              <c:strCache>
                <c:ptCount val="1"/>
                <c:pt idx="0">
                  <c:v>HIGH</c:v>
                </c:pt>
              </c:strCache>
            </c:strRef>
          </c:tx>
          <c:cat>
            <c:strRef>
              <c:f>'PIVOT TABLE AND 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AND CHART'!$B$5:$B$15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'PIVOT TABLE AND CHART'!$C$3:$C$4</c:f>
              <c:strCache>
                <c:ptCount val="1"/>
                <c:pt idx="0">
                  <c:v>LOW</c:v>
                </c:pt>
              </c:strCache>
            </c:strRef>
          </c:tx>
          <c:cat>
            <c:strRef>
              <c:f>'PIVOT TABLE AND 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AND CHART'!$C$5:$C$15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'PIVOT TABLE AND CHART'!$D$3:$D$4</c:f>
              <c:strCache>
                <c:ptCount val="1"/>
                <c:pt idx="0">
                  <c:v>MED</c:v>
                </c:pt>
              </c:strCache>
            </c:strRef>
          </c:tx>
          <c:cat>
            <c:strRef>
              <c:f>'PIVOT TABLE AND 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AND CHART'!$D$5:$D$15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'PIVOT TABLE AND CHART'!$E$3:$E$4</c:f>
              <c:strCache>
                <c:ptCount val="1"/>
                <c:pt idx="0">
                  <c:v>VERY HIGH</c:v>
                </c:pt>
              </c:strCache>
            </c:strRef>
          </c:tx>
          <c:cat>
            <c:strRef>
              <c:f>'PIVOT TABLE AND 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AND CHART'!$E$5:$E$15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axId val="80608640"/>
        <c:axId val="82227584"/>
      </c:barChart>
      <c:catAx>
        <c:axId val="80608640"/>
        <c:scaling>
          <c:orientation val="minMax"/>
        </c:scaling>
        <c:axPos val="b"/>
        <c:title>
          <c:tx>
            <c:rich>
              <a:bodyPr/>
              <a:lstStyle/>
              <a:p>
                <a:pPr>
                  <a:defRPr/>
                </a:pPr>
                <a:r>
                  <a:rPr lang="en-US"/>
                  <a:t>BUSINESS</a:t>
                </a:r>
                <a:r>
                  <a:rPr lang="en-US" baseline="0"/>
                  <a:t>  UNIT</a:t>
                </a:r>
                <a:endParaRPr lang="en-US"/>
              </a:p>
            </c:rich>
          </c:tx>
          <c:layout/>
        </c:title>
        <c:majorTickMark val="none"/>
        <c:tickLblPos val="nextTo"/>
        <c:crossAx val="82227584"/>
        <c:crosses val="autoZero"/>
        <c:auto val="1"/>
        <c:lblAlgn val="ctr"/>
        <c:lblOffset val="100"/>
      </c:catAx>
      <c:valAx>
        <c:axId val="82227584"/>
        <c:scaling>
          <c:orientation val="minMax"/>
        </c:scaling>
        <c:axPos val="l"/>
        <c:majorGridlines/>
        <c:title>
          <c:tx>
            <c:rich>
              <a:bodyPr/>
              <a:lstStyle/>
              <a:p>
                <a:pPr>
                  <a:defRPr/>
                </a:pPr>
                <a:r>
                  <a:rPr lang="en-US"/>
                  <a:t>COUNT</a:t>
                </a:r>
                <a:r>
                  <a:rPr lang="en-US" baseline="0"/>
                  <a:t> OF FIRST NAME</a:t>
                </a:r>
                <a:endParaRPr lang="en-US"/>
              </a:p>
            </c:rich>
          </c:tx>
          <c:layout/>
        </c:title>
        <c:numFmt formatCode="General" sourceLinked="1"/>
        <c:tickLblPos val="nextTo"/>
        <c:crossAx val="80608640"/>
        <c:crosses val="autoZero"/>
        <c:crossBetween val="between"/>
      </c:valAx>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0" y="304800"/>
            <a:ext cx="10134600" cy="1063112"/>
          </a:xfrm>
          <a:prstGeom prst="rect">
            <a:avLst/>
          </a:prstGeom>
        </p:spPr>
        <p:txBody>
          <a:bodyPr vert="horz" wrap="square" lIns="0" tIns="16510" rIns="0" bIns="0" rtlCol="0">
            <a:spAutoFit/>
          </a:bodyPr>
          <a:lstStyle/>
          <a:p>
            <a:pPr marL="3213735" algn="ctr">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sz="3600" b="1" i="0" dirty="0">
                <a:solidFill>
                  <a:srgbClr val="0F0F0F"/>
                </a:solidFill>
                <a:effectLst/>
                <a:latin typeface="Roboto" panose="020F0502020204030204" pitchFamily="2" charset="0"/>
              </a:rPr>
              <a:t/>
            </a:r>
            <a:br>
              <a:rPr lang="en-US" sz="3600" b="1" i="0" dirty="0">
                <a:solidFill>
                  <a:srgbClr val="0F0F0F"/>
                </a:solidFill>
                <a:effectLst/>
                <a:latin typeface="Roboto" panose="020F0502020204030204" pitchFamily="2" charset="0"/>
              </a:rPr>
            </a:br>
            <a:endParaRPr sz="3600"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1905000" y="2895600"/>
            <a:ext cx="9260142" cy="2677656"/>
          </a:xfrm>
          <a:prstGeom prst="rect">
            <a:avLst/>
          </a:prstGeom>
          <a:noFill/>
        </p:spPr>
        <p:txBody>
          <a:bodyPr wrap="square" rtlCol="0">
            <a:spAutoFit/>
          </a:bodyPr>
          <a:lstStyle/>
          <a:p>
            <a:r>
              <a:rPr lang="en-US" sz="2800" dirty="0"/>
              <a:t>STUDENT NAME</a:t>
            </a:r>
            <a:r>
              <a:rPr lang="en-US" sz="2800" dirty="0" smtClean="0"/>
              <a:t>: DHARANI B </a:t>
            </a:r>
            <a:endParaRPr lang="en-US" sz="2800" dirty="0"/>
          </a:p>
          <a:p>
            <a:r>
              <a:rPr lang="en-US" sz="2800" dirty="0"/>
              <a:t>REGISTER NO</a:t>
            </a:r>
            <a:r>
              <a:rPr lang="en-US" sz="2800" dirty="0" smtClean="0"/>
              <a:t>: 312216159</a:t>
            </a:r>
            <a:endParaRPr lang="en-US" sz="2800" dirty="0"/>
          </a:p>
          <a:p>
            <a:r>
              <a:rPr lang="en-US" sz="2800" dirty="0"/>
              <a:t>DEPARTMENT</a:t>
            </a:r>
            <a:r>
              <a:rPr lang="en-US" sz="2800" dirty="0" smtClean="0"/>
              <a:t>: BCOM(BANK MANAGEMENT)</a:t>
            </a:r>
            <a:endParaRPr lang="en-US" sz="2800" dirty="0"/>
          </a:p>
          <a:p>
            <a:r>
              <a:rPr lang="en-US" sz="2800" dirty="0" smtClean="0"/>
              <a:t>COLLEGE: SHRI SHANKARLAL SUNDARBAI SHASUN JAIN </a:t>
            </a:r>
            <a:r>
              <a:rPr lang="en-US" sz="2800" dirty="0" smtClean="0"/>
              <a:t>         COLLEGE </a:t>
            </a:r>
            <a:r>
              <a:rPr lang="en-US" sz="2800" dirty="0" smtClean="0"/>
              <a:t>FOR WOMENS</a:t>
            </a:r>
            <a:endParaRPr lang="en-US" sz="2800" dirty="0"/>
          </a:p>
          <a:p>
            <a:r>
              <a:rPr lang="en-US" sz="2800" dirty="0"/>
              <a:t>           </a:t>
            </a:r>
            <a:endParaRPr lang="en-IN"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725025" y="3438525"/>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762000" y="1828800"/>
            <a:ext cx="9144000" cy="3657600"/>
          </a:xfrm>
        </p:spPr>
        <p:txBody>
          <a:bodyPr/>
          <a:lstStyle/>
          <a:p>
            <a:pPr algn="just"/>
            <a:r>
              <a:rPr lang="en-US" sz="2800" b="1" dirty="0" smtClean="0"/>
              <a:t>Performance Level</a:t>
            </a:r>
            <a:r>
              <a:rPr lang="en-US" sz="2800" dirty="0" smtClean="0"/>
              <a:t>:</a:t>
            </a:r>
            <a:r>
              <a:rPr lang="en-US" sz="2800" b="1" dirty="0" smtClean="0"/>
              <a:t> </a:t>
            </a:r>
            <a:r>
              <a:rPr lang="en-US" sz="2800" b="1" dirty="0" smtClean="0"/>
              <a:t> </a:t>
            </a:r>
            <a:r>
              <a:rPr lang="en-US" sz="2800" dirty="0" smtClean="0"/>
              <a:t>Analyzing</a:t>
            </a:r>
            <a:r>
              <a:rPr lang="en-US" sz="2800" dirty="0" smtClean="0"/>
              <a:t> performance data in Excel using array formula and dynamic range name methods. The recording and analysis of performance data is the quintessential spreadsheet application. </a:t>
            </a:r>
            <a:endParaRPr lang="en-US" sz="2800" dirty="0" smtClean="0"/>
          </a:p>
          <a:p>
            <a:pPr algn="l"/>
            <a:endParaRPr lang="en-US" sz="2400" dirty="0" smtClean="0"/>
          </a:p>
          <a:p>
            <a:pPr algn="l"/>
            <a:r>
              <a:rPr lang="en-US" sz="2400" dirty="0" smtClean="0"/>
              <a:t>FORMULA: =IFS(Z8</a:t>
            </a:r>
            <a:r>
              <a:rPr lang="en-US" sz="2400" dirty="0" smtClean="0"/>
              <a:t>&gt;=5,”</a:t>
            </a:r>
            <a:r>
              <a:rPr lang="en-US" sz="2400" dirty="0" smtClean="0"/>
              <a:t>VERY HIGH</a:t>
            </a:r>
            <a:r>
              <a:rPr lang="en-US" sz="2400" dirty="0" smtClean="0"/>
              <a:t>”,Z8&gt;=4,”HIGH”,Z8&gt;=3,”MED”,TRUE, “LOW</a:t>
            </a:r>
            <a:r>
              <a:rPr lang="en-US" sz="2400" dirty="0" smtClean="0"/>
              <a:t>”)</a:t>
            </a:r>
          </a:p>
          <a:p>
            <a:endParaRPr lang="en-US" sz="24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739775" y="291147"/>
            <a:ext cx="3303904" cy="690574"/>
          </a:xfrm>
          <a:prstGeom prst="rect">
            <a:avLst/>
          </a:prstGeom>
        </p:spPr>
        <p:txBody>
          <a:bodyPr vert="horz" wrap="square" lIns="0" tIns="13335" rIns="0" bIns="0" rtlCol="0">
            <a:spAutoFit/>
          </a:bodyPr>
          <a:lstStyle/>
          <a:p>
            <a:pPr marL="12700">
              <a:lnSpc>
                <a:spcPct val="100000"/>
              </a:lnSpc>
              <a:spcBef>
                <a:spcPts val="105"/>
              </a:spcBef>
            </a:pPr>
            <a:r>
              <a:rPr sz="4400" b="1" spc="15" smtClean="0">
                <a:latin typeface="Trebuchet MS"/>
                <a:cs typeface="Trebuchet MS"/>
              </a:rPr>
              <a:t>M</a:t>
            </a:r>
            <a:r>
              <a:rPr sz="4400" b="1" smtClean="0">
                <a:latin typeface="Trebuchet MS"/>
                <a:cs typeface="Trebuchet MS"/>
              </a:rPr>
              <a:t>O</a:t>
            </a:r>
            <a:r>
              <a:rPr sz="4400" b="1" spc="-15" smtClean="0">
                <a:latin typeface="Trebuchet MS"/>
                <a:cs typeface="Trebuchet MS"/>
              </a:rPr>
              <a:t>D</a:t>
            </a:r>
            <a:r>
              <a:rPr sz="4400" b="1" spc="-35" smtClean="0">
                <a:latin typeface="Trebuchet MS"/>
                <a:cs typeface="Trebuchet MS"/>
              </a:rPr>
              <a:t>E</a:t>
            </a:r>
            <a:r>
              <a:rPr sz="4400" b="1" spc="-30" smtClean="0">
                <a:latin typeface="Trebuchet MS"/>
                <a:cs typeface="Trebuchet MS"/>
              </a:rPr>
              <a:t>LL</a:t>
            </a:r>
            <a:r>
              <a:rPr sz="4400" b="1" spc="-5" smtClean="0">
                <a:latin typeface="Trebuchet MS"/>
                <a:cs typeface="Trebuchet MS"/>
              </a:rPr>
              <a:t>I</a:t>
            </a:r>
            <a:r>
              <a:rPr sz="4400" b="1" spc="30" smtClean="0">
                <a:latin typeface="Trebuchet MS"/>
                <a:cs typeface="Trebuchet MS"/>
              </a:rPr>
              <a:t>N</a:t>
            </a:r>
            <a:r>
              <a:rPr sz="4400" b="1" spc="5" smtClean="0">
                <a:latin typeface="Trebuchet MS"/>
                <a:cs typeface="Trebuchet MS"/>
              </a:rPr>
              <a:t>G</a:t>
            </a:r>
            <a:endParaRPr sz="44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9" name="Text Placeholder 18"/>
          <p:cNvSpPr>
            <a:spLocks noGrp="1"/>
          </p:cNvSpPr>
          <p:nvPr>
            <p:ph type="body" idx="1"/>
          </p:nvPr>
        </p:nvSpPr>
        <p:spPr>
          <a:xfrm>
            <a:off x="457200" y="1066801"/>
            <a:ext cx="10972800" cy="6186309"/>
          </a:xfrm>
        </p:spPr>
        <p:txBody>
          <a:bodyPr/>
          <a:lstStyle/>
          <a:p>
            <a:pPr marL="457200" indent="-457200" algn="just">
              <a:buFont typeface="Wingdings" pitchFamily="2" charset="2"/>
              <a:buChar char="Ø"/>
            </a:pPr>
            <a:r>
              <a:rPr lang="en-US" sz="2000" b="1" dirty="0" smtClean="0"/>
              <a:t>Data </a:t>
            </a:r>
            <a:r>
              <a:rPr lang="en-US" sz="2000" b="1" dirty="0" smtClean="0"/>
              <a:t>Collection</a:t>
            </a:r>
            <a:r>
              <a:rPr lang="en-US" sz="2000" dirty="0" smtClean="0"/>
              <a:t>:</a:t>
            </a:r>
          </a:p>
          <a:p>
            <a:pPr marL="457200" indent="-457200" algn="just"/>
            <a:r>
              <a:rPr lang="en-US" dirty="0" smtClean="0"/>
              <a:t> </a:t>
            </a:r>
            <a:r>
              <a:rPr lang="en-US" dirty="0" smtClean="0"/>
              <a:t>              We </a:t>
            </a:r>
            <a:r>
              <a:rPr lang="en-US" dirty="0" smtClean="0"/>
              <a:t>compile employee data from various sources, such as HR systems, performance reviews, attendance records, and training logs. This data is centralized in Excel to ensure easy access and consistency.</a:t>
            </a:r>
          </a:p>
          <a:p>
            <a:pPr marL="457200" indent="-457200" algn="just">
              <a:buFont typeface="Wingdings" pitchFamily="2" charset="2"/>
              <a:buChar char="Ø"/>
            </a:pPr>
            <a:r>
              <a:rPr lang="en-US" sz="2000" b="1" dirty="0" smtClean="0"/>
              <a:t>Data </a:t>
            </a:r>
            <a:r>
              <a:rPr lang="en-US" sz="2000" b="1" dirty="0" smtClean="0"/>
              <a:t>Organization</a:t>
            </a:r>
            <a:r>
              <a:rPr lang="en-US" sz="2000" dirty="0" smtClean="0"/>
              <a:t>: </a:t>
            </a:r>
            <a:endParaRPr lang="en-US" sz="2000" dirty="0" smtClean="0"/>
          </a:p>
          <a:p>
            <a:pPr marL="457200" indent="-457200" algn="just"/>
            <a:r>
              <a:rPr lang="en-US" sz="2000" dirty="0" smtClean="0"/>
              <a:t> </a:t>
            </a:r>
            <a:r>
              <a:rPr lang="en-US" sz="2000" dirty="0" smtClean="0"/>
              <a:t>               </a:t>
            </a:r>
            <a:r>
              <a:rPr lang="en-US" dirty="0" smtClean="0"/>
              <a:t>Data </a:t>
            </a:r>
            <a:r>
              <a:rPr lang="en-US" dirty="0" smtClean="0"/>
              <a:t>is organized into structured Excel sheets and tables, categorizing information into different sections like personal details, performance metrics, attendance records, and training history. This ensures data is well-organized and easily navigable.</a:t>
            </a:r>
            <a:endParaRPr lang="en-US" sz="2000" dirty="0" smtClean="0"/>
          </a:p>
          <a:p>
            <a:pPr marL="457200" indent="-457200" algn="just">
              <a:buFont typeface="Wingdings" pitchFamily="2" charset="2"/>
              <a:buChar char="Ø"/>
            </a:pPr>
            <a:r>
              <a:rPr lang="en-US" sz="2000" b="1" dirty="0" smtClean="0"/>
              <a:t>Data </a:t>
            </a:r>
            <a:r>
              <a:rPr lang="en-US" sz="2000" b="1" dirty="0" smtClean="0"/>
              <a:t>Validation</a:t>
            </a:r>
            <a:r>
              <a:rPr lang="en-US" sz="2000" dirty="0" smtClean="0"/>
              <a:t>: </a:t>
            </a:r>
            <a:endParaRPr lang="en-US" sz="2000" dirty="0" smtClean="0"/>
          </a:p>
          <a:p>
            <a:pPr marL="457200" indent="-457200" algn="just"/>
            <a:r>
              <a:rPr lang="en-US" sz="2000" dirty="0" smtClean="0"/>
              <a:t>                </a:t>
            </a:r>
            <a:r>
              <a:rPr lang="en-US" dirty="0" smtClean="0"/>
              <a:t>We </a:t>
            </a:r>
            <a:r>
              <a:rPr lang="en-US" dirty="0" smtClean="0"/>
              <a:t>implement data validation rules to maintain data accuracy, ensuring entries are consistent and free from errors. This includes restricting inputs to predefined options (e.g., department names) and validating numerical entries (e.g., scores within a certain range).</a:t>
            </a:r>
            <a:endParaRPr lang="en-US" sz="2000" dirty="0" smtClean="0"/>
          </a:p>
          <a:p>
            <a:pPr marL="457200" indent="-457200" algn="just">
              <a:buFont typeface="Wingdings" pitchFamily="2" charset="2"/>
              <a:buChar char="Ø"/>
            </a:pPr>
            <a:r>
              <a:rPr lang="en-US" sz="2000" b="1" dirty="0" smtClean="0"/>
              <a:t>Data </a:t>
            </a:r>
            <a:r>
              <a:rPr lang="en-US" sz="2000" b="1" dirty="0" smtClean="0"/>
              <a:t>Cleaning:</a:t>
            </a:r>
            <a:r>
              <a:rPr lang="en-US" sz="2000" dirty="0" smtClean="0"/>
              <a:t> </a:t>
            </a:r>
            <a:endParaRPr lang="en-US" sz="2000" dirty="0" smtClean="0"/>
          </a:p>
          <a:p>
            <a:pPr marL="457200" indent="-457200" algn="just"/>
            <a:r>
              <a:rPr lang="en-US" dirty="0" smtClean="0"/>
              <a:t>               Automated </a:t>
            </a:r>
            <a:r>
              <a:rPr lang="en-US" dirty="0" smtClean="0"/>
              <a:t>processes remove duplicates, fill in missing values, and standardize data formats (e.g., dates), ensuring that the data used for analysis is reliable and accurate. </a:t>
            </a:r>
            <a:endParaRPr lang="en-US" dirty="0" smtClean="0"/>
          </a:p>
          <a:p>
            <a:pPr marL="457200" indent="-457200" algn="just">
              <a:buFont typeface="Wingdings" pitchFamily="2" charset="2"/>
              <a:buChar char="Ø"/>
            </a:pPr>
            <a:r>
              <a:rPr lang="en-US" sz="2000" b="1" dirty="0" smtClean="0"/>
              <a:t>Performance </a:t>
            </a:r>
            <a:r>
              <a:rPr lang="en-US" sz="2000" b="1" dirty="0" smtClean="0"/>
              <a:t>Metrics </a:t>
            </a:r>
            <a:r>
              <a:rPr lang="en-US" sz="2000" b="1" dirty="0" smtClean="0"/>
              <a:t>Calculation:</a:t>
            </a:r>
            <a:endParaRPr lang="en-US" sz="2000" b="1" dirty="0" smtClean="0"/>
          </a:p>
          <a:p>
            <a:pPr marL="457200" indent="-457200" algn="just"/>
            <a:r>
              <a:rPr lang="en-US" sz="2000" b="1" dirty="0" smtClean="0"/>
              <a:t>            </a:t>
            </a:r>
            <a:r>
              <a:rPr lang="en-US" b="1" dirty="0" smtClean="0"/>
              <a:t>KPIs:</a:t>
            </a:r>
            <a:r>
              <a:rPr lang="en-US" dirty="0" smtClean="0"/>
              <a:t> Define and calculate Key Performance Indicators (KPIs) such as average performance scores, percent completion of goals, and attendance rates using formulas.</a:t>
            </a:r>
          </a:p>
          <a:p>
            <a:pPr marL="457200" indent="-457200" algn="just"/>
            <a:r>
              <a:rPr lang="en-US" b="1" dirty="0" smtClean="0"/>
              <a:t>           Custom Metrics:</a:t>
            </a:r>
            <a:r>
              <a:rPr lang="en-US" dirty="0" smtClean="0"/>
              <a:t> Develop custom metrics that align with your organization’s performance evaluation criteria.</a:t>
            </a:r>
          </a:p>
          <a:p>
            <a:pPr marL="457200" indent="-457200" algn="just"/>
            <a:endParaRPr lang="en-US" sz="2000" dirty="0" smtClean="0"/>
          </a:p>
          <a:p>
            <a:pPr algn="just"/>
            <a:endParaRPr lang="en-US" sz="2000"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685800"/>
            <a:ext cx="9982200" cy="5940088"/>
          </a:xfrm>
        </p:spPr>
        <p:txBody>
          <a:bodyPr/>
          <a:lstStyle/>
          <a:p>
            <a:pPr algn="just">
              <a:buFont typeface="Wingdings" pitchFamily="2" charset="2"/>
              <a:buChar char="Ø"/>
            </a:pPr>
            <a:r>
              <a:rPr lang="en-US" b="1" dirty="0" smtClean="0"/>
              <a:t> </a:t>
            </a:r>
            <a:r>
              <a:rPr lang="en-US" sz="2000" b="1" dirty="0" smtClean="0"/>
              <a:t>Data Modeling</a:t>
            </a:r>
            <a:endParaRPr lang="en-US" b="1" dirty="0" smtClean="0"/>
          </a:p>
          <a:p>
            <a:pPr algn="just"/>
            <a:r>
              <a:rPr lang="en-US" b="1" dirty="0" smtClean="0"/>
              <a:t>      Pivot </a:t>
            </a:r>
            <a:r>
              <a:rPr lang="en-US" b="1" dirty="0" smtClean="0"/>
              <a:t>Tables:</a:t>
            </a:r>
            <a:r>
              <a:rPr lang="en-US" dirty="0" smtClean="0"/>
              <a:t> Use Pivot Tables to summarize and analyze performance data by various dimensions such as departments, roles, or time periods.</a:t>
            </a:r>
          </a:p>
          <a:p>
            <a:pPr algn="just"/>
            <a:r>
              <a:rPr lang="en-US" b="1" dirty="0" smtClean="0"/>
              <a:t>      Formulas</a:t>
            </a:r>
            <a:r>
              <a:rPr lang="en-US" b="1" dirty="0" smtClean="0"/>
              <a:t>:</a:t>
            </a:r>
            <a:r>
              <a:rPr lang="en-US" dirty="0" smtClean="0"/>
              <a:t> Apply Excel formulas to calculate aggregate metrics, trends, and comparisons </a:t>
            </a:r>
            <a:r>
              <a:rPr lang="en-US" dirty="0" smtClean="0"/>
              <a:t>(</a:t>
            </a:r>
            <a:r>
              <a:rPr lang="en-US" dirty="0" err="1" smtClean="0"/>
              <a:t>Eg</a:t>
            </a:r>
            <a:r>
              <a:rPr lang="en-US" dirty="0" smtClean="0"/>
              <a:t>.., IFS</a:t>
            </a:r>
            <a:r>
              <a:rPr lang="en-US" dirty="0" smtClean="0"/>
              <a:t>).</a:t>
            </a:r>
          </a:p>
          <a:p>
            <a:pPr algn="just">
              <a:buFont typeface="Wingdings" pitchFamily="2" charset="2"/>
              <a:buChar char="Ø"/>
            </a:pPr>
            <a:r>
              <a:rPr lang="en-US" b="1" dirty="0" smtClean="0"/>
              <a:t> </a:t>
            </a:r>
            <a:r>
              <a:rPr lang="en-US" sz="2000" b="1" dirty="0" smtClean="0"/>
              <a:t>Visualization</a:t>
            </a:r>
            <a:endParaRPr lang="en-US" b="1" dirty="0" smtClean="0"/>
          </a:p>
          <a:p>
            <a:pPr algn="just"/>
            <a:r>
              <a:rPr lang="en-US" b="1" dirty="0" smtClean="0"/>
              <a:t>      Charts </a:t>
            </a:r>
            <a:r>
              <a:rPr lang="en-US" b="1" dirty="0" smtClean="0"/>
              <a:t>and Graphs:</a:t>
            </a:r>
            <a:r>
              <a:rPr lang="en-US" dirty="0" smtClean="0"/>
              <a:t> Create visual representations of performance data, such as bar charts for individual comparisons, line graphs for performance trends over time, and pie charts for distribution of performance levels.</a:t>
            </a:r>
          </a:p>
          <a:p>
            <a:pPr algn="just"/>
            <a:r>
              <a:rPr lang="en-US" b="1" dirty="0" smtClean="0"/>
              <a:t>      Dashboards</a:t>
            </a:r>
            <a:r>
              <a:rPr lang="en-US" b="1" dirty="0" smtClean="0"/>
              <a:t>:</a:t>
            </a:r>
            <a:r>
              <a:rPr lang="en-US" dirty="0" smtClean="0"/>
              <a:t> Develop interactive dashboards using charts, graphs, and conditional formatting to provide a comprehensive overview of performance metrics.</a:t>
            </a:r>
          </a:p>
          <a:p>
            <a:pPr algn="just">
              <a:buFont typeface="Wingdings" pitchFamily="2" charset="2"/>
              <a:buChar char="Ø"/>
            </a:pPr>
            <a:r>
              <a:rPr lang="en-US" b="1" dirty="0" smtClean="0"/>
              <a:t> </a:t>
            </a:r>
            <a:r>
              <a:rPr lang="en-US" sz="2000" b="1" dirty="0" smtClean="0"/>
              <a:t>Scenario Analysis</a:t>
            </a:r>
            <a:endParaRPr lang="en-US" b="1" dirty="0" smtClean="0"/>
          </a:p>
          <a:p>
            <a:pPr algn="just"/>
            <a:r>
              <a:rPr lang="en-US" b="1" dirty="0" smtClean="0"/>
              <a:t>      What-If </a:t>
            </a:r>
            <a:r>
              <a:rPr lang="en-US" b="1" dirty="0" smtClean="0"/>
              <a:t>Analysis:</a:t>
            </a:r>
            <a:r>
              <a:rPr lang="en-US" dirty="0" smtClean="0"/>
              <a:t> Utilize Excel’s data analysis tools (e.g., Scenario Manager, Data Tables) to explore different performance scenarios and their potential impact.</a:t>
            </a:r>
          </a:p>
          <a:p>
            <a:pPr algn="just"/>
            <a:r>
              <a:rPr lang="en-US" b="1" dirty="0" smtClean="0"/>
              <a:t>      Trend </a:t>
            </a:r>
            <a:r>
              <a:rPr lang="en-US" b="1" dirty="0" smtClean="0"/>
              <a:t>Analysis:</a:t>
            </a:r>
            <a:r>
              <a:rPr lang="en-US" dirty="0" smtClean="0"/>
              <a:t> Analyze historical performance data to identify trends and predict future performance </a:t>
            </a:r>
            <a:r>
              <a:rPr lang="en-US" dirty="0" smtClean="0"/>
              <a:t>outcomes.</a:t>
            </a:r>
            <a:endParaRPr lang="en-US" b="1" dirty="0" smtClean="0"/>
          </a:p>
          <a:p>
            <a:pPr algn="just">
              <a:buFont typeface="Wingdings" pitchFamily="2" charset="2"/>
              <a:buChar char="Ø"/>
            </a:pPr>
            <a:r>
              <a:rPr lang="en-US" sz="2000" b="1" dirty="0" smtClean="0"/>
              <a:t>Reporting</a:t>
            </a:r>
            <a:endParaRPr lang="en-US" sz="2000" b="1" dirty="0" smtClean="0"/>
          </a:p>
          <a:p>
            <a:pPr algn="just"/>
            <a:r>
              <a:rPr lang="en-US" b="1" dirty="0" smtClean="0"/>
              <a:t>     Automated </a:t>
            </a:r>
            <a:r>
              <a:rPr lang="en-US" b="1" dirty="0" smtClean="0"/>
              <a:t>Reports:</a:t>
            </a:r>
            <a:r>
              <a:rPr lang="en-US" dirty="0" smtClean="0"/>
              <a:t> Create automated report templates to summarize performance findings, highlight key metrics, and generate periodic performance summaries.</a:t>
            </a:r>
          </a:p>
          <a:p>
            <a:pPr algn="just"/>
            <a:r>
              <a:rPr lang="en-US" b="1" dirty="0" smtClean="0"/>
              <a:t>    Custom </a:t>
            </a:r>
            <a:r>
              <a:rPr lang="en-US" b="1" dirty="0" smtClean="0"/>
              <a:t>Reports:</a:t>
            </a:r>
            <a:r>
              <a:rPr lang="en-US" dirty="0" smtClean="0"/>
              <a:t> Develop tailored reports for specific stakeholders, such as detailed departmental performance reviews or executive summaries.</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 name="Text Placeholder 9"/>
          <p:cNvSpPr>
            <a:spLocks noGrp="1"/>
          </p:cNvSpPr>
          <p:nvPr>
            <p:ph type="body" idx="1"/>
          </p:nvPr>
        </p:nvSpPr>
        <p:spPr>
          <a:xfrm>
            <a:off x="914400" y="1577340"/>
            <a:ext cx="5410200" cy="2462213"/>
          </a:xfrm>
        </p:spPr>
        <p:txBody>
          <a:bodyPr/>
          <a:lstStyle/>
          <a:p>
            <a:pPr algn="just"/>
            <a:r>
              <a:rPr lang="en-US" sz="2000" dirty="0" smtClean="0"/>
              <a:t>Employee performance analysis using Excel has enabled precise tracking of individual and team performance, identifying high performers and those needing improvement. This data-driven approach has led to tailored training, increased productivity, enhanced decision-making, and improved overall employee satisfaction and retention.</a:t>
            </a:r>
            <a:endParaRPr lang="en-US" sz="20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graphicFrame>
        <p:nvGraphicFramePr>
          <p:cNvPr id="8" name="Chart 7"/>
          <p:cNvGraphicFramePr/>
          <p:nvPr/>
        </p:nvGraphicFramePr>
        <p:xfrm>
          <a:off x="6781800" y="1371600"/>
          <a:ext cx="5029200" cy="41148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990600" y="1577340"/>
            <a:ext cx="9296400" cy="3375660"/>
          </a:xfrm>
        </p:spPr>
        <p:txBody>
          <a:bodyPr/>
          <a:lstStyle/>
          <a:p>
            <a:pPr algn="just"/>
            <a:r>
              <a:rPr lang="en-US" sz="2400" dirty="0" smtClean="0"/>
              <a:t>Using Excel for employee performance analysis has proven highly effective for our organization. Excel’s tools have enabled us to gather, organize, and analyze performance data efficiently, providing clear insights into employee strengths and areas needing improvement. This approach has improved productivity, supported targeted training programs, reduced turnover, and enhanced decision-making by offering real-time performance visibility. Overall, Excel has been a valuable tool in fostering a data-driven culture, optimizing employee performance, and aligning our workforce with strategic business goals.</a:t>
            </a:r>
            <a:endParaRPr lang="en-US" sz="2400" dirty="0"/>
          </a:p>
        </p:txBody>
      </p:sp>
    </p:spTree>
    <p:extLst>
      <p:ext uri="{BB962C8B-B14F-4D97-AF65-F5344CB8AC3E}">
        <p14:creationId xmlns=""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44000" y="3124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1" name="Text Placeholder 10"/>
          <p:cNvSpPr>
            <a:spLocks noGrp="1"/>
          </p:cNvSpPr>
          <p:nvPr>
            <p:ph type="body" idx="1"/>
          </p:nvPr>
        </p:nvSpPr>
        <p:spPr>
          <a:xfrm>
            <a:off x="762000" y="1577340"/>
            <a:ext cx="8763000" cy="3016210"/>
          </a:xfrm>
        </p:spPr>
        <p:txBody>
          <a:bodyPr/>
          <a:lstStyle/>
          <a:p>
            <a:pPr algn="just"/>
            <a:r>
              <a:rPr lang="en-US" sz="2800" dirty="0" smtClean="0"/>
              <a:t>This project aims to analyze employee performance data to identify trends and patterns that affect performance ratings and compensation. By examining performance scores, departmental distributions, and any correlations with salary, we seek to uncover insights into performance management and equity. The goal is to enhance performance evaluation processes and ensure fair and effective reward systems. </a:t>
            </a:r>
            <a:endParaRPr lang="en-US" sz="28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1600" y="28194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2" name="Text Placeholder 11"/>
          <p:cNvSpPr>
            <a:spLocks noGrp="1"/>
          </p:cNvSpPr>
          <p:nvPr>
            <p:ph type="body" idx="1"/>
          </p:nvPr>
        </p:nvSpPr>
        <p:spPr>
          <a:xfrm>
            <a:off x="762000" y="1371600"/>
            <a:ext cx="8915400" cy="3016210"/>
          </a:xfrm>
        </p:spPr>
        <p:txBody>
          <a:bodyPr anchor="ctr"/>
          <a:lstStyle/>
          <a:p>
            <a:pPr algn="just"/>
            <a:r>
              <a:rPr lang="en-US" sz="2800" dirty="0" smtClean="0"/>
              <a:t>This project, titled "Employee Performance Analysis Using Excel," focuses on evaluating employee performance data to uncover trends and disparities in performance ratings. We will analyze performance scores across different departments and assess their correlation with compensation levels. The analysis aims to identify patterns, address potential biases, and improve performance management practices. </a:t>
            </a:r>
            <a:endParaRPr lang="en-US" sz="28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533400"/>
            <a:ext cx="10681335" cy="615553"/>
          </a:xfrm>
        </p:spPr>
        <p:txBody>
          <a:bodyPr anchor="ctr"/>
          <a:lstStyle/>
          <a:p>
            <a:r>
              <a:rPr lang="en-US" sz="4000" dirty="0" smtClean="0"/>
              <a:t>WHO ARE THE END USERS?</a:t>
            </a:r>
            <a:endParaRPr lang="en-US" sz="4000" dirty="0"/>
          </a:p>
        </p:txBody>
      </p:sp>
      <p:sp>
        <p:nvSpPr>
          <p:cNvPr id="3" name="Text Placeholder 2"/>
          <p:cNvSpPr>
            <a:spLocks noGrp="1"/>
          </p:cNvSpPr>
          <p:nvPr>
            <p:ph type="body" idx="1"/>
          </p:nvPr>
        </p:nvSpPr>
        <p:spPr>
          <a:xfrm>
            <a:off x="685800" y="1524000"/>
            <a:ext cx="7086600" cy="5001369"/>
          </a:xfrm>
        </p:spPr>
        <p:txBody>
          <a:bodyPr/>
          <a:lstStyle/>
          <a:p>
            <a:pPr algn="just">
              <a:buFont typeface="Wingdings" pitchFamily="2" charset="2"/>
              <a:buChar char="Ø"/>
            </a:pPr>
            <a:r>
              <a:rPr lang="en-US" sz="2400" b="1" dirty="0" smtClean="0"/>
              <a:t>HR Managers:</a:t>
            </a:r>
            <a:r>
              <a:rPr lang="en-US" sz="2400" dirty="0" smtClean="0"/>
              <a:t> Oversee the performance review process, analyze data trends, and generate reports for senior management.</a:t>
            </a:r>
          </a:p>
          <a:p>
            <a:pPr algn="just">
              <a:buFont typeface="Wingdings" pitchFamily="2" charset="2"/>
              <a:buChar char="Ø"/>
            </a:pPr>
            <a:r>
              <a:rPr lang="en-US" sz="2400" b="1" dirty="0" smtClean="0"/>
              <a:t>Department Heads:</a:t>
            </a:r>
            <a:r>
              <a:rPr lang="en-US" sz="2400" dirty="0" smtClean="0"/>
              <a:t> Track and assess the performance of teams or departments, make decisions on promotions, and identify training needs.</a:t>
            </a:r>
          </a:p>
          <a:p>
            <a:pPr algn="just">
              <a:buFont typeface="Wingdings" pitchFamily="2" charset="2"/>
              <a:buChar char="Ø"/>
            </a:pPr>
            <a:r>
              <a:rPr lang="en-US" sz="2400" b="1" dirty="0" smtClean="0"/>
              <a:t>Team Leaders:</a:t>
            </a:r>
            <a:r>
              <a:rPr lang="en-US" sz="2400" dirty="0" smtClean="0"/>
              <a:t> Monitor the performance of their team members, provide feedback, and manage day-to-day performance issues.</a:t>
            </a:r>
          </a:p>
          <a:p>
            <a:pPr algn="just">
              <a:buFont typeface="Wingdings" pitchFamily="2" charset="2"/>
              <a:buChar char="Ø"/>
            </a:pPr>
            <a:r>
              <a:rPr lang="en-US" sz="2400" b="1" dirty="0" smtClean="0"/>
              <a:t>Senior Executives:</a:t>
            </a:r>
            <a:r>
              <a:rPr lang="en-US" sz="2400" dirty="0" smtClean="0"/>
              <a:t> Review overall organizational performance data to make strategic decisions and align performance with company goals.</a:t>
            </a:r>
          </a:p>
          <a:p>
            <a:pPr algn="just"/>
            <a:endParaRPr lang="en-US" sz="2800" dirty="0" smtClean="0"/>
          </a:p>
          <a:p>
            <a:pPr algn="just">
              <a:buFont typeface="Wingdings" pitchFamily="2" charset="2"/>
              <a:buChar char="Ø"/>
            </a:pPr>
            <a:endParaRPr lang="en-US" sz="900" dirty="0"/>
          </a:p>
        </p:txBody>
      </p:sp>
      <p:pic>
        <p:nvPicPr>
          <p:cNvPr id="1027" name="Picture 3"/>
          <p:cNvPicPr>
            <a:picLocks noChangeAspect="1" noChangeArrowheads="1"/>
          </p:cNvPicPr>
          <p:nvPr/>
        </p:nvPicPr>
        <p:blipFill>
          <a:blip r:embed="rId2"/>
          <a:srcRect/>
          <a:stretch>
            <a:fillRect/>
          </a:stretch>
        </p:blipFill>
        <p:spPr bwMode="auto">
          <a:xfrm>
            <a:off x="8153400" y="228600"/>
            <a:ext cx="3810000" cy="381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457200" y="457200"/>
            <a:ext cx="10744200" cy="6019800"/>
          </a:xfrm>
        </p:spPr>
        <p:txBody>
          <a:bodyPr/>
          <a:lstStyle/>
          <a:p>
            <a:pPr algn="just">
              <a:buFont typeface="Wingdings" pitchFamily="2" charset="2"/>
              <a:buChar char="Ø"/>
            </a:pPr>
            <a:r>
              <a:rPr lang="en-US" sz="2700" b="1" dirty="0" smtClean="0"/>
              <a:t>Recruitment Specialists:</a:t>
            </a:r>
            <a:r>
              <a:rPr lang="en-US" sz="2700" dirty="0" smtClean="0"/>
              <a:t> Use performance data to identify high-performing employees for internal promotions or to guide recruitment strategies.</a:t>
            </a:r>
          </a:p>
          <a:p>
            <a:pPr algn="just">
              <a:buFont typeface="Wingdings" pitchFamily="2" charset="2"/>
              <a:buChar char="Ø"/>
            </a:pPr>
            <a:r>
              <a:rPr lang="en-US" sz="2700" b="1" dirty="0" smtClean="0"/>
              <a:t>Training and Development Coordinators:</a:t>
            </a:r>
            <a:r>
              <a:rPr lang="en-US" sz="2700" dirty="0" smtClean="0"/>
              <a:t> Analyze performance metrics to tailor training programs and professional development opportunities.</a:t>
            </a:r>
          </a:p>
          <a:p>
            <a:pPr algn="just">
              <a:buFont typeface="Wingdings" pitchFamily="2" charset="2"/>
              <a:buChar char="Ø"/>
            </a:pPr>
            <a:r>
              <a:rPr lang="en-US" sz="2700" b="1" dirty="0" smtClean="0"/>
              <a:t>Project Managers:</a:t>
            </a:r>
            <a:r>
              <a:rPr lang="en-US" sz="2700" dirty="0" smtClean="0"/>
              <a:t> Evaluate team performance on specific projects, assess contributions, and make decisions on project staffing and resource allocation.</a:t>
            </a:r>
          </a:p>
          <a:p>
            <a:pPr algn="just">
              <a:buFont typeface="Wingdings" pitchFamily="2" charset="2"/>
              <a:buChar char="Ø"/>
            </a:pPr>
            <a:r>
              <a:rPr lang="en-US" sz="2700" b="1" dirty="0" smtClean="0"/>
              <a:t>Finance Analysts:</a:t>
            </a:r>
            <a:r>
              <a:rPr lang="en-US" sz="2700" dirty="0" smtClean="0"/>
              <a:t> Use performance data to assess the impact of employee performance on financial outcomes and ROI.</a:t>
            </a:r>
          </a:p>
          <a:p>
            <a:pPr algn="just">
              <a:buFont typeface="Wingdings" pitchFamily="2" charset="2"/>
              <a:buChar char="Ø"/>
            </a:pPr>
            <a:r>
              <a:rPr lang="en-US" sz="2700" b="1" dirty="0" smtClean="0"/>
              <a:t>Employee Relations Specialists:</a:t>
            </a:r>
            <a:r>
              <a:rPr lang="en-US" sz="2700" dirty="0" smtClean="0"/>
              <a:t> Address performance-related employee issues and use data to support conflict resolution and performance improvement plans.</a:t>
            </a:r>
          </a:p>
          <a:p>
            <a:pPr algn="just">
              <a:buFont typeface="Wingdings" pitchFamily="2" charset="2"/>
              <a:buChar char="Ø"/>
            </a:pPr>
            <a:r>
              <a:rPr lang="en-US" sz="2700" b="1" dirty="0" smtClean="0"/>
              <a:t>Compliance Officers:</a:t>
            </a:r>
            <a:r>
              <a:rPr lang="en-US" sz="2700" dirty="0" smtClean="0"/>
              <a:t> Ensure performance evaluation processes and data management adhere to organizational policies and regulatory requirements.</a:t>
            </a:r>
          </a:p>
          <a:p>
            <a:pPr algn="just"/>
            <a:endParaRPr lang="en-U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96426" y="1219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55332" y="385444"/>
            <a:ext cx="10681335" cy="615553"/>
          </a:xfrm>
        </p:spPr>
        <p:txBody>
          <a:bodyPr/>
          <a:lstStyle/>
          <a:p>
            <a:r>
              <a:rPr lang="en-US" sz="4000" dirty="0" smtClean="0"/>
              <a:t>OUR SOLUTION AND ITS VALUE PROPOSITION</a:t>
            </a:r>
            <a:endParaRPr lang="en-US" sz="4000" dirty="0"/>
          </a:p>
        </p:txBody>
      </p:sp>
      <p:sp>
        <p:nvSpPr>
          <p:cNvPr id="10" name="Text Placeholder 9"/>
          <p:cNvSpPr>
            <a:spLocks noGrp="1"/>
          </p:cNvSpPr>
          <p:nvPr>
            <p:ph type="body" idx="1"/>
          </p:nvPr>
        </p:nvSpPr>
        <p:spPr>
          <a:xfrm>
            <a:off x="685800" y="1219200"/>
            <a:ext cx="8991600" cy="5078313"/>
          </a:xfrm>
        </p:spPr>
        <p:txBody>
          <a:bodyPr/>
          <a:lstStyle/>
          <a:p>
            <a:pPr algn="just">
              <a:buFont typeface="Wingdings" pitchFamily="2" charset="2"/>
              <a:buChar char="Ø"/>
            </a:pPr>
            <a:r>
              <a:rPr lang="en-US" sz="2400" b="1" dirty="0" smtClean="0"/>
              <a:t>Conditional Formatting:</a:t>
            </a:r>
            <a:r>
              <a:rPr lang="en-US" sz="2400" b="1" dirty="0" smtClean="0"/>
              <a:t> </a:t>
            </a:r>
            <a:r>
              <a:rPr lang="en-US" sz="2400" dirty="0" smtClean="0"/>
              <a:t>Highlights performance trends and anomalies with color-coded cells, making it easier to identify top performers and areas needing improvement.</a:t>
            </a:r>
          </a:p>
          <a:p>
            <a:pPr algn="just">
              <a:buFont typeface="Wingdings" pitchFamily="2" charset="2"/>
              <a:buChar char="Ø"/>
            </a:pPr>
            <a:r>
              <a:rPr lang="en-US" sz="2400" b="1" dirty="0" smtClean="0"/>
              <a:t>Filter by color:</a:t>
            </a:r>
            <a:r>
              <a:rPr lang="en-US" sz="2400" dirty="0" smtClean="0"/>
              <a:t> If using conditional formatting, you can filter based on the colors applied to cells.</a:t>
            </a:r>
          </a:p>
          <a:p>
            <a:pPr algn="just">
              <a:buFont typeface="Wingdings" pitchFamily="2" charset="2"/>
              <a:buChar char="Ø"/>
            </a:pPr>
            <a:r>
              <a:rPr lang="en-US" sz="2400" b="1" dirty="0" smtClean="0"/>
              <a:t>Formula :</a:t>
            </a:r>
            <a:r>
              <a:rPr lang="en-US" sz="2400" dirty="0" smtClean="0"/>
              <a:t>Formulas can help you efficiently analyze employee performance data, track metrics, and generate meaningful insights.</a:t>
            </a:r>
          </a:p>
          <a:p>
            <a:pPr algn="just">
              <a:buFont typeface="Wingdings" pitchFamily="2" charset="2"/>
              <a:buChar char="Ø"/>
            </a:pPr>
            <a:r>
              <a:rPr lang="en-US" sz="2400" b="1" dirty="0" smtClean="0"/>
              <a:t>Pivot Table :</a:t>
            </a:r>
            <a:r>
              <a:rPr lang="en-US" sz="2400" dirty="0" smtClean="0"/>
              <a:t>A pivot table in excel is a powerful tool that allows you to summarize, analyze, and visualize large datasets by reorganizing and aggregating data based on selected criteria. </a:t>
            </a:r>
          </a:p>
          <a:p>
            <a:pPr algn="just">
              <a:buFont typeface="Wingdings" pitchFamily="2" charset="2"/>
              <a:buChar char="Ø"/>
            </a:pPr>
            <a:r>
              <a:rPr lang="en-US" sz="2400" b="1" dirty="0" smtClean="0"/>
              <a:t>Graph: </a:t>
            </a:r>
            <a:r>
              <a:rPr lang="en-US" sz="2400" dirty="0" smtClean="0"/>
              <a:t>Graphs such as bar charts, line charts, and pie charts are used to visually represent data, making it easier to identify trends, patterns, and comparisons. It helps to visualize the data.</a:t>
            </a:r>
          </a:p>
          <a:p>
            <a:pPr algn="just"/>
            <a:endParaRPr lang="en-US" dirty="0" smtClean="0"/>
          </a:p>
        </p:txBody>
      </p:sp>
      <p:sp>
        <p:nvSpPr>
          <p:cNvPr id="9" name="object 9"/>
          <p:cNvSpPr txBox="1">
            <a:spLocks noGrp="1"/>
          </p:cNvSpPr>
          <p:nvPr>
            <p:ph type="sldNum" sz="quarter" idx="7"/>
          </p:nvPr>
        </p:nvSpPr>
        <p:spPr/>
        <p:txBody>
          <a:bodyPr/>
          <a:lstStyle/>
          <a:p>
            <a:fld id="{81D60167-4931-47E6-BA6A-407CBD079E47}" type="slidenum">
              <a:rPr lang="en-US" smtClean="0"/>
              <a:pPr/>
              <a:t>8</a:t>
            </a:fld>
            <a:endParaRPr lang="en-US"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1066800" y="1295400"/>
            <a:ext cx="9982200" cy="5170646"/>
          </a:xfrm>
        </p:spPr>
        <p:txBody>
          <a:bodyPr anchor="t"/>
          <a:lstStyle/>
          <a:p>
            <a:pPr algn="just">
              <a:buFont typeface="Wingdings" pitchFamily="2" charset="2"/>
              <a:buChar char="Ø"/>
            </a:pPr>
            <a:r>
              <a:rPr lang="en-US" sz="2400" dirty="0" smtClean="0"/>
              <a:t>Employee Data Set - KAGGLE</a:t>
            </a:r>
          </a:p>
          <a:p>
            <a:pPr algn="just">
              <a:buFont typeface="Wingdings" pitchFamily="2" charset="2"/>
              <a:buChar char="Ø"/>
            </a:pPr>
            <a:r>
              <a:rPr lang="en-US" sz="2400" dirty="0" smtClean="0"/>
              <a:t>Features -26 Features</a:t>
            </a:r>
          </a:p>
          <a:p>
            <a:pPr algn="just">
              <a:buFont typeface="Wingdings" pitchFamily="2" charset="2"/>
              <a:buChar char="Ø"/>
            </a:pPr>
            <a:r>
              <a:rPr lang="en-US" sz="2400" dirty="0" smtClean="0"/>
              <a:t>Employee Performance Analysis -9 Features :</a:t>
            </a:r>
          </a:p>
          <a:p>
            <a:pPr marL="1371600" lvl="2" indent="-457200" algn="just">
              <a:buFont typeface="+mj-lt"/>
              <a:buAutoNum type="arabicPeriod"/>
            </a:pPr>
            <a:r>
              <a:rPr lang="en-US" sz="2400" dirty="0" smtClean="0"/>
              <a:t>Employee Id - Numeric</a:t>
            </a:r>
          </a:p>
          <a:p>
            <a:pPr marL="1371600" lvl="2" indent="-457200" algn="just">
              <a:buFont typeface="+mj-lt"/>
              <a:buAutoNum type="arabicPeriod"/>
            </a:pPr>
            <a:r>
              <a:rPr lang="en-US" sz="2400" dirty="0" smtClean="0"/>
              <a:t>First Name And Last Name -Text</a:t>
            </a:r>
          </a:p>
          <a:p>
            <a:pPr marL="1371600" lvl="2" indent="-457200" algn="just">
              <a:buFont typeface="+mj-lt"/>
              <a:buAutoNum type="arabicPeriod"/>
            </a:pPr>
            <a:r>
              <a:rPr lang="en-US" sz="2400" dirty="0" smtClean="0"/>
              <a:t>Business Unit - WBL ,CCDR,.., etc</a:t>
            </a:r>
          </a:p>
          <a:p>
            <a:pPr marL="1371600" lvl="2" indent="-457200" algn="just">
              <a:buFont typeface="+mj-lt"/>
              <a:buAutoNum type="arabicPeriod"/>
            </a:pPr>
            <a:r>
              <a:rPr lang="en-US" sz="2400" dirty="0" smtClean="0"/>
              <a:t>Employee Status - Active,</a:t>
            </a:r>
            <a:r>
              <a:rPr lang="en-US" sz="2400" dirty="0" smtClean="0"/>
              <a:t> Future Start </a:t>
            </a:r>
            <a:endParaRPr lang="en-US" sz="2400" dirty="0" smtClean="0"/>
          </a:p>
          <a:p>
            <a:pPr marL="1371600" lvl="2" indent="-457200" algn="just">
              <a:buFont typeface="+mj-lt"/>
              <a:buAutoNum type="arabicPeriod"/>
            </a:pPr>
            <a:r>
              <a:rPr lang="en-US" sz="2400" dirty="0" smtClean="0"/>
              <a:t>Employee Type - Full Time, Part Time , Contract</a:t>
            </a:r>
          </a:p>
          <a:p>
            <a:pPr marL="1371600" lvl="2" indent="-457200" algn="just">
              <a:buFont typeface="+mj-lt"/>
              <a:buAutoNum type="arabicPeriod"/>
            </a:pPr>
            <a:r>
              <a:rPr lang="en-US" sz="2400" dirty="0" smtClean="0"/>
              <a:t>Employee Classification Type - Full Time , Temporary , Part Time</a:t>
            </a:r>
          </a:p>
          <a:p>
            <a:pPr marL="1371600" lvl="2" indent="-457200" algn="just">
              <a:buFont typeface="+mj-lt"/>
              <a:buAutoNum type="arabicPeriod"/>
            </a:pPr>
            <a:r>
              <a:rPr lang="en-US" sz="2400" dirty="0" smtClean="0"/>
              <a:t>Gender Code - Female , Male</a:t>
            </a:r>
          </a:p>
          <a:p>
            <a:pPr marL="1371600" lvl="2" indent="-457200" algn="just">
              <a:buFont typeface="+mj-lt"/>
              <a:buAutoNum type="arabicPeriod"/>
            </a:pPr>
            <a:r>
              <a:rPr lang="en-US" sz="2400" dirty="0" smtClean="0"/>
              <a:t>Performance Score -Exceeds , Fully meet, Needs </a:t>
            </a:r>
            <a:r>
              <a:rPr lang="en-US" sz="2400" dirty="0" smtClean="0"/>
              <a:t>I</a:t>
            </a:r>
            <a:r>
              <a:rPr lang="en-US" sz="2400" dirty="0" smtClean="0"/>
              <a:t>mprovement</a:t>
            </a:r>
          </a:p>
          <a:p>
            <a:pPr marL="1371600" lvl="2" indent="-457200" algn="just">
              <a:buFont typeface="+mj-lt"/>
              <a:buAutoNum type="arabicPeriod"/>
            </a:pPr>
            <a:r>
              <a:rPr lang="en-US" sz="2400" dirty="0" smtClean="0"/>
              <a:t>Current Employee Rating - (5,4,3,2,1 )</a:t>
            </a:r>
          </a:p>
          <a:p>
            <a:pPr marL="457200" indent="-457200" algn="just"/>
            <a:endParaRPr lang="en-US" sz="2400" dirty="0" smtClean="0"/>
          </a:p>
          <a:p>
            <a:pPr marL="457200" indent="-457200"/>
            <a:endParaRPr lang="en-US" sz="2400" dirty="0"/>
          </a:p>
        </p:txBody>
      </p:sp>
    </p:spTree>
    <p:extLst>
      <p:ext uri="{BB962C8B-B14F-4D97-AF65-F5344CB8AC3E}">
        <p14:creationId xmlns="" xmlns:p14="http://schemas.microsoft.com/office/powerpoint/2010/main" val="27206606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556</TotalTime>
  <Words>1018</Words>
  <Application>Microsoft Office PowerPoint</Application>
  <PresentationFormat>Custom</PresentationFormat>
  <Paragraphs>101</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Slide 7</vt:lpstr>
      <vt:lpstr>OUR SOLUTION AND ITS VALUE PROPOSITION</vt:lpstr>
      <vt:lpstr>Dataset Description</vt:lpstr>
      <vt:lpstr>THE "WOW" IN OUR SOLUTION</vt:lpstr>
      <vt:lpstr>Slide 11</vt:lpstr>
      <vt:lpstr>Slide 12</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Lenovo</cp:lastModifiedBy>
  <cp:revision>50</cp:revision>
  <dcterms:created xsi:type="dcterms:W3CDTF">2024-03-29T15:07:22Z</dcterms:created>
  <dcterms:modified xsi:type="dcterms:W3CDTF">2024-08-30T19:34:21Z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