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94" r:id="rId2"/>
    <p:sldId id="287" r:id="rId3"/>
    <p:sldId id="293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0" r:id="rId26"/>
    <p:sldId id="280" r:id="rId27"/>
    <p:sldId id="281" r:id="rId28"/>
    <p:sldId id="282" r:id="rId29"/>
    <p:sldId id="283" r:id="rId30"/>
    <p:sldId id="284" r:id="rId31"/>
    <p:sldId id="285" r:id="rId32"/>
    <p:sldId id="291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4E7A-8F75-4DE9-A981-1B0148C00F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14DE-B9D1-4C8A-8E9F-64B0E836FD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Benefits of Visual Analytics:</a:t>
            </a:r>
          </a:p>
          <a:p>
            <a:r>
              <a:rPr lang="en-US"/>
              <a:t>Improves the data exploration ,minizes the overall cost and improves the data analysis</a:t>
            </a:r>
          </a:p>
          <a:p>
            <a:r>
              <a:rPr lang="en-US"/>
              <a:t>VA makes easier the bulk of complex information for better decisions</a:t>
            </a:r>
          </a:p>
          <a:p>
            <a:r>
              <a:rPr lang="en-US"/>
              <a:t>VA enables enterprises to understand data much more quickly and to make faster ,better decisions</a:t>
            </a:r>
          </a:p>
          <a:p>
            <a:r>
              <a:rPr lang="en-US"/>
              <a:t>It offers the different trends of visualization ,so the understable data presentation models are generated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Visual Analytics is the Science of analytical reasoning facilitated by interactive visual interfaces</a:t>
            </a:r>
          </a:p>
          <a:p>
            <a:r>
              <a:rPr lang="en-US"/>
              <a:t>Combining approcaheds from different disciplines to enable the xploration of very large and heterogeneous datasets.</a:t>
            </a:r>
          </a:p>
          <a:p>
            <a:endParaRPr lang="en-US"/>
          </a:p>
          <a:p>
            <a:r>
              <a:rPr lang="en-US"/>
              <a:t>what is Visual analytics?</a:t>
            </a:r>
          </a:p>
          <a:p>
            <a:r>
              <a:rPr lang="en-US"/>
              <a:t>An integrated combination of data analytics and interactive visual exploration</a:t>
            </a:r>
          </a:p>
          <a:p>
            <a:r>
              <a:rPr lang="en-US"/>
              <a:t>Data analytics:Machine learning techniques,such as pattern,mining,classifiers,clustering,supervised learning techinques(neural n/w,) dimension reduction</a:t>
            </a:r>
          </a:p>
          <a:p>
            <a:endParaRPr lang="en-US"/>
          </a:p>
          <a:p>
            <a:r>
              <a:rPr lang="en-US"/>
              <a:t>Interactive visual exploration:Viusla filters ,multiple coordinated views ,brushing and linking ,paralled co-ordinates,scatter plots,glyph-based displays ,time-lines ,graphs and treemaps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5052"/>
            <a:ext cx="8986520" cy="64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e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jpe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1.jpe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jpe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jpe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84578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Visual Analytics</a:t>
            </a:r>
            <a:endParaRPr lang="en-I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5687910"/>
            <a:ext cx="9067800" cy="0"/>
          </a:xfrm>
          <a:custGeom>
            <a:avLst/>
            <a:gdLst/>
            <a:ahLst/>
            <a:cxnLst/>
            <a:rect l="l" t="t" r="r" b="b"/>
            <a:pathLst>
              <a:path w="9067800">
                <a:moveTo>
                  <a:pt x="0" y="0"/>
                </a:moveTo>
                <a:lnTo>
                  <a:pt x="9067800" y="0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6200" y="794219"/>
            <a:ext cx="9067800" cy="4893945"/>
          </a:xfrm>
          <a:custGeom>
            <a:avLst/>
            <a:gdLst/>
            <a:ahLst/>
            <a:cxnLst/>
            <a:rect l="l" t="t" r="r" b="b"/>
            <a:pathLst>
              <a:path w="9067800" h="4893945">
                <a:moveTo>
                  <a:pt x="9067800" y="0"/>
                </a:moveTo>
                <a:lnTo>
                  <a:pt x="0" y="0"/>
                </a:lnTo>
                <a:lnTo>
                  <a:pt x="0" y="4893691"/>
                </a:lnTo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4939" y="1219200"/>
            <a:ext cx="9011285" cy="440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Bytes(8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bits)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Kilobyte (1000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Megabyte (1 000 000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Gigabyte (1 000 000 000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4.	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Terabyte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(1 000 000 000 000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5.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Petabyte (1 000 000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6.	Exabyte (1 000 000 000 000 000 000</a:t>
            </a:r>
            <a:r>
              <a:rPr sz="2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7.	Zettabyte (1 000 000 000 000 000 000 000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8.	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Yottabyte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(1 000 000 000 000 000 000 000 000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9.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Xenottabyte (1 000 000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000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000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10. Shilentnobyte (1 000 000 000 000 000 000 000 000 000 000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bytes)</a:t>
            </a: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11.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Domegemegrottebyte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(1 000 000 000 000 000 000 000 000 000 000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628644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765804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581400" cy="486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581400" cy="486409"/>
          </a:xfrm>
          <a:custGeom>
            <a:avLst/>
            <a:gdLst/>
            <a:ahLst/>
            <a:cxnLst/>
            <a:rect l="l" t="t" r="r" b="b"/>
            <a:pathLst>
              <a:path w="3581400" h="486409">
                <a:moveTo>
                  <a:pt x="0" y="486283"/>
                </a:moveTo>
                <a:lnTo>
                  <a:pt x="3581400" y="486283"/>
                </a:lnTo>
                <a:lnTo>
                  <a:pt x="3581400" y="0"/>
                </a:lnTo>
                <a:lnTo>
                  <a:pt x="0" y="0"/>
                </a:lnTo>
                <a:lnTo>
                  <a:pt x="0" y="486283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30962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3200" b="0" spc="-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81116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9084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34126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834380" cy="462280"/>
          </a:xfrm>
          <a:custGeom>
            <a:avLst/>
            <a:gdLst/>
            <a:ahLst/>
            <a:cxnLst/>
            <a:rect l="l" t="t" r="r" b="b"/>
            <a:pathLst>
              <a:path w="5834380" h="462280">
                <a:moveTo>
                  <a:pt x="0" y="461670"/>
                </a:moveTo>
                <a:lnTo>
                  <a:pt x="5834126" y="461670"/>
                </a:lnTo>
                <a:lnTo>
                  <a:pt x="5834126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Data Representation </a:t>
            </a:r>
            <a:r>
              <a:rPr spc="-75" dirty="0"/>
              <a:t>w.r.t</a:t>
            </a:r>
            <a:r>
              <a:rPr spc="-35" dirty="0"/>
              <a:t> </a:t>
            </a:r>
            <a:r>
              <a:rPr dirty="0"/>
              <a:t>Memory/Storage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533400"/>
            <a:ext cx="9144000" cy="4973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2400" y="1371600"/>
            <a:ext cx="3505200" cy="3276600"/>
          </a:xfrm>
          <a:custGeom>
            <a:avLst/>
            <a:gdLst/>
            <a:ahLst/>
            <a:cxnLst/>
            <a:rect l="l" t="t" r="r" b="b"/>
            <a:pathLst>
              <a:path w="3505200" h="3276600">
                <a:moveTo>
                  <a:pt x="0" y="3276600"/>
                </a:moveTo>
                <a:lnTo>
                  <a:pt x="3505200" y="3276600"/>
                </a:lnTo>
                <a:lnTo>
                  <a:pt x="35052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52400" y="1371600"/>
            <a:ext cx="3505200" cy="32766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21640" indent="-342900">
              <a:lnSpc>
                <a:spcPct val="100000"/>
              </a:lnSpc>
              <a:spcBef>
                <a:spcPts val="1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Bit &lt;-</a:t>
            </a:r>
            <a:r>
              <a:rPr sz="2400" spc="-10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smallest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Kilobyte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Megabyte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Gigabyte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1640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005" algn="l"/>
                <a:tab pos="421640" algn="l"/>
              </a:tabLst>
            </a:pPr>
            <a:r>
              <a:rPr sz="24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Terabyte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8105">
              <a:lnSpc>
                <a:spcPct val="100000"/>
              </a:lnSpc>
              <a:spcBef>
                <a:spcPts val="575"/>
              </a:spcBef>
              <a:tabLst>
                <a:tab pos="421005" algn="l"/>
                <a:tab pos="1809750" algn="l"/>
              </a:tabLst>
            </a:pPr>
            <a:r>
              <a:rPr sz="2400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..............&lt;	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biggest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1371600"/>
            <a:ext cx="4953000" cy="3276600"/>
          </a:xfrm>
          <a:custGeom>
            <a:avLst/>
            <a:gdLst/>
            <a:ahLst/>
            <a:cxnLst/>
            <a:rect l="l" t="t" r="r" b="b"/>
            <a:pathLst>
              <a:path w="4953000" h="3276600">
                <a:moveTo>
                  <a:pt x="0" y="3276600"/>
                </a:moveTo>
                <a:lnTo>
                  <a:pt x="4953000" y="3276600"/>
                </a:lnTo>
                <a:lnTo>
                  <a:pt x="49530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733800" y="1371600"/>
            <a:ext cx="4953000" cy="3276600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22275" indent="-342900">
              <a:lnSpc>
                <a:spcPct val="100000"/>
              </a:lnSpc>
              <a:spcBef>
                <a:spcPts val="1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smallest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unit of</a:t>
            </a:r>
            <a:r>
              <a:rPr sz="24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memory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8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bits in a</a:t>
            </a:r>
            <a:r>
              <a:rPr sz="2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</a:t>
            </a: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bytes in a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kilobyte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Megabyte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Gigabyte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22275" indent="-342900">
              <a:lnSpc>
                <a:spcPct val="100000"/>
              </a:lnSpc>
              <a:spcBef>
                <a:spcPts val="575"/>
              </a:spcBef>
              <a:buFont typeface="Arial" panose="020B0604020202020204"/>
              <a:buChar char="•"/>
              <a:tabLst>
                <a:tab pos="421640" algn="l"/>
                <a:tab pos="42227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1024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24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Terabyte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" y="609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0" y="457200"/>
                </a:moveTo>
                <a:lnTo>
                  <a:pt x="2895600" y="4572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609600" y="6096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0" y="457200"/>
                </a:moveTo>
                <a:lnTo>
                  <a:pt x="2895600" y="457200"/>
                </a:lnTo>
                <a:lnTo>
                  <a:pt x="2895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46948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42772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8299069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8299450" cy="462280"/>
          </a:xfrm>
          <a:custGeom>
            <a:avLst/>
            <a:gdLst/>
            <a:ahLst/>
            <a:cxnLst/>
            <a:rect l="l" t="t" r="r" b="b"/>
            <a:pathLst>
              <a:path w="8299450" h="462280">
                <a:moveTo>
                  <a:pt x="0" y="461670"/>
                </a:moveTo>
                <a:lnTo>
                  <a:pt x="8299069" y="461670"/>
                </a:lnTo>
                <a:lnTo>
                  <a:pt x="8299069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Data Representation: </a:t>
            </a:r>
            <a:r>
              <a:rPr spc="-75" dirty="0"/>
              <a:t>w.r.t </a:t>
            </a:r>
            <a:r>
              <a:rPr spc="-20" dirty="0"/>
              <a:t>Character/Text/DB/Table</a:t>
            </a:r>
            <a:r>
              <a:rPr spc="45" dirty="0"/>
              <a:t> </a:t>
            </a:r>
            <a:r>
              <a:rPr spc="-5" dirty="0"/>
              <a:t>encoding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70828" y="1635505"/>
            <a:ext cx="180975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buFont typeface="Wingdings" panose="05000000000000000000"/>
              <a:buChar char=""/>
              <a:tabLst>
                <a:tab pos="34226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ASCII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8140" indent="-345440">
              <a:lnSpc>
                <a:spcPct val="100000"/>
              </a:lnSpc>
              <a:buFont typeface="Wingdings" panose="05000000000000000000"/>
              <a:buChar char=""/>
              <a:tabLst>
                <a:tab pos="35877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ICO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UTF-8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0" y="3581400"/>
            <a:ext cx="1714500" cy="171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57200" y="1524000"/>
            <a:ext cx="4095750" cy="140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5587"/>
            <a:ext cx="5238750" cy="351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800" y="62738"/>
            <a:ext cx="7162800" cy="2308860"/>
          </a:xfrm>
          <a:custGeom>
            <a:avLst/>
            <a:gdLst/>
            <a:ahLst/>
            <a:cxnLst/>
            <a:rect l="l" t="t" r="r" b="b"/>
            <a:pathLst>
              <a:path w="7162800" h="2308860">
                <a:moveTo>
                  <a:pt x="0" y="2308351"/>
                </a:moveTo>
                <a:lnTo>
                  <a:pt x="7162800" y="2308351"/>
                </a:lnTo>
                <a:lnTo>
                  <a:pt x="7162800" y="0"/>
                </a:lnTo>
                <a:lnTo>
                  <a:pt x="0" y="0"/>
                </a:lnTo>
                <a:lnTo>
                  <a:pt x="0" y="2308351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07794" y="97790"/>
            <a:ext cx="7006590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UNICODE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current computing standard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 consistent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encoding,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representation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handling of text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world’s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writing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systems.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16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which is used 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represent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lot  more characters, obviously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more memory than  ASCII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" y="381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876800" y="4267200"/>
            <a:ext cx="4038600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1150" y="4038600"/>
            <a:ext cx="3752850" cy="148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64005"/>
            <a:ext cx="718375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Font typeface="Arial" panose="020B0604020202020204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screen display of 800 x 600 lower</a:t>
            </a:r>
            <a:r>
              <a:rPr sz="24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resolution</a:t>
            </a:r>
          </a:p>
          <a:p>
            <a:pPr marL="622300" indent="-609600">
              <a:lnSpc>
                <a:spcPct val="100000"/>
              </a:lnSpc>
              <a:buFont typeface="Arial" panose="020B0604020202020204"/>
              <a:buChar char="•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screen display of 1024 x 768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higher</a:t>
            </a:r>
            <a:r>
              <a:rPr sz="24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26252" cy="806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861304" cy="74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78500" cy="738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5778500" cy="739140"/>
          </a:xfrm>
          <a:custGeom>
            <a:avLst/>
            <a:gdLst/>
            <a:ahLst/>
            <a:cxnLst/>
            <a:rect l="l" t="t" r="r" b="b"/>
            <a:pathLst>
              <a:path w="5778500" h="739140">
                <a:moveTo>
                  <a:pt x="0" y="738670"/>
                </a:moveTo>
                <a:lnTo>
                  <a:pt x="5778500" y="738670"/>
                </a:lnTo>
                <a:lnTo>
                  <a:pt x="5778500" y="0"/>
                </a:lnTo>
                <a:lnTo>
                  <a:pt x="0" y="0"/>
                </a:lnTo>
                <a:lnTo>
                  <a:pt x="0" y="738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pc="-5" dirty="0"/>
              <a:t>About </a:t>
            </a:r>
            <a:r>
              <a:rPr dirty="0"/>
              <a:t>image </a:t>
            </a:r>
            <a:r>
              <a:rPr spc="-10" dirty="0"/>
              <a:t>representation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Resolution</a:t>
            </a:r>
          </a:p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000000"/>
                </a:solidFill>
              </a:rPr>
              <a:t>(Suitable </a:t>
            </a:r>
            <a:r>
              <a:rPr sz="1800" dirty="0">
                <a:solidFill>
                  <a:srgbClr val="000000"/>
                </a:solidFill>
              </a:rPr>
              <a:t>for </a:t>
            </a:r>
            <a:r>
              <a:rPr sz="1800" spc="-5" dirty="0">
                <a:solidFill>
                  <a:srgbClr val="000000"/>
                </a:solidFill>
              </a:rPr>
              <a:t>Raster based </a:t>
            </a:r>
            <a:r>
              <a:rPr sz="1800" dirty="0">
                <a:solidFill>
                  <a:srgbClr val="000000"/>
                </a:solidFill>
              </a:rPr>
              <a:t>models </a:t>
            </a:r>
            <a:r>
              <a:rPr sz="1800" spc="-5" dirty="0">
                <a:solidFill>
                  <a:srgbClr val="000000"/>
                </a:solidFill>
              </a:rPr>
              <a:t>and its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representation)</a:t>
            </a:r>
            <a:endParaRPr sz="1800" dirty="0"/>
          </a:p>
        </p:txBody>
      </p:sp>
      <p:sp>
        <p:nvSpPr>
          <p:cNvPr id="9" name="object 9"/>
          <p:cNvSpPr/>
          <p:nvPr/>
        </p:nvSpPr>
        <p:spPr>
          <a:xfrm>
            <a:off x="762000" y="1943100"/>
            <a:ext cx="7267575" cy="148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4800" y="3581400"/>
            <a:ext cx="4876800" cy="289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819" y="609536"/>
            <a:ext cx="7714742" cy="536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52400"/>
            <a:ext cx="791654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609600"/>
            <a:ext cx="6689598" cy="4666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783580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820156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736463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36590" cy="462280"/>
          </a:xfrm>
          <a:custGeom>
            <a:avLst/>
            <a:gdLst/>
            <a:ahLst/>
            <a:cxnLst/>
            <a:rect l="l" t="t" r="r" b="b"/>
            <a:pathLst>
              <a:path w="5736590" h="462280">
                <a:moveTo>
                  <a:pt x="0" y="461670"/>
                </a:moveTo>
                <a:lnTo>
                  <a:pt x="5736463" y="461670"/>
                </a:lnTo>
                <a:lnTo>
                  <a:pt x="5736463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Why Unstructured </a:t>
            </a:r>
            <a:r>
              <a:rPr dirty="0"/>
              <a:t>Data </a:t>
            </a:r>
            <a:r>
              <a:rPr sz="1800" spc="-45" dirty="0">
                <a:solidFill>
                  <a:srgbClr val="000000"/>
                </a:solidFill>
              </a:rPr>
              <a:t>(w.r.t </a:t>
            </a:r>
            <a:r>
              <a:rPr sz="1800" dirty="0">
                <a:solidFill>
                  <a:srgbClr val="000000"/>
                </a:solidFill>
              </a:rPr>
              <a:t>Big </a:t>
            </a:r>
            <a:r>
              <a:rPr sz="1800" spc="-5" dirty="0">
                <a:solidFill>
                  <a:srgbClr val="000000"/>
                </a:solidFill>
              </a:rPr>
              <a:t>Data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context)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5562600"/>
            <a:ext cx="8534400" cy="120078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8105" marR="69850" algn="just">
              <a:lnSpc>
                <a:spcPct val="100000"/>
              </a:lnSpc>
              <a:spcBef>
                <a:spcPts val="18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 science and business analytics works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 both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structured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unstructured data. 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Yet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future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belongs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unstructured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semi-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6204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27634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15308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115435" cy="462280"/>
          </a:xfrm>
          <a:custGeom>
            <a:avLst/>
            <a:gdLst/>
            <a:ahLst/>
            <a:cxnLst/>
            <a:rect l="l" t="t" r="r" b="b"/>
            <a:pathLst>
              <a:path w="4115435" h="462280">
                <a:moveTo>
                  <a:pt x="0" y="461670"/>
                </a:moveTo>
                <a:lnTo>
                  <a:pt x="4115308" y="461670"/>
                </a:lnTo>
                <a:lnTo>
                  <a:pt x="4115308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400" y="838161"/>
            <a:ext cx="8839200" cy="5486439"/>
          </a:xfrm>
          <a:custGeom>
            <a:avLst/>
            <a:gdLst/>
            <a:ahLst/>
            <a:cxnLst/>
            <a:rect l="l" t="t" r="r" b="b"/>
            <a:pathLst>
              <a:path w="8839200" h="4893945">
                <a:moveTo>
                  <a:pt x="0" y="4893691"/>
                </a:moveTo>
                <a:lnTo>
                  <a:pt x="8839200" y="4893691"/>
                </a:lnTo>
                <a:lnTo>
                  <a:pt x="8839200" y="0"/>
                </a:lnTo>
                <a:lnTo>
                  <a:pt x="0" y="0"/>
                </a:lnTo>
                <a:lnTo>
                  <a:pt x="0" y="4893691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739" y="27431"/>
            <a:ext cx="8760461" cy="604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Features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unstructured</a:t>
            </a: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 panose="02020603050405020304"/>
              <a:cs typeface="Times New Roman" panose="02020603050405020304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4671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not reside in traditional databases and data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warehouses</a:t>
            </a:r>
          </a:p>
          <a:p>
            <a:pPr marL="165100" marR="5080">
              <a:lnSpc>
                <a:spcPct val="100000"/>
              </a:lnSpc>
              <a:buFont typeface="Arial" panose="020B0604020202020204"/>
              <a:buChar char="•"/>
              <a:tabLst>
                <a:tab pos="347980" algn="l"/>
                <a:tab pos="1052195" algn="l"/>
                <a:tab pos="1769745" algn="l"/>
                <a:tab pos="2200910" algn="l"/>
                <a:tab pos="3274060" algn="l"/>
                <a:tab pos="4561840" algn="l"/>
                <a:tab pos="5095875" algn="l"/>
                <a:tab pos="5798185" algn="l"/>
                <a:tab pos="6330315" algn="l"/>
                <a:tab pos="6744970" algn="l"/>
                <a:tab pos="7023100" algn="l"/>
                <a:tab pos="831659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May	ha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	an	inter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na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400" spc="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ut	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	fit	</a:t>
            </a:r>
            <a:endParaRPr lang="en-IN" sz="2400" dirty="0">
              <a:latin typeface="Times New Roman" panose="02020603050405020304"/>
              <a:cs typeface="Times New Roman" panose="02020603050405020304"/>
            </a:endParaRPr>
          </a:p>
          <a:p>
            <a:pPr marL="165100" marR="5080">
              <a:lnSpc>
                <a:spcPct val="100000"/>
              </a:lnSpc>
              <a:tabLst>
                <a:tab pos="347980" algn="l"/>
                <a:tab pos="1052195" algn="l"/>
                <a:tab pos="1769745" algn="l"/>
                <a:tab pos="2200910" algn="l"/>
                <a:tab pos="3274060" algn="l"/>
                <a:tab pos="4561840" algn="l"/>
                <a:tab pos="5095875" algn="l"/>
                <a:tab pos="5798185" algn="l"/>
                <a:tab pos="6330315" algn="l"/>
                <a:tab pos="6744970" algn="l"/>
                <a:tab pos="7023100" algn="l"/>
                <a:tab pos="831659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	re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onal	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model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marR="3466465" indent="-457200">
              <a:lnSpc>
                <a:spcPct val="100000"/>
              </a:lnSpc>
              <a:buFont typeface="Arial" panose="020B0604020202020204"/>
              <a:buChar char="•"/>
              <a:tabLst>
                <a:tab pos="34671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Generated by both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humans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IN" sz="2400" spc="-75" dirty="0">
                <a:latin typeface="Times New Roman" panose="02020603050405020304"/>
                <a:cs typeface="Times New Roman" panose="02020603050405020304"/>
              </a:rPr>
              <a:t> 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achines  </a:t>
            </a: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Textual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multimedia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content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Machine-to-machine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46075" indent="-180975">
              <a:lnSpc>
                <a:spcPct val="100000"/>
              </a:lnSpc>
              <a:buFont typeface="Arial" panose="020B0604020202020204"/>
              <a:buChar char="•"/>
              <a:tabLst>
                <a:tab pos="34671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Examples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622300" marR="5715">
              <a:lnSpc>
                <a:spcPct val="100000"/>
              </a:lnSpc>
              <a:tabLst>
                <a:tab pos="1905635" algn="l"/>
                <a:tab pos="3423920" algn="l"/>
                <a:tab pos="3774440" algn="l"/>
                <a:tab pos="5006975" algn="l"/>
                <a:tab pos="6127750" algn="l"/>
                <a:tab pos="80098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Personal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messaging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email,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instant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messages,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tweets, chat  B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siness	docu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ents	–	business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epo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ts,	presen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ons,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urvey  responses</a:t>
            </a:r>
          </a:p>
          <a:p>
            <a:pPr marL="622300" marR="5080">
              <a:lnSpc>
                <a:spcPct val="100000"/>
              </a:lnSpc>
              <a:tabLst>
                <a:tab pos="1667510" algn="l"/>
                <a:tab pos="2661285" algn="l"/>
                <a:tab pos="3028950" algn="l"/>
                <a:tab pos="4188460" algn="l"/>
                <a:tab pos="5457190" algn="l"/>
                <a:tab pos="7092315" algn="l"/>
                <a:tab pos="7892415" algn="l"/>
              </a:tabLst>
            </a:pP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content –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pages, blogs, wikis, audio files, photos, videos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ou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put	–	sat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ite	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ager</a:t>
            </a:r>
            <a:r>
              <a:rPr sz="2400" spc="-16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	geoloc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tion	da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a,	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canner  transactions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38116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85394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91380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91380" cy="462280"/>
          </a:xfrm>
          <a:custGeom>
            <a:avLst/>
            <a:gdLst/>
            <a:ahLst/>
            <a:cxnLst/>
            <a:rect l="l" t="t" r="r" b="b"/>
            <a:pathLst>
              <a:path w="4691380" h="462280">
                <a:moveTo>
                  <a:pt x="0" y="461670"/>
                </a:moveTo>
                <a:lnTo>
                  <a:pt x="4691380" y="461670"/>
                </a:lnTo>
                <a:lnTo>
                  <a:pt x="469138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Visualizing </a:t>
            </a:r>
            <a:r>
              <a:rPr spc="-5" dirty="0"/>
              <a:t>the Unstructured</a:t>
            </a:r>
            <a:r>
              <a:rPr spc="-70" dirty="0"/>
              <a:t> </a:t>
            </a:r>
            <a:r>
              <a:rPr dirty="0"/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400" y="533400"/>
            <a:ext cx="8839200" cy="1754505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35940" marR="70485" algn="just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…….unstructured data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is 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undeniable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truth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of the times,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with all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kinds of data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captured in all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walks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including emails,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texts,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video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surveillance cameras, phone  calls, point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sale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transactions, medical records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or,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other words, anything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and  everything that captures information via various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mechanisms.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 panose="02020603050405020304"/>
              <a:cs typeface="Times New Roman" panose="02020603050405020304"/>
            </a:endParaRPr>
          </a:p>
          <a:p>
            <a:pPr marL="669925" indent="-133985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  <a:tabLst>
                <a:tab pos="670560" algn="l"/>
              </a:tabLst>
            </a:pP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assist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 other visualizations or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transformations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800" spc="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43200"/>
            <a:ext cx="9144000" cy="4114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609600"/>
            <a:ext cx="662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4800" dirty="0"/>
          </a:p>
          <a:p>
            <a:r>
              <a:rPr lang="en-IN" sz="3200" dirty="0"/>
              <a:t>      Significance of visual analytics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/>
              <a:t> Information Visualization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/>
              <a:t> Data Representation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3200" dirty="0"/>
              <a:t> Data collection and binding 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B050"/>
                </a:solidFill>
              </a:rPr>
              <a:t> Structured Data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00B050"/>
                </a:solidFill>
              </a:rPr>
              <a:t> Unstructured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09600"/>
            <a:ext cx="8229600" cy="1477645"/>
          </a:xfrm>
          <a:custGeom>
            <a:avLst/>
            <a:gdLst/>
            <a:ahLst/>
            <a:cxnLst/>
            <a:rect l="l" t="t" r="r" b="b"/>
            <a:pathLst>
              <a:path w="8229600" h="1477645">
                <a:moveTo>
                  <a:pt x="0" y="1477390"/>
                </a:moveTo>
                <a:lnTo>
                  <a:pt x="8229600" y="1477390"/>
                </a:lnTo>
                <a:lnTo>
                  <a:pt x="8229600" y="0"/>
                </a:lnTo>
                <a:lnTo>
                  <a:pt x="0" y="0"/>
                </a:lnTo>
                <a:lnTo>
                  <a:pt x="0" y="147739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47953"/>
            <a:ext cx="8071484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Arial" panose="020B0604020202020204"/>
              <a:buChar char="•"/>
              <a:tabLst>
                <a:tab pos="14986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Mining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unstructured data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not as easy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structured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it can't </a:t>
            </a:r>
            <a:r>
              <a:rPr sz="180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be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sorted, searched, analyzed, visualized as in 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same way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structured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data.</a:t>
            </a:r>
          </a:p>
          <a:p>
            <a:pPr marL="12700" marR="5080">
              <a:lnSpc>
                <a:spcPct val="100000"/>
              </a:lnSpc>
              <a:buFont typeface="Arial" panose="020B0604020202020204"/>
              <a:buChar char="•"/>
              <a:tabLst>
                <a:tab pos="149860" algn="l"/>
              </a:tabLst>
            </a:pP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requires new approach/processes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extract intelligence/analytic model,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sharing 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information and deriving the</a:t>
            </a:r>
            <a:r>
              <a:rPr sz="1800" spc="-1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values.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46685" indent="-133985">
              <a:lnSpc>
                <a:spcPct val="100000"/>
              </a:lnSpc>
              <a:buFont typeface="Arial" panose="020B0604020202020204"/>
              <a:buChar char="•"/>
              <a:tabLst>
                <a:tab pos="14732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Organizations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need a better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this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gold.</a:t>
            </a:r>
          </a:p>
        </p:txBody>
      </p:sp>
      <p:sp>
        <p:nvSpPr>
          <p:cNvPr id="4" name="object 4"/>
          <p:cNvSpPr/>
          <p:nvPr/>
        </p:nvSpPr>
        <p:spPr>
          <a:xfrm>
            <a:off x="762000" y="3962336"/>
            <a:ext cx="7249159" cy="2554605"/>
          </a:xfrm>
          <a:custGeom>
            <a:avLst/>
            <a:gdLst/>
            <a:ahLst/>
            <a:cxnLst/>
            <a:rect l="l" t="t" r="r" b="b"/>
            <a:pathLst>
              <a:path w="7249159" h="2554604">
                <a:moveTo>
                  <a:pt x="0" y="2554605"/>
                </a:moveTo>
                <a:lnTo>
                  <a:pt x="7249159" y="2554605"/>
                </a:lnTo>
                <a:lnTo>
                  <a:pt x="7249159" y="0"/>
                </a:lnTo>
                <a:lnTo>
                  <a:pt x="0" y="0"/>
                </a:lnTo>
                <a:lnTo>
                  <a:pt x="0" y="255460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98194" y="4305172"/>
            <a:ext cx="160528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Create a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legend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Automate 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Visualize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1066" y="4305172"/>
            <a:ext cx="415607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i.e add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context</a:t>
            </a:r>
          </a:p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Using your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mining/analytic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techniques</a:t>
            </a:r>
          </a:p>
          <a:p>
            <a:pPr marL="201295" indent="-188595">
              <a:lnSpc>
                <a:spcPct val="100000"/>
              </a:lnSpc>
              <a:buChar char="–"/>
              <a:tabLst>
                <a:tab pos="2019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with appropriate plotting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techniques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4000372"/>
            <a:ext cx="6660515" cy="245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699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	Draw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 the gold – Identify/trace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sources 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2.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3.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4.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5.</a:t>
            </a: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6.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7.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8.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5219953"/>
            <a:ext cx="478726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Enable interactive components of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visualization</a:t>
            </a:r>
          </a:p>
          <a:p>
            <a:pPr marL="12700" marR="1457960" algn="just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Extract/derive profit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intelligence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acts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 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intelligence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Face the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consequences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717956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727100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7131939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7132320" cy="462280"/>
          </a:xfrm>
          <a:custGeom>
            <a:avLst/>
            <a:gdLst/>
            <a:ahLst/>
            <a:cxnLst/>
            <a:rect l="l" t="t" r="r" b="b"/>
            <a:pathLst>
              <a:path w="7132320" h="462280">
                <a:moveTo>
                  <a:pt x="0" y="461670"/>
                </a:moveTo>
                <a:lnTo>
                  <a:pt x="7131939" y="461670"/>
                </a:lnTo>
                <a:lnTo>
                  <a:pt x="7131939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Big Data: </a:t>
            </a:r>
            <a:r>
              <a:rPr spc="-5" dirty="0"/>
              <a:t>Steps </a:t>
            </a:r>
            <a:r>
              <a:rPr dirty="0"/>
              <a:t>in </a:t>
            </a:r>
            <a:r>
              <a:rPr spc="-10" dirty="0"/>
              <a:t>Visualizing </a:t>
            </a:r>
            <a:r>
              <a:rPr spc="-5" dirty="0"/>
              <a:t>the Unstructured</a:t>
            </a:r>
            <a:r>
              <a:rPr spc="-120" dirty="0"/>
              <a:t> </a:t>
            </a:r>
            <a:r>
              <a:rPr dirty="0"/>
              <a:t>Data</a:t>
            </a:r>
          </a:p>
        </p:txBody>
      </p:sp>
      <p:sp>
        <p:nvSpPr>
          <p:cNvPr id="14" name="object 14"/>
          <p:cNvSpPr/>
          <p:nvPr/>
        </p:nvSpPr>
        <p:spPr>
          <a:xfrm>
            <a:off x="609600" y="6396329"/>
            <a:ext cx="7620000" cy="462280"/>
          </a:xfrm>
          <a:custGeom>
            <a:avLst/>
            <a:gdLst/>
            <a:ahLst/>
            <a:cxnLst/>
            <a:rect l="l" t="t" r="r" b="b"/>
            <a:pathLst>
              <a:path w="7620000" h="462279">
                <a:moveTo>
                  <a:pt x="0" y="461670"/>
                </a:moveTo>
                <a:lnTo>
                  <a:pt x="7620000" y="461670"/>
                </a:lnTo>
                <a:lnTo>
                  <a:pt x="76200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09600" y="6396329"/>
            <a:ext cx="7620000" cy="462280"/>
          </a:xfrm>
          <a:custGeom>
            <a:avLst/>
            <a:gdLst/>
            <a:ahLst/>
            <a:cxnLst/>
            <a:rect l="l" t="t" r="r" b="b"/>
            <a:pathLst>
              <a:path w="7620000" h="462279">
                <a:moveTo>
                  <a:pt x="0" y="461670"/>
                </a:moveTo>
                <a:lnTo>
                  <a:pt x="7620000" y="461670"/>
                </a:lnTo>
                <a:lnTo>
                  <a:pt x="76200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105306" y="6483603"/>
            <a:ext cx="670369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In the context of Business Intelligence 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Drill down,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Drill</a:t>
            </a:r>
            <a:r>
              <a:rPr sz="2000" b="1" spc="-1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1981200"/>
            <a:ext cx="480060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59740" y="2934334"/>
            <a:ext cx="3348354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get to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that value,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will need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to consider these</a:t>
            </a:r>
            <a:r>
              <a:rPr sz="18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steps.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90600"/>
            <a:ext cx="8763000" cy="3170555"/>
          </a:xfrm>
          <a:custGeom>
            <a:avLst/>
            <a:gdLst/>
            <a:ahLst/>
            <a:cxnLst/>
            <a:rect l="l" t="t" r="r" b="b"/>
            <a:pathLst>
              <a:path w="8763000" h="3170554">
                <a:moveTo>
                  <a:pt x="0" y="3170047"/>
                </a:moveTo>
                <a:lnTo>
                  <a:pt x="8763000" y="3170047"/>
                </a:lnTo>
                <a:lnTo>
                  <a:pt x="8763000" y="0"/>
                </a:lnTo>
                <a:lnTo>
                  <a:pt x="0" y="0"/>
                </a:lnTo>
                <a:lnTo>
                  <a:pt x="0" y="3170047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27938"/>
            <a:ext cx="815085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81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mapping is created with the help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ML,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same can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queried/searched and visualized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 multiple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ways/plots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2700" marR="571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1780" algn="l"/>
              </a:tabLst>
            </a:pP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evolving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needs,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data may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re-organized according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 its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contents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inside.</a:t>
            </a:r>
          </a:p>
          <a:p>
            <a:pPr marL="12700" marR="571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368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individual occurrences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words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examined and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pattern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needs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visualized/brought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(the words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searched in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drill down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manner).</a:t>
            </a:r>
          </a:p>
          <a:p>
            <a:pPr marL="12700" marR="825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813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Many related documents/source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handled and the relationship between  many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documents/source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evolved with the support of additional</a:t>
            </a:r>
            <a:r>
              <a:rPr sz="20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MLA</a:t>
            </a:r>
          </a:p>
          <a:p>
            <a:pPr marL="276225" indent="-263525" algn="just">
              <a:lnSpc>
                <a:spcPct val="100000"/>
              </a:lnSpc>
              <a:buClr>
                <a:srgbClr val="FF0000"/>
              </a:buClr>
              <a:buFont typeface="Wingdings" panose="05000000000000000000"/>
              <a:buChar char=""/>
              <a:tabLst>
                <a:tab pos="27686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But all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needs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 visualized through interactive visualization</a:t>
            </a:r>
            <a:r>
              <a:rPr sz="2000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functions.</a:t>
            </a:r>
          </a:p>
        </p:txBody>
      </p:sp>
      <p:sp>
        <p:nvSpPr>
          <p:cNvPr id="4" name="object 4"/>
          <p:cNvSpPr/>
          <p:nvPr/>
        </p:nvSpPr>
        <p:spPr>
          <a:xfrm>
            <a:off x="105155" y="0"/>
            <a:ext cx="8933688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8288" y="0"/>
            <a:ext cx="9078468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2400" y="0"/>
            <a:ext cx="8839200" cy="83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2400" y="0"/>
            <a:ext cx="8839200" cy="831215"/>
          </a:xfrm>
          <a:custGeom>
            <a:avLst/>
            <a:gdLst/>
            <a:ahLst/>
            <a:cxnLst/>
            <a:rect l="l" t="t" r="r" b="b"/>
            <a:pathLst>
              <a:path w="8839200" h="831215">
                <a:moveTo>
                  <a:pt x="0" y="830999"/>
                </a:moveTo>
                <a:lnTo>
                  <a:pt x="8839200" y="830999"/>
                </a:lnTo>
                <a:lnTo>
                  <a:pt x="8839200" y="0"/>
                </a:lnTo>
                <a:lnTo>
                  <a:pt x="0" y="0"/>
                </a:lnTo>
                <a:lnTo>
                  <a:pt x="0" y="830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1140" y="35052"/>
            <a:ext cx="857567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/>
              <a:t>Interactive </a:t>
            </a:r>
            <a:r>
              <a:rPr spc="-10" dirty="0"/>
              <a:t>Visualization </a:t>
            </a:r>
            <a:r>
              <a:rPr dirty="0"/>
              <a:t>functions - </a:t>
            </a:r>
            <a:r>
              <a:rPr b="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b="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most </a:t>
            </a:r>
            <a:r>
              <a:rPr b="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b="0" spc="-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component  </a:t>
            </a:r>
            <a:r>
              <a:rPr b="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b="0" spc="-16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Visualization.</a:t>
            </a:r>
          </a:p>
        </p:txBody>
      </p:sp>
      <p:sp>
        <p:nvSpPr>
          <p:cNvPr id="9" name="object 9"/>
          <p:cNvSpPr/>
          <p:nvPr/>
        </p:nvSpPr>
        <p:spPr>
          <a:xfrm>
            <a:off x="1905000" y="4343398"/>
            <a:ext cx="5334000" cy="2514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409574"/>
            <a:ext cx="6096000" cy="6448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71644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84174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724400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724400" cy="462280"/>
          </a:xfrm>
          <a:custGeom>
            <a:avLst/>
            <a:gdLst/>
            <a:ahLst/>
            <a:cxnLst/>
            <a:rect l="l" t="t" r="r" b="b"/>
            <a:pathLst>
              <a:path w="4724400" h="462280">
                <a:moveTo>
                  <a:pt x="0" y="461670"/>
                </a:moveTo>
                <a:lnTo>
                  <a:pt x="4724400" y="461670"/>
                </a:lnTo>
                <a:lnTo>
                  <a:pt x="4724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Leading </a:t>
            </a:r>
            <a:r>
              <a:rPr spc="-45" dirty="0"/>
              <a:t>Tools </a:t>
            </a:r>
            <a:r>
              <a:rPr dirty="0"/>
              <a:t>for </a:t>
            </a:r>
            <a:r>
              <a:rPr spc="-20" dirty="0"/>
              <a:t>Visual</a:t>
            </a:r>
            <a:r>
              <a:rPr spc="-240" dirty="0"/>
              <a:t> </a:t>
            </a:r>
            <a:r>
              <a:rPr spc="-5" dirty="0"/>
              <a:t>Analytics</a:t>
            </a:r>
          </a:p>
        </p:txBody>
      </p:sp>
      <p:sp>
        <p:nvSpPr>
          <p:cNvPr id="8" name="object 8"/>
          <p:cNvSpPr/>
          <p:nvPr/>
        </p:nvSpPr>
        <p:spPr>
          <a:xfrm>
            <a:off x="4953000" y="1143000"/>
            <a:ext cx="2438400" cy="2286000"/>
          </a:xfrm>
          <a:custGeom>
            <a:avLst/>
            <a:gdLst/>
            <a:ahLst/>
            <a:cxnLst/>
            <a:rect l="l" t="t" r="r" b="b"/>
            <a:pathLst>
              <a:path w="2438400" h="2286000">
                <a:moveTo>
                  <a:pt x="0" y="1143000"/>
                </a:moveTo>
                <a:lnTo>
                  <a:pt x="1016" y="1095881"/>
                </a:lnTo>
                <a:lnTo>
                  <a:pt x="4041" y="1049248"/>
                </a:lnTo>
                <a:lnTo>
                  <a:pt x="9034" y="1003137"/>
                </a:lnTo>
                <a:lnTo>
                  <a:pt x="15957" y="957585"/>
                </a:lnTo>
                <a:lnTo>
                  <a:pt x="24769" y="912629"/>
                </a:lnTo>
                <a:lnTo>
                  <a:pt x="35432" y="868305"/>
                </a:lnTo>
                <a:lnTo>
                  <a:pt x="47907" y="824651"/>
                </a:lnTo>
                <a:lnTo>
                  <a:pt x="62154" y="781702"/>
                </a:lnTo>
                <a:lnTo>
                  <a:pt x="78135" y="739496"/>
                </a:lnTo>
                <a:lnTo>
                  <a:pt x="95809" y="698069"/>
                </a:lnTo>
                <a:lnTo>
                  <a:pt x="115138" y="657458"/>
                </a:lnTo>
                <a:lnTo>
                  <a:pt x="136083" y="617701"/>
                </a:lnTo>
                <a:lnTo>
                  <a:pt x="158604" y="578833"/>
                </a:lnTo>
                <a:lnTo>
                  <a:pt x="182662" y="540891"/>
                </a:lnTo>
                <a:lnTo>
                  <a:pt x="208217" y="503913"/>
                </a:lnTo>
                <a:lnTo>
                  <a:pt x="235232" y="467935"/>
                </a:lnTo>
                <a:lnTo>
                  <a:pt x="263666" y="432993"/>
                </a:lnTo>
                <a:lnTo>
                  <a:pt x="293480" y="399125"/>
                </a:lnTo>
                <a:lnTo>
                  <a:pt x="324635" y="366367"/>
                </a:lnTo>
                <a:lnTo>
                  <a:pt x="357092" y="334756"/>
                </a:lnTo>
                <a:lnTo>
                  <a:pt x="390811" y="304328"/>
                </a:lnTo>
                <a:lnTo>
                  <a:pt x="425754" y="275121"/>
                </a:lnTo>
                <a:lnTo>
                  <a:pt x="461881" y="247172"/>
                </a:lnTo>
                <a:lnTo>
                  <a:pt x="499152" y="220516"/>
                </a:lnTo>
                <a:lnTo>
                  <a:pt x="537529" y="195191"/>
                </a:lnTo>
                <a:lnTo>
                  <a:pt x="576973" y="171234"/>
                </a:lnTo>
                <a:lnTo>
                  <a:pt x="617444" y="148681"/>
                </a:lnTo>
                <a:lnTo>
                  <a:pt x="658903" y="127569"/>
                </a:lnTo>
                <a:lnTo>
                  <a:pt x="701311" y="107934"/>
                </a:lnTo>
                <a:lnTo>
                  <a:pt x="744628" y="89814"/>
                </a:lnTo>
                <a:lnTo>
                  <a:pt x="788816" y="73246"/>
                </a:lnTo>
                <a:lnTo>
                  <a:pt x="833835" y="58265"/>
                </a:lnTo>
                <a:lnTo>
                  <a:pt x="879645" y="44909"/>
                </a:lnTo>
                <a:lnTo>
                  <a:pt x="926209" y="33215"/>
                </a:lnTo>
                <a:lnTo>
                  <a:pt x="973486" y="23219"/>
                </a:lnTo>
                <a:lnTo>
                  <a:pt x="1021437" y="14958"/>
                </a:lnTo>
                <a:lnTo>
                  <a:pt x="1070023" y="8469"/>
                </a:lnTo>
                <a:lnTo>
                  <a:pt x="1119205" y="3788"/>
                </a:lnTo>
                <a:lnTo>
                  <a:pt x="1168944" y="953"/>
                </a:lnTo>
                <a:lnTo>
                  <a:pt x="1219200" y="0"/>
                </a:lnTo>
                <a:lnTo>
                  <a:pt x="1269455" y="953"/>
                </a:lnTo>
                <a:lnTo>
                  <a:pt x="1319194" y="3788"/>
                </a:lnTo>
                <a:lnTo>
                  <a:pt x="1368376" y="8469"/>
                </a:lnTo>
                <a:lnTo>
                  <a:pt x="1416962" y="14958"/>
                </a:lnTo>
                <a:lnTo>
                  <a:pt x="1464913" y="23219"/>
                </a:lnTo>
                <a:lnTo>
                  <a:pt x="1512190" y="33215"/>
                </a:lnTo>
                <a:lnTo>
                  <a:pt x="1558754" y="44909"/>
                </a:lnTo>
                <a:lnTo>
                  <a:pt x="1604564" y="58265"/>
                </a:lnTo>
                <a:lnTo>
                  <a:pt x="1649583" y="73246"/>
                </a:lnTo>
                <a:lnTo>
                  <a:pt x="1693771" y="89814"/>
                </a:lnTo>
                <a:lnTo>
                  <a:pt x="1737088" y="107934"/>
                </a:lnTo>
                <a:lnTo>
                  <a:pt x="1779496" y="127569"/>
                </a:lnTo>
                <a:lnTo>
                  <a:pt x="1820955" y="148681"/>
                </a:lnTo>
                <a:lnTo>
                  <a:pt x="1861426" y="171234"/>
                </a:lnTo>
                <a:lnTo>
                  <a:pt x="1900870" y="195191"/>
                </a:lnTo>
                <a:lnTo>
                  <a:pt x="1939247" y="220516"/>
                </a:lnTo>
                <a:lnTo>
                  <a:pt x="1976518" y="247172"/>
                </a:lnTo>
                <a:lnTo>
                  <a:pt x="2012645" y="275121"/>
                </a:lnTo>
                <a:lnTo>
                  <a:pt x="2047588" y="304328"/>
                </a:lnTo>
                <a:lnTo>
                  <a:pt x="2081307" y="334756"/>
                </a:lnTo>
                <a:lnTo>
                  <a:pt x="2113764" y="366367"/>
                </a:lnTo>
                <a:lnTo>
                  <a:pt x="2144919" y="399125"/>
                </a:lnTo>
                <a:lnTo>
                  <a:pt x="2174733" y="432993"/>
                </a:lnTo>
                <a:lnTo>
                  <a:pt x="2203167" y="467935"/>
                </a:lnTo>
                <a:lnTo>
                  <a:pt x="2230182" y="503913"/>
                </a:lnTo>
                <a:lnTo>
                  <a:pt x="2255737" y="540891"/>
                </a:lnTo>
                <a:lnTo>
                  <a:pt x="2279795" y="578833"/>
                </a:lnTo>
                <a:lnTo>
                  <a:pt x="2302316" y="617701"/>
                </a:lnTo>
                <a:lnTo>
                  <a:pt x="2323261" y="657458"/>
                </a:lnTo>
                <a:lnTo>
                  <a:pt x="2342590" y="698069"/>
                </a:lnTo>
                <a:lnTo>
                  <a:pt x="2360264" y="739496"/>
                </a:lnTo>
                <a:lnTo>
                  <a:pt x="2376245" y="781702"/>
                </a:lnTo>
                <a:lnTo>
                  <a:pt x="2390492" y="824651"/>
                </a:lnTo>
                <a:lnTo>
                  <a:pt x="2402967" y="868305"/>
                </a:lnTo>
                <a:lnTo>
                  <a:pt x="2413630" y="912629"/>
                </a:lnTo>
                <a:lnTo>
                  <a:pt x="2422442" y="957585"/>
                </a:lnTo>
                <a:lnTo>
                  <a:pt x="2429365" y="1003137"/>
                </a:lnTo>
                <a:lnTo>
                  <a:pt x="2434358" y="1049248"/>
                </a:lnTo>
                <a:lnTo>
                  <a:pt x="2437383" y="1095881"/>
                </a:lnTo>
                <a:lnTo>
                  <a:pt x="2438400" y="1143000"/>
                </a:lnTo>
                <a:lnTo>
                  <a:pt x="2437383" y="1190118"/>
                </a:lnTo>
                <a:lnTo>
                  <a:pt x="2434358" y="1236751"/>
                </a:lnTo>
                <a:lnTo>
                  <a:pt x="2429365" y="1282862"/>
                </a:lnTo>
                <a:lnTo>
                  <a:pt x="2422442" y="1328414"/>
                </a:lnTo>
                <a:lnTo>
                  <a:pt x="2413630" y="1373370"/>
                </a:lnTo>
                <a:lnTo>
                  <a:pt x="2402967" y="1417694"/>
                </a:lnTo>
                <a:lnTo>
                  <a:pt x="2390492" y="1461348"/>
                </a:lnTo>
                <a:lnTo>
                  <a:pt x="2376245" y="1504297"/>
                </a:lnTo>
                <a:lnTo>
                  <a:pt x="2360264" y="1546503"/>
                </a:lnTo>
                <a:lnTo>
                  <a:pt x="2342590" y="1587930"/>
                </a:lnTo>
                <a:lnTo>
                  <a:pt x="2323261" y="1628541"/>
                </a:lnTo>
                <a:lnTo>
                  <a:pt x="2302316" y="1668298"/>
                </a:lnTo>
                <a:lnTo>
                  <a:pt x="2279795" y="1707166"/>
                </a:lnTo>
                <a:lnTo>
                  <a:pt x="2255737" y="1745108"/>
                </a:lnTo>
                <a:lnTo>
                  <a:pt x="2230182" y="1782086"/>
                </a:lnTo>
                <a:lnTo>
                  <a:pt x="2203167" y="1818064"/>
                </a:lnTo>
                <a:lnTo>
                  <a:pt x="2174733" y="1853006"/>
                </a:lnTo>
                <a:lnTo>
                  <a:pt x="2144919" y="1886874"/>
                </a:lnTo>
                <a:lnTo>
                  <a:pt x="2113764" y="1919632"/>
                </a:lnTo>
                <a:lnTo>
                  <a:pt x="2081307" y="1951243"/>
                </a:lnTo>
                <a:lnTo>
                  <a:pt x="2047588" y="1981671"/>
                </a:lnTo>
                <a:lnTo>
                  <a:pt x="2012645" y="2010878"/>
                </a:lnTo>
                <a:lnTo>
                  <a:pt x="1976518" y="2038827"/>
                </a:lnTo>
                <a:lnTo>
                  <a:pt x="1939247" y="2065483"/>
                </a:lnTo>
                <a:lnTo>
                  <a:pt x="1900870" y="2090808"/>
                </a:lnTo>
                <a:lnTo>
                  <a:pt x="1861426" y="2114765"/>
                </a:lnTo>
                <a:lnTo>
                  <a:pt x="1820955" y="2137318"/>
                </a:lnTo>
                <a:lnTo>
                  <a:pt x="1779496" y="2158430"/>
                </a:lnTo>
                <a:lnTo>
                  <a:pt x="1737088" y="2178065"/>
                </a:lnTo>
                <a:lnTo>
                  <a:pt x="1693771" y="2196185"/>
                </a:lnTo>
                <a:lnTo>
                  <a:pt x="1649583" y="2212753"/>
                </a:lnTo>
                <a:lnTo>
                  <a:pt x="1604564" y="2227734"/>
                </a:lnTo>
                <a:lnTo>
                  <a:pt x="1558754" y="2241090"/>
                </a:lnTo>
                <a:lnTo>
                  <a:pt x="1512190" y="2252784"/>
                </a:lnTo>
                <a:lnTo>
                  <a:pt x="1464913" y="2262780"/>
                </a:lnTo>
                <a:lnTo>
                  <a:pt x="1416962" y="2271041"/>
                </a:lnTo>
                <a:lnTo>
                  <a:pt x="1368376" y="2277530"/>
                </a:lnTo>
                <a:lnTo>
                  <a:pt x="1319194" y="2282211"/>
                </a:lnTo>
                <a:lnTo>
                  <a:pt x="1269455" y="2285046"/>
                </a:lnTo>
                <a:lnTo>
                  <a:pt x="1219200" y="2286000"/>
                </a:lnTo>
                <a:lnTo>
                  <a:pt x="1168944" y="2285046"/>
                </a:lnTo>
                <a:lnTo>
                  <a:pt x="1119205" y="2282211"/>
                </a:lnTo>
                <a:lnTo>
                  <a:pt x="1070023" y="2277530"/>
                </a:lnTo>
                <a:lnTo>
                  <a:pt x="1021437" y="2271041"/>
                </a:lnTo>
                <a:lnTo>
                  <a:pt x="973486" y="2262780"/>
                </a:lnTo>
                <a:lnTo>
                  <a:pt x="926209" y="2252784"/>
                </a:lnTo>
                <a:lnTo>
                  <a:pt x="879645" y="2241090"/>
                </a:lnTo>
                <a:lnTo>
                  <a:pt x="833835" y="2227734"/>
                </a:lnTo>
                <a:lnTo>
                  <a:pt x="788816" y="2212753"/>
                </a:lnTo>
                <a:lnTo>
                  <a:pt x="744628" y="2196185"/>
                </a:lnTo>
                <a:lnTo>
                  <a:pt x="701311" y="2178065"/>
                </a:lnTo>
                <a:lnTo>
                  <a:pt x="658903" y="2158430"/>
                </a:lnTo>
                <a:lnTo>
                  <a:pt x="617444" y="2137318"/>
                </a:lnTo>
                <a:lnTo>
                  <a:pt x="576973" y="2114765"/>
                </a:lnTo>
                <a:lnTo>
                  <a:pt x="537529" y="2090808"/>
                </a:lnTo>
                <a:lnTo>
                  <a:pt x="499152" y="2065483"/>
                </a:lnTo>
                <a:lnTo>
                  <a:pt x="461881" y="2038827"/>
                </a:lnTo>
                <a:lnTo>
                  <a:pt x="425754" y="2010878"/>
                </a:lnTo>
                <a:lnTo>
                  <a:pt x="390811" y="1981671"/>
                </a:lnTo>
                <a:lnTo>
                  <a:pt x="357092" y="1951243"/>
                </a:lnTo>
                <a:lnTo>
                  <a:pt x="324635" y="1919632"/>
                </a:lnTo>
                <a:lnTo>
                  <a:pt x="293480" y="1886874"/>
                </a:lnTo>
                <a:lnTo>
                  <a:pt x="263666" y="1853006"/>
                </a:lnTo>
                <a:lnTo>
                  <a:pt x="235232" y="1818064"/>
                </a:lnTo>
                <a:lnTo>
                  <a:pt x="208217" y="1782086"/>
                </a:lnTo>
                <a:lnTo>
                  <a:pt x="182662" y="1745108"/>
                </a:lnTo>
                <a:lnTo>
                  <a:pt x="158604" y="1707166"/>
                </a:lnTo>
                <a:lnTo>
                  <a:pt x="136083" y="1668298"/>
                </a:lnTo>
                <a:lnTo>
                  <a:pt x="115138" y="1628541"/>
                </a:lnTo>
                <a:lnTo>
                  <a:pt x="95809" y="1587930"/>
                </a:lnTo>
                <a:lnTo>
                  <a:pt x="78135" y="1546503"/>
                </a:lnTo>
                <a:lnTo>
                  <a:pt x="62154" y="1504297"/>
                </a:lnTo>
                <a:lnTo>
                  <a:pt x="47907" y="1461348"/>
                </a:lnTo>
                <a:lnTo>
                  <a:pt x="35432" y="1417694"/>
                </a:lnTo>
                <a:lnTo>
                  <a:pt x="24769" y="1373370"/>
                </a:lnTo>
                <a:lnTo>
                  <a:pt x="15957" y="1328414"/>
                </a:lnTo>
                <a:lnTo>
                  <a:pt x="9034" y="1282862"/>
                </a:lnTo>
                <a:lnTo>
                  <a:pt x="4041" y="1236751"/>
                </a:lnTo>
                <a:lnTo>
                  <a:pt x="1016" y="1190118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5764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50024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010400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010400" cy="462280"/>
          </a:xfrm>
          <a:custGeom>
            <a:avLst/>
            <a:gdLst/>
            <a:ahLst/>
            <a:cxnLst/>
            <a:rect l="l" t="t" r="r" b="b"/>
            <a:pathLst>
              <a:path w="7010400" h="462280">
                <a:moveTo>
                  <a:pt x="0" y="461670"/>
                </a:moveTo>
                <a:lnTo>
                  <a:pt x="7010400" y="461670"/>
                </a:lnTo>
                <a:lnTo>
                  <a:pt x="7010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990600"/>
            <a:ext cx="9096375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739" y="35052"/>
            <a:ext cx="668020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Commercial </a:t>
            </a:r>
            <a:r>
              <a:rPr sz="2400" b="1" spc="-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2400" b="1" spc="-254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spc="-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191000"/>
            <a:ext cx="9144000" cy="26669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3809974"/>
            <a:ext cx="2874645" cy="462280"/>
          </a:xfrm>
          <a:custGeom>
            <a:avLst/>
            <a:gdLst/>
            <a:ahLst/>
            <a:cxnLst/>
            <a:rect l="l" t="t" r="r" b="b"/>
            <a:pathLst>
              <a:path w="2874645" h="462279">
                <a:moveTo>
                  <a:pt x="0" y="461670"/>
                </a:moveTo>
                <a:lnTo>
                  <a:pt x="2874137" y="461670"/>
                </a:lnTo>
                <a:lnTo>
                  <a:pt x="2874137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3845941"/>
            <a:ext cx="269113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4495800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0" y="114300"/>
                </a:moveTo>
                <a:lnTo>
                  <a:pt x="32545" y="80313"/>
                </a:lnTo>
                <a:lnTo>
                  <a:pt x="87371" y="59820"/>
                </a:lnTo>
                <a:lnTo>
                  <a:pt x="165304" y="41597"/>
                </a:lnTo>
                <a:lnTo>
                  <a:pt x="212026" y="33480"/>
                </a:lnTo>
                <a:lnTo>
                  <a:pt x="263433" y="26102"/>
                </a:lnTo>
                <a:lnTo>
                  <a:pt x="319161" y="19522"/>
                </a:lnTo>
                <a:lnTo>
                  <a:pt x="378847" y="13796"/>
                </a:lnTo>
                <a:lnTo>
                  <a:pt x="442126" y="8983"/>
                </a:lnTo>
                <a:lnTo>
                  <a:pt x="508635" y="5139"/>
                </a:lnTo>
                <a:lnTo>
                  <a:pt x="578009" y="2322"/>
                </a:lnTo>
                <a:lnTo>
                  <a:pt x="649885" y="590"/>
                </a:lnTo>
                <a:lnTo>
                  <a:pt x="723900" y="0"/>
                </a:lnTo>
                <a:lnTo>
                  <a:pt x="797914" y="590"/>
                </a:lnTo>
                <a:lnTo>
                  <a:pt x="869790" y="2322"/>
                </a:lnTo>
                <a:lnTo>
                  <a:pt x="939164" y="5139"/>
                </a:lnTo>
                <a:lnTo>
                  <a:pt x="1005673" y="8983"/>
                </a:lnTo>
                <a:lnTo>
                  <a:pt x="1068952" y="13796"/>
                </a:lnTo>
                <a:lnTo>
                  <a:pt x="1128638" y="19522"/>
                </a:lnTo>
                <a:lnTo>
                  <a:pt x="1184366" y="26102"/>
                </a:lnTo>
                <a:lnTo>
                  <a:pt x="1235773" y="33480"/>
                </a:lnTo>
                <a:lnTo>
                  <a:pt x="1282495" y="41597"/>
                </a:lnTo>
                <a:lnTo>
                  <a:pt x="1324168" y="50396"/>
                </a:lnTo>
                <a:lnTo>
                  <a:pt x="1390911" y="69812"/>
                </a:lnTo>
                <a:lnTo>
                  <a:pt x="1433092" y="91266"/>
                </a:lnTo>
                <a:lnTo>
                  <a:pt x="1447800" y="114300"/>
                </a:lnTo>
                <a:lnTo>
                  <a:pt x="1444062" y="125985"/>
                </a:lnTo>
                <a:lnTo>
                  <a:pt x="1433092" y="137333"/>
                </a:lnTo>
                <a:lnTo>
                  <a:pt x="1390911" y="158787"/>
                </a:lnTo>
                <a:lnTo>
                  <a:pt x="1324168" y="178203"/>
                </a:lnTo>
                <a:lnTo>
                  <a:pt x="1282495" y="187002"/>
                </a:lnTo>
                <a:lnTo>
                  <a:pt x="1235773" y="195119"/>
                </a:lnTo>
                <a:lnTo>
                  <a:pt x="1184366" y="202497"/>
                </a:lnTo>
                <a:lnTo>
                  <a:pt x="1128638" y="209077"/>
                </a:lnTo>
                <a:lnTo>
                  <a:pt x="1068952" y="214803"/>
                </a:lnTo>
                <a:lnTo>
                  <a:pt x="1005673" y="219616"/>
                </a:lnTo>
                <a:lnTo>
                  <a:pt x="939164" y="223460"/>
                </a:lnTo>
                <a:lnTo>
                  <a:pt x="869790" y="226277"/>
                </a:lnTo>
                <a:lnTo>
                  <a:pt x="797914" y="228009"/>
                </a:lnTo>
                <a:lnTo>
                  <a:pt x="723900" y="228600"/>
                </a:lnTo>
                <a:lnTo>
                  <a:pt x="649885" y="228009"/>
                </a:lnTo>
                <a:lnTo>
                  <a:pt x="578009" y="226277"/>
                </a:lnTo>
                <a:lnTo>
                  <a:pt x="508635" y="223460"/>
                </a:lnTo>
                <a:lnTo>
                  <a:pt x="442126" y="219616"/>
                </a:lnTo>
                <a:lnTo>
                  <a:pt x="378847" y="214803"/>
                </a:lnTo>
                <a:lnTo>
                  <a:pt x="319161" y="209077"/>
                </a:lnTo>
                <a:lnTo>
                  <a:pt x="263433" y="202497"/>
                </a:lnTo>
                <a:lnTo>
                  <a:pt x="212026" y="195119"/>
                </a:lnTo>
                <a:lnTo>
                  <a:pt x="165304" y="187002"/>
                </a:lnTo>
                <a:lnTo>
                  <a:pt x="123631" y="178203"/>
                </a:lnTo>
                <a:lnTo>
                  <a:pt x="56888" y="158787"/>
                </a:lnTo>
                <a:lnTo>
                  <a:pt x="14707" y="137333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85873"/>
            <a:ext cx="9144000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68705"/>
            <a:ext cx="30886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>
                <a:solidFill>
                  <a:srgbClr val="FF0000"/>
                </a:solidFill>
              </a:rPr>
              <a:t>w.r.t</a:t>
            </a:r>
            <a:r>
              <a:rPr spc="-1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Visualization/Plots</a:t>
            </a:r>
          </a:p>
        </p:txBody>
      </p:sp>
      <p:sp>
        <p:nvSpPr>
          <p:cNvPr id="4" name="object 4"/>
          <p:cNvSpPr/>
          <p:nvPr/>
        </p:nvSpPr>
        <p:spPr>
          <a:xfrm>
            <a:off x="1219200" y="1600200"/>
            <a:ext cx="7924800" cy="838200"/>
          </a:xfrm>
          <a:custGeom>
            <a:avLst/>
            <a:gdLst/>
            <a:ahLst/>
            <a:cxnLst/>
            <a:rect l="l" t="t" r="r" b="b"/>
            <a:pathLst>
              <a:path w="7924800" h="838200">
                <a:moveTo>
                  <a:pt x="0" y="419100"/>
                </a:moveTo>
                <a:lnTo>
                  <a:pt x="19020" y="377768"/>
                </a:lnTo>
                <a:lnTo>
                  <a:pt x="60850" y="345519"/>
                </a:lnTo>
                <a:lnTo>
                  <a:pt x="107147" y="321870"/>
                </a:lnTo>
                <a:lnTo>
                  <a:pt x="144905" y="306384"/>
                </a:lnTo>
                <a:lnTo>
                  <a:pt x="188044" y="291136"/>
                </a:lnTo>
                <a:lnTo>
                  <a:pt x="236451" y="276136"/>
                </a:lnTo>
                <a:lnTo>
                  <a:pt x="290010" y="261399"/>
                </a:lnTo>
                <a:lnTo>
                  <a:pt x="348609" y="246935"/>
                </a:lnTo>
                <a:lnTo>
                  <a:pt x="412132" y="232757"/>
                </a:lnTo>
                <a:lnTo>
                  <a:pt x="480465" y="218877"/>
                </a:lnTo>
                <a:lnTo>
                  <a:pt x="553496" y="205306"/>
                </a:lnTo>
                <a:lnTo>
                  <a:pt x="591736" y="198641"/>
                </a:lnTo>
                <a:lnTo>
                  <a:pt x="631108" y="192057"/>
                </a:lnTo>
                <a:lnTo>
                  <a:pt x="671597" y="185558"/>
                </a:lnTo>
                <a:lnTo>
                  <a:pt x="713189" y="179143"/>
                </a:lnTo>
                <a:lnTo>
                  <a:pt x="755869" y="172814"/>
                </a:lnTo>
                <a:lnTo>
                  <a:pt x="799623" y="166574"/>
                </a:lnTo>
                <a:lnTo>
                  <a:pt x="844438" y="160423"/>
                </a:lnTo>
                <a:lnTo>
                  <a:pt x="890298" y="154363"/>
                </a:lnTo>
                <a:lnTo>
                  <a:pt x="937189" y="148396"/>
                </a:lnTo>
                <a:lnTo>
                  <a:pt x="985098" y="142523"/>
                </a:lnTo>
                <a:lnTo>
                  <a:pt x="1034010" y="136745"/>
                </a:lnTo>
                <a:lnTo>
                  <a:pt x="1083910" y="131065"/>
                </a:lnTo>
                <a:lnTo>
                  <a:pt x="1134784" y="125483"/>
                </a:lnTo>
                <a:lnTo>
                  <a:pt x="1186619" y="120001"/>
                </a:lnTo>
                <a:lnTo>
                  <a:pt x="1239400" y="114620"/>
                </a:lnTo>
                <a:lnTo>
                  <a:pt x="1293112" y="109343"/>
                </a:lnTo>
                <a:lnTo>
                  <a:pt x="1347741" y="104170"/>
                </a:lnTo>
                <a:lnTo>
                  <a:pt x="1403273" y="99104"/>
                </a:lnTo>
                <a:lnTo>
                  <a:pt x="1459695" y="94145"/>
                </a:lnTo>
                <a:lnTo>
                  <a:pt x="1516990" y="89295"/>
                </a:lnTo>
                <a:lnTo>
                  <a:pt x="1575146" y="84555"/>
                </a:lnTo>
                <a:lnTo>
                  <a:pt x="1634148" y="79928"/>
                </a:lnTo>
                <a:lnTo>
                  <a:pt x="1693981" y="75415"/>
                </a:lnTo>
                <a:lnTo>
                  <a:pt x="1754632" y="71016"/>
                </a:lnTo>
                <a:lnTo>
                  <a:pt x="1816086" y="66735"/>
                </a:lnTo>
                <a:lnTo>
                  <a:pt x="1878329" y="62571"/>
                </a:lnTo>
                <a:lnTo>
                  <a:pt x="1941347" y="58527"/>
                </a:lnTo>
                <a:lnTo>
                  <a:pt x="2005124" y="54604"/>
                </a:lnTo>
                <a:lnTo>
                  <a:pt x="2069648" y="50804"/>
                </a:lnTo>
                <a:lnTo>
                  <a:pt x="2134904" y="47128"/>
                </a:lnTo>
                <a:lnTo>
                  <a:pt x="2200877" y="43578"/>
                </a:lnTo>
                <a:lnTo>
                  <a:pt x="2267554" y="40155"/>
                </a:lnTo>
                <a:lnTo>
                  <a:pt x="2334919" y="36861"/>
                </a:lnTo>
                <a:lnTo>
                  <a:pt x="2402960" y="33697"/>
                </a:lnTo>
                <a:lnTo>
                  <a:pt x="2471660" y="30664"/>
                </a:lnTo>
                <a:lnTo>
                  <a:pt x="2541007" y="27765"/>
                </a:lnTo>
                <a:lnTo>
                  <a:pt x="2610986" y="25001"/>
                </a:lnTo>
                <a:lnTo>
                  <a:pt x="2681583" y="22373"/>
                </a:lnTo>
                <a:lnTo>
                  <a:pt x="2752782" y="19882"/>
                </a:lnTo>
                <a:lnTo>
                  <a:pt x="2824572" y="17531"/>
                </a:lnTo>
                <a:lnTo>
                  <a:pt x="2896935" y="15321"/>
                </a:lnTo>
                <a:lnTo>
                  <a:pt x="2969860" y="13253"/>
                </a:lnTo>
                <a:lnTo>
                  <a:pt x="3043331" y="11328"/>
                </a:lnTo>
                <a:lnTo>
                  <a:pt x="3117333" y="9549"/>
                </a:lnTo>
                <a:lnTo>
                  <a:pt x="3191854" y="7917"/>
                </a:lnTo>
                <a:lnTo>
                  <a:pt x="3266878" y="6433"/>
                </a:lnTo>
                <a:lnTo>
                  <a:pt x="3342392" y="5099"/>
                </a:lnTo>
                <a:lnTo>
                  <a:pt x="3418380" y="3916"/>
                </a:lnTo>
                <a:lnTo>
                  <a:pt x="3494829" y="2886"/>
                </a:lnTo>
                <a:lnTo>
                  <a:pt x="3571725" y="2010"/>
                </a:lnTo>
                <a:lnTo>
                  <a:pt x="3649052" y="1290"/>
                </a:lnTo>
                <a:lnTo>
                  <a:pt x="3726798" y="728"/>
                </a:lnTo>
                <a:lnTo>
                  <a:pt x="3804947" y="324"/>
                </a:lnTo>
                <a:lnTo>
                  <a:pt x="3883486" y="81"/>
                </a:lnTo>
                <a:lnTo>
                  <a:pt x="3962400" y="0"/>
                </a:lnTo>
                <a:lnTo>
                  <a:pt x="4041313" y="81"/>
                </a:lnTo>
                <a:lnTo>
                  <a:pt x="4119852" y="324"/>
                </a:lnTo>
                <a:lnTo>
                  <a:pt x="4198001" y="728"/>
                </a:lnTo>
                <a:lnTo>
                  <a:pt x="4275747" y="1290"/>
                </a:lnTo>
                <a:lnTo>
                  <a:pt x="4353075" y="2010"/>
                </a:lnTo>
                <a:lnTo>
                  <a:pt x="4429970" y="2886"/>
                </a:lnTo>
                <a:lnTo>
                  <a:pt x="4506419" y="3916"/>
                </a:lnTo>
                <a:lnTo>
                  <a:pt x="4582408" y="5099"/>
                </a:lnTo>
                <a:lnTo>
                  <a:pt x="4657922" y="6433"/>
                </a:lnTo>
                <a:lnTo>
                  <a:pt x="4732946" y="7917"/>
                </a:lnTo>
                <a:lnTo>
                  <a:pt x="4807467" y="9549"/>
                </a:lnTo>
                <a:lnTo>
                  <a:pt x="4881470" y="11328"/>
                </a:lnTo>
                <a:lnTo>
                  <a:pt x="4954941" y="13253"/>
                </a:lnTo>
                <a:lnTo>
                  <a:pt x="5027865" y="15321"/>
                </a:lnTo>
                <a:lnTo>
                  <a:pt x="5100230" y="17531"/>
                </a:lnTo>
                <a:lnTo>
                  <a:pt x="5172019" y="19882"/>
                </a:lnTo>
                <a:lnTo>
                  <a:pt x="5243219" y="22373"/>
                </a:lnTo>
                <a:lnTo>
                  <a:pt x="5313816" y="25001"/>
                </a:lnTo>
                <a:lnTo>
                  <a:pt x="5383795" y="27765"/>
                </a:lnTo>
                <a:lnTo>
                  <a:pt x="5453142" y="30664"/>
                </a:lnTo>
                <a:lnTo>
                  <a:pt x="5521843" y="33697"/>
                </a:lnTo>
                <a:lnTo>
                  <a:pt x="5589884" y="36861"/>
                </a:lnTo>
                <a:lnTo>
                  <a:pt x="5657249" y="40155"/>
                </a:lnTo>
                <a:lnTo>
                  <a:pt x="5723926" y="43578"/>
                </a:lnTo>
                <a:lnTo>
                  <a:pt x="5789900" y="47128"/>
                </a:lnTo>
                <a:lnTo>
                  <a:pt x="5855156" y="50804"/>
                </a:lnTo>
                <a:lnTo>
                  <a:pt x="5919680" y="54604"/>
                </a:lnTo>
                <a:lnTo>
                  <a:pt x="5983458" y="58527"/>
                </a:lnTo>
                <a:lnTo>
                  <a:pt x="6046476" y="62571"/>
                </a:lnTo>
                <a:lnTo>
                  <a:pt x="6108719" y="66735"/>
                </a:lnTo>
                <a:lnTo>
                  <a:pt x="6170174" y="71016"/>
                </a:lnTo>
                <a:lnTo>
                  <a:pt x="6230825" y="75415"/>
                </a:lnTo>
                <a:lnTo>
                  <a:pt x="6290658" y="79928"/>
                </a:lnTo>
                <a:lnTo>
                  <a:pt x="6349661" y="84555"/>
                </a:lnTo>
                <a:lnTo>
                  <a:pt x="6407817" y="89295"/>
                </a:lnTo>
                <a:lnTo>
                  <a:pt x="6465113" y="94145"/>
                </a:lnTo>
                <a:lnTo>
                  <a:pt x="6521534" y="99104"/>
                </a:lnTo>
                <a:lnTo>
                  <a:pt x="6577067" y="104170"/>
                </a:lnTo>
                <a:lnTo>
                  <a:pt x="6631696" y="109343"/>
                </a:lnTo>
                <a:lnTo>
                  <a:pt x="6685409" y="114620"/>
                </a:lnTo>
                <a:lnTo>
                  <a:pt x="6738189" y="120001"/>
                </a:lnTo>
                <a:lnTo>
                  <a:pt x="6790024" y="125483"/>
                </a:lnTo>
                <a:lnTo>
                  <a:pt x="6840899" y="131065"/>
                </a:lnTo>
                <a:lnTo>
                  <a:pt x="6890799" y="136745"/>
                </a:lnTo>
                <a:lnTo>
                  <a:pt x="6939711" y="142523"/>
                </a:lnTo>
                <a:lnTo>
                  <a:pt x="6987620" y="148396"/>
                </a:lnTo>
                <a:lnTo>
                  <a:pt x="7034512" y="154363"/>
                </a:lnTo>
                <a:lnTo>
                  <a:pt x="7080372" y="160423"/>
                </a:lnTo>
                <a:lnTo>
                  <a:pt x="7125187" y="166574"/>
                </a:lnTo>
                <a:lnTo>
                  <a:pt x="7168941" y="172814"/>
                </a:lnTo>
                <a:lnTo>
                  <a:pt x="7211621" y="179143"/>
                </a:lnTo>
                <a:lnTo>
                  <a:pt x="7253213" y="185558"/>
                </a:lnTo>
                <a:lnTo>
                  <a:pt x="7293702" y="192057"/>
                </a:lnTo>
                <a:lnTo>
                  <a:pt x="7333074" y="198641"/>
                </a:lnTo>
                <a:lnTo>
                  <a:pt x="7371315" y="205306"/>
                </a:lnTo>
                <a:lnTo>
                  <a:pt x="7444345" y="218877"/>
                </a:lnTo>
                <a:lnTo>
                  <a:pt x="7512678" y="232757"/>
                </a:lnTo>
                <a:lnTo>
                  <a:pt x="7576201" y="246935"/>
                </a:lnTo>
                <a:lnTo>
                  <a:pt x="7634799" y="261399"/>
                </a:lnTo>
                <a:lnTo>
                  <a:pt x="7688358" y="276136"/>
                </a:lnTo>
                <a:lnTo>
                  <a:pt x="7736764" y="291136"/>
                </a:lnTo>
                <a:lnTo>
                  <a:pt x="7779903" y="306384"/>
                </a:lnTo>
                <a:lnTo>
                  <a:pt x="7817660" y="321870"/>
                </a:lnTo>
                <a:lnTo>
                  <a:pt x="7863956" y="345519"/>
                </a:lnTo>
                <a:lnTo>
                  <a:pt x="7897501" y="369633"/>
                </a:lnTo>
                <a:lnTo>
                  <a:pt x="7921728" y="402442"/>
                </a:lnTo>
                <a:lnTo>
                  <a:pt x="7924800" y="419100"/>
                </a:lnTo>
                <a:lnTo>
                  <a:pt x="7924029" y="427448"/>
                </a:lnTo>
                <a:lnTo>
                  <a:pt x="7921728" y="435757"/>
                </a:lnTo>
                <a:lnTo>
                  <a:pt x="7897501" y="468566"/>
                </a:lnTo>
                <a:lnTo>
                  <a:pt x="7863956" y="492680"/>
                </a:lnTo>
                <a:lnTo>
                  <a:pt x="7817660" y="516329"/>
                </a:lnTo>
                <a:lnTo>
                  <a:pt x="7779903" y="531815"/>
                </a:lnTo>
                <a:lnTo>
                  <a:pt x="7736764" y="547063"/>
                </a:lnTo>
                <a:lnTo>
                  <a:pt x="7688358" y="562063"/>
                </a:lnTo>
                <a:lnTo>
                  <a:pt x="7634799" y="576800"/>
                </a:lnTo>
                <a:lnTo>
                  <a:pt x="7576201" y="591264"/>
                </a:lnTo>
                <a:lnTo>
                  <a:pt x="7512678" y="605442"/>
                </a:lnTo>
                <a:lnTo>
                  <a:pt x="7444345" y="619322"/>
                </a:lnTo>
                <a:lnTo>
                  <a:pt x="7371315" y="632893"/>
                </a:lnTo>
                <a:lnTo>
                  <a:pt x="7333074" y="639558"/>
                </a:lnTo>
                <a:lnTo>
                  <a:pt x="7293702" y="646142"/>
                </a:lnTo>
                <a:lnTo>
                  <a:pt x="7253213" y="652641"/>
                </a:lnTo>
                <a:lnTo>
                  <a:pt x="7211621" y="659056"/>
                </a:lnTo>
                <a:lnTo>
                  <a:pt x="7168941" y="665385"/>
                </a:lnTo>
                <a:lnTo>
                  <a:pt x="7125187" y="671625"/>
                </a:lnTo>
                <a:lnTo>
                  <a:pt x="7080372" y="677776"/>
                </a:lnTo>
                <a:lnTo>
                  <a:pt x="7034512" y="683836"/>
                </a:lnTo>
                <a:lnTo>
                  <a:pt x="6987620" y="689803"/>
                </a:lnTo>
                <a:lnTo>
                  <a:pt x="6939711" y="695676"/>
                </a:lnTo>
                <a:lnTo>
                  <a:pt x="6890799" y="701454"/>
                </a:lnTo>
                <a:lnTo>
                  <a:pt x="6840899" y="707134"/>
                </a:lnTo>
                <a:lnTo>
                  <a:pt x="6790024" y="712716"/>
                </a:lnTo>
                <a:lnTo>
                  <a:pt x="6738189" y="718198"/>
                </a:lnTo>
                <a:lnTo>
                  <a:pt x="6685409" y="723579"/>
                </a:lnTo>
                <a:lnTo>
                  <a:pt x="6631696" y="728856"/>
                </a:lnTo>
                <a:lnTo>
                  <a:pt x="6577067" y="734029"/>
                </a:lnTo>
                <a:lnTo>
                  <a:pt x="6521534" y="739095"/>
                </a:lnTo>
                <a:lnTo>
                  <a:pt x="6465113" y="744054"/>
                </a:lnTo>
                <a:lnTo>
                  <a:pt x="6407817" y="748904"/>
                </a:lnTo>
                <a:lnTo>
                  <a:pt x="6349661" y="753644"/>
                </a:lnTo>
                <a:lnTo>
                  <a:pt x="6290658" y="758271"/>
                </a:lnTo>
                <a:lnTo>
                  <a:pt x="6230825" y="762784"/>
                </a:lnTo>
                <a:lnTo>
                  <a:pt x="6170174" y="767183"/>
                </a:lnTo>
                <a:lnTo>
                  <a:pt x="6108719" y="771464"/>
                </a:lnTo>
                <a:lnTo>
                  <a:pt x="6046476" y="775628"/>
                </a:lnTo>
                <a:lnTo>
                  <a:pt x="5983458" y="779672"/>
                </a:lnTo>
                <a:lnTo>
                  <a:pt x="5919680" y="783595"/>
                </a:lnTo>
                <a:lnTo>
                  <a:pt x="5855156" y="787395"/>
                </a:lnTo>
                <a:lnTo>
                  <a:pt x="5789900" y="791071"/>
                </a:lnTo>
                <a:lnTo>
                  <a:pt x="5723926" y="794621"/>
                </a:lnTo>
                <a:lnTo>
                  <a:pt x="5657249" y="798044"/>
                </a:lnTo>
                <a:lnTo>
                  <a:pt x="5589884" y="801338"/>
                </a:lnTo>
                <a:lnTo>
                  <a:pt x="5521843" y="804502"/>
                </a:lnTo>
                <a:lnTo>
                  <a:pt x="5453142" y="807535"/>
                </a:lnTo>
                <a:lnTo>
                  <a:pt x="5383795" y="810434"/>
                </a:lnTo>
                <a:lnTo>
                  <a:pt x="5313816" y="813198"/>
                </a:lnTo>
                <a:lnTo>
                  <a:pt x="5243219" y="815826"/>
                </a:lnTo>
                <a:lnTo>
                  <a:pt x="5172019" y="818317"/>
                </a:lnTo>
                <a:lnTo>
                  <a:pt x="5100230" y="820668"/>
                </a:lnTo>
                <a:lnTo>
                  <a:pt x="5027865" y="822878"/>
                </a:lnTo>
                <a:lnTo>
                  <a:pt x="4954941" y="824946"/>
                </a:lnTo>
                <a:lnTo>
                  <a:pt x="4881470" y="826871"/>
                </a:lnTo>
                <a:lnTo>
                  <a:pt x="4807467" y="828650"/>
                </a:lnTo>
                <a:lnTo>
                  <a:pt x="4732946" y="830282"/>
                </a:lnTo>
                <a:lnTo>
                  <a:pt x="4657922" y="831766"/>
                </a:lnTo>
                <a:lnTo>
                  <a:pt x="4582408" y="833100"/>
                </a:lnTo>
                <a:lnTo>
                  <a:pt x="4506419" y="834283"/>
                </a:lnTo>
                <a:lnTo>
                  <a:pt x="4429970" y="835313"/>
                </a:lnTo>
                <a:lnTo>
                  <a:pt x="4353075" y="836189"/>
                </a:lnTo>
                <a:lnTo>
                  <a:pt x="4275747" y="836909"/>
                </a:lnTo>
                <a:lnTo>
                  <a:pt x="4198001" y="837471"/>
                </a:lnTo>
                <a:lnTo>
                  <a:pt x="4119852" y="837875"/>
                </a:lnTo>
                <a:lnTo>
                  <a:pt x="4041313" y="838118"/>
                </a:lnTo>
                <a:lnTo>
                  <a:pt x="3962400" y="838200"/>
                </a:lnTo>
                <a:lnTo>
                  <a:pt x="3883486" y="838118"/>
                </a:lnTo>
                <a:lnTo>
                  <a:pt x="3804947" y="837875"/>
                </a:lnTo>
                <a:lnTo>
                  <a:pt x="3726798" y="837471"/>
                </a:lnTo>
                <a:lnTo>
                  <a:pt x="3649052" y="836909"/>
                </a:lnTo>
                <a:lnTo>
                  <a:pt x="3571724" y="836189"/>
                </a:lnTo>
                <a:lnTo>
                  <a:pt x="3494829" y="835313"/>
                </a:lnTo>
                <a:lnTo>
                  <a:pt x="3418380" y="834283"/>
                </a:lnTo>
                <a:lnTo>
                  <a:pt x="3342391" y="833100"/>
                </a:lnTo>
                <a:lnTo>
                  <a:pt x="3266877" y="831766"/>
                </a:lnTo>
                <a:lnTo>
                  <a:pt x="3191853" y="830282"/>
                </a:lnTo>
                <a:lnTo>
                  <a:pt x="3117332" y="828650"/>
                </a:lnTo>
                <a:lnTo>
                  <a:pt x="3043329" y="826871"/>
                </a:lnTo>
                <a:lnTo>
                  <a:pt x="2969858" y="824946"/>
                </a:lnTo>
                <a:lnTo>
                  <a:pt x="2896934" y="822878"/>
                </a:lnTo>
                <a:lnTo>
                  <a:pt x="2824569" y="820668"/>
                </a:lnTo>
                <a:lnTo>
                  <a:pt x="2752780" y="818317"/>
                </a:lnTo>
                <a:lnTo>
                  <a:pt x="2681580" y="815826"/>
                </a:lnTo>
                <a:lnTo>
                  <a:pt x="2610983" y="813198"/>
                </a:lnTo>
                <a:lnTo>
                  <a:pt x="2541004" y="810434"/>
                </a:lnTo>
                <a:lnTo>
                  <a:pt x="2471657" y="807535"/>
                </a:lnTo>
                <a:lnTo>
                  <a:pt x="2402956" y="804502"/>
                </a:lnTo>
                <a:lnTo>
                  <a:pt x="2334915" y="801338"/>
                </a:lnTo>
                <a:lnTo>
                  <a:pt x="2267550" y="798044"/>
                </a:lnTo>
                <a:lnTo>
                  <a:pt x="2200873" y="794621"/>
                </a:lnTo>
                <a:lnTo>
                  <a:pt x="2134899" y="791071"/>
                </a:lnTo>
                <a:lnTo>
                  <a:pt x="2069643" y="787395"/>
                </a:lnTo>
                <a:lnTo>
                  <a:pt x="2005119" y="783595"/>
                </a:lnTo>
                <a:lnTo>
                  <a:pt x="1941341" y="779672"/>
                </a:lnTo>
                <a:lnTo>
                  <a:pt x="1878323" y="775628"/>
                </a:lnTo>
                <a:lnTo>
                  <a:pt x="1816080" y="771464"/>
                </a:lnTo>
                <a:lnTo>
                  <a:pt x="1754625" y="767183"/>
                </a:lnTo>
                <a:lnTo>
                  <a:pt x="1693974" y="762784"/>
                </a:lnTo>
                <a:lnTo>
                  <a:pt x="1634141" y="758271"/>
                </a:lnTo>
                <a:lnTo>
                  <a:pt x="1575138" y="753644"/>
                </a:lnTo>
                <a:lnTo>
                  <a:pt x="1516982" y="748904"/>
                </a:lnTo>
                <a:lnTo>
                  <a:pt x="1459686" y="744054"/>
                </a:lnTo>
                <a:lnTo>
                  <a:pt x="1403265" y="739095"/>
                </a:lnTo>
                <a:lnTo>
                  <a:pt x="1347732" y="734029"/>
                </a:lnTo>
                <a:lnTo>
                  <a:pt x="1293103" y="728856"/>
                </a:lnTo>
                <a:lnTo>
                  <a:pt x="1239390" y="723579"/>
                </a:lnTo>
                <a:lnTo>
                  <a:pt x="1186610" y="718198"/>
                </a:lnTo>
                <a:lnTo>
                  <a:pt x="1134775" y="712716"/>
                </a:lnTo>
                <a:lnTo>
                  <a:pt x="1083900" y="707134"/>
                </a:lnTo>
                <a:lnTo>
                  <a:pt x="1034000" y="701454"/>
                </a:lnTo>
                <a:lnTo>
                  <a:pt x="985088" y="695676"/>
                </a:lnTo>
                <a:lnTo>
                  <a:pt x="937179" y="689803"/>
                </a:lnTo>
                <a:lnTo>
                  <a:pt x="890287" y="683836"/>
                </a:lnTo>
                <a:lnTo>
                  <a:pt x="844427" y="677776"/>
                </a:lnTo>
                <a:lnTo>
                  <a:pt x="799612" y="671625"/>
                </a:lnTo>
                <a:lnTo>
                  <a:pt x="755858" y="665385"/>
                </a:lnTo>
                <a:lnTo>
                  <a:pt x="713178" y="659056"/>
                </a:lnTo>
                <a:lnTo>
                  <a:pt x="671586" y="652641"/>
                </a:lnTo>
                <a:lnTo>
                  <a:pt x="631097" y="646142"/>
                </a:lnTo>
                <a:lnTo>
                  <a:pt x="591725" y="639558"/>
                </a:lnTo>
                <a:lnTo>
                  <a:pt x="553484" y="632893"/>
                </a:lnTo>
                <a:lnTo>
                  <a:pt x="480454" y="619322"/>
                </a:lnTo>
                <a:lnTo>
                  <a:pt x="412121" y="605442"/>
                </a:lnTo>
                <a:lnTo>
                  <a:pt x="348598" y="591264"/>
                </a:lnTo>
                <a:lnTo>
                  <a:pt x="290000" y="576800"/>
                </a:lnTo>
                <a:lnTo>
                  <a:pt x="236441" y="562063"/>
                </a:lnTo>
                <a:lnTo>
                  <a:pt x="188035" y="547063"/>
                </a:lnTo>
                <a:lnTo>
                  <a:pt x="144896" y="531815"/>
                </a:lnTo>
                <a:lnTo>
                  <a:pt x="107139" y="516329"/>
                </a:lnTo>
                <a:lnTo>
                  <a:pt x="60843" y="492680"/>
                </a:lnTo>
                <a:lnTo>
                  <a:pt x="27298" y="468566"/>
                </a:lnTo>
                <a:lnTo>
                  <a:pt x="3071" y="435757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515355" y="0"/>
            <a:ext cx="3628644" cy="344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519928" y="0"/>
            <a:ext cx="3624072" cy="291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562600" y="0"/>
            <a:ext cx="3581400" cy="276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562600" y="0"/>
            <a:ext cx="3581400" cy="277495"/>
          </a:xfrm>
          <a:custGeom>
            <a:avLst/>
            <a:gdLst/>
            <a:ahLst/>
            <a:cxnLst/>
            <a:rect l="l" t="t" r="r" b="b"/>
            <a:pathLst>
              <a:path w="3581400" h="277495">
                <a:moveTo>
                  <a:pt x="0" y="276999"/>
                </a:moveTo>
                <a:lnTo>
                  <a:pt x="3581400" y="276999"/>
                </a:lnTo>
                <a:lnTo>
                  <a:pt x="35814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642228" y="41147"/>
            <a:ext cx="335407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Commercial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141" r="12067"/>
          <a:stretch>
            <a:fillRect/>
          </a:stretch>
        </p:blipFill>
        <p:spPr bwMode="auto">
          <a:xfrm>
            <a:off x="-13648" y="0"/>
            <a:ext cx="9157648" cy="697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33844" cy="528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12774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086600" cy="461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086600" cy="462280"/>
          </a:xfrm>
          <a:custGeom>
            <a:avLst/>
            <a:gdLst/>
            <a:ahLst/>
            <a:cxnLst/>
            <a:rect l="l" t="t" r="r" b="b"/>
            <a:pathLst>
              <a:path w="7086600" h="462280">
                <a:moveTo>
                  <a:pt x="0" y="461670"/>
                </a:moveTo>
                <a:lnTo>
                  <a:pt x="7086600" y="461670"/>
                </a:lnTo>
                <a:lnTo>
                  <a:pt x="70866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Comparison </a:t>
            </a:r>
            <a:r>
              <a:rPr dirty="0"/>
              <a:t>of Open </a:t>
            </a:r>
            <a:r>
              <a:rPr spc="-15" dirty="0"/>
              <a:t>Source </a:t>
            </a:r>
            <a:r>
              <a:rPr spc="-20" dirty="0"/>
              <a:t>Visual </a:t>
            </a:r>
            <a:r>
              <a:rPr dirty="0"/>
              <a:t>Analytical</a:t>
            </a:r>
            <a:r>
              <a:rPr spc="-204" dirty="0"/>
              <a:t> </a:t>
            </a:r>
            <a:r>
              <a:rPr spc="-45" dirty="0"/>
              <a:t>Tools</a:t>
            </a:r>
          </a:p>
        </p:txBody>
      </p:sp>
      <p:sp>
        <p:nvSpPr>
          <p:cNvPr id="7" name="object 7"/>
          <p:cNvSpPr/>
          <p:nvPr/>
        </p:nvSpPr>
        <p:spPr>
          <a:xfrm>
            <a:off x="1247775" y="381062"/>
            <a:ext cx="6648450" cy="6395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9675" y="285750"/>
            <a:ext cx="6724650" cy="628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81000"/>
            <a:ext cx="8991600" cy="6315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51054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190500"/>
                </a:moveTo>
                <a:lnTo>
                  <a:pt x="5418" y="152123"/>
                </a:lnTo>
                <a:lnTo>
                  <a:pt x="20958" y="116371"/>
                </a:lnTo>
                <a:lnTo>
                  <a:pt x="45548" y="84013"/>
                </a:lnTo>
                <a:lnTo>
                  <a:pt x="78114" y="55816"/>
                </a:lnTo>
                <a:lnTo>
                  <a:pt x="117585" y="32548"/>
                </a:lnTo>
                <a:lnTo>
                  <a:pt x="162888" y="14978"/>
                </a:lnTo>
                <a:lnTo>
                  <a:pt x="212950" y="3872"/>
                </a:lnTo>
                <a:lnTo>
                  <a:pt x="266700" y="0"/>
                </a:lnTo>
                <a:lnTo>
                  <a:pt x="320449" y="3872"/>
                </a:lnTo>
                <a:lnTo>
                  <a:pt x="370511" y="14978"/>
                </a:lnTo>
                <a:lnTo>
                  <a:pt x="415814" y="32548"/>
                </a:lnTo>
                <a:lnTo>
                  <a:pt x="455285" y="55816"/>
                </a:lnTo>
                <a:lnTo>
                  <a:pt x="487851" y="84013"/>
                </a:lnTo>
                <a:lnTo>
                  <a:pt x="512441" y="116371"/>
                </a:lnTo>
                <a:lnTo>
                  <a:pt x="527981" y="152123"/>
                </a:lnTo>
                <a:lnTo>
                  <a:pt x="533400" y="190500"/>
                </a:lnTo>
                <a:lnTo>
                  <a:pt x="527981" y="228876"/>
                </a:lnTo>
                <a:lnTo>
                  <a:pt x="512441" y="264628"/>
                </a:lnTo>
                <a:lnTo>
                  <a:pt x="487851" y="296986"/>
                </a:lnTo>
                <a:lnTo>
                  <a:pt x="455285" y="325183"/>
                </a:lnTo>
                <a:lnTo>
                  <a:pt x="415814" y="348451"/>
                </a:lnTo>
                <a:lnTo>
                  <a:pt x="370511" y="366021"/>
                </a:lnTo>
                <a:lnTo>
                  <a:pt x="320449" y="377127"/>
                </a:lnTo>
                <a:lnTo>
                  <a:pt x="266700" y="381000"/>
                </a:lnTo>
                <a:lnTo>
                  <a:pt x="212950" y="377127"/>
                </a:lnTo>
                <a:lnTo>
                  <a:pt x="162888" y="366021"/>
                </a:lnTo>
                <a:lnTo>
                  <a:pt x="117585" y="348451"/>
                </a:lnTo>
                <a:lnTo>
                  <a:pt x="78114" y="325183"/>
                </a:lnTo>
                <a:lnTo>
                  <a:pt x="45548" y="296986"/>
                </a:lnTo>
                <a:lnTo>
                  <a:pt x="20958" y="264628"/>
                </a:lnTo>
                <a:lnTo>
                  <a:pt x="5418" y="228876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212" y="376237"/>
            <a:ext cx="8791575" cy="6105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250" t="8148" b="80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738187"/>
            <a:ext cx="7467600" cy="5381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9155" y="0"/>
            <a:ext cx="3704844" cy="34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43728" y="0"/>
            <a:ext cx="3672839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486400" y="0"/>
            <a:ext cx="3657600" cy="27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6400" y="0"/>
            <a:ext cx="3657600" cy="277495"/>
          </a:xfrm>
          <a:custGeom>
            <a:avLst/>
            <a:gdLst/>
            <a:ahLst/>
            <a:cxnLst/>
            <a:rect l="l" t="t" r="r" b="b"/>
            <a:pathLst>
              <a:path w="3657600" h="277495">
                <a:moveTo>
                  <a:pt x="0" y="276999"/>
                </a:moveTo>
                <a:lnTo>
                  <a:pt x="3657600" y="276999"/>
                </a:lnTo>
                <a:lnTo>
                  <a:pt x="365760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566028" y="41147"/>
            <a:ext cx="33902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Comparison </a:t>
            </a:r>
            <a:r>
              <a:rPr sz="12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of Open </a:t>
            </a:r>
            <a:r>
              <a:rPr sz="12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Source Visual </a:t>
            </a:r>
            <a:r>
              <a:rPr sz="12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Analytical</a:t>
            </a:r>
            <a:r>
              <a:rPr sz="1200" b="1" spc="-8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437" y="862012"/>
            <a:ext cx="7477125" cy="5133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09800" y="990600"/>
            <a:ext cx="6096000" cy="609600"/>
          </a:xfrm>
          <a:custGeom>
            <a:avLst/>
            <a:gdLst/>
            <a:ahLst/>
            <a:cxnLst/>
            <a:rect l="l" t="t" r="r" b="b"/>
            <a:pathLst>
              <a:path w="6096000" h="609600">
                <a:moveTo>
                  <a:pt x="0" y="304800"/>
                </a:moveTo>
                <a:lnTo>
                  <a:pt x="25263" y="265386"/>
                </a:lnTo>
                <a:lnTo>
                  <a:pt x="63871" y="242445"/>
                </a:lnTo>
                <a:lnTo>
                  <a:pt x="98962" y="227487"/>
                </a:lnTo>
                <a:lnTo>
                  <a:pt x="141302" y="212822"/>
                </a:lnTo>
                <a:lnTo>
                  <a:pt x="190688" y="198470"/>
                </a:lnTo>
                <a:lnTo>
                  <a:pt x="246920" y="184450"/>
                </a:lnTo>
                <a:lnTo>
                  <a:pt x="309798" y="170783"/>
                </a:lnTo>
                <a:lnTo>
                  <a:pt x="379121" y="157489"/>
                </a:lnTo>
                <a:lnTo>
                  <a:pt x="454687" y="144588"/>
                </a:lnTo>
                <a:lnTo>
                  <a:pt x="494750" y="138292"/>
                </a:lnTo>
                <a:lnTo>
                  <a:pt x="536297" y="132101"/>
                </a:lnTo>
                <a:lnTo>
                  <a:pt x="579306" y="126018"/>
                </a:lnTo>
                <a:lnTo>
                  <a:pt x="623750" y="120047"/>
                </a:lnTo>
                <a:lnTo>
                  <a:pt x="669604" y="114188"/>
                </a:lnTo>
                <a:lnTo>
                  <a:pt x="716844" y="108446"/>
                </a:lnTo>
                <a:lnTo>
                  <a:pt x="765444" y="102822"/>
                </a:lnTo>
                <a:lnTo>
                  <a:pt x="815379" y="97319"/>
                </a:lnTo>
                <a:lnTo>
                  <a:pt x="866624" y="91939"/>
                </a:lnTo>
                <a:lnTo>
                  <a:pt x="919154" y="86685"/>
                </a:lnTo>
                <a:lnTo>
                  <a:pt x="972944" y="81560"/>
                </a:lnTo>
                <a:lnTo>
                  <a:pt x="1027969" y="76566"/>
                </a:lnTo>
                <a:lnTo>
                  <a:pt x="1084203" y="71705"/>
                </a:lnTo>
                <a:lnTo>
                  <a:pt x="1141622" y="66980"/>
                </a:lnTo>
                <a:lnTo>
                  <a:pt x="1200201" y="62394"/>
                </a:lnTo>
                <a:lnTo>
                  <a:pt x="1259913" y="57948"/>
                </a:lnTo>
                <a:lnTo>
                  <a:pt x="1320735" y="53646"/>
                </a:lnTo>
                <a:lnTo>
                  <a:pt x="1382642" y="49491"/>
                </a:lnTo>
                <a:lnTo>
                  <a:pt x="1445607" y="45483"/>
                </a:lnTo>
                <a:lnTo>
                  <a:pt x="1509606" y="41627"/>
                </a:lnTo>
                <a:lnTo>
                  <a:pt x="1574614" y="37925"/>
                </a:lnTo>
                <a:lnTo>
                  <a:pt x="1640606" y="34378"/>
                </a:lnTo>
                <a:lnTo>
                  <a:pt x="1707557" y="30990"/>
                </a:lnTo>
                <a:lnTo>
                  <a:pt x="1775441" y="27764"/>
                </a:lnTo>
                <a:lnTo>
                  <a:pt x="1844234" y="24701"/>
                </a:lnTo>
                <a:lnTo>
                  <a:pt x="1913910" y="21804"/>
                </a:lnTo>
                <a:lnTo>
                  <a:pt x="1984445" y="19076"/>
                </a:lnTo>
                <a:lnTo>
                  <a:pt x="2055813" y="16519"/>
                </a:lnTo>
                <a:lnTo>
                  <a:pt x="2127989" y="14135"/>
                </a:lnTo>
                <a:lnTo>
                  <a:pt x="2200948" y="11928"/>
                </a:lnTo>
                <a:lnTo>
                  <a:pt x="2274665" y="9900"/>
                </a:lnTo>
                <a:lnTo>
                  <a:pt x="2349114" y="8053"/>
                </a:lnTo>
                <a:lnTo>
                  <a:pt x="2424272" y="6389"/>
                </a:lnTo>
                <a:lnTo>
                  <a:pt x="2500112" y="4912"/>
                </a:lnTo>
                <a:lnTo>
                  <a:pt x="2576610" y="3624"/>
                </a:lnTo>
                <a:lnTo>
                  <a:pt x="2653740" y="2527"/>
                </a:lnTo>
                <a:lnTo>
                  <a:pt x="2731478" y="1624"/>
                </a:lnTo>
                <a:lnTo>
                  <a:pt x="2809797" y="917"/>
                </a:lnTo>
                <a:lnTo>
                  <a:pt x="2888674" y="409"/>
                </a:lnTo>
                <a:lnTo>
                  <a:pt x="2968083" y="102"/>
                </a:lnTo>
                <a:lnTo>
                  <a:pt x="3048000" y="0"/>
                </a:lnTo>
                <a:lnTo>
                  <a:pt x="3127916" y="102"/>
                </a:lnTo>
                <a:lnTo>
                  <a:pt x="3207325" y="409"/>
                </a:lnTo>
                <a:lnTo>
                  <a:pt x="3286202" y="917"/>
                </a:lnTo>
                <a:lnTo>
                  <a:pt x="3364521" y="1624"/>
                </a:lnTo>
                <a:lnTo>
                  <a:pt x="3442259" y="2527"/>
                </a:lnTo>
                <a:lnTo>
                  <a:pt x="3519389" y="3624"/>
                </a:lnTo>
                <a:lnTo>
                  <a:pt x="3595887" y="4912"/>
                </a:lnTo>
                <a:lnTo>
                  <a:pt x="3671727" y="6389"/>
                </a:lnTo>
                <a:lnTo>
                  <a:pt x="3746885" y="8053"/>
                </a:lnTo>
                <a:lnTo>
                  <a:pt x="3821334" y="9900"/>
                </a:lnTo>
                <a:lnTo>
                  <a:pt x="3895051" y="11928"/>
                </a:lnTo>
                <a:lnTo>
                  <a:pt x="3968010" y="14135"/>
                </a:lnTo>
                <a:lnTo>
                  <a:pt x="4040186" y="16519"/>
                </a:lnTo>
                <a:lnTo>
                  <a:pt x="4111554" y="19076"/>
                </a:lnTo>
                <a:lnTo>
                  <a:pt x="4182089" y="21804"/>
                </a:lnTo>
                <a:lnTo>
                  <a:pt x="4251765" y="24701"/>
                </a:lnTo>
                <a:lnTo>
                  <a:pt x="4320558" y="27764"/>
                </a:lnTo>
                <a:lnTo>
                  <a:pt x="4388442" y="30990"/>
                </a:lnTo>
                <a:lnTo>
                  <a:pt x="4455393" y="34378"/>
                </a:lnTo>
                <a:lnTo>
                  <a:pt x="4521385" y="37925"/>
                </a:lnTo>
                <a:lnTo>
                  <a:pt x="4586393" y="41627"/>
                </a:lnTo>
                <a:lnTo>
                  <a:pt x="4650392" y="45483"/>
                </a:lnTo>
                <a:lnTo>
                  <a:pt x="4713357" y="49491"/>
                </a:lnTo>
                <a:lnTo>
                  <a:pt x="4775264" y="53646"/>
                </a:lnTo>
                <a:lnTo>
                  <a:pt x="4836086" y="57948"/>
                </a:lnTo>
                <a:lnTo>
                  <a:pt x="4895798" y="62394"/>
                </a:lnTo>
                <a:lnTo>
                  <a:pt x="4954377" y="66980"/>
                </a:lnTo>
                <a:lnTo>
                  <a:pt x="5011796" y="71705"/>
                </a:lnTo>
                <a:lnTo>
                  <a:pt x="5068030" y="76566"/>
                </a:lnTo>
                <a:lnTo>
                  <a:pt x="5123055" y="81560"/>
                </a:lnTo>
                <a:lnTo>
                  <a:pt x="5176845" y="86685"/>
                </a:lnTo>
                <a:lnTo>
                  <a:pt x="5229375" y="91939"/>
                </a:lnTo>
                <a:lnTo>
                  <a:pt x="5280620" y="97319"/>
                </a:lnTo>
                <a:lnTo>
                  <a:pt x="5330555" y="102822"/>
                </a:lnTo>
                <a:lnTo>
                  <a:pt x="5379155" y="108446"/>
                </a:lnTo>
                <a:lnTo>
                  <a:pt x="5426395" y="114188"/>
                </a:lnTo>
                <a:lnTo>
                  <a:pt x="5472249" y="120047"/>
                </a:lnTo>
                <a:lnTo>
                  <a:pt x="5516693" y="126018"/>
                </a:lnTo>
                <a:lnTo>
                  <a:pt x="5559702" y="132101"/>
                </a:lnTo>
                <a:lnTo>
                  <a:pt x="5601249" y="138292"/>
                </a:lnTo>
                <a:lnTo>
                  <a:pt x="5641312" y="144588"/>
                </a:lnTo>
                <a:lnTo>
                  <a:pt x="5679863" y="150988"/>
                </a:lnTo>
                <a:lnTo>
                  <a:pt x="5752333" y="164088"/>
                </a:lnTo>
                <a:lnTo>
                  <a:pt x="5818458" y="177571"/>
                </a:lnTo>
                <a:lnTo>
                  <a:pt x="5878038" y="191417"/>
                </a:lnTo>
                <a:lnTo>
                  <a:pt x="5930873" y="205606"/>
                </a:lnTo>
                <a:lnTo>
                  <a:pt x="5976760" y="220117"/>
                </a:lnTo>
                <a:lnTo>
                  <a:pt x="6015501" y="234931"/>
                </a:lnTo>
                <a:lnTo>
                  <a:pt x="6059771" y="257675"/>
                </a:lnTo>
                <a:lnTo>
                  <a:pt x="6091907" y="288873"/>
                </a:lnTo>
                <a:lnTo>
                  <a:pt x="6096000" y="304800"/>
                </a:lnTo>
                <a:lnTo>
                  <a:pt x="6094972" y="312794"/>
                </a:lnTo>
                <a:lnTo>
                  <a:pt x="6091907" y="320738"/>
                </a:lnTo>
                <a:lnTo>
                  <a:pt x="6059771" y="351953"/>
                </a:lnTo>
                <a:lnTo>
                  <a:pt x="6015501" y="374708"/>
                </a:lnTo>
                <a:lnTo>
                  <a:pt x="5976760" y="389527"/>
                </a:lnTo>
                <a:lnTo>
                  <a:pt x="5930873" y="404043"/>
                </a:lnTo>
                <a:lnTo>
                  <a:pt x="5878038" y="418235"/>
                </a:lnTo>
                <a:lnTo>
                  <a:pt x="5818458" y="432083"/>
                </a:lnTo>
                <a:lnTo>
                  <a:pt x="5752333" y="445567"/>
                </a:lnTo>
                <a:lnTo>
                  <a:pt x="5679863" y="458667"/>
                </a:lnTo>
                <a:lnTo>
                  <a:pt x="5641312" y="465067"/>
                </a:lnTo>
                <a:lnTo>
                  <a:pt x="5601249" y="471363"/>
                </a:lnTo>
                <a:lnTo>
                  <a:pt x="5559702" y="477554"/>
                </a:lnTo>
                <a:lnTo>
                  <a:pt x="5516693" y="483636"/>
                </a:lnTo>
                <a:lnTo>
                  <a:pt x="5472249" y="489607"/>
                </a:lnTo>
                <a:lnTo>
                  <a:pt x="5426395" y="495464"/>
                </a:lnTo>
                <a:lnTo>
                  <a:pt x="5379155" y="501205"/>
                </a:lnTo>
                <a:lnTo>
                  <a:pt x="5330555" y="506828"/>
                </a:lnTo>
                <a:lnTo>
                  <a:pt x="5280620" y="512330"/>
                </a:lnTo>
                <a:lnTo>
                  <a:pt x="5229375" y="517708"/>
                </a:lnTo>
                <a:lnTo>
                  <a:pt x="5176845" y="522960"/>
                </a:lnTo>
                <a:lnTo>
                  <a:pt x="5123055" y="528084"/>
                </a:lnTo>
                <a:lnTo>
                  <a:pt x="5068030" y="533077"/>
                </a:lnTo>
                <a:lnTo>
                  <a:pt x="5011796" y="537936"/>
                </a:lnTo>
                <a:lnTo>
                  <a:pt x="4954377" y="542659"/>
                </a:lnTo>
                <a:lnTo>
                  <a:pt x="4895798" y="547244"/>
                </a:lnTo>
                <a:lnTo>
                  <a:pt x="4836086" y="551687"/>
                </a:lnTo>
                <a:lnTo>
                  <a:pt x="4775264" y="555987"/>
                </a:lnTo>
                <a:lnTo>
                  <a:pt x="4713357" y="560141"/>
                </a:lnTo>
                <a:lnTo>
                  <a:pt x="4650392" y="564146"/>
                </a:lnTo>
                <a:lnTo>
                  <a:pt x="4586393" y="568000"/>
                </a:lnTo>
                <a:lnTo>
                  <a:pt x="4521385" y="571700"/>
                </a:lnTo>
                <a:lnTo>
                  <a:pt x="4455393" y="575245"/>
                </a:lnTo>
                <a:lnTo>
                  <a:pt x="4388442" y="578631"/>
                </a:lnTo>
                <a:lnTo>
                  <a:pt x="4320558" y="581855"/>
                </a:lnTo>
                <a:lnTo>
                  <a:pt x="4251765" y="584917"/>
                </a:lnTo>
                <a:lnTo>
                  <a:pt x="4182089" y="587812"/>
                </a:lnTo>
                <a:lnTo>
                  <a:pt x="4111554" y="590538"/>
                </a:lnTo>
                <a:lnTo>
                  <a:pt x="4040186" y="593093"/>
                </a:lnTo>
                <a:lnTo>
                  <a:pt x="3968010" y="595475"/>
                </a:lnTo>
                <a:lnTo>
                  <a:pt x="3895051" y="597680"/>
                </a:lnTo>
                <a:lnTo>
                  <a:pt x="3821334" y="599707"/>
                </a:lnTo>
                <a:lnTo>
                  <a:pt x="3746885" y="601553"/>
                </a:lnTo>
                <a:lnTo>
                  <a:pt x="3671727" y="603215"/>
                </a:lnTo>
                <a:lnTo>
                  <a:pt x="3595887" y="604691"/>
                </a:lnTo>
                <a:lnTo>
                  <a:pt x="3519389" y="605978"/>
                </a:lnTo>
                <a:lnTo>
                  <a:pt x="3442259" y="607074"/>
                </a:lnTo>
                <a:lnTo>
                  <a:pt x="3364521" y="607977"/>
                </a:lnTo>
                <a:lnTo>
                  <a:pt x="3286202" y="608683"/>
                </a:lnTo>
                <a:lnTo>
                  <a:pt x="3207325" y="609190"/>
                </a:lnTo>
                <a:lnTo>
                  <a:pt x="3127916" y="609497"/>
                </a:lnTo>
                <a:lnTo>
                  <a:pt x="3048000" y="609600"/>
                </a:lnTo>
                <a:lnTo>
                  <a:pt x="2968083" y="609497"/>
                </a:lnTo>
                <a:lnTo>
                  <a:pt x="2888674" y="609190"/>
                </a:lnTo>
                <a:lnTo>
                  <a:pt x="2809797" y="608683"/>
                </a:lnTo>
                <a:lnTo>
                  <a:pt x="2731478" y="607977"/>
                </a:lnTo>
                <a:lnTo>
                  <a:pt x="2653740" y="607074"/>
                </a:lnTo>
                <a:lnTo>
                  <a:pt x="2576610" y="605978"/>
                </a:lnTo>
                <a:lnTo>
                  <a:pt x="2500112" y="604691"/>
                </a:lnTo>
                <a:lnTo>
                  <a:pt x="2424272" y="603215"/>
                </a:lnTo>
                <a:lnTo>
                  <a:pt x="2349114" y="601553"/>
                </a:lnTo>
                <a:lnTo>
                  <a:pt x="2274665" y="599707"/>
                </a:lnTo>
                <a:lnTo>
                  <a:pt x="2200948" y="597680"/>
                </a:lnTo>
                <a:lnTo>
                  <a:pt x="2127989" y="595475"/>
                </a:lnTo>
                <a:lnTo>
                  <a:pt x="2055813" y="593093"/>
                </a:lnTo>
                <a:lnTo>
                  <a:pt x="1984445" y="590538"/>
                </a:lnTo>
                <a:lnTo>
                  <a:pt x="1913910" y="587812"/>
                </a:lnTo>
                <a:lnTo>
                  <a:pt x="1844234" y="584917"/>
                </a:lnTo>
                <a:lnTo>
                  <a:pt x="1775441" y="581855"/>
                </a:lnTo>
                <a:lnTo>
                  <a:pt x="1707557" y="578631"/>
                </a:lnTo>
                <a:lnTo>
                  <a:pt x="1640606" y="575245"/>
                </a:lnTo>
                <a:lnTo>
                  <a:pt x="1574614" y="571700"/>
                </a:lnTo>
                <a:lnTo>
                  <a:pt x="1509606" y="568000"/>
                </a:lnTo>
                <a:lnTo>
                  <a:pt x="1445607" y="564146"/>
                </a:lnTo>
                <a:lnTo>
                  <a:pt x="1382642" y="560141"/>
                </a:lnTo>
                <a:lnTo>
                  <a:pt x="1320735" y="555987"/>
                </a:lnTo>
                <a:lnTo>
                  <a:pt x="1259913" y="551687"/>
                </a:lnTo>
                <a:lnTo>
                  <a:pt x="1200201" y="547244"/>
                </a:lnTo>
                <a:lnTo>
                  <a:pt x="1141622" y="542659"/>
                </a:lnTo>
                <a:lnTo>
                  <a:pt x="1084203" y="537936"/>
                </a:lnTo>
                <a:lnTo>
                  <a:pt x="1027969" y="533077"/>
                </a:lnTo>
                <a:lnTo>
                  <a:pt x="972944" y="528084"/>
                </a:lnTo>
                <a:lnTo>
                  <a:pt x="919154" y="522960"/>
                </a:lnTo>
                <a:lnTo>
                  <a:pt x="866624" y="517708"/>
                </a:lnTo>
                <a:lnTo>
                  <a:pt x="815379" y="512330"/>
                </a:lnTo>
                <a:lnTo>
                  <a:pt x="765444" y="506828"/>
                </a:lnTo>
                <a:lnTo>
                  <a:pt x="716844" y="501205"/>
                </a:lnTo>
                <a:lnTo>
                  <a:pt x="669604" y="495464"/>
                </a:lnTo>
                <a:lnTo>
                  <a:pt x="623750" y="489607"/>
                </a:lnTo>
                <a:lnTo>
                  <a:pt x="579306" y="483636"/>
                </a:lnTo>
                <a:lnTo>
                  <a:pt x="536297" y="477554"/>
                </a:lnTo>
                <a:lnTo>
                  <a:pt x="494750" y="471363"/>
                </a:lnTo>
                <a:lnTo>
                  <a:pt x="454687" y="465067"/>
                </a:lnTo>
                <a:lnTo>
                  <a:pt x="416136" y="458667"/>
                </a:lnTo>
                <a:lnTo>
                  <a:pt x="343666" y="445567"/>
                </a:lnTo>
                <a:lnTo>
                  <a:pt x="277541" y="432083"/>
                </a:lnTo>
                <a:lnTo>
                  <a:pt x="217961" y="418235"/>
                </a:lnTo>
                <a:lnTo>
                  <a:pt x="165126" y="404043"/>
                </a:lnTo>
                <a:lnTo>
                  <a:pt x="119239" y="389527"/>
                </a:lnTo>
                <a:lnTo>
                  <a:pt x="80498" y="374708"/>
                </a:lnTo>
                <a:lnTo>
                  <a:pt x="36228" y="351953"/>
                </a:lnTo>
                <a:lnTo>
                  <a:pt x="4092" y="320738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97" t="8333" r="27965" b="12500"/>
          <a:stretch>
            <a:fillRect/>
          </a:stretch>
        </p:blipFill>
        <p:spPr bwMode="auto">
          <a:xfrm>
            <a:off x="0" y="-28832"/>
            <a:ext cx="9144000" cy="688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609549"/>
            <a:ext cx="8915400" cy="1133644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35940" marR="69850" algn="just">
              <a:lnSpc>
                <a:spcPct val="100000"/>
              </a:lnSpc>
              <a:spcBef>
                <a:spcPts val="200"/>
              </a:spcBef>
              <a:buFont typeface="Wingdings" panose="05000000000000000000"/>
              <a:buChar char=""/>
              <a:tabLst>
                <a:tab pos="79692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scientific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approach that extracts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insight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 sources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via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smart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combination of ‘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’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as through 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interactive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visualization 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interfaces.</a:t>
            </a:r>
          </a:p>
          <a:p>
            <a:pPr marL="1123950" lvl="1" indent="-130810">
              <a:lnSpc>
                <a:spcPct val="100000"/>
              </a:lnSpc>
              <a:buFont typeface="Arial" panose="020B0604020202020204"/>
              <a:buChar char="•"/>
              <a:tabLst>
                <a:tab pos="1124585" algn="l"/>
              </a:tabLst>
            </a:pP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VA</a:t>
            </a:r>
            <a:r>
              <a:rPr lang="en-IN" sz="18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purely adopts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science of data analytical reasoning</a:t>
            </a:r>
            <a:r>
              <a:rPr sz="1800" spc="-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algorithms.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062984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184904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014851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015104" cy="462280"/>
          </a:xfrm>
          <a:custGeom>
            <a:avLst/>
            <a:gdLst/>
            <a:ahLst/>
            <a:cxnLst/>
            <a:rect l="l" t="t" r="r" b="b"/>
            <a:pathLst>
              <a:path w="4015104" h="462280">
                <a:moveTo>
                  <a:pt x="0" y="461670"/>
                </a:moveTo>
                <a:lnTo>
                  <a:pt x="4014851" y="461670"/>
                </a:lnTo>
                <a:lnTo>
                  <a:pt x="4014851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Definition: </a:t>
            </a:r>
            <a:r>
              <a:rPr spc="-20" dirty="0"/>
              <a:t>Visual</a:t>
            </a:r>
            <a:r>
              <a:rPr spc="-195" dirty="0"/>
              <a:t> </a:t>
            </a:r>
            <a:r>
              <a:rPr spc="-5" dirty="0"/>
              <a:t>Analytics</a:t>
            </a:r>
          </a:p>
        </p:txBody>
      </p:sp>
      <p:sp>
        <p:nvSpPr>
          <p:cNvPr id="8" name="object 8"/>
          <p:cNvSpPr/>
          <p:nvPr/>
        </p:nvSpPr>
        <p:spPr>
          <a:xfrm>
            <a:off x="2133600" y="3124200"/>
            <a:ext cx="5434584" cy="37337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1000" y="2362200"/>
            <a:ext cx="8153400" cy="40068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95"/>
              </a:spcBef>
            </a:pPr>
            <a:r>
              <a:rPr sz="20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Science of analytical </a:t>
            </a:r>
            <a:r>
              <a:rPr sz="20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reasoning facilitated </a:t>
            </a:r>
            <a:r>
              <a:rPr sz="20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by interactive visual</a:t>
            </a:r>
            <a:r>
              <a:rPr sz="2000" b="1" spc="-19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interfaces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47953"/>
            <a:ext cx="8439150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buFont typeface="Wingdings" panose="05000000000000000000"/>
              <a:buChar char=""/>
              <a:tabLst>
                <a:tab pos="27051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Smart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combination of ‘</a:t>
            </a:r>
            <a:r>
              <a:rPr sz="1800" u="sng" dirty="0"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’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algorithms and </a:t>
            </a:r>
            <a:r>
              <a:rPr sz="1800" u="sng" spc="-20" dirty="0">
                <a:latin typeface="Times New Roman" panose="02020603050405020304"/>
                <a:cs typeface="Times New Roman" panose="02020603050405020304"/>
              </a:rPr>
              <a:t>Visual </a:t>
            </a:r>
            <a:r>
              <a:rPr sz="1800" u="sng" spc="-5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1800" u="sng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u="sng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sng" dirty="0">
                <a:latin typeface="Times New Roman" panose="02020603050405020304"/>
                <a:cs typeface="Times New Roman" panose="02020603050405020304"/>
              </a:rPr>
              <a:t>building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57810" indent="-245110">
              <a:lnSpc>
                <a:spcPct val="100000"/>
              </a:lnSpc>
              <a:buFont typeface="Wingdings" panose="05000000000000000000"/>
              <a:buChar char=""/>
              <a:tabLst>
                <a:tab pos="25844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u="sng" dirty="0">
                <a:latin typeface="Times New Roman" panose="02020603050405020304"/>
                <a:cs typeface="Times New Roman" panose="02020603050405020304"/>
              </a:rPr>
              <a:t>interactive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discovery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as effective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interface to display the results (user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interface)</a:t>
            </a:r>
          </a:p>
          <a:p>
            <a:pPr marL="269875" indent="-257175">
              <a:lnSpc>
                <a:spcPct val="100000"/>
              </a:lnSpc>
              <a:buFont typeface="Wingdings" panose="05000000000000000000"/>
              <a:buChar char=""/>
              <a:tabLst>
                <a:tab pos="270510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Steering the computational side of the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(and graphics</a:t>
            </a:r>
            <a:r>
              <a:rPr sz="18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rendering)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295644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472428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248400" cy="4616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248400" cy="462280"/>
          </a:xfrm>
          <a:custGeom>
            <a:avLst/>
            <a:gdLst/>
            <a:ahLst/>
            <a:cxnLst/>
            <a:rect l="l" t="t" r="r" b="b"/>
            <a:pathLst>
              <a:path w="6248400" h="462280">
                <a:moveTo>
                  <a:pt x="0" y="461670"/>
                </a:moveTo>
                <a:lnTo>
                  <a:pt x="6248400" y="461670"/>
                </a:lnTo>
                <a:lnTo>
                  <a:pt x="6248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Basic </a:t>
            </a:r>
            <a:r>
              <a:rPr spc="-5" dirty="0"/>
              <a:t>Components </a:t>
            </a:r>
            <a:r>
              <a:rPr dirty="0"/>
              <a:t>of </a:t>
            </a:r>
            <a:r>
              <a:rPr spc="-20" dirty="0"/>
              <a:t>Visual </a:t>
            </a:r>
            <a:r>
              <a:rPr spc="-5" dirty="0"/>
              <a:t>Analytics</a:t>
            </a:r>
            <a:r>
              <a:rPr spc="-85" dirty="0"/>
              <a:t> </a:t>
            </a:r>
            <a:r>
              <a:rPr spc="-5" dirty="0"/>
              <a:t>Models</a:t>
            </a:r>
          </a:p>
        </p:txBody>
      </p:sp>
      <p:sp>
        <p:nvSpPr>
          <p:cNvPr id="8" name="object 8"/>
          <p:cNvSpPr/>
          <p:nvPr/>
        </p:nvSpPr>
        <p:spPr>
          <a:xfrm>
            <a:off x="152400" y="2133600"/>
            <a:ext cx="4320032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267200" y="3257575"/>
            <a:ext cx="4876799" cy="3425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9144000" cy="4973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67000" y="381000"/>
            <a:ext cx="4114800" cy="166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67000" y="381000"/>
            <a:ext cx="4114800" cy="1662430"/>
          </a:xfrm>
          <a:prstGeom prst="rect">
            <a:avLst/>
          </a:prstGeom>
          <a:ln w="9525">
            <a:solidFill>
              <a:srgbClr val="97B85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ts val="2835"/>
              </a:lnSpc>
              <a:spcBef>
                <a:spcPts val="240"/>
              </a:spcBef>
            </a:pPr>
            <a:r>
              <a:rPr sz="2400" b="1" spc="-1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Visual</a:t>
            </a:r>
            <a:r>
              <a:rPr sz="2400" b="1" spc="-2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Analytics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6435"/>
              </a:lnSpc>
            </a:pPr>
            <a:r>
              <a:rPr sz="54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6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b="1" spc="-1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Visualization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000" y="3809974"/>
            <a:ext cx="3581400" cy="2460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3622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that is overly summarized looses its ability to inform</a:t>
            </a:r>
          </a:p>
          <a:p>
            <a:r>
              <a:rPr lang="en-US" dirty="0"/>
              <a:t>When it’s too detailed, rapid interpretation of the data is compromised.</a:t>
            </a:r>
          </a:p>
          <a:p>
            <a:r>
              <a:rPr lang="en-US" dirty="0"/>
              <a:t>Visual Analytics bridges this gap by providing the right style of Data Visualization.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2250" y="146050"/>
          <a:ext cx="8610599" cy="6617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20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Information</a:t>
                      </a:r>
                      <a:r>
                        <a:rPr sz="1800" b="1" spc="-8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Visualization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Visual</a:t>
                      </a:r>
                      <a:r>
                        <a:rPr sz="1800" b="1" spc="-70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analytics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84455" marR="76835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Mere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visualization interface 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does not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necessarily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deal  with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analysis tasks nor use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advanced data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analysis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4455" marR="7747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eg.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Visualizing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election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 on due</a:t>
                      </a:r>
                      <a:r>
                        <a:rPr sz="1800" spc="-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date.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marR="76200" algn="just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Visual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analytics interface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reflects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outcome of  statistical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based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data analysis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techniques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its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impact  in</a:t>
                      </a:r>
                      <a:r>
                        <a:rPr sz="1800" b="1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decision-making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eg. Forecasting the election</a:t>
                      </a:r>
                      <a:r>
                        <a:rPr sz="1800" spc="-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84455" marR="78105">
                        <a:lnSpc>
                          <a:spcPts val="2110"/>
                        </a:lnSpc>
                        <a:spcBef>
                          <a:spcPts val="365"/>
                        </a:spcBef>
                        <a:tabLst>
                          <a:tab pos="604520" algn="l"/>
                          <a:tab pos="1289050" algn="l"/>
                          <a:tab pos="2340610" algn="l"/>
                        </a:tabLst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Not	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uch	c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ha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enge	(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ere  visualizing of</a:t>
                      </a:r>
                      <a:r>
                        <a:rPr sz="1800" spc="-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marR="75565" algn="just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challenge is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identify the best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automated  algorithm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for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analysis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task at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hand, identify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its limits  which can not be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further automated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and then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develop a  tightly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integrated visualization solution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with adequately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integrates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best automated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analysis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algorithms </a:t>
                      </a:r>
                      <a:r>
                        <a:rPr sz="1800" b="1" dirty="0">
                          <a:latin typeface="Times New Roman" panose="02020603050405020304"/>
                          <a:cs typeface="Times New Roman" panose="02020603050405020304"/>
                        </a:rPr>
                        <a:t>with  </a:t>
                      </a: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appropriate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interaction</a:t>
                      </a:r>
                      <a:r>
                        <a:rPr sz="1800" spc="-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techniques.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Impression</a:t>
                      </a: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 marR="75565" algn="just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800" b="1" spc="-5" dirty="0">
                          <a:latin typeface="Times New Roman" panose="02020603050405020304"/>
                          <a:cs typeface="Times New Roman" panose="02020603050405020304"/>
                        </a:rPr>
                        <a:t>Creativity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is needed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understand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how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perception issues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can help bring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more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intelligence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into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analytical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process 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by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“learning” from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users’ behavior and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effective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use of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visualization – That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the reason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you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800" spc="-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here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Fixed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and can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800" spc="-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vary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Times New Roman" panose="02020603050405020304"/>
                          <a:cs typeface="Times New Roman" panose="02020603050405020304"/>
                        </a:rPr>
                        <a:t>Vary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from person and</a:t>
                      </a:r>
                      <a:r>
                        <a:rPr sz="18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person</a:t>
                      </a:r>
                    </a:p>
                    <a:p>
                      <a:pPr marL="7429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eg. </a:t>
                      </a: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Your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lab</a:t>
                      </a:r>
                      <a:r>
                        <a:rPr sz="1800" spc="-1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results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5400">
                      <a:solidFill>
                        <a:srgbClr val="C0504D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731">
                <a:tc gridSpan="2">
                  <a:txBody>
                    <a:bodyPr/>
                    <a:lstStyle/>
                    <a:p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54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Both has</a:t>
                      </a:r>
                      <a:r>
                        <a:rPr sz="1800" spc="-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overlap…</a:t>
                      </a:r>
                    </a:p>
                  </a:txBody>
                  <a:tcPr marL="0" marR="0" marT="0" marB="0">
                    <a:lnL w="25400">
                      <a:solidFill>
                        <a:srgbClr val="C0504D"/>
                      </a:solidFill>
                      <a:prstDash val="solid"/>
                    </a:lnL>
                    <a:lnR w="25400">
                      <a:solidFill>
                        <a:srgbClr val="C0504D"/>
                      </a:solidFill>
                      <a:prstDash val="solid"/>
                    </a:lnR>
                    <a:lnT w="25400">
                      <a:solidFill>
                        <a:srgbClr val="C0504D"/>
                      </a:solidFill>
                      <a:prstDash val="solid"/>
                    </a:lnT>
                    <a:lnB w="254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5400">
                      <a:solidFill>
                        <a:srgbClr val="C0504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0155" y="2182367"/>
            <a:ext cx="5276088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394204" y="2141220"/>
            <a:ext cx="4280916" cy="1274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57400" y="2209749"/>
            <a:ext cx="5181600" cy="1200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57400" y="2209749"/>
            <a:ext cx="5181600" cy="1200785"/>
          </a:xfrm>
          <a:prstGeom prst="rect">
            <a:avLst/>
          </a:prstGeom>
          <a:ln w="9525">
            <a:solidFill>
              <a:srgbClr val="97B853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18820" indent="-175260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•"/>
              <a:tabLst>
                <a:tab pos="719455" algn="l"/>
              </a:tabLst>
            </a:pP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W.R.T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b="1" spc="-9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18820" indent="-175260">
              <a:lnSpc>
                <a:spcPct val="100000"/>
              </a:lnSpc>
              <a:buFont typeface="Arial" panose="020B0604020202020204"/>
              <a:buChar char="•"/>
              <a:tabLst>
                <a:tab pos="719455" algn="l"/>
              </a:tabLst>
            </a:pP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W.R.T</a:t>
            </a:r>
            <a:r>
              <a:rPr sz="2400" b="1" spc="-12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Encoding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18820" indent="-175260">
              <a:lnSpc>
                <a:spcPct val="100000"/>
              </a:lnSpc>
              <a:buFont typeface="Arial" panose="020B0604020202020204"/>
              <a:buChar char="•"/>
              <a:tabLst>
                <a:tab pos="719455" algn="l"/>
              </a:tabLst>
            </a:pPr>
            <a:r>
              <a:rPr sz="2400" b="1" spc="-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W.R.T</a:t>
            </a:r>
            <a:r>
              <a:rPr sz="2400" b="1" spc="-14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387852" cy="591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560064" cy="534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25"/>
            <a:ext cx="3340862" cy="523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25"/>
            <a:ext cx="3341370" cy="523240"/>
          </a:xfrm>
          <a:custGeom>
            <a:avLst/>
            <a:gdLst/>
            <a:ahLst/>
            <a:cxnLst/>
            <a:rect l="l" t="t" r="r" b="b"/>
            <a:pathLst>
              <a:path w="3341370" h="523240">
                <a:moveTo>
                  <a:pt x="0" y="523214"/>
                </a:moveTo>
                <a:lnTo>
                  <a:pt x="3340862" y="523214"/>
                </a:lnTo>
                <a:lnTo>
                  <a:pt x="3340862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/>
              <a:t>Data</a:t>
            </a:r>
            <a:r>
              <a:rPr sz="2800" spc="-20" dirty="0"/>
              <a:t> </a:t>
            </a:r>
            <a:r>
              <a:rPr sz="2800" spc="-10" dirty="0"/>
              <a:t>Representation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1426</Words>
  <Application>Microsoft Office PowerPoint</Application>
  <PresentationFormat>On-screen Show (4:3)</PresentationFormat>
  <Paragraphs>144</Paragraphs>
  <Slides>32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Definition: Visual Analytics</vt:lpstr>
      <vt:lpstr>Basic Components of Visual Analytics Models</vt:lpstr>
      <vt:lpstr>PowerPoint Presentation</vt:lpstr>
      <vt:lpstr>PowerPoint Presentation</vt:lpstr>
      <vt:lpstr>PowerPoint Presentation</vt:lpstr>
      <vt:lpstr>Data Representation</vt:lpstr>
      <vt:lpstr>Information Storage</vt:lpstr>
      <vt:lpstr>Data Representation w.r.t Memory/Storage</vt:lpstr>
      <vt:lpstr>Data Representation: w.r.t Character/Text/DB/Table encoding</vt:lpstr>
      <vt:lpstr>PowerPoint Presentation</vt:lpstr>
      <vt:lpstr>About image representation - Resolution (Suitable for Raster based models and its representation)</vt:lpstr>
      <vt:lpstr>PowerPoint Presentation</vt:lpstr>
      <vt:lpstr>PowerPoint Presentation</vt:lpstr>
      <vt:lpstr>Why Unstructured Data (w.r.t Big Data context)</vt:lpstr>
      <vt:lpstr>PowerPoint Presentation</vt:lpstr>
      <vt:lpstr>Visualizing the Unstructured Data</vt:lpstr>
      <vt:lpstr>Big Data: Steps in Visualizing the Unstructured Data</vt:lpstr>
      <vt:lpstr>Interactive Visualization functions - The most important component  of Visualization.</vt:lpstr>
      <vt:lpstr>Leading Tools for Visual Analytics</vt:lpstr>
      <vt:lpstr>PowerPoint Presentation</vt:lpstr>
      <vt:lpstr>w.r.t Visualization/Plots</vt:lpstr>
      <vt:lpstr>PowerPoint Presentation</vt:lpstr>
      <vt:lpstr>Comparison of Open Source Visual Analytical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Manavalan</dc:creator>
  <cp:lastModifiedBy>Shilpa</cp:lastModifiedBy>
  <cp:revision>47</cp:revision>
  <dcterms:created xsi:type="dcterms:W3CDTF">2016-12-14T11:30:00Z</dcterms:created>
  <dcterms:modified xsi:type="dcterms:W3CDTF">2024-05-28T04:30:39Z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2016-05-23T05:30:00Z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2016-12-14T05:30:00Z</vt:filetime>
  </property>
  <property fmtid="{D5CDD505-2E9C-101B-9397-08002B2CF9AE}" pid="5" name="ICV">
    <vt:lpwstr>6DC0A33389C24489A1EE133B5077A4F6</vt:lpwstr>
  </property>
  <property fmtid="{D5CDD505-2E9C-101B-9397-08002B2CF9AE}" pid="6" name="KSOProductBuildVer">
    <vt:lpwstr>1033-11.2.0.11440</vt:lpwstr>
  </property>
</Properties>
</file>