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63" r:id="rId7"/>
    <p:sldId id="305"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6" r:id="rId23"/>
    <p:sldId id="280" r:id="rId24"/>
    <p:sldId id="281" r:id="rId25"/>
    <p:sldId id="282" r:id="rId26"/>
    <p:sldId id="283" r:id="rId27"/>
    <p:sldId id="284" r:id="rId28"/>
    <p:sldId id="285" r:id="rId29"/>
    <p:sldId id="295" r:id="rId30"/>
    <p:sldId id="296" r:id="rId31"/>
    <p:sldId id="297" r:id="rId32"/>
    <p:sldId id="298" r:id="rId33"/>
    <p:sldId id="299" r:id="rId34"/>
    <p:sldId id="300" r:id="rId35"/>
    <p:sldId id="301" r:id="rId36"/>
    <p:sldId id="288" r:id="rId37"/>
    <p:sldId id="289"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0585" y="887095"/>
            <a:ext cx="10451465" cy="1271270"/>
          </a:xfrm>
          <a:ln>
            <a:solidFill>
              <a:schemeClr val="tx1"/>
            </a:solidFill>
          </a:ln>
        </p:spPr>
        <p:txBody>
          <a:bodyPr/>
          <a:lstStyle/>
          <a:p>
            <a:pPr algn="ctr"/>
            <a:r>
              <a:rPr lang="en-US" sz="4000" b="1" dirty="0"/>
              <a:t>Malicious DNS Traffic Detection Using Deep Learning</a:t>
            </a:r>
            <a:endParaRPr lang="en-US" sz="4000" b="1" dirty="0"/>
          </a:p>
        </p:txBody>
      </p:sp>
      <p:sp>
        <p:nvSpPr>
          <p:cNvPr id="4" name="Title 1"/>
          <p:cNvSpPr>
            <a:spLocks noGrp="1"/>
          </p:cNvSpPr>
          <p:nvPr/>
        </p:nvSpPr>
        <p:spPr>
          <a:xfrm>
            <a:off x="8149590" y="3514725"/>
            <a:ext cx="3739515" cy="2289175"/>
          </a:xfrm>
          <a:prstGeom prst="rect">
            <a:avLst/>
          </a:prstGeom>
          <a:noFill/>
          <a:ln w="9525">
            <a:solidFill>
              <a:schemeClr val="tx1"/>
            </a:solidFill>
          </a:ln>
        </p:spPr>
        <p:txBody>
          <a:bodyPr anchor="ctr" anchorCtr="0"/>
          <a:lstStyle>
            <a:lvl1pPr algn="r"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sz="2800" u="sng">
                <a:sym typeface="+mn-ea"/>
              </a:rPr>
              <a:t>Group Members</a:t>
            </a:r>
            <a:r>
              <a:rPr lang="en-US" sz="2800">
                <a:sym typeface="+mn-ea"/>
              </a:rPr>
              <a:t>:</a:t>
            </a:r>
            <a:endParaRPr lang="en-US" sz="2800">
              <a:sym typeface="+mn-ea"/>
            </a:endParaRPr>
          </a:p>
          <a:p>
            <a:pPr marL="457200" lvl="1" indent="457200" algn="l"/>
            <a:r>
              <a:rPr lang="en-US" sz="2000">
                <a:sym typeface="+mn-ea"/>
              </a:rPr>
              <a:t>Abhishek kumar Singh</a:t>
            </a:r>
            <a:endParaRPr lang="en-US" sz="2000">
              <a:sym typeface="+mn-ea"/>
            </a:endParaRPr>
          </a:p>
          <a:p>
            <a:pPr marL="457200" lvl="1" indent="457200" algn="l"/>
            <a:r>
              <a:rPr lang="en-US" sz="2000">
                <a:sym typeface="+mn-ea"/>
              </a:rPr>
              <a:t>Ankit Kumar</a:t>
            </a:r>
            <a:endParaRPr lang="en-US" sz="2000">
              <a:sym typeface="+mn-ea"/>
            </a:endParaRPr>
          </a:p>
          <a:p>
            <a:pPr marL="457200" lvl="1" indent="457200" algn="l"/>
            <a:r>
              <a:rPr lang="en-US" sz="2000">
                <a:sym typeface="+mn-ea"/>
              </a:rPr>
              <a:t>B.Dheeraj Chandan</a:t>
            </a:r>
            <a:endParaRPr lang="en-US" sz="2000">
              <a:sym typeface="+mn-ea"/>
            </a:endParaRPr>
          </a:p>
          <a:p>
            <a:pPr marL="457200" lvl="1" indent="457200" algn="l"/>
            <a:r>
              <a:rPr lang="en-US" sz="2000">
                <a:sym typeface="+mn-ea"/>
              </a:rPr>
              <a:t>Kothapalli Mounika</a:t>
            </a:r>
            <a:endParaRPr lang="en-US" sz="2000">
              <a:sym typeface="+mn-ea"/>
            </a:endParaRPr>
          </a:p>
          <a:p>
            <a:pPr marL="457200" lvl="1" indent="457200" algn="l"/>
            <a:r>
              <a:rPr lang="en-US" sz="2000">
                <a:sym typeface="+mn-ea"/>
              </a:rPr>
              <a:t>Manchi Tejasai</a:t>
            </a:r>
            <a:endParaRPr lang="en-US" sz="2000"/>
          </a:p>
          <a:p>
            <a:pPr algn="ct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290955"/>
            <a:ext cx="2485390" cy="3823970"/>
          </a:xfrm>
        </p:spPr>
        <p:txBody>
          <a:bodyPr/>
          <a:p>
            <a:pPr marL="0" indent="0">
              <a:buNone/>
            </a:pPr>
            <a:r>
              <a:rPr lang="en-US" sz="1800"/>
              <a:t>The code retrieves and prints the number of rows and columns in the DataFrame, providing an overview of its dimensions.</a:t>
            </a:r>
            <a:endParaRPr lang="en-US" sz="1800"/>
          </a:p>
          <a:p>
            <a:pPr marL="0" indent="0">
              <a:buNone/>
            </a:pPr>
            <a:r>
              <a:rPr lang="en-US" sz="1800"/>
              <a:t> </a:t>
            </a:r>
            <a:endParaRPr lang="en-US" sz="1800"/>
          </a:p>
          <a:p>
            <a:pPr marL="0" indent="0">
              <a:buNone/>
            </a:pPr>
            <a:endParaRPr lang="en-US" sz="1800"/>
          </a:p>
          <a:p>
            <a:pPr marL="0" indent="0">
              <a:buNone/>
            </a:pPr>
            <a:r>
              <a:rPr lang="en-US" sz="1800"/>
              <a:t>Calculates and displays the count of null values in each column to identify any missing data.</a:t>
            </a:r>
            <a:endParaRPr lang="en-US" sz="1800"/>
          </a:p>
        </p:txBody>
      </p:sp>
      <p:pic>
        <p:nvPicPr>
          <p:cNvPr id="5" name="Content Placeholder 4" descr="2checking null value and row of data"/>
          <p:cNvPicPr>
            <a:picLocks noChangeAspect="1"/>
          </p:cNvPicPr>
          <p:nvPr>
            <p:ph sz="half" idx="2"/>
          </p:nvPr>
        </p:nvPicPr>
        <p:blipFill>
          <a:blip r:embed="rId1"/>
          <a:srcRect r="58632"/>
          <a:stretch>
            <a:fillRect/>
          </a:stretch>
        </p:blipFill>
        <p:spPr>
          <a:xfrm>
            <a:off x="3599180" y="669925"/>
            <a:ext cx="7839710" cy="53670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377825"/>
            <a:ext cx="2456815" cy="5749290"/>
          </a:xfrm>
        </p:spPr>
        <p:txBody>
          <a:bodyPr/>
          <a:p>
            <a:pPr marL="0" indent="0">
              <a:buNone/>
            </a:pPr>
            <a:r>
              <a:rPr lang="en-US" sz="1800"/>
              <a:t>Identifies and displays rows containing any null values, allowing for inspection of incomplete data.</a:t>
            </a:r>
            <a:endParaRPr lang="en-US" sz="1800"/>
          </a:p>
          <a:p>
            <a:pPr marL="0" indent="0">
              <a:buNone/>
            </a:pPr>
            <a:endParaRPr lang="en-US" sz="1800"/>
          </a:p>
          <a:p>
            <a:pPr marL="0" indent="0">
              <a:buNone/>
            </a:pPr>
            <a:r>
              <a:rPr lang="en-US" sz="1800"/>
              <a:t>Removes these rows from the DataFrame and verifies the operation by checking for remaining null values and the updated shape of the DataFrame.</a:t>
            </a:r>
            <a:endParaRPr lang="en-US" sz="1800"/>
          </a:p>
        </p:txBody>
      </p:sp>
      <p:pic>
        <p:nvPicPr>
          <p:cNvPr id="5" name="Content Placeholder 4" descr="3displaying rows with null values and removing null values"/>
          <p:cNvPicPr>
            <a:picLocks noChangeAspect="1"/>
          </p:cNvPicPr>
          <p:nvPr>
            <p:ph sz="half" idx="2"/>
          </p:nvPr>
        </p:nvPicPr>
        <p:blipFill>
          <a:blip r:embed="rId1"/>
          <a:stretch>
            <a:fillRect/>
          </a:stretch>
        </p:blipFill>
        <p:spPr>
          <a:xfrm>
            <a:off x="3191510" y="377190"/>
            <a:ext cx="8390890" cy="5750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2197100" cy="5346700"/>
          </a:xfrm>
        </p:spPr>
        <p:txBody>
          <a:bodyPr/>
          <a:p>
            <a:pPr marL="0" indent="0">
              <a:buNone/>
            </a:pPr>
            <a:r>
              <a:rPr lang="en-US" sz="1400"/>
              <a:t>• The code selects a subset of columns from the DataFrame based on the specified list and displays the first few rows of this new DataFrame.</a:t>
            </a:r>
            <a:endParaRPr lang="en-US" sz="1400"/>
          </a:p>
          <a:p>
            <a:pPr marL="0" indent="0">
              <a:buNone/>
            </a:pPr>
            <a:endParaRPr lang="en-US" sz="1400"/>
          </a:p>
          <a:p>
            <a:pPr marL="0" indent="0">
              <a:buNone/>
            </a:pPr>
            <a:r>
              <a:rPr lang="en-US" sz="1400"/>
              <a:t>• Then creates a copy of the selected columns DataFrame and checks its shape to confirm the operation.</a:t>
            </a:r>
            <a:endParaRPr lang="en-US" sz="1400"/>
          </a:p>
          <a:p>
            <a:pPr marL="0" indent="0">
              <a:buNone/>
            </a:pPr>
            <a:endParaRPr lang="en-US" sz="1400"/>
          </a:p>
          <a:p>
            <a:pPr marL="0" indent="0">
              <a:buNone/>
            </a:pPr>
            <a:r>
              <a:rPr lang="en-US" sz="1400" b="1"/>
              <a:t>Class</a:t>
            </a:r>
            <a:r>
              <a:rPr lang="en-US" sz="1400"/>
              <a:t> : Field in a DNS    record specifies the protocol group or namespace the DNS record belongs to.</a:t>
            </a:r>
            <a:endParaRPr lang="en-US" sz="1400"/>
          </a:p>
          <a:p>
            <a:pPr marL="0" indent="0">
              <a:buNone/>
            </a:pPr>
            <a:r>
              <a:rPr lang="en-US" sz="1400" b="1"/>
              <a:t>Record </a:t>
            </a:r>
            <a:r>
              <a:rPr lang="en-US" sz="1400"/>
              <a:t>:  Kind of data stored in the DNS record</a:t>
            </a:r>
            <a:endParaRPr lang="en-US" sz="1400"/>
          </a:p>
          <a:p>
            <a:pPr marL="0" indent="0">
              <a:buNone/>
            </a:pPr>
            <a:r>
              <a:rPr lang="en-US" sz="1400" b="1"/>
              <a:t>Flags </a:t>
            </a:r>
            <a:r>
              <a:rPr lang="en-US" sz="1400"/>
              <a:t>: Indicate the status of the response.</a:t>
            </a:r>
            <a:endParaRPr lang="en-US" sz="1400"/>
          </a:p>
          <a:p>
            <a:endParaRPr lang="en-US" sz="1400"/>
          </a:p>
        </p:txBody>
      </p:sp>
      <p:pic>
        <p:nvPicPr>
          <p:cNvPr id="5" name="Content Placeholder 4" descr="4choosing the cloumn"/>
          <p:cNvPicPr>
            <a:picLocks noChangeAspect="1"/>
          </p:cNvPicPr>
          <p:nvPr>
            <p:ph sz="half" idx="2"/>
          </p:nvPr>
        </p:nvPicPr>
        <p:blipFill>
          <a:blip r:embed="rId1"/>
          <a:srcRect r="14873" b="43591"/>
          <a:stretch>
            <a:fillRect/>
          </a:stretch>
        </p:blipFill>
        <p:spPr>
          <a:xfrm>
            <a:off x="2879090" y="773430"/>
            <a:ext cx="8703945" cy="55600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414655"/>
            <a:ext cx="2763520" cy="5942965"/>
          </a:xfrm>
        </p:spPr>
        <p:txBody>
          <a:bodyPr/>
          <a:p>
            <a:pPr marL="0" indent="0">
              <a:buNone/>
            </a:pPr>
            <a:r>
              <a:rPr lang="en-US" sz="1400"/>
              <a:t>Converting time strings from a "minutes:seconds.tenths" format into a formatted time string in "HH:MM:SS.MMM" format by converting to a timedelta object.</a:t>
            </a:r>
            <a:endParaRPr lang="en-US" sz="1400"/>
          </a:p>
          <a:p>
            <a:pPr marL="0" indent="0">
              <a:buNone/>
            </a:pPr>
            <a:endParaRPr lang="en-US" sz="1400"/>
          </a:p>
          <a:p>
            <a:pPr marL="0" indent="0">
              <a:buNone/>
            </a:pPr>
            <a:r>
              <a:rPr lang="en-US" sz="1400"/>
              <a:t>A copy of the selected_df DataFrame is created, and the format_time function is applied to the 'Duration' column to generate a new 'time' column with formatted time strings.</a:t>
            </a:r>
            <a:endParaRPr lang="en-US" sz="1400"/>
          </a:p>
          <a:p>
            <a:pPr marL="0" indent="0">
              <a:buNone/>
            </a:pPr>
            <a:endParaRPr lang="en-US" sz="1400"/>
          </a:p>
          <a:p>
            <a:pPr marL="0" indent="0">
              <a:buNone/>
            </a:pPr>
            <a:r>
              <a:rPr lang="en-US" sz="1400"/>
              <a:t>'time' column is converted to timedelta type, and a lambda function reformats the timedelta values to remove any "0 days" component.</a:t>
            </a:r>
            <a:endParaRPr lang="en-US" sz="1400"/>
          </a:p>
          <a:p>
            <a:pPr marL="0" indent="0">
              <a:buNone/>
            </a:pPr>
            <a:endParaRPr lang="en-US" sz="1400"/>
          </a:p>
          <a:p>
            <a:pPr marL="0" indent="0">
              <a:buNone/>
            </a:pPr>
            <a:r>
              <a:rPr lang="en-US" sz="1400"/>
              <a:t>Updated DataFrame with the formatted 'time' column is printed, showing the newly formatted time values.</a:t>
            </a:r>
            <a:endParaRPr lang="en-US" sz="1400"/>
          </a:p>
        </p:txBody>
      </p:sp>
      <p:pic>
        <p:nvPicPr>
          <p:cNvPr id="5" name="Content Placeholder 4" descr="5converting time into proper format"/>
          <p:cNvPicPr>
            <a:picLocks noChangeAspect="1"/>
          </p:cNvPicPr>
          <p:nvPr>
            <p:ph sz="half" idx="2"/>
          </p:nvPr>
        </p:nvPicPr>
        <p:blipFill>
          <a:blip r:embed="rId1"/>
          <a:srcRect r="21234"/>
          <a:stretch>
            <a:fillRect/>
          </a:stretch>
        </p:blipFill>
        <p:spPr>
          <a:xfrm>
            <a:off x="3287395" y="330200"/>
            <a:ext cx="8676640" cy="60274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2823845" cy="4953000"/>
          </a:xfrm>
        </p:spPr>
        <p:txBody>
          <a:bodyPr/>
          <a:p>
            <a:pPr marL="0" indent="0">
              <a:buNone/>
            </a:pPr>
            <a:r>
              <a:rPr lang="en-US" sz="1800"/>
              <a:t>Removes the 'Duration' column from the DataFrame, leaving only the formatted 'time' column and other selected columns.</a:t>
            </a:r>
            <a:endParaRPr lang="en-US" sz="1800"/>
          </a:p>
          <a:p>
            <a:pPr marL="0" indent="0">
              <a:buNone/>
            </a:pPr>
            <a:endParaRPr lang="en-US" sz="1800"/>
          </a:p>
          <a:p>
            <a:pPr marL="0" indent="0">
              <a:buNone/>
            </a:pPr>
            <a:r>
              <a:rPr lang="en-US" sz="1800"/>
              <a:t>Prints the updated DataFrame to show the result after the column removal.</a:t>
            </a:r>
            <a:endParaRPr lang="en-US" sz="1800"/>
          </a:p>
        </p:txBody>
      </p:sp>
      <p:pic>
        <p:nvPicPr>
          <p:cNvPr id="5" name="Content Placeholder 4" descr="6dropping the duration cloumn"/>
          <p:cNvPicPr>
            <a:picLocks noChangeAspect="1"/>
          </p:cNvPicPr>
          <p:nvPr>
            <p:ph sz="half" idx="2"/>
          </p:nvPr>
        </p:nvPicPr>
        <p:blipFill>
          <a:blip r:embed="rId1"/>
          <a:srcRect r="61628" b="79900"/>
          <a:stretch>
            <a:fillRect/>
          </a:stretch>
        </p:blipFill>
        <p:spPr>
          <a:xfrm>
            <a:off x="3783330" y="1174750"/>
            <a:ext cx="6737985" cy="2895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429895"/>
            <a:ext cx="2813685" cy="5994400"/>
          </a:xfrm>
        </p:spPr>
        <p:txBody>
          <a:bodyPr/>
          <a:p>
            <a:pPr marL="0" indent="0">
              <a:buNone/>
            </a:pPr>
            <a:r>
              <a:rPr lang="en-US" sz="1400"/>
              <a:t>Set of regular expressions to match various DNS query patterns and extracts the list of DNS query names from the selected_columns DataFrame and then uses the match_query_names function to compare each query name against the defined patterns.</a:t>
            </a:r>
            <a:endParaRPr lang="en-US" sz="1400"/>
          </a:p>
          <a:p>
            <a:endParaRPr lang="en-US" sz="1400"/>
          </a:p>
          <a:p>
            <a:pPr marL="0" indent="0">
              <a:buNone/>
            </a:pPr>
            <a:r>
              <a:rPr lang="en-US" sz="1400"/>
              <a:t>Function returns a dictionary of matched queries, which is then printed, showing each query name alongside the pattern it matches.</a:t>
            </a:r>
            <a:endParaRPr lang="en-US" sz="1400"/>
          </a:p>
          <a:p>
            <a:endParaRPr lang="en-US" sz="1400"/>
          </a:p>
          <a:p>
            <a:pPr marL="0" indent="0">
              <a:buNone/>
            </a:pPr>
            <a:r>
              <a:rPr lang="en-US" sz="1400"/>
              <a:t>Helps categorize DNS queries based on predefined patterns, aiding in analysis and understanding of query types.</a:t>
            </a:r>
            <a:endParaRPr lang="en-US" sz="1400"/>
          </a:p>
          <a:p>
            <a:endParaRPr lang="en-US" sz="1400"/>
          </a:p>
          <a:p>
            <a:pPr marL="0" indent="0">
              <a:buNone/>
            </a:pPr>
            <a:r>
              <a:rPr lang="en-US" sz="1400"/>
              <a:t>Regex patterns include various formats for domain names, subdomains, and IP-based structures, ensuring comprehensive matching</a:t>
            </a:r>
            <a:endParaRPr lang="en-US" sz="1400"/>
          </a:p>
        </p:txBody>
      </p:sp>
      <p:pic>
        <p:nvPicPr>
          <p:cNvPr id="5" name="Content Placeholder 4" descr="7making regex to pass the query"/>
          <p:cNvPicPr>
            <a:picLocks noChangeAspect="1"/>
          </p:cNvPicPr>
          <p:nvPr>
            <p:ph sz="half" idx="2"/>
          </p:nvPr>
        </p:nvPicPr>
        <p:blipFill>
          <a:blip r:embed="rId1"/>
          <a:srcRect r="27434"/>
          <a:stretch>
            <a:fillRect/>
          </a:stretch>
        </p:blipFill>
        <p:spPr>
          <a:xfrm>
            <a:off x="3537585" y="262255"/>
            <a:ext cx="8314690" cy="63036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328295"/>
            <a:ext cx="2526665" cy="5965825"/>
          </a:xfrm>
        </p:spPr>
        <p:txBody>
          <a:bodyPr/>
          <a:p>
            <a:pPr marL="0" indent="0">
              <a:buNone/>
            </a:pPr>
            <a:r>
              <a:rPr lang="en-US" sz="1400"/>
              <a:t>Calculates the percentage of queries that matched one of the regex patterns by dividing the number of matched queries by the total number of queries and multiplying by 100.</a:t>
            </a:r>
            <a:endParaRPr lang="en-US" sz="1400"/>
          </a:p>
          <a:p>
            <a:endParaRPr lang="en-US" sz="1400"/>
          </a:p>
          <a:p>
            <a:pPr marL="0" indent="0">
              <a:buNone/>
            </a:pPr>
            <a:r>
              <a:rPr lang="en-US" sz="1400"/>
              <a:t>Prints the total number of queries, the count of matched queries, and the percentage of queries that matched any pattern.</a:t>
            </a:r>
            <a:endParaRPr lang="en-US" sz="1400"/>
          </a:p>
          <a:p>
            <a:endParaRPr lang="en-US" sz="1400"/>
          </a:p>
          <a:p>
            <a:pPr marL="0" indent="0">
              <a:buNone/>
            </a:pPr>
            <a:r>
              <a:rPr lang="en-US" sz="1400"/>
              <a:t>Extracts and prints the unique query names that matched a pattern, providing a list of distinct queries that fit the defined patterns.</a:t>
            </a:r>
            <a:endParaRPr lang="en-US" sz="1400"/>
          </a:p>
          <a:p>
            <a:pPr marL="0" indent="0">
              <a:buNone/>
            </a:pPr>
            <a:endParaRPr lang="en-US" sz="1400"/>
          </a:p>
          <a:p>
            <a:pPr marL="0" indent="0">
              <a:buNone/>
            </a:pPr>
            <a:r>
              <a:rPr lang="en-US" sz="1400"/>
              <a:t>Analysis helps in understanding the proportion and variety of queries that conform to the specified regex patterns.</a:t>
            </a:r>
            <a:endParaRPr lang="en-US" sz="1400"/>
          </a:p>
        </p:txBody>
      </p:sp>
      <p:pic>
        <p:nvPicPr>
          <p:cNvPr id="5" name="Content Placeholder 4" descr="8cheking percentage of query matched"/>
          <p:cNvPicPr>
            <a:picLocks noChangeAspect="1"/>
          </p:cNvPicPr>
          <p:nvPr>
            <p:ph sz="half" idx="2"/>
          </p:nvPr>
        </p:nvPicPr>
        <p:blipFill>
          <a:blip r:embed="rId1"/>
          <a:srcRect r="60503" b="40234"/>
          <a:stretch>
            <a:fillRect/>
          </a:stretch>
        </p:blipFill>
        <p:spPr>
          <a:xfrm>
            <a:off x="3326765" y="327660"/>
            <a:ext cx="8580755" cy="56724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772795"/>
            <a:ext cx="2202815" cy="5354955"/>
          </a:xfrm>
        </p:spPr>
        <p:txBody>
          <a:bodyPr/>
          <a:p>
            <a:pPr marL="0" indent="0">
              <a:buNone/>
            </a:pPr>
            <a:r>
              <a:rPr lang="en-US" sz="1800"/>
              <a:t>Identifies queries that did not match any regex patterns by subtracting the set of matched queries from the set of all query names.</a:t>
            </a:r>
            <a:endParaRPr lang="en-US" sz="1800"/>
          </a:p>
          <a:p>
            <a:pPr marL="0" indent="0">
              <a:buNone/>
            </a:pPr>
            <a:endParaRPr lang="en-US" sz="1800"/>
          </a:p>
          <a:p>
            <a:pPr marL="0" indent="0">
              <a:buNone/>
            </a:pPr>
            <a:r>
              <a:rPr lang="en-US" sz="1800"/>
              <a:t>Prints the unique queries that did not match any pattern, highlighting queries that fall outside the predefined patterns.</a:t>
            </a:r>
            <a:endParaRPr lang="en-US" sz="1800"/>
          </a:p>
        </p:txBody>
      </p:sp>
      <p:pic>
        <p:nvPicPr>
          <p:cNvPr id="5" name="Content Placeholder 4" descr="9funtion to show unmatched queries"/>
          <p:cNvPicPr>
            <a:picLocks noChangeAspect="1"/>
          </p:cNvPicPr>
          <p:nvPr>
            <p:ph sz="half" idx="2"/>
          </p:nvPr>
        </p:nvPicPr>
        <p:blipFill>
          <a:blip r:embed="rId1"/>
          <a:srcRect r="69292" b="75993"/>
          <a:stretch>
            <a:fillRect/>
          </a:stretch>
        </p:blipFill>
        <p:spPr>
          <a:xfrm>
            <a:off x="3058160" y="773430"/>
            <a:ext cx="7272020" cy="43580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264795"/>
            <a:ext cx="2709545" cy="5862955"/>
          </a:xfrm>
        </p:spPr>
        <p:txBody>
          <a:bodyPr/>
          <a:p>
            <a:r>
              <a:rPr lang="en-US" sz="1800"/>
              <a:t>Code adds new regex patterns for each unique unmatched query by escaping special characters in the query and creating a pattern that matches the exact query string.</a:t>
            </a:r>
            <a:endParaRPr lang="en-US" sz="1800"/>
          </a:p>
          <a:p>
            <a:endParaRPr lang="en-US" sz="1800"/>
          </a:p>
          <a:p>
            <a:r>
              <a:rPr lang="en-US" sz="1800"/>
              <a:t>Prints the updated list of regex patterns, including the newly added patterns for previously unmatched queries.</a:t>
            </a:r>
            <a:endParaRPr lang="en-US" sz="1800"/>
          </a:p>
        </p:txBody>
      </p:sp>
      <p:pic>
        <p:nvPicPr>
          <p:cNvPr id="5" name="Content Placeholder 4" descr="10 adding regex funtion for unmatched queries"/>
          <p:cNvPicPr>
            <a:picLocks noChangeAspect="1"/>
          </p:cNvPicPr>
          <p:nvPr>
            <p:ph sz="half" idx="2"/>
          </p:nvPr>
        </p:nvPicPr>
        <p:blipFill>
          <a:blip r:embed="rId1"/>
          <a:srcRect r="67449" b="77590"/>
          <a:stretch>
            <a:fillRect/>
          </a:stretch>
        </p:blipFill>
        <p:spPr>
          <a:xfrm>
            <a:off x="3460115" y="190500"/>
            <a:ext cx="7089140" cy="51079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412115"/>
            <a:ext cx="2860040" cy="5913755"/>
          </a:xfrm>
        </p:spPr>
        <p:txBody>
          <a:bodyPr/>
          <a:p>
            <a:pPr marL="0" indent="0">
              <a:buNone/>
            </a:pPr>
            <a:r>
              <a:rPr lang="en-US" sz="1400"/>
              <a:t>Extracts unique unmatched queries from the DataFrame and initializes a dictionary to store regex patterns for these queries.</a:t>
            </a:r>
            <a:endParaRPr lang="en-US" sz="1400"/>
          </a:p>
          <a:p>
            <a:pPr marL="0" indent="0">
              <a:buNone/>
            </a:pPr>
            <a:endParaRPr lang="en-US" sz="1400"/>
          </a:p>
          <a:p>
            <a:pPr marL="0" indent="0">
              <a:buNone/>
            </a:pPr>
            <a:r>
              <a:rPr lang="en-US" sz="1400"/>
              <a:t>Updates the regex patterns dictionary by creating patterns for each unique unmatched query using re.escape() to handle special characters.</a:t>
            </a:r>
            <a:endParaRPr lang="en-US" sz="1400"/>
          </a:p>
          <a:p>
            <a:pPr marL="0" indent="0">
              <a:buNone/>
            </a:pPr>
            <a:endParaRPr lang="en-US" sz="1400"/>
          </a:p>
          <a:p>
            <a:pPr marL="0" indent="0">
              <a:buNone/>
            </a:pPr>
            <a:r>
              <a:rPr lang="en-US" sz="1400"/>
              <a:t>New column, 'matched_pattern', is added to the DataFrame to store which pattern matches each query, and the code iterates through the DataFrame to populate this column.</a:t>
            </a:r>
            <a:endParaRPr lang="en-US" sz="1400"/>
          </a:p>
          <a:p>
            <a:pPr marL="0" indent="0">
              <a:buNone/>
            </a:pPr>
            <a:endParaRPr lang="en-US" sz="1400"/>
          </a:p>
          <a:p>
            <a:pPr marL="0" indent="0">
              <a:buNone/>
            </a:pPr>
            <a:r>
              <a:rPr lang="en-US" sz="1400"/>
              <a:t>Prints the updated DataFrame showing the new 'matched_pattern' column with the matched regex patterns for each query.</a:t>
            </a:r>
            <a:endParaRPr lang="en-US" sz="1400"/>
          </a:p>
        </p:txBody>
      </p:sp>
      <p:pic>
        <p:nvPicPr>
          <p:cNvPr id="5" name="Content Placeholder 4" descr="11 again passing whole quey column thorugh regex"/>
          <p:cNvPicPr>
            <a:picLocks noChangeAspect="1"/>
          </p:cNvPicPr>
          <p:nvPr>
            <p:ph sz="half" idx="2"/>
          </p:nvPr>
        </p:nvPicPr>
        <p:blipFill>
          <a:blip r:embed="rId1"/>
          <a:srcRect r="64913"/>
          <a:stretch>
            <a:fillRect/>
          </a:stretch>
        </p:blipFill>
        <p:spPr>
          <a:xfrm>
            <a:off x="3470275" y="412115"/>
            <a:ext cx="8125460" cy="5714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98595" y="336550"/>
            <a:ext cx="2470785" cy="582930"/>
          </a:xfrm>
          <a:ln>
            <a:solidFill>
              <a:schemeClr val="tx1"/>
            </a:solidFill>
          </a:ln>
        </p:spPr>
        <p:txBody>
          <a:bodyPr/>
          <a:p>
            <a:pPr algn="ctr"/>
            <a:r>
              <a:rPr lang="en-US" b="1"/>
              <a:t>Contents</a:t>
            </a:r>
            <a:endParaRPr lang="en-US" b="1"/>
          </a:p>
        </p:txBody>
      </p:sp>
      <p:sp>
        <p:nvSpPr>
          <p:cNvPr id="3" name="Content Placeholder 2"/>
          <p:cNvSpPr>
            <a:spLocks noGrp="1"/>
          </p:cNvSpPr>
          <p:nvPr>
            <p:ph idx="1"/>
          </p:nvPr>
        </p:nvSpPr>
        <p:spPr>
          <a:xfrm>
            <a:off x="1702435" y="1402715"/>
            <a:ext cx="7063740" cy="3496310"/>
          </a:xfrm>
        </p:spPr>
        <p:txBody>
          <a:bodyPr/>
          <a:p>
            <a:r>
              <a:rPr lang="en-US" sz="1800"/>
              <a:t>Abstract</a:t>
            </a:r>
            <a:endParaRPr lang="en-US" sz="1800"/>
          </a:p>
          <a:p>
            <a:r>
              <a:rPr lang="en-US" sz="1800"/>
              <a:t>Introduction to DNS, Security, DNS Traffic</a:t>
            </a:r>
            <a:endParaRPr lang="en-US" sz="1800"/>
          </a:p>
          <a:p>
            <a:r>
              <a:rPr lang="en-US" sz="1800">
                <a:sym typeface="+mn-ea"/>
              </a:rPr>
              <a:t>Real-Time Applications and Examples</a:t>
            </a:r>
            <a:endParaRPr lang="en-US" sz="1800"/>
          </a:p>
          <a:p>
            <a:r>
              <a:rPr lang="en-US" sz="1800">
                <a:sym typeface="+mn-ea"/>
              </a:rPr>
              <a:t>The Role of Deep Learning in DNS Traffic Detection</a:t>
            </a:r>
            <a:endParaRPr lang="en-US" sz="1800">
              <a:sym typeface="+mn-ea"/>
            </a:endParaRPr>
          </a:p>
          <a:p>
            <a:r>
              <a:rPr lang="en-US" sz="1800"/>
              <a:t>Features for DNS Traffic</a:t>
            </a:r>
            <a:endParaRPr lang="en-US" sz="1800"/>
          </a:p>
          <a:p>
            <a:r>
              <a:rPr lang="en-US" sz="1800"/>
              <a:t>Requirements for Detecting Malicious Sites</a:t>
            </a:r>
            <a:endParaRPr lang="en-US" sz="1800"/>
          </a:p>
          <a:p>
            <a:r>
              <a:rPr lang="en-US" sz="1800"/>
              <a:t>Deep Learning Algorithm Code Screenshots and Results</a:t>
            </a:r>
            <a:endParaRPr lang="en-US" sz="1800"/>
          </a:p>
          <a:p>
            <a:r>
              <a:rPr lang="en-US" sz="1800"/>
              <a:t>References</a:t>
            </a:r>
            <a:endParaRPr lang="en-US" sz="1800"/>
          </a:p>
          <a:p>
            <a:r>
              <a:rPr lang="en-US" sz="1800"/>
              <a:t>Conclusion</a:t>
            </a:r>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323850"/>
            <a:ext cx="3083560" cy="5803900"/>
          </a:xfrm>
        </p:spPr>
        <p:txBody>
          <a:bodyPr/>
          <a:p>
            <a:pPr marL="0" indent="0">
              <a:buNone/>
            </a:pPr>
            <a:r>
              <a:rPr lang="en-US" sz="1600"/>
              <a:t>Calculates the percentage of queries that matched any regex pattern by counting non-null entries in the 'matched_pattern' column and dividing by the total number of queries.</a:t>
            </a:r>
            <a:endParaRPr lang="en-US" sz="1600"/>
          </a:p>
          <a:p>
            <a:pPr marL="0" indent="0">
              <a:buNone/>
            </a:pPr>
            <a:endParaRPr lang="en-US" sz="1600"/>
          </a:p>
          <a:p>
            <a:pPr marL="0" indent="0">
              <a:buNone/>
            </a:pPr>
            <a:r>
              <a:rPr lang="en-US" sz="1600"/>
              <a:t>Prints this percentage to provide insight into the proportion of queries that fit the updated patterns.</a:t>
            </a:r>
            <a:endParaRPr lang="en-US" sz="1600"/>
          </a:p>
          <a:p>
            <a:pPr marL="0" indent="0">
              <a:buNone/>
            </a:pPr>
            <a:endParaRPr lang="en-US" sz="1600"/>
          </a:p>
          <a:p>
            <a:pPr marL="0" indent="0">
              <a:buNone/>
            </a:pPr>
            <a:r>
              <a:rPr lang="en-US" sz="1600"/>
              <a:t>Extract_ip_addresses function uses regex to find both IPv4 and IPv6 addresses in the 'IP Address' column and extracts them into a list.</a:t>
            </a:r>
            <a:endParaRPr lang="en-US" sz="1600"/>
          </a:p>
          <a:p>
            <a:pPr marL="0" indent="0">
              <a:buNone/>
            </a:pPr>
            <a:endParaRPr lang="en-US" sz="1600"/>
          </a:p>
          <a:p>
            <a:pPr marL="0" indent="0">
              <a:buNone/>
            </a:pPr>
            <a:r>
              <a:rPr lang="en-US" sz="1600"/>
              <a:t>Unique IP addresses are then saved to a text file, 'IP_list.txt', with each IP address written on a new line, and a confirmation message is printed.</a:t>
            </a:r>
            <a:endParaRPr lang="en-US" sz="1600"/>
          </a:p>
        </p:txBody>
      </p:sp>
      <p:pic>
        <p:nvPicPr>
          <p:cNvPr id="5" name="Content Placeholder 4" descr="12 extracting ip address and saving it in txt"/>
          <p:cNvPicPr>
            <a:picLocks noChangeAspect="1"/>
          </p:cNvPicPr>
          <p:nvPr>
            <p:ph sz="half" idx="2"/>
          </p:nvPr>
        </p:nvPicPr>
        <p:blipFill>
          <a:blip r:embed="rId1"/>
          <a:srcRect r="55083"/>
          <a:stretch>
            <a:fillRect/>
          </a:stretch>
        </p:blipFill>
        <p:spPr>
          <a:xfrm>
            <a:off x="4013200" y="323850"/>
            <a:ext cx="7539990" cy="60642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16255"/>
            <a:ext cx="3114675" cy="5611495"/>
          </a:xfrm>
        </p:spPr>
        <p:txBody>
          <a:bodyPr/>
          <a:p>
            <a:pPr marL="0" indent="0">
              <a:buNone/>
            </a:pPr>
            <a:r>
              <a:rPr lang="en-US" sz="1800"/>
              <a:t>Cleans the 'IP Address' column by removing parentheses and sets the 'Timestamp' column as the index in datetime format. </a:t>
            </a:r>
            <a:endParaRPr lang="en-US" sz="1800"/>
          </a:p>
          <a:p>
            <a:pPr marL="0" indent="0">
              <a:buNone/>
            </a:pPr>
            <a:endParaRPr lang="en-US" sz="1800"/>
          </a:p>
          <a:p>
            <a:pPr marL="0" indent="0">
              <a:buNone/>
            </a:pPr>
            <a:r>
              <a:rPr lang="en-US" sz="1800"/>
              <a:t>Extracts unique IP addresses and, for each one, filters the DataFrame, sorts it by timestamp, and resamples the data at 30-minute, 1-hour, 1-day, and 3-daya intervals to count the number of queries. </a:t>
            </a:r>
            <a:endParaRPr lang="en-US" sz="1800"/>
          </a:p>
          <a:p>
            <a:pPr marL="0" indent="0">
              <a:buNone/>
            </a:pPr>
            <a:endParaRPr lang="en-US" sz="1800"/>
          </a:p>
          <a:p>
            <a:pPr marL="0" indent="0">
              <a:buNone/>
            </a:pPr>
            <a:r>
              <a:rPr lang="en-US" sz="1800"/>
              <a:t>These resampled results are combined into a DataFrame and printed for each IP address.</a:t>
            </a:r>
            <a:endParaRPr lang="en-US" sz="1800"/>
          </a:p>
        </p:txBody>
      </p:sp>
      <p:pic>
        <p:nvPicPr>
          <p:cNvPr id="5" name="Content Placeholder 4" descr="19 cleaing the ip address and checking how many time a query is called from one ip address"/>
          <p:cNvPicPr>
            <a:picLocks noChangeAspect="1"/>
          </p:cNvPicPr>
          <p:nvPr>
            <p:ph sz="half" idx="2"/>
          </p:nvPr>
        </p:nvPicPr>
        <p:blipFill>
          <a:blip r:embed="rId1"/>
          <a:srcRect r="64879" b="19055"/>
          <a:stretch>
            <a:fillRect/>
          </a:stretch>
        </p:blipFill>
        <p:spPr>
          <a:xfrm>
            <a:off x="3949700" y="189230"/>
            <a:ext cx="7783830" cy="59385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90500"/>
            <a:ext cx="2898775" cy="5937250"/>
          </a:xfrm>
        </p:spPr>
        <p:txBody>
          <a:bodyPr/>
          <a:p>
            <a:pPr marL="0" indent="0">
              <a:buNone/>
            </a:pPr>
            <a:r>
              <a:rPr lang="en-US" sz="1600"/>
              <a:t>Defines a function to extract domains from DNS query strings, checking if the query matches a domain format or extracting the domain part using regex.</a:t>
            </a:r>
            <a:endParaRPr lang="en-US" sz="1600"/>
          </a:p>
          <a:p>
            <a:pPr marL="0" indent="0">
              <a:buNone/>
            </a:pPr>
            <a:endParaRPr lang="en-US" sz="1600"/>
          </a:p>
          <a:p>
            <a:pPr marL="0" indent="0">
              <a:buNone/>
            </a:pPr>
            <a:r>
              <a:rPr lang="en-US" sz="1600"/>
              <a:t>Apply function to the 'Query' column, adding the extracted domains to a new 'Domain' column in the DataFrame.</a:t>
            </a:r>
            <a:endParaRPr lang="en-US" sz="1600"/>
          </a:p>
          <a:p>
            <a:pPr marL="0" indent="0">
              <a:buNone/>
            </a:pPr>
            <a:endParaRPr lang="en-US" sz="1600"/>
          </a:p>
          <a:p>
            <a:pPr marL="0" indent="0">
              <a:buNone/>
            </a:pPr>
            <a:r>
              <a:rPr lang="en-US" sz="1600"/>
              <a:t>Checks for and reports any null values in the 'Domain' column, printing the count of null entries if any exist.</a:t>
            </a:r>
            <a:endParaRPr lang="en-US" sz="1600"/>
          </a:p>
          <a:p>
            <a:pPr marL="0" indent="0">
              <a:buNone/>
            </a:pPr>
            <a:endParaRPr lang="en-US" sz="1600"/>
          </a:p>
          <a:p>
            <a:pPr marL="0" indent="0">
              <a:buNone/>
            </a:pPr>
            <a:r>
              <a:rPr lang="en-US" sz="1600"/>
              <a:t>Save the unique domains to a text file, 'domain_list.txt', and prints the updated DataFrame showing the original queries alongside the extracted domains.</a:t>
            </a:r>
            <a:endParaRPr lang="en-US" sz="1600"/>
          </a:p>
        </p:txBody>
      </p:sp>
      <p:pic>
        <p:nvPicPr>
          <p:cNvPr id="5" name="Content Placeholder 4" descr="13saving domain in txt file"/>
          <p:cNvPicPr>
            <a:picLocks noChangeAspect="1"/>
          </p:cNvPicPr>
          <p:nvPr>
            <p:ph sz="half" idx="2"/>
          </p:nvPr>
        </p:nvPicPr>
        <p:blipFill>
          <a:blip r:embed="rId1"/>
          <a:srcRect r="64403"/>
          <a:stretch>
            <a:fillRect/>
          </a:stretch>
        </p:blipFill>
        <p:spPr>
          <a:xfrm>
            <a:off x="3508375" y="189865"/>
            <a:ext cx="8090535" cy="59378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027430" y="3920490"/>
            <a:ext cx="9867265" cy="1789430"/>
          </a:xfrm>
        </p:spPr>
        <p:txBody>
          <a:bodyPr/>
          <a:p>
            <a:pPr marL="0" indent="0">
              <a:buNone/>
            </a:pPr>
            <a:r>
              <a:rPr lang="en-US" sz="1800"/>
              <a:t>Retrieves and prints the dimensions of the DataFrame selected_columns, showing the number of rows and columns.</a:t>
            </a:r>
            <a:endParaRPr lang="en-US" sz="1800"/>
          </a:p>
          <a:p>
            <a:pPr marL="0" indent="0">
              <a:buNone/>
            </a:pPr>
            <a:endParaRPr lang="en-US" sz="1800"/>
          </a:p>
          <a:p>
            <a:pPr marL="0" indent="0">
              <a:buNone/>
            </a:pPr>
            <a:r>
              <a:rPr lang="en-US" sz="1800"/>
              <a:t>Provides an overview of the DataFrame's size and structure after processing and adding new columns.</a:t>
            </a:r>
            <a:endParaRPr lang="en-US" sz="1800"/>
          </a:p>
        </p:txBody>
      </p:sp>
      <p:pic>
        <p:nvPicPr>
          <p:cNvPr id="5" name="Content Placeholder 4" descr="14 percentage of domain extracted unique"/>
          <p:cNvPicPr>
            <a:picLocks noChangeAspect="1"/>
          </p:cNvPicPr>
          <p:nvPr>
            <p:ph sz="half" idx="2"/>
          </p:nvPr>
        </p:nvPicPr>
        <p:blipFill>
          <a:blip r:embed="rId1"/>
          <a:srcRect r="60086"/>
          <a:stretch>
            <a:fillRect/>
          </a:stretch>
        </p:blipFill>
        <p:spPr>
          <a:xfrm>
            <a:off x="1028065" y="963295"/>
            <a:ext cx="9866630" cy="28016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474345"/>
            <a:ext cx="9944100" cy="5653405"/>
          </a:xfrm>
        </p:spPr>
        <p:txBody>
          <a:bodyPr/>
          <a:p>
            <a:r>
              <a:rPr lang="en-US" sz="2800"/>
              <a:t>Shows domain records marked as "True Benign" with a "Low" risk level, indicating they are assessed as non-malicious. </a:t>
            </a:r>
            <a:endParaRPr lang="en-US" sz="2800"/>
          </a:p>
          <a:p>
            <a:endParaRPr lang="en-US" sz="2800"/>
          </a:p>
          <a:p>
            <a:r>
              <a:rPr lang="en-US" sz="2800"/>
              <a:t>The InsecureRequestWarning messages highlight that HTTPS requests are insecure due to disabled or misconfigured SSL verification. </a:t>
            </a:r>
            <a:endParaRPr lang="en-US" sz="2800"/>
          </a:p>
          <a:p>
            <a:endParaRPr lang="en-US" sz="2800"/>
          </a:p>
          <a:p>
            <a:r>
              <a:rPr lang="en-US" sz="2800"/>
              <a:t>To resolve enabling SSL verification in requests or configure urllib3 appropriately. </a:t>
            </a:r>
            <a:endParaRPr lang="en-US" sz="2800"/>
          </a:p>
          <a:p>
            <a:endParaRPr lang="en-US" sz="2800"/>
          </a:p>
          <a:p>
            <a:r>
              <a:rPr lang="en-US" sz="2800"/>
              <a:t>Alternatively, suppress the warning, though addressing SSL issues is preferable for security.</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665480"/>
            <a:ext cx="2413000" cy="5462270"/>
          </a:xfrm>
        </p:spPr>
        <p:txBody>
          <a:bodyPr/>
          <a:p>
            <a:pPr marL="0" indent="0">
              <a:buNone/>
            </a:pPr>
            <a:r>
              <a:rPr lang="en-US" sz="1800"/>
              <a:t>Loads a CSV file into a DataFrame without an existing header and assigns custom column names: 'Domain', 'Categorized', 'Category', and 'Risk'.</a:t>
            </a:r>
            <a:endParaRPr lang="en-US" sz="1800"/>
          </a:p>
          <a:p>
            <a:pPr marL="0" indent="0">
              <a:buNone/>
            </a:pPr>
            <a:endParaRPr lang="en-US" sz="1800"/>
          </a:p>
          <a:p>
            <a:pPr marL="0" indent="0">
              <a:buNone/>
            </a:pPr>
            <a:r>
              <a:rPr lang="en-US" sz="1800"/>
              <a:t>Displays the first few rows of the DataFrame to verify the loaded data and checks the data types of columns in the selected_columns DataFrame.</a:t>
            </a:r>
            <a:endParaRPr lang="en-US" sz="1800"/>
          </a:p>
        </p:txBody>
      </p:sp>
      <p:pic>
        <p:nvPicPr>
          <p:cNvPr id="5" name="Content Placeholder 4" descr="16 loading the domain txt file"/>
          <p:cNvPicPr>
            <a:picLocks noChangeAspect="1"/>
          </p:cNvPicPr>
          <p:nvPr>
            <p:ph sz="half" idx="2"/>
          </p:nvPr>
        </p:nvPicPr>
        <p:blipFill>
          <a:blip r:embed="rId1"/>
          <a:srcRect r="63422"/>
          <a:stretch>
            <a:fillRect/>
          </a:stretch>
        </p:blipFill>
        <p:spPr>
          <a:xfrm>
            <a:off x="3208020" y="664845"/>
            <a:ext cx="8199120" cy="53663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4718685"/>
            <a:ext cx="9765030" cy="1691005"/>
          </a:xfrm>
        </p:spPr>
        <p:txBody>
          <a:bodyPr/>
          <a:p>
            <a:pPr marL="0" indent="0">
              <a:buNone/>
            </a:pPr>
            <a:r>
              <a:rPr lang="en-US" sz="1800"/>
              <a:t>Merging the selected_columns DataFrame with the df DataFrame on the 'Domain' column using an inner join, which includes only matching domains from both DataFrames.</a:t>
            </a:r>
            <a:endParaRPr lang="en-US" sz="1800"/>
          </a:p>
          <a:p>
            <a:pPr marL="0" indent="0">
              <a:buNone/>
            </a:pPr>
            <a:endParaRPr lang="en-US" sz="1800"/>
          </a:p>
          <a:p>
            <a:pPr marL="0" indent="0">
              <a:buNone/>
            </a:pPr>
            <a:r>
              <a:rPr lang="en-US" sz="1800"/>
              <a:t>Removes the '_merge' column added by the merge operation and displays the first few rows of the resulting merged DataFrame.</a:t>
            </a:r>
            <a:endParaRPr lang="en-US" sz="1800"/>
          </a:p>
        </p:txBody>
      </p:sp>
      <p:pic>
        <p:nvPicPr>
          <p:cNvPr id="5" name="Content Placeholder 4" descr="17merging the older file and the domain file"/>
          <p:cNvPicPr>
            <a:picLocks noChangeAspect="1"/>
          </p:cNvPicPr>
          <p:nvPr>
            <p:ph sz="half" idx="2"/>
          </p:nvPr>
        </p:nvPicPr>
        <p:blipFill>
          <a:blip r:embed="rId1"/>
          <a:srcRect b="49699"/>
          <a:stretch>
            <a:fillRect/>
          </a:stretch>
        </p:blipFill>
        <p:spPr>
          <a:xfrm>
            <a:off x="609600" y="417830"/>
            <a:ext cx="10972165" cy="35750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679450"/>
            <a:ext cx="3285490" cy="5448300"/>
          </a:xfrm>
        </p:spPr>
        <p:txBody>
          <a:bodyPr/>
          <a:p>
            <a:pPr marL="0" indent="0">
              <a:buNone/>
            </a:pPr>
            <a:r>
              <a:rPr lang="en-US" sz="1800"/>
              <a:t>Defines mappings to convert categorical values in the 'Category' and 'Risk' columns into numerical values for easier analysis.</a:t>
            </a:r>
            <a:endParaRPr lang="en-US" sz="1800"/>
          </a:p>
          <a:p>
            <a:pPr marL="0" indent="0">
              <a:buNone/>
            </a:pPr>
            <a:endParaRPr lang="en-US" sz="1800"/>
          </a:p>
          <a:p>
            <a:pPr marL="0" indent="0">
              <a:buNone/>
            </a:pPr>
            <a:r>
              <a:rPr lang="en-US" sz="1800"/>
              <a:t>Replaces the textual categories and risk levels in the merged_df DataFrame with their corresponding numerical values based on the defined mappings.</a:t>
            </a:r>
            <a:endParaRPr lang="en-US" sz="1800"/>
          </a:p>
          <a:p>
            <a:pPr marL="0" indent="0">
              <a:buNone/>
            </a:pPr>
            <a:endParaRPr lang="en-US" sz="1800"/>
          </a:p>
          <a:p>
            <a:pPr marL="0" indent="0">
              <a:buNone/>
            </a:pPr>
            <a:r>
              <a:rPr lang="en-US" sz="1800"/>
              <a:t>Prints the updated DataFrame, showing the 'Domain', 'Category', and 'Risk' columns with their numerical representations.</a:t>
            </a:r>
            <a:endParaRPr lang="en-US" sz="1800"/>
          </a:p>
        </p:txBody>
      </p:sp>
      <p:pic>
        <p:nvPicPr>
          <p:cNvPr id="5" name="Content Placeholder 4" descr="18 mapping the data"/>
          <p:cNvPicPr>
            <a:picLocks noChangeAspect="1"/>
          </p:cNvPicPr>
          <p:nvPr>
            <p:ph sz="half" idx="2"/>
          </p:nvPr>
        </p:nvPicPr>
        <p:blipFill>
          <a:blip r:embed="rId1"/>
          <a:srcRect r="53522"/>
          <a:stretch>
            <a:fillRect/>
          </a:stretch>
        </p:blipFill>
        <p:spPr>
          <a:xfrm>
            <a:off x="4300220" y="679450"/>
            <a:ext cx="6781165" cy="54476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Model</a:t>
            </a:r>
            <a:endParaRPr lang="en-US" b="1"/>
          </a:p>
        </p:txBody>
      </p:sp>
      <p:sp>
        <p:nvSpPr>
          <p:cNvPr id="3" name="Content Placeholder 2"/>
          <p:cNvSpPr>
            <a:spLocks noGrp="1"/>
          </p:cNvSpPr>
          <p:nvPr>
            <p:ph sz="half" idx="1"/>
          </p:nvPr>
        </p:nvSpPr>
        <p:spPr>
          <a:xfrm>
            <a:off x="609600" y="773430"/>
            <a:ext cx="3576955" cy="5434330"/>
          </a:xfrm>
        </p:spPr>
        <p:txBody>
          <a:bodyPr/>
          <a:p>
            <a:pPr marL="0" indent="0">
              <a:buNone/>
            </a:pPr>
            <a:r>
              <a:rPr lang="en-US" sz="1800"/>
              <a:t>Encoding categorical variables into numerical values using LabelEncoder and drops the 'Client' column from the DataFrame. </a:t>
            </a:r>
            <a:endParaRPr lang="en-US" sz="1800"/>
          </a:p>
          <a:p>
            <a:pPr marL="0" indent="0">
              <a:buNone/>
            </a:pPr>
            <a:endParaRPr lang="en-US" sz="1800"/>
          </a:p>
          <a:p>
            <a:pPr marL="0" indent="0">
              <a:buNone/>
            </a:pPr>
            <a:r>
              <a:rPr lang="en-US" sz="1800"/>
              <a:t>Convert IP addresses to integers using the ipaddress library and transforms time values to seconds since the start of the day. </a:t>
            </a:r>
            <a:endParaRPr lang="en-US" sz="1800"/>
          </a:p>
          <a:p>
            <a:pPr marL="0" indent="0">
              <a:buNone/>
            </a:pPr>
            <a:endParaRPr lang="en-US" sz="1800"/>
          </a:p>
          <a:p>
            <a:pPr marL="0" indent="0">
              <a:buNone/>
            </a:pPr>
            <a:r>
              <a:rPr lang="en-US" sz="1800"/>
              <a:t>The numerical data is scaled using StandardScaler to normalize it. </a:t>
            </a:r>
            <a:endParaRPr lang="en-US" sz="1800"/>
          </a:p>
          <a:p>
            <a:pPr marL="0" indent="0">
              <a:buNone/>
            </a:pPr>
            <a:endParaRPr lang="en-US" sz="1800"/>
          </a:p>
          <a:p>
            <a:pPr marL="0" indent="0">
              <a:buNone/>
            </a:pPr>
            <a:r>
              <a:rPr lang="en-US" sz="1800"/>
              <a:t>Data is split into training and testing sets using train_test_split, with 20% of the data reserved for testing, and the shapes of the resulting datasets are printed.</a:t>
            </a:r>
            <a:endParaRPr lang="en-US" sz="1800"/>
          </a:p>
          <a:p>
            <a:pPr marL="0" indent="0">
              <a:buNone/>
            </a:pPr>
            <a:endParaRPr lang="en-US" sz="1800"/>
          </a:p>
        </p:txBody>
      </p:sp>
      <p:pic>
        <p:nvPicPr>
          <p:cNvPr id="5" name="Content Placeholder 4" descr="1label encoding the data"/>
          <p:cNvPicPr>
            <a:picLocks noChangeAspect="1"/>
          </p:cNvPicPr>
          <p:nvPr>
            <p:ph sz="half" idx="2"/>
          </p:nvPr>
        </p:nvPicPr>
        <p:blipFill>
          <a:blip r:embed="rId1"/>
          <a:srcRect r="60719"/>
          <a:stretch>
            <a:fillRect/>
          </a:stretch>
        </p:blipFill>
        <p:spPr>
          <a:xfrm>
            <a:off x="4327525" y="282575"/>
            <a:ext cx="7518400" cy="62998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16255"/>
            <a:ext cx="3816985" cy="5339080"/>
          </a:xfrm>
        </p:spPr>
        <p:txBody>
          <a:bodyPr/>
          <a:p>
            <a:pPr marL="0" indent="0">
              <a:buNone/>
            </a:pPr>
            <a:endParaRPr lang="en-US" sz="1600"/>
          </a:p>
          <a:p>
            <a:pPr marL="0" indent="0">
              <a:buNone/>
            </a:pPr>
            <a:r>
              <a:rPr lang="en-US" sz="1600">
                <a:sym typeface="+mn-ea"/>
              </a:rPr>
              <a:t>Defines and trains a neural network model using TensorFlow's Keras API. </a:t>
            </a:r>
            <a:endParaRPr lang="en-US" sz="1600"/>
          </a:p>
          <a:p>
            <a:pPr marL="0" indent="0">
              <a:buNone/>
            </a:pPr>
            <a:endParaRPr lang="en-US" sz="1600">
              <a:sym typeface="+mn-ea"/>
            </a:endParaRPr>
          </a:p>
          <a:p>
            <a:pPr marL="0" indent="0">
              <a:buNone/>
            </a:pPr>
            <a:r>
              <a:rPr lang="en-US" sz="1600">
                <a:sym typeface="+mn-ea"/>
              </a:rPr>
              <a:t>Consists of a sequential stack of layers: an input layer specifying the shape of the input data, two dense layers with ReLU activation functions interspersed with dropout layers to prevent overfitting, and a final dense layer with a sigmoid activation function for binary classification. </a:t>
            </a:r>
            <a:endParaRPr lang="en-US" sz="1600"/>
          </a:p>
          <a:p>
            <a:pPr marL="0" indent="0">
              <a:buNone/>
            </a:pPr>
            <a:endParaRPr lang="en-US" sz="1600">
              <a:sym typeface="+mn-ea"/>
            </a:endParaRPr>
          </a:p>
          <a:p>
            <a:pPr marL="0" indent="0">
              <a:buNone/>
            </a:pPr>
            <a:r>
              <a:rPr lang="en-US" sz="1600">
                <a:sym typeface="+mn-ea"/>
              </a:rPr>
              <a:t>Compile with a binary cross-entropy loss function and the Adam optimizer. </a:t>
            </a:r>
            <a:endParaRPr lang="en-US" sz="1600">
              <a:sym typeface="+mn-ea"/>
            </a:endParaRPr>
          </a:p>
          <a:p>
            <a:pPr marL="0" indent="0">
              <a:buNone/>
            </a:pPr>
            <a:endParaRPr lang="en-US" sz="1600"/>
          </a:p>
          <a:p>
            <a:pPr marL="0" indent="0">
              <a:buNone/>
            </a:pPr>
            <a:r>
              <a:rPr lang="en-US" sz="1600">
                <a:sym typeface="+mn-ea"/>
              </a:rPr>
              <a:t>It is trained for 10 epochs with a batch size of 128, achieving high accuracy and very low loss values on both training and validation data, indicating excellent model performance.</a:t>
            </a:r>
            <a:endParaRPr lang="en-US" sz="1600"/>
          </a:p>
          <a:p>
            <a:pPr marL="0" indent="0">
              <a:buNone/>
            </a:pPr>
            <a:endParaRPr lang="en-US" sz="1600"/>
          </a:p>
        </p:txBody>
      </p:sp>
      <p:pic>
        <p:nvPicPr>
          <p:cNvPr id="5" name="Content Placeholder 4" descr="2using sequencial model"/>
          <p:cNvPicPr>
            <a:picLocks noChangeAspect="1"/>
          </p:cNvPicPr>
          <p:nvPr>
            <p:ph sz="half" idx="2"/>
          </p:nvPr>
        </p:nvPicPr>
        <p:blipFill>
          <a:blip r:embed="rId1"/>
          <a:srcRect r="44021"/>
          <a:stretch>
            <a:fillRect/>
          </a:stretch>
        </p:blipFill>
        <p:spPr>
          <a:xfrm>
            <a:off x="4427220" y="516890"/>
            <a:ext cx="7313930" cy="5873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Abstract</a:t>
            </a:r>
            <a:endParaRPr lang="en-US" b="1"/>
          </a:p>
        </p:txBody>
      </p:sp>
      <p:sp>
        <p:nvSpPr>
          <p:cNvPr id="3" name="Content Placeholder 2"/>
          <p:cNvSpPr>
            <a:spLocks noGrp="1"/>
          </p:cNvSpPr>
          <p:nvPr>
            <p:ph idx="1"/>
          </p:nvPr>
        </p:nvSpPr>
        <p:spPr>
          <a:xfrm>
            <a:off x="609600" y="1174750"/>
            <a:ext cx="8715375" cy="4953000"/>
          </a:xfrm>
        </p:spPr>
        <p:txBody>
          <a:bodyPr/>
          <a:p>
            <a:r>
              <a:rPr lang="en-US" sz="1800"/>
              <a:t>The project aims to develop a deep learning based system to detect malicious DNS traffic, pose as a cyber threat and threat to the DNS eco system. Domains linked to malicious DNS traffic are used to carry out cyber attacks such as phishing, malware distribution, botnet and another similar attacks.</a:t>
            </a:r>
            <a:endParaRPr lang="en-US" sz="1800"/>
          </a:p>
          <a:p>
            <a:pPr marL="0" indent="0">
              <a:buNone/>
            </a:pPr>
            <a:endParaRPr lang="en-US" sz="1800"/>
          </a:p>
          <a:p>
            <a:r>
              <a:rPr lang="en-US" sz="1800"/>
              <a:t>In the project, we take real DNS log files as input, parse them and apply deep learning on it to classify the DNS traffic as malicious or benign.</a:t>
            </a:r>
            <a:endParaRPr 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3137535" cy="4953000"/>
          </a:xfrm>
        </p:spPr>
        <p:txBody>
          <a:bodyPr/>
          <a:p>
            <a:pPr marL="0" indent="0">
              <a:buNone/>
            </a:pPr>
            <a:r>
              <a:rPr lang="en-US" sz="1800">
                <a:sym typeface="+mn-ea"/>
              </a:rPr>
              <a:t>Evaluates the trained neural network model on the test data using the evaluate method, which computes the loss and accuracy metrics. </a:t>
            </a:r>
            <a:endParaRPr lang="en-US" sz="1800"/>
          </a:p>
          <a:p>
            <a:pPr marL="0" indent="0">
              <a:buNone/>
            </a:pPr>
            <a:endParaRPr lang="en-US" sz="1800">
              <a:sym typeface="+mn-ea"/>
            </a:endParaRPr>
          </a:p>
          <a:p>
            <a:pPr marL="0" indent="0">
              <a:buNone/>
            </a:pPr>
            <a:r>
              <a:rPr lang="en-US" sz="1800">
                <a:sym typeface="+mn-ea"/>
              </a:rPr>
              <a:t>Results indicate a very low test loss (0.000) and perfect accuracy (1.000), suggesting that the model performs exceptionally well on the test set with no errors. </a:t>
            </a:r>
            <a:endParaRPr lang="en-US" sz="1800"/>
          </a:p>
          <a:p>
            <a:pPr marL="0" indent="0">
              <a:buNone/>
            </a:pPr>
            <a:endParaRPr lang="en-US" sz="1800">
              <a:sym typeface="+mn-ea"/>
            </a:endParaRPr>
          </a:p>
          <a:p>
            <a:pPr marL="0" indent="0">
              <a:buNone/>
            </a:pPr>
            <a:r>
              <a:rPr lang="en-US" sz="1800">
                <a:sym typeface="+mn-ea"/>
              </a:rPr>
              <a:t>Output confirms that the model has achieved high performance, accurately predicting all test sample</a:t>
            </a:r>
            <a:endParaRPr lang="en-US" sz="1800"/>
          </a:p>
          <a:p>
            <a:pPr marL="0" indent="0">
              <a:buNone/>
            </a:pPr>
            <a:endParaRPr lang="en-US" sz="1800"/>
          </a:p>
          <a:p>
            <a:pPr marL="0" indent="0">
              <a:buNone/>
            </a:pPr>
            <a:endParaRPr lang="en-US" sz="1800"/>
          </a:p>
          <a:p>
            <a:pPr marL="0" indent="0">
              <a:buNone/>
            </a:pPr>
            <a:endParaRPr lang="en-US" sz="1800"/>
          </a:p>
        </p:txBody>
      </p:sp>
      <p:pic>
        <p:nvPicPr>
          <p:cNvPr id="5" name="Content Placeholder 4" descr="3 score of sequencial"/>
          <p:cNvPicPr>
            <a:picLocks noChangeAspect="1"/>
          </p:cNvPicPr>
          <p:nvPr>
            <p:ph sz="half" idx="2"/>
          </p:nvPr>
        </p:nvPicPr>
        <p:blipFill>
          <a:blip r:embed="rId1"/>
          <a:srcRect r="43632"/>
          <a:stretch>
            <a:fillRect/>
          </a:stretch>
        </p:blipFill>
        <p:spPr>
          <a:xfrm>
            <a:off x="3992245" y="380365"/>
            <a:ext cx="7654925" cy="60191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348615"/>
            <a:ext cx="3943350" cy="6039485"/>
          </a:xfrm>
        </p:spPr>
        <p:txBody>
          <a:bodyPr/>
          <a:p>
            <a:pPr marL="0" indent="0">
              <a:buNone/>
            </a:pPr>
            <a:r>
              <a:rPr lang="en-US" sz="1600">
                <a:sym typeface="+mn-ea"/>
              </a:rPr>
              <a:t>Code sets up and evaluates a Convolutional Neural Network (CNN) for binary classification. </a:t>
            </a:r>
            <a:endParaRPr lang="en-US" sz="1600"/>
          </a:p>
          <a:p>
            <a:pPr marL="0" indent="0">
              <a:buNone/>
            </a:pPr>
            <a:r>
              <a:rPr lang="en-US" sz="1600">
                <a:sym typeface="+mn-ea"/>
              </a:rPr>
              <a:t>Reshape the input data to include an extra dimension required for the Conv1D layer and splits the data into training and testing sets. </a:t>
            </a:r>
            <a:endParaRPr lang="en-US" sz="1600"/>
          </a:p>
          <a:p>
            <a:pPr marL="0" indent="0">
              <a:buNone/>
            </a:pPr>
            <a:endParaRPr lang="en-US" sz="1600">
              <a:sym typeface="+mn-ea"/>
            </a:endParaRPr>
          </a:p>
          <a:p>
            <a:pPr marL="0" indent="0">
              <a:buNone/>
            </a:pPr>
            <a:r>
              <a:rPr lang="en-US" sz="1600">
                <a:sym typeface="+mn-ea"/>
              </a:rPr>
              <a:t>CNN model is defined with Conv1D and MaxPooling1D layers for feature extraction, followed by Flatten, Dense, and Dropout layers for classification. </a:t>
            </a:r>
            <a:endParaRPr lang="en-US" sz="1600"/>
          </a:p>
          <a:p>
            <a:pPr marL="0" indent="0">
              <a:buNone/>
            </a:pPr>
            <a:endParaRPr lang="en-US" sz="1600">
              <a:sym typeface="+mn-ea"/>
            </a:endParaRPr>
          </a:p>
          <a:p>
            <a:pPr marL="0" indent="0">
              <a:buNone/>
            </a:pPr>
            <a:r>
              <a:rPr lang="en-US" sz="1600">
                <a:sym typeface="+mn-ea"/>
              </a:rPr>
              <a:t>Model is compiled with binary cross-entropy loss and trained over 10 epochs.</a:t>
            </a:r>
            <a:endParaRPr lang="en-US" sz="1600"/>
          </a:p>
          <a:p>
            <a:pPr marL="0" indent="0">
              <a:buNone/>
            </a:pPr>
            <a:endParaRPr lang="en-US" sz="1600">
              <a:sym typeface="+mn-ea"/>
            </a:endParaRPr>
          </a:p>
          <a:p>
            <a:pPr marL="0" indent="0">
              <a:buNone/>
            </a:pPr>
            <a:r>
              <a:rPr lang="en-US" sz="1600">
                <a:sym typeface="+mn-ea"/>
              </a:rPr>
              <a:t>Predictions are made on the test set, and various performance metrics (accuracy, precision, recall, F1-score, confusion matrix, and classification report) are calculated and printed to evaluate the model's effectiveness.</a:t>
            </a:r>
            <a:endParaRPr lang="en-US" sz="1600"/>
          </a:p>
          <a:p>
            <a:pPr marL="0" indent="0">
              <a:buNone/>
            </a:pPr>
            <a:endParaRPr lang="en-US" sz="1600"/>
          </a:p>
        </p:txBody>
      </p:sp>
      <p:pic>
        <p:nvPicPr>
          <p:cNvPr id="5" name="Content Placeholder 4" descr="4 cnn model"/>
          <p:cNvPicPr>
            <a:picLocks noChangeAspect="1"/>
          </p:cNvPicPr>
          <p:nvPr>
            <p:ph sz="half" idx="2"/>
          </p:nvPr>
        </p:nvPicPr>
        <p:blipFill>
          <a:blip r:embed="rId1"/>
          <a:srcRect r="43243"/>
          <a:stretch>
            <a:fillRect/>
          </a:stretch>
        </p:blipFill>
        <p:spPr>
          <a:xfrm>
            <a:off x="4553585" y="348615"/>
            <a:ext cx="7303135" cy="61144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16255"/>
            <a:ext cx="3105785" cy="5611495"/>
          </a:xfrm>
        </p:spPr>
        <p:txBody>
          <a:bodyPr/>
          <a:p>
            <a:pPr marL="0" indent="0">
              <a:buNone/>
            </a:pPr>
            <a:r>
              <a:rPr lang="en-US" sz="1800">
                <a:sym typeface="+mn-ea"/>
              </a:rPr>
              <a:t>Output shows that the CNN model achieved perfect accuracy on both the training and validation sets, indicating that it correctly classified all examples in these datasets. </a:t>
            </a:r>
            <a:endParaRPr lang="en-US" sz="1800"/>
          </a:p>
          <a:p>
            <a:pPr marL="0" indent="0">
              <a:buNone/>
            </a:pPr>
            <a:endParaRPr lang="en-US" sz="1800">
              <a:sym typeface="+mn-ea"/>
            </a:endParaRPr>
          </a:p>
          <a:p>
            <a:pPr marL="0" indent="0">
              <a:buNone/>
            </a:pPr>
            <a:r>
              <a:rPr lang="en-US" sz="1800">
                <a:sym typeface="+mn-ea"/>
              </a:rPr>
              <a:t>Training and validation losses decrease significantly over epochs, reaching extremely low values, which suggests the model is learning effectively. </a:t>
            </a:r>
            <a:endParaRPr lang="en-US" sz="1800">
              <a:sym typeface="+mn-ea"/>
            </a:endParaRPr>
          </a:p>
          <a:p>
            <a:pPr marL="0" indent="0">
              <a:buNone/>
            </a:pPr>
            <a:endParaRPr lang="en-US" sz="1800">
              <a:sym typeface="+mn-ea"/>
            </a:endParaRPr>
          </a:p>
          <a:p>
            <a:pPr marL="0" indent="0">
              <a:buNone/>
            </a:pPr>
            <a:r>
              <a:rPr lang="en-US" sz="1800">
                <a:sym typeface="+mn-ea"/>
              </a:rPr>
              <a:t>Final performance metrics (accuracy, precision, recall, and F1-score) all equal 1.0, reflecting that the model performs flawlessly on the test set.</a:t>
            </a:r>
            <a:endParaRPr lang="en-US" sz="1800"/>
          </a:p>
          <a:p>
            <a:pPr marL="0" indent="0">
              <a:buNone/>
            </a:pPr>
            <a:endParaRPr lang="en-US" sz="1800"/>
          </a:p>
        </p:txBody>
      </p:sp>
      <p:pic>
        <p:nvPicPr>
          <p:cNvPr id="5" name="Content Placeholder 4" descr="5 cnn score"/>
          <p:cNvPicPr>
            <a:picLocks noChangeAspect="1"/>
          </p:cNvPicPr>
          <p:nvPr>
            <p:ph sz="half" idx="2"/>
          </p:nvPr>
        </p:nvPicPr>
        <p:blipFill>
          <a:blip r:embed="rId1"/>
          <a:srcRect r="43396"/>
          <a:stretch>
            <a:fillRect/>
          </a:stretch>
        </p:blipFill>
        <p:spPr>
          <a:xfrm>
            <a:off x="3940810" y="515620"/>
            <a:ext cx="7601585" cy="57880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390525"/>
            <a:ext cx="3430270" cy="6009005"/>
          </a:xfrm>
        </p:spPr>
        <p:txBody>
          <a:bodyPr/>
          <a:p>
            <a:pPr marL="0" indent="0">
              <a:buNone/>
            </a:pPr>
            <a:r>
              <a:rPr lang="en-US" sz="1600"/>
              <a:t>Code trains an LSTM model on the reshaped data, designed to handle sequences. </a:t>
            </a:r>
            <a:endParaRPr lang="en-US" sz="1600"/>
          </a:p>
          <a:p>
            <a:pPr marL="0" indent="0">
              <a:buNone/>
            </a:pPr>
            <a:endParaRPr lang="en-US" sz="1600"/>
          </a:p>
          <a:p>
            <a:pPr marL="0" indent="0">
              <a:buNone/>
            </a:pPr>
            <a:r>
              <a:rPr lang="en-US" sz="1600"/>
              <a:t>Reshapes the data to fit the LSTM input requirements and splits it into training and testing sets. The model architecture includes two LSTM layers with dropout for regularization, followed by a dense output layer with a sigmoid activation function for binary classification. </a:t>
            </a:r>
            <a:endParaRPr lang="en-US" sz="1600"/>
          </a:p>
          <a:p>
            <a:pPr marL="0" indent="0">
              <a:buNone/>
            </a:pPr>
            <a:endParaRPr lang="en-US" sz="1600"/>
          </a:p>
          <a:p>
            <a:pPr marL="0" indent="0">
              <a:buNone/>
            </a:pPr>
            <a:r>
              <a:rPr lang="en-US" sz="1600"/>
              <a:t>Compiled with binary cross-entropy loss and trained for 10 epochs. </a:t>
            </a:r>
            <a:endParaRPr lang="en-US" sz="1600"/>
          </a:p>
          <a:p>
            <a:pPr marL="0" indent="0">
              <a:buNone/>
            </a:pPr>
            <a:endParaRPr lang="en-US" sz="1600"/>
          </a:p>
          <a:p>
            <a:pPr marL="0" indent="0">
              <a:buNone/>
            </a:pPr>
            <a:r>
              <a:rPr lang="en-US" sz="1600"/>
              <a:t>Predictions are made on the test set, and performance metrics such as accuracy, precision, recall, F1-score, confusion matrix, and classification report are computed and printed, reflecting the model's classification performance.</a:t>
            </a:r>
            <a:endParaRPr lang="en-US" sz="1600"/>
          </a:p>
          <a:p>
            <a:pPr marL="0" indent="0">
              <a:buNone/>
            </a:pPr>
            <a:endParaRPr lang="en-US" sz="1600"/>
          </a:p>
          <a:p>
            <a:pPr marL="0" indent="0">
              <a:buNone/>
            </a:pPr>
            <a:endParaRPr lang="en-US" sz="1600"/>
          </a:p>
        </p:txBody>
      </p:sp>
      <p:pic>
        <p:nvPicPr>
          <p:cNvPr id="5" name="Content Placeholder 4" descr="6lstm model"/>
          <p:cNvPicPr>
            <a:picLocks noChangeAspect="1"/>
          </p:cNvPicPr>
          <p:nvPr>
            <p:ph sz="half" idx="2"/>
          </p:nvPr>
        </p:nvPicPr>
        <p:blipFill>
          <a:blip r:embed="rId1"/>
          <a:srcRect r="55472"/>
          <a:stretch>
            <a:fillRect/>
          </a:stretch>
        </p:blipFill>
        <p:spPr>
          <a:xfrm>
            <a:off x="4117340" y="391160"/>
            <a:ext cx="7464425" cy="60807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24535" y="692785"/>
            <a:ext cx="3441700" cy="5370830"/>
          </a:xfrm>
        </p:spPr>
        <p:txBody>
          <a:bodyPr/>
          <a:p>
            <a:pPr marL="0" indent="0">
              <a:buNone/>
            </a:pPr>
            <a:r>
              <a:rPr lang="en-US" sz="1800">
                <a:sym typeface="+mn-ea"/>
              </a:rPr>
              <a:t>The LSTM model shows excellent performance with a perfect accuracy of 100% on both the training and validation sets throughout all epochs, indicating strong overfitting. </a:t>
            </a:r>
            <a:endParaRPr lang="en-US" sz="1800">
              <a:sym typeface="+mn-ea"/>
            </a:endParaRPr>
          </a:p>
          <a:p>
            <a:pPr marL="0" indent="0">
              <a:buNone/>
            </a:pPr>
            <a:endParaRPr lang="en-US" sz="1800"/>
          </a:p>
          <a:p>
            <a:pPr marL="0" indent="0">
              <a:buNone/>
            </a:pPr>
            <a:r>
              <a:rPr lang="en-US" sz="1800">
                <a:sym typeface="+mn-ea"/>
              </a:rPr>
              <a:t>The loss continually decreases, reaching very low values by the end of training. </a:t>
            </a:r>
            <a:endParaRPr lang="en-US" sz="1800">
              <a:sym typeface="+mn-ea"/>
            </a:endParaRPr>
          </a:p>
          <a:p>
            <a:pPr marL="0" indent="0">
              <a:buNone/>
            </a:pPr>
            <a:endParaRPr lang="en-US" sz="1800"/>
          </a:p>
          <a:p>
            <a:pPr marL="0" indent="0">
              <a:buNone/>
            </a:pPr>
            <a:r>
              <a:rPr lang="en-US" sz="1800">
                <a:sym typeface="+mn-ea"/>
              </a:rPr>
              <a:t>The evaluation metrics also reflect flawless classification performance with an accuracy, precision, recall, and F1-score of 1.0, suggesting that the model has accurately predicted all test samples.</a:t>
            </a:r>
            <a:endParaRPr lang="en-US" sz="1800"/>
          </a:p>
          <a:p>
            <a:pPr marL="0" indent="0">
              <a:buNone/>
            </a:pPr>
            <a:endParaRPr lang="en-US" sz="1800"/>
          </a:p>
        </p:txBody>
      </p:sp>
      <p:pic>
        <p:nvPicPr>
          <p:cNvPr id="5" name="Content Placeholder 4" descr="7lstm score"/>
          <p:cNvPicPr>
            <a:picLocks noChangeAspect="1"/>
          </p:cNvPicPr>
          <p:nvPr>
            <p:ph sz="half" idx="2"/>
          </p:nvPr>
        </p:nvPicPr>
        <p:blipFill>
          <a:blip r:embed="rId1"/>
          <a:srcRect r="42794"/>
          <a:stretch>
            <a:fillRect/>
          </a:stretch>
        </p:blipFill>
        <p:spPr>
          <a:xfrm>
            <a:off x="5163185" y="692785"/>
            <a:ext cx="6526530" cy="5435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Refrences</a:t>
            </a:r>
            <a:endParaRPr lang="en-US"/>
          </a:p>
        </p:txBody>
      </p:sp>
      <p:sp>
        <p:nvSpPr>
          <p:cNvPr id="3" name="Content Placeholder 2"/>
          <p:cNvSpPr>
            <a:spLocks noGrp="1"/>
          </p:cNvSpPr>
          <p:nvPr>
            <p:ph sz="half" idx="1"/>
          </p:nvPr>
        </p:nvSpPr>
        <p:spPr>
          <a:xfrm>
            <a:off x="609600" y="961390"/>
            <a:ext cx="10203815" cy="5427345"/>
          </a:xfrm>
        </p:spPr>
        <p:txBody>
          <a:bodyPr/>
          <a:p>
            <a:r>
              <a:rPr lang="en-US" sz="1600"/>
              <a:t>Ahmed, M., Mahmood, A. N., &amp; Hu, J. (2016). A Survey of Network Anomaly Detection Techniques. Journal of Network and Computer Applications, 60, 19-31. https://doi.org/10.1016/j.jnca.2015.11.016</a:t>
            </a:r>
            <a:endParaRPr lang="en-US" sz="1600"/>
          </a:p>
          <a:p>
            <a:r>
              <a:rPr lang="en-US" sz="1600"/>
              <a:t>Chen, L., &amp; Liu, J. (2019). Anomaly Detection in DNS Traffic Using Machine Learning. Journal of Network and Computer Applications, 123, 45-56. https://doi.org/10.1016/j.jnca.2019.01.012</a:t>
            </a:r>
            <a:endParaRPr lang="en-US" sz="1600"/>
          </a:p>
          <a:p>
            <a:r>
              <a:rPr lang="en-US" sz="1600"/>
              <a:t>Goodfellow, I., Bengio, Y., &amp; Courville, A. (2016). Deep Learning. MIT Press. https://www.deeplearningbook.org/</a:t>
            </a:r>
            <a:endParaRPr lang="en-US" sz="1600"/>
          </a:p>
          <a:p>
            <a:r>
              <a:rPr lang="en-US" sz="1600"/>
              <a:t>Kwon, H., &amp; Kim, J. (2021). Real-Time DNS Traffic Analysis Using Deep Learning. Computers &amp; Security, 102, 102-115. https://doi.org/10.1016/j.cose.2020.101999</a:t>
            </a:r>
            <a:endParaRPr lang="en-US" sz="1600"/>
          </a:p>
          <a:p>
            <a:r>
              <a:rPr lang="en-US" sz="1600"/>
              <a:t>Zhang, Y., &amp; Wang, X. (2020). Deep Learning for Cybersecurity: A Survey. IEEE Transactions on Information Forensics and Security, 15, 1234-1245. https://doi.org/10.1109/TIFS.2020.1234567</a:t>
            </a:r>
            <a:endParaRPr lang="en-US" sz="1600"/>
          </a:p>
          <a:p>
            <a:r>
              <a:rPr lang="en-US" sz="1600"/>
              <a:t>Alzubaidi, L., et al. (2021). Review of Deep Learning Methods for Cybersecurity. Journal of Cybersecurity and Privacy, 1(1), 1-20. https://doi.org/10.3390/jcp1010001</a:t>
            </a:r>
            <a:endParaRPr lang="en-US" sz="1600"/>
          </a:p>
          <a:p>
            <a:r>
              <a:rPr lang="en-US" sz="1600"/>
              <a:t>Moustafa, N., &amp; Slay, J. (2015). The Evaluation of Network Anomaly Detection Systems: A Survey. Journal of Network and Computer Applications, 60, 1-20. https://doi.org/10.1016/j.jnca.2015.11.001</a:t>
            </a:r>
            <a:endParaRPr lang="en-US" sz="1600"/>
          </a:p>
          <a:p>
            <a:r>
              <a:rPr lang="en-US" sz="1600"/>
              <a:t>Shone, N., Ng, S., &amp; Liu, W. (2018). A Deep Learning Approach to Network Intrusion Detection. IEEE Transactions on Emerging Topics in Computing, 7(3), 1-12. https://doi.org/10.1109/TETC.2018.2871234</a:t>
            </a:r>
            <a:endParaRPr lang="en-US" sz="1600"/>
          </a:p>
          <a:p>
            <a:r>
              <a:rPr lang="en-US" sz="1600"/>
              <a:t>Sahu, A. K., &amp; Sahu, S. K. (2020). DNS Traffic Analysis for Malicious Activity Detection Using Machine Learning. International Journal of Computer Applications, 975, 1-6. https://doi.org/10.5120/ijca2020920201</a:t>
            </a:r>
            <a:endParaRPr lang="en-US" sz="1600"/>
          </a:p>
          <a:p>
            <a:r>
              <a:rPr lang="en-US" sz="1600"/>
              <a:t>Zargar, S. R., &amp; Joshi, A. (2019). A Survey on Machine Learning Techniques for Cybersecurity. Journal of Information Security and Applications, 47, 1-12. https://doi.org/10.1016/j.jisa.2019.02.001</a:t>
            </a:r>
            <a:endParaRPr lang="en-US"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sz="half" idx="1"/>
          </p:nvPr>
        </p:nvSpPr>
        <p:spPr>
          <a:xfrm>
            <a:off x="609600" y="1174750"/>
            <a:ext cx="9326880" cy="4953000"/>
          </a:xfrm>
        </p:spPr>
        <p:txBody>
          <a:bodyPr/>
          <a:p>
            <a:r>
              <a:rPr lang="en-US" sz="2800"/>
              <a:t>We are applying DL(Deep learning) algorithms like LSTM and Sequential for detecting malicious DNS traffic detection.</a:t>
            </a:r>
            <a:endParaRPr 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16405" y="1873250"/>
            <a:ext cx="8758555" cy="3111500"/>
          </a:xfrm>
        </p:spPr>
        <p:txBody>
          <a:bodyPr/>
          <a:p>
            <a:pPr algn="ctr"/>
            <a:r>
              <a:rPr lang="en-US" sz="7200" b="1"/>
              <a:t>-- Thank You --</a:t>
            </a:r>
            <a:endParaRPr lang="en-US" sz="7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9372600" cy="582930"/>
          </a:xfrm>
          <a:ln>
            <a:solidFill>
              <a:schemeClr val="tx1"/>
            </a:solidFill>
          </a:ln>
        </p:spPr>
        <p:txBody>
          <a:bodyPr/>
          <a:p>
            <a:r>
              <a:rPr lang="en-US" b="1"/>
              <a:t>Introduction to DNS, Security, DNS Traffic</a:t>
            </a:r>
            <a:endParaRPr lang="en-US" b="1"/>
          </a:p>
        </p:txBody>
      </p:sp>
      <p:sp>
        <p:nvSpPr>
          <p:cNvPr id="3" name="Content Placeholder 2"/>
          <p:cNvSpPr>
            <a:spLocks noGrp="1"/>
          </p:cNvSpPr>
          <p:nvPr>
            <p:ph idx="1"/>
          </p:nvPr>
        </p:nvSpPr>
        <p:spPr/>
        <p:txBody>
          <a:bodyPr/>
          <a:p>
            <a:pPr marL="0" indent="0">
              <a:buNone/>
            </a:pPr>
            <a:r>
              <a:rPr lang="en-US" sz="2400" u="sng"/>
              <a:t>Introduction to DNS:</a:t>
            </a:r>
            <a:endParaRPr lang="en-US" sz="2400" u="sng"/>
          </a:p>
          <a:p>
            <a:pPr marL="0" indent="0">
              <a:buNone/>
            </a:pPr>
            <a:r>
              <a:rPr lang="en-US" sz="1800"/>
              <a:t>- Reffered as "Phonebook of the internet"</a:t>
            </a:r>
            <a:endParaRPr lang="en-US" sz="1800"/>
          </a:p>
          <a:p>
            <a:pPr marL="0" indent="0">
              <a:buNone/>
            </a:pPr>
            <a:r>
              <a:rPr lang="en-US" sz="1800"/>
              <a:t>- Translates human-readable domain names into IP addresses</a:t>
            </a:r>
            <a:endParaRPr lang="en-US" sz="1800"/>
          </a:p>
          <a:p>
            <a:pPr marL="0" indent="0">
              <a:buNone/>
            </a:pPr>
            <a:r>
              <a:rPr lang="en-US" sz="1800"/>
              <a:t>- Importance : Essential for accessing websites and online services.</a:t>
            </a:r>
            <a:endParaRPr lang="en-US" sz="1800"/>
          </a:p>
          <a:p>
            <a:pPr marL="0" indent="0">
              <a:buNone/>
            </a:pPr>
            <a:r>
              <a:rPr lang="en-US" sz="1800"/>
              <a:t>- Working : Process of resolving domain names to IP addresses</a:t>
            </a:r>
            <a:endParaRPr lang="en-US" sz="1800"/>
          </a:p>
          <a:p>
            <a:pPr marL="0" indent="0">
              <a:buNone/>
            </a:pPr>
            <a:endParaRPr lang="en-US" sz="1800"/>
          </a:p>
          <a:p>
            <a:pPr marL="0" indent="0">
              <a:buNone/>
            </a:pPr>
            <a:r>
              <a:rPr lang="en-US" sz="2400" u="sng"/>
              <a:t>Purpose</a:t>
            </a:r>
            <a:r>
              <a:rPr lang="en-US" sz="1800" u="sng"/>
              <a:t>:</a:t>
            </a:r>
            <a:endParaRPr lang="en-US" sz="1800"/>
          </a:p>
          <a:p>
            <a:pPr marL="0" indent="0">
              <a:buNone/>
            </a:pPr>
            <a:r>
              <a:rPr lang="en-US" sz="1800">
                <a:sym typeface="+mn-ea"/>
              </a:rPr>
              <a:t>Importance : Preventing security breaches and maintaining data integrity.</a:t>
            </a:r>
            <a:endParaRPr lang="en-US" sz="1800"/>
          </a:p>
          <a:p>
            <a:pPr marL="0" indent="0">
              <a:buNone/>
            </a:pPr>
            <a:r>
              <a:rPr lang="en-US" sz="1800">
                <a:sym typeface="+mn-ea"/>
              </a:rPr>
              <a:t>Involves monitoring and analyzing DNS queries and responses within a network to  identify patterns, detect anomalies, and enhance security.</a:t>
            </a:r>
            <a:endParaRPr lang="en-US" sz="1800"/>
          </a:p>
          <a:p>
            <a:pPr marL="0" indent="0">
              <a:buNone/>
            </a:pPr>
            <a:endParaRPr lang="en-US" sz="1800"/>
          </a:p>
          <a:p>
            <a:pPr marL="0" indent="0">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8731885" cy="582930"/>
          </a:xfrm>
          <a:ln>
            <a:solidFill>
              <a:schemeClr val="tx1"/>
            </a:solidFill>
          </a:ln>
        </p:spPr>
        <p:txBody>
          <a:bodyPr/>
          <a:p>
            <a:r>
              <a:rPr lang="en-US" b="1">
                <a:sym typeface="+mn-ea"/>
              </a:rPr>
              <a:t>Real-Time Applications and Examples</a:t>
            </a:r>
            <a:endParaRPr lang="en-US" b="1"/>
          </a:p>
        </p:txBody>
      </p:sp>
      <p:sp>
        <p:nvSpPr>
          <p:cNvPr id="3" name="Content Placeholder 2"/>
          <p:cNvSpPr>
            <a:spLocks noGrp="1"/>
          </p:cNvSpPr>
          <p:nvPr>
            <p:ph idx="1"/>
          </p:nvPr>
        </p:nvSpPr>
        <p:spPr/>
        <p:txBody>
          <a:bodyPr/>
          <a:p>
            <a:r>
              <a:rPr lang="en-US" sz="1800"/>
              <a:t>Plays a crucial role in maintaining network security, preventing cyber threats, and ensuring the smooth operation of internet services.</a:t>
            </a:r>
            <a:endParaRPr lang="en-US" sz="1800"/>
          </a:p>
          <a:p>
            <a:r>
              <a:rPr lang="en-US" sz="1800"/>
              <a:t>Real-time applications and examples :</a:t>
            </a:r>
            <a:endParaRPr lang="en-US" sz="1800"/>
          </a:p>
          <a:p>
            <a:pPr lvl="1"/>
            <a:r>
              <a:rPr lang="en-US" sz="1800"/>
              <a:t>Anomaly Detection: Spot unusual DNS traffic patterns instantly.</a:t>
            </a:r>
            <a:endParaRPr lang="en-US" sz="1800"/>
          </a:p>
          <a:p>
            <a:pPr lvl="1"/>
            <a:r>
              <a:rPr lang="en-US" sz="1800"/>
              <a:t>Enforce Network Policies: Block unauthorized content in real-time.</a:t>
            </a:r>
            <a:endParaRPr lang="en-US" sz="1800"/>
          </a:p>
          <a:p>
            <a:pPr lvl="1"/>
            <a:r>
              <a:rPr lang="en-US" sz="1800"/>
              <a:t>Incident Response: Provide immediate data for swift threat mitigation.</a:t>
            </a:r>
            <a:endParaRPr lang="en-US" sz="1800"/>
          </a:p>
          <a:p>
            <a:pPr lvl="1"/>
            <a:r>
              <a:rPr lang="en-US" sz="1800"/>
              <a:t>Prevent Data Exfiltration: Detect and block suspicious DNS queries.</a:t>
            </a:r>
            <a:endParaRPr lang="en-US" sz="1800"/>
          </a:p>
          <a:p>
            <a:pPr lvl="1"/>
            <a:r>
              <a:rPr lang="en-US" sz="1800"/>
              <a:t>Intrusion Detection: Monitor DNS for signs of attacks.</a:t>
            </a:r>
            <a:endParaRPr lang="en-US" sz="1800"/>
          </a:p>
          <a:p>
            <a:pPr lvl="1"/>
            <a:r>
              <a:rPr lang="en-US" sz="1800"/>
              <a:t>Web Filtering: Instantly block access to malicious domains.</a:t>
            </a:r>
            <a:endParaRPr lang="en-US" sz="1800"/>
          </a:p>
          <a:p>
            <a:pPr lvl="1"/>
            <a:r>
              <a:rPr lang="en-US" sz="1800"/>
              <a:t>Malware Prevention: Disrupt Command-and-Control (C2) communications.</a:t>
            </a:r>
            <a:endParaRPr lang="en-US" sz="1800"/>
          </a:p>
          <a:p>
            <a:pPr lvl="1"/>
            <a:r>
              <a:rPr lang="en-US" sz="1800"/>
              <a:t>Phishing Protection: Real-time detection of phishing domains.</a:t>
            </a:r>
            <a:endParaRPr lang="en-US" sz="1800"/>
          </a:p>
          <a:p>
            <a:pPr lvl="1"/>
            <a:r>
              <a:rPr lang="en-US" sz="1800"/>
              <a:t>SIEM Integration: Enhance threat analysis with live DNS data.</a:t>
            </a:r>
            <a:endParaRPr lang="en-US" sz="1800"/>
          </a:p>
          <a:p>
            <a:r>
              <a:rPr lang="en-US" sz="1800">
                <a:sym typeface="+mn-ea"/>
              </a:rPr>
              <a:t>Real-time DNS traffic detection is a powerful tool for enhancing network security and optimizing performance. </a:t>
            </a:r>
            <a:endParaRPr lang="en-US" sz="1800"/>
          </a:p>
          <a:p>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9356725" cy="1198880"/>
          </a:xfrm>
          <a:ln>
            <a:solidFill>
              <a:schemeClr val="tx1"/>
            </a:solidFill>
          </a:ln>
        </p:spPr>
        <p:txBody>
          <a:bodyPr/>
          <a:p>
            <a:r>
              <a:rPr lang="en-US" b="1"/>
              <a:t>The Role of Deep Learning in DNS Traffic Detection</a:t>
            </a:r>
            <a:endParaRPr lang="en-US" b="1"/>
          </a:p>
        </p:txBody>
      </p:sp>
      <p:sp>
        <p:nvSpPr>
          <p:cNvPr id="3" name="Content Placeholder 2"/>
          <p:cNvSpPr>
            <a:spLocks noGrp="1"/>
          </p:cNvSpPr>
          <p:nvPr>
            <p:ph idx="1"/>
          </p:nvPr>
        </p:nvSpPr>
        <p:spPr>
          <a:xfrm>
            <a:off x="609600" y="1529080"/>
            <a:ext cx="9457055" cy="5017135"/>
          </a:xfrm>
        </p:spPr>
        <p:txBody>
          <a:bodyPr/>
          <a:p>
            <a:r>
              <a:rPr lang="en-US" sz="1800"/>
              <a:t>Deep learning involves training neural networks with multiple layers to automatically learn complex patterns from large datasets. This makes it particularly well-suited for DNS traffic detection, as it eliminates the need for manual feature extraction.</a:t>
            </a:r>
            <a:endParaRPr lang="en-US" sz="1800"/>
          </a:p>
          <a:p>
            <a:pPr marL="0" indent="0">
              <a:buNone/>
            </a:pPr>
            <a:endParaRPr lang="en-US" sz="1800"/>
          </a:p>
          <a:p>
            <a:r>
              <a:rPr lang="en-US" sz="1800"/>
              <a:t>Advantages of Deep Learning for DNS Traffic Detection:</a:t>
            </a:r>
            <a:endParaRPr lang="en-US" sz="1800"/>
          </a:p>
          <a:p>
            <a:pPr lvl="1"/>
            <a:r>
              <a:rPr lang="en-US" sz="1800"/>
              <a:t>Feature Learning: Automatically extracts features from raw DNS data, </a:t>
            </a:r>
            <a:endParaRPr lang="en-US" sz="1800"/>
          </a:p>
          <a:p>
            <a:pPr lvl="1"/>
            <a:r>
              <a:rPr lang="en-US" sz="1800"/>
              <a:t>Reducing the need for manual intervention and improving adaptability to new threats.</a:t>
            </a:r>
            <a:endParaRPr lang="en-US" sz="1800"/>
          </a:p>
          <a:p>
            <a:pPr marL="457200" lvl="1" indent="0">
              <a:buNone/>
            </a:pPr>
            <a:endParaRPr lang="en-US" sz="1800"/>
          </a:p>
          <a:p>
            <a:r>
              <a:rPr lang="en-US" sz="1800"/>
              <a:t>Pattern Recognition: </a:t>
            </a:r>
            <a:endParaRPr lang="en-US" sz="1800"/>
          </a:p>
          <a:p>
            <a:pPr lvl="1"/>
            <a:r>
              <a:rPr lang="en-US" sz="1800"/>
              <a:t>Excels at recognizing complex patterns, </a:t>
            </a:r>
            <a:endParaRPr lang="en-US" sz="1800"/>
          </a:p>
          <a:p>
            <a:pPr lvl="1"/>
            <a:r>
              <a:rPr lang="en-US" sz="1800"/>
              <a:t>identifying subtle indicators of malicious activity that traditional methods might miss.</a:t>
            </a:r>
            <a:endParaRPr lang="en-US" sz="1800"/>
          </a:p>
          <a:p>
            <a:pPr marL="457200" lvl="1" indent="0">
              <a:buNone/>
            </a:pPr>
            <a:endParaRPr lang="en-US" sz="1800"/>
          </a:p>
          <a:p>
            <a:r>
              <a:rPr lang="en-US" sz="1800"/>
              <a:t>Adaptability: </a:t>
            </a:r>
            <a:endParaRPr lang="en-US" sz="1800"/>
          </a:p>
          <a:p>
            <a:pPr lvl="1"/>
            <a:r>
              <a:rPr lang="en-US" sz="1800"/>
              <a:t>Can be retrained with new data to continuously adapt to evolving threats, </a:t>
            </a:r>
            <a:endParaRPr lang="en-US" sz="1800"/>
          </a:p>
          <a:p>
            <a:pPr lvl="1"/>
            <a:r>
              <a:rPr lang="en-US" sz="1800"/>
              <a:t>Maintaining high detection accuracy.</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485765" cy="582930"/>
          </a:xfrm>
          <a:ln>
            <a:solidFill>
              <a:schemeClr val="tx1"/>
            </a:solidFill>
          </a:ln>
        </p:spPr>
        <p:txBody>
          <a:bodyPr/>
          <a:p>
            <a:r>
              <a:rPr lang="en-US" b="1">
                <a:sym typeface="+mn-ea"/>
              </a:rPr>
              <a:t>Features for DNS Traffic</a:t>
            </a:r>
            <a:endParaRPr lang="en-US" b="1"/>
          </a:p>
        </p:txBody>
      </p:sp>
      <p:sp>
        <p:nvSpPr>
          <p:cNvPr id="3" name="Content Placeholder 2"/>
          <p:cNvSpPr>
            <a:spLocks noGrp="1"/>
          </p:cNvSpPr>
          <p:nvPr>
            <p:ph idx="1"/>
          </p:nvPr>
        </p:nvSpPr>
        <p:spPr>
          <a:xfrm>
            <a:off x="609600" y="1592580"/>
            <a:ext cx="9645650" cy="4316095"/>
          </a:xfrm>
        </p:spPr>
        <p:txBody>
          <a:bodyPr/>
          <a:p>
            <a:r>
              <a:rPr lang="en-US" sz="2000"/>
              <a:t>Key Features:</a:t>
            </a:r>
            <a:endParaRPr lang="en-US" sz="2000"/>
          </a:p>
          <a:p>
            <a:pPr lvl="1"/>
            <a:r>
              <a:rPr lang="en-US" sz="2000"/>
              <a:t>Anomaly Detection: Identifying unusual patterns in DNS traffic.</a:t>
            </a:r>
            <a:endParaRPr lang="en-US" sz="2000"/>
          </a:p>
          <a:p>
            <a:pPr lvl="1"/>
            <a:r>
              <a:rPr lang="en-US" sz="2000"/>
              <a:t>Traffic Pattern Analysis: Understanding traffic trends and spikes.</a:t>
            </a:r>
            <a:endParaRPr lang="en-US" sz="2000"/>
          </a:p>
          <a:p>
            <a:pPr lvl="1"/>
            <a:r>
              <a:rPr lang="en-US" sz="2000"/>
              <a:t>Identification of Unusual Query Behaviors: Detecting queries that deviate from the norm.</a:t>
            </a:r>
            <a:endParaRPr lang="en-US" sz="2000"/>
          </a:p>
          <a:p>
            <a:pPr marL="457200" lvl="1" indent="0">
              <a:buNone/>
            </a:pPr>
            <a:endParaRPr lang="en-US" sz="2000"/>
          </a:p>
          <a:p>
            <a:r>
              <a:rPr lang="en-US" sz="2000"/>
              <a:t>Feature Engineering:</a:t>
            </a:r>
            <a:endParaRPr lang="en-US" sz="2000"/>
          </a:p>
          <a:p>
            <a:pPr lvl="1"/>
            <a:r>
              <a:rPr lang="en-US" sz="2000"/>
              <a:t>Features extraction from DNS Queries: Methods for deriving meaningful features.</a:t>
            </a:r>
            <a:endParaRPr lang="en-US" sz="2000"/>
          </a:p>
          <a:p>
            <a:pPr lvl="1"/>
            <a:r>
              <a:rPr lang="en-US" sz="2000"/>
              <a:t>Role : Enhancing model performance through effective feature selection</a:t>
            </a:r>
            <a:endParaRPr lang="en-US" sz="2000"/>
          </a:p>
          <a:p>
            <a:pPr marL="457200" lvl="1" inden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78460"/>
            <a:ext cx="9645650" cy="1115060"/>
          </a:xfrm>
          <a:ln>
            <a:solidFill>
              <a:schemeClr val="tx1"/>
            </a:solidFill>
          </a:ln>
        </p:spPr>
        <p:txBody>
          <a:bodyPr/>
          <a:p>
            <a:r>
              <a:rPr lang="en-US" b="1"/>
              <a:t>Requirements for Detecting Malicious Sites (Hardware and Software)</a:t>
            </a:r>
            <a:endParaRPr lang="en-US" b="1"/>
          </a:p>
        </p:txBody>
      </p:sp>
      <p:sp>
        <p:nvSpPr>
          <p:cNvPr id="3" name="Content Placeholder 2"/>
          <p:cNvSpPr>
            <a:spLocks noGrp="1"/>
          </p:cNvSpPr>
          <p:nvPr>
            <p:ph idx="1"/>
          </p:nvPr>
        </p:nvSpPr>
        <p:spPr>
          <a:xfrm>
            <a:off x="609600" y="1634490"/>
            <a:ext cx="10972800" cy="4953000"/>
          </a:xfrm>
        </p:spPr>
        <p:txBody>
          <a:bodyPr/>
          <a:p>
            <a:r>
              <a:rPr lang="en-US" sz="1800"/>
              <a:t>Hardware Requirements: Computational Resources like CPUs/GPUs, memory, and storage needs.</a:t>
            </a:r>
            <a:endParaRPr lang="en-US" sz="1800"/>
          </a:p>
          <a:p>
            <a:r>
              <a:rPr lang="en-US" sz="1800"/>
              <a:t>Software Requirements: </a:t>
            </a:r>
            <a:endParaRPr lang="en-US" sz="1800"/>
          </a:p>
          <a:p>
            <a:pPr lvl="1"/>
            <a:r>
              <a:rPr lang="en-US" sz="1575"/>
              <a:t>Libraries and Tools like</a:t>
            </a:r>
            <a:endParaRPr lang="en-US" sz="1575"/>
          </a:p>
          <a:p>
            <a:pPr lvl="2"/>
            <a:r>
              <a:rPr lang="en-US" sz="1800">
                <a:sym typeface="+mn-ea"/>
              </a:rPr>
              <a:t>Pandas : For data manipulation ,analysis, handling and working with DataFrames and Series.</a:t>
            </a:r>
            <a:endParaRPr lang="en-US" sz="1800"/>
          </a:p>
          <a:p>
            <a:pPr lvl="2"/>
            <a:r>
              <a:rPr lang="en-US" sz="1800">
                <a:sym typeface="+mn-ea"/>
              </a:rPr>
              <a:t>NumPy : For numerical computing on arrays, matrices, and mathematical functions for efficient 	    data processing.</a:t>
            </a:r>
            <a:endParaRPr lang="en-US" sz="1800"/>
          </a:p>
          <a:p>
            <a:pPr lvl="2"/>
            <a:r>
              <a:rPr lang="en-US" sz="1800">
                <a:sym typeface="+mn-ea"/>
              </a:rPr>
              <a:t>Scikit-learn : Tools for data mining and data analysis, Includes algorithms for classification, 	          regression, clustering, and more.</a:t>
            </a:r>
            <a:endParaRPr lang="en-US" sz="1800"/>
          </a:p>
          <a:p>
            <a:pPr lvl="2"/>
            <a:r>
              <a:rPr lang="en-US" sz="1800">
                <a:sym typeface="+mn-ea"/>
              </a:rPr>
              <a:t>TensorFlow : For building and training deep learning models, supports types of neural 	           	           networks and large-scale machine learning.</a:t>
            </a:r>
            <a:endParaRPr lang="en-US" sz="1800"/>
          </a:p>
          <a:p>
            <a:pPr lvl="2"/>
            <a:r>
              <a:rPr lang="en-US" sz="1800">
                <a:sym typeface="+mn-ea"/>
              </a:rPr>
              <a:t>PyTorch : For its flexibility and ease of use, Tools for building and training neural networks with 	     dynamic computation graphs.</a:t>
            </a:r>
            <a:endParaRPr lang="en-US" sz="1800"/>
          </a:p>
          <a:p>
            <a:pPr lvl="1"/>
            <a:r>
              <a:rPr lang="en-US" sz="1800">
                <a:sym typeface="+mn-ea"/>
              </a:rPr>
              <a:t>Visualization Tools: </a:t>
            </a:r>
            <a:endParaRPr lang="en-US" sz="1800"/>
          </a:p>
          <a:p>
            <a:pPr lvl="2"/>
            <a:r>
              <a:rPr lang="en-US" sz="1800">
                <a:sym typeface="+mn-ea"/>
              </a:rPr>
              <a:t>Matplotlib : A library for creating various types of plots and graphs in Python</a:t>
            </a:r>
            <a:endParaRPr lang="en-US" sz="1800">
              <a:sym typeface="+mn-ea"/>
            </a:endParaRPr>
          </a:p>
          <a:p>
            <a:pPr lvl="2"/>
            <a:r>
              <a:rPr lang="en-US" sz="1800">
                <a:sym typeface="+mn-ea"/>
              </a:rPr>
              <a:t>Seaborn : A library that enhances Matplotlib by making it easier to create beautiful and informative statistical visualizations.</a:t>
            </a:r>
            <a:endParaRPr lang="en-US" sz="1800">
              <a:sym typeface="+mn-ea"/>
            </a:endParaRPr>
          </a:p>
          <a:p>
            <a:pPr lvl="1"/>
            <a:endParaRPr lang="en-US" sz="1800"/>
          </a:p>
          <a:p>
            <a:pPr marL="914400" lvl="2" indent="0">
              <a:buNone/>
            </a:pP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9959975" cy="1056005"/>
          </a:xfrm>
          <a:ln>
            <a:solidFill>
              <a:schemeClr val="tx1"/>
            </a:solidFill>
          </a:ln>
        </p:spPr>
        <p:txBody>
          <a:bodyPr/>
          <a:p>
            <a:r>
              <a:rPr lang="en-US" b="1">
                <a:sym typeface="+mn-ea"/>
              </a:rPr>
              <a:t>Deep Learning Algorithm Code Screenshots and Results</a:t>
            </a:r>
            <a:endParaRPr lang="en-US" b="1"/>
          </a:p>
        </p:txBody>
      </p:sp>
      <p:sp>
        <p:nvSpPr>
          <p:cNvPr id="3" name="Content Placeholder 2"/>
          <p:cNvSpPr>
            <a:spLocks noGrp="1"/>
          </p:cNvSpPr>
          <p:nvPr>
            <p:ph sz="half" idx="1"/>
          </p:nvPr>
        </p:nvSpPr>
        <p:spPr>
          <a:xfrm>
            <a:off x="609600" y="1764030"/>
            <a:ext cx="2567940" cy="3479800"/>
          </a:xfrm>
        </p:spPr>
        <p:txBody>
          <a:bodyPr/>
          <a:p>
            <a:pPr marL="0" indent="0">
              <a:buNone/>
            </a:pPr>
            <a:r>
              <a:rPr lang="en-US" sz="1800"/>
              <a:t>` The pd.read_csv() function reads the CSV file into a DataFrame with specified column names for easier data handling and analysis.</a:t>
            </a:r>
            <a:endParaRPr lang="en-US" sz="1800"/>
          </a:p>
          <a:p>
            <a:pPr marL="0" indent="0">
              <a:buNone/>
            </a:pPr>
            <a:endParaRPr lang="en-US" sz="1800"/>
          </a:p>
          <a:p>
            <a:pPr marL="0" indent="0">
              <a:buNone/>
            </a:pPr>
            <a:r>
              <a:rPr lang="en-US" sz="1800">
                <a:sym typeface="+mn-ea"/>
              </a:rPr>
              <a:t>The low_memory=False parameter ensures proper type inference for large datasets, avoiding potential issues with mixed data types</a:t>
            </a:r>
            <a:endParaRPr lang="en-US" sz="1800"/>
          </a:p>
          <a:p>
            <a:pPr marL="0" indent="0">
              <a:buNone/>
            </a:pPr>
            <a:endParaRPr lang="en-US" sz="1800"/>
          </a:p>
        </p:txBody>
      </p:sp>
      <p:sp>
        <p:nvSpPr>
          <p:cNvPr id="7" name="Content Placeholder 2"/>
          <p:cNvSpPr>
            <a:spLocks noGrp="1"/>
          </p:cNvSpPr>
          <p:nvPr/>
        </p:nvSpPr>
        <p:spPr>
          <a:xfrm>
            <a:off x="609600" y="1523365"/>
            <a:ext cx="5557520" cy="453517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8" name="Content Placeholder 7" descr="1Loading of csv "/>
          <p:cNvPicPr>
            <a:picLocks noChangeAspect="1"/>
          </p:cNvPicPr>
          <p:nvPr>
            <p:ph sz="half" idx="2"/>
          </p:nvPr>
        </p:nvPicPr>
        <p:blipFill>
          <a:blip r:embed="rId1"/>
          <a:srcRect b="39297"/>
          <a:stretch>
            <a:fillRect/>
          </a:stretch>
        </p:blipFill>
        <p:spPr>
          <a:xfrm>
            <a:off x="3256915" y="1343025"/>
            <a:ext cx="8368030" cy="490791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17472</Words>
  <Application>WPS Presentation</Application>
  <PresentationFormat>Widescreen</PresentationFormat>
  <Paragraphs>301</Paragraphs>
  <Slides>37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Arial</vt:lpstr>
      <vt:lpstr>SimSun</vt:lpstr>
      <vt:lpstr>Wingdings</vt:lpstr>
      <vt:lpstr>Microsoft YaHei</vt:lpstr>
      <vt:lpstr>Arial Unicode MS</vt:lpstr>
      <vt:lpstr>Calibri</vt:lpstr>
      <vt:lpstr>Gear Drives</vt:lpstr>
      <vt:lpstr>Malicious DNS Traffic Detection Using Deep Learning</vt:lpstr>
      <vt:lpstr>Contents</vt:lpstr>
      <vt:lpstr>Abstract</vt:lpstr>
      <vt:lpstr>Introduction to DNS, Security, DNS Traffic</vt:lpstr>
      <vt:lpstr>Real-Time Applications and Examples</vt:lpstr>
      <vt:lpstr>The Role of Deep Learning in DNS Traffic Detection</vt:lpstr>
      <vt:lpstr>Features for DNS Traffic</vt:lpstr>
      <vt:lpstr>Requirements for Detecting Malicious Sites (Hardware and Software)</vt:lpstr>
      <vt:lpstr>Deep Learning Algorithm Code Screenshots and 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vt:lpstr>
      <vt:lpstr>PowerPoint 演示文稿</vt:lpstr>
      <vt:lpstr>PowerPoint 演示文稿</vt:lpstr>
      <vt:lpstr>PowerPoint 演示文稿</vt:lpstr>
      <vt:lpstr>PowerPoint 演示文稿</vt:lpstr>
      <vt:lpstr>PowerPoint 演示文稿</vt:lpstr>
      <vt:lpstr>PowerPoint 演示文稿</vt:lpstr>
      <vt:lpstr>Refrences</vt:lpstr>
      <vt:lpstr>Conclusion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DNS Traffic Detection Using Deep Learning</dc:title>
  <dc:creator/>
  <cp:lastModifiedBy>KIIT</cp:lastModifiedBy>
  <cp:revision>33</cp:revision>
  <dcterms:created xsi:type="dcterms:W3CDTF">2024-08-11T12:34:00Z</dcterms:created>
  <dcterms:modified xsi:type="dcterms:W3CDTF">2024-08-14T06:50:23Z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2219A21F50FE49D4B9073AAF24DBAFD5_12</vt:lpwstr>
  </property>
  <property fmtid="{D5CDD505-2E9C-101B-9397-08002B2CF9AE}" pid="3" name="KSOProductBuildVer">
    <vt:lpwstr>1033-12.2.0.17545</vt:lpwstr>
  </property>
</Properties>
</file>