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1" r:id="rId4"/>
    <p:sldId id="264" r:id="rId5"/>
    <p:sldId id="270" r:id="rId6"/>
    <p:sldId id="261" r:id="rId7"/>
    <p:sldId id="263" r:id="rId8"/>
    <p:sldId id="265" r:id="rId9"/>
    <p:sldId id="267" r:id="rId10"/>
    <p:sldId id="268" r:id="rId11"/>
    <p:sldId id="259" r:id="rId12"/>
    <p:sldId id="266" r:id="rId13"/>
    <p:sldId id="272" r:id="rId14"/>
    <p:sldId id="262" r:id="rId15"/>
    <p:sldId id="269" r:id="rId16"/>
    <p:sldId id="26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7" autoAdjust="0"/>
    <p:restoredTop sz="94660"/>
  </p:normalViewPr>
  <p:slideViewPr>
    <p:cSldViewPr snapToGrid="0">
      <p:cViewPr varScale="1">
        <p:scale>
          <a:sx n="134" d="100"/>
          <a:sy n="134" d="100"/>
        </p:scale>
        <p:origin x="394" y="6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a:pPr/>
              <a:t>23-May-19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a:t>23-May-19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a:t>23-May-19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a:t>23-May-19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a:t>23-May-19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a:t>23-May-19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a:t>23-May-19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a:t>23-May-19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a:t>23-May-19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a:t>23-May-19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a:t>23-May-19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a:t>23-May-19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a:t>23-May-19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a:t>23-May-19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a:t>23-May-19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a:t>23-May-19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dirty="0"/>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a:t>23-May-19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a:t>23-May-19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hyperlink" Target="http://2019.haisconference.eu/"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media.upv.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5CB5F-278A-4C82-BF0A-38B0C5C1F57E}"/>
              </a:ext>
            </a:extLst>
          </p:cNvPr>
          <p:cNvSpPr>
            <a:spLocks noGrp="1"/>
          </p:cNvSpPr>
          <p:nvPr>
            <p:ph type="ctrTitle"/>
          </p:nvPr>
        </p:nvSpPr>
        <p:spPr/>
        <p:txBody>
          <a:bodyPr/>
          <a:lstStyle/>
          <a:p>
            <a:r>
              <a:rPr lang="ro-RO" sz="4800" b="1" dirty="0"/>
              <a:t>Mecanism personalizat de căutare bazat pe conținut pentru videoclipuri educaționale</a:t>
            </a:r>
            <a:br>
              <a:rPr lang="ro-RO" dirty="0"/>
            </a:br>
            <a:endParaRPr lang="ro-RO" dirty="0"/>
          </a:p>
        </p:txBody>
      </p:sp>
      <p:sp>
        <p:nvSpPr>
          <p:cNvPr id="3" name="Subtitle 2">
            <a:extLst>
              <a:ext uri="{FF2B5EF4-FFF2-40B4-BE49-F238E27FC236}">
                <a16:creationId xmlns:a16="http://schemas.microsoft.com/office/drawing/2014/main" id="{191C5232-76F4-4F1A-A241-701808F6B69D}"/>
              </a:ext>
            </a:extLst>
          </p:cNvPr>
          <p:cNvSpPr>
            <a:spLocks noGrp="1"/>
          </p:cNvSpPr>
          <p:nvPr>
            <p:ph type="subTitle" idx="1"/>
          </p:nvPr>
        </p:nvSpPr>
        <p:spPr/>
        <p:txBody>
          <a:bodyPr/>
          <a:lstStyle/>
          <a:p>
            <a:r>
              <a:rPr lang="en-US" dirty="0"/>
              <a:t>Turcu Gabriel</a:t>
            </a:r>
          </a:p>
          <a:p>
            <a:r>
              <a:rPr lang="ro-RO" dirty="0"/>
              <a:t>Facultatea de Automatică, Calculatoare si Electronică Craiova</a:t>
            </a:r>
          </a:p>
        </p:txBody>
      </p:sp>
    </p:spTree>
    <p:extLst>
      <p:ext uri="{BB962C8B-B14F-4D97-AF65-F5344CB8AC3E}">
        <p14:creationId xmlns:p14="http://schemas.microsoft.com/office/powerpoint/2010/main" val="2585075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6B307-6C6A-4619-968D-495EF4318E85}"/>
              </a:ext>
            </a:extLst>
          </p:cNvPr>
          <p:cNvSpPr>
            <a:spLocks noGrp="1"/>
          </p:cNvSpPr>
          <p:nvPr>
            <p:ph type="title"/>
          </p:nvPr>
        </p:nvSpPr>
        <p:spPr/>
        <p:txBody>
          <a:bodyPr/>
          <a:lstStyle/>
          <a:p>
            <a:r>
              <a:rPr lang="en-US"/>
              <a:t>Rezultate numerice:</a:t>
            </a:r>
            <a:br>
              <a:rPr lang="en-US"/>
            </a:br>
            <a:r>
              <a:rPr lang="en-US"/>
              <a:t>Interogare</a:t>
            </a:r>
          </a:p>
        </p:txBody>
      </p:sp>
      <p:sp>
        <p:nvSpPr>
          <p:cNvPr id="3" name="Content Placeholder 2">
            <a:extLst>
              <a:ext uri="{FF2B5EF4-FFF2-40B4-BE49-F238E27FC236}">
                <a16:creationId xmlns:a16="http://schemas.microsoft.com/office/drawing/2014/main" id="{7651CBA5-73FF-497E-81D2-6DB3B9256575}"/>
              </a:ext>
            </a:extLst>
          </p:cNvPr>
          <p:cNvSpPr>
            <a:spLocks noGrp="1"/>
          </p:cNvSpPr>
          <p:nvPr>
            <p:ph idx="1"/>
          </p:nvPr>
        </p:nvSpPr>
        <p:spPr/>
        <p:txBody>
          <a:bodyPr/>
          <a:lstStyle/>
          <a:p>
            <a:r>
              <a:rPr lang="ro-RO"/>
              <a:t>La urma, putem să procesăm o interogare noua ca să aflam din ce cluster face parte si apoi si să găsim videoclipurile ale căror transcrieri o să facă parte din același cluster si ale căror scoruri LDA sunt cele mai apropriate de scorurile interogării. In urma interogării, putem să vedem care sunt ID-urile videoclipurilor care sunt cele mai apropriate ca scor adică cele care au conținutul cel mai relevant la interogarea noastră.</a:t>
            </a:r>
          </a:p>
          <a:p>
            <a:endParaRPr lang="en-US"/>
          </a:p>
        </p:txBody>
      </p:sp>
      <p:graphicFrame>
        <p:nvGraphicFramePr>
          <p:cNvPr id="4" name="Table 3">
            <a:extLst>
              <a:ext uri="{FF2B5EF4-FFF2-40B4-BE49-F238E27FC236}">
                <a16:creationId xmlns:a16="http://schemas.microsoft.com/office/drawing/2014/main" id="{8D3BCD42-C8E8-4AA0-8857-54C6BB68D037}"/>
              </a:ext>
            </a:extLst>
          </p:cNvPr>
          <p:cNvGraphicFramePr>
            <a:graphicFrameLocks noGrp="1"/>
          </p:cNvGraphicFramePr>
          <p:nvPr>
            <p:extLst>
              <p:ext uri="{D42A27DB-BD31-4B8C-83A1-F6EECF244321}">
                <p14:modId xmlns:p14="http://schemas.microsoft.com/office/powerpoint/2010/main" val="4008074176"/>
              </p:ext>
            </p:extLst>
          </p:nvPr>
        </p:nvGraphicFramePr>
        <p:xfrm>
          <a:off x="1589182" y="4374705"/>
          <a:ext cx="10147648" cy="2223072"/>
        </p:xfrm>
        <a:graphic>
          <a:graphicData uri="http://schemas.openxmlformats.org/drawingml/2006/table">
            <a:tbl>
              <a:tblPr firstRow="1" firstCol="1" bandRow="1">
                <a:tableStyleId>{5C22544A-7EE6-4342-B048-85BDC9FD1C3A}</a:tableStyleId>
              </a:tblPr>
              <a:tblGrid>
                <a:gridCol w="3105621">
                  <a:extLst>
                    <a:ext uri="{9D8B030D-6E8A-4147-A177-3AD203B41FA5}">
                      <a16:colId xmlns:a16="http://schemas.microsoft.com/office/drawing/2014/main" val="3638198349"/>
                    </a:ext>
                  </a:extLst>
                </a:gridCol>
                <a:gridCol w="1063404">
                  <a:extLst>
                    <a:ext uri="{9D8B030D-6E8A-4147-A177-3AD203B41FA5}">
                      <a16:colId xmlns:a16="http://schemas.microsoft.com/office/drawing/2014/main" val="4092596652"/>
                    </a:ext>
                  </a:extLst>
                </a:gridCol>
                <a:gridCol w="2816609">
                  <a:extLst>
                    <a:ext uri="{9D8B030D-6E8A-4147-A177-3AD203B41FA5}">
                      <a16:colId xmlns:a16="http://schemas.microsoft.com/office/drawing/2014/main" val="764012228"/>
                    </a:ext>
                  </a:extLst>
                </a:gridCol>
                <a:gridCol w="3162014">
                  <a:extLst>
                    <a:ext uri="{9D8B030D-6E8A-4147-A177-3AD203B41FA5}">
                      <a16:colId xmlns:a16="http://schemas.microsoft.com/office/drawing/2014/main" val="3000297949"/>
                    </a:ext>
                  </a:extLst>
                </a:gridCol>
              </a:tblGrid>
              <a:tr h="210820">
                <a:tc>
                  <a:txBody>
                    <a:bodyPr/>
                    <a:lstStyle/>
                    <a:p>
                      <a:pPr marL="0" marR="0">
                        <a:lnSpc>
                          <a:spcPct val="150000"/>
                        </a:lnSpc>
                        <a:spcBef>
                          <a:spcPts val="0"/>
                        </a:spcBef>
                        <a:spcAft>
                          <a:spcPts val="0"/>
                        </a:spcAft>
                      </a:pPr>
                      <a:r>
                        <a:rPr lang="ro-RO" sz="1200">
                          <a:effectLst/>
                        </a:rPr>
                        <a:t>Interogare</a:t>
                      </a:r>
                      <a:endParaRPr lang="ro-R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ro-RO" sz="1200">
                          <a:effectLst/>
                        </a:rPr>
                        <a:t>Cluster</a:t>
                      </a:r>
                      <a:endParaRPr lang="ro-RO" sz="1100">
                        <a:effectLst/>
                      </a:endParaRPr>
                    </a:p>
                    <a:p>
                      <a:pPr marL="0" marR="0">
                        <a:lnSpc>
                          <a:spcPct val="150000"/>
                        </a:lnSpc>
                        <a:spcBef>
                          <a:spcPts val="0"/>
                        </a:spcBef>
                        <a:spcAft>
                          <a:spcPts val="0"/>
                        </a:spcAft>
                      </a:pPr>
                      <a:r>
                        <a:rPr lang="ro-RO" sz="1200">
                          <a:effectLst/>
                        </a:rPr>
                        <a:t>Asignat</a:t>
                      </a:r>
                      <a:endParaRPr lang="ro-R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ro-RO" sz="1200">
                          <a:effectLst/>
                        </a:rPr>
                        <a:t>Scoruri LDA</a:t>
                      </a:r>
                      <a:endParaRPr lang="ro-RO" sz="1100">
                        <a:effectLst/>
                      </a:endParaRPr>
                    </a:p>
                    <a:p>
                      <a:pPr marL="0" marR="0">
                        <a:lnSpc>
                          <a:spcPct val="150000"/>
                        </a:lnSpc>
                        <a:spcBef>
                          <a:spcPts val="0"/>
                        </a:spcBef>
                        <a:spcAft>
                          <a:spcPts val="0"/>
                        </a:spcAft>
                      </a:pPr>
                      <a:r>
                        <a:rPr lang="ro-RO" sz="1200">
                          <a:effectLst/>
                        </a:rPr>
                        <a:t>(ID Topic si Scor)</a:t>
                      </a:r>
                      <a:endParaRPr lang="ro-R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ro-RO" sz="1200">
                          <a:effectLst/>
                        </a:rPr>
                        <a:t>Lista transcrierilor sortate in funcție de relevanta</a:t>
                      </a:r>
                      <a:endParaRPr lang="ro-RO" sz="1100">
                        <a:effectLst/>
                      </a:endParaRPr>
                    </a:p>
                    <a:p>
                      <a:pPr marL="0" marR="0">
                        <a:lnSpc>
                          <a:spcPct val="150000"/>
                        </a:lnSpc>
                        <a:spcBef>
                          <a:spcPts val="0"/>
                        </a:spcBef>
                        <a:spcAft>
                          <a:spcPts val="0"/>
                        </a:spcAft>
                      </a:pPr>
                      <a:r>
                        <a:rPr lang="ro-RO" sz="1100">
                          <a:effectLst/>
                        </a:rPr>
                        <a:t>(ID Transcriere si Scor)</a:t>
                      </a:r>
                      <a:endParaRPr lang="ro-R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47544409"/>
                  </a:ext>
                </a:extLst>
              </a:tr>
              <a:tr h="713740">
                <a:tc>
                  <a:txBody>
                    <a:bodyPr/>
                    <a:lstStyle/>
                    <a:p>
                      <a:pPr marL="0" marR="0">
                        <a:lnSpc>
                          <a:spcPct val="150000"/>
                        </a:lnSpc>
                        <a:spcBef>
                          <a:spcPts val="0"/>
                        </a:spcBef>
                        <a:spcAft>
                          <a:spcPts val="0"/>
                        </a:spcAft>
                      </a:pPr>
                      <a:r>
                        <a:rPr lang="ro-RO" sz="1100">
                          <a:effectLst/>
                        </a:rPr>
                        <a:t>Ciencias de la Computacion</a:t>
                      </a:r>
                      <a:endParaRPr lang="ro-R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ro-RO" sz="1200">
                          <a:effectLst/>
                        </a:rPr>
                        <a:t>2</a:t>
                      </a:r>
                      <a:endParaRPr lang="ro-R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ro-RO" sz="1100">
                          <a:effectLst/>
                        </a:rPr>
                        <a:t>(0, 0.4422) (1, 0.0530) (2, 0.0443) (6, 0.0335) (7, 0.4258) ...</a:t>
                      </a:r>
                      <a:endParaRPr lang="ro-R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ro-RO" sz="1100">
                          <a:effectLst/>
                        </a:rPr>
                        <a:t>(41107,0.1097) (765,0.1120) (18460,0.1124) (3895,0.1141) (1236,0.1146) ...</a:t>
                      </a:r>
                      <a:endParaRPr lang="ro-R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5576578"/>
                  </a:ext>
                </a:extLst>
              </a:tr>
              <a:tr h="736600">
                <a:tc>
                  <a:txBody>
                    <a:bodyPr/>
                    <a:lstStyle/>
                    <a:p>
                      <a:pPr marL="0" marR="0">
                        <a:lnSpc>
                          <a:spcPct val="150000"/>
                        </a:lnSpc>
                        <a:spcBef>
                          <a:spcPts val="0"/>
                        </a:spcBef>
                        <a:spcAft>
                          <a:spcPts val="0"/>
                        </a:spcAft>
                      </a:pPr>
                      <a:r>
                        <a:rPr lang="ro-RO" sz="1100">
                          <a:effectLst/>
                        </a:rPr>
                        <a:t>permanente para la proteccion de los animales en cria instituido</a:t>
                      </a:r>
                      <a:endParaRPr lang="ro-R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ro-RO" sz="1100">
                          <a:effectLst/>
                        </a:rPr>
                        <a:t>2</a:t>
                      </a:r>
                      <a:endParaRPr lang="ro-R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ro-RO" sz="1100">
                          <a:effectLst/>
                        </a:rPr>
                        <a:t>(6,0.01429) (7,0.871) (8,0.01428) (9,0.01428) ...</a:t>
                      </a:r>
                      <a:endParaRPr lang="ro-R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ro-RO" sz="1100">
                          <a:effectLst/>
                        </a:rPr>
                        <a:t>(44794,0.0012) (27277,0.0017) (44466,0.032) (26721,0.0428) (41793,0.0428)...</a:t>
                      </a:r>
                      <a:endParaRPr lang="ro-R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73493087"/>
                  </a:ext>
                </a:extLst>
              </a:tr>
            </a:tbl>
          </a:graphicData>
        </a:graphic>
      </p:graphicFrame>
    </p:spTree>
    <p:extLst>
      <p:ext uri="{BB962C8B-B14F-4D97-AF65-F5344CB8AC3E}">
        <p14:creationId xmlns:p14="http://schemas.microsoft.com/office/powerpoint/2010/main" val="2884931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B03E1-402B-4B6A-811B-F42D04420ADC}"/>
              </a:ext>
            </a:extLst>
          </p:cNvPr>
          <p:cNvSpPr>
            <a:spLocks noGrp="1"/>
          </p:cNvSpPr>
          <p:nvPr>
            <p:ph type="title"/>
          </p:nvPr>
        </p:nvSpPr>
        <p:spPr/>
        <p:txBody>
          <a:bodyPr/>
          <a:lstStyle/>
          <a:p>
            <a:r>
              <a:rPr lang="en-US" err="1"/>
              <a:t>Validare</a:t>
            </a:r>
            <a:endParaRPr lang="ro-RO"/>
          </a:p>
        </p:txBody>
      </p:sp>
      <p:sp>
        <p:nvSpPr>
          <p:cNvPr id="3" name="Content Placeholder 2">
            <a:extLst>
              <a:ext uri="{FF2B5EF4-FFF2-40B4-BE49-F238E27FC236}">
                <a16:creationId xmlns:a16="http://schemas.microsoft.com/office/drawing/2014/main" id="{3C3AA08F-D746-40B5-87D4-251E93F018BF}"/>
              </a:ext>
            </a:extLst>
          </p:cNvPr>
          <p:cNvSpPr>
            <a:spLocks noGrp="1"/>
          </p:cNvSpPr>
          <p:nvPr>
            <p:ph idx="1"/>
          </p:nvPr>
        </p:nvSpPr>
        <p:spPr>
          <a:xfrm>
            <a:off x="1154954" y="2389632"/>
            <a:ext cx="8825659" cy="4263136"/>
          </a:xfrm>
        </p:spPr>
        <p:txBody>
          <a:bodyPr>
            <a:normAutofit/>
          </a:bodyPr>
          <a:lstStyle/>
          <a:p>
            <a:r>
              <a:rPr lang="ro-RO"/>
              <a:t>Validarea a fost partea din proiect care s-a dovedit a fi cea mai dificila deoarece am lucrat cu “real life data” iar astfel nu am avut un “ground truth” de care sa ne folosim sa validăm rezultatele obținute.</a:t>
            </a:r>
          </a:p>
          <a:p>
            <a:r>
              <a:rPr lang="ro-RO"/>
              <a:t>Din cauza aceasta, mai multe metode au fost investigate și aplicate pentru validarea rezultatelor.</a:t>
            </a:r>
          </a:p>
          <a:p>
            <a:pPr lvl="1"/>
            <a:r>
              <a:rPr lang="ro-RO"/>
              <a:t>Aplicarea algoritmului TextRazor care folosește NLP si AI de ultima ora ca sa parseze, analizeze și sa extragă meta-date semantice din transcrieri unde putem sa vedem dacă topicurile și categoriile detectate sunt relevante cu interogarea noastră.</a:t>
            </a:r>
          </a:p>
          <a:p>
            <a:pPr lvl="1"/>
            <a:r>
              <a:rPr lang="ro-RO"/>
              <a:t>Aplicarea algoritmului de LSTM Siamese Text Similarity pe rezultatele unei interogări pentru a vedea dacă videoclipurile recomandate sunt apropiate.</a:t>
            </a:r>
          </a:p>
          <a:p>
            <a:pPr lvl="1"/>
            <a:r>
              <a:rPr lang="ro-RO"/>
              <a:t>Validare manuala prin citirea transcrierilor recomandate în urma unei interogări.</a:t>
            </a:r>
          </a:p>
          <a:p>
            <a:pPr marL="0" indent="0">
              <a:buNone/>
            </a:pPr>
            <a:endParaRPr lang="en-US" dirty="0"/>
          </a:p>
          <a:p>
            <a:pPr lvl="1"/>
            <a:endParaRPr lang="en-US" dirty="0"/>
          </a:p>
          <a:p>
            <a:pPr lvl="1"/>
            <a:endParaRPr lang="ro-RO" dirty="0"/>
          </a:p>
        </p:txBody>
      </p:sp>
    </p:spTree>
    <p:extLst>
      <p:ext uri="{BB962C8B-B14F-4D97-AF65-F5344CB8AC3E}">
        <p14:creationId xmlns:p14="http://schemas.microsoft.com/office/powerpoint/2010/main" val="3558166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F3EC18-3AA7-4397-A959-0AF956CB88F9}"/>
              </a:ext>
            </a:extLst>
          </p:cNvPr>
          <p:cNvSpPr>
            <a:spLocks noGrp="1"/>
          </p:cNvSpPr>
          <p:nvPr>
            <p:ph type="title"/>
          </p:nvPr>
        </p:nvSpPr>
        <p:spPr/>
        <p:txBody>
          <a:bodyPr/>
          <a:lstStyle/>
          <a:p>
            <a:r>
              <a:rPr lang="en-US"/>
              <a:t>Quick Demo</a:t>
            </a:r>
          </a:p>
        </p:txBody>
      </p:sp>
      <p:sp>
        <p:nvSpPr>
          <p:cNvPr id="5" name="Text Placeholder 4">
            <a:extLst>
              <a:ext uri="{FF2B5EF4-FFF2-40B4-BE49-F238E27FC236}">
                <a16:creationId xmlns:a16="http://schemas.microsoft.com/office/drawing/2014/main" id="{16E55841-EE45-49EE-A7A9-BCB7FC5D0D6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791507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634FC1-869A-4172-82DE-D33FFAF9D931}"/>
              </a:ext>
            </a:extLst>
          </p:cNvPr>
          <p:cNvSpPr>
            <a:spLocks noGrp="1"/>
          </p:cNvSpPr>
          <p:nvPr>
            <p:ph type="title"/>
          </p:nvPr>
        </p:nvSpPr>
        <p:spPr/>
        <p:txBody>
          <a:bodyPr/>
          <a:lstStyle/>
          <a:p>
            <a:r>
              <a:rPr lang="en-US"/>
              <a:t>GUI and Application Showcase</a:t>
            </a:r>
          </a:p>
        </p:txBody>
      </p:sp>
      <p:pic>
        <p:nvPicPr>
          <p:cNvPr id="6" name="Content Placeholder 5">
            <a:extLst>
              <a:ext uri="{FF2B5EF4-FFF2-40B4-BE49-F238E27FC236}">
                <a16:creationId xmlns:a16="http://schemas.microsoft.com/office/drawing/2014/main" id="{707DEE8C-D9BA-49D6-875F-683874E371B7}"/>
              </a:ext>
            </a:extLst>
          </p:cNvPr>
          <p:cNvPicPr>
            <a:picLocks noGrp="1" noChangeAspect="1"/>
          </p:cNvPicPr>
          <p:nvPr>
            <p:ph idx="1"/>
          </p:nvPr>
        </p:nvPicPr>
        <p:blipFill>
          <a:blip r:embed="rId2"/>
          <a:stretch>
            <a:fillRect/>
          </a:stretch>
        </p:blipFill>
        <p:spPr>
          <a:xfrm>
            <a:off x="350475" y="3108017"/>
            <a:ext cx="3571285" cy="2714983"/>
          </a:xfrm>
          <a:prstGeom prst="rect">
            <a:avLst/>
          </a:prstGeom>
        </p:spPr>
      </p:pic>
      <p:pic>
        <p:nvPicPr>
          <p:cNvPr id="8" name="Picture 7">
            <a:extLst>
              <a:ext uri="{FF2B5EF4-FFF2-40B4-BE49-F238E27FC236}">
                <a16:creationId xmlns:a16="http://schemas.microsoft.com/office/drawing/2014/main" id="{6C8FBD7A-B91B-4956-B0F7-9DE341488A49}"/>
              </a:ext>
            </a:extLst>
          </p:cNvPr>
          <p:cNvPicPr>
            <a:picLocks noChangeAspect="1"/>
          </p:cNvPicPr>
          <p:nvPr/>
        </p:nvPicPr>
        <p:blipFill>
          <a:blip r:embed="rId3"/>
          <a:stretch>
            <a:fillRect/>
          </a:stretch>
        </p:blipFill>
        <p:spPr>
          <a:xfrm>
            <a:off x="4221480" y="3036697"/>
            <a:ext cx="3749040" cy="2857624"/>
          </a:xfrm>
          <a:prstGeom prst="rect">
            <a:avLst/>
          </a:prstGeom>
        </p:spPr>
      </p:pic>
      <p:pic>
        <p:nvPicPr>
          <p:cNvPr id="9" name="Picture 8">
            <a:extLst>
              <a:ext uri="{FF2B5EF4-FFF2-40B4-BE49-F238E27FC236}">
                <a16:creationId xmlns:a16="http://schemas.microsoft.com/office/drawing/2014/main" id="{D808F963-A716-4A98-AE66-3A6A9AD84D4A}"/>
              </a:ext>
            </a:extLst>
          </p:cNvPr>
          <p:cNvPicPr>
            <a:picLocks noChangeAspect="1"/>
          </p:cNvPicPr>
          <p:nvPr/>
        </p:nvPicPr>
        <p:blipFill>
          <a:blip r:embed="rId4"/>
          <a:stretch>
            <a:fillRect/>
          </a:stretch>
        </p:blipFill>
        <p:spPr>
          <a:xfrm>
            <a:off x="8191062" y="3036697"/>
            <a:ext cx="3767258" cy="2865604"/>
          </a:xfrm>
          <a:prstGeom prst="rect">
            <a:avLst/>
          </a:prstGeom>
        </p:spPr>
      </p:pic>
    </p:spTree>
    <p:extLst>
      <p:ext uri="{BB962C8B-B14F-4D97-AF65-F5344CB8AC3E}">
        <p14:creationId xmlns:p14="http://schemas.microsoft.com/office/powerpoint/2010/main" val="1308066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0561F-7CA0-4F6F-9EFF-53E41BEE1764}"/>
              </a:ext>
            </a:extLst>
          </p:cNvPr>
          <p:cNvSpPr>
            <a:spLocks noGrp="1"/>
          </p:cNvSpPr>
          <p:nvPr>
            <p:ph type="title"/>
          </p:nvPr>
        </p:nvSpPr>
        <p:spPr/>
        <p:txBody>
          <a:bodyPr/>
          <a:lstStyle/>
          <a:p>
            <a:r>
              <a:rPr lang="en-US" dirty="0" err="1"/>
              <a:t>Concluzie</a:t>
            </a:r>
            <a:endParaRPr lang="ro-RO"/>
          </a:p>
        </p:txBody>
      </p:sp>
      <p:sp>
        <p:nvSpPr>
          <p:cNvPr id="3" name="Content Placeholder 2">
            <a:extLst>
              <a:ext uri="{FF2B5EF4-FFF2-40B4-BE49-F238E27FC236}">
                <a16:creationId xmlns:a16="http://schemas.microsoft.com/office/drawing/2014/main" id="{C2F11F55-0620-4010-9315-97CFE3078DA4}"/>
              </a:ext>
            </a:extLst>
          </p:cNvPr>
          <p:cNvSpPr>
            <a:spLocks noGrp="1"/>
          </p:cNvSpPr>
          <p:nvPr>
            <p:ph idx="1"/>
          </p:nvPr>
        </p:nvSpPr>
        <p:spPr/>
        <p:txBody>
          <a:bodyPr/>
          <a:lstStyle/>
          <a:p>
            <a:r>
              <a:rPr lang="ro-RO" dirty="0"/>
              <a:t>In acest proiect am realizat o procedura personalizata de căutare bazata pe conținut pentru cele 16.012 transcrieri folosind word embeddings, K-Means clustering si LDA. Ulterioare îmbunătățiri ale proiectului ar putea însemna obținerea datelor privind adevărul despre clasificarea transcrierilor sau despre numărul de domenii sau despre numărul de teme pe care ar trebui să le detecteze algoritmul LDA.</a:t>
            </a:r>
          </a:p>
          <a:p>
            <a:r>
              <a:rPr lang="ro-RO"/>
              <a:t>Această </a:t>
            </a:r>
            <a:r>
              <a:rPr lang="ro-RO" dirty="0"/>
              <a:t>aplicație a fost dezvoltata in cadrul unei mobilități Erasmus+ </a:t>
            </a:r>
            <a:r>
              <a:rPr lang="ro-RO"/>
              <a:t>de două </a:t>
            </a:r>
            <a:r>
              <a:rPr lang="ro-RO" dirty="0"/>
              <a:t>luni la </a:t>
            </a:r>
            <a:r>
              <a:rPr lang="ro-RO"/>
              <a:t>Universitatea Politehnică </a:t>
            </a:r>
            <a:r>
              <a:rPr lang="ro-RO" dirty="0"/>
              <a:t>din Valencia. Pe lângă aplicația propriu zisă a mai fost realizata si o lucrare științifica care a fost trimisă la conferința internaționala </a:t>
            </a:r>
            <a:r>
              <a:rPr lang="ro-RO" i="1" dirty="0"/>
              <a:t>The International Conference on Hybrid Artificial Intelligent Systems (HAIS)</a:t>
            </a:r>
            <a:r>
              <a:rPr lang="ro-RO" dirty="0"/>
              <a:t>, </a:t>
            </a:r>
            <a:r>
              <a:rPr lang="ro-RO" u="sng" dirty="0">
                <a:hlinkClick r:id="rId2"/>
              </a:rPr>
              <a:t>http://2019.haisconference.eu/</a:t>
            </a:r>
            <a:r>
              <a:rPr lang="ro-RO" dirty="0"/>
              <a:t>. </a:t>
            </a:r>
          </a:p>
          <a:p>
            <a:endParaRPr lang="ro-RO" dirty="0"/>
          </a:p>
        </p:txBody>
      </p:sp>
    </p:spTree>
    <p:extLst>
      <p:ext uri="{BB962C8B-B14F-4D97-AF65-F5344CB8AC3E}">
        <p14:creationId xmlns:p14="http://schemas.microsoft.com/office/powerpoint/2010/main" val="3628280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828C21-E3D7-4CB5-85D6-A9EFCC0B87D9}"/>
              </a:ext>
            </a:extLst>
          </p:cNvPr>
          <p:cNvSpPr>
            <a:spLocks noGrp="1"/>
          </p:cNvSpPr>
          <p:nvPr>
            <p:ph type="title"/>
          </p:nvPr>
        </p:nvSpPr>
        <p:spPr/>
        <p:txBody>
          <a:bodyPr/>
          <a:lstStyle/>
          <a:p>
            <a:r>
              <a:rPr lang="en-US"/>
              <a:t>Future works</a:t>
            </a:r>
          </a:p>
        </p:txBody>
      </p:sp>
      <p:sp>
        <p:nvSpPr>
          <p:cNvPr id="5" name="Content Placeholder 4">
            <a:extLst>
              <a:ext uri="{FF2B5EF4-FFF2-40B4-BE49-F238E27FC236}">
                <a16:creationId xmlns:a16="http://schemas.microsoft.com/office/drawing/2014/main" id="{DCC75459-6A0C-4A7F-B162-523BD4F6A182}"/>
              </a:ext>
            </a:extLst>
          </p:cNvPr>
          <p:cNvSpPr>
            <a:spLocks noGrp="1"/>
          </p:cNvSpPr>
          <p:nvPr>
            <p:ph idx="1"/>
          </p:nvPr>
        </p:nvSpPr>
        <p:spPr/>
        <p:txBody>
          <a:bodyPr>
            <a:normAutofit fontScale="85000" lnSpcReduction="20000"/>
          </a:bodyPr>
          <a:lstStyle/>
          <a:p>
            <a:r>
              <a:rPr lang="ro-RO"/>
              <a:t>Obținerea de Ground Truth Data pentru validare corespunzătoare.</a:t>
            </a:r>
            <a:endParaRPr lang="en-US"/>
          </a:p>
          <a:p>
            <a:endParaRPr lang="en-US"/>
          </a:p>
          <a:p>
            <a:r>
              <a:rPr lang="ro-RO"/>
              <a:t>Obținerea numărului corect de domenii, a numărului corect de topicuri pe care sa le detecteze algoritmul de LDA.</a:t>
            </a:r>
            <a:r>
              <a:rPr lang="en-US"/>
              <a:t> </a:t>
            </a:r>
            <a:r>
              <a:rPr lang="pt-BR"/>
              <a:t>Aceste informații ar creste foarte mult acuratețea sistemului.</a:t>
            </a:r>
            <a:endParaRPr lang="en-US"/>
          </a:p>
          <a:p>
            <a:endParaRPr lang="ro-RO"/>
          </a:p>
          <a:p>
            <a:r>
              <a:rPr lang="ro-RO"/>
              <a:t>Better/Prettier GUI.</a:t>
            </a:r>
            <a:endParaRPr lang="en-US"/>
          </a:p>
          <a:p>
            <a:endParaRPr lang="ro-RO"/>
          </a:p>
          <a:p>
            <a:r>
              <a:rPr lang="ro-RO"/>
              <a:t>Acest proiect împreuna cu dezvoltările ulterioare vor fi cuprinse în proiectul meu de diploma din sesiunea iulie 2019.</a:t>
            </a:r>
          </a:p>
          <a:p>
            <a:pPr marL="0" indent="0">
              <a:buNone/>
            </a:pPr>
            <a:br>
              <a:rPr lang="ro-RO"/>
            </a:br>
            <a:endParaRPr lang="en-US"/>
          </a:p>
        </p:txBody>
      </p:sp>
    </p:spTree>
    <p:extLst>
      <p:ext uri="{BB962C8B-B14F-4D97-AF65-F5344CB8AC3E}">
        <p14:creationId xmlns:p14="http://schemas.microsoft.com/office/powerpoint/2010/main" val="86457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52EF8-3AD9-4874-BFF5-61FF3117A873}"/>
              </a:ext>
            </a:extLst>
          </p:cNvPr>
          <p:cNvSpPr>
            <a:spLocks noGrp="1"/>
          </p:cNvSpPr>
          <p:nvPr>
            <p:ph type="title"/>
          </p:nvPr>
        </p:nvSpPr>
        <p:spPr/>
        <p:txBody>
          <a:bodyPr/>
          <a:lstStyle/>
          <a:p>
            <a:r>
              <a:rPr lang="ro-RO" sz="4800" dirty="0"/>
              <a:t>Întrebări</a:t>
            </a:r>
            <a:r>
              <a:rPr lang="en-US" sz="4800" dirty="0"/>
              <a:t>?</a:t>
            </a:r>
            <a:endParaRPr lang="ro-RO" sz="4800" dirty="0"/>
          </a:p>
        </p:txBody>
      </p:sp>
      <p:sp>
        <p:nvSpPr>
          <p:cNvPr id="5" name="Text Placeholder 4">
            <a:extLst>
              <a:ext uri="{FF2B5EF4-FFF2-40B4-BE49-F238E27FC236}">
                <a16:creationId xmlns:a16="http://schemas.microsoft.com/office/drawing/2014/main" id="{ED6C3FD7-AF08-4AEB-AE34-FAAA7A6BCCC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08065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CDD3E-1C1A-4266-8162-42087403CED7}"/>
              </a:ext>
            </a:extLst>
          </p:cNvPr>
          <p:cNvSpPr>
            <a:spLocks noGrp="1"/>
          </p:cNvSpPr>
          <p:nvPr>
            <p:ph type="title"/>
          </p:nvPr>
        </p:nvSpPr>
        <p:spPr/>
        <p:txBody>
          <a:bodyPr/>
          <a:lstStyle/>
          <a:p>
            <a:r>
              <a:rPr lang="en-US" dirty="0"/>
              <a:t>Introducere</a:t>
            </a:r>
            <a:endParaRPr lang="ro-RO" dirty="0"/>
          </a:p>
        </p:txBody>
      </p:sp>
      <p:sp>
        <p:nvSpPr>
          <p:cNvPr id="3" name="Content Placeholder 2">
            <a:extLst>
              <a:ext uri="{FF2B5EF4-FFF2-40B4-BE49-F238E27FC236}">
                <a16:creationId xmlns:a16="http://schemas.microsoft.com/office/drawing/2014/main" id="{1D197C2C-C66C-4C57-8A67-6B52F3906F16}"/>
              </a:ext>
            </a:extLst>
          </p:cNvPr>
          <p:cNvSpPr>
            <a:spLocks noGrp="1"/>
          </p:cNvSpPr>
          <p:nvPr>
            <p:ph idx="1"/>
          </p:nvPr>
        </p:nvSpPr>
        <p:spPr/>
        <p:txBody>
          <a:bodyPr/>
          <a:lstStyle/>
          <a:p>
            <a:r>
              <a:rPr lang="ro-RO" dirty="0"/>
              <a:t>In ultimii ani, creșterea gradului de utilizare al platformelor de tip Massive Online Open Courses (MOOCs), cât si cele de tip Technology Enhanced Learning (TEL) au evidențiat nevoia si importanta unui sistem eficient si precis de căutare pentru videoclipuri educaționale. Creșterea gradului de utilizare al platformelor menționate a adus cu sine si creșterea cantității de informație prin care trebuie căutat, informație care de cele mai multe ori nu este marcată corespunzător (titlu derutant, cuvinte cheie lipsă, etichete lipsă</a:t>
            </a:r>
            <a:r>
              <a:rPr lang="ro-RO"/>
              <a:t>, </a:t>
            </a:r>
            <a:r>
              <a:rPr lang="en-US"/>
              <a:t>nu sunt categorizate </a:t>
            </a:r>
            <a:r>
              <a:rPr lang="ro-RO"/>
              <a:t>etc</a:t>
            </a:r>
            <a:r>
              <a:rPr lang="ro-RO" dirty="0"/>
              <a:t>.), lucru care creste nevoia pentru un mecanism de căutare bazat pe elemente de conținut deja existente si care nu mai au nevoie de preprocesare manuala (adăugarea manuala de cuvinte cheie, etichete, clasificare pe categorii, etc.)</a:t>
            </a:r>
          </a:p>
          <a:p>
            <a:endParaRPr lang="ro-RO" dirty="0"/>
          </a:p>
        </p:txBody>
      </p:sp>
    </p:spTree>
    <p:extLst>
      <p:ext uri="{BB962C8B-B14F-4D97-AF65-F5344CB8AC3E}">
        <p14:creationId xmlns:p14="http://schemas.microsoft.com/office/powerpoint/2010/main" val="3552296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0D5BA-8F34-45F9-826E-09B92AED2C53}"/>
              </a:ext>
            </a:extLst>
          </p:cNvPr>
          <p:cNvSpPr>
            <a:spLocks noGrp="1"/>
          </p:cNvSpPr>
          <p:nvPr>
            <p:ph type="title"/>
          </p:nvPr>
        </p:nvSpPr>
        <p:spPr/>
        <p:txBody>
          <a:bodyPr/>
          <a:lstStyle/>
          <a:p>
            <a:r>
              <a:rPr lang="en-US"/>
              <a:t>Introducere</a:t>
            </a:r>
            <a:br>
              <a:rPr lang="en-US"/>
            </a:br>
            <a:r>
              <a:rPr lang="en-US"/>
              <a:t>Siteul </a:t>
            </a:r>
            <a:r>
              <a:rPr lang="ro-RO">
                <a:hlinkClick r:id="rId2"/>
              </a:rPr>
              <a:t>https://media.upv.es</a:t>
            </a:r>
            <a:endParaRPr lang="en-US"/>
          </a:p>
        </p:txBody>
      </p:sp>
      <p:sp>
        <p:nvSpPr>
          <p:cNvPr id="3" name="Content Placeholder 2">
            <a:extLst>
              <a:ext uri="{FF2B5EF4-FFF2-40B4-BE49-F238E27FC236}">
                <a16:creationId xmlns:a16="http://schemas.microsoft.com/office/drawing/2014/main" id="{94533099-99FD-4705-925C-4773AA805C17}"/>
              </a:ext>
            </a:extLst>
          </p:cNvPr>
          <p:cNvSpPr>
            <a:spLocks noGrp="1"/>
          </p:cNvSpPr>
          <p:nvPr>
            <p:ph idx="1"/>
          </p:nvPr>
        </p:nvSpPr>
        <p:spPr/>
        <p:txBody>
          <a:bodyPr/>
          <a:lstStyle/>
          <a:p>
            <a:r>
              <a:rPr lang="ro-RO"/>
              <a:t>Siteul de resurse educaționale al Universității Politehnice din Valencia avea exact aceasta problema și avea nevoie de un mecanism personalizat de căutare. Datasetul de input conține 16.012 transcrieri care sunt accesibile printr-un fisier json. Acest fișier are structura următoare:</a:t>
            </a:r>
            <a:endParaRPr lang="en-US"/>
          </a:p>
          <a:p>
            <a:endParaRPr lang="en-US"/>
          </a:p>
        </p:txBody>
      </p:sp>
      <p:pic>
        <p:nvPicPr>
          <p:cNvPr id="4" name="Picture 3">
            <a:extLst>
              <a:ext uri="{FF2B5EF4-FFF2-40B4-BE49-F238E27FC236}">
                <a16:creationId xmlns:a16="http://schemas.microsoft.com/office/drawing/2014/main" id="{D08660AA-BF8F-4AB1-A1E4-F53A661769AF}"/>
              </a:ext>
            </a:extLst>
          </p:cNvPr>
          <p:cNvPicPr>
            <a:picLocks noChangeAspect="1"/>
          </p:cNvPicPr>
          <p:nvPr/>
        </p:nvPicPr>
        <p:blipFill>
          <a:blip r:embed="rId3"/>
          <a:stretch>
            <a:fillRect/>
          </a:stretch>
        </p:blipFill>
        <p:spPr>
          <a:xfrm>
            <a:off x="1532128" y="3770470"/>
            <a:ext cx="4166933" cy="2969483"/>
          </a:xfrm>
          <a:prstGeom prst="rect">
            <a:avLst/>
          </a:prstGeom>
        </p:spPr>
      </p:pic>
    </p:spTree>
    <p:extLst>
      <p:ext uri="{BB962C8B-B14F-4D97-AF65-F5344CB8AC3E}">
        <p14:creationId xmlns:p14="http://schemas.microsoft.com/office/powerpoint/2010/main" val="1487576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54058-5B96-42C9-B959-938C5A1C3BDF}"/>
              </a:ext>
            </a:extLst>
          </p:cNvPr>
          <p:cNvSpPr>
            <a:spLocks noGrp="1"/>
          </p:cNvSpPr>
          <p:nvPr>
            <p:ph type="title"/>
          </p:nvPr>
        </p:nvSpPr>
        <p:spPr/>
        <p:txBody>
          <a:bodyPr/>
          <a:lstStyle/>
          <a:p>
            <a:r>
              <a:rPr lang="ro-RO"/>
              <a:t>Soluția propusă</a:t>
            </a:r>
            <a:endParaRPr lang="en-US"/>
          </a:p>
        </p:txBody>
      </p:sp>
      <p:sp>
        <p:nvSpPr>
          <p:cNvPr id="3" name="Content Placeholder 2">
            <a:extLst>
              <a:ext uri="{FF2B5EF4-FFF2-40B4-BE49-F238E27FC236}">
                <a16:creationId xmlns:a16="http://schemas.microsoft.com/office/drawing/2014/main" id="{C28B7707-0348-4FD7-9491-9660508B64D1}"/>
              </a:ext>
            </a:extLst>
          </p:cNvPr>
          <p:cNvSpPr>
            <a:spLocks noGrp="1"/>
          </p:cNvSpPr>
          <p:nvPr>
            <p:ph idx="1"/>
          </p:nvPr>
        </p:nvSpPr>
        <p:spPr/>
        <p:txBody>
          <a:bodyPr>
            <a:normAutofit lnSpcReduction="10000"/>
          </a:bodyPr>
          <a:lstStyle/>
          <a:p>
            <a:r>
              <a:rPr lang="ro-RO"/>
              <a:t>Soluția propusă preprocesează transcrierile folosind procesul de tokenizare, după care aplica un algoritm de word embedding folosind Neural-Net Language Models pe toate transcrierile. </a:t>
            </a:r>
            <a:endParaRPr lang="en-US"/>
          </a:p>
          <a:p>
            <a:r>
              <a:rPr lang="ro-RO"/>
              <a:t>Pe rezultatele de la word embedding se aplică K-Means clustering ca să separe videoclipurile in 4 clustere in funcție de domeniul din care fac parte (Arta si Umanitate, Inginerie si Arhitectura, Științe (Biologice) sau Social si Legal ) și apoi construiește un model Latent Dirichlet Allocation (LDA) pentru fiecare din cele 4 clustere. </a:t>
            </a:r>
            <a:endParaRPr lang="en-US"/>
          </a:p>
          <a:p>
            <a:r>
              <a:rPr lang="ro-RO"/>
              <a:t>La urmă, putem să procesăm o interogare nouă ca să aflam din ce cluster face parte si apoi să găsim videoclipurile ale căror transcrieri o să facă parte din același cluster si ale căror scoruri LDA sunt cele mai apropriate de scorurile interogării. </a:t>
            </a:r>
          </a:p>
          <a:p>
            <a:endParaRPr lang="en-US"/>
          </a:p>
        </p:txBody>
      </p:sp>
    </p:spTree>
    <p:extLst>
      <p:ext uri="{BB962C8B-B14F-4D97-AF65-F5344CB8AC3E}">
        <p14:creationId xmlns:p14="http://schemas.microsoft.com/office/powerpoint/2010/main" val="429323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67D11-DD83-4C31-A5DE-612BF0A52F99}"/>
              </a:ext>
            </a:extLst>
          </p:cNvPr>
          <p:cNvSpPr>
            <a:spLocks noGrp="1"/>
          </p:cNvSpPr>
          <p:nvPr>
            <p:ph type="title"/>
          </p:nvPr>
        </p:nvSpPr>
        <p:spPr/>
        <p:txBody>
          <a:bodyPr/>
          <a:lstStyle/>
          <a:p>
            <a:r>
              <a:rPr lang="en-US"/>
              <a:t>Arhitectura Sistemului</a:t>
            </a:r>
          </a:p>
        </p:txBody>
      </p:sp>
      <p:pic>
        <p:nvPicPr>
          <p:cNvPr id="4" name="Content Placeholder 3">
            <a:extLst>
              <a:ext uri="{FF2B5EF4-FFF2-40B4-BE49-F238E27FC236}">
                <a16:creationId xmlns:a16="http://schemas.microsoft.com/office/drawing/2014/main" id="{35F073EC-D311-4549-B365-013C9F8100E1}"/>
              </a:ext>
            </a:extLst>
          </p:cNvPr>
          <p:cNvPicPr>
            <a:picLocks noGrp="1"/>
          </p:cNvPicPr>
          <p:nvPr>
            <p:ph idx="1"/>
          </p:nvPr>
        </p:nvPicPr>
        <p:blipFill>
          <a:blip r:embed="rId2"/>
          <a:stretch>
            <a:fillRect/>
          </a:stretch>
        </p:blipFill>
        <p:spPr>
          <a:xfrm>
            <a:off x="1155700" y="2861324"/>
            <a:ext cx="8824913" cy="2900652"/>
          </a:xfrm>
          <a:prstGeom prst="rect">
            <a:avLst/>
          </a:prstGeom>
        </p:spPr>
      </p:pic>
    </p:spTree>
    <p:extLst>
      <p:ext uri="{BB962C8B-B14F-4D97-AF65-F5344CB8AC3E}">
        <p14:creationId xmlns:p14="http://schemas.microsoft.com/office/powerpoint/2010/main" val="133484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99718-8F0C-4D93-A8D1-53252F6A136A}"/>
              </a:ext>
            </a:extLst>
          </p:cNvPr>
          <p:cNvSpPr>
            <a:spLocks noGrp="1"/>
          </p:cNvSpPr>
          <p:nvPr>
            <p:ph type="title"/>
          </p:nvPr>
        </p:nvSpPr>
        <p:spPr/>
        <p:txBody>
          <a:bodyPr/>
          <a:lstStyle/>
          <a:p>
            <a:r>
              <a:rPr lang="en-US" err="1"/>
              <a:t>Tehnologii</a:t>
            </a:r>
            <a:r>
              <a:rPr lang="en-US"/>
              <a:t> </a:t>
            </a:r>
            <a:r>
              <a:rPr lang="en-US" err="1"/>
              <a:t>Folosite</a:t>
            </a:r>
            <a:endParaRPr lang="ro-RO"/>
          </a:p>
        </p:txBody>
      </p:sp>
      <p:sp>
        <p:nvSpPr>
          <p:cNvPr id="3" name="Content Placeholder 2">
            <a:extLst>
              <a:ext uri="{FF2B5EF4-FFF2-40B4-BE49-F238E27FC236}">
                <a16:creationId xmlns:a16="http://schemas.microsoft.com/office/drawing/2014/main" id="{020AB588-ABC9-4B7B-A193-9FDAC8B2732E}"/>
              </a:ext>
            </a:extLst>
          </p:cNvPr>
          <p:cNvSpPr>
            <a:spLocks noGrp="1"/>
          </p:cNvSpPr>
          <p:nvPr>
            <p:ph idx="1"/>
          </p:nvPr>
        </p:nvSpPr>
        <p:spPr/>
        <p:txBody>
          <a:bodyPr/>
          <a:lstStyle/>
          <a:p>
            <a:r>
              <a:rPr lang="en-US"/>
              <a:t>Unelte si tehnologii:</a:t>
            </a:r>
          </a:p>
          <a:p>
            <a:pPr lvl="1"/>
            <a:r>
              <a:rPr lang="ro-RO"/>
              <a:t>Pentru realizarea acestei soluții, am folosit Python ca limbaj de programare si următoarele librarii pentru implementare:</a:t>
            </a:r>
            <a:endParaRPr lang="en-US"/>
          </a:p>
          <a:p>
            <a:pPr lvl="1"/>
            <a:r>
              <a:rPr lang="ro-RO"/>
              <a:t>sklearn pentru KMeans clustering</a:t>
            </a:r>
            <a:endParaRPr lang="en-US"/>
          </a:p>
          <a:p>
            <a:pPr lvl="1"/>
            <a:r>
              <a:rPr lang="ro-RO"/>
              <a:t>gensim pentru LDA</a:t>
            </a:r>
            <a:r>
              <a:rPr lang="en-US"/>
              <a:t> (</a:t>
            </a:r>
            <a:r>
              <a:rPr lang="ro-RO"/>
              <a:t>Latent Dirichlet Allocation </a:t>
            </a:r>
            <a:r>
              <a:rPr lang="en-US"/>
              <a:t>)</a:t>
            </a:r>
          </a:p>
          <a:p>
            <a:pPr lvl="1"/>
            <a:r>
              <a:rPr lang="ro-RO"/>
              <a:t>tensorflow pentru partea de NNLM word embeddings</a:t>
            </a:r>
            <a:endParaRPr lang="en-US"/>
          </a:p>
          <a:p>
            <a:pPr lvl="1"/>
            <a:r>
              <a:rPr lang="en-US"/>
              <a:t>PyQt5 pentru GUI.</a:t>
            </a:r>
            <a:endParaRPr lang="ro-RO"/>
          </a:p>
          <a:p>
            <a:endParaRPr lang="ro-RO"/>
          </a:p>
        </p:txBody>
      </p:sp>
    </p:spTree>
    <p:extLst>
      <p:ext uri="{BB962C8B-B14F-4D97-AF65-F5344CB8AC3E}">
        <p14:creationId xmlns:p14="http://schemas.microsoft.com/office/powerpoint/2010/main" val="3360963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AED1B-0AB1-4D88-B2B0-CCB1964310D6}"/>
              </a:ext>
            </a:extLst>
          </p:cNvPr>
          <p:cNvSpPr>
            <a:spLocks noGrp="1"/>
          </p:cNvSpPr>
          <p:nvPr>
            <p:ph type="title"/>
          </p:nvPr>
        </p:nvSpPr>
        <p:spPr/>
        <p:txBody>
          <a:bodyPr/>
          <a:lstStyle/>
          <a:p>
            <a:r>
              <a:rPr lang="en-US"/>
              <a:t>Rezultate Numerice:</a:t>
            </a:r>
            <a:br>
              <a:rPr lang="en-US"/>
            </a:br>
            <a:r>
              <a:rPr lang="en-US"/>
              <a:t>Word Embedding</a:t>
            </a:r>
          </a:p>
        </p:txBody>
      </p:sp>
      <p:sp>
        <p:nvSpPr>
          <p:cNvPr id="3" name="Content Placeholder 2">
            <a:extLst>
              <a:ext uri="{FF2B5EF4-FFF2-40B4-BE49-F238E27FC236}">
                <a16:creationId xmlns:a16="http://schemas.microsoft.com/office/drawing/2014/main" id="{56B13127-4858-4CEE-B885-99651F1620C4}"/>
              </a:ext>
            </a:extLst>
          </p:cNvPr>
          <p:cNvSpPr>
            <a:spLocks noGrp="1"/>
          </p:cNvSpPr>
          <p:nvPr>
            <p:ph idx="1"/>
          </p:nvPr>
        </p:nvSpPr>
        <p:spPr/>
        <p:txBody>
          <a:bodyPr/>
          <a:lstStyle/>
          <a:p>
            <a:r>
              <a:rPr lang="en-US"/>
              <a:t>Pentru fiecare transcriere din input sunt calculate valorile NNLM si salvate intr-o matrice. Matricea rezultata o sa aiba dimesiunea de 16.012(numarul de transcrieri) x 128 (numarul de dimensiuni).</a:t>
            </a:r>
          </a:p>
          <a:p>
            <a:r>
              <a:rPr lang="en-US"/>
              <a:t>Exemplu de rezultate ale algoritmului de NNLM embedding pe transcrieri:</a:t>
            </a:r>
          </a:p>
          <a:p>
            <a:endParaRPr lang="en-US"/>
          </a:p>
        </p:txBody>
      </p:sp>
      <p:pic>
        <p:nvPicPr>
          <p:cNvPr id="5" name="Picture 4">
            <a:extLst>
              <a:ext uri="{FF2B5EF4-FFF2-40B4-BE49-F238E27FC236}">
                <a16:creationId xmlns:a16="http://schemas.microsoft.com/office/drawing/2014/main" id="{9ACD66D2-1112-4BC1-AE0A-FCB174766CD7}"/>
              </a:ext>
            </a:extLst>
          </p:cNvPr>
          <p:cNvPicPr>
            <a:picLocks noChangeAspect="1"/>
          </p:cNvPicPr>
          <p:nvPr/>
        </p:nvPicPr>
        <p:blipFill>
          <a:blip r:embed="rId2"/>
          <a:stretch>
            <a:fillRect/>
          </a:stretch>
        </p:blipFill>
        <p:spPr>
          <a:xfrm>
            <a:off x="1542351" y="3876645"/>
            <a:ext cx="5256721" cy="2678396"/>
          </a:xfrm>
          <a:prstGeom prst="rect">
            <a:avLst/>
          </a:prstGeom>
        </p:spPr>
      </p:pic>
    </p:spTree>
    <p:extLst>
      <p:ext uri="{BB962C8B-B14F-4D97-AF65-F5344CB8AC3E}">
        <p14:creationId xmlns:p14="http://schemas.microsoft.com/office/powerpoint/2010/main" val="2504155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94BB-0548-4AAA-98DC-ABB150F88385}"/>
              </a:ext>
            </a:extLst>
          </p:cNvPr>
          <p:cNvSpPr>
            <a:spLocks noGrp="1"/>
          </p:cNvSpPr>
          <p:nvPr>
            <p:ph type="title"/>
          </p:nvPr>
        </p:nvSpPr>
        <p:spPr/>
        <p:txBody>
          <a:bodyPr/>
          <a:lstStyle/>
          <a:p>
            <a:r>
              <a:rPr lang="en-US"/>
              <a:t>Rezultate numerice:</a:t>
            </a:r>
            <a:br>
              <a:rPr lang="en-US"/>
            </a:br>
            <a:r>
              <a:rPr lang="en-US"/>
              <a:t>Rezultate LDA</a:t>
            </a:r>
          </a:p>
        </p:txBody>
      </p:sp>
      <p:sp>
        <p:nvSpPr>
          <p:cNvPr id="3" name="Content Placeholder 2">
            <a:extLst>
              <a:ext uri="{FF2B5EF4-FFF2-40B4-BE49-F238E27FC236}">
                <a16:creationId xmlns:a16="http://schemas.microsoft.com/office/drawing/2014/main" id="{E3142003-09C5-4753-8B6C-2CD39167A74E}"/>
              </a:ext>
            </a:extLst>
          </p:cNvPr>
          <p:cNvSpPr>
            <a:spLocks noGrp="1"/>
          </p:cNvSpPr>
          <p:nvPr>
            <p:ph idx="1"/>
          </p:nvPr>
        </p:nvSpPr>
        <p:spPr>
          <a:xfrm>
            <a:off x="1154954" y="2828544"/>
            <a:ext cx="8825659" cy="3722624"/>
          </a:xfrm>
        </p:spPr>
        <p:txBody>
          <a:bodyPr/>
          <a:lstStyle/>
          <a:p>
            <a:r>
              <a:rPr lang="ro-RO"/>
              <a:t>Pe rezultatele de la word embedding se aplică K-Means clustering ca să separe videoclipurile in 4 clustere in funcție de domeniul din care fac parte (Arta si Umanitate, Inginerie si Arhitectura, Științe (Biologice) sau Social si Legal ) si apoi </a:t>
            </a:r>
            <a:r>
              <a:rPr lang="en-US"/>
              <a:t>se </a:t>
            </a:r>
            <a:r>
              <a:rPr lang="ro-RO"/>
              <a:t>construiește un model Latent Dirichlet Allocation (LDA) pentru fiecare din cele 4 clustere</a:t>
            </a:r>
            <a:r>
              <a:rPr lang="en-US"/>
              <a:t> folosind Bag of Word-urile de la toate transcrierile din acel cluster</a:t>
            </a:r>
            <a:r>
              <a:rPr lang="ro-RO"/>
              <a:t>.</a:t>
            </a:r>
            <a:endParaRPr lang="en-US"/>
          </a:p>
          <a:p>
            <a:endParaRPr lang="en-US"/>
          </a:p>
          <a:p>
            <a:r>
              <a:rPr lang="en-US"/>
              <a:t>Distributia transcrierilor in cele 4 clustere este urmatoarea: 22.339%, 32.466%, 13.343% si 31.852%</a:t>
            </a:r>
          </a:p>
          <a:p>
            <a:endParaRPr lang="en-US"/>
          </a:p>
        </p:txBody>
      </p:sp>
    </p:spTree>
    <p:extLst>
      <p:ext uri="{BB962C8B-B14F-4D97-AF65-F5344CB8AC3E}">
        <p14:creationId xmlns:p14="http://schemas.microsoft.com/office/powerpoint/2010/main" val="1647277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BCB38-4279-4662-BD7A-5EE6EB5F9D64}"/>
              </a:ext>
            </a:extLst>
          </p:cNvPr>
          <p:cNvSpPr>
            <a:spLocks noGrp="1"/>
          </p:cNvSpPr>
          <p:nvPr>
            <p:ph type="title"/>
          </p:nvPr>
        </p:nvSpPr>
        <p:spPr/>
        <p:txBody>
          <a:bodyPr/>
          <a:lstStyle/>
          <a:p>
            <a:r>
              <a:rPr lang="en-US"/>
              <a:t>Rezultate numerice:</a:t>
            </a:r>
            <a:br>
              <a:rPr lang="en-US"/>
            </a:br>
            <a:r>
              <a:rPr lang="en-US"/>
              <a:t>Rezultate LDA</a:t>
            </a:r>
          </a:p>
        </p:txBody>
      </p:sp>
      <p:sp>
        <p:nvSpPr>
          <p:cNvPr id="3" name="Content Placeholder 2">
            <a:extLst>
              <a:ext uri="{FF2B5EF4-FFF2-40B4-BE49-F238E27FC236}">
                <a16:creationId xmlns:a16="http://schemas.microsoft.com/office/drawing/2014/main" id="{C64CE04D-2CB6-4764-A17A-BD52496B65D0}"/>
              </a:ext>
            </a:extLst>
          </p:cNvPr>
          <p:cNvSpPr>
            <a:spLocks noGrp="1"/>
          </p:cNvSpPr>
          <p:nvPr>
            <p:ph idx="1"/>
          </p:nvPr>
        </p:nvSpPr>
        <p:spPr>
          <a:xfrm>
            <a:off x="1090708" y="2213356"/>
            <a:ext cx="8825659" cy="3416300"/>
          </a:xfrm>
        </p:spPr>
        <p:txBody>
          <a:bodyPr/>
          <a:lstStyle/>
          <a:p>
            <a:r>
              <a:rPr lang="en-US"/>
              <a:t>Exemplu de rezultate LDA:</a:t>
            </a:r>
          </a:p>
          <a:p>
            <a:endParaRPr lang="en-US"/>
          </a:p>
        </p:txBody>
      </p:sp>
      <p:graphicFrame>
        <p:nvGraphicFramePr>
          <p:cNvPr id="4" name="Table 3">
            <a:extLst>
              <a:ext uri="{FF2B5EF4-FFF2-40B4-BE49-F238E27FC236}">
                <a16:creationId xmlns:a16="http://schemas.microsoft.com/office/drawing/2014/main" id="{BDEDCD3C-8435-45BD-B76C-D8A4A45E03D0}"/>
              </a:ext>
            </a:extLst>
          </p:cNvPr>
          <p:cNvGraphicFramePr>
            <a:graphicFrameLocks noGrp="1"/>
          </p:cNvGraphicFramePr>
          <p:nvPr>
            <p:extLst>
              <p:ext uri="{D42A27DB-BD31-4B8C-83A1-F6EECF244321}">
                <p14:modId xmlns:p14="http://schemas.microsoft.com/office/powerpoint/2010/main" val="980482880"/>
              </p:ext>
            </p:extLst>
          </p:nvPr>
        </p:nvGraphicFramePr>
        <p:xfrm>
          <a:off x="1154954" y="2661580"/>
          <a:ext cx="10382742" cy="3931920"/>
        </p:xfrm>
        <a:graphic>
          <a:graphicData uri="http://schemas.openxmlformats.org/drawingml/2006/table">
            <a:tbl>
              <a:tblPr firstRow="1" bandRow="1">
                <a:tableStyleId>{5C22544A-7EE6-4342-B048-85BDC9FD1C3A}</a:tableStyleId>
              </a:tblPr>
              <a:tblGrid>
                <a:gridCol w="633206">
                  <a:extLst>
                    <a:ext uri="{9D8B030D-6E8A-4147-A177-3AD203B41FA5}">
                      <a16:colId xmlns:a16="http://schemas.microsoft.com/office/drawing/2014/main" val="2829850702"/>
                    </a:ext>
                  </a:extLst>
                </a:gridCol>
                <a:gridCol w="9749536">
                  <a:extLst>
                    <a:ext uri="{9D8B030D-6E8A-4147-A177-3AD203B41FA5}">
                      <a16:colId xmlns:a16="http://schemas.microsoft.com/office/drawing/2014/main" val="477452905"/>
                    </a:ext>
                  </a:extLst>
                </a:gridCol>
              </a:tblGrid>
              <a:tr h="0">
                <a:tc>
                  <a:txBody>
                    <a:bodyPr/>
                    <a:lstStyle/>
                    <a:p>
                      <a:r>
                        <a:rPr lang="en-US"/>
                        <a:t>ID</a:t>
                      </a:r>
                    </a:p>
                  </a:txBody>
                  <a:tcPr/>
                </a:tc>
                <a:tc>
                  <a:txBody>
                    <a:bodyPr/>
                    <a:lstStyle/>
                    <a:p>
                      <a:r>
                        <a:rPr lang="en-US"/>
                        <a:t>LDA: Scor si Topicuri</a:t>
                      </a:r>
                    </a:p>
                  </a:txBody>
                  <a:tcPr/>
                </a:tc>
                <a:extLst>
                  <a:ext uri="{0D108BD9-81ED-4DB2-BD59-A6C34878D82A}">
                    <a16:rowId xmlns:a16="http://schemas.microsoft.com/office/drawing/2014/main" val="2292462531"/>
                  </a:ext>
                </a:extLst>
              </a:tr>
              <a:tr h="370840">
                <a:tc>
                  <a:txBody>
                    <a:bodyPr/>
                    <a:lstStyle/>
                    <a:p>
                      <a:r>
                        <a:rPr lang="en-US"/>
                        <a:t>3</a:t>
                      </a:r>
                    </a:p>
                  </a:txBody>
                  <a:tcPr/>
                </a:tc>
                <a:tc>
                  <a:txBody>
                    <a:bodyPr/>
                    <a:lstStyle/>
                    <a:p>
                      <a:r>
                        <a:rPr lang="en-US"/>
                        <a:t>Score: 0.844 Topic: 0.005*"filtr" + 0.004*"estad" + 0.002*"clas" + 0.002*"tension" +… </a:t>
                      </a:r>
                    </a:p>
                    <a:p>
                      <a:r>
                        <a:rPr lang="en-US"/>
                        <a:t>Score: 0.083 Topic: 0.002*"dat" + 0.002*"registr" + 0.001*"formulari" + 0.001*"eolic" +… Score: 0.068 Topic: 0.001*"datagr" + 0.001*"estil" + 0.001*"motor“ + </a:t>
                      </a:r>
                      <a:r>
                        <a:rPr lang="ro-RO"/>
                        <a:t>+ 0.001*"dataset" +</a:t>
                      </a:r>
                      <a:r>
                        <a:rPr lang="en-US"/>
                        <a:t>…</a:t>
                      </a:r>
                    </a:p>
                    <a:p>
                      <a:r>
                        <a:rPr lang="en-US"/>
                        <a:t>…</a:t>
                      </a:r>
                    </a:p>
                  </a:txBody>
                  <a:tcPr/>
                </a:tc>
                <a:extLst>
                  <a:ext uri="{0D108BD9-81ED-4DB2-BD59-A6C34878D82A}">
                    <a16:rowId xmlns:a16="http://schemas.microsoft.com/office/drawing/2014/main" val="3257609872"/>
                  </a:ext>
                </a:extLst>
              </a:tr>
              <a:tr h="370840">
                <a:tc>
                  <a:txBody>
                    <a:bodyPr/>
                    <a:lstStyle/>
                    <a:p>
                      <a:r>
                        <a:rPr lang="en-US"/>
                        <a:t>4</a:t>
                      </a:r>
                    </a:p>
                  </a:txBody>
                  <a:tcPr/>
                </a:tc>
                <a:tc>
                  <a:txBody>
                    <a:bodyPr/>
                    <a:lstStyle/>
                    <a:p>
                      <a:r>
                        <a:rPr lang="en-US"/>
                        <a:t>Score: 0.699 Topic: 0.005*"filtr" + 0.004*"estad" + 0.002*"clas" + 0.002*"tension" +… Score:0.245 Topic:0.002*"dat" + 0.002*"registr" + 0.001*"formulari" + 0.001*"eolic" +…</a:t>
                      </a:r>
                    </a:p>
                    <a:p>
                      <a:r>
                        <a:rPr lang="en-US"/>
                        <a:t>Score: 0.053 Topic: 0.001*"datagr" + 0.001*"estil" + 0.001*"motor" + 0.001*"dataset" +…</a:t>
                      </a:r>
                    </a:p>
                    <a:p>
                      <a:r>
                        <a:rPr lang="en-US"/>
                        <a:t>…</a:t>
                      </a:r>
                    </a:p>
                  </a:txBody>
                  <a:tcPr/>
                </a:tc>
                <a:extLst>
                  <a:ext uri="{0D108BD9-81ED-4DB2-BD59-A6C34878D82A}">
                    <a16:rowId xmlns:a16="http://schemas.microsoft.com/office/drawing/2014/main" val="1088318199"/>
                  </a:ext>
                </a:extLst>
              </a:tr>
              <a:tr h="370840">
                <a:tc>
                  <a:txBody>
                    <a:bodyPr/>
                    <a:lstStyle/>
                    <a:p>
                      <a:r>
                        <a:rPr lang="en-US"/>
                        <a:t>6</a:t>
                      </a:r>
                    </a:p>
                  </a:txBody>
                  <a:tcPr/>
                </a:tc>
                <a:tc>
                  <a:txBody>
                    <a:bodyPr/>
                    <a:lstStyle/>
                    <a:p>
                      <a:r>
                        <a:rPr lang="ro-RO"/>
                        <a:t>Score: 0.611 Topic: 0.001*"oracion" + 0.001*"pronombr" + 0.001*"agu" + </a:t>
                      </a:r>
                      <a:r>
                        <a:rPr lang="en-US"/>
                        <a:t>…</a:t>
                      </a:r>
                    </a:p>
                    <a:p>
                      <a:r>
                        <a:rPr lang="ro-RO"/>
                        <a:t>Score: 0.227 Topic: 0.001*"plan" + 0.001*"edifici" + 0.001*"sistem" + 0.001*"element" +</a:t>
                      </a:r>
                      <a:r>
                        <a:rPr lang="en-US"/>
                        <a:t>…</a:t>
                      </a:r>
                      <a:r>
                        <a:rPr lang="ro-RO"/>
                        <a:t> Score: 0.049 Topic: 0.001*"plan" + 0.001*"control" + 0.001*"derech" + 0.001*"punt" +</a:t>
                      </a:r>
                      <a:r>
                        <a:rPr lang="en-US"/>
                        <a:t>…</a:t>
                      </a:r>
                    </a:p>
                    <a:p>
                      <a:r>
                        <a:rPr lang="en-US"/>
                        <a:t>…</a:t>
                      </a:r>
                    </a:p>
                  </a:txBody>
                  <a:tcPr/>
                </a:tc>
                <a:extLst>
                  <a:ext uri="{0D108BD9-81ED-4DB2-BD59-A6C34878D82A}">
                    <a16:rowId xmlns:a16="http://schemas.microsoft.com/office/drawing/2014/main" val="2137896965"/>
                  </a:ext>
                </a:extLst>
              </a:tr>
            </a:tbl>
          </a:graphicData>
        </a:graphic>
      </p:graphicFrame>
    </p:spTree>
    <p:extLst>
      <p:ext uri="{BB962C8B-B14F-4D97-AF65-F5344CB8AC3E}">
        <p14:creationId xmlns:p14="http://schemas.microsoft.com/office/powerpoint/2010/main" val="15962429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829</TotalTime>
  <Words>1276</Words>
  <Application>Microsoft Office PowerPoint</Application>
  <PresentationFormat>Widescreen</PresentationFormat>
  <Paragraphs>81</Paragraphs>
  <Slides>16</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Century Gothic</vt:lpstr>
      <vt:lpstr>Wingdings 3</vt:lpstr>
      <vt:lpstr>Ion Boardroom</vt:lpstr>
      <vt:lpstr>Mecanism personalizat de căutare bazat pe conținut pentru videoclipuri educaționale </vt:lpstr>
      <vt:lpstr>Introducere</vt:lpstr>
      <vt:lpstr>Introducere Siteul https://media.upv.es</vt:lpstr>
      <vt:lpstr>Soluția propusă</vt:lpstr>
      <vt:lpstr>Arhitectura Sistemului</vt:lpstr>
      <vt:lpstr>Tehnologii Folosite</vt:lpstr>
      <vt:lpstr>Rezultate Numerice: Word Embedding</vt:lpstr>
      <vt:lpstr>Rezultate numerice: Rezultate LDA</vt:lpstr>
      <vt:lpstr>Rezultate numerice: Rezultate LDA</vt:lpstr>
      <vt:lpstr>Rezultate numerice: Interogare</vt:lpstr>
      <vt:lpstr>Validare</vt:lpstr>
      <vt:lpstr>Quick Demo</vt:lpstr>
      <vt:lpstr>GUI and Application Showcase</vt:lpstr>
      <vt:lpstr>Concluzie</vt:lpstr>
      <vt:lpstr>Future works</vt:lpstr>
      <vt:lpstr>Întrebări?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Mecanism personalizat de căutare bazat pe conținut pentru videoclipuri educaționale</dc:title>
  <dc:creator>Mickey Gaby</dc:creator>
  <cp:lastModifiedBy>Mickey Gaby</cp:lastModifiedBy>
  <cp:revision>35</cp:revision>
  <dcterms:created xsi:type="dcterms:W3CDTF">2019-05-21T13:38:16Z</dcterms:created>
  <dcterms:modified xsi:type="dcterms:W3CDTF">2019-05-23T23:14:15Z</dcterms:modified>
</cp:coreProperties>
</file>