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5" r:id="rId4"/>
    <p:sldId id="271" r:id="rId5"/>
    <p:sldId id="276" r:id="rId6"/>
    <p:sldId id="264" r:id="rId7"/>
    <p:sldId id="270" r:id="rId8"/>
    <p:sldId id="261" r:id="rId9"/>
    <p:sldId id="277" r:id="rId10"/>
    <p:sldId id="279" r:id="rId11"/>
    <p:sldId id="280" r:id="rId12"/>
    <p:sldId id="281" r:id="rId13"/>
    <p:sldId id="282" r:id="rId14"/>
    <p:sldId id="263" r:id="rId15"/>
    <p:sldId id="267" r:id="rId16"/>
    <p:sldId id="268" r:id="rId17"/>
    <p:sldId id="259" r:id="rId18"/>
    <p:sldId id="274" r:id="rId19"/>
    <p:sldId id="272" r:id="rId20"/>
    <p:sldId id="262" r:id="rId21"/>
    <p:sldId id="273"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5" d="100"/>
          <a:sy n="85" d="100"/>
        </p:scale>
        <p:origin x="888" y="65"/>
      </p:cViewPr>
      <p:guideLst/>
    </p:cSldViewPr>
  </p:slideViewPr>
  <p:outlineViewPr>
    <p:cViewPr>
      <p:scale>
        <a:sx n="33" d="100"/>
        <a:sy n="33" d="100"/>
      </p:scale>
      <p:origin x="0" y="-1663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B513-AC92-41D6-971B-0F4549C3AA56}" type="datetimeFigureOut">
              <a:rPr lang="en-US" smtClean="0"/>
              <a:t>03-Jul-19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70AC8-2C8E-471B-85C4-70FBE44A46BE}" type="slidenum">
              <a:rPr lang="en-US" smtClean="0"/>
              <a:t>‹#›</a:t>
            </a:fld>
            <a:endParaRPr lang="en-US" dirty="0"/>
          </a:p>
        </p:txBody>
      </p:sp>
    </p:spTree>
    <p:extLst>
      <p:ext uri="{BB962C8B-B14F-4D97-AF65-F5344CB8AC3E}">
        <p14:creationId xmlns:p14="http://schemas.microsoft.com/office/powerpoint/2010/main" val="270172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70AC8-2C8E-471B-85C4-70FBE44A46BE}" type="slidenum">
              <a:rPr lang="en-US" smtClean="0"/>
              <a:t>1</a:t>
            </a:fld>
            <a:endParaRPr lang="en-US" dirty="0"/>
          </a:p>
        </p:txBody>
      </p:sp>
    </p:spTree>
    <p:extLst>
      <p:ext uri="{BB962C8B-B14F-4D97-AF65-F5344CB8AC3E}">
        <p14:creationId xmlns:p14="http://schemas.microsoft.com/office/powerpoint/2010/main" val="176272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70AC8-2C8E-471B-85C4-70FBE44A46BE}" type="slidenum">
              <a:rPr lang="en-US" smtClean="0"/>
              <a:t>2</a:t>
            </a:fld>
            <a:endParaRPr lang="en-US" dirty="0"/>
          </a:p>
        </p:txBody>
      </p:sp>
    </p:spTree>
    <p:extLst>
      <p:ext uri="{BB962C8B-B14F-4D97-AF65-F5344CB8AC3E}">
        <p14:creationId xmlns:p14="http://schemas.microsoft.com/office/powerpoint/2010/main" val="209515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70AC8-2C8E-471B-85C4-70FBE44A46BE}" type="slidenum">
              <a:rPr lang="en-US" smtClean="0"/>
              <a:t>4</a:t>
            </a:fld>
            <a:endParaRPr lang="en-US" dirty="0"/>
          </a:p>
        </p:txBody>
      </p:sp>
    </p:spTree>
    <p:extLst>
      <p:ext uri="{BB962C8B-B14F-4D97-AF65-F5344CB8AC3E}">
        <p14:creationId xmlns:p14="http://schemas.microsoft.com/office/powerpoint/2010/main" val="1674663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a:pPr/>
              <a:t>03-Jul-19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a:t>03-Jul-19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a:t>03-Jul-19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a:t>03-Jul-19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a:t>03-Jul-19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a:t>03-Jul-19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a:t>03-Jul-19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a:t>03-Jul-19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a:t>03-Jul-19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a:t>03-Jul-19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a:t>03-Jul-19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a:t>03-Jul-19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a:t>03-Jul-19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a:t>03-Jul-19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a:t>03-Jul-19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a:t>03-Jul-19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a:t>03-Jul-19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a:t>03-Jul-19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edia.upv.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ud.inf.ucv.ro/2019/06/sesiunea-nationala-de-comunicari-stiintifice-studentesti-editia-a-13-a/" TargetMode="External"/><Relationship Id="rId2" Type="http://schemas.openxmlformats.org/officeDocument/2006/relationships/hyperlink" Target="http://2019.haisconference.e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CB5F-278A-4C82-BF0A-38B0C5C1F57E}"/>
              </a:ext>
            </a:extLst>
          </p:cNvPr>
          <p:cNvSpPr>
            <a:spLocks noGrp="1"/>
          </p:cNvSpPr>
          <p:nvPr>
            <p:ph type="ctrTitle"/>
          </p:nvPr>
        </p:nvSpPr>
        <p:spPr>
          <a:xfrm>
            <a:off x="1060510" y="485581"/>
            <a:ext cx="8825658" cy="2677648"/>
          </a:xfrm>
        </p:spPr>
        <p:txBody>
          <a:bodyPr/>
          <a:lstStyle/>
          <a:p>
            <a:r>
              <a:rPr lang="en-US" sz="4400" b="1" dirty="0"/>
              <a:t>EduTranscriptMiner: LDA Based Information Retrieval System for</a:t>
            </a:r>
            <a:br>
              <a:rPr lang="en-US" sz="4400" dirty="0"/>
            </a:br>
            <a:r>
              <a:rPr lang="en-US" sz="4400" b="1" dirty="0"/>
              <a:t>Educational Transcripts</a:t>
            </a:r>
            <a:endParaRPr lang="en-US" sz="4400" dirty="0"/>
          </a:p>
        </p:txBody>
      </p:sp>
      <p:sp>
        <p:nvSpPr>
          <p:cNvPr id="3" name="Subtitle 2">
            <a:extLst>
              <a:ext uri="{FF2B5EF4-FFF2-40B4-BE49-F238E27FC236}">
                <a16:creationId xmlns:a16="http://schemas.microsoft.com/office/drawing/2014/main" id="{191C5232-76F4-4F1A-A241-701808F6B69D}"/>
              </a:ext>
            </a:extLst>
          </p:cNvPr>
          <p:cNvSpPr>
            <a:spLocks noGrp="1"/>
          </p:cNvSpPr>
          <p:nvPr>
            <p:ph type="subTitle" idx="1"/>
          </p:nvPr>
        </p:nvSpPr>
        <p:spPr>
          <a:xfrm>
            <a:off x="1154955" y="3640428"/>
            <a:ext cx="8825658" cy="2597240"/>
          </a:xfrm>
        </p:spPr>
        <p:txBody>
          <a:bodyPr>
            <a:normAutofit/>
          </a:bodyPr>
          <a:lstStyle/>
          <a:p>
            <a:r>
              <a:rPr lang="en-US" dirty="0"/>
              <a:t>Turcu Gabriel</a:t>
            </a:r>
          </a:p>
          <a:p>
            <a:r>
              <a:rPr lang="en-US" dirty="0"/>
              <a:t>FACULTY OF AUTOMATION, COMPUTERS AND ELECTRONICS Craiova</a:t>
            </a:r>
          </a:p>
          <a:p>
            <a:r>
              <a:rPr lang="en-US" dirty="0"/>
              <a:t>University of Craiova</a:t>
            </a:r>
          </a:p>
          <a:p>
            <a:r>
              <a:rPr lang="en-US" dirty="0"/>
              <a:t>Coordinators: </a:t>
            </a:r>
          </a:p>
          <a:p>
            <a:pPr marL="285750" indent="-285750">
              <a:buFont typeface="Arial" panose="020B0604020202020204" pitchFamily="34" charset="0"/>
              <a:buChar char="•"/>
            </a:pPr>
            <a:r>
              <a:rPr lang="en-US" dirty="0"/>
              <a:t>Assoc. Prof.  Cristian Mihăescu, PhD.</a:t>
            </a:r>
          </a:p>
          <a:p>
            <a:pPr marL="285750" indent="-285750">
              <a:buFont typeface="Arial" panose="020B0604020202020204" pitchFamily="34" charset="0"/>
              <a:buChar char="•"/>
            </a:pPr>
            <a:r>
              <a:rPr lang="en-US" dirty="0"/>
              <a:t>Dr. Javier Palanca from Polytechnic University of Valencia</a:t>
            </a:r>
          </a:p>
        </p:txBody>
      </p:sp>
    </p:spTree>
    <p:extLst>
      <p:ext uri="{BB962C8B-B14F-4D97-AF65-F5344CB8AC3E}">
        <p14:creationId xmlns:p14="http://schemas.microsoft.com/office/powerpoint/2010/main" val="258507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2E26-F492-42E4-8AA8-E3832C449159}"/>
              </a:ext>
            </a:extLst>
          </p:cNvPr>
          <p:cNvSpPr>
            <a:spLocks noGrp="1"/>
          </p:cNvSpPr>
          <p:nvPr>
            <p:ph type="title"/>
          </p:nvPr>
        </p:nvSpPr>
        <p:spPr/>
        <p:txBody>
          <a:bodyPr/>
          <a:lstStyle/>
          <a:p>
            <a:r>
              <a:rPr lang="en-US" dirty="0"/>
              <a:t>Approach</a:t>
            </a:r>
            <a:br>
              <a:rPr lang="en-US" dirty="0"/>
            </a:br>
            <a:r>
              <a:rPr lang="en-US" dirty="0"/>
              <a:t>K-Means</a:t>
            </a:r>
          </a:p>
        </p:txBody>
      </p:sp>
      <p:sp>
        <p:nvSpPr>
          <p:cNvPr id="4" name="Content Placeholder 3">
            <a:extLst>
              <a:ext uri="{FF2B5EF4-FFF2-40B4-BE49-F238E27FC236}">
                <a16:creationId xmlns:a16="http://schemas.microsoft.com/office/drawing/2014/main" id="{09C34536-8CC7-4AAB-9EA7-15AC50DEB8E4}"/>
              </a:ext>
            </a:extLst>
          </p:cNvPr>
          <p:cNvSpPr>
            <a:spLocks noGrp="1"/>
          </p:cNvSpPr>
          <p:nvPr>
            <p:ph idx="1"/>
          </p:nvPr>
        </p:nvSpPr>
        <p:spPr>
          <a:xfrm>
            <a:off x="755710" y="2642137"/>
            <a:ext cx="7181970" cy="3416300"/>
          </a:xfrm>
        </p:spPr>
        <p:txBody>
          <a:bodyPr/>
          <a:lstStyle/>
          <a:p>
            <a:r>
              <a:rPr lang="en-US" dirty="0"/>
              <a:t>Steps of the K-Means algorithm:</a:t>
            </a:r>
          </a:p>
          <a:p>
            <a:pPr lvl="1"/>
            <a:r>
              <a:rPr lang="en-US" i="1" dirty="0"/>
              <a:t>k</a:t>
            </a:r>
            <a:r>
              <a:rPr lang="en-US" dirty="0"/>
              <a:t> initial "means" (in this case </a:t>
            </a:r>
            <a:r>
              <a:rPr lang="en-US" i="1" dirty="0"/>
              <a:t>k</a:t>
            </a:r>
            <a:r>
              <a:rPr lang="en-US" dirty="0"/>
              <a:t>=3) are randomly generated within the data domain (shown in color).</a:t>
            </a:r>
          </a:p>
          <a:p>
            <a:pPr lvl="1"/>
            <a:r>
              <a:rPr lang="en-US" dirty="0"/>
              <a:t> </a:t>
            </a:r>
            <a:r>
              <a:rPr lang="en-US" i="1" dirty="0"/>
              <a:t>k</a:t>
            </a:r>
            <a:r>
              <a:rPr lang="en-US" dirty="0"/>
              <a:t> clusters are created by associating every observation with the nearest mean.</a:t>
            </a:r>
          </a:p>
          <a:p>
            <a:pPr lvl="1"/>
            <a:r>
              <a:rPr lang="en-US" dirty="0"/>
              <a:t>The centroid of each of the k clusters becomes the new mean.</a:t>
            </a:r>
          </a:p>
          <a:p>
            <a:pPr lvl="1"/>
            <a:r>
              <a:rPr lang="en-US" dirty="0"/>
              <a:t>Steps 2 and 3 are repeated until convergence has been reached.</a:t>
            </a:r>
          </a:p>
          <a:p>
            <a:pPr lvl="1"/>
            <a:endParaRPr lang="en-US" dirty="0"/>
          </a:p>
          <a:p>
            <a:pPr lvl="1"/>
            <a:endParaRPr lang="en-US" dirty="0"/>
          </a:p>
        </p:txBody>
      </p:sp>
      <p:pic>
        <p:nvPicPr>
          <p:cNvPr id="11" name="Content Placeholder 6">
            <a:extLst>
              <a:ext uri="{FF2B5EF4-FFF2-40B4-BE49-F238E27FC236}">
                <a16:creationId xmlns:a16="http://schemas.microsoft.com/office/drawing/2014/main" id="{49F993BC-4738-4F1A-81FF-D0A311B91D3A}"/>
              </a:ext>
            </a:extLst>
          </p:cNvPr>
          <p:cNvPicPr>
            <a:picLocks noChangeAspect="1"/>
          </p:cNvPicPr>
          <p:nvPr/>
        </p:nvPicPr>
        <p:blipFill>
          <a:blip r:embed="rId2"/>
          <a:stretch>
            <a:fillRect/>
          </a:stretch>
        </p:blipFill>
        <p:spPr>
          <a:xfrm>
            <a:off x="8412387" y="2697945"/>
            <a:ext cx="3515643" cy="3416300"/>
          </a:xfrm>
          <a:prstGeom prst="rect">
            <a:avLst/>
          </a:prstGeom>
        </p:spPr>
      </p:pic>
    </p:spTree>
    <p:extLst>
      <p:ext uri="{BB962C8B-B14F-4D97-AF65-F5344CB8AC3E}">
        <p14:creationId xmlns:p14="http://schemas.microsoft.com/office/powerpoint/2010/main" val="84942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2354-86D5-4392-8DF6-94D0FBBDD138}"/>
              </a:ext>
            </a:extLst>
          </p:cNvPr>
          <p:cNvSpPr>
            <a:spLocks noGrp="1"/>
          </p:cNvSpPr>
          <p:nvPr>
            <p:ph type="title"/>
          </p:nvPr>
        </p:nvSpPr>
        <p:spPr/>
        <p:txBody>
          <a:bodyPr/>
          <a:lstStyle/>
          <a:p>
            <a:r>
              <a:rPr lang="en-US" dirty="0"/>
              <a:t>Approach</a:t>
            </a:r>
            <a:br>
              <a:rPr lang="en-US" dirty="0"/>
            </a:br>
            <a:r>
              <a:rPr lang="en-US" dirty="0"/>
              <a:t>K-Means</a:t>
            </a:r>
          </a:p>
        </p:txBody>
      </p:sp>
      <p:sp>
        <p:nvSpPr>
          <p:cNvPr id="3" name="Content Placeholder 2">
            <a:extLst>
              <a:ext uri="{FF2B5EF4-FFF2-40B4-BE49-F238E27FC236}">
                <a16:creationId xmlns:a16="http://schemas.microsoft.com/office/drawing/2014/main" id="{7240D1EB-A025-448C-9EEF-6EEA7C7250B5}"/>
              </a:ext>
            </a:extLst>
          </p:cNvPr>
          <p:cNvSpPr>
            <a:spLocks noGrp="1"/>
          </p:cNvSpPr>
          <p:nvPr>
            <p:ph idx="1"/>
          </p:nvPr>
        </p:nvSpPr>
        <p:spPr/>
        <p:txBody>
          <a:bodyPr>
            <a:normAutofit/>
          </a:bodyPr>
          <a:lstStyle/>
          <a:p>
            <a:r>
              <a:rPr lang="en-US" dirty="0"/>
              <a:t>We will use the K-means algorithm to separate our transcripts into domains</a:t>
            </a:r>
          </a:p>
          <a:p>
            <a:pPr lvl="1"/>
            <a:r>
              <a:rPr lang="en-US" dirty="0"/>
              <a:t>Engineering &amp; Architecture</a:t>
            </a:r>
          </a:p>
          <a:p>
            <a:pPr lvl="1"/>
            <a:r>
              <a:rPr lang="en-US" dirty="0"/>
              <a:t> Sciences (Biological Sciences)</a:t>
            </a:r>
          </a:p>
          <a:p>
            <a:pPr lvl="1"/>
            <a:r>
              <a:rPr lang="en-US" dirty="0"/>
              <a:t>Social &amp; Legal</a:t>
            </a:r>
          </a:p>
          <a:p>
            <a:r>
              <a:rPr lang="en-US" dirty="0"/>
              <a:t>The distribution of the transcripts into 3 clusters(no domain ordering) is the following:</a:t>
            </a:r>
          </a:p>
          <a:p>
            <a:pPr lvl="1"/>
            <a:r>
              <a:rPr lang="en-US" b="1" dirty="0"/>
              <a:t>22.71%</a:t>
            </a:r>
          </a:p>
          <a:p>
            <a:pPr lvl="1"/>
            <a:r>
              <a:rPr lang="en-US" b="1" dirty="0"/>
              <a:t>42.24%</a:t>
            </a:r>
          </a:p>
          <a:p>
            <a:pPr lvl="1"/>
            <a:r>
              <a:rPr lang="en-US" b="1" dirty="0"/>
              <a:t>35.04%</a:t>
            </a:r>
          </a:p>
          <a:p>
            <a:endParaRPr lang="en-US" dirty="0"/>
          </a:p>
        </p:txBody>
      </p:sp>
    </p:spTree>
    <p:extLst>
      <p:ext uri="{BB962C8B-B14F-4D97-AF65-F5344CB8AC3E}">
        <p14:creationId xmlns:p14="http://schemas.microsoft.com/office/powerpoint/2010/main" val="350210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0661-5CCA-45F4-8539-0969804CFE2D}"/>
              </a:ext>
            </a:extLst>
          </p:cNvPr>
          <p:cNvSpPr>
            <a:spLocks noGrp="1"/>
          </p:cNvSpPr>
          <p:nvPr>
            <p:ph type="title"/>
          </p:nvPr>
        </p:nvSpPr>
        <p:spPr/>
        <p:txBody>
          <a:bodyPr/>
          <a:lstStyle/>
          <a:p>
            <a:r>
              <a:rPr lang="en-US" dirty="0"/>
              <a:t>Approach</a:t>
            </a:r>
            <a:br>
              <a:rPr lang="en-US" dirty="0"/>
            </a:br>
            <a:r>
              <a:rPr lang="en-US" dirty="0"/>
              <a:t>Latent Dirichlet Allocation (LDA)</a:t>
            </a:r>
          </a:p>
        </p:txBody>
      </p:sp>
      <p:sp>
        <p:nvSpPr>
          <p:cNvPr id="3" name="Content Placeholder 2">
            <a:extLst>
              <a:ext uri="{FF2B5EF4-FFF2-40B4-BE49-F238E27FC236}">
                <a16:creationId xmlns:a16="http://schemas.microsoft.com/office/drawing/2014/main" id="{0738E84C-F8FB-48ED-B469-C3159EC8A619}"/>
              </a:ext>
            </a:extLst>
          </p:cNvPr>
          <p:cNvSpPr>
            <a:spLocks noGrp="1"/>
          </p:cNvSpPr>
          <p:nvPr>
            <p:ph idx="1"/>
          </p:nvPr>
        </p:nvSpPr>
        <p:spPr/>
        <p:txBody>
          <a:bodyPr/>
          <a:lstStyle/>
          <a:p>
            <a:r>
              <a:rPr lang="en-US" dirty="0"/>
              <a:t>In natural language processing, latent Dirichlet allocation (LDA) is a generative statistical model that allows sets of observations to be explained by unobserved groups that explain why some parts of the data are similar.</a:t>
            </a:r>
          </a:p>
          <a:p>
            <a:r>
              <a:rPr lang="en-US" dirty="0"/>
              <a:t>For example, if observations are words collected into documents, it posits that each document is a mixture of a small number of topics and that each word's presence is attributable to one of the document's topics. LDA is an example of a topic model.</a:t>
            </a:r>
          </a:p>
          <a:p>
            <a:r>
              <a:rPr lang="en-US" dirty="0"/>
              <a:t>In LDA, each document may be viewed as a mixture of various topics where each document is considered to have a set of topics that are assigned to it via LDA.</a:t>
            </a:r>
          </a:p>
          <a:p>
            <a:endParaRPr lang="en-US" dirty="0"/>
          </a:p>
          <a:p>
            <a:pPr lvl="1"/>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46639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0549-1FD6-4207-AC47-C135A02FB46A}"/>
              </a:ext>
            </a:extLst>
          </p:cNvPr>
          <p:cNvSpPr>
            <a:spLocks noGrp="1"/>
          </p:cNvSpPr>
          <p:nvPr>
            <p:ph type="title"/>
          </p:nvPr>
        </p:nvSpPr>
        <p:spPr>
          <a:xfrm>
            <a:off x="1154952" y="853465"/>
            <a:ext cx="8761413" cy="706964"/>
          </a:xfrm>
        </p:spPr>
        <p:txBody>
          <a:bodyPr/>
          <a:lstStyle/>
          <a:p>
            <a:r>
              <a:rPr lang="en-US" sz="3200" dirty="0"/>
              <a:t>Approach</a:t>
            </a:r>
            <a:br>
              <a:rPr lang="en-US" sz="3200" dirty="0"/>
            </a:br>
            <a:r>
              <a:rPr lang="en-US" sz="3200" dirty="0"/>
              <a:t>Latent Dirichlet Allocation (LDA) and</a:t>
            </a:r>
            <a:br>
              <a:rPr lang="en-US" sz="3200" dirty="0"/>
            </a:br>
            <a:r>
              <a:rPr lang="en-US" sz="3200" dirty="0"/>
              <a:t>Query Processing</a:t>
            </a:r>
          </a:p>
        </p:txBody>
      </p:sp>
      <p:sp>
        <p:nvSpPr>
          <p:cNvPr id="3" name="Content Placeholder 2">
            <a:extLst>
              <a:ext uri="{FF2B5EF4-FFF2-40B4-BE49-F238E27FC236}">
                <a16:creationId xmlns:a16="http://schemas.microsoft.com/office/drawing/2014/main" id="{45BF8333-5DE1-49AF-8300-E63C853985EC}"/>
              </a:ext>
            </a:extLst>
          </p:cNvPr>
          <p:cNvSpPr>
            <a:spLocks noGrp="1"/>
          </p:cNvSpPr>
          <p:nvPr>
            <p:ph idx="1"/>
          </p:nvPr>
        </p:nvSpPr>
        <p:spPr>
          <a:xfrm>
            <a:off x="1122830" y="2375973"/>
            <a:ext cx="9888607" cy="3853109"/>
          </a:xfrm>
        </p:spPr>
        <p:txBody>
          <a:bodyPr/>
          <a:lstStyle/>
          <a:p>
            <a:r>
              <a:rPr lang="en-US" dirty="0"/>
              <a:t>With the results obtained from the clustering algorithm, we create 3 LDA models, one for each of the clusters (domains).</a:t>
            </a:r>
          </a:p>
          <a:p>
            <a:r>
              <a:rPr lang="en-US" dirty="0"/>
              <a:t>To build the LDA models, we use the transcripts in a Bag of Words format.</a:t>
            </a:r>
          </a:p>
          <a:p>
            <a:r>
              <a:rPr lang="en-US" dirty="0"/>
              <a:t>Compute the LDA scores for all of the transcripts and save them.</a:t>
            </a:r>
          </a:p>
          <a:p>
            <a:r>
              <a:rPr lang="en-US" dirty="0"/>
              <a:t>Once a new query is presented, we find what cluster that query belongs to and calculate its LDA scores using the LDA model for that cluster.</a:t>
            </a:r>
          </a:p>
          <a:p>
            <a:r>
              <a:rPr lang="en-US" dirty="0"/>
              <a:t>Calculate the difference between the query’s LDA scores and the LDA scores of all the transcripts in that cluster.</a:t>
            </a:r>
          </a:p>
          <a:p>
            <a:r>
              <a:rPr lang="en-US" dirty="0"/>
              <a:t>Get a ranked list of the differences and their corresponding video IDs.</a:t>
            </a:r>
          </a:p>
        </p:txBody>
      </p:sp>
    </p:spTree>
    <p:extLst>
      <p:ext uri="{BB962C8B-B14F-4D97-AF65-F5344CB8AC3E}">
        <p14:creationId xmlns:p14="http://schemas.microsoft.com/office/powerpoint/2010/main" val="388079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ED1B-0AB1-4D88-B2B0-CCB1964310D6}"/>
              </a:ext>
            </a:extLst>
          </p:cNvPr>
          <p:cNvSpPr>
            <a:spLocks noGrp="1"/>
          </p:cNvSpPr>
          <p:nvPr>
            <p:ph type="title"/>
          </p:nvPr>
        </p:nvSpPr>
        <p:spPr/>
        <p:txBody>
          <a:bodyPr/>
          <a:lstStyle/>
          <a:p>
            <a:r>
              <a:rPr lang="en-US" dirty="0"/>
              <a:t>Numerical Results:</a:t>
            </a:r>
            <a:br>
              <a:rPr lang="en-US" dirty="0"/>
            </a:br>
            <a:r>
              <a:rPr lang="en-US" dirty="0"/>
              <a:t>Word Embedding</a:t>
            </a:r>
          </a:p>
        </p:txBody>
      </p:sp>
      <p:sp>
        <p:nvSpPr>
          <p:cNvPr id="3" name="Content Placeholder 2">
            <a:extLst>
              <a:ext uri="{FF2B5EF4-FFF2-40B4-BE49-F238E27FC236}">
                <a16:creationId xmlns:a16="http://schemas.microsoft.com/office/drawing/2014/main" id="{56B13127-4858-4CEE-B885-99651F1620C4}"/>
              </a:ext>
            </a:extLst>
          </p:cNvPr>
          <p:cNvSpPr>
            <a:spLocks noGrp="1"/>
          </p:cNvSpPr>
          <p:nvPr>
            <p:ph idx="1"/>
          </p:nvPr>
        </p:nvSpPr>
        <p:spPr/>
        <p:txBody>
          <a:bodyPr/>
          <a:lstStyle/>
          <a:p>
            <a:r>
              <a:rPr lang="en-US" dirty="0"/>
              <a:t>For each transcript from the input, the NNLM values are computed and saved in a matrix. The resulted matrix will have 16.012 lines(the number of transcripts) x 128 (the number of dimensions the NNLM algorithm uses)</a:t>
            </a:r>
          </a:p>
          <a:p>
            <a:r>
              <a:rPr lang="en-US" dirty="0"/>
              <a:t>Sample BoW with NNLM embedding results and cluster assignments:</a:t>
            </a:r>
          </a:p>
        </p:txBody>
      </p:sp>
      <p:pic>
        <p:nvPicPr>
          <p:cNvPr id="5" name="Picture 4">
            <a:extLst>
              <a:ext uri="{FF2B5EF4-FFF2-40B4-BE49-F238E27FC236}">
                <a16:creationId xmlns:a16="http://schemas.microsoft.com/office/drawing/2014/main" id="{9ACD66D2-1112-4BC1-AE0A-FCB174766CD7}"/>
              </a:ext>
            </a:extLst>
          </p:cNvPr>
          <p:cNvPicPr>
            <a:picLocks noChangeAspect="1"/>
          </p:cNvPicPr>
          <p:nvPr/>
        </p:nvPicPr>
        <p:blipFill>
          <a:blip r:embed="rId2"/>
          <a:stretch>
            <a:fillRect/>
          </a:stretch>
        </p:blipFill>
        <p:spPr>
          <a:xfrm>
            <a:off x="1542351" y="3876645"/>
            <a:ext cx="5256721" cy="2678396"/>
          </a:xfrm>
          <a:prstGeom prst="rect">
            <a:avLst/>
          </a:prstGeom>
        </p:spPr>
      </p:pic>
    </p:spTree>
    <p:extLst>
      <p:ext uri="{BB962C8B-B14F-4D97-AF65-F5344CB8AC3E}">
        <p14:creationId xmlns:p14="http://schemas.microsoft.com/office/powerpoint/2010/main" val="250415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CB38-4279-4662-BD7A-5EE6EB5F9D64}"/>
              </a:ext>
            </a:extLst>
          </p:cNvPr>
          <p:cNvSpPr>
            <a:spLocks noGrp="1"/>
          </p:cNvSpPr>
          <p:nvPr>
            <p:ph type="title"/>
          </p:nvPr>
        </p:nvSpPr>
        <p:spPr/>
        <p:txBody>
          <a:bodyPr/>
          <a:lstStyle/>
          <a:p>
            <a:r>
              <a:rPr lang="en-US" dirty="0"/>
              <a:t>Numerical Results:</a:t>
            </a:r>
            <a:br>
              <a:rPr lang="en-US" dirty="0"/>
            </a:br>
            <a:r>
              <a:rPr lang="en-US" dirty="0"/>
              <a:t>LDA Results</a:t>
            </a:r>
          </a:p>
        </p:txBody>
      </p:sp>
      <p:sp>
        <p:nvSpPr>
          <p:cNvPr id="3" name="Content Placeholder 2">
            <a:extLst>
              <a:ext uri="{FF2B5EF4-FFF2-40B4-BE49-F238E27FC236}">
                <a16:creationId xmlns:a16="http://schemas.microsoft.com/office/drawing/2014/main" id="{C64CE04D-2CB6-4764-A17A-BD52496B65D0}"/>
              </a:ext>
            </a:extLst>
          </p:cNvPr>
          <p:cNvSpPr>
            <a:spLocks noGrp="1"/>
          </p:cNvSpPr>
          <p:nvPr>
            <p:ph idx="1"/>
          </p:nvPr>
        </p:nvSpPr>
        <p:spPr>
          <a:xfrm>
            <a:off x="1090708" y="2213356"/>
            <a:ext cx="8825659" cy="3416300"/>
          </a:xfrm>
        </p:spPr>
        <p:txBody>
          <a:bodyPr/>
          <a:lstStyle/>
          <a:p>
            <a:r>
              <a:rPr lang="en-US" dirty="0"/>
              <a:t>Sample LDA models with their topics and scores</a:t>
            </a:r>
          </a:p>
        </p:txBody>
      </p:sp>
      <p:graphicFrame>
        <p:nvGraphicFramePr>
          <p:cNvPr id="4" name="Table 3">
            <a:extLst>
              <a:ext uri="{FF2B5EF4-FFF2-40B4-BE49-F238E27FC236}">
                <a16:creationId xmlns:a16="http://schemas.microsoft.com/office/drawing/2014/main" id="{BDEDCD3C-8435-45BD-B76C-D8A4A45E03D0}"/>
              </a:ext>
            </a:extLst>
          </p:cNvPr>
          <p:cNvGraphicFramePr>
            <a:graphicFrameLocks noGrp="1"/>
          </p:cNvGraphicFramePr>
          <p:nvPr>
            <p:extLst>
              <p:ext uri="{D42A27DB-BD31-4B8C-83A1-F6EECF244321}">
                <p14:modId xmlns:p14="http://schemas.microsoft.com/office/powerpoint/2010/main" val="3913046293"/>
              </p:ext>
            </p:extLst>
          </p:nvPr>
        </p:nvGraphicFramePr>
        <p:xfrm>
          <a:off x="1154954" y="2661580"/>
          <a:ext cx="10382742" cy="3931920"/>
        </p:xfrm>
        <a:graphic>
          <a:graphicData uri="http://schemas.openxmlformats.org/drawingml/2006/table">
            <a:tbl>
              <a:tblPr firstRow="1" bandRow="1">
                <a:tableStyleId>{5C22544A-7EE6-4342-B048-85BDC9FD1C3A}</a:tableStyleId>
              </a:tblPr>
              <a:tblGrid>
                <a:gridCol w="633206">
                  <a:extLst>
                    <a:ext uri="{9D8B030D-6E8A-4147-A177-3AD203B41FA5}">
                      <a16:colId xmlns:a16="http://schemas.microsoft.com/office/drawing/2014/main" val="2829850702"/>
                    </a:ext>
                  </a:extLst>
                </a:gridCol>
                <a:gridCol w="9749536">
                  <a:extLst>
                    <a:ext uri="{9D8B030D-6E8A-4147-A177-3AD203B41FA5}">
                      <a16:colId xmlns:a16="http://schemas.microsoft.com/office/drawing/2014/main" val="477452905"/>
                    </a:ext>
                  </a:extLst>
                </a:gridCol>
              </a:tblGrid>
              <a:tr h="0">
                <a:tc>
                  <a:txBody>
                    <a:bodyPr/>
                    <a:lstStyle/>
                    <a:p>
                      <a:r>
                        <a:rPr lang="en-US" dirty="0"/>
                        <a:t>ID</a:t>
                      </a:r>
                    </a:p>
                  </a:txBody>
                  <a:tcPr/>
                </a:tc>
                <a:tc>
                  <a:txBody>
                    <a:bodyPr/>
                    <a:lstStyle/>
                    <a:p>
                      <a:r>
                        <a:rPr lang="en-US" dirty="0"/>
                        <a:t>LDA: Scores and Topics</a:t>
                      </a:r>
                    </a:p>
                  </a:txBody>
                  <a:tcPr/>
                </a:tc>
                <a:extLst>
                  <a:ext uri="{0D108BD9-81ED-4DB2-BD59-A6C34878D82A}">
                    <a16:rowId xmlns:a16="http://schemas.microsoft.com/office/drawing/2014/main" val="2292462531"/>
                  </a:ext>
                </a:extLst>
              </a:tr>
              <a:tr h="370840">
                <a:tc>
                  <a:txBody>
                    <a:bodyPr/>
                    <a:lstStyle/>
                    <a:p>
                      <a:r>
                        <a:rPr lang="en-US" dirty="0"/>
                        <a:t>3</a:t>
                      </a:r>
                    </a:p>
                  </a:txBody>
                  <a:tcPr/>
                </a:tc>
                <a:tc>
                  <a:txBody>
                    <a:bodyPr/>
                    <a:lstStyle/>
                    <a:p>
                      <a:r>
                        <a:rPr lang="en-US" dirty="0"/>
                        <a:t>Score: 0.844 Topic: 0.005*"filtr" + 0.004*"estad" + 0.002*"clas" + 0.002*"tension" +… </a:t>
                      </a:r>
                    </a:p>
                    <a:p>
                      <a:r>
                        <a:rPr lang="en-US" dirty="0"/>
                        <a:t>Score: 0.083 Topic: 0.002*"dat" + 0.002*"registr" + 0.001*"formulari" + 0.001*"eolic" +… Score: 0.068 Topic: 0.001*"datagr" + 0.001*"estil" + 0.001*"motor“ + </a:t>
                      </a:r>
                      <a:r>
                        <a:rPr lang="ro-RO" dirty="0"/>
                        <a:t>+ 0.001*"dataset" +</a:t>
                      </a:r>
                      <a:r>
                        <a:rPr lang="en-US" dirty="0"/>
                        <a:t>…</a:t>
                      </a:r>
                    </a:p>
                    <a:p>
                      <a:r>
                        <a:rPr lang="en-US" dirty="0"/>
                        <a:t>…</a:t>
                      </a:r>
                    </a:p>
                  </a:txBody>
                  <a:tcPr/>
                </a:tc>
                <a:extLst>
                  <a:ext uri="{0D108BD9-81ED-4DB2-BD59-A6C34878D82A}">
                    <a16:rowId xmlns:a16="http://schemas.microsoft.com/office/drawing/2014/main" val="3257609872"/>
                  </a:ext>
                </a:extLst>
              </a:tr>
              <a:tr h="370840">
                <a:tc>
                  <a:txBody>
                    <a:bodyPr/>
                    <a:lstStyle/>
                    <a:p>
                      <a:r>
                        <a:rPr lang="en-US" dirty="0"/>
                        <a:t>4</a:t>
                      </a:r>
                    </a:p>
                  </a:txBody>
                  <a:tcPr/>
                </a:tc>
                <a:tc>
                  <a:txBody>
                    <a:bodyPr/>
                    <a:lstStyle/>
                    <a:p>
                      <a:r>
                        <a:rPr lang="en-US" dirty="0"/>
                        <a:t>Score: 0.699 Topic: 0.005*"filtr" + 0.004*"estad" + 0.002*"clas" + 0.002*"tension" +… Score:0.245 Topic:0.002*"dat" + 0.002*"registr" + 0.001*"formulari" + 0.001*"eolic" +…</a:t>
                      </a:r>
                    </a:p>
                    <a:p>
                      <a:r>
                        <a:rPr lang="en-US" dirty="0"/>
                        <a:t>Score: 0.053 Topic: 0.001*"datagr" + 0.001*"estil" + 0.001*"motor" + 0.001*"dataset" +…</a:t>
                      </a:r>
                    </a:p>
                    <a:p>
                      <a:r>
                        <a:rPr lang="en-US" dirty="0"/>
                        <a:t>…</a:t>
                      </a:r>
                    </a:p>
                  </a:txBody>
                  <a:tcPr/>
                </a:tc>
                <a:extLst>
                  <a:ext uri="{0D108BD9-81ED-4DB2-BD59-A6C34878D82A}">
                    <a16:rowId xmlns:a16="http://schemas.microsoft.com/office/drawing/2014/main" val="1088318199"/>
                  </a:ext>
                </a:extLst>
              </a:tr>
              <a:tr h="370840">
                <a:tc>
                  <a:txBody>
                    <a:bodyPr/>
                    <a:lstStyle/>
                    <a:p>
                      <a:r>
                        <a:rPr lang="en-US" dirty="0"/>
                        <a:t>6</a:t>
                      </a:r>
                    </a:p>
                  </a:txBody>
                  <a:tcPr/>
                </a:tc>
                <a:tc>
                  <a:txBody>
                    <a:bodyPr/>
                    <a:lstStyle/>
                    <a:p>
                      <a:r>
                        <a:rPr lang="ro-RO" dirty="0"/>
                        <a:t>Score: 0.611 Topic: 0.001*"oracion" + 0.001*"pronombr" + 0.001*"agu" + </a:t>
                      </a:r>
                      <a:r>
                        <a:rPr lang="en-US" dirty="0"/>
                        <a:t>…</a:t>
                      </a:r>
                    </a:p>
                    <a:p>
                      <a:r>
                        <a:rPr lang="ro-RO" dirty="0"/>
                        <a:t>Score: 0.227 Topic: 0.001*"plan" + 0.001*"edifici" + 0.001*"sistem" + 0.001*"element" +</a:t>
                      </a:r>
                      <a:r>
                        <a:rPr lang="en-US" dirty="0"/>
                        <a:t>…</a:t>
                      </a:r>
                      <a:r>
                        <a:rPr lang="ro-RO" dirty="0"/>
                        <a:t> Score: 0.049 Topic: 0.001*"plan" + 0.001*"control" + 0.001*"derech" + 0.001*"punt" +</a:t>
                      </a:r>
                      <a:r>
                        <a:rPr lang="en-US" dirty="0"/>
                        <a:t>…</a:t>
                      </a:r>
                    </a:p>
                    <a:p>
                      <a:r>
                        <a:rPr lang="en-US" dirty="0"/>
                        <a:t>…</a:t>
                      </a:r>
                    </a:p>
                  </a:txBody>
                  <a:tcPr/>
                </a:tc>
                <a:extLst>
                  <a:ext uri="{0D108BD9-81ED-4DB2-BD59-A6C34878D82A}">
                    <a16:rowId xmlns:a16="http://schemas.microsoft.com/office/drawing/2014/main" val="2137896965"/>
                  </a:ext>
                </a:extLst>
              </a:tr>
            </a:tbl>
          </a:graphicData>
        </a:graphic>
      </p:graphicFrame>
    </p:spTree>
    <p:extLst>
      <p:ext uri="{BB962C8B-B14F-4D97-AF65-F5344CB8AC3E}">
        <p14:creationId xmlns:p14="http://schemas.microsoft.com/office/powerpoint/2010/main" val="159624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B307-6C6A-4619-968D-495EF4318E85}"/>
              </a:ext>
            </a:extLst>
          </p:cNvPr>
          <p:cNvSpPr>
            <a:spLocks noGrp="1"/>
          </p:cNvSpPr>
          <p:nvPr>
            <p:ph type="title"/>
          </p:nvPr>
        </p:nvSpPr>
        <p:spPr/>
        <p:txBody>
          <a:bodyPr/>
          <a:lstStyle/>
          <a:p>
            <a:r>
              <a:rPr lang="en-US" dirty="0"/>
              <a:t>Numerical Results:</a:t>
            </a:r>
            <a:br>
              <a:rPr lang="en-US" dirty="0"/>
            </a:br>
            <a:r>
              <a:rPr lang="en-US" dirty="0"/>
              <a:t>Queries</a:t>
            </a:r>
          </a:p>
        </p:txBody>
      </p:sp>
      <p:sp>
        <p:nvSpPr>
          <p:cNvPr id="3" name="Content Placeholder 2">
            <a:extLst>
              <a:ext uri="{FF2B5EF4-FFF2-40B4-BE49-F238E27FC236}">
                <a16:creationId xmlns:a16="http://schemas.microsoft.com/office/drawing/2014/main" id="{7651CBA5-73FF-497E-81D2-6DB3B9256575}"/>
              </a:ext>
            </a:extLst>
          </p:cNvPr>
          <p:cNvSpPr>
            <a:spLocks noGrp="1"/>
          </p:cNvSpPr>
          <p:nvPr>
            <p:ph idx="1"/>
          </p:nvPr>
        </p:nvSpPr>
        <p:spPr/>
        <p:txBody>
          <a:bodyPr/>
          <a:lstStyle/>
          <a:p>
            <a:r>
              <a:rPr lang="en-US" dirty="0"/>
              <a:t>Query processing results example:</a:t>
            </a:r>
          </a:p>
          <a:p>
            <a:pPr marL="0" indent="0">
              <a:buNone/>
            </a:pPr>
            <a:endParaRPr lang="en-US" dirty="0"/>
          </a:p>
        </p:txBody>
      </p:sp>
      <p:graphicFrame>
        <p:nvGraphicFramePr>
          <p:cNvPr id="4" name="Table 3">
            <a:extLst>
              <a:ext uri="{FF2B5EF4-FFF2-40B4-BE49-F238E27FC236}">
                <a16:creationId xmlns:a16="http://schemas.microsoft.com/office/drawing/2014/main" id="{8D3BCD42-C8E8-4AA0-8857-54C6BB68D037}"/>
              </a:ext>
            </a:extLst>
          </p:cNvPr>
          <p:cNvGraphicFramePr>
            <a:graphicFrameLocks noGrp="1"/>
          </p:cNvGraphicFramePr>
          <p:nvPr>
            <p:extLst>
              <p:ext uri="{D42A27DB-BD31-4B8C-83A1-F6EECF244321}">
                <p14:modId xmlns:p14="http://schemas.microsoft.com/office/powerpoint/2010/main" val="3511233771"/>
              </p:ext>
            </p:extLst>
          </p:nvPr>
        </p:nvGraphicFramePr>
        <p:xfrm>
          <a:off x="889398" y="3073759"/>
          <a:ext cx="9370772" cy="3558860"/>
        </p:xfrm>
        <a:graphic>
          <a:graphicData uri="http://schemas.openxmlformats.org/drawingml/2006/table">
            <a:tbl>
              <a:tblPr firstRow="1" firstCol="1" bandRow="1">
                <a:tableStyleId>{5C22544A-7EE6-4342-B048-85BDC9FD1C3A}</a:tableStyleId>
              </a:tblPr>
              <a:tblGrid>
                <a:gridCol w="2867863">
                  <a:extLst>
                    <a:ext uri="{9D8B030D-6E8A-4147-A177-3AD203B41FA5}">
                      <a16:colId xmlns:a16="http://schemas.microsoft.com/office/drawing/2014/main" val="3638198349"/>
                    </a:ext>
                  </a:extLst>
                </a:gridCol>
                <a:gridCol w="981993">
                  <a:extLst>
                    <a:ext uri="{9D8B030D-6E8A-4147-A177-3AD203B41FA5}">
                      <a16:colId xmlns:a16="http://schemas.microsoft.com/office/drawing/2014/main" val="4092596652"/>
                    </a:ext>
                  </a:extLst>
                </a:gridCol>
                <a:gridCol w="2600977">
                  <a:extLst>
                    <a:ext uri="{9D8B030D-6E8A-4147-A177-3AD203B41FA5}">
                      <a16:colId xmlns:a16="http://schemas.microsoft.com/office/drawing/2014/main" val="764012228"/>
                    </a:ext>
                  </a:extLst>
                </a:gridCol>
                <a:gridCol w="2919939">
                  <a:extLst>
                    <a:ext uri="{9D8B030D-6E8A-4147-A177-3AD203B41FA5}">
                      <a16:colId xmlns:a16="http://schemas.microsoft.com/office/drawing/2014/main" val="3000297949"/>
                    </a:ext>
                  </a:extLst>
                </a:gridCol>
              </a:tblGrid>
              <a:tr h="819606">
                <a:tc>
                  <a:txBody>
                    <a:bodyPr/>
                    <a:lstStyle/>
                    <a:p>
                      <a:pPr marL="0" marR="0">
                        <a:lnSpc>
                          <a:spcPct val="150000"/>
                        </a:lnSpc>
                        <a:spcBef>
                          <a:spcPts val="0"/>
                        </a:spcBef>
                        <a:spcAft>
                          <a:spcPts val="0"/>
                        </a:spcAft>
                      </a:pPr>
                      <a:r>
                        <a:rPr lang="en-US" sz="1200" dirty="0">
                          <a:effectLst/>
                        </a:rPr>
                        <a:t>Query</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Assigned Cluster</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LDA Scores</a:t>
                      </a:r>
                      <a:endParaRPr lang="ro-RO" sz="1100" dirty="0">
                        <a:effectLst/>
                      </a:endParaRPr>
                    </a:p>
                    <a:p>
                      <a:pPr marL="0" marR="0">
                        <a:lnSpc>
                          <a:spcPct val="150000"/>
                        </a:lnSpc>
                        <a:spcBef>
                          <a:spcPts val="0"/>
                        </a:spcBef>
                        <a:spcAft>
                          <a:spcPts val="0"/>
                        </a:spcAft>
                      </a:pPr>
                      <a:r>
                        <a:rPr lang="ro-RO" sz="1200" dirty="0">
                          <a:effectLst/>
                        </a:rPr>
                        <a:t>(Topic</a:t>
                      </a:r>
                      <a:r>
                        <a:rPr lang="en-US" sz="1200" dirty="0">
                          <a:effectLst/>
                        </a:rPr>
                        <a:t> </a:t>
                      </a:r>
                      <a:r>
                        <a:rPr lang="ro-RO" sz="1200" dirty="0">
                          <a:effectLst/>
                        </a:rPr>
                        <a:t>ID </a:t>
                      </a:r>
                      <a:r>
                        <a:rPr lang="en-US" sz="1200" dirty="0">
                          <a:effectLst/>
                        </a:rPr>
                        <a:t>and</a:t>
                      </a:r>
                      <a:r>
                        <a:rPr lang="ro-RO" sz="1200" dirty="0">
                          <a:effectLst/>
                        </a:rPr>
                        <a:t> Scor</a:t>
                      </a:r>
                      <a:r>
                        <a:rPr lang="en-US" sz="1200" dirty="0">
                          <a:effectLst/>
                        </a:rPr>
                        <a:t>e</a:t>
                      </a:r>
                      <a:r>
                        <a:rPr lang="ro-RO" sz="1200" dirty="0">
                          <a:effectLst/>
                        </a:rPr>
                        <a:t>)</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Ranked list of transcripts </a:t>
                      </a:r>
                    </a:p>
                    <a:p>
                      <a:pPr marL="0" marR="0">
                        <a:lnSpc>
                          <a:spcPct val="150000"/>
                        </a:lnSpc>
                        <a:spcBef>
                          <a:spcPts val="0"/>
                        </a:spcBef>
                        <a:spcAft>
                          <a:spcPts val="0"/>
                        </a:spcAft>
                      </a:pPr>
                      <a:r>
                        <a:rPr lang="en-US" sz="1200" dirty="0">
                          <a:effectLst/>
                        </a:rPr>
                        <a:t>(transcript ID and score)</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544409"/>
                  </a:ext>
                </a:extLst>
              </a:tr>
              <a:tr h="1369627">
                <a:tc>
                  <a:txBody>
                    <a:bodyPr/>
                    <a:lstStyle/>
                    <a:p>
                      <a:pPr marL="0" marR="0">
                        <a:lnSpc>
                          <a:spcPct val="150000"/>
                        </a:lnSpc>
                        <a:spcBef>
                          <a:spcPts val="0"/>
                        </a:spcBef>
                        <a:spcAft>
                          <a:spcPts val="0"/>
                        </a:spcAft>
                      </a:pPr>
                      <a:r>
                        <a:rPr lang="ro-RO" sz="1100" dirty="0">
                          <a:effectLst/>
                        </a:rPr>
                        <a:t>Ciencias de la Computacion</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200" dirty="0">
                          <a:effectLst/>
                        </a:rPr>
                        <a:t>2</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dirty="0">
                          <a:effectLst/>
                        </a:rPr>
                        <a:t>(0, 0.4422) </a:t>
                      </a:r>
                      <a:endParaRPr lang="en-US" sz="1100" dirty="0">
                        <a:effectLst/>
                      </a:endParaRPr>
                    </a:p>
                    <a:p>
                      <a:pPr marL="0" marR="0">
                        <a:lnSpc>
                          <a:spcPct val="150000"/>
                        </a:lnSpc>
                        <a:spcBef>
                          <a:spcPts val="0"/>
                        </a:spcBef>
                        <a:spcAft>
                          <a:spcPts val="0"/>
                        </a:spcAft>
                      </a:pPr>
                      <a:r>
                        <a:rPr lang="ro-RO" sz="1100" dirty="0">
                          <a:effectLst/>
                        </a:rPr>
                        <a:t>(1, 0.0530) </a:t>
                      </a:r>
                      <a:endParaRPr lang="en-US" sz="1100" dirty="0">
                        <a:effectLst/>
                      </a:endParaRPr>
                    </a:p>
                    <a:p>
                      <a:pPr marL="0" marR="0">
                        <a:lnSpc>
                          <a:spcPct val="150000"/>
                        </a:lnSpc>
                        <a:spcBef>
                          <a:spcPts val="0"/>
                        </a:spcBef>
                        <a:spcAft>
                          <a:spcPts val="0"/>
                        </a:spcAft>
                      </a:pPr>
                      <a:r>
                        <a:rPr lang="ro-RO" sz="1100" dirty="0">
                          <a:effectLst/>
                        </a:rPr>
                        <a:t>(2, 0.0443)</a:t>
                      </a:r>
                      <a:endParaRPr lang="en-US" sz="1100" dirty="0">
                        <a:effectLst/>
                      </a:endParaRPr>
                    </a:p>
                    <a:p>
                      <a:pPr marL="0" marR="0">
                        <a:lnSpc>
                          <a:spcPct val="150000"/>
                        </a:lnSpc>
                        <a:spcBef>
                          <a:spcPts val="0"/>
                        </a:spcBef>
                        <a:spcAft>
                          <a:spcPts val="0"/>
                        </a:spcAft>
                      </a:pPr>
                      <a:r>
                        <a:rPr lang="ro-RO" sz="1100" dirty="0">
                          <a:effectLst/>
                        </a:rPr>
                        <a:t>(6, 0.0335)</a:t>
                      </a:r>
                      <a:endParaRPr lang="en-US" sz="1100" dirty="0">
                        <a:effectLst/>
                      </a:endParaRPr>
                    </a:p>
                    <a:p>
                      <a:pPr marL="0" marR="0">
                        <a:lnSpc>
                          <a:spcPct val="150000"/>
                        </a:lnSpc>
                        <a:spcBef>
                          <a:spcPts val="0"/>
                        </a:spcBef>
                        <a:spcAft>
                          <a:spcPts val="0"/>
                        </a:spcAft>
                      </a:pPr>
                      <a:r>
                        <a:rPr lang="ro-RO" sz="1100" dirty="0">
                          <a:effectLst/>
                        </a:rPr>
                        <a:t>(7, 0.4258) ...</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dirty="0">
                          <a:effectLst/>
                        </a:rPr>
                        <a:t>(41107,0.1097)</a:t>
                      </a:r>
                      <a:endParaRPr lang="en-US" sz="1100" dirty="0">
                        <a:effectLst/>
                      </a:endParaRPr>
                    </a:p>
                    <a:p>
                      <a:pPr marL="0" marR="0">
                        <a:lnSpc>
                          <a:spcPct val="150000"/>
                        </a:lnSpc>
                        <a:spcBef>
                          <a:spcPts val="0"/>
                        </a:spcBef>
                        <a:spcAft>
                          <a:spcPts val="0"/>
                        </a:spcAft>
                      </a:pPr>
                      <a:r>
                        <a:rPr lang="ro-RO" sz="1100" dirty="0">
                          <a:effectLst/>
                        </a:rPr>
                        <a:t>(765,0.1120)</a:t>
                      </a:r>
                      <a:endParaRPr lang="en-US" sz="1100" dirty="0">
                        <a:effectLst/>
                      </a:endParaRPr>
                    </a:p>
                    <a:p>
                      <a:pPr marL="0" marR="0">
                        <a:lnSpc>
                          <a:spcPct val="150000"/>
                        </a:lnSpc>
                        <a:spcBef>
                          <a:spcPts val="0"/>
                        </a:spcBef>
                        <a:spcAft>
                          <a:spcPts val="0"/>
                        </a:spcAft>
                      </a:pPr>
                      <a:r>
                        <a:rPr lang="ro-RO" sz="1100" dirty="0">
                          <a:effectLst/>
                        </a:rPr>
                        <a:t>(18460,0.1124)</a:t>
                      </a:r>
                      <a:endParaRPr lang="en-US" sz="1100" dirty="0">
                        <a:effectLst/>
                      </a:endParaRPr>
                    </a:p>
                    <a:p>
                      <a:pPr marL="0" marR="0">
                        <a:lnSpc>
                          <a:spcPct val="150000"/>
                        </a:lnSpc>
                        <a:spcBef>
                          <a:spcPts val="0"/>
                        </a:spcBef>
                        <a:spcAft>
                          <a:spcPts val="0"/>
                        </a:spcAft>
                      </a:pPr>
                      <a:r>
                        <a:rPr lang="ro-RO" sz="1100" dirty="0">
                          <a:effectLst/>
                        </a:rPr>
                        <a:t>(3895,0.1141) </a:t>
                      </a:r>
                      <a:endParaRPr lang="en-US" sz="1100" dirty="0">
                        <a:effectLst/>
                      </a:endParaRPr>
                    </a:p>
                    <a:p>
                      <a:pPr marL="0" marR="0">
                        <a:lnSpc>
                          <a:spcPct val="150000"/>
                        </a:lnSpc>
                        <a:spcBef>
                          <a:spcPts val="0"/>
                        </a:spcBef>
                        <a:spcAft>
                          <a:spcPts val="0"/>
                        </a:spcAft>
                      </a:pPr>
                      <a:r>
                        <a:rPr lang="ro-RO" sz="1100" dirty="0">
                          <a:effectLst/>
                        </a:rPr>
                        <a:t>(1236,0.1146) ...</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76578"/>
                  </a:ext>
                </a:extLst>
              </a:tr>
              <a:tr h="1369627">
                <a:tc>
                  <a:txBody>
                    <a:bodyPr/>
                    <a:lstStyle/>
                    <a:p>
                      <a:pPr marL="0" marR="0">
                        <a:lnSpc>
                          <a:spcPct val="150000"/>
                        </a:lnSpc>
                        <a:spcBef>
                          <a:spcPts val="0"/>
                        </a:spcBef>
                        <a:spcAft>
                          <a:spcPts val="0"/>
                        </a:spcAft>
                      </a:pPr>
                      <a:r>
                        <a:rPr lang="ro-RO" sz="1100" dirty="0">
                          <a:effectLst/>
                        </a:rPr>
                        <a:t>permanente para la proteccion de los animales en cria instituido</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dirty="0">
                          <a:effectLst/>
                        </a:rPr>
                        <a:t>2</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dirty="0">
                          <a:effectLst/>
                        </a:rPr>
                        <a:t>(6,0.01429)</a:t>
                      </a:r>
                      <a:endParaRPr lang="en-US" sz="1100" dirty="0">
                        <a:effectLst/>
                      </a:endParaRPr>
                    </a:p>
                    <a:p>
                      <a:pPr marL="0" marR="0">
                        <a:lnSpc>
                          <a:spcPct val="150000"/>
                        </a:lnSpc>
                        <a:spcBef>
                          <a:spcPts val="0"/>
                        </a:spcBef>
                        <a:spcAft>
                          <a:spcPts val="0"/>
                        </a:spcAft>
                      </a:pPr>
                      <a:r>
                        <a:rPr lang="ro-RO" sz="1100" dirty="0">
                          <a:effectLst/>
                        </a:rPr>
                        <a:t>(7,0.871) </a:t>
                      </a:r>
                      <a:endParaRPr lang="en-US" sz="1100" dirty="0">
                        <a:effectLst/>
                      </a:endParaRPr>
                    </a:p>
                    <a:p>
                      <a:pPr marL="0" marR="0">
                        <a:lnSpc>
                          <a:spcPct val="150000"/>
                        </a:lnSpc>
                        <a:spcBef>
                          <a:spcPts val="0"/>
                        </a:spcBef>
                        <a:spcAft>
                          <a:spcPts val="0"/>
                        </a:spcAft>
                      </a:pPr>
                      <a:r>
                        <a:rPr lang="ro-RO" sz="1100" dirty="0">
                          <a:effectLst/>
                        </a:rPr>
                        <a:t>(8,0.01428)</a:t>
                      </a:r>
                      <a:endParaRPr lang="en-US" sz="1100" dirty="0">
                        <a:effectLst/>
                      </a:endParaRPr>
                    </a:p>
                    <a:p>
                      <a:pPr marL="0" marR="0">
                        <a:lnSpc>
                          <a:spcPct val="150000"/>
                        </a:lnSpc>
                        <a:spcBef>
                          <a:spcPts val="0"/>
                        </a:spcBef>
                        <a:spcAft>
                          <a:spcPts val="0"/>
                        </a:spcAft>
                      </a:pPr>
                      <a:r>
                        <a:rPr lang="ro-RO" sz="1100" dirty="0">
                          <a:effectLst/>
                        </a:rPr>
                        <a:t>(9,0.01428) ...</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dirty="0">
                          <a:effectLst/>
                        </a:rPr>
                        <a:t>(44794,0.0012)</a:t>
                      </a:r>
                      <a:endParaRPr lang="en-US" sz="1100" dirty="0">
                        <a:effectLst/>
                      </a:endParaRPr>
                    </a:p>
                    <a:p>
                      <a:pPr marL="0" marR="0">
                        <a:lnSpc>
                          <a:spcPct val="150000"/>
                        </a:lnSpc>
                        <a:spcBef>
                          <a:spcPts val="0"/>
                        </a:spcBef>
                        <a:spcAft>
                          <a:spcPts val="0"/>
                        </a:spcAft>
                      </a:pPr>
                      <a:r>
                        <a:rPr lang="ro-RO" sz="1100" dirty="0">
                          <a:effectLst/>
                        </a:rPr>
                        <a:t>(27277,0.0017)</a:t>
                      </a:r>
                      <a:endParaRPr lang="en-US" sz="1100" dirty="0">
                        <a:effectLst/>
                      </a:endParaRPr>
                    </a:p>
                    <a:p>
                      <a:pPr marL="0" marR="0">
                        <a:lnSpc>
                          <a:spcPct val="150000"/>
                        </a:lnSpc>
                        <a:spcBef>
                          <a:spcPts val="0"/>
                        </a:spcBef>
                        <a:spcAft>
                          <a:spcPts val="0"/>
                        </a:spcAft>
                      </a:pPr>
                      <a:r>
                        <a:rPr lang="ro-RO" sz="1100" dirty="0">
                          <a:effectLst/>
                        </a:rPr>
                        <a:t>(44466,0.032)</a:t>
                      </a:r>
                      <a:endParaRPr lang="en-US" sz="1100" dirty="0">
                        <a:effectLst/>
                      </a:endParaRPr>
                    </a:p>
                    <a:p>
                      <a:pPr marL="0" marR="0">
                        <a:lnSpc>
                          <a:spcPct val="150000"/>
                        </a:lnSpc>
                        <a:spcBef>
                          <a:spcPts val="0"/>
                        </a:spcBef>
                        <a:spcAft>
                          <a:spcPts val="0"/>
                        </a:spcAft>
                      </a:pPr>
                      <a:r>
                        <a:rPr lang="ro-RO" sz="1100" dirty="0">
                          <a:effectLst/>
                        </a:rPr>
                        <a:t>(26721,0.0428) </a:t>
                      </a:r>
                      <a:endParaRPr lang="en-US" sz="1100" dirty="0">
                        <a:effectLst/>
                      </a:endParaRPr>
                    </a:p>
                    <a:p>
                      <a:pPr marL="0" marR="0">
                        <a:lnSpc>
                          <a:spcPct val="150000"/>
                        </a:lnSpc>
                        <a:spcBef>
                          <a:spcPts val="0"/>
                        </a:spcBef>
                        <a:spcAft>
                          <a:spcPts val="0"/>
                        </a:spcAft>
                      </a:pPr>
                      <a:r>
                        <a:rPr lang="ro-RO" sz="1100" dirty="0">
                          <a:effectLst/>
                        </a:rPr>
                        <a:t>(41793,0.0428)</a:t>
                      </a:r>
                      <a:r>
                        <a:rPr lang="en-US" sz="1100" dirty="0">
                          <a:effectLst/>
                        </a:rPr>
                        <a:t> </a:t>
                      </a:r>
                      <a:r>
                        <a:rPr lang="ro-RO" sz="1100" dirty="0">
                          <a:effectLst/>
                        </a:rPr>
                        <a:t>...</a:t>
                      </a:r>
                      <a:endParaRPr lang="ro-R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3493087"/>
                  </a:ext>
                </a:extLst>
              </a:tr>
            </a:tbl>
          </a:graphicData>
        </a:graphic>
      </p:graphicFrame>
    </p:spTree>
    <p:extLst>
      <p:ext uri="{BB962C8B-B14F-4D97-AF65-F5344CB8AC3E}">
        <p14:creationId xmlns:p14="http://schemas.microsoft.com/office/powerpoint/2010/main" val="288493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03E1-402B-4B6A-811B-F42D04420ADC}"/>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3C3AA08F-D746-40B5-87D4-251E93F018BF}"/>
              </a:ext>
            </a:extLst>
          </p:cNvPr>
          <p:cNvSpPr>
            <a:spLocks noGrp="1"/>
          </p:cNvSpPr>
          <p:nvPr>
            <p:ph idx="1"/>
          </p:nvPr>
        </p:nvSpPr>
        <p:spPr>
          <a:xfrm>
            <a:off x="1154954" y="2389632"/>
            <a:ext cx="8825659" cy="4263136"/>
          </a:xfrm>
        </p:spPr>
        <p:txBody>
          <a:bodyPr>
            <a:normAutofit/>
          </a:bodyPr>
          <a:lstStyle/>
          <a:p>
            <a:r>
              <a:rPr lang="en-US" dirty="0"/>
              <a:t>Validation is the part of the project that has proved to be the most difficult mostly because we are working with real-life data and therefore, we do not possess the ground truth needed so that we may validate our work with ease. For validation, a couple of approaches have been investigated and tested including:</a:t>
            </a:r>
          </a:p>
          <a:p>
            <a:pPr lvl="1"/>
            <a:r>
              <a:rPr lang="en-US" dirty="0"/>
              <a:t>Applying TextRazor’s state-of-the-art Natural Language Processing and Artificial Intelligence API (Crayston) to parse, analyze and extract semantic meta-data from the transcripts to see if the detected Categories and Topics are related to our query. </a:t>
            </a:r>
          </a:p>
          <a:p>
            <a:pPr lvl="1"/>
            <a:r>
              <a:rPr lang="en-US" dirty="0"/>
              <a:t>Applying the LSTM Siamese Text Similarity (Srivastava) algorithm on the top 3 results from a couple of queries to check if the recommended transcripts for those queries are similar to each other.</a:t>
            </a:r>
          </a:p>
          <a:p>
            <a:pPr lvl="1"/>
            <a:r>
              <a:rPr lang="en-US" dirty="0"/>
              <a:t>Manual validation by looking at the recommended transcripts from a query.</a:t>
            </a:r>
          </a:p>
          <a:p>
            <a:pPr lvl="1"/>
            <a:endParaRPr lang="en-US" dirty="0"/>
          </a:p>
          <a:p>
            <a:pPr lvl="1"/>
            <a:endParaRPr lang="en-US" dirty="0"/>
          </a:p>
        </p:txBody>
      </p:sp>
    </p:spTree>
    <p:extLst>
      <p:ext uri="{BB962C8B-B14F-4D97-AF65-F5344CB8AC3E}">
        <p14:creationId xmlns:p14="http://schemas.microsoft.com/office/powerpoint/2010/main" val="3558166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DC60-EA16-492C-A801-14B93EF19E40}"/>
              </a:ext>
            </a:extLst>
          </p:cNvPr>
          <p:cNvSpPr>
            <a:spLocks noGrp="1"/>
          </p:cNvSpPr>
          <p:nvPr>
            <p:ph type="title"/>
          </p:nvPr>
        </p:nvSpPr>
        <p:spPr/>
        <p:txBody>
          <a:bodyPr/>
          <a:lstStyle/>
          <a:p>
            <a:r>
              <a:rPr lang="en-US" dirty="0"/>
              <a:t>Validation – TextRazor Results</a:t>
            </a:r>
          </a:p>
        </p:txBody>
      </p:sp>
      <p:graphicFrame>
        <p:nvGraphicFramePr>
          <p:cNvPr id="4" name="Content Placeholder 3">
            <a:extLst>
              <a:ext uri="{FF2B5EF4-FFF2-40B4-BE49-F238E27FC236}">
                <a16:creationId xmlns:a16="http://schemas.microsoft.com/office/drawing/2014/main" id="{94FF3C89-0596-4CF3-9A20-9A633715A5B7}"/>
              </a:ext>
            </a:extLst>
          </p:cNvPr>
          <p:cNvGraphicFramePr>
            <a:graphicFrameLocks noGrp="1"/>
          </p:cNvGraphicFramePr>
          <p:nvPr>
            <p:ph idx="1"/>
            <p:extLst>
              <p:ext uri="{D42A27DB-BD31-4B8C-83A1-F6EECF244321}">
                <p14:modId xmlns:p14="http://schemas.microsoft.com/office/powerpoint/2010/main" val="4277019455"/>
              </p:ext>
            </p:extLst>
          </p:nvPr>
        </p:nvGraphicFramePr>
        <p:xfrm>
          <a:off x="390659" y="2038661"/>
          <a:ext cx="11410682" cy="4768648"/>
        </p:xfrm>
        <a:graphic>
          <a:graphicData uri="http://schemas.openxmlformats.org/drawingml/2006/table">
            <a:tbl>
              <a:tblPr firstRow="1" firstCol="1" bandRow="1">
                <a:tableStyleId>{5C22544A-7EE6-4342-B048-85BDC9FD1C3A}</a:tableStyleId>
              </a:tblPr>
              <a:tblGrid>
                <a:gridCol w="2389398">
                  <a:extLst>
                    <a:ext uri="{9D8B030D-6E8A-4147-A177-3AD203B41FA5}">
                      <a16:colId xmlns:a16="http://schemas.microsoft.com/office/drawing/2014/main" val="3865170981"/>
                    </a:ext>
                  </a:extLst>
                </a:gridCol>
                <a:gridCol w="851785">
                  <a:extLst>
                    <a:ext uri="{9D8B030D-6E8A-4147-A177-3AD203B41FA5}">
                      <a16:colId xmlns:a16="http://schemas.microsoft.com/office/drawing/2014/main" val="359487461"/>
                    </a:ext>
                  </a:extLst>
                </a:gridCol>
                <a:gridCol w="2691685">
                  <a:extLst>
                    <a:ext uri="{9D8B030D-6E8A-4147-A177-3AD203B41FA5}">
                      <a16:colId xmlns:a16="http://schemas.microsoft.com/office/drawing/2014/main" val="577426979"/>
                    </a:ext>
                  </a:extLst>
                </a:gridCol>
                <a:gridCol w="2635876">
                  <a:extLst>
                    <a:ext uri="{9D8B030D-6E8A-4147-A177-3AD203B41FA5}">
                      <a16:colId xmlns:a16="http://schemas.microsoft.com/office/drawing/2014/main" val="1784483063"/>
                    </a:ext>
                  </a:extLst>
                </a:gridCol>
                <a:gridCol w="2841938">
                  <a:extLst>
                    <a:ext uri="{9D8B030D-6E8A-4147-A177-3AD203B41FA5}">
                      <a16:colId xmlns:a16="http://schemas.microsoft.com/office/drawing/2014/main" val="982554701"/>
                    </a:ext>
                  </a:extLst>
                </a:gridCol>
              </a:tblGrid>
              <a:tr h="222701">
                <a:tc rowSpan="2">
                  <a:txBody>
                    <a:bodyPr/>
                    <a:lstStyle/>
                    <a:p>
                      <a:pPr marL="0" marR="0">
                        <a:lnSpc>
                          <a:spcPct val="150000"/>
                        </a:lnSpc>
                        <a:spcBef>
                          <a:spcPts val="0"/>
                        </a:spcBef>
                        <a:spcAft>
                          <a:spcPts val="0"/>
                        </a:spcAft>
                      </a:pPr>
                      <a:r>
                        <a:rPr lang="en-US" sz="500" dirty="0">
                          <a:effectLst/>
                        </a:rPr>
                        <a:t>Query</a:t>
                      </a:r>
                      <a:endParaRPr lang="en-US" sz="5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rowSpan="2">
                  <a:txBody>
                    <a:bodyPr/>
                    <a:lstStyle/>
                    <a:p>
                      <a:pPr marL="0" marR="0">
                        <a:lnSpc>
                          <a:spcPct val="150000"/>
                        </a:lnSpc>
                        <a:spcBef>
                          <a:spcPts val="0"/>
                        </a:spcBef>
                        <a:spcAft>
                          <a:spcPts val="0"/>
                        </a:spcAft>
                      </a:pPr>
                      <a:r>
                        <a:rPr lang="en-US" sz="800" dirty="0">
                          <a:effectLst/>
                        </a:rPr>
                        <a:t>Ranked list of transcripts </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gridSpan="3">
                  <a:txBody>
                    <a:bodyPr/>
                    <a:lstStyle/>
                    <a:p>
                      <a:pPr marL="0" marR="0">
                        <a:lnSpc>
                          <a:spcPct val="150000"/>
                        </a:lnSpc>
                        <a:spcBef>
                          <a:spcPts val="0"/>
                        </a:spcBef>
                        <a:spcAft>
                          <a:spcPts val="1000"/>
                        </a:spcAft>
                      </a:pPr>
                      <a:r>
                        <a:rPr lang="en-US" sz="800" dirty="0">
                          <a:effectLst/>
                        </a:rPr>
                        <a:t>TextRazor Output for the first transcripts</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90108057"/>
                  </a:ext>
                </a:extLst>
              </a:tr>
              <a:tr h="203171">
                <a:tc vMerge="1">
                  <a:txBody>
                    <a:bodyPr/>
                    <a:lstStyle/>
                    <a:p>
                      <a:endParaRPr lang="en-US"/>
                    </a:p>
                  </a:txBody>
                  <a:tcPr/>
                </a:tc>
                <a:tc vMerge="1">
                  <a:txBody>
                    <a:bodyPr/>
                    <a:lstStyle/>
                    <a:p>
                      <a:endParaRPr lang="en-US"/>
                    </a:p>
                  </a:txBody>
                  <a:tcPr/>
                </a:tc>
                <a:tc>
                  <a:txBody>
                    <a:bodyPr/>
                    <a:lstStyle/>
                    <a:p>
                      <a:pPr marL="0" marR="0">
                        <a:lnSpc>
                          <a:spcPct val="150000"/>
                        </a:lnSpc>
                        <a:spcBef>
                          <a:spcPts val="0"/>
                        </a:spcBef>
                        <a:spcAft>
                          <a:spcPts val="0"/>
                        </a:spcAft>
                      </a:pPr>
                      <a:r>
                        <a:rPr lang="en-US" sz="800" dirty="0">
                          <a:effectLst/>
                        </a:rPr>
                        <a:t>First</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50000"/>
                        </a:lnSpc>
                        <a:spcBef>
                          <a:spcPts val="0"/>
                        </a:spcBef>
                        <a:spcAft>
                          <a:spcPts val="0"/>
                        </a:spcAft>
                      </a:pPr>
                      <a:r>
                        <a:rPr lang="en-US" sz="800" dirty="0">
                          <a:effectLst/>
                        </a:rPr>
                        <a:t>Second</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50000"/>
                        </a:lnSpc>
                        <a:spcBef>
                          <a:spcPts val="0"/>
                        </a:spcBef>
                        <a:spcAft>
                          <a:spcPts val="1000"/>
                        </a:spcAft>
                      </a:pPr>
                      <a:r>
                        <a:rPr lang="en-US" sz="800" dirty="0">
                          <a:effectLst/>
                        </a:rPr>
                        <a:t>Third</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extLst>
                  <a:ext uri="{0D108BD9-81ED-4DB2-BD59-A6C34878D82A}">
                    <a16:rowId xmlns:a16="http://schemas.microsoft.com/office/drawing/2014/main" val="1191336067"/>
                  </a:ext>
                </a:extLst>
              </a:tr>
              <a:tr h="1945973">
                <a:tc>
                  <a:txBody>
                    <a:bodyPr/>
                    <a:lstStyle/>
                    <a:p>
                      <a:pPr marL="0" marR="0">
                        <a:lnSpc>
                          <a:spcPct val="150000"/>
                        </a:lnSpc>
                        <a:spcBef>
                          <a:spcPts val="0"/>
                        </a:spcBef>
                        <a:spcAft>
                          <a:spcPts val="1000"/>
                        </a:spcAft>
                      </a:pPr>
                      <a:r>
                        <a:rPr lang="en-US" sz="1000" dirty="0">
                          <a:effectLst/>
                        </a:rPr>
                        <a:t>La energía nuclear o atómica es la que se libera espontánea o artificialmente en las reacciones nucleares</a:t>
                      </a:r>
                      <a:endParaRPr lang="en-US" sz="10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200000"/>
                        </a:lnSpc>
                        <a:spcBef>
                          <a:spcPts val="0"/>
                        </a:spcBef>
                        <a:spcAft>
                          <a:spcPts val="0"/>
                        </a:spcAft>
                      </a:pPr>
                      <a:r>
                        <a:rPr lang="en-US" sz="800" dirty="0">
                          <a:effectLst/>
                        </a:rPr>
                        <a:t>(26798, 0.0575)</a:t>
                      </a:r>
                    </a:p>
                    <a:p>
                      <a:pPr marL="0" marR="0">
                        <a:lnSpc>
                          <a:spcPct val="200000"/>
                        </a:lnSpc>
                        <a:spcBef>
                          <a:spcPts val="0"/>
                        </a:spcBef>
                        <a:spcAft>
                          <a:spcPts val="0"/>
                        </a:spcAft>
                      </a:pPr>
                      <a:r>
                        <a:rPr lang="en-US" sz="800" dirty="0">
                          <a:effectLst/>
                        </a:rPr>
                        <a:t>(40198, 0.0583)</a:t>
                      </a:r>
                    </a:p>
                    <a:p>
                      <a:pPr marL="0" marR="0">
                        <a:lnSpc>
                          <a:spcPct val="200000"/>
                        </a:lnSpc>
                        <a:spcBef>
                          <a:spcPts val="0"/>
                        </a:spcBef>
                        <a:spcAft>
                          <a:spcPts val="0"/>
                        </a:spcAft>
                      </a:pPr>
                      <a:r>
                        <a:rPr lang="en-US" sz="800" dirty="0">
                          <a:effectLst/>
                        </a:rPr>
                        <a:t>(39614, 0.0589)</a:t>
                      </a:r>
                    </a:p>
                    <a:p>
                      <a:pPr marL="0" marR="0">
                        <a:lnSpc>
                          <a:spcPct val="200000"/>
                        </a:lnSpc>
                        <a:spcBef>
                          <a:spcPts val="0"/>
                        </a:spcBef>
                        <a:spcAft>
                          <a:spcPts val="0"/>
                        </a:spcAft>
                      </a:pPr>
                      <a:r>
                        <a:rPr lang="en-US" sz="800" dirty="0">
                          <a:effectLst/>
                        </a:rPr>
                        <a:t>(30846, 0.0670)</a:t>
                      </a:r>
                    </a:p>
                    <a:p>
                      <a:pPr marL="0" marR="0">
                        <a:lnSpc>
                          <a:spcPct val="200000"/>
                        </a:lnSpc>
                        <a:spcBef>
                          <a:spcPts val="0"/>
                        </a:spcBef>
                        <a:spcAft>
                          <a:spcPts val="1000"/>
                        </a:spcAft>
                      </a:pPr>
                      <a:r>
                        <a:rPr lang="en-US" sz="800" dirty="0">
                          <a:effectLst/>
                        </a:rPr>
                        <a:t>(28567, 0.0829)</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00000"/>
                        </a:lnSpc>
                        <a:spcBef>
                          <a:spcPts val="0"/>
                        </a:spcBef>
                        <a:spcAft>
                          <a:spcPts val="700"/>
                        </a:spcAft>
                      </a:pPr>
                      <a:r>
                        <a:rPr lang="en-US" sz="800" dirty="0">
                          <a:effectLst/>
                        </a:rPr>
                        <a:t>0.54 - science and technology</a:t>
                      </a:r>
                    </a:p>
                    <a:p>
                      <a:pPr marL="0" marR="0">
                        <a:lnSpc>
                          <a:spcPct val="100000"/>
                        </a:lnSpc>
                        <a:spcBef>
                          <a:spcPts val="0"/>
                        </a:spcBef>
                        <a:spcAft>
                          <a:spcPts val="700"/>
                        </a:spcAft>
                      </a:pPr>
                      <a:r>
                        <a:rPr lang="en-US" sz="800" dirty="0">
                          <a:effectLst/>
                        </a:rPr>
                        <a:t>0.45 - environment</a:t>
                      </a:r>
                    </a:p>
                    <a:p>
                      <a:pPr marL="0" marR="0">
                        <a:lnSpc>
                          <a:spcPct val="100000"/>
                        </a:lnSpc>
                        <a:spcBef>
                          <a:spcPts val="0"/>
                        </a:spcBef>
                        <a:spcAft>
                          <a:spcPts val="700"/>
                        </a:spcAft>
                      </a:pPr>
                      <a:r>
                        <a:rPr lang="en-US" sz="800" dirty="0">
                          <a:effectLst/>
                        </a:rPr>
                        <a:t>0.42 - science and technology&gt;mechanical engineering</a:t>
                      </a:r>
                    </a:p>
                    <a:p>
                      <a:pPr marL="0" marR="0">
                        <a:lnSpc>
                          <a:spcPct val="100000"/>
                        </a:lnSpc>
                        <a:spcBef>
                          <a:spcPts val="0"/>
                        </a:spcBef>
                        <a:spcAft>
                          <a:spcPts val="700"/>
                        </a:spcAft>
                      </a:pPr>
                      <a:r>
                        <a:rPr lang="en-US" sz="800" dirty="0">
                          <a:effectLst/>
                        </a:rPr>
                        <a:t>0.42 - environment&gt;natural resources&gt;water</a:t>
                      </a:r>
                    </a:p>
                    <a:p>
                      <a:pPr marL="0" marR="0">
                        <a:lnSpc>
                          <a:spcPct val="100000"/>
                        </a:lnSpc>
                        <a:spcBef>
                          <a:spcPts val="0"/>
                        </a:spcBef>
                        <a:spcAft>
                          <a:spcPts val="700"/>
                        </a:spcAft>
                      </a:pPr>
                      <a:r>
                        <a:rPr lang="en-US" sz="800" dirty="0">
                          <a:effectLst/>
                        </a:rPr>
                        <a:t>0.36 - science and technology&gt;technology and engineering&gt;civil engineering</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00000"/>
                        </a:lnSpc>
                        <a:spcBef>
                          <a:spcPts val="0"/>
                        </a:spcBef>
                        <a:spcAft>
                          <a:spcPts val="700"/>
                        </a:spcAft>
                      </a:pPr>
                      <a:r>
                        <a:rPr lang="en-US" sz="800" dirty="0">
                          <a:effectLst/>
                        </a:rPr>
                        <a:t>0.69 - science and technology&gt;natural science&gt;physics</a:t>
                      </a:r>
                    </a:p>
                    <a:p>
                      <a:pPr marL="0" marR="0">
                        <a:lnSpc>
                          <a:spcPct val="100000"/>
                        </a:lnSpc>
                        <a:spcBef>
                          <a:spcPts val="0"/>
                        </a:spcBef>
                        <a:spcAft>
                          <a:spcPts val="700"/>
                        </a:spcAft>
                      </a:pPr>
                      <a:r>
                        <a:rPr lang="en-US" sz="800" dirty="0">
                          <a:effectLst/>
                        </a:rPr>
                        <a:t>0.48 - science and technology&gt;natural science&gt;chemistry</a:t>
                      </a:r>
                    </a:p>
                    <a:p>
                      <a:pPr marL="0" marR="0">
                        <a:lnSpc>
                          <a:spcPct val="100000"/>
                        </a:lnSpc>
                        <a:spcBef>
                          <a:spcPts val="0"/>
                        </a:spcBef>
                        <a:spcAft>
                          <a:spcPts val="700"/>
                        </a:spcAft>
                      </a:pPr>
                      <a:r>
                        <a:rPr lang="en-US" sz="800" dirty="0">
                          <a:effectLst/>
                        </a:rPr>
                        <a:t>0.44 - science and technology&gt;natural science</a:t>
                      </a:r>
                    </a:p>
                    <a:p>
                      <a:pPr marL="0" marR="0">
                        <a:lnSpc>
                          <a:spcPct val="100000"/>
                        </a:lnSpc>
                        <a:spcBef>
                          <a:spcPts val="0"/>
                        </a:spcBef>
                        <a:spcAft>
                          <a:spcPts val="700"/>
                        </a:spcAft>
                      </a:pPr>
                      <a:r>
                        <a:rPr lang="en-US" sz="800" dirty="0">
                          <a:effectLst/>
                        </a:rPr>
                        <a:t>0.43 - science and technology&gt;mechanical engineering</a:t>
                      </a:r>
                    </a:p>
                    <a:p>
                      <a:pPr marL="0" marR="0">
                        <a:lnSpc>
                          <a:spcPct val="100000"/>
                        </a:lnSpc>
                        <a:spcBef>
                          <a:spcPts val="0"/>
                        </a:spcBef>
                        <a:spcAft>
                          <a:spcPts val="700"/>
                        </a:spcAft>
                      </a:pPr>
                      <a:r>
                        <a:rPr lang="en-US" sz="800" dirty="0">
                          <a:effectLst/>
                        </a:rPr>
                        <a:t>0.41 - science and technology&gt;natural science&gt;physics&gt;nuclear physics&gt;particle physics</a:t>
                      </a:r>
                    </a:p>
                    <a:p>
                      <a:pPr marL="0" marR="0">
                        <a:lnSpc>
                          <a:spcPct val="100000"/>
                        </a:lnSpc>
                        <a:spcBef>
                          <a:spcPts val="0"/>
                        </a:spcBef>
                        <a:spcAft>
                          <a:spcPts val="700"/>
                        </a:spcAft>
                      </a:pPr>
                      <a:r>
                        <a:rPr lang="en-US" sz="800" dirty="0">
                          <a:effectLst/>
                        </a:rPr>
                        <a:t>0.41 - science and technology&gt;natural science&gt;physics&gt;nuclear physics</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00000"/>
                        </a:lnSpc>
                        <a:spcBef>
                          <a:spcPts val="0"/>
                        </a:spcBef>
                        <a:spcAft>
                          <a:spcPts val="700"/>
                        </a:spcAft>
                      </a:pPr>
                      <a:r>
                        <a:rPr lang="en-US" sz="800" dirty="0">
                          <a:effectLst/>
                        </a:rPr>
                        <a:t>0.62- science and technology&gt;natural science&gt;chemistry</a:t>
                      </a:r>
                    </a:p>
                    <a:p>
                      <a:pPr marL="0" marR="0">
                        <a:lnSpc>
                          <a:spcPct val="100000"/>
                        </a:lnSpc>
                        <a:spcBef>
                          <a:spcPts val="0"/>
                        </a:spcBef>
                        <a:spcAft>
                          <a:spcPts val="700"/>
                        </a:spcAft>
                      </a:pPr>
                      <a:r>
                        <a:rPr lang="en-US" sz="800" dirty="0">
                          <a:effectLst/>
                        </a:rPr>
                        <a:t>0.55 - science and technology</a:t>
                      </a:r>
                    </a:p>
                    <a:p>
                      <a:pPr marL="0" marR="0">
                        <a:lnSpc>
                          <a:spcPct val="100000"/>
                        </a:lnSpc>
                        <a:spcBef>
                          <a:spcPts val="0"/>
                        </a:spcBef>
                        <a:spcAft>
                          <a:spcPts val="700"/>
                        </a:spcAft>
                      </a:pPr>
                      <a:r>
                        <a:rPr lang="en-US" sz="800" dirty="0">
                          <a:effectLst/>
                        </a:rPr>
                        <a:t>0.55 -economy, business and finance&gt;economic sector&gt;chemicals</a:t>
                      </a:r>
                    </a:p>
                    <a:p>
                      <a:pPr marL="0" marR="0">
                        <a:lnSpc>
                          <a:spcPct val="100000"/>
                        </a:lnSpc>
                        <a:spcBef>
                          <a:spcPts val="0"/>
                        </a:spcBef>
                        <a:spcAft>
                          <a:spcPts val="700"/>
                        </a:spcAft>
                      </a:pPr>
                      <a:r>
                        <a:rPr lang="en-US" sz="800" dirty="0">
                          <a:effectLst/>
                        </a:rPr>
                        <a:t>0.50 - science and technology&gt;natural science&gt;physics</a:t>
                      </a:r>
                    </a:p>
                    <a:p>
                      <a:pPr marL="0" marR="0">
                        <a:lnSpc>
                          <a:spcPct val="100000"/>
                        </a:lnSpc>
                        <a:spcBef>
                          <a:spcPts val="0"/>
                        </a:spcBef>
                        <a:spcAft>
                          <a:spcPts val="700"/>
                        </a:spcAft>
                      </a:pPr>
                      <a:r>
                        <a:rPr lang="en-US" sz="800" dirty="0">
                          <a:effectLst/>
                        </a:rPr>
                        <a:t>0.45 - science and technology&gt;natural science</a:t>
                      </a:r>
                    </a:p>
                    <a:p>
                      <a:pPr marL="0" marR="0">
                        <a:lnSpc>
                          <a:spcPct val="100000"/>
                        </a:lnSpc>
                        <a:spcBef>
                          <a:spcPts val="0"/>
                        </a:spcBef>
                        <a:spcAft>
                          <a:spcPts val="700"/>
                        </a:spcAft>
                      </a:pPr>
                      <a:r>
                        <a:rPr lang="en-US" sz="800" dirty="0">
                          <a:effectLst/>
                        </a:rPr>
                        <a:t>0.38 - science and technology&gt;natural science&gt;physics&gt;nuclear physics&gt;particle physics</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extLst>
                  <a:ext uri="{0D108BD9-81ED-4DB2-BD59-A6C34878D82A}">
                    <a16:rowId xmlns:a16="http://schemas.microsoft.com/office/drawing/2014/main" val="2293461801"/>
                  </a:ext>
                </a:extLst>
              </a:tr>
              <a:tr h="2396803">
                <a:tc>
                  <a:txBody>
                    <a:bodyPr/>
                    <a:lstStyle/>
                    <a:p>
                      <a:pPr marL="0" marR="0">
                        <a:lnSpc>
                          <a:spcPct val="150000"/>
                        </a:lnSpc>
                        <a:spcBef>
                          <a:spcPts val="0"/>
                        </a:spcBef>
                        <a:spcAft>
                          <a:spcPts val="1000"/>
                        </a:spcAft>
                      </a:pPr>
                      <a:r>
                        <a:rPr lang="en-US" sz="900" dirty="0">
                          <a:effectLst/>
                        </a:rPr>
                        <a:t>La ley (en latín, lex, legis) es una norma jurídica dictada por el legislador, es decir: un precepto establecido por la autoridad competente, en que se manda o prohíbe algo en consonancia con la justicia cuyo incumplimiento conlleva a una sanción</a:t>
                      </a:r>
                      <a:endParaRPr lang="en-US" sz="9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200000"/>
                        </a:lnSpc>
                        <a:spcBef>
                          <a:spcPts val="0"/>
                        </a:spcBef>
                        <a:spcAft>
                          <a:spcPts val="1000"/>
                        </a:spcAft>
                      </a:pPr>
                      <a:r>
                        <a:rPr lang="en-US" sz="800" dirty="0">
                          <a:effectLst/>
                        </a:rPr>
                        <a:t>(32529, 0.0244)</a:t>
                      </a:r>
                    </a:p>
                    <a:p>
                      <a:pPr marL="0" marR="0">
                        <a:lnSpc>
                          <a:spcPct val="200000"/>
                        </a:lnSpc>
                        <a:spcBef>
                          <a:spcPts val="0"/>
                        </a:spcBef>
                        <a:spcAft>
                          <a:spcPts val="1000"/>
                        </a:spcAft>
                      </a:pPr>
                      <a:r>
                        <a:rPr lang="en-US" sz="800" dirty="0">
                          <a:effectLst/>
                        </a:rPr>
                        <a:t>(38848, 0.0248)</a:t>
                      </a:r>
                    </a:p>
                    <a:p>
                      <a:pPr marL="0" marR="0">
                        <a:lnSpc>
                          <a:spcPct val="200000"/>
                        </a:lnSpc>
                        <a:spcBef>
                          <a:spcPts val="0"/>
                        </a:spcBef>
                        <a:spcAft>
                          <a:spcPts val="1000"/>
                        </a:spcAft>
                      </a:pPr>
                      <a:r>
                        <a:rPr lang="en-US" sz="800" dirty="0">
                          <a:effectLst/>
                        </a:rPr>
                        <a:t>(1509, 0.0250)</a:t>
                      </a:r>
                    </a:p>
                    <a:p>
                      <a:pPr marL="0" marR="0">
                        <a:lnSpc>
                          <a:spcPct val="200000"/>
                        </a:lnSpc>
                        <a:spcBef>
                          <a:spcPts val="0"/>
                        </a:spcBef>
                        <a:spcAft>
                          <a:spcPts val="1000"/>
                        </a:spcAft>
                      </a:pPr>
                      <a:r>
                        <a:rPr lang="en-US" sz="800" dirty="0">
                          <a:effectLst/>
                        </a:rPr>
                        <a:t>(44365, 0.0250)</a:t>
                      </a:r>
                    </a:p>
                    <a:p>
                      <a:pPr marL="0" marR="0">
                        <a:lnSpc>
                          <a:spcPct val="200000"/>
                        </a:lnSpc>
                        <a:spcBef>
                          <a:spcPts val="0"/>
                        </a:spcBef>
                        <a:spcAft>
                          <a:spcPts val="1000"/>
                        </a:spcAft>
                      </a:pPr>
                      <a:r>
                        <a:rPr lang="en-US" sz="800" dirty="0">
                          <a:effectLst/>
                        </a:rPr>
                        <a:t>(22254, 0.0306)</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00000"/>
                        </a:lnSpc>
                        <a:spcBef>
                          <a:spcPts val="0"/>
                        </a:spcBef>
                        <a:spcAft>
                          <a:spcPts val="700"/>
                        </a:spcAft>
                      </a:pPr>
                      <a:r>
                        <a:rPr lang="en-US" sz="800" dirty="0">
                          <a:effectLst/>
                        </a:rPr>
                        <a:t>0.64 - politics&gt;government</a:t>
                      </a:r>
                    </a:p>
                    <a:p>
                      <a:pPr marL="0" marR="0">
                        <a:lnSpc>
                          <a:spcPct val="100000"/>
                        </a:lnSpc>
                        <a:spcBef>
                          <a:spcPts val="0"/>
                        </a:spcBef>
                        <a:spcAft>
                          <a:spcPts val="700"/>
                        </a:spcAft>
                      </a:pPr>
                      <a:r>
                        <a:rPr lang="en-US" sz="800" dirty="0">
                          <a:effectLst/>
                        </a:rPr>
                        <a:t>0.64 -crime, law and justice&gt;law</a:t>
                      </a:r>
                    </a:p>
                    <a:p>
                      <a:pPr marL="0" marR="0">
                        <a:lnSpc>
                          <a:spcPct val="100000"/>
                        </a:lnSpc>
                        <a:spcBef>
                          <a:spcPts val="0"/>
                        </a:spcBef>
                        <a:spcAft>
                          <a:spcPts val="700"/>
                        </a:spcAft>
                      </a:pPr>
                      <a:r>
                        <a:rPr lang="en-US" sz="800" dirty="0">
                          <a:effectLst/>
                        </a:rPr>
                        <a:t>0.62 -crime, law and justice&gt;law&gt;civil law</a:t>
                      </a:r>
                    </a:p>
                    <a:p>
                      <a:pPr marL="0" marR="0">
                        <a:lnSpc>
                          <a:spcPct val="100000"/>
                        </a:lnSpc>
                        <a:spcBef>
                          <a:spcPts val="0"/>
                        </a:spcBef>
                        <a:spcAft>
                          <a:spcPts val="700"/>
                        </a:spcAft>
                      </a:pPr>
                      <a:r>
                        <a:rPr lang="en-US" sz="800" dirty="0">
                          <a:effectLst/>
                        </a:rPr>
                        <a:t>0.59 - society&gt;values&gt;ethics</a:t>
                      </a:r>
                    </a:p>
                    <a:p>
                      <a:pPr marL="0" marR="0">
                        <a:lnSpc>
                          <a:spcPct val="100000"/>
                        </a:lnSpc>
                        <a:spcBef>
                          <a:spcPts val="0"/>
                        </a:spcBef>
                        <a:spcAft>
                          <a:spcPts val="700"/>
                        </a:spcAft>
                      </a:pPr>
                      <a:r>
                        <a:rPr lang="en-US" sz="800" dirty="0">
                          <a:effectLst/>
                        </a:rPr>
                        <a:t>0.57 - politics</a:t>
                      </a:r>
                    </a:p>
                    <a:p>
                      <a:pPr marL="0" marR="0">
                        <a:lnSpc>
                          <a:spcPct val="100000"/>
                        </a:lnSpc>
                        <a:spcBef>
                          <a:spcPts val="0"/>
                        </a:spcBef>
                        <a:spcAft>
                          <a:spcPts val="700"/>
                        </a:spcAft>
                      </a:pPr>
                      <a:r>
                        <a:rPr lang="en-US" sz="800" dirty="0">
                          <a:effectLst/>
                        </a:rPr>
                        <a:t>0.53 - politics&gt;government&gt;constitution (law)</a:t>
                      </a:r>
                    </a:p>
                    <a:p>
                      <a:pPr marL="0" marR="0">
                        <a:lnSpc>
                          <a:spcPct val="100000"/>
                        </a:lnSpc>
                        <a:spcBef>
                          <a:spcPts val="0"/>
                        </a:spcBef>
                        <a:spcAft>
                          <a:spcPts val="700"/>
                        </a:spcAft>
                      </a:pPr>
                      <a:r>
                        <a:rPr lang="en-US" sz="800" dirty="0">
                          <a:effectLst/>
                        </a:rPr>
                        <a:t>0.52 - science and technology</a:t>
                      </a:r>
                    </a:p>
                    <a:p>
                      <a:pPr marL="0" marR="0">
                        <a:lnSpc>
                          <a:spcPct val="100000"/>
                        </a:lnSpc>
                        <a:spcBef>
                          <a:spcPts val="0"/>
                        </a:spcBef>
                        <a:spcAft>
                          <a:spcPts val="700"/>
                        </a:spcAft>
                      </a:pPr>
                      <a:r>
                        <a:rPr lang="en-US" sz="800" dirty="0">
                          <a:effectLst/>
                        </a:rPr>
                        <a:t>0.46 - crime, law and justice&gt;law&gt;civil law&gt;regulation</a:t>
                      </a:r>
                    </a:p>
                    <a:p>
                      <a:pPr marL="0" marR="0">
                        <a:lnSpc>
                          <a:spcPct val="100000"/>
                        </a:lnSpc>
                        <a:spcBef>
                          <a:spcPts val="0"/>
                        </a:spcBef>
                        <a:spcAft>
                          <a:spcPts val="700"/>
                        </a:spcAft>
                      </a:pPr>
                      <a:r>
                        <a:rPr lang="en-US" sz="800" dirty="0">
                          <a:effectLst/>
                        </a:rPr>
                        <a:t>0.46 - society&gt;values</a:t>
                      </a:r>
                    </a:p>
                    <a:p>
                      <a:pPr marL="0" marR="0">
                        <a:lnSpc>
                          <a:spcPct val="100000"/>
                        </a:lnSpc>
                        <a:spcBef>
                          <a:spcPts val="0"/>
                        </a:spcBef>
                        <a:spcAft>
                          <a:spcPts val="700"/>
                        </a:spcAft>
                      </a:pPr>
                      <a:r>
                        <a:rPr lang="en-US" sz="800" dirty="0">
                          <a:effectLst/>
                        </a:rPr>
                        <a:t>0.46 - society</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00000"/>
                        </a:lnSpc>
                        <a:spcBef>
                          <a:spcPts val="0"/>
                        </a:spcBef>
                        <a:spcAft>
                          <a:spcPts val="700"/>
                        </a:spcAft>
                      </a:pPr>
                      <a:r>
                        <a:rPr lang="en-US" sz="800" dirty="0">
                          <a:effectLst/>
                        </a:rPr>
                        <a:t>0.70 - crime, law and justice&gt;law</a:t>
                      </a:r>
                    </a:p>
                    <a:p>
                      <a:pPr marL="0" marR="0">
                        <a:lnSpc>
                          <a:spcPct val="100000"/>
                        </a:lnSpc>
                        <a:spcBef>
                          <a:spcPts val="0"/>
                        </a:spcBef>
                        <a:spcAft>
                          <a:spcPts val="700"/>
                        </a:spcAft>
                      </a:pPr>
                      <a:r>
                        <a:rPr lang="en-US" sz="800" dirty="0">
                          <a:effectLst/>
                        </a:rPr>
                        <a:t>0.68 - politics&gt;government</a:t>
                      </a:r>
                    </a:p>
                    <a:p>
                      <a:pPr marL="0" marR="0">
                        <a:lnSpc>
                          <a:spcPct val="100000"/>
                        </a:lnSpc>
                        <a:spcBef>
                          <a:spcPts val="0"/>
                        </a:spcBef>
                        <a:spcAft>
                          <a:spcPts val="700"/>
                        </a:spcAft>
                      </a:pPr>
                      <a:r>
                        <a:rPr lang="en-US" sz="800" dirty="0">
                          <a:effectLst/>
                        </a:rPr>
                        <a:t>0.67 - crime, law and justice&gt;law&gt;civil law&gt;regulation</a:t>
                      </a:r>
                    </a:p>
                    <a:p>
                      <a:pPr marL="0" marR="0">
                        <a:lnSpc>
                          <a:spcPct val="100000"/>
                        </a:lnSpc>
                        <a:spcBef>
                          <a:spcPts val="0"/>
                        </a:spcBef>
                        <a:spcAft>
                          <a:spcPts val="700"/>
                        </a:spcAft>
                      </a:pPr>
                      <a:r>
                        <a:rPr lang="en-US" sz="800" dirty="0">
                          <a:effectLst/>
                        </a:rPr>
                        <a:t>0.64 - politics</a:t>
                      </a:r>
                    </a:p>
                    <a:p>
                      <a:pPr marL="0" marR="0">
                        <a:lnSpc>
                          <a:spcPct val="100000"/>
                        </a:lnSpc>
                        <a:spcBef>
                          <a:spcPts val="0"/>
                        </a:spcBef>
                        <a:spcAft>
                          <a:spcPts val="700"/>
                        </a:spcAft>
                      </a:pPr>
                      <a:r>
                        <a:rPr lang="en-US" sz="800" dirty="0">
                          <a:effectLst/>
                        </a:rPr>
                        <a:t>0.62 - crime, law and justice&gt;law&gt;civil law</a:t>
                      </a:r>
                    </a:p>
                    <a:p>
                      <a:pPr marL="0" marR="0">
                        <a:lnSpc>
                          <a:spcPct val="100000"/>
                        </a:lnSpc>
                        <a:spcBef>
                          <a:spcPts val="0"/>
                        </a:spcBef>
                        <a:spcAft>
                          <a:spcPts val="700"/>
                        </a:spcAft>
                      </a:pPr>
                      <a:r>
                        <a:rPr lang="en-US" sz="800" dirty="0">
                          <a:effectLst/>
                        </a:rPr>
                        <a:t>0.53 - politics&gt;government&gt;constitution (law)</a:t>
                      </a:r>
                    </a:p>
                    <a:p>
                      <a:pPr marL="0" marR="0">
                        <a:lnSpc>
                          <a:spcPct val="100000"/>
                        </a:lnSpc>
                        <a:spcBef>
                          <a:spcPts val="0"/>
                        </a:spcBef>
                        <a:spcAft>
                          <a:spcPts val="700"/>
                        </a:spcAft>
                      </a:pPr>
                      <a:r>
                        <a:rPr lang="en-US" sz="800" dirty="0">
                          <a:effectLst/>
                        </a:rPr>
                        <a:t>0.48 - politics&gt;government&gt;heads of state</a:t>
                      </a:r>
                    </a:p>
                    <a:p>
                      <a:pPr marL="0" marR="0">
                        <a:lnSpc>
                          <a:spcPct val="100000"/>
                        </a:lnSpc>
                        <a:spcBef>
                          <a:spcPts val="0"/>
                        </a:spcBef>
                        <a:spcAft>
                          <a:spcPts val="700"/>
                        </a:spcAft>
                      </a:pPr>
                      <a:r>
                        <a:rPr lang="en-US" sz="800" dirty="0">
                          <a:effectLst/>
                        </a:rPr>
                        <a:t>0.48 - society&gt;values&gt;ethics</a:t>
                      </a:r>
                    </a:p>
                    <a:p>
                      <a:pPr marL="0" marR="0">
                        <a:lnSpc>
                          <a:spcPct val="100000"/>
                        </a:lnSpc>
                        <a:spcBef>
                          <a:spcPts val="0"/>
                        </a:spcBef>
                        <a:spcAft>
                          <a:spcPts val="700"/>
                        </a:spcAft>
                      </a:pPr>
                      <a:r>
                        <a:rPr lang="en-US" sz="800" dirty="0">
                          <a:effectLst/>
                        </a:rPr>
                        <a:t>0.46 - society</a:t>
                      </a:r>
                    </a:p>
                    <a:p>
                      <a:pPr marL="0" marR="0">
                        <a:lnSpc>
                          <a:spcPct val="100000"/>
                        </a:lnSpc>
                        <a:spcBef>
                          <a:spcPts val="0"/>
                        </a:spcBef>
                        <a:spcAft>
                          <a:spcPts val="700"/>
                        </a:spcAft>
                      </a:pPr>
                      <a:r>
                        <a:rPr lang="en-US" sz="800" dirty="0">
                          <a:effectLst/>
                        </a:rPr>
                        <a:t>0.43 - crime, law and justice</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tc>
                  <a:txBody>
                    <a:bodyPr/>
                    <a:lstStyle/>
                    <a:p>
                      <a:pPr marL="0" marR="0">
                        <a:lnSpc>
                          <a:spcPct val="100000"/>
                        </a:lnSpc>
                        <a:spcBef>
                          <a:spcPts val="0"/>
                        </a:spcBef>
                        <a:spcAft>
                          <a:spcPts val="700"/>
                        </a:spcAft>
                      </a:pPr>
                      <a:r>
                        <a:rPr lang="en-US" sz="800" dirty="0">
                          <a:effectLst/>
                        </a:rPr>
                        <a:t>0.59 - economy, business and finance&gt;economy</a:t>
                      </a:r>
                    </a:p>
                    <a:p>
                      <a:pPr marL="0" marR="0">
                        <a:lnSpc>
                          <a:spcPct val="100000"/>
                        </a:lnSpc>
                        <a:spcBef>
                          <a:spcPts val="0"/>
                        </a:spcBef>
                        <a:spcAft>
                          <a:spcPts val="700"/>
                        </a:spcAft>
                      </a:pPr>
                      <a:r>
                        <a:rPr lang="en-US" sz="800" dirty="0">
                          <a:effectLst/>
                        </a:rPr>
                        <a:t>0.59 - science and technology&gt;social sciences&gt;economics</a:t>
                      </a:r>
                    </a:p>
                    <a:p>
                      <a:pPr marL="0" marR="0">
                        <a:lnSpc>
                          <a:spcPct val="100000"/>
                        </a:lnSpc>
                        <a:spcBef>
                          <a:spcPts val="0"/>
                        </a:spcBef>
                        <a:spcAft>
                          <a:spcPts val="700"/>
                        </a:spcAft>
                      </a:pPr>
                      <a:r>
                        <a:rPr lang="en-US" sz="800" dirty="0">
                          <a:effectLst/>
                        </a:rPr>
                        <a:t>0.53 - crime, law and justice&gt;law</a:t>
                      </a:r>
                    </a:p>
                    <a:p>
                      <a:pPr marL="0" marR="0">
                        <a:lnSpc>
                          <a:spcPct val="100000"/>
                        </a:lnSpc>
                        <a:spcBef>
                          <a:spcPts val="0"/>
                        </a:spcBef>
                        <a:spcAft>
                          <a:spcPts val="700"/>
                        </a:spcAft>
                      </a:pPr>
                      <a:r>
                        <a:rPr lang="en-US" sz="800" dirty="0">
                          <a:effectLst/>
                        </a:rPr>
                        <a:t>0.52 - politics</a:t>
                      </a:r>
                    </a:p>
                    <a:p>
                      <a:pPr marL="0" marR="0">
                        <a:lnSpc>
                          <a:spcPct val="100000"/>
                        </a:lnSpc>
                        <a:spcBef>
                          <a:spcPts val="0"/>
                        </a:spcBef>
                        <a:spcAft>
                          <a:spcPts val="700"/>
                        </a:spcAft>
                      </a:pPr>
                      <a:r>
                        <a:rPr lang="en-US" sz="800" dirty="0">
                          <a:effectLst/>
                        </a:rPr>
                        <a:t>0.46 - economy, business and finance&gt;economic sector</a:t>
                      </a:r>
                    </a:p>
                    <a:p>
                      <a:pPr marL="0" marR="0">
                        <a:lnSpc>
                          <a:spcPct val="100000"/>
                        </a:lnSpc>
                        <a:spcBef>
                          <a:spcPts val="0"/>
                        </a:spcBef>
                        <a:spcAft>
                          <a:spcPts val="700"/>
                        </a:spcAft>
                      </a:pPr>
                      <a:r>
                        <a:rPr lang="en-US" sz="800" dirty="0">
                          <a:effectLst/>
                        </a:rPr>
                        <a:t>0.45 - science and technology&gt;social sciences</a:t>
                      </a:r>
                    </a:p>
                    <a:p>
                      <a:pPr marL="0" marR="0">
                        <a:lnSpc>
                          <a:spcPct val="100000"/>
                        </a:lnSpc>
                        <a:spcBef>
                          <a:spcPts val="0"/>
                        </a:spcBef>
                        <a:spcAft>
                          <a:spcPts val="700"/>
                        </a:spcAft>
                      </a:pPr>
                      <a:r>
                        <a:rPr lang="en-US" sz="800" dirty="0">
                          <a:effectLst/>
                        </a:rPr>
                        <a:t>0.45 - politics&gt;government</a:t>
                      </a:r>
                      <a:endParaRPr lang="en-US" sz="800" dirty="0">
                        <a:effectLst/>
                        <a:latin typeface="Times New Roman" panose="02020603050405020304" pitchFamily="18" charset="0"/>
                        <a:ea typeface="Calibri" panose="020F0502020204030204" pitchFamily="34" charset="0"/>
                        <a:cs typeface="Calibri" panose="020F0502020204030204" pitchFamily="34" charset="0"/>
                      </a:endParaRPr>
                    </a:p>
                  </a:txBody>
                  <a:tcPr marL="24328" marR="24328" marT="0" marB="0"/>
                </a:tc>
                <a:extLst>
                  <a:ext uri="{0D108BD9-81ED-4DB2-BD59-A6C34878D82A}">
                    <a16:rowId xmlns:a16="http://schemas.microsoft.com/office/drawing/2014/main" val="319019034"/>
                  </a:ext>
                </a:extLst>
              </a:tr>
            </a:tbl>
          </a:graphicData>
        </a:graphic>
      </p:graphicFrame>
    </p:spTree>
    <p:extLst>
      <p:ext uri="{BB962C8B-B14F-4D97-AF65-F5344CB8AC3E}">
        <p14:creationId xmlns:p14="http://schemas.microsoft.com/office/powerpoint/2010/main" val="37355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34FC1-869A-4172-82DE-D33FFAF9D931}"/>
              </a:ext>
            </a:extLst>
          </p:cNvPr>
          <p:cNvSpPr>
            <a:spLocks noGrp="1"/>
          </p:cNvSpPr>
          <p:nvPr>
            <p:ph type="title"/>
          </p:nvPr>
        </p:nvSpPr>
        <p:spPr/>
        <p:txBody>
          <a:bodyPr/>
          <a:lstStyle/>
          <a:p>
            <a:r>
              <a:rPr lang="en-US" dirty="0"/>
              <a:t>GUI and Application Showcase</a:t>
            </a:r>
          </a:p>
        </p:txBody>
      </p:sp>
      <p:pic>
        <p:nvPicPr>
          <p:cNvPr id="6" name="Content Placeholder 5">
            <a:extLst>
              <a:ext uri="{FF2B5EF4-FFF2-40B4-BE49-F238E27FC236}">
                <a16:creationId xmlns:a16="http://schemas.microsoft.com/office/drawing/2014/main" id="{707DEE8C-D9BA-49D6-875F-683874E371B7}"/>
              </a:ext>
            </a:extLst>
          </p:cNvPr>
          <p:cNvPicPr>
            <a:picLocks noGrp="1" noChangeAspect="1"/>
          </p:cNvPicPr>
          <p:nvPr>
            <p:ph idx="1"/>
          </p:nvPr>
        </p:nvPicPr>
        <p:blipFill>
          <a:blip r:embed="rId2"/>
          <a:stretch>
            <a:fillRect/>
          </a:stretch>
        </p:blipFill>
        <p:spPr>
          <a:xfrm>
            <a:off x="350475" y="3108017"/>
            <a:ext cx="3571285" cy="2714983"/>
          </a:xfrm>
          <a:prstGeom prst="rect">
            <a:avLst/>
          </a:prstGeom>
        </p:spPr>
      </p:pic>
      <p:pic>
        <p:nvPicPr>
          <p:cNvPr id="8" name="Picture 7">
            <a:extLst>
              <a:ext uri="{FF2B5EF4-FFF2-40B4-BE49-F238E27FC236}">
                <a16:creationId xmlns:a16="http://schemas.microsoft.com/office/drawing/2014/main" id="{6C8FBD7A-B91B-4956-B0F7-9DE341488A49}"/>
              </a:ext>
            </a:extLst>
          </p:cNvPr>
          <p:cNvPicPr>
            <a:picLocks noChangeAspect="1"/>
          </p:cNvPicPr>
          <p:nvPr/>
        </p:nvPicPr>
        <p:blipFill>
          <a:blip r:embed="rId3"/>
          <a:stretch>
            <a:fillRect/>
          </a:stretch>
        </p:blipFill>
        <p:spPr>
          <a:xfrm>
            <a:off x="4221480" y="3036697"/>
            <a:ext cx="3749040" cy="2857624"/>
          </a:xfrm>
          <a:prstGeom prst="rect">
            <a:avLst/>
          </a:prstGeom>
        </p:spPr>
      </p:pic>
      <p:pic>
        <p:nvPicPr>
          <p:cNvPr id="9" name="Picture 8">
            <a:extLst>
              <a:ext uri="{FF2B5EF4-FFF2-40B4-BE49-F238E27FC236}">
                <a16:creationId xmlns:a16="http://schemas.microsoft.com/office/drawing/2014/main" id="{D808F963-A716-4A98-AE66-3A6A9AD84D4A}"/>
              </a:ext>
            </a:extLst>
          </p:cNvPr>
          <p:cNvPicPr>
            <a:picLocks noChangeAspect="1"/>
          </p:cNvPicPr>
          <p:nvPr/>
        </p:nvPicPr>
        <p:blipFill>
          <a:blip r:embed="rId4"/>
          <a:stretch>
            <a:fillRect/>
          </a:stretch>
        </p:blipFill>
        <p:spPr>
          <a:xfrm>
            <a:off x="8191062" y="3036697"/>
            <a:ext cx="3767258" cy="2865604"/>
          </a:xfrm>
          <a:prstGeom prst="rect">
            <a:avLst/>
          </a:prstGeom>
        </p:spPr>
      </p:pic>
    </p:spTree>
    <p:extLst>
      <p:ext uri="{BB962C8B-B14F-4D97-AF65-F5344CB8AC3E}">
        <p14:creationId xmlns:p14="http://schemas.microsoft.com/office/powerpoint/2010/main" val="130806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DD3E-1C1A-4266-8162-42087403CE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197C2C-C66C-4C57-8A67-6B52F3906F16}"/>
              </a:ext>
            </a:extLst>
          </p:cNvPr>
          <p:cNvSpPr>
            <a:spLocks noGrp="1"/>
          </p:cNvSpPr>
          <p:nvPr>
            <p:ph idx="1"/>
          </p:nvPr>
        </p:nvSpPr>
        <p:spPr/>
        <p:txBody>
          <a:bodyPr>
            <a:normAutofit fontScale="85000" lnSpcReduction="20000"/>
          </a:bodyPr>
          <a:lstStyle/>
          <a:p>
            <a:r>
              <a:rPr lang="en-US" dirty="0"/>
              <a:t>During the last few years, </a:t>
            </a:r>
            <a:r>
              <a:rPr lang="en-US" noProof="1"/>
              <a:t>Massive</a:t>
            </a:r>
            <a:r>
              <a:rPr lang="en-US" dirty="0"/>
              <a:t> Online Open Courses (MOOCs) and Technology Enhanced Learning (TEL) platforms have seen a growth in popularity.</a:t>
            </a:r>
          </a:p>
          <a:p>
            <a:r>
              <a:rPr lang="en-US" dirty="0"/>
              <a:t>Because of this increase in popularity, the importance of having an efficient and precise retrieval system for educational videos has been highlighted </a:t>
            </a:r>
          </a:p>
          <a:p>
            <a:r>
              <a:rPr lang="en-US" dirty="0"/>
              <a:t>The increase in popularity of these platforms has also brought an increase in the amount of content. The problem with most of this content is that it’s incorrectly marked:</a:t>
            </a:r>
          </a:p>
          <a:p>
            <a:pPr lvl="1"/>
            <a:r>
              <a:rPr lang="en-US" dirty="0"/>
              <a:t>Misleading title</a:t>
            </a:r>
          </a:p>
          <a:p>
            <a:pPr lvl="1"/>
            <a:r>
              <a:rPr lang="en-US" dirty="0"/>
              <a:t>Missing keywords</a:t>
            </a:r>
          </a:p>
          <a:p>
            <a:pPr lvl="1"/>
            <a:r>
              <a:rPr lang="en-US" dirty="0"/>
              <a:t>Missing labels</a:t>
            </a:r>
          </a:p>
          <a:p>
            <a:pPr lvl="1"/>
            <a:r>
              <a:rPr lang="en-US" dirty="0"/>
              <a:t>Not categorized in any way.</a:t>
            </a:r>
          </a:p>
          <a:p>
            <a:r>
              <a:rPr lang="en-US" dirty="0"/>
              <a:t>Because of this, there is a need for a retrieval system based on the content from these videos that doesn’t require manual preprocessing (manually adding keywords, labels, etc.)</a:t>
            </a:r>
          </a:p>
          <a:p>
            <a:endParaRPr lang="en-US" dirty="0"/>
          </a:p>
        </p:txBody>
      </p:sp>
    </p:spTree>
    <p:extLst>
      <p:ext uri="{BB962C8B-B14F-4D97-AF65-F5344CB8AC3E}">
        <p14:creationId xmlns:p14="http://schemas.microsoft.com/office/powerpoint/2010/main" val="3552296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561F-7CA0-4F6F-9EFF-53E41BEE176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2F11F55-0620-4010-9315-97CFE3078DA4}"/>
              </a:ext>
            </a:extLst>
          </p:cNvPr>
          <p:cNvSpPr>
            <a:spLocks noGrp="1"/>
          </p:cNvSpPr>
          <p:nvPr>
            <p:ph idx="1"/>
          </p:nvPr>
        </p:nvSpPr>
        <p:spPr/>
        <p:txBody>
          <a:bodyPr>
            <a:normAutofit fontScale="92500" lnSpcReduction="10000"/>
          </a:bodyPr>
          <a:lstStyle/>
          <a:p>
            <a:r>
              <a:rPr lang="en-US" dirty="0"/>
              <a:t>In this project, a custom procedure for indexing and retrieving video transcripts has been implemented. The 16.012 input transcripts are from educational videos available from </a:t>
            </a:r>
            <a:r>
              <a:rPr lang="en-US" u="sng" dirty="0">
                <a:hlinkClick r:id="rId2"/>
              </a:rPr>
              <a:t>https://media.upv.es/</a:t>
            </a:r>
            <a:r>
              <a:rPr lang="en-US" dirty="0"/>
              <a:t> </a:t>
            </a:r>
          </a:p>
          <a:p>
            <a:r>
              <a:rPr lang="en-US" dirty="0"/>
              <a:t>The data analysis pipeline consists of</a:t>
            </a:r>
          </a:p>
          <a:p>
            <a:pPr lvl="1"/>
            <a:r>
              <a:rPr lang="en-US" dirty="0"/>
              <a:t> tokenizing</a:t>
            </a:r>
          </a:p>
          <a:p>
            <a:pPr lvl="1"/>
            <a:r>
              <a:rPr lang="en-US" dirty="0"/>
              <a:t>computing NNLM embedding results</a:t>
            </a:r>
          </a:p>
          <a:p>
            <a:pPr lvl="1"/>
            <a:r>
              <a:rPr lang="en-US" dirty="0"/>
              <a:t> clustering transcripts and building one LDA model for </a:t>
            </a:r>
            <a:r>
              <a:rPr lang="en-US"/>
              <a:t>each cluster.</a:t>
            </a:r>
            <a:endParaRPr lang="en-US" dirty="0"/>
          </a:p>
          <a:p>
            <a:pPr lvl="1"/>
            <a:r>
              <a:rPr lang="en-US" dirty="0"/>
              <a:t> Once the LDA models are available, the query provided by the user is preprocessed and labelled (i.e., assigned to a cluster) and the corresponding LDA model is used for obtaining the most similar topics (i.e., with highest scores) and therefore the most significant words with their coefficients. These results trace back to the originating transcripts, and consequently, a ranked list of videos is obtained as output. </a:t>
            </a:r>
          </a:p>
        </p:txBody>
      </p:sp>
    </p:spTree>
    <p:extLst>
      <p:ext uri="{BB962C8B-B14F-4D97-AF65-F5344CB8AC3E}">
        <p14:creationId xmlns:p14="http://schemas.microsoft.com/office/powerpoint/2010/main" val="3628280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BC7A-F420-403F-A916-60013DD61693}"/>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434C826F-C0A6-47AB-A423-A41AF4BA3BF3}"/>
              </a:ext>
            </a:extLst>
          </p:cNvPr>
          <p:cNvSpPr>
            <a:spLocks noGrp="1"/>
          </p:cNvSpPr>
          <p:nvPr>
            <p:ph idx="1"/>
          </p:nvPr>
        </p:nvSpPr>
        <p:spPr/>
        <p:txBody>
          <a:bodyPr/>
          <a:lstStyle/>
          <a:p>
            <a:r>
              <a:rPr lang="en-US" dirty="0"/>
              <a:t>This application was developed during a 2 month Erasmus+ mobility at the Polytechnic University of Valencia.</a:t>
            </a:r>
          </a:p>
          <a:p>
            <a:r>
              <a:rPr lang="en-US" dirty="0"/>
              <a:t>Beyond the application itself, a scientific paper was created and sent to </a:t>
            </a:r>
            <a:r>
              <a:rPr lang="en-US" i="1" dirty="0"/>
              <a:t>The International Conference on Hybrid Artificial Intelligent Systems (HAIS: CORE rank C)</a:t>
            </a:r>
            <a:r>
              <a:rPr lang="en-US" dirty="0"/>
              <a:t>, </a:t>
            </a:r>
            <a:r>
              <a:rPr lang="en-US" u="sng" dirty="0">
                <a:hlinkClick r:id="rId2"/>
              </a:rPr>
              <a:t>http://2019.haisconference.eu/</a:t>
            </a:r>
            <a:r>
              <a:rPr lang="en-US" dirty="0"/>
              <a:t>. The paper was accepted and will be presented at the conference in September.</a:t>
            </a:r>
          </a:p>
          <a:p>
            <a:r>
              <a:rPr lang="en-US" dirty="0"/>
              <a:t>The project was presented at the 13</a:t>
            </a:r>
            <a:r>
              <a:rPr lang="en-US" baseline="30000" dirty="0"/>
              <a:t>th</a:t>
            </a:r>
            <a:r>
              <a:rPr lang="en-US" dirty="0"/>
              <a:t> Session of National Scientific </a:t>
            </a:r>
            <a:r>
              <a:rPr lang="en-US"/>
              <a:t>Communications (</a:t>
            </a:r>
            <a:r>
              <a:rPr lang="en-US">
                <a:hlinkClick r:id="rId3"/>
              </a:rPr>
              <a:t>http://stud.inf.ucv.ro/2019/06/sesiunea-nationala-de-comunicari-stiintifice-studentesti-editia-a-13-a/</a:t>
            </a:r>
            <a:r>
              <a:rPr lang="en-US"/>
              <a:t>) </a:t>
            </a:r>
            <a:r>
              <a:rPr lang="en-US" dirty="0"/>
              <a:t>at the University of Craiova and won third </a:t>
            </a:r>
            <a:r>
              <a:rPr lang="en-US"/>
              <a:t>prize.</a:t>
            </a:r>
          </a:p>
          <a:p>
            <a:endParaRPr lang="en-US" dirty="0"/>
          </a:p>
          <a:p>
            <a:endParaRPr lang="en-US" dirty="0"/>
          </a:p>
          <a:p>
            <a:endParaRPr lang="en-US" dirty="0"/>
          </a:p>
        </p:txBody>
      </p:sp>
    </p:spTree>
    <p:extLst>
      <p:ext uri="{BB962C8B-B14F-4D97-AF65-F5344CB8AC3E}">
        <p14:creationId xmlns:p14="http://schemas.microsoft.com/office/powerpoint/2010/main" val="131599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2EF8-3AD9-4874-BFF5-61FF3117A873}"/>
              </a:ext>
            </a:extLst>
          </p:cNvPr>
          <p:cNvSpPr>
            <a:spLocks noGrp="1"/>
          </p:cNvSpPr>
          <p:nvPr>
            <p:ph type="title"/>
          </p:nvPr>
        </p:nvSpPr>
        <p:spPr/>
        <p:txBody>
          <a:bodyPr/>
          <a:lstStyle/>
          <a:p>
            <a:r>
              <a:rPr lang="en-US" sz="4800" dirty="0"/>
              <a:t>Questions?</a:t>
            </a:r>
          </a:p>
        </p:txBody>
      </p:sp>
      <p:sp>
        <p:nvSpPr>
          <p:cNvPr id="5" name="Text Placeholder 4">
            <a:extLst>
              <a:ext uri="{FF2B5EF4-FFF2-40B4-BE49-F238E27FC236}">
                <a16:creationId xmlns:a16="http://schemas.microsoft.com/office/drawing/2014/main" id="{ED6C3FD7-AF08-4AEB-AE34-FAAA7A6BCC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806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7268-F7C3-43CE-8127-620D3BF905F9}"/>
              </a:ext>
            </a:extLst>
          </p:cNvPr>
          <p:cNvSpPr>
            <a:spLocks noGrp="1"/>
          </p:cNvSpPr>
          <p:nvPr>
            <p:ph type="title"/>
          </p:nvPr>
        </p:nvSpPr>
        <p:spPr/>
        <p:txBody>
          <a:bodyPr/>
          <a:lstStyle/>
          <a:p>
            <a:r>
              <a:rPr lang="en-US" dirty="0"/>
              <a:t>Task Description</a:t>
            </a:r>
          </a:p>
        </p:txBody>
      </p:sp>
      <p:sp>
        <p:nvSpPr>
          <p:cNvPr id="3" name="Content Placeholder 2">
            <a:extLst>
              <a:ext uri="{FF2B5EF4-FFF2-40B4-BE49-F238E27FC236}">
                <a16:creationId xmlns:a16="http://schemas.microsoft.com/office/drawing/2014/main" id="{55634111-5881-469A-A770-525A3FEA1D80}"/>
              </a:ext>
            </a:extLst>
          </p:cNvPr>
          <p:cNvSpPr>
            <a:spLocks noGrp="1"/>
          </p:cNvSpPr>
          <p:nvPr>
            <p:ph idx="1"/>
          </p:nvPr>
        </p:nvSpPr>
        <p:spPr>
          <a:xfrm>
            <a:off x="1154954" y="2762340"/>
            <a:ext cx="9465823" cy="3234924"/>
          </a:xfrm>
        </p:spPr>
        <p:txBody>
          <a:bodyPr/>
          <a:lstStyle/>
          <a:p>
            <a:r>
              <a:rPr lang="en-US" dirty="0"/>
              <a:t>The website containing the educational resources of a video format from the Polytechnic University of Valencia has this issue and requires a custom content based retrieval system for the videos they have uploaded on their website.</a:t>
            </a:r>
          </a:p>
          <a:p>
            <a:r>
              <a:rPr lang="en-US" dirty="0"/>
              <a:t>They have 45.128 videos, out of which, 16.012 videos have transcripts available.</a:t>
            </a:r>
          </a:p>
          <a:p>
            <a:r>
              <a:rPr lang="en-US" dirty="0"/>
              <a:t>The website includes videos from multiple domains so we will need to separate videos according to their domain.</a:t>
            </a:r>
          </a:p>
          <a:p>
            <a:r>
              <a:rPr lang="en-US" dirty="0"/>
              <a:t>Given a search query, we want to recommend a list of videos whose content resembles our query the most.</a:t>
            </a:r>
          </a:p>
        </p:txBody>
      </p:sp>
    </p:spTree>
    <p:extLst>
      <p:ext uri="{BB962C8B-B14F-4D97-AF65-F5344CB8AC3E}">
        <p14:creationId xmlns:p14="http://schemas.microsoft.com/office/powerpoint/2010/main" val="243464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D5BA-8F34-45F9-826E-09B92AED2C53}"/>
              </a:ext>
            </a:extLst>
          </p:cNvPr>
          <p:cNvSpPr>
            <a:spLocks noGrp="1"/>
          </p:cNvSpPr>
          <p:nvPr>
            <p:ph type="title"/>
          </p:nvPr>
        </p:nvSpPr>
        <p:spPr/>
        <p:txBody>
          <a:bodyPr/>
          <a:lstStyle/>
          <a:p>
            <a:r>
              <a:rPr lang="en-US" dirty="0"/>
              <a:t>Task Description:</a:t>
            </a:r>
            <a:br>
              <a:rPr lang="en-US" dirty="0"/>
            </a:br>
            <a:r>
              <a:rPr lang="en-US" dirty="0"/>
              <a:t>Input</a:t>
            </a:r>
          </a:p>
        </p:txBody>
      </p:sp>
      <p:sp>
        <p:nvSpPr>
          <p:cNvPr id="3" name="Content Placeholder 2">
            <a:extLst>
              <a:ext uri="{FF2B5EF4-FFF2-40B4-BE49-F238E27FC236}">
                <a16:creationId xmlns:a16="http://schemas.microsoft.com/office/drawing/2014/main" id="{94533099-99FD-4705-925C-4773AA805C17}"/>
              </a:ext>
            </a:extLst>
          </p:cNvPr>
          <p:cNvSpPr>
            <a:spLocks noGrp="1"/>
          </p:cNvSpPr>
          <p:nvPr>
            <p:ph idx="1"/>
          </p:nvPr>
        </p:nvSpPr>
        <p:spPr>
          <a:xfrm>
            <a:off x="1154954" y="1882283"/>
            <a:ext cx="8825659" cy="5042257"/>
          </a:xfrm>
        </p:spPr>
        <p:txBody>
          <a:bodyPr>
            <a:normAutofit lnSpcReduction="10000"/>
          </a:bodyPr>
          <a:lstStyle/>
          <a:p>
            <a:pPr marL="0" indent="0">
              <a:buNone/>
            </a:pPr>
            <a:endParaRPr lang="en-US" dirty="0"/>
          </a:p>
          <a:p>
            <a:r>
              <a:rPr lang="en-US" dirty="0"/>
              <a:t>All the meta-data from the videos is available in a .json file that has the following structure: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From this file, we will extract and use the transcripts.</a:t>
            </a:r>
          </a:p>
          <a:p>
            <a:endParaRPr lang="en-US" dirty="0"/>
          </a:p>
        </p:txBody>
      </p:sp>
      <p:pic>
        <p:nvPicPr>
          <p:cNvPr id="4" name="Picture 3">
            <a:extLst>
              <a:ext uri="{FF2B5EF4-FFF2-40B4-BE49-F238E27FC236}">
                <a16:creationId xmlns:a16="http://schemas.microsoft.com/office/drawing/2014/main" id="{D08660AA-BF8F-4AB1-A1E4-F53A661769AF}"/>
              </a:ext>
            </a:extLst>
          </p:cNvPr>
          <p:cNvPicPr>
            <a:picLocks noChangeAspect="1"/>
          </p:cNvPicPr>
          <p:nvPr/>
        </p:nvPicPr>
        <p:blipFill>
          <a:blip r:embed="rId3"/>
          <a:stretch>
            <a:fillRect/>
          </a:stretch>
        </p:blipFill>
        <p:spPr>
          <a:xfrm>
            <a:off x="1376790" y="2897747"/>
            <a:ext cx="4530138" cy="3228314"/>
          </a:xfrm>
          <a:prstGeom prst="rect">
            <a:avLst/>
          </a:prstGeom>
        </p:spPr>
      </p:pic>
    </p:spTree>
    <p:extLst>
      <p:ext uri="{BB962C8B-B14F-4D97-AF65-F5344CB8AC3E}">
        <p14:creationId xmlns:p14="http://schemas.microsoft.com/office/powerpoint/2010/main" val="148757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8E09-A70D-4DED-A4F0-893A0D781639}"/>
              </a:ext>
            </a:extLst>
          </p:cNvPr>
          <p:cNvSpPr>
            <a:spLocks noGrp="1"/>
          </p:cNvSpPr>
          <p:nvPr>
            <p:ph type="title"/>
          </p:nvPr>
        </p:nvSpPr>
        <p:spPr/>
        <p:txBody>
          <a:bodyPr/>
          <a:lstStyle/>
          <a:p>
            <a:r>
              <a:rPr lang="en-US" dirty="0"/>
              <a:t>Task Description:</a:t>
            </a:r>
            <a:br>
              <a:rPr lang="en-US" dirty="0"/>
            </a:br>
            <a:r>
              <a:rPr lang="en-US" dirty="0"/>
              <a:t>Output</a:t>
            </a:r>
          </a:p>
        </p:txBody>
      </p:sp>
      <p:sp>
        <p:nvSpPr>
          <p:cNvPr id="3" name="Content Placeholder 2">
            <a:extLst>
              <a:ext uri="{FF2B5EF4-FFF2-40B4-BE49-F238E27FC236}">
                <a16:creationId xmlns:a16="http://schemas.microsoft.com/office/drawing/2014/main" id="{A6ED472A-3085-4D83-A701-82F9EE1ED6CC}"/>
              </a:ext>
            </a:extLst>
          </p:cNvPr>
          <p:cNvSpPr>
            <a:spLocks noGrp="1"/>
          </p:cNvSpPr>
          <p:nvPr>
            <p:ph idx="1"/>
          </p:nvPr>
        </p:nvSpPr>
        <p:spPr>
          <a:xfrm>
            <a:off x="1154954" y="2603499"/>
            <a:ext cx="8825659" cy="3891745"/>
          </a:xfrm>
        </p:spPr>
        <p:txBody>
          <a:bodyPr>
            <a:normAutofit fontScale="92500" lnSpcReduction="10000"/>
          </a:bodyPr>
          <a:lstStyle/>
          <a:p>
            <a:r>
              <a:rPr lang="en-US" dirty="0"/>
              <a:t>The output for a search query will be a list containing video IDs whose content from the transcript resembles the most the search query.</a:t>
            </a:r>
          </a:p>
          <a:p>
            <a:r>
              <a:rPr lang="en-US" dirty="0"/>
              <a:t>The output will be presented in the following format:</a:t>
            </a:r>
          </a:p>
          <a:p>
            <a:pPr lvl="1"/>
            <a:r>
              <a:rPr lang="en-US" dirty="0"/>
              <a:t>Video ID, Difference(The smaller the difference, the bigger the resemblance)</a:t>
            </a:r>
          </a:p>
          <a:p>
            <a:r>
              <a:rPr lang="en-US" dirty="0"/>
              <a:t>Example:</a:t>
            </a:r>
          </a:p>
          <a:p>
            <a:pPr lvl="1"/>
            <a:r>
              <a:rPr lang="en-US" dirty="0"/>
              <a:t>Query: “Ciencias de la Computacion”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r>
              <a:rPr lang="en-US" dirty="0"/>
              <a:t>Output: </a:t>
            </a:r>
          </a:p>
          <a:p>
            <a:pPr lvl="2"/>
            <a:r>
              <a:rPr lang="en-US" dirty="0"/>
              <a:t>(41107, 0.1097) </a:t>
            </a:r>
          </a:p>
          <a:p>
            <a:pPr lvl="2"/>
            <a:r>
              <a:rPr lang="en-US" dirty="0"/>
              <a:t>(765, 0.1120)</a:t>
            </a:r>
          </a:p>
          <a:p>
            <a:pPr lvl="2"/>
            <a:r>
              <a:rPr lang="en-US" dirty="0"/>
              <a:t>(18460, 0.1124)</a:t>
            </a:r>
          </a:p>
          <a:p>
            <a:pPr lvl="2"/>
            <a:r>
              <a:rPr lang="en-US" dirty="0"/>
              <a:t>(3895, 0.1141) </a:t>
            </a:r>
          </a:p>
          <a:p>
            <a:pPr lvl="2"/>
            <a:r>
              <a:rPr lang="en-US" dirty="0"/>
              <a:t>(1236, 0.1146) </a:t>
            </a:r>
          </a:p>
        </p:txBody>
      </p:sp>
    </p:spTree>
    <p:extLst>
      <p:ext uri="{BB962C8B-B14F-4D97-AF65-F5344CB8AC3E}">
        <p14:creationId xmlns:p14="http://schemas.microsoft.com/office/powerpoint/2010/main" val="325145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058-5B96-42C9-B959-938C5A1C3BDF}"/>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28B7707-0348-4FD7-9491-9660508B64D1}"/>
              </a:ext>
            </a:extLst>
          </p:cNvPr>
          <p:cNvSpPr>
            <a:spLocks noGrp="1"/>
          </p:cNvSpPr>
          <p:nvPr>
            <p:ph idx="1"/>
          </p:nvPr>
        </p:nvSpPr>
        <p:spPr>
          <a:xfrm>
            <a:off x="1154954" y="2603500"/>
            <a:ext cx="8825659" cy="3797300"/>
          </a:xfrm>
        </p:spPr>
        <p:txBody>
          <a:bodyPr>
            <a:normAutofit fontScale="92500"/>
          </a:bodyPr>
          <a:lstStyle/>
          <a:p>
            <a:r>
              <a:rPr lang="en-US" dirty="0"/>
              <a:t>Build Bag of Words from the transcripts using tokenization.</a:t>
            </a:r>
          </a:p>
          <a:p>
            <a:endParaRPr lang="en-US" dirty="0"/>
          </a:p>
          <a:p>
            <a:r>
              <a:rPr lang="en-US" dirty="0"/>
              <a:t>Compute NNLM(Neural Network Language Models) Word embedding results.</a:t>
            </a:r>
          </a:p>
          <a:p>
            <a:endParaRPr lang="en-US" dirty="0"/>
          </a:p>
          <a:p>
            <a:r>
              <a:rPr lang="en-US" dirty="0"/>
              <a:t>Cluster the transcripts into 3 clusters(domains) using the NNLM results.</a:t>
            </a:r>
          </a:p>
          <a:p>
            <a:endParaRPr lang="en-US" dirty="0"/>
          </a:p>
          <a:p>
            <a:r>
              <a:rPr lang="en-US" dirty="0"/>
              <a:t>Create 3 LDA models using the BoW, one for each domain.</a:t>
            </a:r>
          </a:p>
          <a:p>
            <a:endParaRPr lang="en-US" dirty="0"/>
          </a:p>
          <a:p>
            <a:r>
              <a:rPr lang="en-US" dirty="0"/>
              <a:t>Get a query, compare the LDA results of the query with the LDA results of all the transcripts in the same cluster as our query and get a ranked list.</a:t>
            </a:r>
          </a:p>
          <a:p>
            <a:endParaRPr lang="en-US" dirty="0"/>
          </a:p>
        </p:txBody>
      </p:sp>
    </p:spTree>
    <p:extLst>
      <p:ext uri="{BB962C8B-B14F-4D97-AF65-F5344CB8AC3E}">
        <p14:creationId xmlns:p14="http://schemas.microsoft.com/office/powerpoint/2010/main" val="42932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7D11-DD83-4C31-A5DE-612BF0A52F99}"/>
              </a:ext>
            </a:extLst>
          </p:cNvPr>
          <p:cNvSpPr>
            <a:spLocks noGrp="1"/>
          </p:cNvSpPr>
          <p:nvPr>
            <p:ph type="title"/>
          </p:nvPr>
        </p:nvSpPr>
        <p:spPr/>
        <p:txBody>
          <a:bodyPr/>
          <a:lstStyle/>
          <a:p>
            <a:r>
              <a:rPr lang="en-US" dirty="0"/>
              <a:t>Outline of the Data Analysis Pipeline</a:t>
            </a:r>
          </a:p>
        </p:txBody>
      </p:sp>
      <p:pic>
        <p:nvPicPr>
          <p:cNvPr id="4" name="Content Placeholder 3">
            <a:extLst>
              <a:ext uri="{FF2B5EF4-FFF2-40B4-BE49-F238E27FC236}">
                <a16:creationId xmlns:a16="http://schemas.microsoft.com/office/drawing/2014/main" id="{35F073EC-D311-4549-B365-013C9F8100E1}"/>
              </a:ext>
            </a:extLst>
          </p:cNvPr>
          <p:cNvPicPr>
            <a:picLocks noGrp="1"/>
          </p:cNvPicPr>
          <p:nvPr>
            <p:ph idx="1"/>
          </p:nvPr>
        </p:nvPicPr>
        <p:blipFill>
          <a:blip r:embed="rId2"/>
          <a:stretch>
            <a:fillRect/>
          </a:stretch>
        </p:blipFill>
        <p:spPr>
          <a:xfrm>
            <a:off x="1155700" y="2861324"/>
            <a:ext cx="8824913" cy="2900652"/>
          </a:xfrm>
          <a:prstGeom prst="rect">
            <a:avLst/>
          </a:prstGeom>
        </p:spPr>
      </p:pic>
    </p:spTree>
    <p:extLst>
      <p:ext uri="{BB962C8B-B14F-4D97-AF65-F5344CB8AC3E}">
        <p14:creationId xmlns:p14="http://schemas.microsoft.com/office/powerpoint/2010/main" val="13348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9718-8F0C-4D93-A8D1-53252F6A136A}"/>
              </a:ext>
            </a:extLst>
          </p:cNvPr>
          <p:cNvSpPr>
            <a:spLocks noGrp="1"/>
          </p:cNvSpPr>
          <p:nvPr>
            <p:ph type="title"/>
          </p:nvPr>
        </p:nvSpPr>
        <p:spPr/>
        <p:txBody>
          <a:bodyPr/>
          <a:lstStyle/>
          <a:p>
            <a:r>
              <a:rPr lang="en-US" dirty="0"/>
              <a:t>Tools and Technologies</a:t>
            </a:r>
          </a:p>
        </p:txBody>
      </p:sp>
      <p:sp>
        <p:nvSpPr>
          <p:cNvPr id="3" name="Content Placeholder 2">
            <a:extLst>
              <a:ext uri="{FF2B5EF4-FFF2-40B4-BE49-F238E27FC236}">
                <a16:creationId xmlns:a16="http://schemas.microsoft.com/office/drawing/2014/main" id="{020AB588-ABC9-4B7B-A193-9FDAC8B2732E}"/>
              </a:ext>
            </a:extLst>
          </p:cNvPr>
          <p:cNvSpPr>
            <a:spLocks noGrp="1"/>
          </p:cNvSpPr>
          <p:nvPr>
            <p:ph idx="1"/>
          </p:nvPr>
        </p:nvSpPr>
        <p:spPr/>
        <p:txBody>
          <a:bodyPr/>
          <a:lstStyle/>
          <a:p>
            <a:r>
              <a:rPr lang="en-US" sz="2000" dirty="0"/>
              <a:t>Python algorithms and libraries used in the making of this project:</a:t>
            </a:r>
          </a:p>
          <a:p>
            <a:pPr lvl="1"/>
            <a:r>
              <a:rPr lang="en-US" sz="1800" dirty="0"/>
              <a:t>KMeans </a:t>
            </a:r>
            <a:r>
              <a:rPr lang="en-US" sz="1800" noProof="1"/>
              <a:t>clustering</a:t>
            </a:r>
            <a:r>
              <a:rPr lang="en-US" sz="1800" dirty="0"/>
              <a:t> algorithm from sklearn.</a:t>
            </a:r>
          </a:p>
          <a:p>
            <a:pPr lvl="1"/>
            <a:r>
              <a:rPr lang="en-US" sz="1800" dirty="0"/>
              <a:t>LDA (Latent Dirichlet Allocation ) algorithm from gensim.</a:t>
            </a:r>
          </a:p>
          <a:p>
            <a:pPr lvl="1"/>
            <a:r>
              <a:rPr lang="en-US" sz="1800" dirty="0"/>
              <a:t>NNLM word embeddings algorithm from TensorFlow.</a:t>
            </a:r>
          </a:p>
          <a:p>
            <a:pPr lvl="1"/>
            <a:r>
              <a:rPr lang="en-US" sz="1800" dirty="0"/>
              <a:t>PyQt5 for creating the GUI.</a:t>
            </a:r>
          </a:p>
          <a:p>
            <a:endParaRPr lang="en-US" dirty="0"/>
          </a:p>
        </p:txBody>
      </p:sp>
    </p:spTree>
    <p:extLst>
      <p:ext uri="{BB962C8B-B14F-4D97-AF65-F5344CB8AC3E}">
        <p14:creationId xmlns:p14="http://schemas.microsoft.com/office/powerpoint/2010/main" val="336096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CB02-752E-420A-B7F4-1058B043F9E8}"/>
              </a:ext>
            </a:extLst>
          </p:cNvPr>
          <p:cNvSpPr>
            <a:spLocks noGrp="1"/>
          </p:cNvSpPr>
          <p:nvPr>
            <p:ph type="title"/>
          </p:nvPr>
        </p:nvSpPr>
        <p:spPr/>
        <p:txBody>
          <a:bodyPr/>
          <a:lstStyle/>
          <a:p>
            <a:r>
              <a:rPr lang="en-US" dirty="0"/>
              <a:t>Approach</a:t>
            </a:r>
            <a:br>
              <a:rPr lang="en-US" dirty="0"/>
            </a:br>
            <a:r>
              <a:rPr lang="en-US" dirty="0"/>
              <a:t>Neural Network Language Models </a:t>
            </a:r>
          </a:p>
        </p:txBody>
      </p:sp>
      <p:sp>
        <p:nvSpPr>
          <p:cNvPr id="3" name="Content Placeholder 2">
            <a:extLst>
              <a:ext uri="{FF2B5EF4-FFF2-40B4-BE49-F238E27FC236}">
                <a16:creationId xmlns:a16="http://schemas.microsoft.com/office/drawing/2014/main" id="{58B0F265-F6DB-4C8B-838C-734E68DEE22B}"/>
              </a:ext>
            </a:extLst>
          </p:cNvPr>
          <p:cNvSpPr>
            <a:spLocks noGrp="1"/>
          </p:cNvSpPr>
          <p:nvPr>
            <p:ph idx="1"/>
          </p:nvPr>
        </p:nvSpPr>
        <p:spPr>
          <a:xfrm>
            <a:off x="1154954" y="2380266"/>
            <a:ext cx="8825659" cy="3416300"/>
          </a:xfrm>
        </p:spPr>
        <p:txBody>
          <a:bodyPr/>
          <a:lstStyle/>
          <a:p>
            <a:r>
              <a:rPr lang="en-US" dirty="0"/>
              <a:t>A neural network language model is a language model based on Neural Networks , exploiting their ability to learn distributed representations to reduce the impact of the curse of dimensionality.</a:t>
            </a:r>
          </a:p>
          <a:p>
            <a:r>
              <a:rPr lang="en-US" dirty="0"/>
              <a:t>The basic idea is to learn to associate each word in the dictionary with a continuous-valued vector representation. Each word corresponds to a point in a feature space.</a:t>
            </a:r>
          </a:p>
          <a:p>
            <a:r>
              <a:rPr lang="en-US" dirty="0"/>
              <a:t>The hope is that functionally similar words get to be closer to each other in that space, at least along some directions</a:t>
            </a:r>
          </a:p>
          <a:p>
            <a:r>
              <a:rPr lang="en-US" dirty="0"/>
              <a:t>We will use NNLM word embedding to transform transcripts into a data format our clustering algorithm understands.</a:t>
            </a:r>
          </a:p>
        </p:txBody>
      </p:sp>
    </p:spTree>
    <p:extLst>
      <p:ext uri="{BB962C8B-B14F-4D97-AF65-F5344CB8AC3E}">
        <p14:creationId xmlns:p14="http://schemas.microsoft.com/office/powerpoint/2010/main" val="1338893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2006</TotalTime>
  <Words>2214</Words>
  <Application>Microsoft Office PowerPoint</Application>
  <PresentationFormat>Widescreen</PresentationFormat>
  <Paragraphs>232</Paragraphs>
  <Slides>22</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Ion Boardroom</vt:lpstr>
      <vt:lpstr>EduTranscriptMiner: LDA Based Information Retrieval System for Educational Transcripts</vt:lpstr>
      <vt:lpstr>Introduction</vt:lpstr>
      <vt:lpstr>Task Description</vt:lpstr>
      <vt:lpstr>Task Description: Input</vt:lpstr>
      <vt:lpstr>Task Description: Output</vt:lpstr>
      <vt:lpstr>Proposed Solution</vt:lpstr>
      <vt:lpstr>Outline of the Data Analysis Pipeline</vt:lpstr>
      <vt:lpstr>Tools and Technologies</vt:lpstr>
      <vt:lpstr>Approach Neural Network Language Models </vt:lpstr>
      <vt:lpstr>Approach K-Means</vt:lpstr>
      <vt:lpstr>Approach K-Means</vt:lpstr>
      <vt:lpstr>Approach Latent Dirichlet Allocation (LDA)</vt:lpstr>
      <vt:lpstr>Approach Latent Dirichlet Allocation (LDA) and Query Processing</vt:lpstr>
      <vt:lpstr>Numerical Results: Word Embedding</vt:lpstr>
      <vt:lpstr>Numerical Results: LDA Results</vt:lpstr>
      <vt:lpstr>Numerical Results: Queries</vt:lpstr>
      <vt:lpstr>Validation</vt:lpstr>
      <vt:lpstr>Validation – TextRazor Results</vt:lpstr>
      <vt:lpstr>GUI and Application Showcase</vt:lpstr>
      <vt:lpstr>Conclusions</vt:lpstr>
      <vt:lpstr>Acknowledgements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Mecanism personalizat de căutare bazat pe conținut pentru videoclipuri educaționale</dc:title>
  <dc:creator>Mickey Gaby</dc:creator>
  <cp:lastModifiedBy>Mickey Gaby</cp:lastModifiedBy>
  <cp:revision>93</cp:revision>
  <dcterms:created xsi:type="dcterms:W3CDTF">2019-05-21T13:38:16Z</dcterms:created>
  <dcterms:modified xsi:type="dcterms:W3CDTF">2019-07-03T10:35:38Z</dcterms:modified>
</cp:coreProperties>
</file>