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A38CA3-6020-4A6E-9666-565A121A1F15}">
  <a:tblStyle styleId="{F4A38CA3-6020-4A6E-9666-565A121A1F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bfe8772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cbfe8772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cbfe8772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cbfe8772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cbfe8772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cbfe8772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cbfe8772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cbfe8772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cbfe8772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cbfe8772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cbfe8772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cbfe8772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cbfe8772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cbfe8772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cbfe8772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cbfe8772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cbfe8772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cbfe8772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cbfe8772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cbfe8772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cbfe8772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cbfe8772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cbfe8772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cbfe8772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cbfe8772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cbfe8772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cbfe8772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cbfe8772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cbfe8772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cbfe8772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68229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Sisteme de recomandare pentru filme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678000" y="3258300"/>
            <a:ext cx="42993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Bleoanca Diana Iulia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Invatare Multi-Agent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IS anul 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7575" y="231000"/>
            <a:ext cx="6247800" cy="8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Rezultate</a:t>
            </a:r>
            <a:endParaRPr/>
          </a:p>
        </p:txBody>
      </p:sp>
      <p:graphicFrame>
        <p:nvGraphicFramePr>
          <p:cNvPr id="124" name="Google Shape;124;p22"/>
          <p:cNvGraphicFramePr/>
          <p:nvPr/>
        </p:nvGraphicFramePr>
        <p:xfrm>
          <a:off x="358675" y="146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{F4A38CA3-6020-4A6E-9666-565A121A1F15}</a:tableStyleId>
              </a:tblPr>
              <a:tblGrid>
                <a:gridCol w="4575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Recommendation for “Harry Potter and the Prisoner of Azkaban”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85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5733   Harry Potter and the Chamber of Secrets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12036   Harry Potter and the Order of the Phoenix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10649  Harry Potter and the Goblet of Fire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4807      Harry Potter and the Philosopher's Stone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1673                 Great Expectations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14044       Harry Potter and the Half-Blood Prince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21791                     Gravity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5132               Y Tu Mamá También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258                     A Little Princess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11462                  Children of Men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5" name="Google Shape;125;p22"/>
          <p:cNvGraphicFramePr/>
          <p:nvPr/>
        </p:nvGraphicFramePr>
        <p:xfrm>
          <a:off x="4318500" y="235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{F4A38CA3-6020-4A6E-9666-565A121A1F15}</a:tableStyleId>
              </a:tblPr>
              <a:tblGrid>
                <a:gridCol w="4575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              Recommendation for “Toy Story”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85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10754                Luxo Jr.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</a:t>
                      </a:r>
                      <a:r>
                        <a:rPr lang="en" sz="1100"/>
                        <a:t>3024              Toy Story 2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</a:t>
                      </a:r>
                      <a:r>
                        <a:rPr lang="en" sz="1100"/>
                        <a:t>17551                  Cars 2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</a:t>
                      </a:r>
                      <a:r>
                        <a:rPr lang="en" sz="1100"/>
                        <a:t>11074                    Cars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</a:t>
                      </a:r>
                      <a:r>
                        <a:rPr lang="en" sz="1100"/>
                        <a:t>2262             A Bug's Life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</a:t>
                      </a:r>
                      <a:r>
                        <a:rPr lang="en" sz="1100"/>
                        <a:t>22126    Toy Story of Terror!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</a:t>
                      </a:r>
                      <a:r>
                        <a:rPr lang="en" sz="1100"/>
                        <a:t>15519             Toy Story 3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</a:t>
                      </a:r>
                      <a:r>
                        <a:rPr lang="en" sz="1100"/>
                        <a:t>3336        Creature Comforts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</a:t>
                      </a:r>
                      <a:r>
                        <a:rPr lang="en" sz="1100"/>
                        <a:t>4797           Monsters, Inc.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</a:t>
                      </a:r>
                      <a:r>
                        <a:rPr lang="en" sz="1100"/>
                        <a:t>1738         Meet the Deedles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651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Recomandare pentru un film pe baza cuvintelor cheie și al plotului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934075" y="1505700"/>
            <a:ext cx="4051800" cy="3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293" lvl="0" marL="45720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SzPts val="1413"/>
              <a:buAutoNum type="arabicPeriod"/>
            </a:pPr>
            <a:r>
              <a:rPr lang="en" sz="1412"/>
              <a:t>Consumam si preprocesam genurile, cuvintele cheie, plotul si directorul</a:t>
            </a:r>
            <a:endParaRPr sz="1412"/>
          </a:p>
          <a:p>
            <a:pPr indent="-3182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13"/>
              <a:buAutoNum type="arabicPeriod"/>
            </a:pPr>
            <a:r>
              <a:rPr lang="en" sz="1412"/>
              <a:t>Aplicam o lista compusa din:</a:t>
            </a:r>
            <a:endParaRPr sz="1412"/>
          </a:p>
          <a:p>
            <a:pPr indent="-31829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13"/>
              <a:buAutoNum type="alphaLcPeriod"/>
            </a:pPr>
            <a:r>
              <a:rPr lang="en" sz="1412"/>
              <a:t>Keywords</a:t>
            </a:r>
            <a:endParaRPr sz="1412"/>
          </a:p>
          <a:p>
            <a:pPr indent="-31829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13"/>
              <a:buAutoNum type="alphaLcPeriod"/>
            </a:pPr>
            <a:r>
              <a:rPr lang="en" sz="1412"/>
              <a:t>Cast</a:t>
            </a:r>
            <a:endParaRPr sz="1412"/>
          </a:p>
          <a:p>
            <a:pPr indent="-31829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13"/>
              <a:buAutoNum type="alphaLcPeriod"/>
            </a:pPr>
            <a:r>
              <a:rPr lang="en" sz="1412"/>
              <a:t>Directors</a:t>
            </a:r>
            <a:endParaRPr sz="1412"/>
          </a:p>
          <a:p>
            <a:pPr indent="-31829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13"/>
              <a:buAutoNum type="alphaLcPeriod"/>
            </a:pPr>
            <a:r>
              <a:rPr lang="en" sz="1412"/>
              <a:t>Genres</a:t>
            </a:r>
            <a:endParaRPr sz="1412"/>
          </a:p>
          <a:p>
            <a:pPr indent="-3182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13"/>
              <a:buAutoNum type="arabicPeriod"/>
            </a:pPr>
            <a:r>
              <a:rPr lang="en" sz="1412"/>
              <a:t>Contorizam numarul de aparitii al fiecarui element</a:t>
            </a:r>
            <a:endParaRPr sz="1412"/>
          </a:p>
          <a:p>
            <a:pPr indent="-3182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13"/>
              <a:buAutoNum type="arabicPeriod"/>
            </a:pPr>
            <a:r>
              <a:rPr lang="en" sz="1412"/>
              <a:t>Compunem matricea de similaritate</a:t>
            </a:r>
            <a:endParaRPr sz="1412"/>
          </a:p>
          <a:p>
            <a:pPr indent="-3182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13"/>
              <a:buAutoNum type="arabicPeriod"/>
            </a:pPr>
            <a:r>
              <a:rPr lang="en" sz="1412"/>
              <a:t>Aplicam functia de greutate compusa la primul algoritm pentru a sorta filmele in functie de popularitate</a:t>
            </a:r>
            <a:endParaRPr sz="1412"/>
          </a:p>
          <a:p>
            <a:pPr indent="0" lvl="0" marL="914400" rtl="0" algn="l">
              <a:lnSpc>
                <a:spcPct val="20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sz="1412"/>
          </a:p>
          <a:p>
            <a:pPr indent="0" lvl="0" marL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sz="1212"/>
          </a:p>
          <a:p>
            <a:pPr indent="0" lvl="0" marL="0" rtl="0" algn="l">
              <a:lnSpc>
                <a:spcPct val="100000"/>
              </a:lnSpc>
              <a:spcBef>
                <a:spcPts val="3800"/>
              </a:spcBef>
              <a:spcAft>
                <a:spcPts val="1500"/>
              </a:spcAft>
              <a:buNone/>
            </a:pPr>
            <a:r>
              <a:t/>
            </a:r>
            <a:endParaRPr sz="1212"/>
          </a:p>
        </p:txBody>
      </p:sp>
      <p:pic>
        <p:nvPicPr>
          <p:cNvPr id="132" name="Google Shape;132;p2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00" y="1594625"/>
            <a:ext cx="4582299" cy="28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77575" y="231000"/>
            <a:ext cx="6247800" cy="8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Rezultate</a:t>
            </a:r>
            <a:endParaRPr/>
          </a:p>
        </p:txBody>
      </p:sp>
      <p:graphicFrame>
        <p:nvGraphicFramePr>
          <p:cNvPr id="138" name="Google Shape;138;p24"/>
          <p:cNvGraphicFramePr/>
          <p:nvPr/>
        </p:nvGraphicFramePr>
        <p:xfrm>
          <a:off x="358675" y="146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{F4A38CA3-6020-4A6E-9666-565A121A1F15}</a:tableStyleId>
              </a:tblPr>
              <a:tblGrid>
                <a:gridCol w="4575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Recommendation for “Harry Potter and the Prisoner of Azkaban”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85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4265                   Spirited Away     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3840      Harry Potter and the Philosopher's Stone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7921  Harry Potter and the Deathly Hallows: Part 2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4366       Harry Potter and the Chamber of Secrets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8488                        Gravity            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6354           Harry Potter and the Goblet of Fire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7742  Harry Potter and the Deathly Hallows: Part 1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6801     Harry Potter and the Order of the Phoenix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7345        Harry Potter and the Half-Blood Prince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521                            Aladdin 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9" name="Google Shape;139;p24"/>
          <p:cNvGraphicFramePr/>
          <p:nvPr/>
        </p:nvGraphicFramePr>
        <p:xfrm>
          <a:off x="4318500" y="235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{F4A38CA3-6020-4A6E-9666-565A121A1F15}</a:tableStyleId>
              </a:tblPr>
              <a:tblGrid>
                <a:gridCol w="4575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              Recommendation for “Toy Story”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85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 3833                     Monsters, Inc.         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 </a:t>
                      </a:r>
                      <a:r>
                        <a:rPr lang="en" sz="1100"/>
                        <a:t>7629                        Toy Story 3          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 </a:t>
                      </a:r>
                      <a:r>
                        <a:rPr lang="en" sz="1100"/>
                        <a:t>2522                        Toy Story 2            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 </a:t>
                      </a:r>
                      <a:r>
                        <a:rPr lang="en" sz="1100"/>
                        <a:t>8595                     The Lego Movie          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 </a:t>
                      </a:r>
                      <a:r>
                        <a:rPr lang="en" sz="1100"/>
                        <a:t>6968                Horton Hears a Who!     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 </a:t>
                      </a:r>
                      <a:r>
                        <a:rPr lang="en" sz="1100"/>
                        <a:t>3016                        Chicken Run       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 </a:t>
                      </a:r>
                      <a:r>
                        <a:rPr lang="en" sz="1100"/>
                        <a:t>1832                               Antz            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 </a:t>
                      </a:r>
                      <a:r>
                        <a:rPr lang="en" sz="1100"/>
                        <a:t>1662     One Hundred and One Dalmatians            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 </a:t>
                      </a:r>
                      <a:r>
                        <a:rPr lang="en" sz="1100"/>
                        <a:t>7404  Cloudy with a Chance of Meatballs            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 </a:t>
                      </a:r>
                      <a:r>
                        <a:rPr lang="en" sz="1100"/>
                        <a:t>1883                       A Bug's Life  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317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Recomandare pe baza căutării după cuvinte cheie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5519150" y="1505700"/>
            <a:ext cx="3466800" cy="3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en" sz="1212"/>
              <a:t>In aceasta cautare, antrenam un model pentru a ne face similaritatea intre filmele existente si o secventa folosita pentru cautare.</a:t>
            </a:r>
            <a:endParaRPr sz="1212"/>
          </a:p>
          <a:p>
            <a:pPr indent="0" lvl="0" marL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en" sz="1212"/>
              <a:t>Pasii necesari:</a:t>
            </a:r>
            <a:endParaRPr sz="1212"/>
          </a:p>
          <a:p>
            <a:pPr indent="-305593" lvl="0" marL="45720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Preprocesarea datelor</a:t>
            </a:r>
            <a:endParaRPr sz="1212"/>
          </a:p>
          <a:p>
            <a:pPr indent="-3055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Compunerea unui dictionar</a:t>
            </a:r>
            <a:endParaRPr sz="1212"/>
          </a:p>
          <a:p>
            <a:pPr indent="-3055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Crearea unui bagaj de cunostinte</a:t>
            </a:r>
            <a:endParaRPr sz="1212"/>
          </a:p>
          <a:p>
            <a:pPr indent="-3055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Antrenarea modelului LSI</a:t>
            </a:r>
            <a:endParaRPr sz="1212"/>
          </a:p>
          <a:p>
            <a:pPr indent="-3055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Compunerea matricei de similaritate din aceasta</a:t>
            </a:r>
            <a:endParaRPr sz="1212"/>
          </a:p>
          <a:p>
            <a:pPr indent="0" lvl="0" marL="0" rtl="0" algn="l">
              <a:lnSpc>
                <a:spcPct val="100000"/>
              </a:lnSpc>
              <a:spcBef>
                <a:spcPts val="3800"/>
              </a:spcBef>
              <a:spcAft>
                <a:spcPts val="1500"/>
              </a:spcAft>
              <a:buNone/>
            </a:pPr>
            <a:r>
              <a:t/>
            </a:r>
            <a:endParaRPr sz="1212"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00" y="1448749"/>
            <a:ext cx="4532376" cy="19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75" y="3494175"/>
            <a:ext cx="4857725" cy="15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77575" y="231000"/>
            <a:ext cx="6247800" cy="8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Rezultate</a:t>
            </a:r>
            <a:endParaRPr/>
          </a:p>
        </p:txBody>
      </p:sp>
      <p:graphicFrame>
        <p:nvGraphicFramePr>
          <p:cNvPr id="153" name="Google Shape;153;p26"/>
          <p:cNvGraphicFramePr/>
          <p:nvPr/>
        </p:nvGraphicFramePr>
        <p:xfrm>
          <a:off x="358675" y="146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{F4A38CA3-6020-4A6E-9666-565A121A1F15}</a:tableStyleId>
              </a:tblPr>
              <a:tblGrid>
                <a:gridCol w="4575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Răspunsuri pentru “Love”: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085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2370                 Rain   	1932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5041  Last Tango in Paris   	1972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563         The Superwife   	1996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5872            L'eclisse   	1962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1026           Annie Hall   	1977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6443  Dinner with Friends   	2001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8255      Take This Waltz   	2011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1829  About Last Night...   	1986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7648           Persuasion   	2007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2230        Jules and Jim   	1962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4" name="Google Shape;154;p26"/>
          <p:cNvGraphicFramePr/>
          <p:nvPr/>
        </p:nvGraphicFramePr>
        <p:xfrm>
          <a:off x="4318525" y="267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{F4A38CA3-6020-4A6E-9666-565A121A1F15}</a:tableStyleId>
              </a:tblPr>
              <a:tblGrid>
                <a:gridCol w="4575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              </a:t>
                      </a:r>
                      <a:r>
                        <a:rPr b="1" lang="en" sz="1100"/>
                        <a:t>Răspunsuri pentru “Princess”: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85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</a:t>
                      </a:r>
                      <a:r>
                        <a:rPr lang="en" sz="1100"/>
                        <a:t>577          Barbarella   	1968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9069          Insurgent   	2015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6229       Ice Princess   	2005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6786  Because I Said So   	2007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74    The White Balloon   	1995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730        Vive L'Amour   	1994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8208               Gone   	2012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8904        The Captive   	2014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4013              Heidi   	1937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7088       Nim's Island   	2008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5" name="Google Shape;155;p26"/>
          <p:cNvGraphicFramePr/>
          <p:nvPr/>
        </p:nvGraphicFramePr>
        <p:xfrm>
          <a:off x="4318525" y="2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{F4A38CA3-6020-4A6E-9666-565A121A1F15}</a:tableStyleId>
              </a:tblPr>
              <a:tblGrid>
                <a:gridCol w="4575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              </a:t>
                      </a:r>
                      <a:r>
                        <a:rPr b="1" lang="en" sz="1100"/>
                        <a:t>Răspunsuri pentru “Crime and mystery”: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85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</a:t>
                      </a:r>
                      <a:r>
                        <a:rPr lang="en" sz="1100"/>
                        <a:t>1195            Murder at 1600   		1997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7146   	    Young People Fucking  	2007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3246         She's Having a Baby   		1988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2287            Tequila Sunrise   		1988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3225               Men of Honor   		2000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4952                Leap of Faith   		1992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4127              Lucky Break   		2001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5641             Two of a Kind   		1983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1155  Star Trek II: The Wrath of Khan   	1982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   8724                RoboCop   			2014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Validare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75" y="1643775"/>
            <a:ext cx="662940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Concluzii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505700"/>
            <a:ext cx="80280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Recomandarea filmelor se poate realiza în foarte multe moduri.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Exista suficiente date pentru a reuși sa analizezi fiecare film din mai multe perspective (dupa gen, dupa descriere, dupa actori, etc.).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 toate acestea, cea mai importantă informație pe care nu o avem și ar fi putut deschide calea către multe îmbunătățiri este părerea utilizatorului.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Acest lucru poate fi considerat o potențială abordare viitoare.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studiata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424725"/>
            <a:ext cx="4455000" cy="4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În ziua de azi, unul din cele mai dezvoltate și căutate sisteme de recomandare este cel al filmelor.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Atunci cand recomanzi un film, punctele de interes fac parte dintr-o gama foarte variata: genuri, director, descriere, actori,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funtie de diferite metode de cautare, recomandare poate sa difere.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*IMDB search engine after genre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54664" l="1670" r="-1670" t="2010"/>
          <a:stretch/>
        </p:blipFill>
        <p:spPr>
          <a:xfrm>
            <a:off x="5038975" y="2565150"/>
            <a:ext cx="3666401" cy="197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Solutie</a:t>
            </a:r>
            <a:endParaRPr/>
          </a:p>
        </p:txBody>
      </p: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139875" y="1365475"/>
            <a:ext cx="8059800" cy="4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prezenta lucrare s-au creat 4 algoritmi: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Recomandare dupa gen</a:t>
            </a:r>
            <a:endParaRPr b="1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prin calculul unei ponderi pe baza de rating si numarul de voturi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Recomandare dupa titlu pe baza de descriere</a:t>
            </a:r>
            <a:endParaRPr b="1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prin aplicarea unui spatiu TD-IDF pe descriere si calcularea cosinusului de similaritate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Recomandare dupa titlu pe baza de directori, actori, cuvinte cheie</a:t>
            </a:r>
            <a:endParaRPr b="1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prin numararea elementelor comune (cuvinte cheie, actori, director, etc.) si aplicarea cosinusului de similaritate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Recomandare dupa cuvinte cautate</a:t>
            </a:r>
            <a:endParaRPr b="1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prin modelarea cu LSA (Latent semantic index) a descrierii si cuvintelor cheie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Limbaj de programare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ibrarii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759375" y="422325"/>
            <a:ext cx="4384500" cy="44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Pentru a realiza algoritmii, limbajul de programare folosit este Python, care ofera: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Integrare usoara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Pachete si librarii de invatare automata bine dezvoltate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Librarii si functii folosite: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TfidfVectorizer si CountVectorizer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 Kernel si Cosine Similarity de la Sklearn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SnowballStemmer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Gensim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Similarities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corpora.Dictionary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Biblioteca Gensim a fost folosita pentru modelul LSI si Matricea de similaritate.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de date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Pentru analizarea și includerea unui set cât mai larg de filme, s-a folosit o baza de date deja existentă, în care se afla detalii despre 45466 de filme.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Movies_metadata.csv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○"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Din care consumam genres, vote_count, vote_average si release_date, tagline si overview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●"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Links.csv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○"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Din care consumam id uri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●"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Credits.csv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○"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Din care consumam cast si crew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●"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Keywords.csv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○"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Din care consumam campul de keywords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 de cuvinte cheie: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['jealousy', 'toy', 'boy', 'friendship', 'friends', 'rivalry', 'boy next door', 'new toy', 'toy comes to life'],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Preprocesarea datelor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Preprocesarea datelor este un pas extrem de important in orice algoritm de invatare automata.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Concepte intalnite in activitatea curenta: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Gestionarea valorilor nule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Standardizarea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Evitarea multicoliniaritatii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Pentru antrenarea modelelor pe baza de context, au fost necesare urmatoarele: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Eliminarea cuvintelor de stopword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Truncherea cuvintelor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Eliminarea informatiilor neconsistente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Recomandare în funcție de gen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505700"/>
            <a:ext cx="8674200" cy="3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Cea mai simpla abordare: sortarea dupa rating.</a:t>
            </a:r>
            <a:endParaRPr sz="1212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Aceasta solutie, desi pare simpla, este gresita, deoarece un film de nota 5 votat de 2 persoane are mari sanse sa nu fie la fel de bun ca si un film de nota 4.8 votat de 1000 de persoane.</a:t>
            </a:r>
            <a:endParaRPr sz="1212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Pentru asta, aplicam urmatoarea formula:</a:t>
            </a:r>
            <a:endParaRPr sz="1212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12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12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u</a:t>
            </a:r>
            <a:r>
              <a:rPr lang="en" sz="1212"/>
              <a:t>nde </a:t>
            </a:r>
            <a:endParaRPr sz="1212"/>
          </a:p>
          <a:p>
            <a:pPr indent="-313531" lvl="0" marL="4572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3D4251"/>
              </a:buClr>
              <a:buSzPts val="1338"/>
              <a:buFont typeface="Lora"/>
              <a:buChar char="●"/>
            </a:pPr>
            <a:r>
              <a:rPr lang="en" sz="1212"/>
              <a:t>v este numărul de voturi pentru film;</a:t>
            </a:r>
            <a:endParaRPr sz="1212"/>
          </a:p>
          <a:p>
            <a:pPr indent="-31353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38"/>
              <a:buFont typeface="Lora"/>
              <a:buChar char="●"/>
            </a:pPr>
            <a:r>
              <a:rPr lang="en" sz="1212"/>
              <a:t>m este numărul minim de voturi necesare pentru a fi enumerate în grafic;</a:t>
            </a:r>
            <a:endParaRPr sz="1212"/>
          </a:p>
          <a:p>
            <a:pPr indent="-31353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38"/>
              <a:buFont typeface="Lora"/>
              <a:buChar char="●"/>
            </a:pPr>
            <a:r>
              <a:rPr lang="en" sz="1212"/>
              <a:t>R este ratingul mediu al filmului;</a:t>
            </a:r>
            <a:endParaRPr sz="1212"/>
          </a:p>
          <a:p>
            <a:pPr indent="-31353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38"/>
              <a:buFont typeface="Lora"/>
              <a:buChar char="●"/>
            </a:pPr>
            <a:r>
              <a:rPr lang="en" sz="1212"/>
              <a:t>C este votul mediu în întregul raport.</a:t>
            </a:r>
            <a:endParaRPr sz="1212"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7961" r="3573" t="0"/>
          <a:stretch/>
        </p:blipFill>
        <p:spPr>
          <a:xfrm>
            <a:off x="1311437" y="2790050"/>
            <a:ext cx="4685226" cy="9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7575" y="231000"/>
            <a:ext cx="6247800" cy="8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Rezultate</a:t>
            </a:r>
            <a:endParaRPr/>
          </a:p>
        </p:txBody>
      </p:sp>
      <p:graphicFrame>
        <p:nvGraphicFramePr>
          <p:cNvPr id="109" name="Google Shape;109;p20"/>
          <p:cNvGraphicFramePr/>
          <p:nvPr/>
        </p:nvGraphicFramePr>
        <p:xfrm>
          <a:off x="210250" y="123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{F4A38CA3-6020-4A6E-9666-565A121A1F15}</a:tableStyleId>
              </a:tblPr>
              <a:tblGrid>
                <a:gridCol w="4636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      Inception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The Dark Knight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Lord of the Rings: The Fellowship of the Ring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The Lord of the Rings: The Return of the King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The Lord of the Rings: The Two Towers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      Star Wars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The Empire Strikes Back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       Scarface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         Oldboy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  Seven Samurai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0" name="Google Shape;110;p20"/>
          <p:cNvGraphicFramePr/>
          <p:nvPr/>
        </p:nvGraphicFramePr>
        <p:xfrm>
          <a:off x="4454900" y="123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{F4A38CA3-6020-4A6E-9666-565A121A1F15}</a:tableStyleId>
              </a:tblPr>
              <a:tblGrid>
                <a:gridCol w="4636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Comedy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    Forrest Gump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Back to the Future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The Intouchables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The Grand Budapest Hotel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Life Is Beautiful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Dr. Strangelove or: How I Learned to..	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    Modern Times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Some Like It Hot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The Great Dictator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Dilwale Dulhania Le Jayenge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Recomandare pentru un film pe baza descrierii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505700"/>
            <a:ext cx="8674200" cy="3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293" lvl="0" marL="457200" rtl="0" algn="l">
              <a:lnSpc>
                <a:spcPct val="200000"/>
              </a:lnSpc>
              <a:spcBef>
                <a:spcPts val="3800"/>
              </a:spcBef>
              <a:spcAft>
                <a:spcPts val="0"/>
              </a:spcAft>
              <a:buSzPts val="1413"/>
              <a:buAutoNum type="arabicPeriod"/>
            </a:pPr>
            <a:r>
              <a:rPr lang="en" sz="1412"/>
              <a:t>Consumam si preprocesam descrierea si sloganul</a:t>
            </a:r>
            <a:endParaRPr sz="1412"/>
          </a:p>
          <a:p>
            <a:pPr indent="-31829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13"/>
              <a:buAutoNum type="arabicPeriod"/>
            </a:pPr>
            <a:r>
              <a:rPr lang="en" sz="1412"/>
              <a:t>Aplicam spatiul TF-IDF</a:t>
            </a:r>
            <a:endParaRPr sz="1412"/>
          </a:p>
          <a:p>
            <a:pPr indent="0" lvl="0" marL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sz="1412"/>
          </a:p>
          <a:p>
            <a:pPr indent="-318293" lvl="0" marL="45720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SzPts val="1413"/>
              <a:buAutoNum type="arabicPeriod"/>
            </a:pPr>
            <a:r>
              <a:rPr lang="en" sz="1412"/>
              <a:t>Compunem matricea de similaritate</a:t>
            </a:r>
            <a:endParaRPr sz="1412"/>
          </a:p>
          <a:p>
            <a:pPr indent="0" lvl="0" marL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sz="1212"/>
          </a:p>
          <a:p>
            <a:pPr indent="0" lvl="0" marL="0" rtl="0" algn="l">
              <a:lnSpc>
                <a:spcPct val="100000"/>
              </a:lnSpc>
              <a:spcBef>
                <a:spcPts val="3800"/>
              </a:spcBef>
              <a:spcAft>
                <a:spcPts val="1500"/>
              </a:spcAft>
              <a:buNone/>
            </a:pPr>
            <a:r>
              <a:t/>
            </a:r>
            <a:endParaRPr sz="1212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350" y="2085500"/>
            <a:ext cx="4461650" cy="29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2353525"/>
            <a:ext cx="46672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