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7"/>
    <p:restoredTop sz="96041"/>
  </p:normalViewPr>
  <p:slideViewPr>
    <p:cSldViewPr snapToGrid="0" snapToObjects="1">
      <p:cViewPr varScale="1">
        <p:scale>
          <a:sx n="145" d="100"/>
          <a:sy n="145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334D819-9F07-4261-B09B-9E467E5D9002}" type="datetimeFigureOut">
              <a:rPr lang="en-US" smtClean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6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2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9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15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53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2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2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46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2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2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D4FB-DFBC-924E-878D-96682CBEF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The Hall of Fame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A8078-2D0C-5849-96DF-BCF0EFCC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A Statistical Analysis of Baseball</a:t>
            </a:r>
          </a:p>
        </p:txBody>
      </p:sp>
    </p:spTree>
    <p:extLst>
      <p:ext uri="{BB962C8B-B14F-4D97-AF65-F5344CB8AC3E}">
        <p14:creationId xmlns:p14="http://schemas.microsoft.com/office/powerpoint/2010/main" val="127917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305662C-22B8-C642-A9DF-7DC435E701B8}"/>
              </a:ext>
            </a:extLst>
          </p:cNvPr>
          <p:cNvSpPr txBox="1">
            <a:spLocks/>
          </p:cNvSpPr>
          <p:nvPr/>
        </p:nvSpPr>
        <p:spPr>
          <a:xfrm>
            <a:off x="8669172" y="192881"/>
            <a:ext cx="3392653" cy="64972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33509-253D-9D40-820F-85F26AB67D8E}"/>
              </a:ext>
            </a:extLst>
          </p:cNvPr>
          <p:cNvSpPr/>
          <p:nvPr/>
        </p:nvSpPr>
        <p:spPr>
          <a:xfrm>
            <a:off x="9622759" y="1066195"/>
            <a:ext cx="2321352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Removing Unwanted Columns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725C3-0D0A-A446-8B6C-F90F51969FCC}"/>
              </a:ext>
            </a:extLst>
          </p:cNvPr>
          <p:cNvSpPr/>
          <p:nvPr/>
        </p:nvSpPr>
        <p:spPr>
          <a:xfrm>
            <a:off x="9622759" y="2039206"/>
            <a:ext cx="2321351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Removing Pitchers Using Fielding IDs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F6C3CE-228C-E24E-9ADB-7634EFBDB953}"/>
              </a:ext>
            </a:extLst>
          </p:cNvPr>
          <p:cNvSpPr/>
          <p:nvPr/>
        </p:nvSpPr>
        <p:spPr>
          <a:xfrm>
            <a:off x="9622760" y="3193345"/>
            <a:ext cx="2321350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Creating New Data Frame for Player IDs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E75D3F-00A9-3D40-8EEA-17E2E3F0C835}"/>
              </a:ext>
            </a:extLst>
          </p:cNvPr>
          <p:cNvSpPr/>
          <p:nvPr/>
        </p:nvSpPr>
        <p:spPr>
          <a:xfrm>
            <a:off x="9603467" y="4022168"/>
            <a:ext cx="2340643" cy="778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Merging Position Player IDs with Batting Data Frame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46B676-9F2F-3D43-BC7C-9369940B5992}"/>
              </a:ext>
            </a:extLst>
          </p:cNvPr>
          <p:cNvSpPr/>
          <p:nvPr/>
        </p:nvSpPr>
        <p:spPr>
          <a:xfrm>
            <a:off x="9622761" y="4992945"/>
            <a:ext cx="2340643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 Final Data Frame by Year ID</a:t>
            </a:r>
          </a:p>
        </p:txBody>
      </p:sp>
      <p:pic>
        <p:nvPicPr>
          <p:cNvPr id="9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576D96-47D7-0B48-9F5C-75816B7CA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3"/>
          <a:stretch/>
        </p:blipFill>
        <p:spPr>
          <a:xfrm>
            <a:off x="130175" y="1158251"/>
            <a:ext cx="9380016" cy="45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4" grpId="0" animBg="1"/>
      <p:bldP spid="36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103F5-544D-F747-9FB4-D692827D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Final Data Format</a:t>
            </a:r>
            <a:endParaRPr lang="en-US" sz="4000" b="0" i="0" kern="1200" cap="none" spc="-15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AB432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47C70-5C31-ED49-8DE1-60027D17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38" y="960214"/>
            <a:ext cx="4636602" cy="4919472"/>
          </a:xfrm>
          <a:prstGeom prst="rect">
            <a:avLst/>
          </a:prstGeom>
          <a:ln w="12700">
            <a:noFill/>
          </a:ln>
        </p:spPr>
      </p:pic>
      <p:sp>
        <p:nvSpPr>
          <p:cNvPr id="59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6B79-484C-8C4A-A5E3-3E32D4934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Winning Awards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BC1D1-ECFF-134D-841E-1103E16A1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”Does Winning Awards Contribute to Being Inducted in the Hall of Fame?”</a:t>
            </a:r>
          </a:p>
        </p:txBody>
      </p:sp>
    </p:spTree>
    <p:extLst>
      <p:ext uri="{BB962C8B-B14F-4D97-AF65-F5344CB8AC3E}">
        <p14:creationId xmlns:p14="http://schemas.microsoft.com/office/powerpoint/2010/main" val="280308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28E56-0683-FC4C-B8EE-4FF56E7C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Baseball Awards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B5C9-D354-D743-B58F-0ABA1646699B}"/>
              </a:ext>
            </a:extLst>
          </p:cNvPr>
          <p:cNvSpPr txBox="1"/>
          <p:nvPr/>
        </p:nvSpPr>
        <p:spPr>
          <a:xfrm>
            <a:off x="393115" y="2476351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ALCS MVP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5404C-01EE-BA4C-9B14-27A260BBFC68}"/>
              </a:ext>
            </a:extLst>
          </p:cNvPr>
          <p:cNvSpPr txBox="1"/>
          <p:nvPr/>
        </p:nvSpPr>
        <p:spPr>
          <a:xfrm>
            <a:off x="1161271" y="3007836"/>
            <a:ext cx="2178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All-Star Game MVP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E67BB6-A3BB-B544-8DC8-61DA97782B9D}"/>
              </a:ext>
            </a:extLst>
          </p:cNvPr>
          <p:cNvSpPr txBox="1"/>
          <p:nvPr/>
        </p:nvSpPr>
        <p:spPr>
          <a:xfrm>
            <a:off x="3616673" y="3598425"/>
            <a:ext cx="18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Babe Ruth Award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90C47A-3C5A-9141-9284-A8B942D53E3F}"/>
              </a:ext>
            </a:extLst>
          </p:cNvPr>
          <p:cNvSpPr txBox="1"/>
          <p:nvPr/>
        </p:nvSpPr>
        <p:spPr>
          <a:xfrm>
            <a:off x="2312373" y="2537541"/>
            <a:ext cx="265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Baseball Magazine All-Star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C757E6-5634-D043-85EE-4B9517AD2EF2}"/>
              </a:ext>
            </a:extLst>
          </p:cNvPr>
          <p:cNvSpPr txBox="1"/>
          <p:nvPr/>
        </p:nvSpPr>
        <p:spPr>
          <a:xfrm>
            <a:off x="9013503" y="3587607"/>
            <a:ext cx="2415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Branch Rickey Award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25A0CD-6B49-7D4C-9242-12932ED46ED2}"/>
              </a:ext>
            </a:extLst>
          </p:cNvPr>
          <p:cNvSpPr txBox="1"/>
          <p:nvPr/>
        </p:nvSpPr>
        <p:spPr>
          <a:xfrm>
            <a:off x="3902495" y="3010250"/>
            <a:ext cx="3219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Comeback Player of the Year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19F441-CAC3-6044-AEA7-AA9562B0EC32}"/>
              </a:ext>
            </a:extLst>
          </p:cNvPr>
          <p:cNvSpPr txBox="1"/>
          <p:nvPr/>
        </p:nvSpPr>
        <p:spPr>
          <a:xfrm>
            <a:off x="1615746" y="5616674"/>
            <a:ext cx="283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Lou Gehrig Memorial Award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CABF9D-3343-A145-BC46-A6BC09248EF1}"/>
              </a:ext>
            </a:extLst>
          </p:cNvPr>
          <p:cNvSpPr txBox="1"/>
          <p:nvPr/>
        </p:nvSpPr>
        <p:spPr>
          <a:xfrm>
            <a:off x="2304381" y="4074303"/>
            <a:ext cx="16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 Young Award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E1597-FEE7-7644-B724-3F553FA3E912}"/>
              </a:ext>
            </a:extLst>
          </p:cNvPr>
          <p:cNvSpPr txBox="1"/>
          <p:nvPr/>
        </p:nvSpPr>
        <p:spPr>
          <a:xfrm>
            <a:off x="263080" y="4042216"/>
            <a:ext cx="14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Hutch Award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238E2D-E1B9-A549-AC74-6BA421C9FBE6}"/>
              </a:ext>
            </a:extLst>
          </p:cNvPr>
          <p:cNvSpPr txBox="1"/>
          <p:nvPr/>
        </p:nvSpPr>
        <p:spPr>
          <a:xfrm>
            <a:off x="4736626" y="4105259"/>
            <a:ext cx="21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Valuable Player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F6658C-2104-3C42-A9E0-0994D83F1BC5}"/>
              </a:ext>
            </a:extLst>
          </p:cNvPr>
          <p:cNvSpPr txBox="1"/>
          <p:nvPr/>
        </p:nvSpPr>
        <p:spPr>
          <a:xfrm>
            <a:off x="3091480" y="4564299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All-Star Game MVP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67A10-53C1-6043-8439-D2CDEC56DB9B}"/>
              </a:ext>
            </a:extLst>
          </p:cNvPr>
          <p:cNvSpPr txBox="1"/>
          <p:nvPr/>
        </p:nvSpPr>
        <p:spPr>
          <a:xfrm>
            <a:off x="1249758" y="4570517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Gold Glove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E36FE-5A49-F443-95FA-A1D8BFDCD372}"/>
              </a:ext>
            </a:extLst>
          </p:cNvPr>
          <p:cNvSpPr txBox="1"/>
          <p:nvPr/>
        </p:nvSpPr>
        <p:spPr>
          <a:xfrm>
            <a:off x="7538719" y="2570490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NLCS MVP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2A1677-AD62-8849-AE61-4C6A52670549}"/>
              </a:ext>
            </a:extLst>
          </p:cNvPr>
          <p:cNvSpPr txBox="1"/>
          <p:nvPr/>
        </p:nvSpPr>
        <p:spPr>
          <a:xfrm>
            <a:off x="3998416" y="5092600"/>
            <a:ext cx="194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Hank Aaron Award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C35732-82C9-1847-A729-EF334AEF68BA}"/>
              </a:ext>
            </a:extLst>
          </p:cNvPr>
          <p:cNvSpPr txBox="1"/>
          <p:nvPr/>
        </p:nvSpPr>
        <p:spPr>
          <a:xfrm>
            <a:off x="5865571" y="3613161"/>
            <a:ext cx="216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Pitching Triple Crown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D65544-FA64-5741-AAEE-253E53547250}"/>
              </a:ext>
            </a:extLst>
          </p:cNvPr>
          <p:cNvSpPr txBox="1"/>
          <p:nvPr/>
        </p:nvSpPr>
        <p:spPr>
          <a:xfrm>
            <a:off x="7269618" y="4124976"/>
            <a:ext cx="25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Rolaids Relief Man Award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FCC32-DF05-F348-B8DF-987EEEDA1B69}"/>
              </a:ext>
            </a:extLst>
          </p:cNvPr>
          <p:cNvSpPr txBox="1"/>
          <p:nvPr/>
        </p:nvSpPr>
        <p:spPr>
          <a:xfrm>
            <a:off x="5915481" y="4524656"/>
            <a:ext cx="333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Roberto Clemente Award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48E295-195F-6547-A6DF-FBD2A9A04A58}"/>
              </a:ext>
            </a:extLst>
          </p:cNvPr>
          <p:cNvSpPr txBox="1"/>
          <p:nvPr/>
        </p:nvSpPr>
        <p:spPr>
          <a:xfrm>
            <a:off x="10072560" y="4494308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Silver Slugger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7711E7-75FB-424E-AD15-925A731BC262}"/>
              </a:ext>
            </a:extLst>
          </p:cNvPr>
          <p:cNvSpPr txBox="1"/>
          <p:nvPr/>
        </p:nvSpPr>
        <p:spPr>
          <a:xfrm>
            <a:off x="5777441" y="2542602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TSN All-Star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11C687-2380-914A-B3E0-8D4BD4C559BB}"/>
              </a:ext>
            </a:extLst>
          </p:cNvPr>
          <p:cNvSpPr txBox="1"/>
          <p:nvPr/>
        </p:nvSpPr>
        <p:spPr>
          <a:xfrm>
            <a:off x="9144066" y="5069856"/>
            <a:ext cx="1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Rookie of the Year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013785-E61E-0D48-B331-4EFECF210A59}"/>
              </a:ext>
            </a:extLst>
          </p:cNvPr>
          <p:cNvSpPr txBox="1"/>
          <p:nvPr/>
        </p:nvSpPr>
        <p:spPr>
          <a:xfrm>
            <a:off x="8262276" y="3127234"/>
            <a:ext cx="2689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TSN Fireman of the Year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9074BB-6E69-4C42-9D15-720CE3E26772}"/>
              </a:ext>
            </a:extLst>
          </p:cNvPr>
          <p:cNvSpPr txBox="1"/>
          <p:nvPr/>
        </p:nvSpPr>
        <p:spPr>
          <a:xfrm>
            <a:off x="945776" y="3578089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TSN Guide MVP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941A17-9BCE-8D4D-8EB9-6F9281A514B3}"/>
              </a:ext>
            </a:extLst>
          </p:cNvPr>
          <p:cNvSpPr txBox="1"/>
          <p:nvPr/>
        </p:nvSpPr>
        <p:spPr>
          <a:xfrm>
            <a:off x="7936507" y="5598157"/>
            <a:ext cx="233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TSN Pitcher of the Year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48C398-5E92-8B44-942F-34C265A3AE34}"/>
              </a:ext>
            </a:extLst>
          </p:cNvPr>
          <p:cNvSpPr txBox="1"/>
          <p:nvPr/>
        </p:nvSpPr>
        <p:spPr>
          <a:xfrm>
            <a:off x="6352900" y="5076871"/>
            <a:ext cx="224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TSN Player of the Year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626F3A-E28D-BF42-8131-C6427DD36A44}"/>
              </a:ext>
            </a:extLst>
          </p:cNvPr>
          <p:cNvSpPr txBox="1"/>
          <p:nvPr/>
        </p:nvSpPr>
        <p:spPr>
          <a:xfrm>
            <a:off x="151886" y="5036264"/>
            <a:ext cx="323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TSN Reliever of the Year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CFEF0-672F-604A-A276-01AD6728EC6B}"/>
              </a:ext>
            </a:extLst>
          </p:cNvPr>
          <p:cNvSpPr txBox="1"/>
          <p:nvPr/>
        </p:nvSpPr>
        <p:spPr>
          <a:xfrm>
            <a:off x="5308085" y="5561487"/>
            <a:ext cx="1797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Triple Crown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8B0BF6-3B6C-9D44-B042-79A04BA27EFE}"/>
              </a:ext>
            </a:extLst>
          </p:cNvPr>
          <p:cNvSpPr txBox="1"/>
          <p:nvPr/>
        </p:nvSpPr>
        <p:spPr>
          <a:xfrm>
            <a:off x="9118764" y="2435299"/>
            <a:ext cx="2484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World Series MVP</a:t>
            </a:r>
          </a:p>
        </p:txBody>
      </p:sp>
    </p:spTree>
    <p:extLst>
      <p:ext uri="{BB962C8B-B14F-4D97-AF65-F5344CB8AC3E}">
        <p14:creationId xmlns:p14="http://schemas.microsoft.com/office/powerpoint/2010/main" val="230642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8124-0253-3746-A6D3-BB5C601B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Awards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6E724-FCCB-0444-B6BC-CD1D70C98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Awards.Csv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0BB4C-0E48-5048-894C-3E56A2C74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Halloffame.csv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8E3FE5-D1C5-3144-91FB-59C891ACC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8787" y="1552870"/>
            <a:ext cx="5157787" cy="2076687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B926F6-E2BF-EE48-8169-DAF8B623F2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43951" y="4386412"/>
            <a:ext cx="6048799" cy="1606797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510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3E62C2-6FB3-754C-B2C0-5D562B77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200" b="0" i="0" kern="1200" cap="none" spc="-150" dirty="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Merging Awards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045FE4-F52C-7949-A6DB-22AFEB29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0935" y="3560512"/>
            <a:ext cx="8301037" cy="2249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merged_df = </a:t>
            </a:r>
            <a:r>
              <a:rPr lang="en-US" sz="1400" dirty="0" err="1">
                <a:solidFill>
                  <a:schemeClr val="tx1"/>
                </a:solidFill>
              </a:rPr>
              <a:t>pd.merge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awards_df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hof_df</a:t>
            </a:r>
            <a:r>
              <a:rPr lang="en-US" sz="1400" dirty="0">
                <a:solidFill>
                  <a:schemeClr val="tx1"/>
                </a:solidFill>
              </a:rPr>
              <a:t>, on='</a:t>
            </a:r>
            <a:r>
              <a:rPr lang="en-US" sz="1400" dirty="0" err="1">
                <a:solidFill>
                  <a:schemeClr val="tx1"/>
                </a:solidFill>
              </a:rPr>
              <a:t>playerID</a:t>
            </a:r>
            <a:r>
              <a:rPr lang="en-US" sz="1400" dirty="0">
                <a:solidFill>
                  <a:schemeClr val="tx1"/>
                </a:solidFill>
              </a:rPr>
              <a:t>', how="left")</a:t>
            </a:r>
          </a:p>
          <a:p>
            <a:pPr algn="l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results = </a:t>
            </a:r>
            <a:r>
              <a:rPr lang="en-US" sz="1400" dirty="0" err="1">
                <a:solidFill>
                  <a:schemeClr val="tx1"/>
                </a:solidFill>
              </a:rPr>
              <a:t>merged_df.loc</a:t>
            </a:r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merged_df.category</a:t>
            </a:r>
            <a:r>
              <a:rPr lang="en-US" sz="1400" dirty="0">
                <a:solidFill>
                  <a:schemeClr val="tx1"/>
                </a:solidFill>
              </a:rPr>
              <a:t> == "Player",("</a:t>
            </a:r>
            <a:r>
              <a:rPr lang="en-US" sz="1400" dirty="0" err="1">
                <a:solidFill>
                  <a:schemeClr val="tx1"/>
                </a:solidFill>
              </a:rPr>
              <a:t>playerID</a:t>
            </a:r>
            <a:r>
              <a:rPr lang="en-US" sz="1400" dirty="0">
                <a:solidFill>
                  <a:schemeClr val="tx1"/>
                </a:solidFill>
              </a:rPr>
              <a:t>","</a:t>
            </a:r>
            <a:r>
              <a:rPr lang="en-US" sz="1400" dirty="0" err="1">
                <a:solidFill>
                  <a:schemeClr val="tx1"/>
                </a:solidFill>
              </a:rPr>
              <a:t>awardID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</a:rPr>
              <a:t>awardsummary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results.sort_values</a:t>
            </a:r>
            <a:r>
              <a:rPr lang="en-US" sz="1400" dirty="0">
                <a:solidFill>
                  <a:schemeClr val="tx1"/>
                </a:solidFill>
              </a:rPr>
              <a:t>(['</a:t>
            </a:r>
            <a:r>
              <a:rPr lang="en-US" sz="1400" dirty="0" err="1">
                <a:solidFill>
                  <a:schemeClr val="tx1"/>
                </a:solidFill>
              </a:rPr>
              <a:t>inducted','category</a:t>
            </a:r>
            <a:r>
              <a:rPr lang="en-US" sz="1400" dirty="0">
                <a:solidFill>
                  <a:schemeClr val="tx1"/>
                </a:solidFill>
              </a:rPr>
              <a:t>', '</a:t>
            </a:r>
            <a:r>
              <a:rPr lang="en-US" sz="1400" dirty="0" err="1">
                <a:solidFill>
                  <a:schemeClr val="tx1"/>
                </a:solidFill>
              </a:rPr>
              <a:t>playerID</a:t>
            </a:r>
            <a:r>
              <a:rPr lang="en-US" sz="1400" dirty="0">
                <a:solidFill>
                  <a:schemeClr val="tx1"/>
                </a:solidFill>
              </a:rPr>
              <a:t>','award_year','</a:t>
            </a:r>
            <a:r>
              <a:rPr lang="en-US" sz="1400" dirty="0" err="1">
                <a:solidFill>
                  <a:schemeClr val="tx1"/>
                </a:solidFill>
              </a:rPr>
              <a:t>awardID</a:t>
            </a:r>
            <a:r>
              <a:rPr lang="en-US" sz="1400" dirty="0">
                <a:solidFill>
                  <a:schemeClr val="tx1"/>
                </a:solidFill>
              </a:rPr>
              <a:t>’])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40C2095-075B-A04B-9BA5-7CDE3C44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04" y="1867657"/>
            <a:ext cx="6492579" cy="17607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9624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3E62C2-6FB3-754C-B2C0-5D562B77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200" b="0" i="0" kern="1200" cap="none" spc="-150" dirty="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Merging Awards 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0B8EF0-2D78-114F-BBAF-153A8C11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0418" y="4232387"/>
            <a:ext cx="7295284" cy="1996852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/>
              <a:t>groupbyawardID = </a:t>
            </a:r>
            <a:r>
              <a:rPr lang="en-US" sz="1200" dirty="0" err="1"/>
              <a:t>awardsummary.groupby</a:t>
            </a:r>
            <a:r>
              <a:rPr lang="en-US" sz="1200" dirty="0"/>
              <a:t>("</a:t>
            </a:r>
            <a:r>
              <a:rPr lang="en-US" sz="1200" dirty="0" err="1"/>
              <a:t>awardID</a:t>
            </a:r>
            <a:r>
              <a:rPr lang="en-US" sz="1200" dirty="0"/>
              <a:t>")["</a:t>
            </a:r>
            <a:r>
              <a:rPr lang="en-US" sz="1200" dirty="0" err="1"/>
              <a:t>playerID</a:t>
            </a:r>
            <a:r>
              <a:rPr lang="en-US" sz="1200" dirty="0"/>
              <a:t>"].count()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groupby2 = hofawards0.groupby("</a:t>
            </a:r>
            <a:r>
              <a:rPr lang="en-US" sz="1200" dirty="0" err="1"/>
              <a:t>awardID</a:t>
            </a:r>
            <a:r>
              <a:rPr lang="en-US" sz="1200" dirty="0"/>
              <a:t>")["</a:t>
            </a:r>
            <a:r>
              <a:rPr lang="en-US" sz="1200" dirty="0" err="1"/>
              <a:t>playerID</a:t>
            </a:r>
            <a:r>
              <a:rPr lang="en-US" sz="1200" dirty="0"/>
              <a:t>"].count()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final1 = </a:t>
            </a:r>
            <a:r>
              <a:rPr lang="en-US" sz="1200" dirty="0" err="1"/>
              <a:t>pd.merge</a:t>
            </a:r>
            <a:r>
              <a:rPr lang="en-US" sz="1200" dirty="0"/>
              <a:t>(</a:t>
            </a:r>
            <a:r>
              <a:rPr lang="en-US" sz="1200" dirty="0" err="1"/>
              <a:t>allplayers</a:t>
            </a:r>
            <a:r>
              <a:rPr lang="en-US" sz="1200" dirty="0"/>
              <a:t>, hofawards1, on='</a:t>
            </a:r>
            <a:r>
              <a:rPr lang="en-US" sz="1200" dirty="0" err="1"/>
              <a:t>playerID</a:t>
            </a:r>
            <a:r>
              <a:rPr lang="en-US" sz="1200" dirty="0"/>
              <a:t>', how="left")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final1 = final1.rename(columns={"awardID_x":"</a:t>
            </a:r>
            <a:r>
              <a:rPr lang="en-US" sz="1200" dirty="0" err="1"/>
              <a:t>Total_player_awards</a:t>
            </a:r>
            <a:r>
              <a:rPr lang="en-US" sz="1200" dirty="0"/>
              <a:t>", "awardID_y":"</a:t>
            </a:r>
            <a:r>
              <a:rPr lang="en-US" sz="1200" dirty="0" err="1"/>
              <a:t>HOF_awards</a:t>
            </a:r>
            <a:r>
              <a:rPr lang="en-US" sz="1200" dirty="0"/>
              <a:t>"})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0FE6470-7BE3-314C-8B72-32628A2D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25" y="1453147"/>
            <a:ext cx="4101513" cy="2308324"/>
          </a:xfrm>
          <a:prstGeom prst="rect">
            <a:avLst/>
          </a:prstGeom>
          <a:ln w="57150">
            <a:solidFill>
              <a:srgbClr val="F81B02"/>
            </a:solidFill>
          </a:ln>
        </p:spPr>
      </p:pic>
    </p:spTree>
    <p:extLst>
      <p:ext uri="{BB962C8B-B14F-4D97-AF65-F5344CB8AC3E}">
        <p14:creationId xmlns:p14="http://schemas.microsoft.com/office/powerpoint/2010/main" val="239224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C8E287-F9D2-DC41-BC6F-EC6279EC58B8}"/>
              </a:ext>
            </a:extLst>
          </p:cNvPr>
          <p:cNvSpPr/>
          <p:nvPr/>
        </p:nvSpPr>
        <p:spPr>
          <a:xfrm>
            <a:off x="147327" y="111502"/>
            <a:ext cx="4789751" cy="663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D6C1B-097A-F84B-85D2-B3FD7776F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3" y="539375"/>
            <a:ext cx="4713085" cy="3425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61762E-6CA8-CA4C-A208-E1D6D834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70" y="3965005"/>
            <a:ext cx="4710242" cy="2734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EB2346-8789-614E-84BB-AC596E6A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70" y="151287"/>
            <a:ext cx="4713085" cy="405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E778A6-64A3-CE48-9F8C-1538DED15777}"/>
              </a:ext>
            </a:extLst>
          </p:cNvPr>
          <p:cNvSpPr/>
          <p:nvPr/>
        </p:nvSpPr>
        <p:spPr>
          <a:xfrm>
            <a:off x="5773270" y="224078"/>
            <a:ext cx="5889812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final = </a:t>
            </a:r>
            <a:r>
              <a:rPr lang="en-US" sz="1200" dirty="0" err="1"/>
              <a:t>pd.merge</a:t>
            </a:r>
            <a:r>
              <a:rPr lang="en-US" sz="1200" dirty="0"/>
              <a:t>(</a:t>
            </a:r>
            <a:r>
              <a:rPr lang="en-US" sz="1200" dirty="0" err="1"/>
              <a:t>allawards</a:t>
            </a:r>
            <a:r>
              <a:rPr lang="en-US" sz="1200" dirty="0"/>
              <a:t>, </a:t>
            </a:r>
            <a:r>
              <a:rPr lang="en-US" sz="1200" dirty="0" err="1"/>
              <a:t>hofawards</a:t>
            </a:r>
            <a:r>
              <a:rPr lang="en-US" sz="1200" dirty="0"/>
              <a:t>, on='</a:t>
            </a:r>
            <a:r>
              <a:rPr lang="en-US" sz="1200" dirty="0" err="1"/>
              <a:t>awardID</a:t>
            </a:r>
            <a:r>
              <a:rPr lang="en-US" sz="1200" dirty="0"/>
              <a:t>', how="left")</a:t>
            </a:r>
          </a:p>
          <a:p>
            <a:endParaRPr lang="en-US" sz="1200" dirty="0"/>
          </a:p>
          <a:p>
            <a:r>
              <a:rPr lang="en-US" sz="1200" dirty="0"/>
              <a:t>final = </a:t>
            </a:r>
            <a:r>
              <a:rPr lang="en-US" sz="1200" dirty="0" err="1"/>
              <a:t>final.rename</a:t>
            </a:r>
            <a:r>
              <a:rPr lang="en-US" sz="1200" dirty="0"/>
              <a:t>(columns={"playerID_x":"</a:t>
            </a:r>
            <a:r>
              <a:rPr lang="en-US" sz="1200" dirty="0" err="1"/>
              <a:t>all_players</a:t>
            </a:r>
            <a:r>
              <a:rPr lang="en-US" sz="1200" dirty="0"/>
              <a:t>", "</a:t>
            </a:r>
            <a:r>
              <a:rPr lang="en-US" sz="1200" dirty="0" err="1"/>
              <a:t>playerID_y":"HOF</a:t>
            </a:r>
            <a:r>
              <a:rPr lang="en-US" sz="1200" dirty="0"/>
              <a:t>"},)</a:t>
            </a:r>
          </a:p>
          <a:p>
            <a:endParaRPr lang="en-US" sz="1200" dirty="0"/>
          </a:p>
          <a:p>
            <a:r>
              <a:rPr lang="en-US" sz="1200" dirty="0"/>
              <a:t>final['</a:t>
            </a:r>
            <a:r>
              <a:rPr lang="en-US" sz="1200" dirty="0" err="1"/>
              <a:t>HOF_percentage_of_all_players</a:t>
            </a:r>
            <a:r>
              <a:rPr lang="en-US" sz="1200" dirty="0"/>
              <a:t>'] = final["HOF"]/final["</a:t>
            </a:r>
            <a:r>
              <a:rPr lang="en-US" sz="1200" dirty="0" err="1"/>
              <a:t>all_players</a:t>
            </a:r>
            <a:r>
              <a:rPr lang="en-US" sz="1200" dirty="0"/>
              <a:t>"]*100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EEFCCF5F-BA14-9A42-AD2E-9D4741EBFB8C}"/>
              </a:ext>
            </a:extLst>
          </p:cNvPr>
          <p:cNvSpPr/>
          <p:nvPr/>
        </p:nvSpPr>
        <p:spPr>
          <a:xfrm rot="5400000">
            <a:off x="5193808" y="430086"/>
            <a:ext cx="322730" cy="603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1ED34B-970B-854F-924E-D808D59EA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172" y="3694023"/>
            <a:ext cx="4700007" cy="2841247"/>
          </a:xfrm>
          <a:prstGeom prst="rect">
            <a:avLst/>
          </a:prstGeom>
          <a:ln w="57150">
            <a:solidFill>
              <a:srgbClr val="F81B02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F5EA3-47C4-AE42-AEAA-999E45824B53}"/>
              </a:ext>
            </a:extLst>
          </p:cNvPr>
          <p:cNvSpPr/>
          <p:nvPr/>
        </p:nvSpPr>
        <p:spPr>
          <a:xfrm>
            <a:off x="6808692" y="1816620"/>
            <a:ext cx="381896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All Players  .</a:t>
            </a:r>
            <a:r>
              <a:rPr lang="en-US" sz="1200" dirty="0" err="1"/>
              <a:t>groupby</a:t>
            </a:r>
            <a:r>
              <a:rPr lang="en-US" sz="1200" dirty="0"/>
              <a:t>(“</a:t>
            </a:r>
            <a:r>
              <a:rPr lang="en-US" sz="1200" dirty="0" err="1"/>
              <a:t>playerID</a:t>
            </a:r>
            <a:r>
              <a:rPr lang="en-US" sz="1200" dirty="0"/>
              <a:t>)[“</a:t>
            </a:r>
            <a:r>
              <a:rPr lang="en-US" sz="1200" dirty="0" err="1"/>
              <a:t>awardID</a:t>
            </a:r>
            <a:r>
              <a:rPr lang="en-US" sz="1200" dirty="0"/>
              <a:t>].count()</a:t>
            </a:r>
          </a:p>
          <a:p>
            <a:endParaRPr lang="en-US" sz="1200" dirty="0"/>
          </a:p>
          <a:p>
            <a:r>
              <a:rPr lang="en-US" sz="1200" dirty="0"/>
              <a:t>HOF .</a:t>
            </a:r>
            <a:r>
              <a:rPr lang="en-US" sz="1200" dirty="0" err="1"/>
              <a:t>groupby</a:t>
            </a:r>
            <a:r>
              <a:rPr lang="en-US" sz="1200" dirty="0"/>
              <a:t>(“</a:t>
            </a:r>
            <a:r>
              <a:rPr lang="en-US" sz="1200" dirty="0" err="1"/>
              <a:t>playerID</a:t>
            </a:r>
            <a:r>
              <a:rPr lang="en-US" sz="1200" dirty="0"/>
              <a:t>)[“</a:t>
            </a:r>
            <a:r>
              <a:rPr lang="en-US" sz="1200" dirty="0" err="1"/>
              <a:t>awardID</a:t>
            </a:r>
            <a:r>
              <a:rPr lang="en-US" sz="1200" dirty="0"/>
              <a:t>].count()</a:t>
            </a:r>
          </a:p>
          <a:p>
            <a:endParaRPr lang="en-US" sz="1200" dirty="0"/>
          </a:p>
          <a:p>
            <a:r>
              <a:rPr lang="en-US" sz="1200" b="1" i="1" dirty="0"/>
              <a:t>Merge and then add column </a:t>
            </a:r>
            <a:r>
              <a:rPr lang="en-US" sz="1200" b="1" i="1" dirty="0" err="1"/>
              <a:t>HOF_awards</a:t>
            </a:r>
            <a:endParaRPr lang="en-US" sz="1200" b="1" i="1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ADEAC3D-CF53-3548-A89C-BCB7DC1357BB}"/>
              </a:ext>
            </a:extLst>
          </p:cNvPr>
          <p:cNvSpPr/>
          <p:nvPr/>
        </p:nvSpPr>
        <p:spPr>
          <a:xfrm>
            <a:off x="8525433" y="2949389"/>
            <a:ext cx="385482" cy="573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A2FBF-B473-4741-A265-E3A431DD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Awards Outcome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4ED05-ECA2-E04A-A50E-DC55484A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52" y="121288"/>
            <a:ext cx="7931149" cy="4659550"/>
          </a:xfrm>
          <a:prstGeom prst="rect">
            <a:avLst/>
          </a:prstGeom>
          <a:ln w="57150">
            <a:solidFill>
              <a:srgbClr val="F81B0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C64BA2-F0D7-134D-BC85-5414DBFC7B27}"/>
              </a:ext>
            </a:extLst>
          </p:cNvPr>
          <p:cNvSpPr/>
          <p:nvPr/>
        </p:nvSpPr>
        <p:spPr>
          <a:xfrm>
            <a:off x="9401821" y="1104637"/>
            <a:ext cx="2289956" cy="82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 of Famer:</a:t>
            </a:r>
          </a:p>
          <a:p>
            <a:pPr algn="ctr"/>
            <a:r>
              <a:rPr lang="en-US" sz="1400" dirty="0"/>
              <a:t>12 Awards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2C1CB9-BB61-4B46-AFC3-377F25DDD09E}"/>
              </a:ext>
            </a:extLst>
          </p:cNvPr>
          <p:cNvSpPr/>
          <p:nvPr/>
        </p:nvSpPr>
        <p:spPr>
          <a:xfrm>
            <a:off x="9408082" y="2362028"/>
            <a:ext cx="2289956" cy="82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Player:</a:t>
            </a:r>
          </a:p>
          <a:p>
            <a:pPr algn="ctr"/>
            <a:r>
              <a:rPr lang="en-US" sz="1400" dirty="0"/>
              <a:t>6 Awards</a:t>
            </a:r>
          </a:p>
        </p:txBody>
      </p:sp>
    </p:spTree>
    <p:extLst>
      <p:ext uri="{BB962C8B-B14F-4D97-AF65-F5344CB8AC3E}">
        <p14:creationId xmlns:p14="http://schemas.microsoft.com/office/powerpoint/2010/main" val="8690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2723-E8FC-CC4C-96A1-435DF2F15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Hall of Famers Across Decades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FAD48-368F-E549-97BD-E4DC331C4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“Does Specific Performance Dictate Induction?”</a:t>
            </a:r>
          </a:p>
          <a:p>
            <a:r>
              <a:rPr lang="en-US" dirty="0"/>
              <a:t>“Is There A Statistical Formula for Being a Hall of Famer?”</a:t>
            </a:r>
          </a:p>
          <a:p>
            <a:r>
              <a:rPr lang="en-US" dirty="0"/>
              <a:t>“Does This Formula Change by Decade?”</a:t>
            </a:r>
          </a:p>
        </p:txBody>
      </p:sp>
    </p:spTree>
    <p:extLst>
      <p:ext uri="{BB962C8B-B14F-4D97-AF65-F5344CB8AC3E}">
        <p14:creationId xmlns:p14="http://schemas.microsoft.com/office/powerpoint/2010/main" val="10834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5EBEF5-10A1-574A-A393-321E50FC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The Data</a:t>
            </a:r>
            <a:br>
              <a:rPr lang="en-US" sz="3700"/>
            </a:br>
            <a:r>
              <a:rPr lang="en-US" sz="3700"/>
              <a:t>”The Starting Point”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8E548B-A4F3-6D43-911F-67DAB5BD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59" y="671951"/>
            <a:ext cx="7997876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5420-DA04-9547-9FB9-E8DE84F6B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Sean </a:t>
            </a:r>
            <a:r>
              <a:rPr lang="en-US" dirty="0" err="1"/>
              <a:t>Lahman’s</a:t>
            </a:r>
            <a:r>
              <a:rPr lang="en-US" dirty="0"/>
              <a:t> Baseball Database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CSV database that houses complete batting and pitching statistics from 1871 to 2018</a:t>
            </a:r>
          </a:p>
          <a:p>
            <a:pPr>
              <a:lnSpc>
                <a:spcPct val="110000"/>
              </a:lnSpc>
            </a:pPr>
            <a:r>
              <a:rPr lang="en-US" dirty="0"/>
              <a:t>In mid-1990’s he created the first online baseball archive. It later was reborn as baseball-</a:t>
            </a:r>
            <a:r>
              <a:rPr lang="en-US" dirty="0" err="1"/>
              <a:t>reference.com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11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6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FA56B6-EF51-2541-A710-5E0155573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38"/>
          <a:stretch/>
        </p:blipFill>
        <p:spPr>
          <a:xfrm>
            <a:off x="451821" y="373465"/>
            <a:ext cx="6406952" cy="2174008"/>
          </a:xfrm>
          <a:prstGeom prst="rect">
            <a:avLst/>
          </a:prstGeom>
          <a:ln w="57150">
            <a:solidFill>
              <a:srgbClr val="F81B0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BE23C5-A0DE-0A4B-9681-BF13C5AD43DD}"/>
              </a:ext>
            </a:extLst>
          </p:cNvPr>
          <p:cNvSpPr/>
          <p:nvPr/>
        </p:nvSpPr>
        <p:spPr>
          <a:xfrm>
            <a:off x="6167411" y="1764503"/>
            <a:ext cx="2891344" cy="6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Decade Buckets</a:t>
            </a:r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C15EAB29-A311-8346-BC8D-03A84E525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6" r="50526" b="346"/>
          <a:stretch/>
        </p:blipFill>
        <p:spPr>
          <a:xfrm>
            <a:off x="5149468" y="2936468"/>
            <a:ext cx="4518308" cy="2412573"/>
          </a:xfrm>
          <a:prstGeom prst="rect">
            <a:avLst/>
          </a:prstGeom>
          <a:ln w="57150">
            <a:solidFill>
              <a:srgbClr val="F81B02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8EA77DC-B76E-E84D-B7EC-CAB08FF1E7A2}"/>
              </a:ext>
            </a:extLst>
          </p:cNvPr>
          <p:cNvSpPr/>
          <p:nvPr/>
        </p:nvSpPr>
        <p:spPr>
          <a:xfrm>
            <a:off x="8941152" y="4418574"/>
            <a:ext cx="2882112" cy="786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Aggregating Player ID and Cumulative Stats</a:t>
            </a:r>
          </a:p>
        </p:txBody>
      </p:sp>
    </p:spTree>
    <p:extLst>
      <p:ext uri="{BB962C8B-B14F-4D97-AF65-F5344CB8AC3E}">
        <p14:creationId xmlns:p14="http://schemas.microsoft.com/office/powerpoint/2010/main" val="1199644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B7746-C05F-6644-8AAC-9FF12B27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Do Key Statistics for Hall of Famers Differ Across Decade?</a:t>
            </a:r>
          </a:p>
        </p:txBody>
      </p:sp>
      <p:pic>
        <p:nvPicPr>
          <p:cNvPr id="30" name="Picture 2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8BAE0F3-002D-214F-9409-608C4E39A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15"/>
          <a:stretch/>
        </p:blipFill>
        <p:spPr>
          <a:xfrm>
            <a:off x="569618" y="3153950"/>
            <a:ext cx="7808145" cy="27534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AB1973-32D3-4D4B-B2AF-8DC0C86A0EF1}"/>
              </a:ext>
            </a:extLst>
          </p:cNvPr>
          <p:cNvSpPr/>
          <p:nvPr/>
        </p:nvSpPr>
        <p:spPr>
          <a:xfrm>
            <a:off x="7554999" y="3576577"/>
            <a:ext cx="3071304" cy="85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One-Way ANOVA Test on Slugging Percentage</a:t>
            </a:r>
          </a:p>
        </p:txBody>
      </p:sp>
    </p:spTree>
    <p:extLst>
      <p:ext uri="{BB962C8B-B14F-4D97-AF65-F5344CB8AC3E}">
        <p14:creationId xmlns:p14="http://schemas.microsoft.com/office/powerpoint/2010/main" val="1045011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9D75-9C26-7842-95B1-0864557B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Significant Stats Across Decade?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3CDFD-077F-9E41-AD74-E6652E963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Batting Average? Homeruns? On Base Percentage?</a:t>
            </a:r>
          </a:p>
        </p:txBody>
      </p:sp>
    </p:spTree>
    <p:extLst>
      <p:ext uri="{BB962C8B-B14F-4D97-AF65-F5344CB8AC3E}">
        <p14:creationId xmlns:p14="http://schemas.microsoft.com/office/powerpoint/2010/main" val="201096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8FB9D4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0E7AEB-144C-2D45-BCFE-B5F536B4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090" y="152083"/>
            <a:ext cx="10922002" cy="58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1CF03CD-8A91-8A4C-8F63-BF5B3679D73A}"/>
              </a:ext>
            </a:extLst>
          </p:cNvPr>
          <p:cNvSpPr/>
          <p:nvPr/>
        </p:nvSpPr>
        <p:spPr>
          <a:xfrm>
            <a:off x="8984203" y="6102785"/>
            <a:ext cx="2376688" cy="528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Slugging P-Value: </a:t>
            </a:r>
          </a:p>
          <a:p>
            <a:pPr algn="ctr"/>
            <a:r>
              <a:rPr lang="en-US" sz="1400" dirty="0"/>
              <a:t>0.0683</a:t>
            </a:r>
          </a:p>
        </p:txBody>
      </p:sp>
    </p:spTree>
    <p:extLst>
      <p:ext uri="{BB962C8B-B14F-4D97-AF65-F5344CB8AC3E}">
        <p14:creationId xmlns:p14="http://schemas.microsoft.com/office/powerpoint/2010/main" val="2723280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8FB9D4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B5E49EE-63D4-3841-8EEE-8FFD153D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908" y="161925"/>
            <a:ext cx="11014507" cy="59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742958-859C-7145-827B-20A932044EB7}"/>
              </a:ext>
            </a:extLst>
          </p:cNvPr>
          <p:cNvSpPr/>
          <p:nvPr/>
        </p:nvSpPr>
        <p:spPr>
          <a:xfrm>
            <a:off x="8602462" y="6129419"/>
            <a:ext cx="2376688" cy="528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 P-Value: </a:t>
            </a:r>
          </a:p>
          <a:p>
            <a:pPr algn="ctr"/>
            <a:r>
              <a:rPr lang="en-US" sz="1400" dirty="0"/>
              <a:t>0.0683</a:t>
            </a:r>
          </a:p>
        </p:txBody>
      </p:sp>
    </p:spTree>
    <p:extLst>
      <p:ext uri="{BB962C8B-B14F-4D97-AF65-F5344CB8AC3E}">
        <p14:creationId xmlns:p14="http://schemas.microsoft.com/office/powerpoint/2010/main" val="2038704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8FB9D4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E8BC201-8190-B142-B7B5-305501A3F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18" y="233098"/>
            <a:ext cx="10963747" cy="59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96B8128-2F48-0944-AC9E-61BC837678A3}"/>
              </a:ext>
            </a:extLst>
          </p:cNvPr>
          <p:cNvSpPr/>
          <p:nvPr/>
        </p:nvSpPr>
        <p:spPr>
          <a:xfrm>
            <a:off x="8602462" y="6129419"/>
            <a:ext cx="2376688" cy="528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Homerun P-Value: </a:t>
            </a:r>
          </a:p>
          <a:p>
            <a:pPr algn="ctr"/>
            <a:r>
              <a:rPr lang="en-US" sz="1400" dirty="0"/>
              <a:t>2.2474e-5</a:t>
            </a:r>
          </a:p>
        </p:txBody>
      </p:sp>
    </p:spTree>
    <p:extLst>
      <p:ext uri="{BB962C8B-B14F-4D97-AF65-F5344CB8AC3E}">
        <p14:creationId xmlns:p14="http://schemas.microsoft.com/office/powerpoint/2010/main" val="1480211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8FB9D4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8F396E77-E676-E246-9E95-501BBCB03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318" y="231539"/>
            <a:ext cx="10972801" cy="58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44D2B3-1DA5-2A4D-8619-BE16C09044AA}"/>
              </a:ext>
            </a:extLst>
          </p:cNvPr>
          <p:cNvSpPr/>
          <p:nvPr/>
        </p:nvSpPr>
        <p:spPr>
          <a:xfrm>
            <a:off x="8602462" y="6129419"/>
            <a:ext cx="2376688" cy="528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Batting Avg. P-Value: </a:t>
            </a:r>
          </a:p>
          <a:p>
            <a:pPr algn="ctr"/>
            <a:r>
              <a:rPr lang="en-US" sz="1400" dirty="0"/>
              <a:t>6.4768e-8</a:t>
            </a:r>
          </a:p>
        </p:txBody>
      </p:sp>
    </p:spTree>
    <p:extLst>
      <p:ext uri="{BB962C8B-B14F-4D97-AF65-F5344CB8AC3E}">
        <p14:creationId xmlns:p14="http://schemas.microsoft.com/office/powerpoint/2010/main" val="141383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3519-9A6A-A144-B769-DF37531C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Each Decade Proportionally Represented by Hall of Fame Players?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79BD1C5-FCC6-0A48-A8C2-C10BA3991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5" b="75195"/>
          <a:stretch/>
        </p:blipFill>
        <p:spPr>
          <a:xfrm>
            <a:off x="4683445" y="265354"/>
            <a:ext cx="7177943" cy="81779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45578C-E821-8548-93F7-DF72DFB60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42"/>
          <a:stretch/>
        </p:blipFill>
        <p:spPr>
          <a:xfrm>
            <a:off x="4863521" y="4424621"/>
            <a:ext cx="6817793" cy="136245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13B7480-3CE8-A94C-9FC8-E71CC5714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5" r="85340"/>
          <a:stretch/>
        </p:blipFill>
        <p:spPr>
          <a:xfrm>
            <a:off x="5319114" y="1606816"/>
            <a:ext cx="1553772" cy="2294138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4199AD0-CBC8-C043-83B8-E5953681AFCF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6922376" y="256774"/>
            <a:ext cx="523667" cy="217641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7B87F00-172B-424E-99E0-5697916A7228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16200000" flipH="1">
            <a:off x="6922376" y="3074578"/>
            <a:ext cx="523667" cy="217641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AA405A-A248-4A4E-868A-7799BD1AE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893" y="1486279"/>
            <a:ext cx="2744157" cy="2535211"/>
          </a:xfrm>
          <a:prstGeom prst="rect">
            <a:avLst/>
          </a:prstGeom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44157"/>
                      <a:gd name="connsiteY0" fmla="*/ 0 h 2535211"/>
                      <a:gd name="connsiteX1" fmla="*/ 2744157 w 2744157"/>
                      <a:gd name="connsiteY1" fmla="*/ 0 h 2535211"/>
                      <a:gd name="connsiteX2" fmla="*/ 2744157 w 2744157"/>
                      <a:gd name="connsiteY2" fmla="*/ 2535211 h 2535211"/>
                      <a:gd name="connsiteX3" fmla="*/ 0 w 2744157"/>
                      <a:gd name="connsiteY3" fmla="*/ 2535211 h 2535211"/>
                      <a:gd name="connsiteX4" fmla="*/ 0 w 2744157"/>
                      <a:gd name="connsiteY4" fmla="*/ 0 h 2535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44157" h="2535211" fill="none" extrusionOk="0">
                        <a:moveTo>
                          <a:pt x="0" y="0"/>
                        </a:moveTo>
                        <a:cubicBezTo>
                          <a:pt x="730995" y="-49533"/>
                          <a:pt x="1658146" y="-14809"/>
                          <a:pt x="2744157" y="0"/>
                        </a:cubicBezTo>
                        <a:cubicBezTo>
                          <a:pt x="2831796" y="380771"/>
                          <a:pt x="2671478" y="1268258"/>
                          <a:pt x="2744157" y="2535211"/>
                        </a:cubicBezTo>
                        <a:cubicBezTo>
                          <a:pt x="2262104" y="2486980"/>
                          <a:pt x="888943" y="2619666"/>
                          <a:pt x="0" y="2535211"/>
                        </a:cubicBezTo>
                        <a:cubicBezTo>
                          <a:pt x="-38581" y="1386736"/>
                          <a:pt x="63341" y="404329"/>
                          <a:pt x="0" y="0"/>
                        </a:cubicBezTo>
                        <a:close/>
                      </a:path>
                      <a:path w="2744157" h="2535211" stroke="0" extrusionOk="0">
                        <a:moveTo>
                          <a:pt x="0" y="0"/>
                        </a:moveTo>
                        <a:cubicBezTo>
                          <a:pt x="342659" y="118645"/>
                          <a:pt x="1688127" y="116012"/>
                          <a:pt x="2744157" y="0"/>
                        </a:cubicBezTo>
                        <a:cubicBezTo>
                          <a:pt x="2611275" y="1096511"/>
                          <a:pt x="2829108" y="1677626"/>
                          <a:pt x="2744157" y="2535211"/>
                        </a:cubicBezTo>
                        <a:cubicBezTo>
                          <a:pt x="2132799" y="2669811"/>
                          <a:pt x="388127" y="2378015"/>
                          <a:pt x="0" y="2535211"/>
                        </a:cubicBezTo>
                        <a:cubicBezTo>
                          <a:pt x="-20187" y="1529530"/>
                          <a:pt x="-152480" y="4999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0828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9D75-9C26-7842-95B1-0864557B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Hall of Fame Players Increase Performance in Playoff Situations?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3CDFD-077F-9E41-AD74-E6652E963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about compared to average players?</a:t>
            </a:r>
          </a:p>
        </p:txBody>
      </p:sp>
    </p:spTree>
    <p:extLst>
      <p:ext uri="{BB962C8B-B14F-4D97-AF65-F5344CB8AC3E}">
        <p14:creationId xmlns:p14="http://schemas.microsoft.com/office/powerpoint/2010/main" val="1627402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E35135C3-45DA-C045-9E7A-755188D4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08" y="181405"/>
            <a:ext cx="10532528" cy="54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C1AD51-E737-3140-BD98-04E876C1139E}"/>
              </a:ext>
            </a:extLst>
          </p:cNvPr>
          <p:cNvSpPr txBox="1"/>
          <p:nvPr/>
        </p:nvSpPr>
        <p:spPr>
          <a:xfrm>
            <a:off x="5192579" y="6136869"/>
            <a:ext cx="18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Player Stats</a:t>
            </a:r>
          </a:p>
        </p:txBody>
      </p:sp>
    </p:spTree>
    <p:extLst>
      <p:ext uri="{BB962C8B-B14F-4D97-AF65-F5344CB8AC3E}">
        <p14:creationId xmlns:p14="http://schemas.microsoft.com/office/powerpoint/2010/main" val="294048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6164D-DB3F-9A44-B6B4-23E8CE51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Hall of Fame</a:t>
            </a:r>
            <a:br>
              <a:rPr lang="en-US" sz="3200" dirty="0"/>
            </a:br>
            <a:r>
              <a:rPr lang="en-US" sz="2000" dirty="0"/>
              <a:t>“Selecting a Sample”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2622-9EA4-D049-9F3A-961F488C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r>
              <a:rPr lang="en-US" dirty="0"/>
              <a:t>As of 2019, the Baseball Hall of Fame is comprised of 329 elected members</a:t>
            </a:r>
          </a:p>
          <a:p>
            <a:r>
              <a:rPr lang="en-US" dirty="0"/>
              <a:t>267 former players:</a:t>
            </a:r>
          </a:p>
          <a:p>
            <a:pPr lvl="1"/>
            <a:r>
              <a:rPr lang="en-US" dirty="0"/>
              <a:t>232 Major League Players</a:t>
            </a:r>
          </a:p>
          <a:p>
            <a:pPr lvl="1"/>
            <a:r>
              <a:rPr lang="en-US" dirty="0"/>
              <a:t>35 Negro League Players</a:t>
            </a:r>
          </a:p>
          <a:p>
            <a:r>
              <a:rPr lang="en-US" dirty="0"/>
              <a:t>The leftover 62 members consisted of:</a:t>
            </a:r>
          </a:p>
          <a:p>
            <a:pPr lvl="1"/>
            <a:r>
              <a:rPr lang="en-US" dirty="0"/>
              <a:t>Managers</a:t>
            </a:r>
          </a:p>
          <a:p>
            <a:pPr lvl="1"/>
            <a:r>
              <a:rPr lang="en-US" dirty="0"/>
              <a:t>Executives</a:t>
            </a:r>
          </a:p>
          <a:p>
            <a:pPr lvl="1"/>
            <a:r>
              <a:rPr lang="en-US" dirty="0"/>
              <a:t>Umpires</a:t>
            </a:r>
          </a:p>
          <a:p>
            <a:r>
              <a:rPr lang="en-US" dirty="0"/>
              <a:t>However, we need to eliminate some data points</a:t>
            </a:r>
          </a:p>
        </p:txBody>
      </p:sp>
    </p:spTree>
    <p:extLst>
      <p:ext uri="{BB962C8B-B14F-4D97-AF65-F5344CB8AC3E}">
        <p14:creationId xmlns:p14="http://schemas.microsoft.com/office/powerpoint/2010/main" val="8927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BCFE9C3-3E9B-E34F-AFD6-B45F0202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014" y="181405"/>
            <a:ext cx="10615612" cy="549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00A14-046B-174F-BA06-B97058EC06B9}"/>
              </a:ext>
            </a:extLst>
          </p:cNvPr>
          <p:cNvSpPr txBox="1"/>
          <p:nvPr/>
        </p:nvSpPr>
        <p:spPr>
          <a:xfrm>
            <a:off x="4720630" y="6217983"/>
            <a:ext cx="275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 of Fame Player Stats</a:t>
            </a:r>
          </a:p>
        </p:txBody>
      </p:sp>
    </p:spTree>
    <p:extLst>
      <p:ext uri="{BB962C8B-B14F-4D97-AF65-F5344CB8AC3E}">
        <p14:creationId xmlns:p14="http://schemas.microsoft.com/office/powerpoint/2010/main" val="1622197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758B6-59B7-564F-90BA-B1D5F12B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T-Testing for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E068-B785-0646-B893-C3DFD3C8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209" y="1153057"/>
            <a:ext cx="7667286" cy="4635503"/>
          </a:xfrm>
        </p:spPr>
        <p:txBody>
          <a:bodyPr>
            <a:normAutofit/>
          </a:bodyPr>
          <a:lstStyle/>
          <a:p>
            <a:r>
              <a:rPr lang="en-US" sz="1400" b="1" dirty="0"/>
              <a:t>All Regular Season Batting Average vs Post-Season Batting Average:</a:t>
            </a:r>
          </a:p>
          <a:p>
            <a:pPr marL="0" indent="0">
              <a:buNone/>
            </a:pPr>
            <a:r>
              <a:rPr lang="en-US" sz="1400" b="1" dirty="0"/>
              <a:t>	p-value = 6.0586e-25</a:t>
            </a:r>
          </a:p>
          <a:p>
            <a:pPr marL="0" indent="0">
              <a:buNone/>
            </a:pPr>
            <a:endParaRPr lang="en-US" sz="1400" b="1" dirty="0"/>
          </a:p>
          <a:p>
            <a:r>
              <a:rPr lang="en-US" sz="1400" b="1" dirty="0"/>
              <a:t>All Regular Season Slugging % vs Post-Season Slugging %:</a:t>
            </a:r>
          </a:p>
          <a:p>
            <a:pPr marL="0" indent="0">
              <a:buNone/>
            </a:pPr>
            <a:r>
              <a:rPr lang="en-US" sz="1400" b="1" dirty="0"/>
              <a:t>	p-value = 5.2081 e-11</a:t>
            </a:r>
          </a:p>
          <a:p>
            <a:pPr marL="0" indent="0">
              <a:buNone/>
            </a:pPr>
            <a:endParaRPr lang="en-US" sz="1400" b="1" dirty="0"/>
          </a:p>
          <a:p>
            <a:r>
              <a:rPr lang="en-US" sz="1400" b="1" dirty="0"/>
              <a:t>HOF Regular Season Batting Average vs Post-Season Batting Average:</a:t>
            </a:r>
          </a:p>
          <a:p>
            <a:pPr marL="0" indent="0">
              <a:buNone/>
            </a:pPr>
            <a:r>
              <a:rPr lang="en-US" sz="1400" b="1" dirty="0"/>
              <a:t>	p-value = 0.0045</a:t>
            </a:r>
          </a:p>
          <a:p>
            <a:pPr marL="0" indent="0">
              <a:buNone/>
            </a:pPr>
            <a:endParaRPr lang="en-US" sz="1400" b="1" dirty="0"/>
          </a:p>
          <a:p>
            <a:r>
              <a:rPr lang="en-US" sz="1400" b="1" dirty="0"/>
              <a:t>HOF Regular Season Slugging % vs Post-Season Slugging %:</a:t>
            </a:r>
          </a:p>
          <a:p>
            <a:pPr marL="0" indent="0">
              <a:buNone/>
            </a:pPr>
            <a:r>
              <a:rPr lang="en-US" sz="1400" b="1" dirty="0"/>
              <a:t>	p-value = 0.0076</a:t>
            </a:r>
          </a:p>
        </p:txBody>
      </p:sp>
    </p:spTree>
    <p:extLst>
      <p:ext uri="{BB962C8B-B14F-4D97-AF65-F5344CB8AC3E}">
        <p14:creationId xmlns:p14="http://schemas.microsoft.com/office/powerpoint/2010/main" val="2737380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5D15165-B8B7-EB4A-86D2-D22C5835C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3913" y="1844675"/>
            <a:ext cx="8474063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90486B1-9AF6-F74B-892A-2BD7DDE11348}"/>
              </a:ext>
            </a:extLst>
          </p:cNvPr>
          <p:cNvSpPr/>
          <p:nvPr/>
        </p:nvSpPr>
        <p:spPr>
          <a:xfrm rot="16200000">
            <a:off x="4434438" y="594460"/>
            <a:ext cx="341312" cy="2028941"/>
          </a:xfrm>
          <a:prstGeom prst="rightBrace">
            <a:avLst>
              <a:gd name="adj1" fmla="val 55152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3D815457-A4E9-354F-92D3-79337E02A09E}"/>
              </a:ext>
            </a:extLst>
          </p:cNvPr>
          <p:cNvSpPr/>
          <p:nvPr/>
        </p:nvSpPr>
        <p:spPr>
          <a:xfrm rot="16200000">
            <a:off x="8271074" y="594459"/>
            <a:ext cx="341312" cy="2028941"/>
          </a:xfrm>
          <a:prstGeom prst="rightBrace">
            <a:avLst>
              <a:gd name="adj1" fmla="val 55152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216E1-623E-8740-BFB2-CF60CE8BCCB6}"/>
              </a:ext>
            </a:extLst>
          </p:cNvPr>
          <p:cNvSpPr/>
          <p:nvPr/>
        </p:nvSpPr>
        <p:spPr>
          <a:xfrm>
            <a:off x="3393489" y="565150"/>
            <a:ext cx="2403475" cy="651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HOF vs. All Players</a:t>
            </a:r>
          </a:p>
          <a:p>
            <a:pPr algn="ctr"/>
            <a:r>
              <a:rPr lang="en-US" sz="1400" i="1" dirty="0"/>
              <a:t>Slugging Percentage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C07C27-FCD4-7049-B93C-E27E2DDA7ED7}"/>
              </a:ext>
            </a:extLst>
          </p:cNvPr>
          <p:cNvSpPr/>
          <p:nvPr/>
        </p:nvSpPr>
        <p:spPr>
          <a:xfrm>
            <a:off x="7239992" y="563685"/>
            <a:ext cx="2403475" cy="651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HOF vs. All Players</a:t>
            </a:r>
          </a:p>
          <a:p>
            <a:pPr algn="ctr"/>
            <a:r>
              <a:rPr lang="en-US" sz="1400" i="1" dirty="0"/>
              <a:t>Batting Average</a:t>
            </a:r>
          </a:p>
        </p:txBody>
      </p:sp>
    </p:spTree>
    <p:extLst>
      <p:ext uri="{BB962C8B-B14F-4D97-AF65-F5344CB8AC3E}">
        <p14:creationId xmlns:p14="http://schemas.microsoft.com/office/powerpoint/2010/main" val="1099934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42F9-C948-0A44-8D50-C94EEE27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“Postmortem”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F7F64-47C9-9744-A1F4-9A056658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Difficulties with Data:</a:t>
            </a:r>
          </a:p>
          <a:p>
            <a:pPr lvl="1"/>
            <a:r>
              <a:rPr lang="en-US" dirty="0"/>
              <a:t>Database organization – CSVs were difficult to merge/adjust</a:t>
            </a:r>
          </a:p>
          <a:p>
            <a:pPr lvl="1"/>
            <a:r>
              <a:rPr lang="en-US" dirty="0"/>
              <a:t>Only had access to a singular free database</a:t>
            </a:r>
          </a:p>
          <a:p>
            <a:r>
              <a:rPr lang="en-US" dirty="0"/>
              <a:t>Current HOF does not take into account players still playing and accruing awards</a:t>
            </a:r>
          </a:p>
          <a:p>
            <a:r>
              <a:rPr lang="en-US" dirty="0"/>
              <a:t>Parsing our specific inputs (pitchers playing the field)</a:t>
            </a:r>
          </a:p>
          <a:p>
            <a:r>
              <a:rPr lang="en-US" dirty="0"/>
              <a:t>Git 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5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55C1BC-F06B-8C44-A3C1-E27F1B8A21D5}"/>
              </a:ext>
            </a:extLst>
          </p:cNvPr>
          <p:cNvSpPr/>
          <p:nvPr/>
        </p:nvSpPr>
        <p:spPr>
          <a:xfrm>
            <a:off x="4625266" y="2730993"/>
            <a:ext cx="2941468" cy="2656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78ED7-97EA-0C4F-A9E5-4673623F7DFB}"/>
              </a:ext>
            </a:extLst>
          </p:cNvPr>
          <p:cNvSpPr/>
          <p:nvPr/>
        </p:nvSpPr>
        <p:spPr>
          <a:xfrm>
            <a:off x="3148613" y="1340527"/>
            <a:ext cx="5894773" cy="102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89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96164D-DB3F-9A44-B6B4-23E8CE51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Creating Data Limitations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seball">
            <a:extLst>
              <a:ext uri="{FF2B5EF4-FFF2-40B4-BE49-F238E27FC236}">
                <a16:creationId xmlns:a16="http://schemas.microsoft.com/office/drawing/2014/main" id="{98301BBF-D783-45DE-B98B-EA09EBC16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337" y="2416047"/>
            <a:ext cx="334670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2622-9EA4-D049-9F3A-961F488C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232 Major League Baseball players fall into two camps: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Pitcher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Position Player (or Batter)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As we looked through the data of former players, we wanted to see what makes a “Hall of Fame” </a:t>
            </a:r>
            <a:r>
              <a:rPr lang="en-US" sz="1500" b="1" dirty="0"/>
              <a:t>batter </a:t>
            </a:r>
            <a:r>
              <a:rPr lang="en-US" sz="1500" dirty="0"/>
              <a:t>in the Modern Age of Baseball – 1950 and beyond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Therefore we eliminated players whose primary position was </a:t>
            </a:r>
            <a:r>
              <a:rPr lang="en-US" sz="1500" b="1" dirty="0"/>
              <a:t>pitcher</a:t>
            </a:r>
            <a:r>
              <a:rPr lang="en-US" sz="1500" dirty="0"/>
              <a:t> and those who played </a:t>
            </a:r>
            <a:r>
              <a:rPr lang="en-US" sz="1500" b="1" dirty="0"/>
              <a:t>pre-1950.</a:t>
            </a:r>
          </a:p>
          <a:p>
            <a:pPr>
              <a:lnSpc>
                <a:spcPct val="110000"/>
              </a:lnSpc>
            </a:pPr>
            <a:r>
              <a:rPr lang="en-US" sz="1500" b="1" dirty="0"/>
              <a:t>79 Major League Position Players</a:t>
            </a:r>
          </a:p>
        </p:txBody>
      </p:sp>
    </p:spTree>
    <p:extLst>
      <p:ext uri="{BB962C8B-B14F-4D97-AF65-F5344CB8AC3E}">
        <p14:creationId xmlns:p14="http://schemas.microsoft.com/office/powerpoint/2010/main" val="315967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6164D-DB3F-9A44-B6B4-23E8CE51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Creating 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2622-9EA4-D049-9F3A-961F488C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700" b="1"/>
          </a:p>
          <a:p>
            <a:r>
              <a:rPr lang="en-US" sz="1700"/>
              <a:t>Negro League Players had limited historical data for their playing careers, thus skewing the results </a:t>
            </a:r>
          </a:p>
          <a:p>
            <a:pPr lvl="1"/>
            <a:r>
              <a:rPr lang="en-US" sz="1700"/>
              <a:t>Some only had 1 or 2 Major League years recorded, but played 10+ years in the Negro League which was not recorded</a:t>
            </a:r>
          </a:p>
          <a:p>
            <a:r>
              <a:rPr lang="en-US" sz="1700"/>
              <a:t>Pitcher’s data was convoluted due to limited at-bats and the usage of a ”designated hitter” in the American League.</a:t>
            </a:r>
          </a:p>
          <a:p>
            <a:pPr lvl="1"/>
            <a:r>
              <a:rPr lang="en-US" sz="1700"/>
              <a:t>Baseball has two leagues – National and American</a:t>
            </a:r>
          </a:p>
          <a:p>
            <a:pPr lvl="1"/>
            <a:r>
              <a:rPr lang="en-US" sz="1700"/>
              <a:t>Pitchers must hit in the National League. </a:t>
            </a:r>
          </a:p>
          <a:p>
            <a:pPr lvl="1"/>
            <a:r>
              <a:rPr lang="en-US" sz="1700"/>
              <a:t>Pitchers in the American League have a “designated hitter”</a:t>
            </a:r>
          </a:p>
          <a:p>
            <a:r>
              <a:rPr lang="en-US" sz="1700"/>
              <a:t>Pre-1950s was known as the Golden Age of Baseball – which relied on trial and error of equipment, rules, and so forth. </a:t>
            </a:r>
          </a:p>
          <a:p>
            <a:pPr lvl="1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1304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103F5-544D-F747-9FB4-D692827D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4000" b="0" i="0" kern="1200" cap="none" spc="-15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Data Munging</a:t>
            </a:r>
            <a:br>
              <a:rPr lang="en-US" sz="4000" b="0" i="0" kern="1200" cap="none" spc="-15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0" i="0" kern="1200" cap="none" spc="-15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Player Batting </a:t>
            </a:r>
            <a:r>
              <a:rPr lang="en-US" sz="2000" dirty="0">
                <a:solidFill>
                  <a:schemeClr val="tx2"/>
                </a:solidFill>
              </a:rPr>
              <a:t>Data</a:t>
            </a:r>
            <a:endParaRPr lang="en-US" sz="2000" b="0" i="0" kern="1200" cap="none" spc="-15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37E3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2559A3-299A-4D49-BA78-1D4A0E886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r="5" b="4476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103F5-544D-F747-9FB4-D692827D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4000" b="0" i="0" kern="1200" cap="none" spc="-15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Data Munging</a:t>
            </a:r>
            <a:br>
              <a:rPr lang="en-US" sz="4000" b="0" i="0" kern="1200" cap="none" spc="-15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tx2"/>
                </a:solidFill>
              </a:rPr>
              <a:t>Hall of Fame Induction Data</a:t>
            </a:r>
            <a:endParaRPr lang="en-US" sz="2000" b="0" i="0" kern="1200" cap="none" spc="-15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35E0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1B132BF-8A93-CF4B-9DF3-2CA766AD9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16" y="960214"/>
            <a:ext cx="3912046" cy="4919472"/>
          </a:xfrm>
          <a:prstGeom prst="rect">
            <a:avLst/>
          </a:prstGeom>
          <a:ln w="12700">
            <a:noFill/>
          </a:ln>
        </p:spPr>
      </p:pic>
      <p:sp>
        <p:nvSpPr>
          <p:cNvPr id="17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4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02D2A0-1126-6B43-9C47-3F0E68C57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0" y="115666"/>
            <a:ext cx="8392708" cy="6552055"/>
          </a:xfrm>
          <a:prstGeom prst="rect">
            <a:avLst/>
          </a:prstGeom>
        </p:spPr>
      </p:pic>
      <p:sp>
        <p:nvSpPr>
          <p:cNvPr id="37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305662C-22B8-C642-A9DF-7DC435E701B8}"/>
              </a:ext>
            </a:extLst>
          </p:cNvPr>
          <p:cNvSpPr txBox="1">
            <a:spLocks/>
          </p:cNvSpPr>
          <p:nvPr/>
        </p:nvSpPr>
        <p:spPr>
          <a:xfrm>
            <a:off x="8669172" y="192881"/>
            <a:ext cx="3392653" cy="64972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E19D3-52BA-6945-87C5-184999ECFFEF}"/>
              </a:ext>
            </a:extLst>
          </p:cNvPr>
          <p:cNvSpPr/>
          <p:nvPr/>
        </p:nvSpPr>
        <p:spPr>
          <a:xfrm>
            <a:off x="9043278" y="546635"/>
            <a:ext cx="2595738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Pulling in CSV 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33509-253D-9D40-820F-85F26AB67D8E}"/>
              </a:ext>
            </a:extLst>
          </p:cNvPr>
          <p:cNvSpPr/>
          <p:nvPr/>
        </p:nvSpPr>
        <p:spPr>
          <a:xfrm>
            <a:off x="9034889" y="2222121"/>
            <a:ext cx="2612516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Converting CSV files to </a:t>
            </a:r>
          </a:p>
          <a:p>
            <a:pPr algn="ctr"/>
            <a:r>
              <a:rPr lang="en-US" sz="1600" dirty="0"/>
              <a:t>Data Frames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939858-1226-4248-88AC-65DB6C5059EE}"/>
              </a:ext>
            </a:extLst>
          </p:cNvPr>
          <p:cNvSpPr/>
          <p:nvPr/>
        </p:nvSpPr>
        <p:spPr>
          <a:xfrm>
            <a:off x="9026500" y="3526140"/>
            <a:ext cx="2612516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Filtering Players Inducted &amp; Creating Data Frame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165DCC-3EC6-D647-B30C-0E491CEF0E64}"/>
              </a:ext>
            </a:extLst>
          </p:cNvPr>
          <p:cNvSpPr/>
          <p:nvPr/>
        </p:nvSpPr>
        <p:spPr>
          <a:xfrm>
            <a:off x="9026500" y="4557549"/>
            <a:ext cx="2612516" cy="71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Merging Player Stats to Hall of Fame Players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233A96-BC5A-A24A-B708-6FF77E446E07}"/>
              </a:ext>
            </a:extLst>
          </p:cNvPr>
          <p:cNvSpPr/>
          <p:nvPr/>
        </p:nvSpPr>
        <p:spPr>
          <a:xfrm>
            <a:off x="9024539" y="5688294"/>
            <a:ext cx="2612516" cy="71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Filtering Unwanted Data</a:t>
            </a:r>
          </a:p>
        </p:txBody>
      </p:sp>
    </p:spTree>
    <p:extLst>
      <p:ext uri="{BB962C8B-B14F-4D97-AF65-F5344CB8AC3E}">
        <p14:creationId xmlns:p14="http://schemas.microsoft.com/office/powerpoint/2010/main" val="363076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6" grpId="0" animBg="1"/>
      <p:bldP spid="28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305662C-22B8-C642-A9DF-7DC435E701B8}"/>
              </a:ext>
            </a:extLst>
          </p:cNvPr>
          <p:cNvSpPr txBox="1">
            <a:spLocks/>
          </p:cNvSpPr>
          <p:nvPr/>
        </p:nvSpPr>
        <p:spPr>
          <a:xfrm>
            <a:off x="8669172" y="192881"/>
            <a:ext cx="3392653" cy="64972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pic>
        <p:nvPicPr>
          <p:cNvPr id="3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2F47D2-E552-F04B-8A59-3DD313EAA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7" y="409075"/>
            <a:ext cx="9457800" cy="570485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F33509-253D-9D40-820F-85F26AB67D8E}"/>
              </a:ext>
            </a:extLst>
          </p:cNvPr>
          <p:cNvSpPr/>
          <p:nvPr/>
        </p:nvSpPr>
        <p:spPr>
          <a:xfrm>
            <a:off x="9721182" y="603967"/>
            <a:ext cx="2321352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Grab Players from People DF &amp; Merging to HOF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725C3-0D0A-A446-8B6C-F90F51969FCC}"/>
              </a:ext>
            </a:extLst>
          </p:cNvPr>
          <p:cNvSpPr/>
          <p:nvPr/>
        </p:nvSpPr>
        <p:spPr>
          <a:xfrm>
            <a:off x="9721182" y="1868105"/>
            <a:ext cx="2321351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Creating Name Column from Separate Columns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E75D3F-00A9-3D40-8EEA-17E2E3F0C835}"/>
              </a:ext>
            </a:extLst>
          </p:cNvPr>
          <p:cNvSpPr/>
          <p:nvPr/>
        </p:nvSpPr>
        <p:spPr>
          <a:xfrm>
            <a:off x="9740475" y="3029425"/>
            <a:ext cx="2321350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Reorder/Removing Unwanted Fields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46B676-9F2F-3D43-BC7C-9369940B5992}"/>
              </a:ext>
            </a:extLst>
          </p:cNvPr>
          <p:cNvSpPr/>
          <p:nvPr/>
        </p:nvSpPr>
        <p:spPr>
          <a:xfrm>
            <a:off x="9740475" y="4076632"/>
            <a:ext cx="2321350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Removing NAs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C6FF7F-56BB-7745-87A2-F09F87DB4ECD}"/>
              </a:ext>
            </a:extLst>
          </p:cNvPr>
          <p:cNvSpPr/>
          <p:nvPr/>
        </p:nvSpPr>
        <p:spPr>
          <a:xfrm>
            <a:off x="9740475" y="5123839"/>
            <a:ext cx="2321350" cy="6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Filtering to 1950+ Data</a:t>
            </a:r>
          </a:p>
        </p:txBody>
      </p:sp>
    </p:spTree>
    <p:extLst>
      <p:ext uri="{BB962C8B-B14F-4D97-AF65-F5344CB8AC3E}">
        <p14:creationId xmlns:p14="http://schemas.microsoft.com/office/powerpoint/2010/main" val="28187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6" grpId="0" animBg="1"/>
      <p:bldP spid="38" grpId="0" animBg="1"/>
      <p:bldP spid="40" grpId="0" animBg="1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943</Words>
  <Application>Microsoft Macintosh PowerPoint</Application>
  <PresentationFormat>Widescreen</PresentationFormat>
  <Paragraphs>158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 Light</vt:lpstr>
      <vt:lpstr>Rockwell</vt:lpstr>
      <vt:lpstr>Wingdings</vt:lpstr>
      <vt:lpstr>Atlas</vt:lpstr>
      <vt:lpstr>The Hall of Fame</vt:lpstr>
      <vt:lpstr>The Data ”The Starting Point”</vt:lpstr>
      <vt:lpstr>Hall of Fame “Selecting a Sample”</vt:lpstr>
      <vt:lpstr>Creating Data Limitations</vt:lpstr>
      <vt:lpstr>Creating Data Limitations</vt:lpstr>
      <vt:lpstr>Data Munging Player Batting Data</vt:lpstr>
      <vt:lpstr>Data Munging Hall of Fame Induction Data</vt:lpstr>
      <vt:lpstr>PowerPoint Presentation</vt:lpstr>
      <vt:lpstr>PowerPoint Presentation</vt:lpstr>
      <vt:lpstr>PowerPoint Presentation</vt:lpstr>
      <vt:lpstr>Final Data Format</vt:lpstr>
      <vt:lpstr>Winning Awards</vt:lpstr>
      <vt:lpstr>Baseball Awards </vt:lpstr>
      <vt:lpstr>Merging Awards Data</vt:lpstr>
      <vt:lpstr>Merging Awards Data</vt:lpstr>
      <vt:lpstr>Merging Awards Data</vt:lpstr>
      <vt:lpstr>PowerPoint Presentation</vt:lpstr>
      <vt:lpstr>Awards Outcome</vt:lpstr>
      <vt:lpstr>Hall of Famers Across Decades</vt:lpstr>
      <vt:lpstr>PowerPoint Presentation</vt:lpstr>
      <vt:lpstr>Do Key Statistics for Hall of Famers Differ Across Decade?</vt:lpstr>
      <vt:lpstr>Any Significant Stats Across Decade?</vt:lpstr>
      <vt:lpstr>PowerPoint Presentation</vt:lpstr>
      <vt:lpstr>PowerPoint Presentation</vt:lpstr>
      <vt:lpstr>PowerPoint Presentation</vt:lpstr>
      <vt:lpstr>PowerPoint Presentation</vt:lpstr>
      <vt:lpstr>Is Each Decade Proportionally Represented by Hall of Fame Players?</vt:lpstr>
      <vt:lpstr>Do Hall of Fame Players Increase Performance in Playoff Situations?</vt:lpstr>
      <vt:lpstr>PowerPoint Presentation</vt:lpstr>
      <vt:lpstr>PowerPoint Presentation</vt:lpstr>
      <vt:lpstr>T-Testing for Performance</vt:lpstr>
      <vt:lpstr>PowerPoint Presentation</vt:lpstr>
      <vt:lpstr>Conclusion “Postmortem”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Hall of Fame</dc:title>
  <dc:creator>Kyle Billeci</dc:creator>
  <cp:lastModifiedBy>Kyle Billeci</cp:lastModifiedBy>
  <cp:revision>7</cp:revision>
  <dcterms:created xsi:type="dcterms:W3CDTF">2019-10-23T22:45:41Z</dcterms:created>
  <dcterms:modified xsi:type="dcterms:W3CDTF">2019-10-24T00:26:13Z</dcterms:modified>
</cp:coreProperties>
</file>