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9" r:id="rId3"/>
    <p:sldId id="260" r:id="rId4"/>
    <p:sldId id="261" r:id="rId5"/>
    <p:sldId id="265" r:id="rId6"/>
    <p:sldId id="263" r:id="rId7"/>
    <p:sldId id="262" r:id="rId8"/>
    <p:sldId id="269" r:id="rId9"/>
    <p:sldId id="268" r:id="rId10"/>
    <p:sldId id="264" r:id="rId11"/>
    <p:sldId id="266" r:id="rId12"/>
    <p:sldId id="267" r:id="rId13"/>
    <p:sldId id="280" r:id="rId14"/>
    <p:sldId id="281" r:id="rId15"/>
    <p:sldId id="276" r:id="rId16"/>
    <p:sldId id="277" r:id="rId17"/>
    <p:sldId id="278" r:id="rId18"/>
    <p:sldId id="271" r:id="rId19"/>
    <p:sldId id="273" r:id="rId20"/>
    <p:sldId id="270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84" d="100"/>
          <a:sy n="84" d="100"/>
        </p:scale>
        <p:origin x="59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 err="1"/>
              <a:t>Projekt</a:t>
            </a:r>
            <a:r>
              <a:rPr lang="en-US" dirty="0"/>
              <a:t> </a:t>
            </a:r>
            <a:r>
              <a:rPr lang="en-US" dirty="0" err="1"/>
              <a:t>Strojového</a:t>
            </a:r>
            <a:r>
              <a:rPr lang="en-US" dirty="0"/>
              <a:t> </a:t>
            </a:r>
            <a:r>
              <a:rPr lang="en-US" dirty="0" err="1"/>
              <a:t>Učenia</a:t>
            </a:r>
            <a:r>
              <a:rPr lang="en-US" dirty="0"/>
              <a:t> 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Presented BY:</a:t>
            </a: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Cherie Mosher, Taber Webb, Bryan Domogalla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5DF3E3E-C856-4741-9030-B9C2BBBF0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650" y="406400"/>
            <a:ext cx="5854700" cy="570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916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FCCA7F6-4E42-724E-9C71-5BE6C5558079}"/>
              </a:ext>
            </a:extLst>
          </p:cNvPr>
          <p:cNvSpPr/>
          <p:nvPr/>
        </p:nvSpPr>
        <p:spPr>
          <a:xfrm>
            <a:off x="0" y="0"/>
            <a:ext cx="12192000" cy="49034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E0F994-C4E0-B747-885D-B24CA8C7D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5" y="4783882"/>
            <a:ext cx="10113645" cy="743682"/>
          </a:xfrm>
        </p:spPr>
        <p:txBody>
          <a:bodyPr/>
          <a:lstStyle/>
          <a:p>
            <a:r>
              <a:rPr lang="en-CA" dirty="0"/>
              <a:t>Multinomial logistic regression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32C07B-390C-0E41-8348-87C1D1864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8464" y="5592952"/>
            <a:ext cx="10113264" cy="413653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Extends logistic regression to multiple classes in the target.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54A8102-9C1D-4B42-88F0-62CB84233842}"/>
              </a:ext>
            </a:extLst>
          </p:cNvPr>
          <p:cNvSpPr txBox="1">
            <a:spLocks/>
          </p:cNvSpPr>
          <p:nvPr/>
        </p:nvSpPr>
        <p:spPr>
          <a:xfrm>
            <a:off x="447675" y="302878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Initial Data Filtering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5CCA0CB-B28B-0A40-8E43-A440F535B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75" y="1154290"/>
            <a:ext cx="10214049" cy="352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561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8935286-7C49-9F40-8AB0-AC396601B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600" y="215901"/>
            <a:ext cx="5384800" cy="602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744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A37DE-234F-4A68-A1EA-D715A5F0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</a:t>
            </a:r>
          </a:p>
        </p:txBody>
      </p:sp>
      <p:graphicFrame>
        <p:nvGraphicFramePr>
          <p:cNvPr id="3" name="Table 9">
            <a:extLst>
              <a:ext uri="{FF2B5EF4-FFF2-40B4-BE49-F238E27FC236}">
                <a16:creationId xmlns:a16="http://schemas.microsoft.com/office/drawing/2014/main" id="{16056284-D19A-4692-82CF-5F3407C35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553355"/>
              </p:ext>
            </p:extLst>
          </p:nvPr>
        </p:nvGraphicFramePr>
        <p:xfrm>
          <a:off x="7757515" y="2316927"/>
          <a:ext cx="273229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509">
                  <a:extLst>
                    <a:ext uri="{9D8B030D-6E8A-4147-A177-3AD203B41FA5}">
                      <a16:colId xmlns:a16="http://schemas.microsoft.com/office/drawing/2014/main" val="4212604780"/>
                    </a:ext>
                  </a:extLst>
                </a:gridCol>
                <a:gridCol w="771787">
                  <a:extLst>
                    <a:ext uri="{9D8B030D-6E8A-4147-A177-3AD203B41FA5}">
                      <a16:colId xmlns:a16="http://schemas.microsoft.com/office/drawing/2014/main" val="1194040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Survey Responses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031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077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179339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5CFBF80-D541-422F-8A4C-4196A42CC8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585393"/>
              </p:ext>
            </p:extLst>
          </p:nvPr>
        </p:nvGraphicFramePr>
        <p:xfrm>
          <a:off x="7329351" y="4009014"/>
          <a:ext cx="3588624" cy="2121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8664">
                  <a:extLst>
                    <a:ext uri="{9D8B030D-6E8A-4147-A177-3AD203B41FA5}">
                      <a16:colId xmlns:a16="http://schemas.microsoft.com/office/drawing/2014/main" val="1290639750"/>
                    </a:ext>
                  </a:extLst>
                </a:gridCol>
                <a:gridCol w="1249960">
                  <a:extLst>
                    <a:ext uri="{9D8B030D-6E8A-4147-A177-3AD203B41FA5}">
                      <a16:colId xmlns:a16="http://schemas.microsoft.com/office/drawing/2014/main" val="3385153368"/>
                    </a:ext>
                  </a:extLst>
                </a:gridCol>
              </a:tblGrid>
              <a:tr h="369053">
                <a:tc>
                  <a:txBody>
                    <a:bodyPr/>
                    <a:lstStyle/>
                    <a:p>
                      <a:r>
                        <a:rPr lang="en-US" dirty="0"/>
                        <a:t>Model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020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Neural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146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*</a:t>
                      </a:r>
                      <a:r>
                        <a:rPr lang="en-US" dirty="0"/>
                        <a:t>K Nearest Neighbors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763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515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Improvement over Random Chance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6743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8B8E825-6273-4F84-9774-A9C38CEA4EB2}"/>
              </a:ext>
            </a:extLst>
          </p:cNvPr>
          <p:cNvSpPr txBox="1"/>
          <p:nvPr/>
        </p:nvSpPr>
        <p:spPr>
          <a:xfrm>
            <a:off x="1308683" y="2023313"/>
            <a:ext cx="4787317" cy="3904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15 Predictive Features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 try to do tasks as soon as possible and not leave them until last minute.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 always make a list so I don't forget anything.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 am reliable at work and always complete all tasks given to 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 always keep my promises.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 always try to be the funniest 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 damaged things in the past when angry.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 don't like seeing animals suffering.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 am empathetic person.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 try to give as much as I can to other people at Christmas.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 eat because I have to. I don't enjoy food and eat as fast as I can.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My moods change quickly.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 enjoy meeting new people.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 cry when I feel down or things don't go the right way.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 have many different hobbies and interests.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 enjoy taking part in surveys.</a:t>
            </a:r>
          </a:p>
          <a:p>
            <a:pPr>
              <a:lnSpc>
                <a:spcPct val="150000"/>
              </a:lnSpc>
            </a:pPr>
            <a:endParaRPr lang="en-US" sz="1500" dirty="0"/>
          </a:p>
        </p:txBody>
      </p:sp>
      <p:pic>
        <p:nvPicPr>
          <p:cNvPr id="1026" name="Picture 2" descr="Image result for gender clip art">
            <a:extLst>
              <a:ext uri="{FF2B5EF4-FFF2-40B4-BE49-F238E27FC236}">
                <a16:creationId xmlns:a16="http://schemas.microsoft.com/office/drawing/2014/main" id="{0C1B24A5-4F53-47EE-9896-E7026B426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720" y="478360"/>
            <a:ext cx="1762032" cy="1411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862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A37DE-234F-4A68-A1EA-D715A5F0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</a:t>
            </a:r>
          </a:p>
        </p:txBody>
      </p:sp>
      <p:graphicFrame>
        <p:nvGraphicFramePr>
          <p:cNvPr id="3" name="Table 9">
            <a:extLst>
              <a:ext uri="{FF2B5EF4-FFF2-40B4-BE49-F238E27FC236}">
                <a16:creationId xmlns:a16="http://schemas.microsoft.com/office/drawing/2014/main" id="{16056284-D19A-4692-82CF-5F3407C35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460728"/>
              </p:ext>
            </p:extLst>
          </p:nvPr>
        </p:nvGraphicFramePr>
        <p:xfrm>
          <a:off x="7746341" y="2018554"/>
          <a:ext cx="2732296" cy="2164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509">
                  <a:extLst>
                    <a:ext uri="{9D8B030D-6E8A-4147-A177-3AD203B41FA5}">
                      <a16:colId xmlns:a16="http://schemas.microsoft.com/office/drawing/2014/main" val="4212604780"/>
                    </a:ext>
                  </a:extLst>
                </a:gridCol>
                <a:gridCol w="771787">
                  <a:extLst>
                    <a:ext uri="{9D8B030D-6E8A-4147-A177-3AD203B41FA5}">
                      <a16:colId xmlns:a16="http://schemas.microsoft.com/office/drawing/2014/main" val="1194040689"/>
                    </a:ext>
                  </a:extLst>
                </a:gridCol>
              </a:tblGrid>
              <a:tr h="309164">
                <a:tc>
                  <a:txBody>
                    <a:bodyPr/>
                    <a:lstStyle/>
                    <a:p>
                      <a:r>
                        <a:rPr lang="en-US" sz="1400" dirty="0"/>
                        <a:t>Survey Responses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031829"/>
                  </a:ext>
                </a:extLst>
              </a:tr>
              <a:tr h="309164">
                <a:tc>
                  <a:txBody>
                    <a:bodyPr/>
                    <a:lstStyle/>
                    <a:p>
                      <a:r>
                        <a:rPr lang="en-US" sz="1400" dirty="0"/>
                        <a:t>College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077190"/>
                  </a:ext>
                </a:extLst>
              </a:tr>
              <a:tr h="309164">
                <a:tc>
                  <a:txBody>
                    <a:bodyPr/>
                    <a:lstStyle/>
                    <a:p>
                      <a:r>
                        <a:rPr lang="en-US" sz="1400" dirty="0"/>
                        <a:t>In Primary 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179339"/>
                  </a:ext>
                </a:extLst>
              </a:tr>
              <a:tr h="309164">
                <a:tc>
                  <a:txBody>
                    <a:bodyPr/>
                    <a:lstStyle/>
                    <a:p>
                      <a:r>
                        <a:rPr lang="en-US" sz="1400" dirty="0"/>
                        <a:t>Doctorate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621238"/>
                  </a:ext>
                </a:extLst>
              </a:tr>
              <a:tr h="309164">
                <a:tc>
                  <a:txBody>
                    <a:bodyPr/>
                    <a:lstStyle/>
                    <a:p>
                      <a:r>
                        <a:rPr lang="en-US" sz="1400" dirty="0"/>
                        <a:t>Masters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533183"/>
                  </a:ext>
                </a:extLst>
              </a:tr>
              <a:tr h="309164">
                <a:tc>
                  <a:txBody>
                    <a:bodyPr/>
                    <a:lstStyle/>
                    <a:p>
                      <a:r>
                        <a:rPr lang="en-US" sz="1400" dirty="0"/>
                        <a:t>Primary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440394"/>
                  </a:ext>
                </a:extLst>
              </a:tr>
              <a:tr h="309164">
                <a:tc>
                  <a:txBody>
                    <a:bodyPr/>
                    <a:lstStyle/>
                    <a:p>
                      <a:r>
                        <a:rPr lang="en-US" sz="1400" dirty="0"/>
                        <a:t>Secondary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503014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5CFBF80-D541-422F-8A4C-4196A42CC8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150065"/>
              </p:ext>
            </p:extLst>
          </p:nvPr>
        </p:nvGraphicFramePr>
        <p:xfrm>
          <a:off x="7383672" y="4182702"/>
          <a:ext cx="3588624" cy="2030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8664">
                  <a:extLst>
                    <a:ext uri="{9D8B030D-6E8A-4147-A177-3AD203B41FA5}">
                      <a16:colId xmlns:a16="http://schemas.microsoft.com/office/drawing/2014/main" val="1290639750"/>
                    </a:ext>
                  </a:extLst>
                </a:gridCol>
                <a:gridCol w="1249960">
                  <a:extLst>
                    <a:ext uri="{9D8B030D-6E8A-4147-A177-3AD203B41FA5}">
                      <a16:colId xmlns:a16="http://schemas.microsoft.com/office/drawing/2014/main" val="3385153368"/>
                    </a:ext>
                  </a:extLst>
                </a:gridCol>
              </a:tblGrid>
              <a:tr h="376654">
                <a:tc>
                  <a:txBody>
                    <a:bodyPr/>
                    <a:lstStyle/>
                    <a:p>
                      <a:r>
                        <a:rPr lang="en-US" sz="1400" dirty="0"/>
                        <a:t>Model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020171"/>
                  </a:ext>
                </a:extLst>
              </a:tr>
              <a:tr h="378478">
                <a:tc>
                  <a:txBody>
                    <a:bodyPr/>
                    <a:lstStyle/>
                    <a:p>
                      <a:r>
                        <a:rPr lang="en-US" sz="1400" dirty="0"/>
                        <a:t>Neural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63.3%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146783"/>
                  </a:ext>
                </a:extLst>
              </a:tr>
              <a:tr h="378478">
                <a:tc>
                  <a:txBody>
                    <a:bodyPr/>
                    <a:lstStyle/>
                    <a:p>
                      <a:r>
                        <a:rPr lang="en-US" sz="1400" b="1" dirty="0"/>
                        <a:t>*</a:t>
                      </a:r>
                      <a:r>
                        <a:rPr lang="en-US" sz="1400" dirty="0"/>
                        <a:t>K Nearest Neighbors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63.3%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763208"/>
                  </a:ext>
                </a:extLst>
              </a:tr>
              <a:tr h="378478">
                <a:tc>
                  <a:txBody>
                    <a:bodyPr/>
                    <a:lstStyle/>
                    <a:p>
                      <a:r>
                        <a:rPr lang="en-US" sz="1400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62.0%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515058"/>
                  </a:ext>
                </a:extLst>
              </a:tr>
              <a:tr h="378478">
                <a:tc>
                  <a:txBody>
                    <a:bodyPr/>
                    <a:lstStyle/>
                    <a:p>
                      <a:r>
                        <a:rPr lang="en-US" sz="1400" dirty="0"/>
                        <a:t>Improvement over Random Chance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46.6%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80381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8B8E825-6273-4F84-9774-A9C38CEA4EB2}"/>
              </a:ext>
            </a:extLst>
          </p:cNvPr>
          <p:cNvSpPr txBox="1"/>
          <p:nvPr/>
        </p:nvSpPr>
        <p:spPr>
          <a:xfrm>
            <a:off x="1308683" y="2023313"/>
            <a:ext cx="4787317" cy="2920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7 Predictive Features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If I find something the doesn't belong to me I will hand it 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 believe all my personality traits are positive.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 am 100% happy with my life.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 believe in God.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 used to cheat at school.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 look after things I have borrowed from others.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 always try to vote in elections.</a:t>
            </a:r>
          </a:p>
          <a:p>
            <a:pPr>
              <a:lnSpc>
                <a:spcPct val="150000"/>
              </a:lnSpc>
            </a:pPr>
            <a:endParaRPr lang="en-US" sz="1500" dirty="0"/>
          </a:p>
        </p:txBody>
      </p:sp>
      <p:pic>
        <p:nvPicPr>
          <p:cNvPr id="2050" name="Picture 2" descr="Image result for education clip art">
            <a:extLst>
              <a:ext uri="{FF2B5EF4-FFF2-40B4-BE49-F238E27FC236}">
                <a16:creationId xmlns:a16="http://schemas.microsoft.com/office/drawing/2014/main" id="{D8C529FE-6498-4885-9FDE-CD3F43071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8186" y="190681"/>
            <a:ext cx="1679595" cy="164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3845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A37DE-234F-4A68-A1EA-D715A5F0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Fear of Snakes</a:t>
            </a:r>
          </a:p>
        </p:txBody>
      </p:sp>
      <p:graphicFrame>
        <p:nvGraphicFramePr>
          <p:cNvPr id="3" name="Table 9">
            <a:extLst>
              <a:ext uri="{FF2B5EF4-FFF2-40B4-BE49-F238E27FC236}">
                <a16:creationId xmlns:a16="http://schemas.microsoft.com/office/drawing/2014/main" id="{16056284-D19A-4692-82CF-5F3407C35F61}"/>
              </a:ext>
            </a:extLst>
          </p:cNvPr>
          <p:cNvGraphicFramePr>
            <a:graphicFrameLocks noGrp="1"/>
          </p:cNvGraphicFramePr>
          <p:nvPr/>
        </p:nvGraphicFramePr>
        <p:xfrm>
          <a:off x="7757515" y="2316927"/>
          <a:ext cx="27322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509">
                  <a:extLst>
                    <a:ext uri="{9D8B030D-6E8A-4147-A177-3AD203B41FA5}">
                      <a16:colId xmlns:a16="http://schemas.microsoft.com/office/drawing/2014/main" val="4212604780"/>
                    </a:ext>
                  </a:extLst>
                </a:gridCol>
                <a:gridCol w="771787">
                  <a:extLst>
                    <a:ext uri="{9D8B030D-6E8A-4147-A177-3AD203B41FA5}">
                      <a16:colId xmlns:a16="http://schemas.microsoft.com/office/drawing/2014/main" val="1194040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Survey Responses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031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 Afraid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077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179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Afraid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365030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5CFBF80-D541-422F-8A4C-4196A42CC8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470928"/>
              </p:ext>
            </p:extLst>
          </p:nvPr>
        </p:nvGraphicFramePr>
        <p:xfrm>
          <a:off x="7329351" y="4059814"/>
          <a:ext cx="3588624" cy="2121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8664">
                  <a:extLst>
                    <a:ext uri="{9D8B030D-6E8A-4147-A177-3AD203B41FA5}">
                      <a16:colId xmlns:a16="http://schemas.microsoft.com/office/drawing/2014/main" val="1290639750"/>
                    </a:ext>
                  </a:extLst>
                </a:gridCol>
                <a:gridCol w="1249960">
                  <a:extLst>
                    <a:ext uri="{9D8B030D-6E8A-4147-A177-3AD203B41FA5}">
                      <a16:colId xmlns:a16="http://schemas.microsoft.com/office/drawing/2014/main" val="3385153368"/>
                    </a:ext>
                  </a:extLst>
                </a:gridCol>
              </a:tblGrid>
              <a:tr h="369053">
                <a:tc>
                  <a:txBody>
                    <a:bodyPr/>
                    <a:lstStyle/>
                    <a:p>
                      <a:r>
                        <a:rPr lang="en-US" dirty="0"/>
                        <a:t>Model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020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*</a:t>
                      </a:r>
                      <a:r>
                        <a:rPr lang="en-US" dirty="0"/>
                        <a:t>Neural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146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 Nearest Neighbors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763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515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Improvement over Random Chance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57845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8B8E825-6273-4F84-9774-A9C38CEA4EB2}"/>
              </a:ext>
            </a:extLst>
          </p:cNvPr>
          <p:cNvSpPr txBox="1"/>
          <p:nvPr/>
        </p:nvSpPr>
        <p:spPr>
          <a:xfrm>
            <a:off x="1339163" y="2316927"/>
            <a:ext cx="4787317" cy="3504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7 Predictive Features </a:t>
            </a:r>
            <a:r>
              <a:rPr lang="en-US" dirty="0"/>
              <a:t>(p-values =&lt; 0.1)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“Thinking Ahead”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“Health”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“God”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“Number of Friends”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“Children”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“Getting Angry”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“Public Speaking”</a:t>
            </a: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038A6152-C680-4201-B430-71552ADBA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611" y="60960"/>
            <a:ext cx="23622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778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A37DE-234F-4A68-A1EA-D715A5F0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Fear of Spiders</a:t>
            </a:r>
          </a:p>
        </p:txBody>
      </p:sp>
      <p:graphicFrame>
        <p:nvGraphicFramePr>
          <p:cNvPr id="3" name="Table 9">
            <a:extLst>
              <a:ext uri="{FF2B5EF4-FFF2-40B4-BE49-F238E27FC236}">
                <a16:creationId xmlns:a16="http://schemas.microsoft.com/office/drawing/2014/main" id="{16056284-D19A-4692-82CF-5F3407C35F61}"/>
              </a:ext>
            </a:extLst>
          </p:cNvPr>
          <p:cNvGraphicFramePr>
            <a:graphicFrameLocks noGrp="1"/>
          </p:cNvGraphicFramePr>
          <p:nvPr/>
        </p:nvGraphicFramePr>
        <p:xfrm>
          <a:off x="7757515" y="2316927"/>
          <a:ext cx="27322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509">
                  <a:extLst>
                    <a:ext uri="{9D8B030D-6E8A-4147-A177-3AD203B41FA5}">
                      <a16:colId xmlns:a16="http://schemas.microsoft.com/office/drawing/2014/main" val="4212604780"/>
                    </a:ext>
                  </a:extLst>
                </a:gridCol>
                <a:gridCol w="771787">
                  <a:extLst>
                    <a:ext uri="{9D8B030D-6E8A-4147-A177-3AD203B41FA5}">
                      <a16:colId xmlns:a16="http://schemas.microsoft.com/office/drawing/2014/main" val="1194040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Survey Responses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031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 Afraid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077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179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Afraid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365030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5CFBF80-D541-422F-8A4C-4196A42CC8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070985"/>
              </p:ext>
            </p:extLst>
          </p:nvPr>
        </p:nvGraphicFramePr>
        <p:xfrm>
          <a:off x="7329351" y="4144464"/>
          <a:ext cx="3588624" cy="2121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8664">
                  <a:extLst>
                    <a:ext uri="{9D8B030D-6E8A-4147-A177-3AD203B41FA5}">
                      <a16:colId xmlns:a16="http://schemas.microsoft.com/office/drawing/2014/main" val="1290639750"/>
                    </a:ext>
                  </a:extLst>
                </a:gridCol>
                <a:gridCol w="1249960">
                  <a:extLst>
                    <a:ext uri="{9D8B030D-6E8A-4147-A177-3AD203B41FA5}">
                      <a16:colId xmlns:a16="http://schemas.microsoft.com/office/drawing/2014/main" val="3385153368"/>
                    </a:ext>
                  </a:extLst>
                </a:gridCol>
              </a:tblGrid>
              <a:tr h="369053">
                <a:tc>
                  <a:txBody>
                    <a:bodyPr/>
                    <a:lstStyle/>
                    <a:p>
                      <a:r>
                        <a:rPr lang="en-US" dirty="0"/>
                        <a:t>Model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020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Neural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146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 Nearest Neighbors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763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*</a:t>
                      </a:r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515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Improvement over Random Chance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242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8B8E825-6273-4F84-9774-A9C38CEA4EB2}"/>
              </a:ext>
            </a:extLst>
          </p:cNvPr>
          <p:cNvSpPr txBox="1"/>
          <p:nvPr/>
        </p:nvSpPr>
        <p:spPr>
          <a:xfrm>
            <a:off x="1308683" y="2023313"/>
            <a:ext cx="4787317" cy="4066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10 Predictive Features </a:t>
            </a:r>
            <a:r>
              <a:rPr lang="en-US" dirty="0"/>
              <a:t>(p-values =&lt; 0.1)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“Number of Friends”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“Appearance and Gestures”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“Children”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“Getting Angry”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“Public Speaking”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“Unpopularity”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“Life Struggles”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“Happiness in Life”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“Getting Up”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“Questionnaires or Polls”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59FCE06F-77E2-45A0-9250-628D68D77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625" y="202356"/>
            <a:ext cx="24193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800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A37DE-234F-4A68-A1EA-D715A5F0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Fear of Heights</a:t>
            </a:r>
          </a:p>
        </p:txBody>
      </p:sp>
      <p:graphicFrame>
        <p:nvGraphicFramePr>
          <p:cNvPr id="3" name="Table 9">
            <a:extLst>
              <a:ext uri="{FF2B5EF4-FFF2-40B4-BE49-F238E27FC236}">
                <a16:creationId xmlns:a16="http://schemas.microsoft.com/office/drawing/2014/main" id="{16056284-D19A-4692-82CF-5F3407C35F61}"/>
              </a:ext>
            </a:extLst>
          </p:cNvPr>
          <p:cNvGraphicFramePr>
            <a:graphicFrameLocks noGrp="1"/>
          </p:cNvGraphicFramePr>
          <p:nvPr/>
        </p:nvGraphicFramePr>
        <p:xfrm>
          <a:off x="7757515" y="2316927"/>
          <a:ext cx="27322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509">
                  <a:extLst>
                    <a:ext uri="{9D8B030D-6E8A-4147-A177-3AD203B41FA5}">
                      <a16:colId xmlns:a16="http://schemas.microsoft.com/office/drawing/2014/main" val="4212604780"/>
                    </a:ext>
                  </a:extLst>
                </a:gridCol>
                <a:gridCol w="771787">
                  <a:extLst>
                    <a:ext uri="{9D8B030D-6E8A-4147-A177-3AD203B41FA5}">
                      <a16:colId xmlns:a16="http://schemas.microsoft.com/office/drawing/2014/main" val="1194040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Survey Responses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031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 Afraid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077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179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Afraid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365030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5CFBF80-D541-422F-8A4C-4196A42CC8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007199"/>
              </p:ext>
            </p:extLst>
          </p:nvPr>
        </p:nvGraphicFramePr>
        <p:xfrm>
          <a:off x="7329351" y="3955201"/>
          <a:ext cx="3588624" cy="2121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8664">
                  <a:extLst>
                    <a:ext uri="{9D8B030D-6E8A-4147-A177-3AD203B41FA5}">
                      <a16:colId xmlns:a16="http://schemas.microsoft.com/office/drawing/2014/main" val="1290639750"/>
                    </a:ext>
                  </a:extLst>
                </a:gridCol>
                <a:gridCol w="1249960">
                  <a:extLst>
                    <a:ext uri="{9D8B030D-6E8A-4147-A177-3AD203B41FA5}">
                      <a16:colId xmlns:a16="http://schemas.microsoft.com/office/drawing/2014/main" val="3385153368"/>
                    </a:ext>
                  </a:extLst>
                </a:gridCol>
              </a:tblGrid>
              <a:tr h="369053">
                <a:tc>
                  <a:txBody>
                    <a:bodyPr/>
                    <a:lstStyle/>
                    <a:p>
                      <a:r>
                        <a:rPr lang="en-US" dirty="0"/>
                        <a:t>Model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020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Neural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146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*</a:t>
                      </a:r>
                      <a:r>
                        <a:rPr lang="en-US" dirty="0"/>
                        <a:t>K Nearest Neighbors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763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515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Improvement over Random Chance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58527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8B8E825-6273-4F84-9774-A9C38CEA4EB2}"/>
              </a:ext>
            </a:extLst>
          </p:cNvPr>
          <p:cNvSpPr txBox="1"/>
          <p:nvPr/>
        </p:nvSpPr>
        <p:spPr>
          <a:xfrm>
            <a:off x="1308683" y="2023313"/>
            <a:ext cx="4787317" cy="4412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10 Predictive Features </a:t>
            </a:r>
            <a:r>
              <a:rPr lang="en-US" dirty="0"/>
              <a:t>(p-values =&lt; 0.1)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“Funniness”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“Self Criticism”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“Eating to Survive”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“Loneliness”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“Health”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“Waiting”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“Appearance and Gestures”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“Knowing the Right People”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“Life Struggles”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“Energy Levels”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sz="1500" dirty="0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B2238C64-E95F-4541-9623-910FCB001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605" y="151172"/>
            <a:ext cx="1955206" cy="169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815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02889E-8C85-49DE-8B8E-A99255525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1584"/>
            <a:ext cx="12192000" cy="585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255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53284-390A-4758-A5D9-570D70C58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4526E-4594-4BBB-86BB-EE510A037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Overfitting with Deep Learning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Variance in Accuracy of Neural Network models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Sampling (Size and Representativity)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35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5BFA3-BA82-4692-A51D-8E1411F38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Young People Survey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03C97EB-2DAF-400C-AAA8-91A5902660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0150" y="1827249"/>
            <a:ext cx="9844427" cy="255444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203136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1800" dirty="0">
                <a:latin typeface="+mn-lt"/>
              </a:rPr>
              <a:t>  </a:t>
            </a:r>
            <a:r>
              <a:rPr lang="en-US" altLang="en-US" sz="1800" dirty="0">
                <a:latin typeface="Georgia" panose="02040502050405020303" pitchFamily="18" charset="0"/>
              </a:rPr>
              <a:t>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tudents in</a:t>
            </a:r>
            <a:r>
              <a:rPr lang="en-US" altLang="en-US" sz="1800" dirty="0">
                <a:latin typeface="Georgia" panose="02040502050405020303" pitchFamily="18" charset="0"/>
              </a:rPr>
              <a:t> the Social Sciences department of a Slovakian university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were asked to get their friends to participate in a survey in 2013.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sz="1600" dirty="0">
                <a:latin typeface="Georgia" panose="02040502050405020303" pitchFamily="18" charset="0"/>
              </a:rPr>
              <a:t>  All participants were between the </a:t>
            </a:r>
            <a:r>
              <a:rPr lang="en-US" altLang="en-US" sz="1600" b="1" dirty="0">
                <a:latin typeface="Georgia" panose="02040502050405020303" pitchFamily="18" charset="0"/>
              </a:rPr>
              <a:t>ages of 15-30</a:t>
            </a:r>
            <a:r>
              <a:rPr lang="en-US" altLang="en-US" sz="1600" dirty="0">
                <a:latin typeface="Georgia" panose="02040502050405020303" pitchFamily="18" charset="0"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1800" dirty="0">
                <a:latin typeface="Georgia" panose="02040502050405020303" pitchFamily="18" charset="0"/>
              </a:rPr>
              <a:t>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The data file consists of 1,010 </a:t>
            </a:r>
            <a:r>
              <a:rPr lang="en-US" altLang="en-US" sz="1800" dirty="0">
                <a:latin typeface="Georgia" panose="02040502050405020303" pitchFamily="18" charset="0"/>
              </a:rPr>
              <a:t>responses.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 The original questionnaire was in Slovak language and was later translated into English.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 Questions were based on 8 groups: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59FC5F1-EFEF-9544-8975-85DD36A87E2E}"/>
              </a:ext>
            </a:extLst>
          </p:cNvPr>
          <p:cNvGrpSpPr/>
          <p:nvPr/>
        </p:nvGrpSpPr>
        <p:grpSpPr>
          <a:xfrm>
            <a:off x="1484875" y="4412609"/>
            <a:ext cx="8920764" cy="1415772"/>
            <a:chOff x="1473300" y="4500995"/>
            <a:chExt cx="8920764" cy="141577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0B60084-FD6D-1444-9A99-9AB1ABC4C945}"/>
                </a:ext>
              </a:extLst>
            </p:cNvPr>
            <p:cNvSpPr txBox="1"/>
            <p:nvPr/>
          </p:nvSpPr>
          <p:spPr>
            <a:xfrm>
              <a:off x="1473300" y="4500995"/>
              <a:ext cx="3411216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8358" lvl="1" indent="-285750">
                <a:buFont typeface="Arial" panose="020B0604020202020204" pitchFamily="34" charset="0"/>
                <a:buChar char="•"/>
              </a:pPr>
              <a:r>
                <a:rPr lang="en-US" altLang="en-US" sz="1700" dirty="0">
                  <a:latin typeface="Georgia" panose="02040502050405020303" pitchFamily="18" charset="0"/>
                </a:rPr>
                <a:t>Music preferences (19)</a:t>
              </a: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endParaRPr lang="en-US" altLang="en-US" sz="500" dirty="0">
                <a:latin typeface="Georgia" panose="02040502050405020303" pitchFamily="18" charset="0"/>
              </a:endParaRP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r>
                <a:rPr lang="en-US" altLang="en-US" sz="1700" dirty="0">
                  <a:latin typeface="Georgia" panose="02040502050405020303" pitchFamily="18" charset="0"/>
                </a:rPr>
                <a:t>Movie preferences (12)</a:t>
              </a: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endParaRPr lang="en-US" altLang="en-US" sz="500" dirty="0">
                <a:latin typeface="Georgia" panose="02040502050405020303" pitchFamily="18" charset="0"/>
              </a:endParaRP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r>
                <a:rPr lang="en-US" altLang="en-US" sz="1700" dirty="0">
                  <a:latin typeface="Georgia" panose="02040502050405020303" pitchFamily="18" charset="0"/>
                </a:rPr>
                <a:t>Hobbies &amp; interests (32)</a:t>
              </a: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endParaRPr lang="en-US" altLang="en-US" sz="500" dirty="0">
                <a:latin typeface="Georgia" panose="02040502050405020303" pitchFamily="18" charset="0"/>
              </a:endParaRP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r>
                <a:rPr lang="en-US" altLang="en-US" sz="1700" dirty="0">
                  <a:latin typeface="Georgia" panose="02040502050405020303" pitchFamily="18" charset="0"/>
                </a:rPr>
                <a:t>Phobias (10)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39405B9-F38B-3D49-9FEC-AF1FC765D271}"/>
                </a:ext>
              </a:extLst>
            </p:cNvPr>
            <p:cNvSpPr txBox="1"/>
            <p:nvPr/>
          </p:nvSpPr>
          <p:spPr>
            <a:xfrm>
              <a:off x="4907661" y="4500995"/>
              <a:ext cx="5486403" cy="1369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8358" lvl="1" indent="-285750">
                <a:buFont typeface="Arial" panose="020B0604020202020204" pitchFamily="34" charset="0"/>
                <a:buChar char="•"/>
              </a:pPr>
              <a:r>
                <a:rPr lang="en-US" altLang="en-US" sz="1700" dirty="0">
                  <a:latin typeface="Georgia" panose="02040502050405020303" pitchFamily="18" charset="0"/>
                </a:rPr>
                <a:t>Health habits (3)</a:t>
              </a: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endParaRPr lang="en-US" altLang="en-US" sz="500" dirty="0">
                <a:latin typeface="Georgia" panose="02040502050405020303" pitchFamily="18" charset="0"/>
              </a:endParaRP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r>
                <a:rPr lang="en-US" altLang="en-US" sz="1700" dirty="0">
                  <a:latin typeface="Georgia" panose="02040502050405020303" pitchFamily="18" charset="0"/>
                </a:rPr>
                <a:t>Personality traits, views on life, &amp; opinions (57)</a:t>
              </a: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endParaRPr lang="en-US" altLang="en-US" sz="500" dirty="0">
                <a:latin typeface="Georgia" panose="02040502050405020303" pitchFamily="18" charset="0"/>
              </a:endParaRP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r>
                <a:rPr lang="en-US" altLang="en-US" sz="1700" dirty="0">
                  <a:latin typeface="Georgia" panose="02040502050405020303" pitchFamily="18" charset="0"/>
                </a:rPr>
                <a:t>Spending habits (7)</a:t>
              </a: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endParaRPr lang="en-US" altLang="en-US" sz="500" dirty="0">
                <a:latin typeface="Georgia" panose="02040502050405020303" pitchFamily="18" charset="0"/>
              </a:endParaRP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r>
                <a:rPr lang="en-US" altLang="en-US" sz="1700" dirty="0">
                  <a:latin typeface="Georgia" panose="02040502050405020303" pitchFamily="18" charset="0"/>
                </a:rPr>
                <a:t>Demographics (10)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368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6BF61-408A-CE47-995A-669F9B71C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570" y="873015"/>
            <a:ext cx="3524505" cy="2555986"/>
          </a:xfrm>
        </p:spPr>
        <p:txBody>
          <a:bodyPr>
            <a:noAutofit/>
          </a:bodyPr>
          <a:lstStyle/>
          <a:p>
            <a:r>
              <a:rPr lang="en-US" sz="4500" dirty="0"/>
              <a:t>Can we predict you by your responses?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89849-AFE3-9E45-A0EF-DD53E54F8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9454" y="995587"/>
            <a:ext cx="5928344" cy="4866825"/>
          </a:xfrm>
        </p:spPr>
        <p:txBody>
          <a:bodyPr>
            <a:noAutofit/>
          </a:bodyPr>
          <a:lstStyle/>
          <a:p>
            <a:r>
              <a:rPr lang="en-CA" sz="3400" dirty="0">
                <a:latin typeface="Georgia" panose="02040502050405020303" pitchFamily="18" charset="0"/>
              </a:rPr>
              <a:t>Recognizing that we are using a dataset from </a:t>
            </a:r>
            <a:r>
              <a:rPr lang="en-US" altLang="en-US" sz="3600" dirty="0">
                <a:latin typeface="Georgia" panose="02040502050405020303" pitchFamily="18" charset="0"/>
              </a:rPr>
              <a:t>a Slovakian university with participants between the ages of </a:t>
            </a:r>
            <a:r>
              <a:rPr lang="en-US" altLang="en-US" sz="3600" b="1" dirty="0">
                <a:latin typeface="Georgia" panose="02040502050405020303" pitchFamily="18" charset="0"/>
              </a:rPr>
              <a:t>15-30</a:t>
            </a:r>
            <a:r>
              <a:rPr lang="en-US" altLang="en-US" sz="3600" dirty="0">
                <a:latin typeface="Georgia" panose="02040502050405020303" pitchFamily="18" charset="0"/>
              </a:rPr>
              <a:t>.</a:t>
            </a:r>
          </a:p>
          <a:p>
            <a:endParaRPr lang="en-US" sz="3600" dirty="0">
              <a:latin typeface="Georgia" panose="02040502050405020303" pitchFamily="18" charset="0"/>
            </a:endParaRPr>
          </a:p>
          <a:p>
            <a:r>
              <a:rPr lang="en-US" sz="3600" dirty="0">
                <a:latin typeface="Georgia" panose="02040502050405020303" pitchFamily="18" charset="0"/>
              </a:rPr>
              <a:t>Let's find out!</a:t>
            </a:r>
            <a:endParaRPr lang="en-CA" sz="3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233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CCC94-7827-4A47-8981-FC49899EA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Predictions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E82FD-57C5-4818-9E9B-E9515B542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Gender: 11 Female, 11 Male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Education: 17 Secondary School (High School), 5 College/Bachelor Degree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Phobia of Snakes: 17 Afraid, 5 Not Afraid, 0 Neutral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Phobia of Spiders: 0 Afraid, 22 Not Afraid, 0 Neutral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Phobia of Heights: 7 Afraid, 13 Not Afraid, 2 Neutral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901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6BF61-408A-CE47-995A-669F9B71C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995" y="873014"/>
            <a:ext cx="3524505" cy="5111969"/>
          </a:xfrm>
        </p:spPr>
        <p:txBody>
          <a:bodyPr>
            <a:noAutofit/>
          </a:bodyPr>
          <a:lstStyle/>
          <a:p>
            <a:r>
              <a:rPr lang="en-US" sz="4500" dirty="0"/>
              <a:t>The three of us started playing around with the data to develop questions.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89849-AFE3-9E45-A0EF-DD53E54F8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2317" y="873014"/>
            <a:ext cx="5928344" cy="5290915"/>
          </a:xfrm>
        </p:spPr>
        <p:txBody>
          <a:bodyPr>
            <a:noAutofit/>
          </a:bodyPr>
          <a:lstStyle/>
          <a:p>
            <a:r>
              <a:rPr lang="en-CA" sz="3400" dirty="0">
                <a:latin typeface="Georgia" panose="02040502050405020303" pitchFamily="18" charset="0"/>
              </a:rPr>
              <a:t>Can we make spurious correlations among seemingly unrelated categories using machine learning? </a:t>
            </a:r>
          </a:p>
          <a:p>
            <a:endParaRPr lang="en-CA" sz="1000" dirty="0">
              <a:latin typeface="Georgia" panose="02040502050405020303" pitchFamily="18" charset="0"/>
            </a:endParaRPr>
          </a:p>
          <a:p>
            <a:r>
              <a:rPr lang="en-CA" sz="3400" dirty="0">
                <a:latin typeface="Georgia" panose="02040502050405020303" pitchFamily="18" charset="0"/>
              </a:rPr>
              <a:t>Can one category (i.e. personality traits/opinions) predict the response to another (i.e. phobias)?</a:t>
            </a:r>
          </a:p>
        </p:txBody>
      </p:sp>
    </p:spTree>
    <p:extLst>
      <p:ext uri="{BB962C8B-B14F-4D97-AF65-F5344CB8AC3E}">
        <p14:creationId xmlns:p14="http://schemas.microsoft.com/office/powerpoint/2010/main" val="174999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5BFA3-BA82-4692-A51D-8E1411F38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Young People Survey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03C97EB-2DAF-400C-AAA8-91A5902660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0150" y="1827249"/>
            <a:ext cx="9844427" cy="255444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203136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1800" dirty="0">
                <a:latin typeface="+mn-lt"/>
              </a:rPr>
              <a:t>  </a:t>
            </a:r>
            <a:r>
              <a:rPr lang="en-US" altLang="en-US" sz="1800" dirty="0">
                <a:latin typeface="Georgia" panose="02040502050405020303" pitchFamily="18" charset="0"/>
              </a:rPr>
              <a:t>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tudents in</a:t>
            </a:r>
            <a:r>
              <a:rPr lang="en-US" altLang="en-US" sz="1800" dirty="0">
                <a:latin typeface="Georgia" panose="02040502050405020303" pitchFamily="18" charset="0"/>
              </a:rPr>
              <a:t> the Social Sciences department of a Slovakian university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were asked to get their friends to participate in a survey in 2013.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sz="1600" dirty="0">
                <a:latin typeface="Georgia" panose="02040502050405020303" pitchFamily="18" charset="0"/>
              </a:rPr>
              <a:t>  All participants were between the </a:t>
            </a:r>
            <a:r>
              <a:rPr lang="en-US" altLang="en-US" sz="1600" b="1" dirty="0">
                <a:latin typeface="Georgia" panose="02040502050405020303" pitchFamily="18" charset="0"/>
              </a:rPr>
              <a:t>ages of 15-30</a:t>
            </a:r>
            <a:r>
              <a:rPr lang="en-US" altLang="en-US" sz="1600" dirty="0">
                <a:latin typeface="Georgia" panose="02040502050405020303" pitchFamily="18" charset="0"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1800" dirty="0">
                <a:latin typeface="Georgia" panose="02040502050405020303" pitchFamily="18" charset="0"/>
              </a:rPr>
              <a:t>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The data file consists of 1,010 </a:t>
            </a:r>
            <a:r>
              <a:rPr lang="en-US" altLang="en-US" sz="1800" dirty="0">
                <a:latin typeface="Georgia" panose="02040502050405020303" pitchFamily="18" charset="0"/>
              </a:rPr>
              <a:t>responses.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 The original questionnaire was in Slovak language and was later translated into English.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 Questions were based on 8 groups: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59FC5F1-EFEF-9544-8975-85DD36A87E2E}"/>
              </a:ext>
            </a:extLst>
          </p:cNvPr>
          <p:cNvGrpSpPr/>
          <p:nvPr/>
        </p:nvGrpSpPr>
        <p:grpSpPr>
          <a:xfrm>
            <a:off x="1484875" y="4412609"/>
            <a:ext cx="10430899" cy="1461939"/>
            <a:chOff x="1473300" y="4500995"/>
            <a:chExt cx="10430899" cy="146193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0B60084-FD6D-1444-9A99-9AB1ABC4C945}"/>
                </a:ext>
              </a:extLst>
            </p:cNvPr>
            <p:cNvSpPr txBox="1"/>
            <p:nvPr/>
          </p:nvSpPr>
          <p:spPr>
            <a:xfrm>
              <a:off x="1473300" y="4500995"/>
              <a:ext cx="3411216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8358" lvl="1" indent="-285750">
                <a:buFont typeface="Arial" panose="020B0604020202020204" pitchFamily="34" charset="0"/>
                <a:buChar char="•"/>
              </a:pPr>
              <a:r>
                <a:rPr lang="en-US" altLang="en-US" sz="1700" dirty="0">
                  <a:latin typeface="Georgia" panose="02040502050405020303" pitchFamily="18" charset="0"/>
                </a:rPr>
                <a:t>Music preferences (19)</a:t>
              </a: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endParaRPr lang="en-US" altLang="en-US" sz="500" dirty="0">
                <a:latin typeface="Georgia" panose="02040502050405020303" pitchFamily="18" charset="0"/>
              </a:endParaRP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r>
                <a:rPr lang="en-US" altLang="en-US" sz="1700" dirty="0">
                  <a:latin typeface="Georgia" panose="02040502050405020303" pitchFamily="18" charset="0"/>
                </a:rPr>
                <a:t>Movie preferences (12)</a:t>
              </a: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endParaRPr lang="en-US" altLang="en-US" sz="500" dirty="0">
                <a:latin typeface="Georgia" panose="02040502050405020303" pitchFamily="18" charset="0"/>
              </a:endParaRP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r>
                <a:rPr lang="en-US" altLang="en-US" sz="1700" dirty="0">
                  <a:latin typeface="Georgia" panose="02040502050405020303" pitchFamily="18" charset="0"/>
                </a:rPr>
                <a:t>Hobbies &amp; interests (32)</a:t>
              </a: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endParaRPr lang="en-US" altLang="en-US" sz="500" dirty="0">
                <a:latin typeface="Georgia" panose="02040502050405020303" pitchFamily="18" charset="0"/>
              </a:endParaRP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r>
                <a:rPr lang="en-US" altLang="en-US" sz="2000" b="1" dirty="0">
                  <a:latin typeface="Georgia" panose="02040502050405020303" pitchFamily="18" charset="0"/>
                </a:rPr>
                <a:t>Phobias (10)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39405B9-F38B-3D49-9FEC-AF1FC765D271}"/>
                </a:ext>
              </a:extLst>
            </p:cNvPr>
            <p:cNvSpPr txBox="1"/>
            <p:nvPr/>
          </p:nvSpPr>
          <p:spPr>
            <a:xfrm>
              <a:off x="4907660" y="4500995"/>
              <a:ext cx="6996539" cy="1461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8358" lvl="1" indent="-285750">
                <a:buFont typeface="Arial" panose="020B0604020202020204" pitchFamily="34" charset="0"/>
                <a:buChar char="•"/>
              </a:pPr>
              <a:r>
                <a:rPr lang="en-US" altLang="en-US" sz="1700" dirty="0">
                  <a:latin typeface="Georgia" panose="02040502050405020303" pitchFamily="18" charset="0"/>
                </a:rPr>
                <a:t>Health habits (3)</a:t>
              </a: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endParaRPr lang="en-US" altLang="en-US" sz="500" dirty="0">
                <a:latin typeface="Georgia" panose="02040502050405020303" pitchFamily="18" charset="0"/>
              </a:endParaRP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r>
                <a:rPr lang="en-US" altLang="en-US" sz="2000" b="1" dirty="0">
                  <a:latin typeface="Georgia" panose="02040502050405020303" pitchFamily="18" charset="0"/>
                </a:rPr>
                <a:t>Personality traits, views on life, &amp; opinions (57)</a:t>
              </a: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endParaRPr lang="en-US" altLang="en-US" sz="500" dirty="0">
                <a:latin typeface="Georgia" panose="02040502050405020303" pitchFamily="18" charset="0"/>
              </a:endParaRP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r>
                <a:rPr lang="en-US" altLang="en-US" sz="1700" dirty="0">
                  <a:latin typeface="Georgia" panose="02040502050405020303" pitchFamily="18" charset="0"/>
                </a:rPr>
                <a:t>Spending habits (7)</a:t>
              </a: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endParaRPr lang="en-US" altLang="en-US" sz="500" dirty="0">
                <a:latin typeface="Georgia" panose="02040502050405020303" pitchFamily="18" charset="0"/>
              </a:endParaRPr>
            </a:p>
            <a:p>
              <a:pPr marL="578358" lvl="1" indent="-285750">
                <a:buFont typeface="Arial" panose="020B0604020202020204" pitchFamily="34" charset="0"/>
                <a:buChar char="•"/>
              </a:pPr>
              <a:r>
                <a:rPr lang="en-US" altLang="en-US" sz="2000" b="1" dirty="0">
                  <a:latin typeface="Georgia" panose="02040502050405020303" pitchFamily="18" charset="0"/>
                </a:rPr>
                <a:t>Demographics (10)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54EBED-D187-2F49-A303-74B3B4B94D41}"/>
              </a:ext>
            </a:extLst>
          </p:cNvPr>
          <p:cNvCxnSpPr/>
          <p:nvPr/>
        </p:nvCxnSpPr>
        <p:spPr>
          <a:xfrm>
            <a:off x="11280289" y="5157788"/>
            <a:ext cx="449748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45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07FD3E-F1FC-714F-AFB0-F4CDCA4F7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041" y="243458"/>
            <a:ext cx="3517567" cy="2093975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Georgia" panose="02040502050405020303" pitchFamily="18" charset="0"/>
              </a:rPr>
              <a:t>Settled on 5 targets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918AF5-E2DF-B649-9C78-AABBDDFC564C}"/>
              </a:ext>
            </a:extLst>
          </p:cNvPr>
          <p:cNvSpPr txBox="1"/>
          <p:nvPr/>
        </p:nvSpPr>
        <p:spPr>
          <a:xfrm>
            <a:off x="5652100" y="751344"/>
            <a:ext cx="470058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3600" dirty="0">
                <a:latin typeface="Georgia" panose="02040502050405020303" pitchFamily="18" charset="0"/>
              </a:rPr>
              <a:t> Gender</a:t>
            </a:r>
          </a:p>
          <a:p>
            <a:pPr marL="571500" indent="-571500">
              <a:buFont typeface="Wingdings" pitchFamily="2" charset="2"/>
              <a:buChar char="q"/>
            </a:pPr>
            <a:endParaRPr lang="en-US" sz="3600" dirty="0">
              <a:latin typeface="Georgia" panose="02040502050405020303" pitchFamily="18" charset="0"/>
            </a:endParaRPr>
          </a:p>
          <a:p>
            <a:pPr marL="571500" indent="-571500">
              <a:buFont typeface="Wingdings" pitchFamily="2" charset="2"/>
              <a:buChar char="q"/>
            </a:pPr>
            <a:r>
              <a:rPr lang="en-US" sz="3600" dirty="0">
                <a:latin typeface="Georgia" panose="02040502050405020303" pitchFamily="18" charset="0"/>
              </a:rPr>
              <a:t> Education Level</a:t>
            </a:r>
          </a:p>
          <a:p>
            <a:pPr marL="571500" indent="-571500">
              <a:buFont typeface="Wingdings" pitchFamily="2" charset="2"/>
              <a:buChar char="q"/>
            </a:pPr>
            <a:endParaRPr lang="en-US" sz="3600" dirty="0">
              <a:latin typeface="Georgia" panose="02040502050405020303" pitchFamily="18" charset="0"/>
            </a:endParaRPr>
          </a:p>
          <a:p>
            <a:pPr marL="571500" indent="-571500">
              <a:buFont typeface="Wingdings" pitchFamily="2" charset="2"/>
              <a:buChar char="q"/>
            </a:pPr>
            <a:r>
              <a:rPr lang="en-US" sz="3600" dirty="0">
                <a:latin typeface="Georgia" panose="02040502050405020303" pitchFamily="18" charset="0"/>
              </a:rPr>
              <a:t> Fear of Snakes</a:t>
            </a:r>
          </a:p>
          <a:p>
            <a:pPr marL="571500" indent="-571500">
              <a:buFont typeface="Wingdings" pitchFamily="2" charset="2"/>
              <a:buChar char="q"/>
            </a:pPr>
            <a:endParaRPr lang="en-US" sz="3600" dirty="0">
              <a:latin typeface="Georgia" panose="02040502050405020303" pitchFamily="18" charset="0"/>
            </a:endParaRPr>
          </a:p>
          <a:p>
            <a:pPr marL="571500" indent="-571500">
              <a:buFont typeface="Wingdings" pitchFamily="2" charset="2"/>
              <a:buChar char="q"/>
            </a:pPr>
            <a:r>
              <a:rPr lang="en-US" sz="3600" dirty="0">
                <a:latin typeface="Georgia" panose="02040502050405020303" pitchFamily="18" charset="0"/>
              </a:rPr>
              <a:t> Fear of Spiders</a:t>
            </a:r>
          </a:p>
          <a:p>
            <a:pPr marL="571500" indent="-571500">
              <a:buFont typeface="Wingdings" pitchFamily="2" charset="2"/>
              <a:buChar char="q"/>
            </a:pPr>
            <a:endParaRPr lang="en-US" sz="3600" dirty="0">
              <a:latin typeface="Georgia" panose="02040502050405020303" pitchFamily="18" charset="0"/>
            </a:endParaRPr>
          </a:p>
          <a:p>
            <a:pPr marL="571500" indent="-571500">
              <a:buFont typeface="Wingdings" pitchFamily="2" charset="2"/>
              <a:buChar char="q"/>
            </a:pPr>
            <a:r>
              <a:rPr lang="en-US" sz="3600" dirty="0">
                <a:latin typeface="Georgia" panose="02040502050405020303" pitchFamily="18" charset="0"/>
              </a:rPr>
              <a:t> Fear of Heights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724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0003D-0090-9643-A9AC-EAF49C80FBDC}"/>
              </a:ext>
            </a:extLst>
          </p:cNvPr>
          <p:cNvSpPr txBox="1">
            <a:spLocks/>
          </p:cNvSpPr>
          <p:nvPr/>
        </p:nvSpPr>
        <p:spPr>
          <a:xfrm>
            <a:off x="661738" y="1628773"/>
            <a:ext cx="11239755" cy="442163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eorgia" panose="02040502050405020303" pitchFamily="18" charset="0"/>
              </a:rPr>
              <a:t>Removed rows with </a:t>
            </a:r>
          </a:p>
          <a:p>
            <a:r>
              <a:rPr lang="en-US" sz="3200" dirty="0">
                <a:latin typeface="Georgia" panose="02040502050405020303" pitchFamily="18" charset="0"/>
              </a:rPr>
              <a:t>	null values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eorgia" panose="02040502050405020303" pitchFamily="18" charset="0"/>
              </a:rPr>
              <a:t>Ran logistic regression </a:t>
            </a:r>
          </a:p>
          <a:p>
            <a:r>
              <a:rPr lang="en-US" sz="3200" dirty="0">
                <a:latin typeface="Georgia" panose="02040502050405020303" pitchFamily="18" charset="0"/>
              </a:rPr>
              <a:t>	models</a:t>
            </a:r>
          </a:p>
          <a:p>
            <a:endParaRPr lang="en-US" sz="3200" dirty="0">
              <a:latin typeface="Georgia" panose="020405020504050203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eorgia" panose="02040502050405020303" pitchFamily="18" charset="0"/>
              </a:rPr>
              <a:t>Reduced the scale from 5 responses to 3.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eorgia" panose="02040502050405020303" pitchFamily="18" charset="0"/>
              </a:rPr>
              <a:t>Realized we want to see the coefficients and p-values for 	features in the models.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94542CE-0A4A-174E-AF52-0E4F98C6136A}"/>
              </a:ext>
            </a:extLst>
          </p:cNvPr>
          <p:cNvSpPr txBox="1">
            <a:spLocks/>
          </p:cNvSpPr>
          <p:nvPr/>
        </p:nvSpPr>
        <p:spPr>
          <a:xfrm>
            <a:off x="447675" y="302878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Initial Data Filtering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D71B6A8-EDFE-1C47-88DE-4C4152D454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638"/>
          <a:stretch/>
        </p:blipFill>
        <p:spPr>
          <a:xfrm>
            <a:off x="5488924" y="1276799"/>
            <a:ext cx="6255401" cy="264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63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FCCA7F6-4E42-724E-9C71-5BE6C5558079}"/>
              </a:ext>
            </a:extLst>
          </p:cNvPr>
          <p:cNvSpPr/>
          <p:nvPr/>
        </p:nvSpPr>
        <p:spPr>
          <a:xfrm>
            <a:off x="0" y="0"/>
            <a:ext cx="12192000" cy="49034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E0F994-C4E0-B747-885D-B24CA8C7D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5" y="4783882"/>
            <a:ext cx="10113645" cy="743682"/>
          </a:xfrm>
        </p:spPr>
        <p:txBody>
          <a:bodyPr/>
          <a:lstStyle/>
          <a:p>
            <a:r>
              <a:rPr lang="en-CA" dirty="0"/>
              <a:t>Logistic regression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32C07B-390C-0E41-8348-87C1D1864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8464" y="5592952"/>
            <a:ext cx="10113264" cy="413653"/>
          </a:xfrm>
        </p:spPr>
        <p:txBody>
          <a:bodyPr/>
          <a:lstStyle/>
          <a:p>
            <a:r>
              <a:rPr lang="en-US" dirty="0" err="1">
                <a:latin typeface="Georgia" panose="02040502050405020303" pitchFamily="18" charset="0"/>
              </a:rPr>
              <a:t>Y’all</a:t>
            </a:r>
            <a:r>
              <a:rPr lang="en-US" dirty="0">
                <a:latin typeface="Georgia" panose="02040502050405020303" pitchFamily="18" charset="0"/>
              </a:rPr>
              <a:t> remember this one.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54A8102-9C1D-4B42-88F0-62CB84233842}"/>
              </a:ext>
            </a:extLst>
          </p:cNvPr>
          <p:cNvSpPr txBox="1">
            <a:spLocks/>
          </p:cNvSpPr>
          <p:nvPr/>
        </p:nvSpPr>
        <p:spPr>
          <a:xfrm>
            <a:off x="447675" y="302878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Initial Data Filtering</a:t>
            </a:r>
          </a:p>
        </p:txBody>
      </p:sp>
      <p:pic>
        <p:nvPicPr>
          <p:cNvPr id="28" name="Picture 2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E534BC-59A3-2B46-B128-1A6C8448A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483" y="1125065"/>
            <a:ext cx="9535034" cy="355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577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CF2FF6-02B3-0749-A8B5-7AE5598EB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219" y="277812"/>
            <a:ext cx="6117561" cy="589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92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FCCA7F6-4E42-724E-9C71-5BE6C5558079}"/>
              </a:ext>
            </a:extLst>
          </p:cNvPr>
          <p:cNvSpPr/>
          <p:nvPr/>
        </p:nvSpPr>
        <p:spPr>
          <a:xfrm>
            <a:off x="0" y="0"/>
            <a:ext cx="12192000" cy="49034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E0F994-C4E0-B747-885D-B24CA8C7D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5" y="4783882"/>
            <a:ext cx="10113645" cy="743682"/>
          </a:xfrm>
        </p:spPr>
        <p:txBody>
          <a:bodyPr/>
          <a:lstStyle/>
          <a:p>
            <a:r>
              <a:rPr lang="en-CA" dirty="0"/>
              <a:t>Proportional odds logistic regression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32C07B-390C-0E41-8348-87C1D1864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8464" y="5592952"/>
            <a:ext cx="10113264" cy="413653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For a target of ordered responses and the distance between each response may not be equal.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54A8102-9C1D-4B42-88F0-62CB84233842}"/>
              </a:ext>
            </a:extLst>
          </p:cNvPr>
          <p:cNvSpPr txBox="1">
            <a:spLocks/>
          </p:cNvSpPr>
          <p:nvPr/>
        </p:nvSpPr>
        <p:spPr>
          <a:xfrm>
            <a:off x="447675" y="302878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Initial Data Filtering</a:t>
            </a:r>
          </a:p>
        </p:txBody>
      </p:sp>
      <p:pic>
        <p:nvPicPr>
          <p:cNvPr id="13" name="Picture 1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AD83BB2-7BCE-954B-A96A-A2FE681A9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522" y="1184100"/>
            <a:ext cx="9066955" cy="3512756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1280966E-94A1-0341-BE8B-1A3A8ED9F370}"/>
              </a:ext>
            </a:extLst>
          </p:cNvPr>
          <p:cNvGrpSpPr/>
          <p:nvPr/>
        </p:nvGrpSpPr>
        <p:grpSpPr>
          <a:xfrm>
            <a:off x="1594065" y="5895049"/>
            <a:ext cx="10071693" cy="890905"/>
            <a:chOff x="1594065" y="5895049"/>
            <a:chExt cx="10071693" cy="89090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C416779-6840-2940-9A51-5D380BF22AC1}"/>
                </a:ext>
              </a:extLst>
            </p:cNvPr>
            <p:cNvSpPr txBox="1"/>
            <p:nvPr/>
          </p:nvSpPr>
          <p:spPr>
            <a:xfrm>
              <a:off x="1594065" y="6324289"/>
              <a:ext cx="16320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Georgia" panose="02040502050405020303" pitchFamily="18" charset="0"/>
                </a:rPr>
                <a:t>Not Afraid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8A47A10-7241-7E4C-84EB-55A7CEE03343}"/>
                </a:ext>
              </a:extLst>
            </p:cNvPr>
            <p:cNvSpPr txBox="1"/>
            <p:nvPr/>
          </p:nvSpPr>
          <p:spPr>
            <a:xfrm>
              <a:off x="5476875" y="6093456"/>
              <a:ext cx="12712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Georgia" panose="02040502050405020303" pitchFamily="18" charset="0"/>
                </a:rPr>
                <a:t>Neutral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0AAE70E-66A5-8647-B2E0-BEC9A7682934}"/>
                </a:ext>
              </a:extLst>
            </p:cNvPr>
            <p:cNvSpPr txBox="1"/>
            <p:nvPr/>
          </p:nvSpPr>
          <p:spPr>
            <a:xfrm>
              <a:off x="10438613" y="5895049"/>
              <a:ext cx="12271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Georgia" panose="02040502050405020303" pitchFamily="18" charset="0"/>
                </a:rPr>
                <a:t>Afraid</a:t>
              </a:r>
            </a:p>
          </p:txBody>
        </p:sp>
        <p:sp>
          <p:nvSpPr>
            <p:cNvPr id="20" name="Left-Right Arrow 19">
              <a:extLst>
                <a:ext uri="{FF2B5EF4-FFF2-40B4-BE49-F238E27FC236}">
                  <a16:creationId xmlns:a16="http://schemas.microsoft.com/office/drawing/2014/main" id="{E6DFDFB6-C7DB-A548-BF9E-1457E531BF2C}"/>
                </a:ext>
              </a:extLst>
            </p:cNvPr>
            <p:cNvSpPr/>
            <p:nvPr/>
          </p:nvSpPr>
          <p:spPr>
            <a:xfrm rot="21251136">
              <a:off x="3203481" y="6256819"/>
              <a:ext cx="2299892" cy="358569"/>
            </a:xfrm>
            <a:prstGeom prst="left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Left-Right Arrow 22">
              <a:extLst>
                <a:ext uri="{FF2B5EF4-FFF2-40B4-BE49-F238E27FC236}">
                  <a16:creationId xmlns:a16="http://schemas.microsoft.com/office/drawing/2014/main" id="{90DD0F0B-F889-6B49-8507-CC55074AA6EE}"/>
                </a:ext>
              </a:extLst>
            </p:cNvPr>
            <p:cNvSpPr/>
            <p:nvPr/>
          </p:nvSpPr>
          <p:spPr>
            <a:xfrm rot="10637863" flipH="1" flipV="1">
              <a:off x="6750574" y="6147165"/>
              <a:ext cx="3723094" cy="198271"/>
            </a:xfrm>
            <a:prstGeom prst="left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65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{D06B1C4C-7AC1-4DDE-96F2-7175C955D3ED}tf56160789</Template>
  <TotalTime>0</TotalTime>
  <Words>1050</Words>
  <Application>Microsoft Office PowerPoint</Application>
  <PresentationFormat>Widescreen</PresentationFormat>
  <Paragraphs>244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Bookman Old Style</vt:lpstr>
      <vt:lpstr>Calibri</vt:lpstr>
      <vt:lpstr>Franklin Gothic Book</vt:lpstr>
      <vt:lpstr>Georgia</vt:lpstr>
      <vt:lpstr>Wingdings</vt:lpstr>
      <vt:lpstr>1_RetrospectVTI</vt:lpstr>
      <vt:lpstr>Projekt Strojového Učenia </vt:lpstr>
      <vt:lpstr>Young People Survey</vt:lpstr>
      <vt:lpstr>The three of us started playing around with the data to develop questions.</vt:lpstr>
      <vt:lpstr>Young People Survey</vt:lpstr>
      <vt:lpstr>Settled on 5 targets</vt:lpstr>
      <vt:lpstr>PowerPoint Presentation</vt:lpstr>
      <vt:lpstr>Logistic regression</vt:lpstr>
      <vt:lpstr>PowerPoint Presentation</vt:lpstr>
      <vt:lpstr>Proportional odds logistic regression</vt:lpstr>
      <vt:lpstr>PowerPoint Presentation</vt:lpstr>
      <vt:lpstr>Multinomial logistic regression</vt:lpstr>
      <vt:lpstr>PowerPoint Presentation</vt:lpstr>
      <vt:lpstr>Gender</vt:lpstr>
      <vt:lpstr>Education</vt:lpstr>
      <vt:lpstr>Fear of Snakes</vt:lpstr>
      <vt:lpstr>Fear of Spiders</vt:lpstr>
      <vt:lpstr>Fear of Heights</vt:lpstr>
      <vt:lpstr>PowerPoint Presentation</vt:lpstr>
      <vt:lpstr>Challenges</vt:lpstr>
      <vt:lpstr>Can we predict you by your responses?</vt:lpstr>
      <vt:lpstr>Class Predictions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2020-02-29T20:59:00Z</dcterms:created>
  <dcterms:modified xsi:type="dcterms:W3CDTF">2020-03-03T01:55:41Z</dcterms:modified>
</cp:coreProperties>
</file>