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9" r:id="rId9"/>
    <p:sldId id="268" r:id="rId10"/>
    <p:sldId id="264" r:id="rId11"/>
    <p:sldId id="266" r:id="rId12"/>
    <p:sldId id="267" r:id="rId13"/>
    <p:sldId id="280" r:id="rId14"/>
    <p:sldId id="281" r:id="rId15"/>
    <p:sldId id="276" r:id="rId16"/>
    <p:sldId id="277" r:id="rId17"/>
    <p:sldId id="278" r:id="rId18"/>
    <p:sldId id="271" r:id="rId19"/>
    <p:sldId id="273" r:id="rId20"/>
    <p:sldId id="27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Strojového</a:t>
            </a:r>
            <a:r>
              <a:rPr lang="en-US" dirty="0"/>
              <a:t> </a:t>
            </a:r>
            <a:r>
              <a:rPr lang="en-US" dirty="0" err="1"/>
              <a:t>Učenia</a:t>
            </a:r>
            <a:r>
              <a:rPr lang="en-US" dirty="0"/>
              <a:t>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Cherie Mosher, Taber Webb, Bryan Domogalla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F3E3E-C856-4741-9030-B9C2BBB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06400"/>
            <a:ext cx="5854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Multinomial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Extends logistic regression to multiple classes in the target.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CA0CB-B28B-0A40-8E43-A440F535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5" y="1154290"/>
            <a:ext cx="10214049" cy="35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35286-7C49-9F40-8AB0-AC39660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5901"/>
            <a:ext cx="5384800" cy="6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53355"/>
              </p:ext>
            </p:extLst>
          </p:nvPr>
        </p:nvGraphicFramePr>
        <p:xfrm>
          <a:off x="7757515" y="2316927"/>
          <a:ext cx="27322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85393"/>
              </p:ext>
            </p:extLst>
          </p:nvPr>
        </p:nvGraphicFramePr>
        <p:xfrm>
          <a:off x="7329351" y="4009014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74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390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15 Predictive Features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try to do tasks as soon as possible and not leave them until last minute.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always make a list so I don't forget anything.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am reliable at work and always complete all tasks given to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always keep my promises.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always try to be the funniest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damaged things in the past when angry.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don't like seeing animals suffering.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am empathetic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try to give as much as I can to other people at Christmas.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eat because I have to. I don't enjoy food and eat as fast as I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My moods change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enjoy meeting new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cry when I feel down or things don't go the right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have many different hobbies and interests.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enjoy taking part in surveys.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1026" name="Picture 2" descr="Image result for gender clip art">
            <a:extLst>
              <a:ext uri="{FF2B5EF4-FFF2-40B4-BE49-F238E27FC236}">
                <a16:creationId xmlns:a16="http://schemas.microsoft.com/office/drawing/2014/main" id="{0C1B24A5-4F53-47EE-9896-E7026B42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20" y="478360"/>
            <a:ext cx="1762032" cy="14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6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60728"/>
              </p:ext>
            </p:extLst>
          </p:nvPr>
        </p:nvGraphicFramePr>
        <p:xfrm>
          <a:off x="7746341" y="2018554"/>
          <a:ext cx="2732296" cy="216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In Primary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21238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33183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40394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0301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50065"/>
              </p:ext>
            </p:extLst>
          </p:nvPr>
        </p:nvGraphicFramePr>
        <p:xfrm>
          <a:off x="7383672" y="4182702"/>
          <a:ext cx="3588624" cy="203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76654">
                <a:tc>
                  <a:txBody>
                    <a:bodyPr/>
                    <a:lstStyle/>
                    <a:p>
                      <a:r>
                        <a:rPr lang="en-US" sz="1400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  <a:r>
                        <a:rPr lang="en-US" sz="1400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038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Predictive Features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I find something the doesn't belong to me I will hand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believe all my personality traits are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100% happy with my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believe in God.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used to cheat at school.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look after things I have borrowed from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always try to vote in elections.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2050" name="Picture 2" descr="Image result for education clip art">
            <a:extLst>
              <a:ext uri="{FF2B5EF4-FFF2-40B4-BE49-F238E27FC236}">
                <a16:creationId xmlns:a16="http://schemas.microsoft.com/office/drawing/2014/main" id="{D8C529FE-6498-4885-9FDE-CD3F4307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186" y="190681"/>
            <a:ext cx="1679595" cy="164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Snakes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/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0928"/>
              </p:ext>
            </p:extLst>
          </p:nvPr>
        </p:nvGraphicFramePr>
        <p:xfrm>
          <a:off x="7329351" y="4059814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784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350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Predictive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“Thinking Ahead”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“God”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“Public Speaking”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8A6152-C680-4201-B430-71552ADBA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11" y="60960"/>
            <a:ext cx="2362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7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Spiders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/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70985"/>
              </p:ext>
            </p:extLst>
          </p:nvPr>
        </p:nvGraphicFramePr>
        <p:xfrm>
          <a:off x="7329351" y="4144464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06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Predictive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“Public Speaking”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“Unpopularity”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“Happiness in Life”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Up”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“Questionnaires or Polls”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FCE06F-77E2-45A0-9250-628D68D7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5" y="202356"/>
            <a:ext cx="2419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Heights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/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07199"/>
              </p:ext>
            </p:extLst>
          </p:nvPr>
        </p:nvGraphicFramePr>
        <p:xfrm>
          <a:off x="7329351" y="3955201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852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41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Predictive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“Funniness”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“Self Criticism”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“Eating to Survive”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“Loneliness”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“Waiting”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“Knowing the Right People”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“Energy Levels”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238C64-E95F-4541-9623-910FCB00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05" y="151172"/>
            <a:ext cx="1955206" cy="16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02889E-8C85-49DE-8B8E-A9925552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584"/>
            <a:ext cx="12192000" cy="58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3284-390A-4758-A5D9-570D70C5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526E-4594-4BBB-86BB-EE510A03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Overfitting with Deep Learning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Variance in Accuracy of Neural Network models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Sampling (Size and Representativity)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8920764" cy="1415772"/>
            <a:chOff x="1473300" y="4500995"/>
            <a:chExt cx="8920764" cy="1415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1" y="4500995"/>
              <a:ext cx="5486403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70" y="873015"/>
            <a:ext cx="3524505" cy="2555986"/>
          </a:xfrm>
        </p:spPr>
        <p:txBody>
          <a:bodyPr>
            <a:noAutofit/>
          </a:bodyPr>
          <a:lstStyle/>
          <a:p>
            <a:r>
              <a:rPr lang="en-US" sz="4500" dirty="0"/>
              <a:t>Can we predict you by your responses?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54" y="995587"/>
            <a:ext cx="5928344" cy="486682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Recognizing that we are using a dataset from </a:t>
            </a:r>
            <a:r>
              <a:rPr lang="en-US" altLang="en-US" sz="3600" dirty="0">
                <a:latin typeface="Georgia" panose="02040502050405020303" pitchFamily="18" charset="0"/>
              </a:rPr>
              <a:t>a Slovakian university with participants between the ages of </a:t>
            </a:r>
            <a:r>
              <a:rPr lang="en-US" altLang="en-US" sz="3600" b="1" dirty="0">
                <a:latin typeface="Georgia" panose="02040502050405020303" pitchFamily="18" charset="0"/>
              </a:rPr>
              <a:t>15-30</a:t>
            </a:r>
            <a:r>
              <a:rPr lang="en-US" altLang="en-US" sz="3600" dirty="0">
                <a:latin typeface="Georgia" panose="02040502050405020303" pitchFamily="18" charset="0"/>
              </a:rPr>
              <a:t>.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Let's find out!</a:t>
            </a:r>
            <a:endParaRPr lang="en-CA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CC94-7827-4A47-8981-FC49899E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Predictions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82FD-57C5-4818-9E9B-E9515B54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Gender: 11 Female, 11 Male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Education: 17 Secondary School (High School), 5 College/Bachelor Degree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Phobia of Snakes: 17 Afraid, 5 Not Afraid, 0 Neutral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Phobia of Spiders: 0 Afraid, 22 Not Afraid, 0 Neutral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Phobia of Heights: 7 Afraid, 13 Not Afraid, 2 Neutral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5" y="873014"/>
            <a:ext cx="3524505" cy="5111969"/>
          </a:xfrm>
        </p:spPr>
        <p:txBody>
          <a:bodyPr>
            <a:noAutofit/>
          </a:bodyPr>
          <a:lstStyle/>
          <a:p>
            <a:r>
              <a:rPr lang="en-US" sz="4500" dirty="0"/>
              <a:t>The three of us started playing around with the data to develop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317" y="873014"/>
            <a:ext cx="5928344" cy="529091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Can we make spurious correlations among seemingly unrelated categories using machine learning? </a:t>
            </a:r>
          </a:p>
          <a:p>
            <a:endParaRPr lang="en-CA" sz="1000" dirty="0">
              <a:latin typeface="Georgia" panose="02040502050405020303" pitchFamily="18" charset="0"/>
            </a:endParaRPr>
          </a:p>
          <a:p>
            <a:r>
              <a:rPr lang="en-CA" sz="3400" dirty="0">
                <a:latin typeface="Georgia" panose="02040502050405020303" pitchFamily="18" charset="0"/>
              </a:rPr>
              <a:t>Can one category (i.e. personality traits/opinions) predict the response to another (i.e. phobias)?</a:t>
            </a:r>
          </a:p>
        </p:txBody>
      </p:sp>
    </p:spTree>
    <p:extLst>
      <p:ext uri="{BB962C8B-B14F-4D97-AF65-F5344CB8AC3E}">
        <p14:creationId xmlns:p14="http://schemas.microsoft.com/office/powerpoint/2010/main" val="17499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10430899" cy="1461939"/>
            <a:chOff x="1473300" y="4500995"/>
            <a:chExt cx="10430899" cy="14619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0" y="4500995"/>
              <a:ext cx="6996539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EBED-D187-2F49-A303-74B3B4B94D41}"/>
              </a:ext>
            </a:extLst>
          </p:cNvPr>
          <p:cNvCxnSpPr/>
          <p:nvPr/>
        </p:nvCxnSpPr>
        <p:spPr>
          <a:xfrm>
            <a:off x="11280289" y="5157788"/>
            <a:ext cx="4497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7FD3E-F1FC-714F-AFB0-F4CDCA4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43458"/>
            <a:ext cx="3517567" cy="20939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Settled on 5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8AF5-E2DF-B649-9C78-AABBDDFC564C}"/>
              </a:ext>
            </a:extLst>
          </p:cNvPr>
          <p:cNvSpPr txBox="1"/>
          <p:nvPr/>
        </p:nvSpPr>
        <p:spPr>
          <a:xfrm>
            <a:off x="5652100" y="751344"/>
            <a:ext cx="470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Gender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Education Level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Snakes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Spiders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Heights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3D-0090-9643-A9AC-EAF49C80FBDC}"/>
              </a:ext>
            </a:extLst>
          </p:cNvPr>
          <p:cNvSpPr txBox="1">
            <a:spLocks/>
          </p:cNvSpPr>
          <p:nvPr/>
        </p:nvSpPr>
        <p:spPr>
          <a:xfrm>
            <a:off x="661738" y="1628773"/>
            <a:ext cx="11239755" cy="4421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Removed rows with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null values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Ran logistic regression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models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Reduced the scale from 5 responses to 3.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Realized we want to see the coefficients and p-values for 	features in the models.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542CE-0A4A-174E-AF52-0E4F98C6136A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1B6A8-EDFE-1C47-88DE-4C4152D45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8"/>
          <a:stretch/>
        </p:blipFill>
        <p:spPr>
          <a:xfrm>
            <a:off x="5488924" y="1276799"/>
            <a:ext cx="6255401" cy="2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Y’all</a:t>
            </a:r>
            <a:r>
              <a:rPr lang="en-US" dirty="0">
                <a:latin typeface="Georgia" panose="02040502050405020303" pitchFamily="18" charset="0"/>
              </a:rPr>
              <a:t> remember this one.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534BC-59A3-2B46-B128-1A6C844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3" y="1125065"/>
            <a:ext cx="9535034" cy="3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2FF6-02B3-0749-A8B5-7AE5598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9" y="277812"/>
            <a:ext cx="6117561" cy="5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Proportional odds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 a target of ordered responses and the distance between each response may not be equal.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83BB2-7BCE-954B-A96A-A2FE681A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22" y="1184100"/>
            <a:ext cx="9066955" cy="35127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280966E-94A1-0341-BE8B-1A3A8ED9F370}"/>
              </a:ext>
            </a:extLst>
          </p:cNvPr>
          <p:cNvGrpSpPr/>
          <p:nvPr/>
        </p:nvGrpSpPr>
        <p:grpSpPr>
          <a:xfrm>
            <a:off x="1594065" y="5895049"/>
            <a:ext cx="10071693" cy="890905"/>
            <a:chOff x="1594065" y="5895049"/>
            <a:chExt cx="10071693" cy="890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16779-6840-2940-9A51-5D380BF22AC1}"/>
                </a:ext>
              </a:extLst>
            </p:cNvPr>
            <p:cNvSpPr txBox="1"/>
            <p:nvPr/>
          </p:nvSpPr>
          <p:spPr>
            <a:xfrm>
              <a:off x="1594065" y="6324289"/>
              <a:ext cx="1632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Not Afraid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7A10-7241-7E4C-84EB-55A7CEE03343}"/>
                </a:ext>
              </a:extLst>
            </p:cNvPr>
            <p:cNvSpPr txBox="1"/>
            <p:nvPr/>
          </p:nvSpPr>
          <p:spPr>
            <a:xfrm>
              <a:off x="5476875" y="6093456"/>
              <a:ext cx="127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Neutral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AAE70E-66A5-8647-B2E0-BEC9A7682934}"/>
                </a:ext>
              </a:extLst>
            </p:cNvPr>
            <p:cNvSpPr txBox="1"/>
            <p:nvPr/>
          </p:nvSpPr>
          <p:spPr>
            <a:xfrm>
              <a:off x="10438613" y="5895049"/>
              <a:ext cx="1227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Afraid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E6DFDFB6-C7DB-A548-BF9E-1457E531BF2C}"/>
                </a:ext>
              </a:extLst>
            </p:cNvPr>
            <p:cNvSpPr/>
            <p:nvPr/>
          </p:nvSpPr>
          <p:spPr>
            <a:xfrm rot="21251136">
              <a:off x="3203481" y="6256819"/>
              <a:ext cx="2299892" cy="358569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90DD0F0B-F889-6B49-8507-CC55074AA6EE}"/>
                </a:ext>
              </a:extLst>
            </p:cNvPr>
            <p:cNvSpPr/>
            <p:nvPr/>
          </p:nvSpPr>
          <p:spPr>
            <a:xfrm rot="10637863" flipH="1" flipV="1">
              <a:off x="6750574" y="6147165"/>
              <a:ext cx="3723094" cy="19827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1050</Words>
  <Application>Microsoft Macintosh PowerPoint</Application>
  <PresentationFormat>Widescreen</PresentationFormat>
  <Paragraphs>244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Georgia</vt:lpstr>
      <vt:lpstr>Wingdings</vt:lpstr>
      <vt:lpstr>1_RetrospectVTI</vt:lpstr>
      <vt:lpstr>Projekt Strojového Učenia </vt:lpstr>
      <vt:lpstr>Young People Survey</vt:lpstr>
      <vt:lpstr>The three of us started playing around with the data to develop questions.</vt:lpstr>
      <vt:lpstr>Young People Survey</vt:lpstr>
      <vt:lpstr>Settled on 5 targets</vt:lpstr>
      <vt:lpstr>PowerPoint Presentation</vt:lpstr>
      <vt:lpstr>Logistic regression</vt:lpstr>
      <vt:lpstr>PowerPoint Presentation</vt:lpstr>
      <vt:lpstr>Proportional odds logistic regression</vt:lpstr>
      <vt:lpstr>PowerPoint Presentation</vt:lpstr>
      <vt:lpstr>Multinomial logistic regression</vt:lpstr>
      <vt:lpstr>PowerPoint Presentation</vt:lpstr>
      <vt:lpstr>Gender</vt:lpstr>
      <vt:lpstr>Education</vt:lpstr>
      <vt:lpstr>Fear of Snakes</vt:lpstr>
      <vt:lpstr>Fear of Spiders</vt:lpstr>
      <vt:lpstr>Fear of Heights</vt:lpstr>
      <vt:lpstr>PowerPoint Presentation</vt:lpstr>
      <vt:lpstr>Challenges</vt:lpstr>
      <vt:lpstr>Can we predict you by your responses?</vt:lpstr>
      <vt:lpstr>Class Predictions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2020-03-03T05:20:07Z</dcterms:modified>
</cp:coreProperties>
</file>