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9" r:id="rId3"/>
    <p:sldId id="260" r:id="rId4"/>
    <p:sldId id="261" r:id="rId5"/>
    <p:sldId id="265" r:id="rId6"/>
    <p:sldId id="263" r:id="rId7"/>
    <p:sldId id="262" r:id="rId8"/>
    <p:sldId id="269" r:id="rId9"/>
    <p:sldId id="268" r:id="rId10"/>
    <p:sldId id="264" r:id="rId11"/>
    <p:sldId id="266" r:id="rId12"/>
    <p:sldId id="267" r:id="rId13"/>
    <p:sldId id="270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179169-3B82-4F98-821B-0333AA1943BB}" v="22" dt="2020-03-02T21:33:25.9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b="1" dirty="0" err="1"/>
              <a:t>Projekt</a:t>
            </a:r>
            <a:r>
              <a:rPr lang="en-US" b="1" dirty="0"/>
              <a:t> </a:t>
            </a:r>
            <a:r>
              <a:rPr lang="en-US" b="1" dirty="0" err="1"/>
              <a:t>Strojového</a:t>
            </a:r>
            <a:r>
              <a:rPr lang="en-US" b="1" dirty="0"/>
              <a:t> </a:t>
            </a:r>
            <a:r>
              <a:rPr lang="en-US" b="1" dirty="0" err="1"/>
              <a:t>Učenia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Presented by: Cherie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mosher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bryan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domogalla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&amp;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taber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webb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5DF3E3E-C856-4741-9030-B9C2BBBF0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650" y="406400"/>
            <a:ext cx="5854700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916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CCA7F6-4E42-724E-9C71-5BE6C5558079}"/>
              </a:ext>
            </a:extLst>
          </p:cNvPr>
          <p:cNvSpPr/>
          <p:nvPr/>
        </p:nvSpPr>
        <p:spPr>
          <a:xfrm>
            <a:off x="0" y="0"/>
            <a:ext cx="12192000" cy="49034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E0F994-C4E0-B747-885D-B24CA8C7D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4783882"/>
            <a:ext cx="10113645" cy="743682"/>
          </a:xfrm>
        </p:spPr>
        <p:txBody>
          <a:bodyPr/>
          <a:lstStyle/>
          <a:p>
            <a:r>
              <a:rPr lang="en-CA" dirty="0"/>
              <a:t>Multinomial logistic regression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2C07B-390C-0E41-8348-87C1D1864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8464" y="5592952"/>
            <a:ext cx="10113264" cy="413653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Extends logistic regression to multiple classes in the target.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54A8102-9C1D-4B42-88F0-62CB84233842}"/>
              </a:ext>
            </a:extLst>
          </p:cNvPr>
          <p:cNvSpPr txBox="1">
            <a:spLocks/>
          </p:cNvSpPr>
          <p:nvPr/>
        </p:nvSpPr>
        <p:spPr>
          <a:xfrm>
            <a:off x="447675" y="302878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Initial Data Filtering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CCA0CB-B28B-0A40-8E43-A440F535B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75" y="1154290"/>
            <a:ext cx="10214049" cy="352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61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8935286-7C49-9F40-8AB0-AC396601B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600" y="215901"/>
            <a:ext cx="5384800" cy="602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44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6BF61-408A-CE47-995A-669F9B71C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570" y="873015"/>
            <a:ext cx="3524505" cy="2555986"/>
          </a:xfrm>
        </p:spPr>
        <p:txBody>
          <a:bodyPr>
            <a:noAutofit/>
          </a:bodyPr>
          <a:lstStyle/>
          <a:p>
            <a:r>
              <a:rPr lang="en-US" sz="4500" dirty="0"/>
              <a:t>Can we predict you by your responses?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89849-AFE3-9E45-A0EF-DD53E54F8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9454" y="995587"/>
            <a:ext cx="5928344" cy="4866825"/>
          </a:xfrm>
        </p:spPr>
        <p:txBody>
          <a:bodyPr>
            <a:noAutofit/>
          </a:bodyPr>
          <a:lstStyle/>
          <a:p>
            <a:r>
              <a:rPr lang="en-CA" sz="3400" dirty="0">
                <a:latin typeface="Georgia" panose="02040502050405020303" pitchFamily="18" charset="0"/>
              </a:rPr>
              <a:t>Recognizing that we are using a dataset from </a:t>
            </a:r>
            <a:r>
              <a:rPr lang="en-US" altLang="en-US" sz="3600" dirty="0">
                <a:latin typeface="Georgia" panose="02040502050405020303" pitchFamily="18" charset="0"/>
              </a:rPr>
              <a:t>a Slovakian university with participants between the ages of </a:t>
            </a:r>
            <a:r>
              <a:rPr lang="en-US" altLang="en-US" sz="3600" b="1" dirty="0">
                <a:latin typeface="Georgia" panose="02040502050405020303" pitchFamily="18" charset="0"/>
              </a:rPr>
              <a:t>15-30</a:t>
            </a:r>
            <a:r>
              <a:rPr lang="en-US" altLang="en-US" sz="3600" dirty="0">
                <a:latin typeface="Georgia" panose="02040502050405020303" pitchFamily="18" charset="0"/>
              </a:rPr>
              <a:t>.</a:t>
            </a:r>
          </a:p>
          <a:p>
            <a:endParaRPr lang="en-US" sz="3600" dirty="0">
              <a:latin typeface="Georgia" panose="02040502050405020303" pitchFamily="18" charset="0"/>
            </a:endParaRPr>
          </a:p>
          <a:p>
            <a:r>
              <a:rPr lang="en-US" sz="3600" dirty="0">
                <a:latin typeface="Georgia" panose="02040502050405020303" pitchFamily="18" charset="0"/>
              </a:rPr>
              <a:t>Let's find out!</a:t>
            </a:r>
            <a:endParaRPr lang="en-CA" sz="3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23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A37DE-234F-4A68-A1EA-D715A5F0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Fear of Snakes</a:t>
            </a:r>
          </a:p>
        </p:txBody>
      </p:sp>
      <p:graphicFrame>
        <p:nvGraphicFramePr>
          <p:cNvPr id="3" name="Table 9">
            <a:extLst>
              <a:ext uri="{FF2B5EF4-FFF2-40B4-BE49-F238E27FC236}">
                <a16:creationId xmlns:a16="http://schemas.microsoft.com/office/drawing/2014/main" id="{16056284-D19A-4692-82CF-5F3407C35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390926"/>
              </p:ext>
            </p:extLst>
          </p:nvPr>
        </p:nvGraphicFramePr>
        <p:xfrm>
          <a:off x="7757515" y="2316927"/>
          <a:ext cx="27322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509">
                  <a:extLst>
                    <a:ext uri="{9D8B030D-6E8A-4147-A177-3AD203B41FA5}">
                      <a16:colId xmlns:a16="http://schemas.microsoft.com/office/drawing/2014/main" val="4212604780"/>
                    </a:ext>
                  </a:extLst>
                </a:gridCol>
                <a:gridCol w="771787">
                  <a:extLst>
                    <a:ext uri="{9D8B030D-6E8A-4147-A177-3AD203B41FA5}">
                      <a16:colId xmlns:a16="http://schemas.microsoft.com/office/drawing/2014/main" val="1194040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Survey Responses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031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 Afraid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077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17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Afraid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365030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5CFBF80-D541-422F-8A4C-4196A42CC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347853"/>
              </p:ext>
            </p:extLst>
          </p:nvPr>
        </p:nvGraphicFramePr>
        <p:xfrm>
          <a:off x="7329351" y="4379854"/>
          <a:ext cx="3588624" cy="1481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8664">
                  <a:extLst>
                    <a:ext uri="{9D8B030D-6E8A-4147-A177-3AD203B41FA5}">
                      <a16:colId xmlns:a16="http://schemas.microsoft.com/office/drawing/2014/main" val="1290639750"/>
                    </a:ext>
                  </a:extLst>
                </a:gridCol>
                <a:gridCol w="1249960">
                  <a:extLst>
                    <a:ext uri="{9D8B030D-6E8A-4147-A177-3AD203B41FA5}">
                      <a16:colId xmlns:a16="http://schemas.microsoft.com/office/drawing/2014/main" val="3385153368"/>
                    </a:ext>
                  </a:extLst>
                </a:gridCol>
              </a:tblGrid>
              <a:tr h="369053">
                <a:tc>
                  <a:txBody>
                    <a:bodyPr/>
                    <a:lstStyle/>
                    <a:p>
                      <a:r>
                        <a:rPr lang="en-US" dirty="0"/>
                        <a:t>Model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020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Neural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146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 Nearest 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763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51505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8B8E825-6273-4F84-9774-A9C38CEA4EB2}"/>
              </a:ext>
            </a:extLst>
          </p:cNvPr>
          <p:cNvSpPr txBox="1"/>
          <p:nvPr/>
        </p:nvSpPr>
        <p:spPr>
          <a:xfrm>
            <a:off x="1339163" y="2316927"/>
            <a:ext cx="4787317" cy="3504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7 Features </a:t>
            </a:r>
            <a:r>
              <a:rPr lang="en-US" dirty="0"/>
              <a:t>(p-values =&lt; 0.1)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“Thinking Ahead”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“Health”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“God”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“Number of Friends”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“Children”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“Getting Angry”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“Public Speaking”</a:t>
            </a:r>
          </a:p>
        </p:txBody>
      </p:sp>
    </p:spTree>
    <p:extLst>
      <p:ext uri="{BB962C8B-B14F-4D97-AF65-F5344CB8AC3E}">
        <p14:creationId xmlns:p14="http://schemas.microsoft.com/office/powerpoint/2010/main" val="3223778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A37DE-234F-4A68-A1EA-D715A5F0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Fear of Spiders</a:t>
            </a:r>
          </a:p>
        </p:txBody>
      </p:sp>
      <p:graphicFrame>
        <p:nvGraphicFramePr>
          <p:cNvPr id="3" name="Table 9">
            <a:extLst>
              <a:ext uri="{FF2B5EF4-FFF2-40B4-BE49-F238E27FC236}">
                <a16:creationId xmlns:a16="http://schemas.microsoft.com/office/drawing/2014/main" id="{16056284-D19A-4692-82CF-5F3407C35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453862"/>
              </p:ext>
            </p:extLst>
          </p:nvPr>
        </p:nvGraphicFramePr>
        <p:xfrm>
          <a:off x="7757515" y="2316927"/>
          <a:ext cx="27322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509">
                  <a:extLst>
                    <a:ext uri="{9D8B030D-6E8A-4147-A177-3AD203B41FA5}">
                      <a16:colId xmlns:a16="http://schemas.microsoft.com/office/drawing/2014/main" val="4212604780"/>
                    </a:ext>
                  </a:extLst>
                </a:gridCol>
                <a:gridCol w="771787">
                  <a:extLst>
                    <a:ext uri="{9D8B030D-6E8A-4147-A177-3AD203B41FA5}">
                      <a16:colId xmlns:a16="http://schemas.microsoft.com/office/drawing/2014/main" val="1194040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Survey Responses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031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 Afraid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077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17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Afraid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365030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5CFBF80-D541-422F-8A4C-4196A42CC84D}"/>
              </a:ext>
            </a:extLst>
          </p:cNvPr>
          <p:cNvGraphicFramePr>
            <a:graphicFrameLocks noGrp="1"/>
          </p:cNvGraphicFramePr>
          <p:nvPr/>
        </p:nvGraphicFramePr>
        <p:xfrm>
          <a:off x="7329351" y="4379854"/>
          <a:ext cx="3588624" cy="1481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8664">
                  <a:extLst>
                    <a:ext uri="{9D8B030D-6E8A-4147-A177-3AD203B41FA5}">
                      <a16:colId xmlns:a16="http://schemas.microsoft.com/office/drawing/2014/main" val="1290639750"/>
                    </a:ext>
                  </a:extLst>
                </a:gridCol>
                <a:gridCol w="1249960">
                  <a:extLst>
                    <a:ext uri="{9D8B030D-6E8A-4147-A177-3AD203B41FA5}">
                      <a16:colId xmlns:a16="http://schemas.microsoft.com/office/drawing/2014/main" val="3385153368"/>
                    </a:ext>
                  </a:extLst>
                </a:gridCol>
              </a:tblGrid>
              <a:tr h="369053">
                <a:tc>
                  <a:txBody>
                    <a:bodyPr/>
                    <a:lstStyle/>
                    <a:p>
                      <a:r>
                        <a:rPr lang="en-US" dirty="0"/>
                        <a:t>Model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020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Neural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146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 Nearest 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763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51505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8B8E825-6273-4F84-9774-A9C38CEA4EB2}"/>
              </a:ext>
            </a:extLst>
          </p:cNvPr>
          <p:cNvSpPr txBox="1"/>
          <p:nvPr/>
        </p:nvSpPr>
        <p:spPr>
          <a:xfrm>
            <a:off x="1308683" y="2023313"/>
            <a:ext cx="4787317" cy="4066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10 Features </a:t>
            </a:r>
            <a:r>
              <a:rPr lang="en-US" dirty="0"/>
              <a:t>(p-values =&lt; 0.1)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“Number of Friends”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“Appearance and Gestures”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“Children”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“Getting Angry”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“Public Speaking”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“Unpopularity”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“Life Struggles”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“Happiness in Life”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“Getting Up”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“Questionnaires or Polls”</a:t>
            </a:r>
          </a:p>
        </p:txBody>
      </p:sp>
    </p:spTree>
    <p:extLst>
      <p:ext uri="{BB962C8B-B14F-4D97-AF65-F5344CB8AC3E}">
        <p14:creationId xmlns:p14="http://schemas.microsoft.com/office/powerpoint/2010/main" val="2294800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A37DE-234F-4A68-A1EA-D715A5F0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Fear of Heights</a:t>
            </a:r>
          </a:p>
        </p:txBody>
      </p:sp>
      <p:graphicFrame>
        <p:nvGraphicFramePr>
          <p:cNvPr id="3" name="Table 9">
            <a:extLst>
              <a:ext uri="{FF2B5EF4-FFF2-40B4-BE49-F238E27FC236}">
                <a16:creationId xmlns:a16="http://schemas.microsoft.com/office/drawing/2014/main" id="{16056284-D19A-4692-82CF-5F3407C35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313328"/>
              </p:ext>
            </p:extLst>
          </p:nvPr>
        </p:nvGraphicFramePr>
        <p:xfrm>
          <a:off x="7757515" y="2316927"/>
          <a:ext cx="27322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509">
                  <a:extLst>
                    <a:ext uri="{9D8B030D-6E8A-4147-A177-3AD203B41FA5}">
                      <a16:colId xmlns:a16="http://schemas.microsoft.com/office/drawing/2014/main" val="4212604780"/>
                    </a:ext>
                  </a:extLst>
                </a:gridCol>
                <a:gridCol w="771787">
                  <a:extLst>
                    <a:ext uri="{9D8B030D-6E8A-4147-A177-3AD203B41FA5}">
                      <a16:colId xmlns:a16="http://schemas.microsoft.com/office/drawing/2014/main" val="1194040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Survey Responses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031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 Afraid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077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17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Afraid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365030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5CFBF80-D541-422F-8A4C-4196A42CC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698774"/>
              </p:ext>
            </p:extLst>
          </p:nvPr>
        </p:nvGraphicFramePr>
        <p:xfrm>
          <a:off x="7329351" y="4379854"/>
          <a:ext cx="3588624" cy="1481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8664">
                  <a:extLst>
                    <a:ext uri="{9D8B030D-6E8A-4147-A177-3AD203B41FA5}">
                      <a16:colId xmlns:a16="http://schemas.microsoft.com/office/drawing/2014/main" val="1290639750"/>
                    </a:ext>
                  </a:extLst>
                </a:gridCol>
                <a:gridCol w="1249960">
                  <a:extLst>
                    <a:ext uri="{9D8B030D-6E8A-4147-A177-3AD203B41FA5}">
                      <a16:colId xmlns:a16="http://schemas.microsoft.com/office/drawing/2014/main" val="3385153368"/>
                    </a:ext>
                  </a:extLst>
                </a:gridCol>
              </a:tblGrid>
              <a:tr h="369053">
                <a:tc>
                  <a:txBody>
                    <a:bodyPr/>
                    <a:lstStyle/>
                    <a:p>
                      <a:r>
                        <a:rPr lang="en-US" dirty="0"/>
                        <a:t>Model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020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Neural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146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 Nearest 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763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51505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8B8E825-6273-4F84-9774-A9C38CEA4EB2}"/>
              </a:ext>
            </a:extLst>
          </p:cNvPr>
          <p:cNvSpPr txBox="1"/>
          <p:nvPr/>
        </p:nvSpPr>
        <p:spPr>
          <a:xfrm>
            <a:off x="1308683" y="2023313"/>
            <a:ext cx="4787317" cy="4412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10 Features </a:t>
            </a:r>
            <a:r>
              <a:rPr lang="en-US" dirty="0"/>
              <a:t>(p-values =&lt; 0.1)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“Funniness”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“Self Criticism”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“Eating to Survive”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“Loneliness”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“Health”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“Waiting”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“Appearance and Gestures”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“Knowing the Right People”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“Life Struggles”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“Energy Levels”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746815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5BFA3-BA82-4692-A51D-8E1411F38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Young People Survey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03C97EB-2DAF-400C-AAA8-91A5902660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0150" y="1827249"/>
            <a:ext cx="9844427" cy="255444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203136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800" dirty="0">
                <a:latin typeface="+mn-lt"/>
              </a:rPr>
              <a:t>  </a:t>
            </a:r>
            <a:r>
              <a:rPr lang="en-US" altLang="en-US" sz="1800" dirty="0">
                <a:latin typeface="Georgia" panose="02040502050405020303" pitchFamily="18" charset="0"/>
              </a:rPr>
              <a:t>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tudents in</a:t>
            </a:r>
            <a:r>
              <a:rPr lang="en-US" altLang="en-US" sz="1800" dirty="0">
                <a:latin typeface="Georgia" panose="02040502050405020303" pitchFamily="18" charset="0"/>
              </a:rPr>
              <a:t> the Social Sciences department of a Slovakian university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were asked to get their friends to participate in a survey in 2013.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z="1600" dirty="0">
                <a:latin typeface="Georgia" panose="02040502050405020303" pitchFamily="18" charset="0"/>
              </a:rPr>
              <a:t>  All participants were between the </a:t>
            </a:r>
            <a:r>
              <a:rPr lang="en-US" altLang="en-US" sz="1600" b="1" dirty="0">
                <a:latin typeface="Georgia" panose="02040502050405020303" pitchFamily="18" charset="0"/>
              </a:rPr>
              <a:t>ages of 15-30</a:t>
            </a:r>
            <a:r>
              <a:rPr lang="en-US" altLang="en-US" sz="1600" dirty="0">
                <a:latin typeface="Georgia" panose="02040502050405020303" pitchFamily="18" charset="0"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800" dirty="0">
                <a:latin typeface="Georgia" panose="02040502050405020303" pitchFamily="18" charset="0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The data file consists of 1,010 </a:t>
            </a:r>
            <a:r>
              <a:rPr lang="en-US" altLang="en-US" sz="1800" dirty="0">
                <a:latin typeface="Georgia" panose="02040502050405020303" pitchFamily="18" charset="0"/>
              </a:rPr>
              <a:t>responses.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 The original questionnaire was in Slovak language and was later translated into English.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 Questions were based on 8 groups: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59FC5F1-EFEF-9544-8975-85DD36A87E2E}"/>
              </a:ext>
            </a:extLst>
          </p:cNvPr>
          <p:cNvGrpSpPr/>
          <p:nvPr/>
        </p:nvGrpSpPr>
        <p:grpSpPr>
          <a:xfrm>
            <a:off x="1484875" y="4412609"/>
            <a:ext cx="8920764" cy="1415772"/>
            <a:chOff x="1473300" y="4500995"/>
            <a:chExt cx="8920764" cy="141577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0B60084-FD6D-1444-9A99-9AB1ABC4C945}"/>
                </a:ext>
              </a:extLst>
            </p:cNvPr>
            <p:cNvSpPr txBox="1"/>
            <p:nvPr/>
          </p:nvSpPr>
          <p:spPr>
            <a:xfrm>
              <a:off x="1473300" y="4500995"/>
              <a:ext cx="3411216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1700" dirty="0">
                  <a:latin typeface="Georgia" panose="02040502050405020303" pitchFamily="18" charset="0"/>
                </a:rPr>
                <a:t>Music preferences (19)</a:t>
              </a: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endParaRPr lang="en-US" altLang="en-US" sz="500" dirty="0">
                <a:latin typeface="Georgia" panose="02040502050405020303" pitchFamily="18" charset="0"/>
              </a:endParaRP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1700" dirty="0">
                  <a:latin typeface="Georgia" panose="02040502050405020303" pitchFamily="18" charset="0"/>
                </a:rPr>
                <a:t>Movie preferences (12)</a:t>
              </a: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endParaRPr lang="en-US" altLang="en-US" sz="500" dirty="0">
                <a:latin typeface="Georgia" panose="02040502050405020303" pitchFamily="18" charset="0"/>
              </a:endParaRP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1700" dirty="0">
                  <a:latin typeface="Georgia" panose="02040502050405020303" pitchFamily="18" charset="0"/>
                </a:rPr>
                <a:t>Hobbies &amp; interests (32)</a:t>
              </a: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endParaRPr lang="en-US" altLang="en-US" sz="500" dirty="0">
                <a:latin typeface="Georgia" panose="02040502050405020303" pitchFamily="18" charset="0"/>
              </a:endParaRP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1700" dirty="0">
                  <a:latin typeface="Georgia" panose="02040502050405020303" pitchFamily="18" charset="0"/>
                </a:rPr>
                <a:t>Phobias (10)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39405B9-F38B-3D49-9FEC-AF1FC765D271}"/>
                </a:ext>
              </a:extLst>
            </p:cNvPr>
            <p:cNvSpPr txBox="1"/>
            <p:nvPr/>
          </p:nvSpPr>
          <p:spPr>
            <a:xfrm>
              <a:off x="4907661" y="4500995"/>
              <a:ext cx="5486403" cy="1369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1700" dirty="0">
                  <a:latin typeface="Georgia" panose="02040502050405020303" pitchFamily="18" charset="0"/>
                </a:rPr>
                <a:t>Health habits (3)</a:t>
              </a: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endParaRPr lang="en-US" altLang="en-US" sz="500" dirty="0">
                <a:latin typeface="Georgia" panose="02040502050405020303" pitchFamily="18" charset="0"/>
              </a:endParaRP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1700" dirty="0">
                  <a:latin typeface="Georgia" panose="02040502050405020303" pitchFamily="18" charset="0"/>
                </a:rPr>
                <a:t>Personality traits, views on life, &amp; opinions (57)</a:t>
              </a: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endParaRPr lang="en-US" altLang="en-US" sz="500" dirty="0">
                <a:latin typeface="Georgia" panose="02040502050405020303" pitchFamily="18" charset="0"/>
              </a:endParaRP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1700" dirty="0">
                  <a:latin typeface="Georgia" panose="02040502050405020303" pitchFamily="18" charset="0"/>
                </a:rPr>
                <a:t>Spending habits (7)</a:t>
              </a: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endParaRPr lang="en-US" altLang="en-US" sz="500" dirty="0">
                <a:latin typeface="Georgia" panose="02040502050405020303" pitchFamily="18" charset="0"/>
              </a:endParaRP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1700" dirty="0">
                  <a:latin typeface="Georgia" panose="02040502050405020303" pitchFamily="18" charset="0"/>
                </a:rPr>
                <a:t>Demographics (10)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368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6BF61-408A-CE47-995A-669F9B71C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995" y="873014"/>
            <a:ext cx="3524505" cy="5111969"/>
          </a:xfrm>
        </p:spPr>
        <p:txBody>
          <a:bodyPr>
            <a:noAutofit/>
          </a:bodyPr>
          <a:lstStyle/>
          <a:p>
            <a:r>
              <a:rPr lang="en-US" sz="4500" dirty="0"/>
              <a:t>The three of us started playing around with the data to develop questions.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89849-AFE3-9E45-A0EF-DD53E54F8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2317" y="873014"/>
            <a:ext cx="5928344" cy="5290915"/>
          </a:xfrm>
        </p:spPr>
        <p:txBody>
          <a:bodyPr>
            <a:noAutofit/>
          </a:bodyPr>
          <a:lstStyle/>
          <a:p>
            <a:r>
              <a:rPr lang="en-CA" sz="3400" dirty="0">
                <a:latin typeface="Georgia" panose="02040502050405020303" pitchFamily="18" charset="0"/>
              </a:rPr>
              <a:t>Can we make spurious correlations among seemingly unrelated categories using machine learning? </a:t>
            </a:r>
          </a:p>
          <a:p>
            <a:endParaRPr lang="en-CA" sz="1000" dirty="0">
              <a:latin typeface="Georgia" panose="02040502050405020303" pitchFamily="18" charset="0"/>
            </a:endParaRPr>
          </a:p>
          <a:p>
            <a:r>
              <a:rPr lang="en-CA" sz="3400" dirty="0">
                <a:latin typeface="Georgia" panose="02040502050405020303" pitchFamily="18" charset="0"/>
              </a:rPr>
              <a:t>Can one category (i.e. personality traits/opinions) predict the response to another (i.e. phobias)?</a:t>
            </a:r>
          </a:p>
        </p:txBody>
      </p:sp>
    </p:spTree>
    <p:extLst>
      <p:ext uri="{BB962C8B-B14F-4D97-AF65-F5344CB8AC3E}">
        <p14:creationId xmlns:p14="http://schemas.microsoft.com/office/powerpoint/2010/main" val="174999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5BFA3-BA82-4692-A51D-8E1411F38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Young People Survey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03C97EB-2DAF-400C-AAA8-91A5902660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0150" y="1827249"/>
            <a:ext cx="9844427" cy="255444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203136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800" dirty="0">
                <a:latin typeface="+mn-lt"/>
              </a:rPr>
              <a:t>  </a:t>
            </a:r>
            <a:r>
              <a:rPr lang="en-US" altLang="en-US" sz="1800" dirty="0">
                <a:latin typeface="Georgia" panose="02040502050405020303" pitchFamily="18" charset="0"/>
              </a:rPr>
              <a:t>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tudents in</a:t>
            </a:r>
            <a:r>
              <a:rPr lang="en-US" altLang="en-US" sz="1800" dirty="0">
                <a:latin typeface="Georgia" panose="02040502050405020303" pitchFamily="18" charset="0"/>
              </a:rPr>
              <a:t> the Social Sciences department of a Slovakian university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were asked to get their friends to participate in a survey in 2013.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z="1600" dirty="0">
                <a:latin typeface="Georgia" panose="02040502050405020303" pitchFamily="18" charset="0"/>
              </a:rPr>
              <a:t>  All participants were between the </a:t>
            </a:r>
            <a:r>
              <a:rPr lang="en-US" altLang="en-US" sz="1600" b="1" dirty="0">
                <a:latin typeface="Georgia" panose="02040502050405020303" pitchFamily="18" charset="0"/>
              </a:rPr>
              <a:t>ages of 15-30</a:t>
            </a:r>
            <a:r>
              <a:rPr lang="en-US" altLang="en-US" sz="1600" dirty="0">
                <a:latin typeface="Georgia" panose="02040502050405020303" pitchFamily="18" charset="0"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800" dirty="0">
                <a:latin typeface="Georgia" panose="02040502050405020303" pitchFamily="18" charset="0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The data file consists of 1,010 </a:t>
            </a:r>
            <a:r>
              <a:rPr lang="en-US" altLang="en-US" sz="1800" dirty="0">
                <a:latin typeface="Georgia" panose="02040502050405020303" pitchFamily="18" charset="0"/>
              </a:rPr>
              <a:t>responses.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 The original questionnaire was in Slovak language and was later translated into English.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 Questions were based on 8 groups: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59FC5F1-EFEF-9544-8975-85DD36A87E2E}"/>
              </a:ext>
            </a:extLst>
          </p:cNvPr>
          <p:cNvGrpSpPr/>
          <p:nvPr/>
        </p:nvGrpSpPr>
        <p:grpSpPr>
          <a:xfrm>
            <a:off x="1484875" y="4412609"/>
            <a:ext cx="10430899" cy="1461939"/>
            <a:chOff x="1473300" y="4500995"/>
            <a:chExt cx="10430899" cy="146193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0B60084-FD6D-1444-9A99-9AB1ABC4C945}"/>
                </a:ext>
              </a:extLst>
            </p:cNvPr>
            <p:cNvSpPr txBox="1"/>
            <p:nvPr/>
          </p:nvSpPr>
          <p:spPr>
            <a:xfrm>
              <a:off x="1473300" y="4500995"/>
              <a:ext cx="3411216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1700" dirty="0">
                  <a:latin typeface="Georgia" panose="02040502050405020303" pitchFamily="18" charset="0"/>
                </a:rPr>
                <a:t>Music preferences (19)</a:t>
              </a: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endParaRPr lang="en-US" altLang="en-US" sz="500" dirty="0">
                <a:latin typeface="Georgia" panose="02040502050405020303" pitchFamily="18" charset="0"/>
              </a:endParaRP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1700" dirty="0">
                  <a:latin typeface="Georgia" panose="02040502050405020303" pitchFamily="18" charset="0"/>
                </a:rPr>
                <a:t>Movie preferences (12)</a:t>
              </a: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endParaRPr lang="en-US" altLang="en-US" sz="500" dirty="0">
                <a:latin typeface="Georgia" panose="02040502050405020303" pitchFamily="18" charset="0"/>
              </a:endParaRP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1700" dirty="0">
                  <a:latin typeface="Georgia" panose="02040502050405020303" pitchFamily="18" charset="0"/>
                </a:rPr>
                <a:t>Hobbies &amp; interests (32)</a:t>
              </a: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endParaRPr lang="en-US" altLang="en-US" sz="500" dirty="0">
                <a:latin typeface="Georgia" panose="02040502050405020303" pitchFamily="18" charset="0"/>
              </a:endParaRP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2000" b="1" dirty="0">
                  <a:latin typeface="Georgia" panose="02040502050405020303" pitchFamily="18" charset="0"/>
                </a:rPr>
                <a:t>Phobias (10)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39405B9-F38B-3D49-9FEC-AF1FC765D271}"/>
                </a:ext>
              </a:extLst>
            </p:cNvPr>
            <p:cNvSpPr txBox="1"/>
            <p:nvPr/>
          </p:nvSpPr>
          <p:spPr>
            <a:xfrm>
              <a:off x="4907660" y="4500995"/>
              <a:ext cx="6996539" cy="1461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1700" dirty="0">
                  <a:latin typeface="Georgia" panose="02040502050405020303" pitchFamily="18" charset="0"/>
                </a:rPr>
                <a:t>Health habits (3)</a:t>
              </a: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endParaRPr lang="en-US" altLang="en-US" sz="500" dirty="0">
                <a:latin typeface="Georgia" panose="02040502050405020303" pitchFamily="18" charset="0"/>
              </a:endParaRP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2000" b="1" dirty="0">
                  <a:latin typeface="Georgia" panose="02040502050405020303" pitchFamily="18" charset="0"/>
                </a:rPr>
                <a:t>Personality traits, views on life, &amp; opinions (57)</a:t>
              </a: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endParaRPr lang="en-US" altLang="en-US" sz="500" dirty="0">
                <a:latin typeface="Georgia" panose="02040502050405020303" pitchFamily="18" charset="0"/>
              </a:endParaRP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1700" dirty="0">
                  <a:latin typeface="Georgia" panose="02040502050405020303" pitchFamily="18" charset="0"/>
                </a:rPr>
                <a:t>Spending habits (7)</a:t>
              </a: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endParaRPr lang="en-US" altLang="en-US" sz="500" dirty="0">
                <a:latin typeface="Georgia" panose="02040502050405020303" pitchFamily="18" charset="0"/>
              </a:endParaRP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2000" b="1" dirty="0">
                  <a:latin typeface="Georgia" panose="02040502050405020303" pitchFamily="18" charset="0"/>
                </a:rPr>
                <a:t>Demographics (10)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54EBED-D187-2F49-A303-74B3B4B94D41}"/>
              </a:ext>
            </a:extLst>
          </p:cNvPr>
          <p:cNvCxnSpPr/>
          <p:nvPr/>
        </p:nvCxnSpPr>
        <p:spPr>
          <a:xfrm>
            <a:off x="11280289" y="5157788"/>
            <a:ext cx="449748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45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07FD3E-F1FC-714F-AFB0-F4CDCA4F7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041" y="243458"/>
            <a:ext cx="3517567" cy="2093975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Georgia" panose="02040502050405020303" pitchFamily="18" charset="0"/>
              </a:rPr>
              <a:t>Settled on 5 targets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918AF5-E2DF-B649-9C78-AABBDDFC564C}"/>
              </a:ext>
            </a:extLst>
          </p:cNvPr>
          <p:cNvSpPr txBox="1"/>
          <p:nvPr/>
        </p:nvSpPr>
        <p:spPr>
          <a:xfrm>
            <a:off x="5652100" y="751344"/>
            <a:ext cx="470058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3600" dirty="0">
                <a:latin typeface="Georgia" panose="02040502050405020303" pitchFamily="18" charset="0"/>
              </a:rPr>
              <a:t> Gender</a:t>
            </a:r>
          </a:p>
          <a:p>
            <a:pPr marL="571500" indent="-571500">
              <a:buFont typeface="Wingdings" pitchFamily="2" charset="2"/>
              <a:buChar char="q"/>
            </a:pPr>
            <a:endParaRPr lang="en-US" sz="3600" dirty="0">
              <a:latin typeface="Georgia" panose="02040502050405020303" pitchFamily="18" charset="0"/>
            </a:endParaRPr>
          </a:p>
          <a:p>
            <a:pPr marL="571500" indent="-571500">
              <a:buFont typeface="Wingdings" pitchFamily="2" charset="2"/>
              <a:buChar char="q"/>
            </a:pPr>
            <a:r>
              <a:rPr lang="en-US" sz="3600" dirty="0">
                <a:latin typeface="Georgia" panose="02040502050405020303" pitchFamily="18" charset="0"/>
              </a:rPr>
              <a:t> Education Level</a:t>
            </a:r>
          </a:p>
          <a:p>
            <a:pPr marL="571500" indent="-571500">
              <a:buFont typeface="Wingdings" pitchFamily="2" charset="2"/>
              <a:buChar char="q"/>
            </a:pPr>
            <a:endParaRPr lang="en-US" sz="3600" dirty="0">
              <a:latin typeface="Georgia" panose="02040502050405020303" pitchFamily="18" charset="0"/>
            </a:endParaRPr>
          </a:p>
          <a:p>
            <a:pPr marL="571500" indent="-571500">
              <a:buFont typeface="Wingdings" pitchFamily="2" charset="2"/>
              <a:buChar char="q"/>
            </a:pPr>
            <a:r>
              <a:rPr lang="en-US" sz="3600" dirty="0">
                <a:latin typeface="Georgia" panose="02040502050405020303" pitchFamily="18" charset="0"/>
              </a:rPr>
              <a:t> Fear of Snakes</a:t>
            </a:r>
          </a:p>
          <a:p>
            <a:pPr marL="571500" indent="-571500">
              <a:buFont typeface="Wingdings" pitchFamily="2" charset="2"/>
              <a:buChar char="q"/>
            </a:pPr>
            <a:endParaRPr lang="en-US" sz="3600" dirty="0">
              <a:latin typeface="Georgia" panose="02040502050405020303" pitchFamily="18" charset="0"/>
            </a:endParaRPr>
          </a:p>
          <a:p>
            <a:pPr marL="571500" indent="-571500">
              <a:buFont typeface="Wingdings" pitchFamily="2" charset="2"/>
              <a:buChar char="q"/>
            </a:pPr>
            <a:r>
              <a:rPr lang="en-US" sz="3600" dirty="0">
                <a:latin typeface="Georgia" panose="02040502050405020303" pitchFamily="18" charset="0"/>
              </a:rPr>
              <a:t> Fear of Spiders</a:t>
            </a:r>
          </a:p>
          <a:p>
            <a:pPr marL="571500" indent="-571500">
              <a:buFont typeface="Wingdings" pitchFamily="2" charset="2"/>
              <a:buChar char="q"/>
            </a:pPr>
            <a:endParaRPr lang="en-US" sz="3600" dirty="0">
              <a:latin typeface="Georgia" panose="02040502050405020303" pitchFamily="18" charset="0"/>
            </a:endParaRPr>
          </a:p>
          <a:p>
            <a:pPr marL="571500" indent="-571500">
              <a:buFont typeface="Wingdings" pitchFamily="2" charset="2"/>
              <a:buChar char="q"/>
            </a:pPr>
            <a:r>
              <a:rPr lang="en-US" sz="3600" dirty="0">
                <a:latin typeface="Georgia" panose="02040502050405020303" pitchFamily="18" charset="0"/>
              </a:rPr>
              <a:t> Fear of Heights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724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0003D-0090-9643-A9AC-EAF49C80FBDC}"/>
              </a:ext>
            </a:extLst>
          </p:cNvPr>
          <p:cNvSpPr txBox="1">
            <a:spLocks/>
          </p:cNvSpPr>
          <p:nvPr/>
        </p:nvSpPr>
        <p:spPr>
          <a:xfrm>
            <a:off x="661738" y="1628773"/>
            <a:ext cx="11239755" cy="442163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eorgia" panose="02040502050405020303" pitchFamily="18" charset="0"/>
              </a:rPr>
              <a:t>Removed rows with </a:t>
            </a:r>
          </a:p>
          <a:p>
            <a:r>
              <a:rPr lang="en-US" sz="3200" dirty="0">
                <a:latin typeface="Georgia" panose="02040502050405020303" pitchFamily="18" charset="0"/>
              </a:rPr>
              <a:t>	null values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eorgia" panose="02040502050405020303" pitchFamily="18" charset="0"/>
              </a:rPr>
              <a:t>Ran logistic regression </a:t>
            </a:r>
          </a:p>
          <a:p>
            <a:r>
              <a:rPr lang="en-US" sz="3200" dirty="0">
                <a:latin typeface="Georgia" panose="02040502050405020303" pitchFamily="18" charset="0"/>
              </a:rPr>
              <a:t>	models</a:t>
            </a:r>
          </a:p>
          <a:p>
            <a:endParaRPr lang="en-US" sz="3200" dirty="0">
              <a:latin typeface="Georgia" panose="020405020504050203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eorgia" panose="02040502050405020303" pitchFamily="18" charset="0"/>
              </a:rPr>
              <a:t>Reduced the scale from 5 responses to 3.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eorgia" panose="02040502050405020303" pitchFamily="18" charset="0"/>
              </a:rPr>
              <a:t>Realized we want to see the coefficients and p-values for 	features in the models.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94542CE-0A4A-174E-AF52-0E4F98C6136A}"/>
              </a:ext>
            </a:extLst>
          </p:cNvPr>
          <p:cNvSpPr txBox="1">
            <a:spLocks/>
          </p:cNvSpPr>
          <p:nvPr/>
        </p:nvSpPr>
        <p:spPr>
          <a:xfrm>
            <a:off x="447675" y="302878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Initial Data Filtering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71B6A8-EDFE-1C47-88DE-4C4152D454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38"/>
          <a:stretch/>
        </p:blipFill>
        <p:spPr>
          <a:xfrm>
            <a:off x="5488924" y="1276799"/>
            <a:ext cx="6255401" cy="264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3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CCA7F6-4E42-724E-9C71-5BE6C5558079}"/>
              </a:ext>
            </a:extLst>
          </p:cNvPr>
          <p:cNvSpPr/>
          <p:nvPr/>
        </p:nvSpPr>
        <p:spPr>
          <a:xfrm>
            <a:off x="0" y="0"/>
            <a:ext cx="12192000" cy="49034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E0F994-C4E0-B747-885D-B24CA8C7D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4783882"/>
            <a:ext cx="10113645" cy="743682"/>
          </a:xfrm>
        </p:spPr>
        <p:txBody>
          <a:bodyPr/>
          <a:lstStyle/>
          <a:p>
            <a:r>
              <a:rPr lang="en-CA" dirty="0"/>
              <a:t>Logistic regression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2C07B-390C-0E41-8348-87C1D1864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8464" y="5592952"/>
            <a:ext cx="10113264" cy="413653"/>
          </a:xfrm>
        </p:spPr>
        <p:txBody>
          <a:bodyPr/>
          <a:lstStyle/>
          <a:p>
            <a:r>
              <a:rPr lang="en-US" dirty="0" err="1">
                <a:latin typeface="Georgia" panose="02040502050405020303" pitchFamily="18" charset="0"/>
              </a:rPr>
              <a:t>Y’all</a:t>
            </a:r>
            <a:r>
              <a:rPr lang="en-US" dirty="0">
                <a:latin typeface="Georgia" panose="02040502050405020303" pitchFamily="18" charset="0"/>
              </a:rPr>
              <a:t> remember this one.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54A8102-9C1D-4B42-88F0-62CB84233842}"/>
              </a:ext>
            </a:extLst>
          </p:cNvPr>
          <p:cNvSpPr txBox="1">
            <a:spLocks/>
          </p:cNvSpPr>
          <p:nvPr/>
        </p:nvSpPr>
        <p:spPr>
          <a:xfrm>
            <a:off x="447675" y="302878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Initial Data Filtering</a:t>
            </a:r>
          </a:p>
        </p:txBody>
      </p:sp>
      <p:pic>
        <p:nvPicPr>
          <p:cNvPr id="28" name="Picture 2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E534BC-59A3-2B46-B128-1A6C8448A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83" y="1125065"/>
            <a:ext cx="9535034" cy="355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577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CF2FF6-02B3-0749-A8B5-7AE5598EB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219" y="277812"/>
            <a:ext cx="6117561" cy="589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92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CCA7F6-4E42-724E-9C71-5BE6C5558079}"/>
              </a:ext>
            </a:extLst>
          </p:cNvPr>
          <p:cNvSpPr/>
          <p:nvPr/>
        </p:nvSpPr>
        <p:spPr>
          <a:xfrm>
            <a:off x="0" y="0"/>
            <a:ext cx="12192000" cy="49034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E0F994-C4E0-B747-885D-B24CA8C7D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4783882"/>
            <a:ext cx="10113645" cy="743682"/>
          </a:xfrm>
        </p:spPr>
        <p:txBody>
          <a:bodyPr/>
          <a:lstStyle/>
          <a:p>
            <a:r>
              <a:rPr lang="en-CA" dirty="0"/>
              <a:t>Proportional odds logistic regression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2C07B-390C-0E41-8348-87C1D1864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8464" y="5592952"/>
            <a:ext cx="10113264" cy="413653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For a target of ordered responses and the distance between each response may not be equal.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54A8102-9C1D-4B42-88F0-62CB84233842}"/>
              </a:ext>
            </a:extLst>
          </p:cNvPr>
          <p:cNvSpPr txBox="1">
            <a:spLocks/>
          </p:cNvSpPr>
          <p:nvPr/>
        </p:nvSpPr>
        <p:spPr>
          <a:xfrm>
            <a:off x="447675" y="302878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Initial Data Filtering</a:t>
            </a:r>
          </a:p>
        </p:txBody>
      </p:sp>
      <p:pic>
        <p:nvPicPr>
          <p:cNvPr id="13" name="Picture 1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AD83BB2-7BCE-954B-A96A-A2FE681A9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522" y="1184100"/>
            <a:ext cx="9066955" cy="3512756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1280966E-94A1-0341-BE8B-1A3A8ED9F370}"/>
              </a:ext>
            </a:extLst>
          </p:cNvPr>
          <p:cNvGrpSpPr/>
          <p:nvPr/>
        </p:nvGrpSpPr>
        <p:grpSpPr>
          <a:xfrm>
            <a:off x="1594065" y="5895049"/>
            <a:ext cx="10071693" cy="890905"/>
            <a:chOff x="1594065" y="5895049"/>
            <a:chExt cx="10071693" cy="89090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C416779-6840-2940-9A51-5D380BF22AC1}"/>
                </a:ext>
              </a:extLst>
            </p:cNvPr>
            <p:cNvSpPr txBox="1"/>
            <p:nvPr/>
          </p:nvSpPr>
          <p:spPr>
            <a:xfrm>
              <a:off x="1594065" y="6324289"/>
              <a:ext cx="16320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Georgia" panose="02040502050405020303" pitchFamily="18" charset="0"/>
                </a:rPr>
                <a:t>Not Afraid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8A47A10-7241-7E4C-84EB-55A7CEE03343}"/>
                </a:ext>
              </a:extLst>
            </p:cNvPr>
            <p:cNvSpPr txBox="1"/>
            <p:nvPr/>
          </p:nvSpPr>
          <p:spPr>
            <a:xfrm>
              <a:off x="5476875" y="6093456"/>
              <a:ext cx="12712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Georgia" panose="02040502050405020303" pitchFamily="18" charset="0"/>
                </a:rPr>
                <a:t>Neutral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0AAE70E-66A5-8647-B2E0-BEC9A7682934}"/>
                </a:ext>
              </a:extLst>
            </p:cNvPr>
            <p:cNvSpPr txBox="1"/>
            <p:nvPr/>
          </p:nvSpPr>
          <p:spPr>
            <a:xfrm>
              <a:off x="10438613" y="5895049"/>
              <a:ext cx="12271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Georgia" panose="02040502050405020303" pitchFamily="18" charset="0"/>
                </a:rPr>
                <a:t>Afraid</a:t>
              </a:r>
            </a:p>
          </p:txBody>
        </p:sp>
        <p:sp>
          <p:nvSpPr>
            <p:cNvPr id="20" name="Left-Right Arrow 19">
              <a:extLst>
                <a:ext uri="{FF2B5EF4-FFF2-40B4-BE49-F238E27FC236}">
                  <a16:creationId xmlns:a16="http://schemas.microsoft.com/office/drawing/2014/main" id="{E6DFDFB6-C7DB-A548-BF9E-1457E531BF2C}"/>
                </a:ext>
              </a:extLst>
            </p:cNvPr>
            <p:cNvSpPr/>
            <p:nvPr/>
          </p:nvSpPr>
          <p:spPr>
            <a:xfrm rot="21251136">
              <a:off x="3203481" y="6256819"/>
              <a:ext cx="2299892" cy="358569"/>
            </a:xfrm>
            <a:prstGeom prst="left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Left-Right Arrow 22">
              <a:extLst>
                <a:ext uri="{FF2B5EF4-FFF2-40B4-BE49-F238E27FC236}">
                  <a16:creationId xmlns:a16="http://schemas.microsoft.com/office/drawing/2014/main" id="{90DD0F0B-F889-6B49-8507-CC55074AA6EE}"/>
                </a:ext>
              </a:extLst>
            </p:cNvPr>
            <p:cNvSpPr/>
            <p:nvPr/>
          </p:nvSpPr>
          <p:spPr>
            <a:xfrm rot="10637863" flipH="1" flipV="1">
              <a:off x="6750574" y="6147165"/>
              <a:ext cx="3723094" cy="198271"/>
            </a:xfrm>
            <a:prstGeom prst="left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6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{D06B1C4C-7AC1-4DDE-96F2-7175C955D3ED}tf56160789</Template>
  <TotalTime>0</TotalTime>
  <Words>644</Words>
  <Application>Microsoft Office PowerPoint</Application>
  <PresentationFormat>Widescreen</PresentationFormat>
  <Paragraphs>165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Bookman Old Style</vt:lpstr>
      <vt:lpstr>Calibri</vt:lpstr>
      <vt:lpstr>Franklin Gothic Book</vt:lpstr>
      <vt:lpstr>Georgia</vt:lpstr>
      <vt:lpstr>Wingdings</vt:lpstr>
      <vt:lpstr>1_RetrospectVTI</vt:lpstr>
      <vt:lpstr>Projekt Strojového Učenia</vt:lpstr>
      <vt:lpstr>Young People Survey</vt:lpstr>
      <vt:lpstr>The three of us started playing around with the data to develop questions.</vt:lpstr>
      <vt:lpstr>Young People Survey</vt:lpstr>
      <vt:lpstr>Settled on 5 targets</vt:lpstr>
      <vt:lpstr>PowerPoint Presentation</vt:lpstr>
      <vt:lpstr>Logistic regression</vt:lpstr>
      <vt:lpstr>PowerPoint Presentation</vt:lpstr>
      <vt:lpstr>Proportional odds logistic regression</vt:lpstr>
      <vt:lpstr>PowerPoint Presentation</vt:lpstr>
      <vt:lpstr>Multinomial logistic regression</vt:lpstr>
      <vt:lpstr>PowerPoint Presentation</vt:lpstr>
      <vt:lpstr>Can we predict you by your responses?</vt:lpstr>
      <vt:lpstr>Fear of Snakes</vt:lpstr>
      <vt:lpstr>Fear of Spiders</vt:lpstr>
      <vt:lpstr>Fear of Heights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2020-02-29T20:59:00Z</dcterms:created>
  <dcterms:modified xsi:type="dcterms:W3CDTF">2020-03-02T21:50:25Z</dcterms:modified>
</cp:coreProperties>
</file>