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cbeaa1a61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cbeaa1a61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cbeaa1a61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cbeaa1a61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cbeaa1a61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cbeaa1a61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cbeaa1a61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cbeaa1a61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cbeaa1a61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cbeaa1a61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cbeaa1a61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cbeaa1a61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cbeaa1a61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cbeaa1a61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cbeaa1a6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cbeaa1a6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cbeaa1a61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cbeaa1a61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cbeaa1a61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cbeaa1a61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cbeaa1a61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cbeaa1a61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cbeaa1a61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cbeaa1a61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cbeaa1a61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cbeaa1a61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cbeaa1a61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cbeaa1a61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cbeaa1a61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cbeaa1a61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sberbank-ai/ru-gpts" TargetMode="External"/><Relationship Id="rId4" Type="http://schemas.openxmlformats.org/officeDocument/2006/relationships/hyperlink" Target="https://github.com/deepmipt/DeepPavlov" TargetMode="External"/><Relationship Id="rId5" Type="http://schemas.openxmlformats.org/officeDocument/2006/relationships/hyperlink" Target="https://github.com/kmike/pymorphy2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ictants.com/leto/leto-7klass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instagram.com/p/CHXU8RFBjDv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marketing.spb.ru/lib-comm/copywriting.ht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ulspu.ru/upload/img/medialibrary/b7d/normativnye-materialy.pdf" TargetMode="External"/><Relationship Id="rId4" Type="http://schemas.openxmlformats.org/officeDocument/2006/relationships/hyperlink" Target="https://www.omnicoreagency.com/instagram-statistics/" TargetMode="External"/><Relationship Id="rId5" Type="http://schemas.openxmlformats.org/officeDocument/2006/relationships/hyperlink" Target="https://www.internetlivestats.com/total-number-of-website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6000"/>
              <a:t>AI CopyWriter</a:t>
            </a:r>
            <a:endParaRPr b="1" sz="6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802538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Баймурзина Диляра,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исследователь Лаборатории нейронных систем и глубокого обучения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Что нового?</a:t>
            </a:r>
            <a:endParaRPr b="1"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Использование потенциала генеративных моделей для бизнеса ограничено необходимостью последующих проверок сгенерированного текста.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AI CopyWriter применяет генеративные модели для решения задачи генерации парафраз и задачи дополнения текста, обратной задаче суммаризации.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С </a:t>
            </a:r>
            <a:r>
              <a:rPr lang="ru" sz="2100"/>
              <a:t>AI CopyWriter к</a:t>
            </a:r>
            <a:r>
              <a:rPr lang="ru" sz="2100"/>
              <a:t>опирайтеры больше не нужны, достаточно одного редактора для проверки текстов.</a:t>
            </a:r>
            <a:endParaRPr sz="2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Как использовать?</a:t>
            </a:r>
            <a:endParaRPr b="1"/>
          </a:p>
        </p:txBody>
      </p:sp>
      <p:sp>
        <p:nvSpPr>
          <p:cNvPr id="117" name="Google Shape;117;p23"/>
          <p:cNvSpPr txBox="1"/>
          <p:nvPr/>
        </p:nvSpPr>
        <p:spPr>
          <a:xfrm>
            <a:off x="3596538" y="1160863"/>
            <a:ext cx="195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600">
                <a:latin typeface="Proxima Nova"/>
                <a:ea typeface="Proxima Nova"/>
                <a:cs typeface="Proxima Nova"/>
                <a:sym typeface="Proxima Nova"/>
              </a:rPr>
              <a:t>Текст</a:t>
            </a:r>
            <a:endParaRPr b="1"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" name="Google Shape;118;p23"/>
          <p:cNvSpPr txBox="1"/>
          <p:nvPr/>
        </p:nvSpPr>
        <p:spPr>
          <a:xfrm>
            <a:off x="2066913" y="2112425"/>
            <a:ext cx="20778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Proxima Nova"/>
                <a:ea typeface="Proxima Nova"/>
                <a:cs typeface="Proxima Nova"/>
                <a:sym typeface="Proxima Nova"/>
              </a:rPr>
              <a:t>Оригинальный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23"/>
          <p:cNvSpPr txBox="1"/>
          <p:nvPr/>
        </p:nvSpPr>
        <p:spPr>
          <a:xfrm>
            <a:off x="4997988" y="2112425"/>
            <a:ext cx="20778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Proxima Nova"/>
                <a:ea typeface="Proxima Nova"/>
                <a:cs typeface="Proxima Nova"/>
                <a:sym typeface="Proxima Nova"/>
              </a:rPr>
              <a:t>Заимствованный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2416688" y="3042200"/>
            <a:ext cx="20778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Proxima Nova"/>
                <a:ea typeface="Proxima Nova"/>
                <a:cs typeface="Proxima Nova"/>
                <a:sym typeface="Proxima Nova"/>
              </a:rPr>
              <a:t>Короткий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p23"/>
          <p:cNvSpPr txBox="1"/>
          <p:nvPr/>
        </p:nvSpPr>
        <p:spPr>
          <a:xfrm>
            <a:off x="218763" y="3042200"/>
            <a:ext cx="20778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Proxima Nova"/>
                <a:ea typeface="Proxima Nova"/>
                <a:cs typeface="Proxima Nova"/>
                <a:sym typeface="Proxima Nova"/>
              </a:rPr>
              <a:t>Скудная лексика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2" name="Google Shape;122;p23"/>
          <p:cNvSpPr txBox="1"/>
          <p:nvPr/>
        </p:nvSpPr>
        <p:spPr>
          <a:xfrm>
            <a:off x="125163" y="4065300"/>
            <a:ext cx="22650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Proxima Nova"/>
                <a:ea typeface="Proxima Nova"/>
                <a:cs typeface="Proxima Nova"/>
                <a:sym typeface="Proxima Nova"/>
              </a:rPr>
              <a:t>перефразировать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2416688" y="4065300"/>
            <a:ext cx="20778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Proxima Nova"/>
                <a:ea typeface="Proxima Nova"/>
                <a:cs typeface="Proxima Nova"/>
                <a:sym typeface="Proxima Nova"/>
              </a:rPr>
              <a:t>дополнить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6753838" y="4065300"/>
            <a:ext cx="22650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Proxima Nova"/>
                <a:ea typeface="Proxima Nova"/>
                <a:cs typeface="Proxima Nova"/>
                <a:sym typeface="Proxima Nova"/>
              </a:rPr>
              <a:t>перефразировать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4570438" y="3042188"/>
            <a:ext cx="20778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Proxima Nova"/>
                <a:ea typeface="Proxima Nova"/>
                <a:cs typeface="Proxima Nova"/>
                <a:sym typeface="Proxima Nova"/>
              </a:rPr>
              <a:t>Короткий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6834788" y="3042188"/>
            <a:ext cx="20778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Proxima Nova"/>
                <a:ea typeface="Proxima Nova"/>
                <a:cs typeface="Proxima Nova"/>
                <a:sym typeface="Proxima Nova"/>
              </a:rPr>
              <a:t>Оптимальный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4464838" y="3969000"/>
            <a:ext cx="22890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Proxima Nova"/>
                <a:ea typeface="Proxima Nova"/>
                <a:cs typeface="Proxima Nova"/>
                <a:sym typeface="Proxima Nova"/>
              </a:rPr>
              <a:t>дополнить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Proxima Nova"/>
                <a:ea typeface="Proxima Nova"/>
                <a:cs typeface="Proxima Nova"/>
                <a:sym typeface="Proxima Nova"/>
              </a:rPr>
              <a:t>перефразировать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28" name="Google Shape;128;p23"/>
          <p:cNvCxnSpPr>
            <a:stCxn id="117" idx="2"/>
            <a:endCxn id="118" idx="0"/>
          </p:cNvCxnSpPr>
          <p:nvPr/>
        </p:nvCxnSpPr>
        <p:spPr>
          <a:xfrm flipH="1">
            <a:off x="3105888" y="1733563"/>
            <a:ext cx="1466100" cy="3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23"/>
          <p:cNvCxnSpPr>
            <a:stCxn id="117" idx="2"/>
            <a:endCxn id="119" idx="0"/>
          </p:cNvCxnSpPr>
          <p:nvPr/>
        </p:nvCxnSpPr>
        <p:spPr>
          <a:xfrm>
            <a:off x="4571988" y="1733563"/>
            <a:ext cx="1464900" cy="3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23"/>
          <p:cNvCxnSpPr>
            <a:endCxn id="121" idx="0"/>
          </p:cNvCxnSpPr>
          <p:nvPr/>
        </p:nvCxnSpPr>
        <p:spPr>
          <a:xfrm flipH="1">
            <a:off x="1257663" y="2636000"/>
            <a:ext cx="1865100" cy="40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3"/>
          <p:cNvCxnSpPr>
            <a:endCxn id="120" idx="0"/>
          </p:cNvCxnSpPr>
          <p:nvPr/>
        </p:nvCxnSpPr>
        <p:spPr>
          <a:xfrm>
            <a:off x="3114188" y="2627600"/>
            <a:ext cx="341400" cy="41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3"/>
          <p:cNvCxnSpPr>
            <a:stCxn id="119" idx="2"/>
            <a:endCxn id="125" idx="0"/>
          </p:cNvCxnSpPr>
          <p:nvPr/>
        </p:nvCxnSpPr>
        <p:spPr>
          <a:xfrm flipH="1">
            <a:off x="5609388" y="2627525"/>
            <a:ext cx="427500" cy="41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3"/>
          <p:cNvCxnSpPr>
            <a:stCxn id="119" idx="2"/>
            <a:endCxn id="126" idx="0"/>
          </p:cNvCxnSpPr>
          <p:nvPr/>
        </p:nvCxnSpPr>
        <p:spPr>
          <a:xfrm>
            <a:off x="6036888" y="2627525"/>
            <a:ext cx="1836900" cy="41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3"/>
          <p:cNvCxnSpPr>
            <a:endCxn id="122" idx="0"/>
          </p:cNvCxnSpPr>
          <p:nvPr/>
        </p:nvCxnSpPr>
        <p:spPr>
          <a:xfrm flipH="1">
            <a:off x="1257663" y="3556500"/>
            <a:ext cx="6900" cy="508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3"/>
          <p:cNvCxnSpPr>
            <a:stCxn id="120" idx="2"/>
            <a:endCxn id="123" idx="0"/>
          </p:cNvCxnSpPr>
          <p:nvPr/>
        </p:nvCxnSpPr>
        <p:spPr>
          <a:xfrm>
            <a:off x="3455588" y="3557300"/>
            <a:ext cx="0" cy="50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3"/>
          <p:cNvCxnSpPr>
            <a:endCxn id="127" idx="0"/>
          </p:cNvCxnSpPr>
          <p:nvPr/>
        </p:nvCxnSpPr>
        <p:spPr>
          <a:xfrm>
            <a:off x="5597338" y="3565200"/>
            <a:ext cx="12000" cy="40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3"/>
          <p:cNvCxnSpPr>
            <a:endCxn id="124" idx="0"/>
          </p:cNvCxnSpPr>
          <p:nvPr/>
        </p:nvCxnSpPr>
        <p:spPr>
          <a:xfrm>
            <a:off x="7881538" y="3606900"/>
            <a:ext cx="4800" cy="45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Состояние MVP</a:t>
            </a:r>
            <a:endParaRPr b="1"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Переформулировка и/или дополнение текста на основе:</a:t>
            </a:r>
            <a:endParaRPr sz="2200"/>
          </a:p>
          <a:p>
            <a:pPr indent="-368300" lvl="1" marL="914400" rtl="0" algn="l">
              <a:spcBef>
                <a:spcPts val="1600"/>
              </a:spcBef>
              <a:spcAft>
                <a:spcPts val="0"/>
              </a:spcAft>
              <a:buSzPts val="2200"/>
              <a:buChar char="○"/>
            </a:pPr>
            <a:r>
              <a:rPr lang="ru" sz="2200"/>
              <a:t>генеративной модели </a:t>
            </a:r>
            <a:r>
              <a:rPr lang="ru" sz="2200" u="sng">
                <a:solidFill>
                  <a:srgbClr val="274E1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ruGPT-3 Large</a:t>
            </a:r>
            <a:r>
              <a:rPr lang="ru" sz="2200"/>
              <a:t>,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ru" sz="2200"/>
              <a:t>синтаксического парсера </a:t>
            </a:r>
            <a:r>
              <a:rPr lang="ru" sz="2200" u="sng">
                <a:solidFill>
                  <a:srgbClr val="274E13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DeepPavlov</a:t>
            </a:r>
            <a:r>
              <a:rPr lang="ru" sz="2200"/>
              <a:t> на основе BERT,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ru" sz="2200"/>
              <a:t>морфологического анализатора </a:t>
            </a:r>
            <a:r>
              <a:rPr lang="ru" sz="2200" u="sng">
                <a:solidFill>
                  <a:srgbClr val="274E13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pymorphy2</a:t>
            </a:r>
            <a:r>
              <a:rPr lang="ru" sz="2200"/>
              <a:t>.</a:t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Сочинение</a:t>
            </a:r>
            <a:endParaRPr b="1"/>
          </a:p>
        </p:txBody>
      </p:sp>
      <p:sp>
        <p:nvSpPr>
          <p:cNvPr id="149" name="Google Shape;149;p25"/>
          <p:cNvSpPr/>
          <p:nvPr/>
        </p:nvSpPr>
        <p:spPr>
          <a:xfrm>
            <a:off x="311650" y="1147950"/>
            <a:ext cx="3429000" cy="3429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мой взгляд, лето – прекраснейшее время года, поскольку очень тепло, вокруг все красиво, и у нас имеется отличная возможность отдохнуть. А еще лето – это время каникул и отпусков. Мы можем отправиться куда угодно, замечательно провести время у водоема, в тени изумрудной зелени, плескаться в теплой воде. А можно отправиться в горы, носиться на велосипеде или играть во всевозможные игры. </a:t>
            </a:r>
            <a:endParaRPr/>
          </a:p>
        </p:txBody>
      </p:sp>
      <p:sp>
        <p:nvSpPr>
          <p:cNvPr id="150" name="Google Shape;150;p25"/>
          <p:cNvSpPr/>
          <p:nvPr/>
        </p:nvSpPr>
        <p:spPr>
          <a:xfrm>
            <a:off x="5403300" y="1147950"/>
            <a:ext cx="3429000" cy="3429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Лето – лучшее время года, поскольку все вокруг красивое, а у нас имеется прекрасная возможность отдохнуть. Лето – это время, когда можно не работать. Мы можем отправиться куда угодно, великолепно провести время у водоема, в тени изумрудной зелени, плескаться в теплой воде. Можно отправиться в горы, носиться на велосипеде, играть во всевозможные игры. Действительно, лето – это отличное время для отдыха и каникул.</a:t>
            </a:r>
            <a:endParaRPr/>
          </a:p>
        </p:txBody>
      </p:sp>
      <p:cxnSp>
        <p:nvCxnSpPr>
          <p:cNvPr id="151" name="Google Shape;151;p25"/>
          <p:cNvCxnSpPr>
            <a:stCxn id="149" idx="3"/>
            <a:endCxn id="150" idx="1"/>
          </p:cNvCxnSpPr>
          <p:nvPr/>
        </p:nvCxnSpPr>
        <p:spPr>
          <a:xfrm>
            <a:off x="3740650" y="2862450"/>
            <a:ext cx="1662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5"/>
          <p:cNvSpPr txBox="1"/>
          <p:nvPr/>
        </p:nvSpPr>
        <p:spPr>
          <a:xfrm>
            <a:off x="3740700" y="2348100"/>
            <a:ext cx="1662600" cy="16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Proxima Nova"/>
                <a:ea typeface="Proxima Nova"/>
                <a:cs typeface="Proxima Nova"/>
                <a:sym typeface="Proxima Nova"/>
              </a:rPr>
              <a:t>AI CopyWriter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Proxima Nova"/>
                <a:ea typeface="Proxima Nova"/>
                <a:cs typeface="Proxima Nova"/>
                <a:sym typeface="Proxima Nova"/>
              </a:rPr>
              <a:t>перефраз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Proxima Nova"/>
                <a:ea typeface="Proxima Nova"/>
                <a:cs typeface="Proxima Nova"/>
                <a:sym typeface="Proxima Nova"/>
              </a:rPr>
              <a:t>дополнить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0" y="4748400"/>
            <a:ext cx="64104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Пример сочинения с</a:t>
            </a:r>
            <a:r>
              <a:rPr lang="ru" sz="1200">
                <a:solidFill>
                  <a:srgbClr val="274E1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" sz="1200" u="sng">
                <a:solidFill>
                  <a:srgbClr val="274E13"/>
                </a:solidFill>
                <a:latin typeface="Proxima Nova"/>
                <a:ea typeface="Proxima Nova"/>
                <a:cs typeface="Proxima Nova"/>
                <a:sym typeface="Proxima Nov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https://dictants.com/leto/leto-7klass/</a:t>
            </a:r>
            <a:r>
              <a:rPr lang="ru" sz="1200">
                <a:solidFill>
                  <a:srgbClr val="274E1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200">
              <a:solidFill>
                <a:srgbClr val="274E1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Блог-пост</a:t>
            </a:r>
            <a:endParaRPr b="1"/>
          </a:p>
        </p:txBody>
      </p:sp>
      <p:sp>
        <p:nvSpPr>
          <p:cNvPr id="159" name="Google Shape;159;p26"/>
          <p:cNvSpPr/>
          <p:nvPr/>
        </p:nvSpPr>
        <p:spPr>
          <a:xfrm>
            <a:off x="311700" y="1017725"/>
            <a:ext cx="3429000" cy="3730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Мы везём с собой столько тёплых эмоций и впечатлений. Я никогда ещё не видела такую радость в глазах детей - Алиса ныряла под водой и видела черепаху, Богдан сам поймал свою первую рыбу. Их выражения лиц - невозможно описать😂 (посмотрите, что-то ещё живет в сториз). Вот как раз ради этого и стоит столько трудиться, чтобы видеть их счастье!</a:t>
            </a:r>
            <a:endParaRPr/>
          </a:p>
        </p:txBody>
      </p:sp>
      <p:sp>
        <p:nvSpPr>
          <p:cNvPr id="160" name="Google Shape;160;p26"/>
          <p:cNvSpPr/>
          <p:nvPr/>
        </p:nvSpPr>
        <p:spPr>
          <a:xfrm>
            <a:off x="5403300" y="948275"/>
            <a:ext cx="3511200" cy="3869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Мы везём с собой столько тёплых эмоций и впечатлений. Я никогда ещё не видела такую радость в глазах детей - Алиса ныряла под водой и видела черепаху, Богдан сам поймал свою первую рыбу. </a:t>
            </a:r>
            <a:r>
              <a:rPr i="1" lang="ru"/>
              <a:t>Также было интересно видеть, как дети, взявшись за руки, водят хоровод и пляшут под музыку. </a:t>
            </a:r>
            <a:r>
              <a:rPr lang="ru"/>
              <a:t>Их выражения лиц - невозможно описать😂 (посмотрите, что-то ещё живет в сториз). </a:t>
            </a:r>
            <a:r>
              <a:rPr i="1" lang="ru"/>
              <a:t>Также хочу отметить, как хорошо все организовано - и еда, и развлечения.</a:t>
            </a:r>
            <a:r>
              <a:rPr lang="ru"/>
              <a:t> Вот как раз ради этого и стоит столько трудиться, чтобы видеть их счастье!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" name="Google Shape;161;p26"/>
          <p:cNvCxnSpPr>
            <a:stCxn id="159" idx="3"/>
            <a:endCxn id="160" idx="1"/>
          </p:cNvCxnSpPr>
          <p:nvPr/>
        </p:nvCxnSpPr>
        <p:spPr>
          <a:xfrm>
            <a:off x="3740700" y="2883125"/>
            <a:ext cx="1662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6"/>
          <p:cNvSpPr txBox="1"/>
          <p:nvPr/>
        </p:nvSpPr>
        <p:spPr>
          <a:xfrm>
            <a:off x="3740700" y="2348100"/>
            <a:ext cx="1662600" cy="16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Proxima Nova"/>
                <a:ea typeface="Proxima Nova"/>
                <a:cs typeface="Proxima Nova"/>
                <a:sym typeface="Proxima Nova"/>
              </a:rPr>
              <a:t>AI CopyWriter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Proxima Nova"/>
                <a:ea typeface="Proxima Nova"/>
                <a:cs typeface="Proxima Nova"/>
                <a:sym typeface="Proxima Nova"/>
              </a:rPr>
              <a:t>дополнить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0" y="4748525"/>
            <a:ext cx="86202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Блог-пост из Инстраграма топ-4 блогера России </a:t>
            </a:r>
            <a:r>
              <a:rPr lang="ru" sz="1200" u="sng">
                <a:solidFill>
                  <a:srgbClr val="274E13"/>
                </a:solidFill>
                <a:latin typeface="Proxima Nova"/>
                <a:ea typeface="Proxima Nova"/>
                <a:cs typeface="Proxima Nova"/>
                <a:sym typeface="Proxima Nov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https://www.instagram.com/p/CHXU8RFBjDv/</a:t>
            </a:r>
            <a:r>
              <a:rPr lang="ru" sz="1200">
                <a:solidFill>
                  <a:srgbClr val="274E1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200">
              <a:solidFill>
                <a:srgbClr val="274E1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Статья на сайте</a:t>
            </a:r>
            <a:endParaRPr b="1"/>
          </a:p>
        </p:txBody>
      </p:sp>
      <p:sp>
        <p:nvSpPr>
          <p:cNvPr id="169" name="Google Shape;169;p27"/>
          <p:cNvSpPr/>
          <p:nvPr/>
        </p:nvSpPr>
        <p:spPr>
          <a:xfrm>
            <a:off x="311700" y="1157475"/>
            <a:ext cx="3570000" cy="3429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Сегодня копирайтинг становится глобальным, поскольку транснациональные корпорации и иные предприятия все активнее продвигают себя в глобальном масштабе, и в их распоряжении мировая аудитория. А это обусловливает беспрецедентный рост спроса на копирайтеров. Рекламные и маркетинговые кампании все чаще разворачивающиеся на веб-основе, способствуют дальнейшему повышению спроса на творческих писателей, способных сделать работу при ограниченном бюджете.</a:t>
            </a:r>
            <a:endParaRPr/>
          </a:p>
        </p:txBody>
      </p:sp>
      <p:sp>
        <p:nvSpPr>
          <p:cNvPr id="170" name="Google Shape;170;p27"/>
          <p:cNvSpPr/>
          <p:nvPr/>
        </p:nvSpPr>
        <p:spPr>
          <a:xfrm>
            <a:off x="5544350" y="1157475"/>
            <a:ext cx="3429000" cy="3429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Сегодня все больше людей, в том числе и в России, ищут работу в интернете, а значит, и копирайтеры могут найти себе применение. Спрос на копирайтеров вырос в несколько раз. Также растет популярность и востребованность таких профессий, как копирайтер-маркетолог и копирайтер-промоутер. Какие писатели нужны, чтобы делать работу при ограниченном бюджете?. Это так называемые фрилансеры, то есть те, кто работают удаленно.</a:t>
            </a:r>
            <a:endParaRPr/>
          </a:p>
        </p:txBody>
      </p:sp>
      <p:cxnSp>
        <p:nvCxnSpPr>
          <p:cNvPr id="171" name="Google Shape;171;p27"/>
          <p:cNvCxnSpPr>
            <a:stCxn id="169" idx="3"/>
            <a:endCxn id="170" idx="1"/>
          </p:cNvCxnSpPr>
          <p:nvPr/>
        </p:nvCxnSpPr>
        <p:spPr>
          <a:xfrm>
            <a:off x="3881700" y="2871975"/>
            <a:ext cx="1662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27"/>
          <p:cNvSpPr txBox="1"/>
          <p:nvPr/>
        </p:nvSpPr>
        <p:spPr>
          <a:xfrm>
            <a:off x="3881750" y="2357625"/>
            <a:ext cx="1662600" cy="16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Proxima Nova"/>
                <a:ea typeface="Proxima Nova"/>
                <a:cs typeface="Proxima Nova"/>
                <a:sym typeface="Proxima Nova"/>
              </a:rPr>
              <a:t>AI CopyWriter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Proxima Nova"/>
                <a:ea typeface="Proxima Nova"/>
                <a:cs typeface="Proxima Nova"/>
                <a:sym typeface="Proxima Nova"/>
              </a:rPr>
              <a:t>перефраз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Proxima Nova"/>
                <a:ea typeface="Proxima Nova"/>
                <a:cs typeface="Proxima Nova"/>
                <a:sym typeface="Proxima Nova"/>
              </a:rPr>
              <a:t>дополнить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0" y="4726225"/>
            <a:ext cx="75915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Часть статьи с сайт</a:t>
            </a:r>
            <a:r>
              <a:rPr lang="ru" sz="1200">
                <a:solidFill>
                  <a:srgbClr val="274E1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" sz="1200" u="sng">
                <a:solidFill>
                  <a:srgbClr val="274E13"/>
                </a:solidFill>
                <a:latin typeface="Proxima Nova"/>
                <a:ea typeface="Proxima Nova"/>
                <a:cs typeface="Proxima Nova"/>
                <a:sym typeface="Proxima Nov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https://www.marketing.spb.ru/lib-comm/copywriting.htm</a:t>
            </a:r>
            <a:r>
              <a:rPr lang="ru" sz="1200">
                <a:solidFill>
                  <a:srgbClr val="274E1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200">
              <a:solidFill>
                <a:srgbClr val="274E1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165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0"/>
              <a:t>AI CopyWriter</a:t>
            </a:r>
            <a:endParaRPr b="1" sz="5000"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11700" y="3540850"/>
            <a:ext cx="8520600" cy="10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200"/>
              <a:t>e-mail: dilyara.rimovna@gmail.com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33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/>
              <a:t>Сколько </a:t>
            </a:r>
            <a:r>
              <a:rPr b="1" lang="ru" sz="5000"/>
              <a:t>копирайтеров</a:t>
            </a:r>
            <a:r>
              <a:rPr lang="ru" sz="5000"/>
              <a:t> </a:t>
            </a:r>
            <a:endParaRPr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/>
              <a:t>надо иметь, чтобы вести </a:t>
            </a:r>
            <a:r>
              <a:rPr lang="ru" sz="5000"/>
              <a:t>бизнес</a:t>
            </a:r>
            <a:r>
              <a:rPr lang="ru" sz="5000"/>
              <a:t> в интернете?</a:t>
            </a:r>
            <a:endParaRPr sz="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3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/>
              <a:t>Копирайтера?</a:t>
            </a:r>
            <a:endParaRPr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/>
              <a:t>Ни одного!</a:t>
            </a:r>
            <a:endParaRPr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Хватит редактора.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05000" cy="3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300">
                <a:solidFill>
                  <a:srgbClr val="274E13"/>
                </a:solidFill>
              </a:rPr>
              <a:t>AI CopyWriter</a:t>
            </a:r>
            <a:r>
              <a:rPr lang="ru" sz="4300"/>
              <a:t> на основе ruGPT-3 может перефразировать 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300"/>
              <a:t>и дополнять текст.</a:t>
            </a:r>
            <a:endParaRPr sz="4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Для кого?</a:t>
            </a:r>
            <a:endParaRPr b="1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Многие люди не имеют склонности к творческому письму.</a:t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800"/>
              <a:t>Школьники и студенты могут переписать и дополнить свой реферат или сочинение.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Для кого?</a:t>
            </a:r>
            <a:endParaRPr b="1"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Блогеры зачастую нанимают копирайтеров для написания текстов. </a:t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800"/>
              <a:t>Теперь блогеры могут сами генерировать посты на основе кратко изложенной идеи или на примере чужих постов.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Для кого?</a:t>
            </a:r>
            <a:endParaRPr b="1"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Редакторы могут быстро заполнять сайт оригинальными статьями на основе кратких описаний или заимствованных текстов. </a:t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800"/>
              <a:t>Без помощи копирайтеров.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Зачем?</a:t>
            </a:r>
            <a:endParaRPr b="1"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Char char="●"/>
            </a:pPr>
            <a:r>
              <a:rPr lang="ru" sz="2200">
                <a:solidFill>
                  <a:srgbClr val="666666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Школьникам необходимо писать сочинения по предметам минимум каждую четверть. Рефераты задают еще чаще.</a:t>
            </a:r>
            <a:endParaRPr sz="2200">
              <a:solidFill>
                <a:srgbClr val="666666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200"/>
              <a:buChar char="●"/>
            </a:pPr>
            <a:r>
              <a:rPr lang="ru" sz="2200">
                <a:solidFill>
                  <a:srgbClr val="666666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В Instagram больше 500 тысяч активных блогеров-influencers, которым надо писать блог-посты каждый день.</a:t>
            </a:r>
            <a:endParaRPr sz="2200">
              <a:solidFill>
                <a:srgbClr val="666666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2200"/>
              <a:buChar char="●"/>
            </a:pPr>
            <a:r>
              <a:rPr lang="ru" sz="2200">
                <a:solidFill>
                  <a:srgbClr val="666666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Каждую секунду создается несколько новых веб-сайтов, которые надо заполнить оригинальными текстами.</a:t>
            </a:r>
            <a:endParaRPr sz="2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Что за задачи решаются?</a:t>
            </a:r>
            <a:endParaRPr b="1"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Задача </a:t>
            </a:r>
            <a:r>
              <a:rPr i="1" lang="ru" sz="2100"/>
              <a:t>генерации парафраз</a:t>
            </a:r>
            <a:endParaRPr i="1" sz="21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ru" sz="2000"/>
              <a:t>один датасет </a:t>
            </a:r>
            <a:r>
              <a:rPr lang="ru" sz="2000"/>
              <a:t>(заголовки новостей - специфичный домен)</a:t>
            </a:r>
            <a:endParaRPr sz="20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Задача </a:t>
            </a:r>
            <a:r>
              <a:rPr i="1" lang="ru" sz="2100"/>
              <a:t>дополнения текста</a:t>
            </a:r>
            <a:r>
              <a:rPr lang="ru" sz="2100"/>
              <a:t>, обратная задаче суммаризации:</a:t>
            </a:r>
            <a:endParaRPr sz="2100"/>
          </a:p>
          <a:p>
            <a:pPr indent="-361950" lvl="1" marL="914400" rtl="0" algn="l">
              <a:spcBef>
                <a:spcPts val="1000"/>
              </a:spcBef>
              <a:spcAft>
                <a:spcPts val="0"/>
              </a:spcAft>
              <a:buSzPts val="2100"/>
              <a:buChar char="○"/>
            </a:pPr>
            <a:r>
              <a:rPr lang="ru" sz="2100"/>
              <a:t>экстрактивная суммаризация [</a:t>
            </a:r>
            <a:r>
              <a:rPr lang="ru" sz="1600"/>
              <a:t>выделение куска текста как суммы</a:t>
            </a:r>
            <a:r>
              <a:rPr lang="ru" sz="2100"/>
              <a:t>] - один датасет</a:t>
            </a:r>
            <a:r>
              <a:rPr lang="ru" sz="2000"/>
              <a:t> (новости)</a:t>
            </a:r>
            <a:r>
              <a:rPr lang="ru" sz="2100"/>
              <a:t>,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ru" sz="2100"/>
              <a:t>абстрактивная суммаризация</a:t>
            </a:r>
            <a:r>
              <a:rPr lang="ru" sz="2100"/>
              <a:t> [</a:t>
            </a:r>
            <a:r>
              <a:rPr lang="ru" sz="1600"/>
              <a:t>генерация суммы текста</a:t>
            </a:r>
            <a:r>
              <a:rPr lang="ru" sz="2100"/>
              <a:t>] - </a:t>
            </a:r>
            <a:r>
              <a:rPr lang="ru" sz="2100"/>
              <a:t>нет датасетов.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