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6" r:id="rId5"/>
    <p:sldId id="257" r:id="rId6"/>
    <p:sldId id="267" r:id="rId7"/>
    <p:sldId id="269" r:id="rId8"/>
    <p:sldId id="277" r:id="rId9"/>
    <p:sldId id="268" r:id="rId10"/>
    <p:sldId id="270" r:id="rId11"/>
    <p:sldId id="272" r:id="rId12"/>
    <p:sldId id="278" r:id="rId13"/>
    <p:sldId id="279" r:id="rId14"/>
    <p:sldId id="271" r:id="rId15"/>
    <p:sldId id="273" r:id="rId16"/>
    <p:sldId id="275" r:id="rId17"/>
  </p:sldIdLst>
  <p:sldSz cx="9144000" cy="5143500" type="screen16x9"/>
  <p:notesSz cx="6858000" cy="9144000"/>
  <p:embeddedFontLst>
    <p:embeddedFont>
      <p:font typeface="Epilogue"/>
      <p:regular r:id="rId21"/>
    </p:embeddedFont>
    <p:embeddedFont>
      <p:font typeface="Albert Sans"/>
      <p:regular r:id="rId22"/>
    </p:embeddedFont>
    <p:embeddedFont>
      <p:font typeface="Golos Text" panose="020B0503020202020204"/>
      <p:regular r:id="rId23"/>
    </p:embeddedFont>
    <p:embeddedFont>
      <p:font typeface="Bebas Neue" panose="020B0606020202050201"/>
      <p:regular r:id="rId24"/>
    </p:embeddedFont>
    <p:embeddedFont>
      <p:font typeface="Epilogue" charset="0"/>
      <p:regular r:id="rId25"/>
      <p:bold r:id="rId26"/>
      <p:italic r:id="rId27"/>
      <p:boldItalic r:id="rId28"/>
    </p:embeddedFont>
    <p:embeddedFont>
      <p:font typeface="Albert Sans"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E7AEEEB-D7B9-4A5C-8B46-7CC0CF29B9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2122950" y="1433100"/>
            <a:ext cx="4898100" cy="1839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2122950" y="3275700"/>
            <a:ext cx="4898100" cy="434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a:fillRect/>
          </a:stretch>
        </p:blipFill>
        <p:spPr>
          <a:xfrm rot="10800000">
            <a:off x="0" y="0"/>
            <a:ext cx="9143999" cy="5143501"/>
          </a:xfrm>
          <a:prstGeom prst="rect">
            <a:avLst/>
          </a:prstGeom>
          <a:noFill/>
          <a:ln>
            <a:noFill/>
          </a:ln>
        </p:spPr>
      </p:pic>
      <p:sp>
        <p:nvSpPr>
          <p:cNvPr id="75" name="Google Shape;75;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p:txBody>
      </p:sp>
      <p:sp>
        <p:nvSpPr>
          <p:cNvPr id="76" name="Google Shape;76;p15"/>
          <p:cNvSpPr/>
          <p:nvPr/>
        </p:nvSpPr>
        <p:spPr>
          <a:xfrm>
            <a:off x="8663375" y="4521796"/>
            <a:ext cx="173400" cy="17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pic>
        <p:nvPicPr>
          <p:cNvPr id="84" name="Google Shape;84;p17"/>
          <p:cNvPicPr preferRelativeResize="0"/>
          <p:nvPr/>
        </p:nvPicPr>
        <p:blipFill>
          <a:blip r:embed="rId3"/>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pic>
        <p:nvPicPr>
          <p:cNvPr id="90" name="Google Shape;90;p18"/>
          <p:cNvPicPr preferRelativeResize="0"/>
          <p:nvPr/>
        </p:nvPicPr>
        <p:blipFill>
          <a:blip r:embed="rId3"/>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94" name="Google Shape;94;p18"/>
          <p:cNvSpPr/>
          <p:nvPr/>
        </p:nvSpPr>
        <p:spPr>
          <a:xfrm>
            <a:off x="863250" y="932575"/>
            <a:ext cx="568800" cy="568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14" name="Google Shape;14;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a:fillRect/>
          </a:stretch>
        </p:blipFill>
        <p:spPr>
          <a:xfrm rot="10800000">
            <a:off x="0" y="0"/>
            <a:ext cx="9143999" cy="5143501"/>
          </a:xfrm>
          <a:prstGeom prst="rect">
            <a:avLst/>
          </a:prstGeom>
          <a:noFill/>
          <a:ln>
            <a:noFill/>
          </a:ln>
        </p:spPr>
      </p:pic>
      <p:sp>
        <p:nvSpPr>
          <p:cNvPr id="19" name="Google Shape;19;p4"/>
          <p:cNvSpPr txBox="1">
            <a:spLocks noGrp="1"/>
          </p:cNvSpPr>
          <p:nvPr>
            <p:ph type="title"/>
          </p:nvPr>
        </p:nvSpPr>
        <p:spPr>
          <a:xfrm>
            <a:off x="715100" y="535000"/>
            <a:ext cx="4278600" cy="1101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p:txBody>
      </p:sp>
      <p:sp>
        <p:nvSpPr>
          <p:cNvPr id="20" name="Google Shape;20;p4"/>
          <p:cNvSpPr txBox="1">
            <a:spLocks noGrp="1"/>
          </p:cNvSpPr>
          <p:nvPr>
            <p:ph type="body" idx="1"/>
          </p:nvPr>
        </p:nvSpPr>
        <p:spPr>
          <a:xfrm>
            <a:off x="715100" y="1713100"/>
            <a:ext cx="4278600" cy="28953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Albert Sans"/>
                <a:ea typeface="Albert Sans"/>
                <a:cs typeface="Albert Sans"/>
                <a:sym typeface="Albert Sans"/>
              </a:defRPr>
            </a:lvl1pPr>
            <a:lvl2pPr marL="914400" lvl="1"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2pPr>
            <a:lvl3pPr marL="1371600" lvl="2"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3pPr>
            <a:lvl4pPr marL="1828800" lvl="3"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4pPr>
            <a:lvl5pPr marL="2286000" lvl="4"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5pPr>
            <a:lvl6pPr marL="2743200" lvl="5"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6pPr>
            <a:lvl7pPr marL="3200400" lvl="6"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7pPr>
            <a:lvl8pPr marL="3657600" lvl="7"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8pPr>
            <a:lvl9pPr marL="4114800" lvl="8" indent="-317500" rtl="0">
              <a:lnSpc>
                <a:spcPct val="115000"/>
              </a:lnSpc>
              <a:spcBef>
                <a:spcPts val="0"/>
              </a:spcBef>
              <a:spcAft>
                <a:spcPts val="0"/>
              </a:spcAft>
              <a:buClr>
                <a:schemeClr val="dk1"/>
              </a:buClr>
              <a:buSzPts val="1400"/>
              <a:buFont typeface="Golos Text" panose="020B0503020202020204"/>
              <a:buChar char="■"/>
              <a:defRPr>
                <a:solidFill>
                  <a:schemeClr val="dk1"/>
                </a:solidFill>
                <a:latin typeface="Golos Text" panose="020B0503020202020204"/>
                <a:ea typeface="Golos Text" panose="020B0503020202020204"/>
                <a:cs typeface="Golos Text" panose="020B0503020202020204"/>
                <a:sym typeface="Golos Text" panose="020B0503020202020204"/>
              </a:defRPr>
            </a:lvl9pPr>
          </a:lstStyle>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23" name="Google Shape;23;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4" name="Google Shape;24;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5" name="Google Shape;25;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42" name="Google Shape;42;p8"/>
          <p:cNvPicPr preferRelativeResize="0"/>
          <p:nvPr/>
        </p:nvPicPr>
        <p:blipFill>
          <a:blip r:embed="rId3"/>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48" name="Google Shape;48;p9"/>
          <p:cNvSpPr txBox="1">
            <a:spLocks noGrp="1"/>
          </p:cNvSpPr>
          <p:nvPr>
            <p:ph type="title"/>
          </p:nvPr>
        </p:nvSpPr>
        <p:spPr>
          <a:xfrm>
            <a:off x="715100" y="802738"/>
            <a:ext cx="7713900" cy="140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9" name="Google Shape;49;p9"/>
          <p:cNvSpPr txBox="1">
            <a:spLocks noGrp="1"/>
          </p:cNvSpPr>
          <p:nvPr>
            <p:ph type="subTitle" idx="1"/>
          </p:nvPr>
        </p:nvSpPr>
        <p:spPr>
          <a:xfrm>
            <a:off x="715100" y="2208963"/>
            <a:ext cx="7713900" cy="213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a:fillRect/>
          </a:stretch>
        </p:blipFill>
        <p:spPr>
          <a:xfrm>
            <a:off x="0" y="0"/>
            <a:ext cx="9143999" cy="5143501"/>
          </a:xfrm>
          <a:prstGeom prst="rect">
            <a:avLst/>
          </a:prstGeom>
          <a:noFill/>
          <a:ln>
            <a:noFill/>
          </a:ln>
        </p:spPr>
      </p:pic>
      <p:sp>
        <p:nvSpPr>
          <p:cNvPr id="55" name="Google Shape;5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pic>
        <p:nvPicPr>
          <p:cNvPr id="57" name="Google Shape;57;p11"/>
          <p:cNvPicPr preferRelativeResize="0"/>
          <p:nvPr/>
        </p:nvPicPr>
        <p:blipFill>
          <a:blip r:embed="rId3"/>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59" name="Google Shape;59;p11"/>
          <p:cNvPicPr preferRelativeResize="0"/>
          <p:nvPr/>
        </p:nvPicPr>
        <p:blipFill>
          <a:blip r:embed="rId4"/>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2"/>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2139555" y="2329748"/>
            <a:ext cx="6137975" cy="230544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4400" dirty="0">
                <a:latin typeface="Epilogue" charset="0"/>
                <a:cs typeface="Times New Roman" panose="02020603050405020304" pitchFamily="18" charset="0"/>
              </a:rPr>
              <a:t>FAKE NEWS DETECTION USING </a:t>
            </a:r>
            <a:br>
              <a:rPr lang="en-GB" sz="4400" dirty="0">
                <a:latin typeface="Epilogue" charset="0"/>
                <a:cs typeface="Times New Roman" panose="02020603050405020304" pitchFamily="18" charset="0"/>
              </a:rPr>
            </a:br>
            <a:r>
              <a:rPr lang="en-GB" sz="4400" dirty="0">
                <a:latin typeface="Epilogue" charset="0"/>
                <a:cs typeface="Times New Roman" panose="02020603050405020304" pitchFamily="18" charset="0"/>
              </a:rPr>
              <a:t>MACHINE LEARNING</a:t>
            </a:r>
            <a:endParaRPr sz="4400" dirty="0">
              <a:latin typeface="Epilogue" charset="0"/>
              <a:cs typeface="Times New Roman" panose="02020603050405020304" pitchFamily="18" charset="0"/>
            </a:endParaRPr>
          </a:p>
        </p:txBody>
      </p:sp>
      <p:pic>
        <p:nvPicPr>
          <p:cNvPr id="108" name="Google Shape;108;p22"/>
          <p:cNvPicPr preferRelativeResize="0"/>
          <p:nvPr/>
        </p:nvPicPr>
        <p:blipFill>
          <a:blip r:embed="rId1"/>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110" name="Google Shape;110;p22"/>
          <p:cNvPicPr preferRelativeResize="0"/>
          <p:nvPr/>
        </p:nvPicPr>
        <p:blipFill>
          <a:blip r:embed="rId2"/>
          <a:stretch>
            <a:fillRect/>
          </a:stretch>
        </p:blipFill>
        <p:spPr>
          <a:xfrm rot="10800000">
            <a:off x="-5051" y="2445325"/>
            <a:ext cx="1347026" cy="2698175"/>
          </a:xfrm>
          <a:prstGeom prst="rect">
            <a:avLst/>
          </a:prstGeom>
          <a:noFill/>
          <a:ln>
            <a:noFill/>
          </a:ln>
        </p:spPr>
      </p:pic>
      <p:sp>
        <p:nvSpPr>
          <p:cNvPr id="111" name="Google Shape;111;p22"/>
          <p:cNvSpPr/>
          <p:nvPr/>
        </p:nvSpPr>
        <p:spPr>
          <a:xfrm>
            <a:off x="792527" y="244532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112" name="Google Shape;112;p22"/>
          <p:cNvPicPr preferRelativeResize="0"/>
          <p:nvPr/>
        </p:nvPicPr>
        <p:blipFill>
          <a:blip r:embed="rId3"/>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114" name="Google Shape;114;p22"/>
          <p:cNvPicPr preferRelativeResize="0"/>
          <p:nvPr/>
        </p:nvPicPr>
        <p:blipFill>
          <a:blip r:embed="rId4"/>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117" name="Google Shape;117;p22"/>
          <p:cNvPicPr preferRelativeResize="0"/>
          <p:nvPr/>
        </p:nvPicPr>
        <p:blipFill>
          <a:blip r:embed="rId5"/>
          <a:stretch>
            <a:fillRect/>
          </a:stretch>
        </p:blipFill>
        <p:spPr>
          <a:xfrm>
            <a:off x="1795725" y="4195737"/>
            <a:ext cx="543525" cy="543525"/>
          </a:xfrm>
          <a:prstGeom prst="rect">
            <a:avLst/>
          </a:prstGeom>
          <a:noFill/>
          <a:ln>
            <a:noFill/>
          </a:ln>
        </p:spPr>
      </p:pic>
      <p:pic>
        <p:nvPicPr>
          <p:cNvPr id="1032" name="Picture 8" descr="No message in fake news - Seven types of fake news identified to help detect  misinformation | The Economic Ti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5915" y="78896"/>
            <a:ext cx="4533957" cy="2188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440036" y="230300"/>
            <a:ext cx="5239652" cy="602325"/>
          </a:xfrm>
          <a:prstGeom prst="rect">
            <a:avLst/>
          </a:prstGeom>
        </p:spPr>
        <p:txBody>
          <a:bodyPr spcFirstLastPara="1" wrap="square" lIns="91425" tIns="91425" rIns="91425" bIns="91425" anchor="t" anchorCtr="0">
            <a:noAutofit/>
          </a:bodyPr>
          <a:lstStyle/>
          <a:p>
            <a:r>
              <a:rPr lang="en-US" sz="3000" b="1" dirty="0">
                <a:latin typeface="Epilogue" charset="0"/>
              </a:rPr>
              <a:t>Visualization of Dataset</a:t>
            </a:r>
            <a:endParaRPr lang="en-IN" sz="3000" b="1" dirty="0">
              <a:latin typeface="Epilogue" charset="0"/>
            </a:endParaRPr>
          </a:p>
        </p:txBody>
      </p:sp>
      <p:pic>
        <p:nvPicPr>
          <p:cNvPr id="124" name="Google Shape;124;p23"/>
          <p:cNvPicPr preferRelativeResize="0"/>
          <p:nvPr/>
        </p:nvPicPr>
        <p:blipFill>
          <a:blip r:embed="rId1"/>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2"/>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7" name="Picture 6"/>
          <p:cNvPicPr>
            <a:picLocks noChangeAspect="1"/>
          </p:cNvPicPr>
          <p:nvPr/>
        </p:nvPicPr>
        <p:blipFill>
          <a:blip r:embed="rId3"/>
          <a:stretch>
            <a:fillRect/>
          </a:stretch>
        </p:blipFill>
        <p:spPr>
          <a:xfrm>
            <a:off x="750313" y="1137425"/>
            <a:ext cx="4503467" cy="3968828"/>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7908" y="145266"/>
            <a:ext cx="5010615" cy="553998"/>
          </a:xfrm>
          <a:prstGeom prst="rect">
            <a:avLst/>
          </a:prstGeom>
          <a:noFill/>
        </p:spPr>
        <p:txBody>
          <a:bodyPr wrap="square" rtlCol="0">
            <a:spAutoFit/>
          </a:bodyPr>
          <a:lstStyle/>
          <a:p>
            <a:r>
              <a:rPr lang="en-US" sz="3000" b="1" dirty="0">
                <a:latin typeface="Epilogue" charset="0"/>
              </a:rPr>
              <a:t>Comparing Accuracy</a:t>
            </a:r>
            <a:endParaRPr lang="en-IN" sz="3000" b="1" dirty="0">
              <a:latin typeface="Epilogue" charset="0"/>
            </a:endParaRPr>
          </a:p>
        </p:txBody>
      </p:sp>
      <p:pic>
        <p:nvPicPr>
          <p:cNvPr id="4" name="Picture 3"/>
          <p:cNvPicPr>
            <a:picLocks noChangeAspect="1"/>
          </p:cNvPicPr>
          <p:nvPr/>
        </p:nvPicPr>
        <p:blipFill>
          <a:blip r:embed="rId1"/>
          <a:stretch>
            <a:fillRect/>
          </a:stretch>
        </p:blipFill>
        <p:spPr>
          <a:xfrm>
            <a:off x="3122451" y="795908"/>
            <a:ext cx="5261527" cy="3747960"/>
          </a:xfrm>
          <a:prstGeom prst="rect">
            <a:avLst/>
          </a:prstGeom>
        </p:spPr>
      </p:pic>
      <p:sp>
        <p:nvSpPr>
          <p:cNvPr id="5" name="TextBox 4"/>
          <p:cNvSpPr txBox="1"/>
          <p:nvPr/>
        </p:nvSpPr>
        <p:spPr>
          <a:xfrm>
            <a:off x="3277754" y="4659680"/>
            <a:ext cx="6326458" cy="338554"/>
          </a:xfrm>
          <a:prstGeom prst="rect">
            <a:avLst/>
          </a:prstGeom>
          <a:noFill/>
        </p:spPr>
        <p:txBody>
          <a:bodyPr wrap="square" rtlCol="0">
            <a:spAutoFit/>
          </a:bodyPr>
          <a:lstStyle/>
          <a:p>
            <a:r>
              <a:rPr lang="en-US" sz="1600" b="0" i="0" dirty="0">
                <a:solidFill>
                  <a:srgbClr val="1F2328"/>
                </a:solidFill>
                <a:effectLst/>
                <a:latin typeface="Albert Sans" charset="0"/>
              </a:rPr>
              <a:t>SVM got the highest accuracy of 93.9% for our dataset</a:t>
            </a:r>
            <a:endParaRPr lang="en-IN" sz="1600" dirty="0">
              <a:latin typeface="Albert Sans"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514377" y="262903"/>
            <a:ext cx="5239652" cy="602325"/>
          </a:xfrm>
          <a:prstGeom prst="rect">
            <a:avLst/>
          </a:prstGeom>
        </p:spPr>
        <p:txBody>
          <a:bodyPr spcFirstLastPara="1" wrap="square" lIns="91425" tIns="91425" rIns="91425" bIns="91425" anchor="t" anchorCtr="0">
            <a:noAutofit/>
          </a:bodyPr>
          <a:lstStyle/>
          <a:p>
            <a:r>
              <a:rPr lang="en-US" sz="3000" b="1" dirty="0">
                <a:latin typeface="Epilogue" charset="0"/>
              </a:rPr>
              <a:t>Web Application</a:t>
            </a:r>
            <a:endParaRPr lang="en-IN" sz="3000" b="1" dirty="0">
              <a:latin typeface="Epilogue" charset="0"/>
            </a:endParaRPr>
          </a:p>
        </p:txBody>
      </p:sp>
      <p:pic>
        <p:nvPicPr>
          <p:cNvPr id="124" name="Google Shape;124;p23"/>
          <p:cNvPicPr preferRelativeResize="0"/>
          <p:nvPr/>
        </p:nvPicPr>
        <p:blipFill>
          <a:blip r:embed="rId1"/>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2"/>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2" name="Picture 1"/>
          <p:cNvPicPr>
            <a:picLocks noChangeAspect="1"/>
          </p:cNvPicPr>
          <p:nvPr/>
        </p:nvPicPr>
        <p:blipFill>
          <a:blip r:embed="rId3"/>
          <a:stretch>
            <a:fillRect/>
          </a:stretch>
        </p:blipFill>
        <p:spPr>
          <a:xfrm>
            <a:off x="264201" y="995843"/>
            <a:ext cx="6356195" cy="3645113"/>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0233" y="464934"/>
            <a:ext cx="5010615" cy="553998"/>
          </a:xfrm>
          <a:prstGeom prst="rect">
            <a:avLst/>
          </a:prstGeom>
          <a:noFill/>
        </p:spPr>
        <p:txBody>
          <a:bodyPr wrap="square" rtlCol="0">
            <a:spAutoFit/>
          </a:bodyPr>
          <a:lstStyle/>
          <a:p>
            <a:r>
              <a:rPr lang="en-US" sz="3000" b="1" dirty="0">
                <a:latin typeface="Epilogue" charset="0"/>
              </a:rPr>
              <a:t>Conclusion</a:t>
            </a:r>
            <a:endParaRPr lang="en-IN" sz="3000" b="1" dirty="0">
              <a:latin typeface="Epilogue" charset="0"/>
            </a:endParaRPr>
          </a:p>
        </p:txBody>
      </p:sp>
      <p:sp>
        <p:nvSpPr>
          <p:cNvPr id="4" name="TextBox 3"/>
          <p:cNvSpPr txBox="1"/>
          <p:nvPr/>
        </p:nvSpPr>
        <p:spPr>
          <a:xfrm>
            <a:off x="3646448" y="1348035"/>
            <a:ext cx="4572000" cy="2641749"/>
          </a:xfrm>
          <a:prstGeom prst="rect">
            <a:avLst/>
          </a:prstGeom>
          <a:noFill/>
        </p:spPr>
        <p:txBody>
          <a:bodyPr wrap="square">
            <a:spAutoFit/>
          </a:bodyPr>
          <a:lstStyle/>
          <a:p>
            <a:pPr marL="0" lvl="0" indent="0" algn="l" rtl="0">
              <a:lnSpc>
                <a:spcPct val="150000"/>
              </a:lnSpc>
              <a:spcBef>
                <a:spcPts val="0"/>
              </a:spcBef>
              <a:spcAft>
                <a:spcPts val="0"/>
              </a:spcAft>
              <a:buNone/>
            </a:pPr>
            <a:r>
              <a:rPr lang="en-US" dirty="0">
                <a:latin typeface="Albert Sans" charset="0"/>
              </a:rPr>
              <a:t>Finally we can conclude that by using different machine learning algorithms we have saved the one model which gives the better accuracy than other models. The saved model is the SVM which is good when compared to other models. And finally after saving the model the we designed the streamlit model to predict whether the given news is fake or real.</a:t>
            </a:r>
            <a:endParaRPr lang="en-US" dirty="0">
              <a:latin typeface="Albert Sans"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43" y="1060650"/>
            <a:ext cx="6576000" cy="1511100"/>
          </a:xfrm>
        </p:spPr>
        <p:txBody>
          <a:bodyPr/>
          <a:lstStyle/>
          <a:p>
            <a:r>
              <a:rPr lang="en-US" sz="8000" dirty="0"/>
              <a:t>Thanks!</a:t>
            </a:r>
            <a:r>
              <a:rPr lang="en-US" sz="8000" dirty="0">
                <a:sym typeface="Wingdings" panose="05000000000000000000" pitchFamily="2" charset="2"/>
              </a:rPr>
              <a:t></a:t>
            </a:r>
            <a:endParaRPr lang="en-IN" sz="8000" dirty="0"/>
          </a:p>
        </p:txBody>
      </p:sp>
      <p:pic>
        <p:nvPicPr>
          <p:cNvPr id="4" name="Google Shape;244;p32"/>
          <p:cNvPicPr preferRelativeResize="0"/>
          <p:nvPr/>
        </p:nvPicPr>
        <p:blipFill>
          <a:blip r:embed="rId1"/>
          <a:stretch>
            <a:fillRect/>
          </a:stretch>
        </p:blipFill>
        <p:spPr>
          <a:xfrm rot="10800000">
            <a:off x="0" y="2445325"/>
            <a:ext cx="1347026" cy="2698175"/>
          </a:xfrm>
          <a:prstGeom prst="rect">
            <a:avLst/>
          </a:prstGeom>
          <a:noFill/>
          <a:ln>
            <a:noFill/>
          </a:ln>
        </p:spPr>
      </p:pic>
      <p:sp>
        <p:nvSpPr>
          <p:cNvPr id="5" name="Google Shape;249;p32"/>
          <p:cNvSpPr/>
          <p:nvPr/>
        </p:nvSpPr>
        <p:spPr>
          <a:xfrm rot="10800000">
            <a:off x="602166" y="3983639"/>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pic>
        <p:nvPicPr>
          <p:cNvPr id="6" name="Google Shape;248;p32"/>
          <p:cNvPicPr preferRelativeResize="0"/>
          <p:nvPr/>
        </p:nvPicPr>
        <p:blipFill>
          <a:blip r:embed="rId2"/>
          <a:stretch>
            <a:fillRect/>
          </a:stretch>
        </p:blipFill>
        <p:spPr>
          <a:xfrm rot="10800000">
            <a:off x="864066" y="4315175"/>
            <a:ext cx="1654175" cy="828325"/>
          </a:xfrm>
          <a:prstGeom prst="rect">
            <a:avLst/>
          </a:prstGeom>
          <a:noFill/>
          <a:ln>
            <a:noFill/>
          </a:ln>
        </p:spPr>
      </p:pic>
      <p:pic>
        <p:nvPicPr>
          <p:cNvPr id="7" name="Google Shape;251;p32"/>
          <p:cNvPicPr preferRelativeResize="0"/>
          <p:nvPr/>
        </p:nvPicPr>
        <p:blipFill>
          <a:blip r:embed="rId3"/>
          <a:stretch>
            <a:fillRect/>
          </a:stretch>
        </p:blipFill>
        <p:spPr>
          <a:xfrm rot="10800000">
            <a:off x="1949194" y="4245539"/>
            <a:ext cx="543525" cy="543525"/>
          </a:xfrm>
          <a:prstGeom prst="rect">
            <a:avLst/>
          </a:prstGeom>
          <a:noFill/>
          <a:ln>
            <a:noFill/>
          </a:ln>
        </p:spPr>
      </p:pic>
      <p:sp>
        <p:nvSpPr>
          <p:cNvPr id="8" name="Google Shape;245;p32"/>
          <p:cNvSpPr/>
          <p:nvPr/>
        </p:nvSpPr>
        <p:spPr>
          <a:xfrm rot="10800000">
            <a:off x="845427" y="2466737"/>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9" name="TextBox 8"/>
          <p:cNvSpPr txBox="1"/>
          <p:nvPr/>
        </p:nvSpPr>
        <p:spPr>
          <a:xfrm>
            <a:off x="5687123" y="3116811"/>
            <a:ext cx="3330498" cy="1676741"/>
          </a:xfrm>
          <a:prstGeom prst="rect">
            <a:avLst/>
          </a:prstGeom>
          <a:noFill/>
        </p:spPr>
        <p:txBody>
          <a:bodyPr wrap="square" rtlCol="0">
            <a:spAutoFit/>
          </a:bodyPr>
          <a:lstStyle/>
          <a:p>
            <a:pPr>
              <a:lnSpc>
                <a:spcPct val="150000"/>
              </a:lnSpc>
            </a:pPr>
            <a:r>
              <a:rPr lang="en-US" b="1" dirty="0">
                <a:latin typeface="Epilogue" charset="0"/>
              </a:rPr>
              <a:t>Submitted By:</a:t>
            </a:r>
            <a:endParaRPr lang="en-US" b="1" dirty="0">
              <a:latin typeface="Epilogue" charset="0"/>
            </a:endParaRPr>
          </a:p>
          <a:p>
            <a:pPr>
              <a:lnSpc>
                <a:spcPct val="150000"/>
              </a:lnSpc>
            </a:pPr>
            <a:r>
              <a:rPr lang="en-US" dirty="0">
                <a:latin typeface="Epilogue" charset="0"/>
              </a:rPr>
              <a:t>Ande SaiLakshmi</a:t>
            </a:r>
            <a:endParaRPr lang="en-US" dirty="0">
              <a:latin typeface="Epilogue" charset="0"/>
            </a:endParaRPr>
          </a:p>
          <a:p>
            <a:pPr>
              <a:lnSpc>
                <a:spcPct val="150000"/>
              </a:lnSpc>
            </a:pPr>
            <a:r>
              <a:rPr lang="en-US" dirty="0">
                <a:latin typeface="Epilogue" charset="0"/>
              </a:rPr>
              <a:t>Boyina Lavanya</a:t>
            </a:r>
            <a:endParaRPr lang="en-US" dirty="0">
              <a:latin typeface="Epilogue" charset="0"/>
            </a:endParaRPr>
          </a:p>
          <a:p>
            <a:pPr>
              <a:lnSpc>
                <a:spcPct val="150000"/>
              </a:lnSpc>
            </a:pPr>
            <a:r>
              <a:rPr lang="en-US" dirty="0">
                <a:latin typeface="Epilogue" charset="0"/>
              </a:rPr>
              <a:t>Durga Bommareddy</a:t>
            </a:r>
            <a:endParaRPr lang="en-US" dirty="0">
              <a:latin typeface="Epilogue" charset="0"/>
            </a:endParaRPr>
          </a:p>
          <a:p>
            <a:pPr>
              <a:lnSpc>
                <a:spcPct val="150000"/>
              </a:lnSpc>
            </a:pPr>
            <a:r>
              <a:rPr lang="en-US" dirty="0">
                <a:latin typeface="Epilogue" charset="0"/>
              </a:rPr>
              <a:t>Garikipati Bandhavi</a:t>
            </a:r>
            <a:endParaRPr lang="en-US" dirty="0">
              <a:latin typeface="Epilogue"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5647" y="468351"/>
            <a:ext cx="3003395" cy="553998"/>
          </a:xfrm>
          <a:prstGeom prst="rect">
            <a:avLst/>
          </a:prstGeom>
          <a:noFill/>
        </p:spPr>
        <p:txBody>
          <a:bodyPr wrap="square" rtlCol="0">
            <a:spAutoFit/>
          </a:bodyPr>
          <a:lstStyle/>
          <a:p>
            <a:r>
              <a:rPr lang="en-US" sz="3000" b="1" dirty="0">
                <a:latin typeface="Epilogue" charset="0"/>
              </a:rPr>
              <a:t>Contents</a:t>
            </a:r>
            <a:endParaRPr lang="en-IN" sz="3000" b="1" dirty="0">
              <a:latin typeface="Epilogue" charset="0"/>
            </a:endParaRPr>
          </a:p>
        </p:txBody>
      </p:sp>
      <p:sp>
        <p:nvSpPr>
          <p:cNvPr id="2" name="TextBox 1"/>
          <p:cNvSpPr txBox="1"/>
          <p:nvPr/>
        </p:nvSpPr>
        <p:spPr>
          <a:xfrm>
            <a:off x="3858321" y="1211766"/>
            <a:ext cx="5018049" cy="36112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Albert Sans" charset="0"/>
              </a:rPr>
              <a:t>Abstract</a:t>
            </a:r>
            <a:endParaRPr lang="en-US" dirty="0">
              <a:latin typeface="Albert Sans" charset="0"/>
            </a:endParaRPr>
          </a:p>
          <a:p>
            <a:pPr marL="285750" indent="-285750">
              <a:lnSpc>
                <a:spcPct val="150000"/>
              </a:lnSpc>
              <a:buFont typeface="Wingdings" panose="05000000000000000000" pitchFamily="2" charset="2"/>
              <a:buChar char="Ø"/>
            </a:pPr>
            <a:r>
              <a:rPr lang="en-US" dirty="0">
                <a:latin typeface="Albert Sans" charset="0"/>
              </a:rPr>
              <a:t>Problem Statement</a:t>
            </a:r>
            <a:endParaRPr lang="en-US" dirty="0">
              <a:latin typeface="Albert Sans" charset="0"/>
            </a:endParaRPr>
          </a:p>
          <a:p>
            <a:pPr marL="285750" indent="-285750">
              <a:lnSpc>
                <a:spcPct val="150000"/>
              </a:lnSpc>
              <a:buFont typeface="Wingdings" panose="05000000000000000000" pitchFamily="2" charset="2"/>
              <a:buChar char="Ø"/>
            </a:pPr>
            <a:r>
              <a:rPr lang="en-US" dirty="0">
                <a:latin typeface="Albert Sans" charset="0"/>
              </a:rPr>
              <a:t>Architecture</a:t>
            </a:r>
            <a:endParaRPr lang="en-US" dirty="0">
              <a:latin typeface="Albert Sans" charset="0"/>
            </a:endParaRPr>
          </a:p>
          <a:p>
            <a:pPr marL="285750" indent="-285750">
              <a:lnSpc>
                <a:spcPct val="150000"/>
              </a:lnSpc>
              <a:buFont typeface="Wingdings" panose="05000000000000000000" pitchFamily="2" charset="2"/>
              <a:buChar char="Ø"/>
            </a:pPr>
            <a:r>
              <a:rPr lang="en-US" dirty="0">
                <a:latin typeface="Albert Sans" charset="0"/>
              </a:rPr>
              <a:t>Software Requirements</a:t>
            </a:r>
            <a:endParaRPr lang="en-US" dirty="0">
              <a:latin typeface="Albert Sans" charset="0"/>
            </a:endParaRPr>
          </a:p>
          <a:p>
            <a:pPr marL="285750" indent="-285750">
              <a:lnSpc>
                <a:spcPct val="150000"/>
              </a:lnSpc>
              <a:buFont typeface="Wingdings" panose="05000000000000000000" pitchFamily="2" charset="2"/>
              <a:buChar char="Ø"/>
            </a:pPr>
            <a:r>
              <a:rPr lang="en-US" dirty="0">
                <a:latin typeface="Albert Sans" charset="0"/>
              </a:rPr>
              <a:t>Steps Involved</a:t>
            </a:r>
            <a:endParaRPr lang="en-US" dirty="0">
              <a:latin typeface="Albert Sans" charset="0"/>
            </a:endParaRPr>
          </a:p>
          <a:p>
            <a:pPr marL="285750" indent="-285750">
              <a:lnSpc>
                <a:spcPct val="150000"/>
              </a:lnSpc>
              <a:buFont typeface="Wingdings" panose="05000000000000000000" pitchFamily="2" charset="2"/>
              <a:buChar char="Ø"/>
            </a:pPr>
            <a:r>
              <a:rPr lang="en-US" dirty="0">
                <a:latin typeface="Albert Sans" charset="0"/>
              </a:rPr>
              <a:t>Algorithms Used</a:t>
            </a:r>
            <a:endParaRPr lang="en-US" dirty="0">
              <a:latin typeface="Albert Sans" charset="0"/>
            </a:endParaRPr>
          </a:p>
          <a:p>
            <a:pPr marL="285750" indent="-285750">
              <a:lnSpc>
                <a:spcPct val="150000"/>
              </a:lnSpc>
              <a:buFont typeface="Wingdings" panose="05000000000000000000" pitchFamily="2" charset="2"/>
              <a:buChar char="Ø"/>
            </a:pPr>
            <a:r>
              <a:rPr lang="en-IN" dirty="0">
                <a:latin typeface="Albert Sans" charset="0"/>
              </a:rPr>
              <a:t>Accuracy of Algorithms</a:t>
            </a:r>
            <a:endParaRPr lang="en-IN" dirty="0">
              <a:latin typeface="Albert Sans" charset="0"/>
            </a:endParaRPr>
          </a:p>
          <a:p>
            <a:pPr marL="285750" indent="-285750">
              <a:lnSpc>
                <a:spcPct val="150000"/>
              </a:lnSpc>
              <a:buFont typeface="Wingdings" panose="05000000000000000000" pitchFamily="2" charset="2"/>
              <a:buChar char="Ø"/>
            </a:pPr>
            <a:r>
              <a:rPr lang="en-IN" dirty="0">
                <a:latin typeface="Albert Sans" charset="0"/>
              </a:rPr>
              <a:t>Dataset Visualization</a:t>
            </a:r>
            <a:endParaRPr lang="en-IN" dirty="0">
              <a:latin typeface="Albert Sans" charset="0"/>
            </a:endParaRPr>
          </a:p>
          <a:p>
            <a:pPr marL="285750" indent="-285750">
              <a:lnSpc>
                <a:spcPct val="150000"/>
              </a:lnSpc>
              <a:buFont typeface="Wingdings" panose="05000000000000000000" pitchFamily="2" charset="2"/>
              <a:buChar char="Ø"/>
            </a:pPr>
            <a:r>
              <a:rPr lang="en-IN" dirty="0">
                <a:latin typeface="Albert Sans" charset="0"/>
              </a:rPr>
              <a:t>Comparing Accuracy</a:t>
            </a:r>
            <a:endParaRPr lang="en-IN" dirty="0">
              <a:latin typeface="Albert Sans" charset="0"/>
            </a:endParaRPr>
          </a:p>
          <a:p>
            <a:pPr marL="285750" indent="-285750">
              <a:lnSpc>
                <a:spcPct val="150000"/>
              </a:lnSpc>
              <a:buFont typeface="Wingdings" panose="05000000000000000000" pitchFamily="2" charset="2"/>
              <a:buChar char="Ø"/>
            </a:pPr>
            <a:r>
              <a:rPr lang="en-IN" dirty="0">
                <a:latin typeface="Albert Sans" charset="0"/>
              </a:rPr>
              <a:t>Web Application</a:t>
            </a:r>
            <a:endParaRPr lang="en-IN" dirty="0">
              <a:latin typeface="Albert Sans" charset="0"/>
            </a:endParaRPr>
          </a:p>
          <a:p>
            <a:pPr marL="285750" indent="-285750">
              <a:lnSpc>
                <a:spcPct val="150000"/>
              </a:lnSpc>
              <a:buFont typeface="Wingdings" panose="05000000000000000000" pitchFamily="2" charset="2"/>
              <a:buChar char="Ø"/>
            </a:pPr>
            <a:r>
              <a:rPr lang="en-IN" dirty="0">
                <a:latin typeface="Albert Sans" charset="0"/>
              </a:rPr>
              <a:t>Conclusion</a:t>
            </a:r>
            <a:endParaRPr lang="en-IN" dirty="0">
              <a:latin typeface="Albert Sans"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581286" y="512798"/>
            <a:ext cx="4278600"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123" name="Google Shape;123;p23"/>
          <p:cNvSpPr txBox="1">
            <a:spLocks noGrp="1"/>
          </p:cNvSpPr>
          <p:nvPr>
            <p:ph type="body" idx="1"/>
          </p:nvPr>
        </p:nvSpPr>
        <p:spPr>
          <a:xfrm>
            <a:off x="715100" y="1171437"/>
            <a:ext cx="5635843" cy="3660757"/>
          </a:xfrm>
          <a:prstGeom prst="rect">
            <a:avLst/>
          </a:prstGeom>
        </p:spPr>
        <p:txBody>
          <a:bodyPr spcFirstLastPara="1" wrap="square" lIns="91425" tIns="91425" rIns="91425" bIns="91425" anchor="t" anchorCtr="0">
            <a:noAutofit/>
          </a:bodyPr>
          <a:lstStyle/>
          <a:p>
            <a:pPr marL="285750" lvl="0" indent="-285750">
              <a:lnSpc>
                <a:spcPct val="150000"/>
              </a:lnSpc>
              <a:buFont typeface="Wingdings" panose="05000000000000000000" pitchFamily="2" charset="2"/>
              <a:buChar char="Ø"/>
            </a:pPr>
            <a:r>
              <a:rPr lang="en-US" dirty="0"/>
              <a:t>Fake news detection refers to the process of identifying and classifying news articles, reports, or other forms of information as either genuine or fabricated with the intent to deceive or mislead readers. </a:t>
            </a:r>
            <a:endParaRPr lang="en-US" dirty="0"/>
          </a:p>
          <a:p>
            <a:pPr marL="285750" lvl="0" indent="-285750">
              <a:lnSpc>
                <a:spcPct val="150000"/>
              </a:lnSpc>
              <a:buFont typeface="Wingdings" panose="05000000000000000000" pitchFamily="2" charset="2"/>
              <a:buChar char="Ø"/>
            </a:pPr>
            <a:r>
              <a:rPr lang="en-US" dirty="0"/>
              <a:t>As the world is getting digitalize, there are numerous number of platforms to get the information. People are getting confused to know whether the news is real or fake. </a:t>
            </a:r>
            <a:endParaRPr lang="en-US" dirty="0"/>
          </a:p>
          <a:p>
            <a:pPr marL="285750" lvl="0" indent="-285750">
              <a:lnSpc>
                <a:spcPct val="150000"/>
              </a:lnSpc>
              <a:buFont typeface="Wingdings" panose="05000000000000000000" pitchFamily="2" charset="2"/>
              <a:buChar char="Ø"/>
            </a:pPr>
            <a:r>
              <a:rPr lang="en-US" dirty="0"/>
              <a:t>The proliferation of fake news poses several significant disadvantages and threats to individuals, society, and the integrity of information dissemination.</a:t>
            </a:r>
            <a:endParaRPr lang="en-US" dirty="0"/>
          </a:p>
        </p:txBody>
      </p:sp>
      <p:pic>
        <p:nvPicPr>
          <p:cNvPr id="124" name="Google Shape;124;p23"/>
          <p:cNvPicPr preferRelativeResize="0"/>
          <p:nvPr/>
        </p:nvPicPr>
        <p:blipFill>
          <a:blip r:embed="rId1"/>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2"/>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9513" y="579864"/>
            <a:ext cx="4289503" cy="553998"/>
          </a:xfrm>
          <a:prstGeom prst="rect">
            <a:avLst/>
          </a:prstGeom>
          <a:noFill/>
        </p:spPr>
        <p:txBody>
          <a:bodyPr wrap="square" rtlCol="0">
            <a:spAutoFit/>
          </a:bodyPr>
          <a:lstStyle/>
          <a:p>
            <a:r>
              <a:rPr lang="en-US" sz="3000" b="1" dirty="0">
                <a:latin typeface="Epilogue" charset="0"/>
              </a:rPr>
              <a:t>Problem Statement</a:t>
            </a:r>
            <a:endParaRPr lang="en-IN" sz="3000" b="1" dirty="0">
              <a:latin typeface="Epilogue" charset="0"/>
            </a:endParaRPr>
          </a:p>
        </p:txBody>
      </p:sp>
      <p:sp>
        <p:nvSpPr>
          <p:cNvPr id="8" name="TextBox 7"/>
          <p:cNvSpPr txBox="1"/>
          <p:nvPr/>
        </p:nvSpPr>
        <p:spPr>
          <a:xfrm>
            <a:off x="2609385" y="1353015"/>
            <a:ext cx="6148039" cy="32925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Epilogue" charset="0"/>
              </a:rPr>
              <a:t>The proliferation of fake news in online platforms presents a significant challenge to society, undermining trust in information sources, distorting public discourse, and posing threats to democratic  processes. </a:t>
            </a:r>
            <a:endParaRPr lang="en-US" dirty="0">
              <a:latin typeface="Epilogue" charset="0"/>
            </a:endParaRPr>
          </a:p>
          <a:p>
            <a:pPr marL="285750" indent="-285750">
              <a:lnSpc>
                <a:spcPct val="150000"/>
              </a:lnSpc>
              <a:buFont typeface="Wingdings" panose="05000000000000000000" pitchFamily="2" charset="2"/>
              <a:buChar char="Ø"/>
            </a:pPr>
            <a:r>
              <a:rPr lang="en-US" dirty="0">
                <a:latin typeface="Epilogue" charset="0"/>
              </a:rPr>
              <a:t>To address this issue, there is a critical need for effective fake news detection systems leveraging machine learning (ML) techniques. To solve this problem, there are certain steps to be involved.</a:t>
            </a:r>
            <a:endParaRPr lang="en-US" dirty="0">
              <a:latin typeface="Epilogue" charset="0"/>
            </a:endParaRPr>
          </a:p>
          <a:p>
            <a:pPr marL="285750" indent="-285750">
              <a:lnSpc>
                <a:spcPct val="150000"/>
              </a:lnSpc>
              <a:buFont typeface="Wingdings" panose="05000000000000000000" pitchFamily="2" charset="2"/>
              <a:buChar char="Ø"/>
            </a:pPr>
            <a:r>
              <a:rPr lang="en-US" dirty="0">
                <a:latin typeface="Epilogue" charset="0"/>
              </a:rPr>
              <a:t>The challenge lies in developing effective methods to detect and combat fake news in real-time. </a:t>
            </a:r>
            <a:endParaRPr lang="en-IN" dirty="0">
              <a:latin typeface="Epilogue"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1210" y="721114"/>
            <a:ext cx="4289503" cy="553998"/>
          </a:xfrm>
          <a:prstGeom prst="rect">
            <a:avLst/>
          </a:prstGeom>
          <a:noFill/>
        </p:spPr>
        <p:txBody>
          <a:bodyPr wrap="square" rtlCol="0">
            <a:spAutoFit/>
          </a:bodyPr>
          <a:lstStyle/>
          <a:p>
            <a:r>
              <a:rPr lang="en-US" sz="3000" b="1" dirty="0">
                <a:latin typeface="Epilogue" charset="0"/>
              </a:rPr>
              <a:t>Steps Involved</a:t>
            </a:r>
            <a:endParaRPr lang="en-IN" sz="3000" b="1" dirty="0">
              <a:latin typeface="Epilogue" charset="0"/>
            </a:endParaRPr>
          </a:p>
        </p:txBody>
      </p:sp>
      <p:sp>
        <p:nvSpPr>
          <p:cNvPr id="8" name="TextBox 7"/>
          <p:cNvSpPr txBox="1"/>
          <p:nvPr/>
        </p:nvSpPr>
        <p:spPr>
          <a:xfrm>
            <a:off x="4951142" y="1464907"/>
            <a:ext cx="4125952" cy="3375283"/>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sz="1600" dirty="0">
                <a:latin typeface="Albert Sans" charset="0"/>
              </a:rPr>
              <a:t>Data Collection</a:t>
            </a:r>
            <a:endParaRPr lang="en-US" sz="1600" dirty="0">
              <a:latin typeface="Albert Sans" charset="0"/>
            </a:endParaRPr>
          </a:p>
          <a:p>
            <a:pPr marL="285750" indent="-285750">
              <a:lnSpc>
                <a:spcPct val="150000"/>
              </a:lnSpc>
              <a:buFont typeface="Wingdings" panose="05000000000000000000" pitchFamily="2" charset="2"/>
              <a:buChar char="Ø"/>
            </a:pPr>
            <a:r>
              <a:rPr lang="en-US" sz="1600" dirty="0">
                <a:latin typeface="Albert Sans" charset="0"/>
              </a:rPr>
              <a:t>Data Pre Processing</a:t>
            </a:r>
            <a:endParaRPr lang="en-US" sz="1600" dirty="0">
              <a:latin typeface="Albert Sans" charset="0"/>
            </a:endParaRPr>
          </a:p>
          <a:p>
            <a:pPr marL="285750" indent="-285750">
              <a:lnSpc>
                <a:spcPct val="150000"/>
              </a:lnSpc>
              <a:buFont typeface="Wingdings" panose="05000000000000000000" pitchFamily="2" charset="2"/>
              <a:buChar char="Ø"/>
            </a:pPr>
            <a:r>
              <a:rPr lang="en-US" sz="1600" dirty="0">
                <a:latin typeface="Albert Sans" charset="0"/>
              </a:rPr>
              <a:t>Visualization</a:t>
            </a:r>
            <a:endParaRPr lang="en-US" sz="1600" dirty="0">
              <a:latin typeface="Albert Sans" charset="0"/>
            </a:endParaRP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charset="0"/>
              </a:rPr>
              <a:t>Splitting Data</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Training Data</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Testing Data</a:t>
            </a:r>
            <a:endParaRPr lang="en-US" sz="1600" dirty="0">
              <a:latin typeface="Albert Sans" charset="0"/>
            </a:endParaRPr>
          </a:p>
          <a:p>
            <a:pPr marL="285750" indent="-285750">
              <a:lnSpc>
                <a:spcPct val="150000"/>
              </a:lnSpc>
              <a:buFont typeface="Wingdings" panose="05000000000000000000" pitchFamily="2" charset="2"/>
              <a:buChar char="Ø"/>
            </a:pPr>
            <a:r>
              <a:rPr lang="en-US" sz="1600" dirty="0">
                <a:latin typeface="Albert Sans" charset="0"/>
              </a:rPr>
              <a:t>Modelling</a:t>
            </a:r>
            <a:endParaRPr lang="en-US" sz="1600" dirty="0">
              <a:latin typeface="Albert Sans" charset="0"/>
            </a:endParaRPr>
          </a:p>
          <a:p>
            <a:pPr marL="285750" indent="-285750">
              <a:lnSpc>
                <a:spcPct val="150000"/>
              </a:lnSpc>
              <a:buFont typeface="Wingdings" panose="05000000000000000000" pitchFamily="2" charset="2"/>
              <a:buChar char="Ø"/>
            </a:pPr>
            <a:r>
              <a:rPr lang="en-US" sz="1600" dirty="0">
                <a:latin typeface="Albert Sans" charset="0"/>
              </a:rPr>
              <a:t>Comparing Accuracy</a:t>
            </a:r>
            <a:endParaRPr lang="en-US" sz="1600" dirty="0">
              <a:latin typeface="Albert Sans" charset="0"/>
            </a:endParaRPr>
          </a:p>
          <a:p>
            <a:pPr marL="285750" indent="-285750">
              <a:lnSpc>
                <a:spcPct val="150000"/>
              </a:lnSpc>
              <a:buFont typeface="Wingdings" panose="05000000000000000000" pitchFamily="2" charset="2"/>
              <a:buChar char="Ø"/>
            </a:pPr>
            <a:r>
              <a:rPr lang="en-US" sz="1600" dirty="0">
                <a:latin typeface="Albert Sans" charset="0"/>
              </a:rPr>
              <a:t>Save the Model</a:t>
            </a:r>
            <a:endParaRPr lang="en-US" sz="1600" dirty="0">
              <a:latin typeface="Albert Sans"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30605" y="278550"/>
            <a:ext cx="4482790" cy="553998"/>
          </a:xfrm>
          <a:prstGeom prst="rect">
            <a:avLst/>
          </a:prstGeom>
          <a:noFill/>
        </p:spPr>
        <p:txBody>
          <a:bodyPr wrap="square" rtlCol="0">
            <a:spAutoFit/>
          </a:bodyPr>
          <a:lstStyle/>
          <a:p>
            <a:pPr algn="ctr"/>
            <a:r>
              <a:rPr lang="en-US" sz="3000" b="1" dirty="0">
                <a:latin typeface="Epilogue" charset="0"/>
              </a:rPr>
              <a:t>Architecture</a:t>
            </a:r>
            <a:endParaRPr lang="en-IN" sz="3000" b="1" dirty="0">
              <a:latin typeface="Epilogue" charset="0"/>
            </a:endParaRPr>
          </a:p>
        </p:txBody>
      </p:sp>
      <p:sp>
        <p:nvSpPr>
          <p:cNvPr id="7" name="Rectangle 6"/>
          <p:cNvSpPr/>
          <p:nvPr/>
        </p:nvSpPr>
        <p:spPr>
          <a:xfrm>
            <a:off x="483219" y="1115122"/>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Data Collection</a:t>
            </a:r>
            <a:endParaRPr lang="en-IN" b="1" dirty="0">
              <a:solidFill>
                <a:schemeClr val="tx1"/>
              </a:solidFill>
              <a:latin typeface="Albert Sans" charset="0"/>
            </a:endParaRPr>
          </a:p>
        </p:txBody>
      </p:sp>
      <p:sp>
        <p:nvSpPr>
          <p:cNvPr id="8" name="Rectangle 7"/>
          <p:cNvSpPr/>
          <p:nvPr/>
        </p:nvSpPr>
        <p:spPr>
          <a:xfrm>
            <a:off x="2709746" y="109045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Pre Processing</a:t>
            </a:r>
            <a:endParaRPr lang="en-IN" b="1" dirty="0">
              <a:solidFill>
                <a:schemeClr val="tx1"/>
              </a:solidFill>
              <a:latin typeface="Albert Sans" charset="0"/>
            </a:endParaRPr>
          </a:p>
        </p:txBody>
      </p:sp>
      <p:sp>
        <p:nvSpPr>
          <p:cNvPr id="9" name="Rectangle 8"/>
          <p:cNvSpPr/>
          <p:nvPr/>
        </p:nvSpPr>
        <p:spPr>
          <a:xfrm>
            <a:off x="4936273" y="109045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Visualization</a:t>
            </a:r>
            <a:endParaRPr lang="en-IN" b="1" dirty="0">
              <a:solidFill>
                <a:schemeClr val="tx1"/>
              </a:solidFill>
              <a:latin typeface="Albert Sans" charset="0"/>
            </a:endParaRPr>
          </a:p>
        </p:txBody>
      </p:sp>
      <p:sp>
        <p:nvSpPr>
          <p:cNvPr id="10" name="Rectangle 9"/>
          <p:cNvSpPr/>
          <p:nvPr/>
        </p:nvSpPr>
        <p:spPr>
          <a:xfrm>
            <a:off x="7170235" y="110768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Splitting Data</a:t>
            </a:r>
            <a:endParaRPr lang="en-IN" b="1" dirty="0">
              <a:solidFill>
                <a:schemeClr val="tx1"/>
              </a:solidFill>
              <a:latin typeface="Albert Sans" charset="0"/>
            </a:endParaRPr>
          </a:p>
        </p:txBody>
      </p:sp>
      <p:sp>
        <p:nvSpPr>
          <p:cNvPr id="13" name="Rectangle 12"/>
          <p:cNvSpPr/>
          <p:nvPr/>
        </p:nvSpPr>
        <p:spPr>
          <a:xfrm>
            <a:off x="6891451" y="3981641"/>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Model Building</a:t>
            </a:r>
            <a:endParaRPr lang="en-IN" b="1" dirty="0">
              <a:solidFill>
                <a:schemeClr val="tx1"/>
              </a:solidFill>
              <a:latin typeface="Albert Sans" charset="0"/>
            </a:endParaRPr>
          </a:p>
        </p:txBody>
      </p:sp>
      <p:sp>
        <p:nvSpPr>
          <p:cNvPr id="14" name="Oval 13"/>
          <p:cNvSpPr/>
          <p:nvPr/>
        </p:nvSpPr>
        <p:spPr>
          <a:xfrm>
            <a:off x="6177775" y="2298583"/>
            <a:ext cx="1271239" cy="854927"/>
          </a:xfrm>
          <a:prstGeom prst="ellipse">
            <a:avLst/>
          </a:prstGeom>
          <a:solidFill>
            <a:schemeClr val="accent2">
              <a:lumMod val="40000"/>
              <a:lumOff val="6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Train</a:t>
            </a:r>
            <a:endParaRPr lang="en-IN" b="1" dirty="0">
              <a:solidFill>
                <a:schemeClr val="tx1"/>
              </a:solidFill>
              <a:latin typeface="Albert Sans" charset="0"/>
            </a:endParaRPr>
          </a:p>
        </p:txBody>
      </p:sp>
      <p:sp>
        <p:nvSpPr>
          <p:cNvPr id="15" name="Oval 14"/>
          <p:cNvSpPr/>
          <p:nvPr/>
        </p:nvSpPr>
        <p:spPr>
          <a:xfrm>
            <a:off x="7779834" y="2298583"/>
            <a:ext cx="1271239" cy="854927"/>
          </a:xfrm>
          <a:prstGeom prst="ellipse">
            <a:avLst/>
          </a:prstGeom>
          <a:solidFill>
            <a:schemeClr val="accent2">
              <a:lumMod val="40000"/>
              <a:lumOff val="6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Test</a:t>
            </a:r>
            <a:endParaRPr lang="en-IN" b="1" dirty="0">
              <a:solidFill>
                <a:schemeClr val="tx1"/>
              </a:solidFill>
              <a:latin typeface="Albert Sans" charset="0"/>
            </a:endParaRPr>
          </a:p>
        </p:txBody>
      </p:sp>
      <p:sp>
        <p:nvSpPr>
          <p:cNvPr id="18" name="Rectangle 17"/>
          <p:cNvSpPr/>
          <p:nvPr/>
        </p:nvSpPr>
        <p:spPr>
          <a:xfrm>
            <a:off x="3263589" y="2114684"/>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Logistic Regression</a:t>
            </a:r>
            <a:endParaRPr lang="en-IN" b="1" dirty="0">
              <a:latin typeface="Albert Sans" charset="0"/>
            </a:endParaRPr>
          </a:p>
        </p:txBody>
      </p:sp>
      <p:sp>
        <p:nvSpPr>
          <p:cNvPr id="19" name="Rectangle 18"/>
          <p:cNvSpPr/>
          <p:nvPr/>
        </p:nvSpPr>
        <p:spPr>
          <a:xfrm>
            <a:off x="3263590" y="2494155"/>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Decision Tree</a:t>
            </a:r>
            <a:endParaRPr lang="en-IN" b="1" dirty="0">
              <a:latin typeface="Albert Sans" charset="0"/>
            </a:endParaRPr>
          </a:p>
        </p:txBody>
      </p:sp>
      <p:sp>
        <p:nvSpPr>
          <p:cNvPr id="20" name="Rectangle 19"/>
          <p:cNvSpPr/>
          <p:nvPr/>
        </p:nvSpPr>
        <p:spPr>
          <a:xfrm>
            <a:off x="3274741" y="290878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Random Forest</a:t>
            </a:r>
            <a:endParaRPr lang="en-IN" b="1" dirty="0">
              <a:latin typeface="Albert Sans" charset="0"/>
            </a:endParaRPr>
          </a:p>
        </p:txBody>
      </p:sp>
      <p:sp>
        <p:nvSpPr>
          <p:cNvPr id="21" name="Rectangle 20"/>
          <p:cNvSpPr/>
          <p:nvPr/>
        </p:nvSpPr>
        <p:spPr>
          <a:xfrm>
            <a:off x="3263589" y="334637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Navie Bayes</a:t>
            </a:r>
            <a:endParaRPr lang="en-IN" b="1" dirty="0">
              <a:latin typeface="Albert Sans" charset="0"/>
            </a:endParaRPr>
          </a:p>
        </p:txBody>
      </p:sp>
      <p:sp>
        <p:nvSpPr>
          <p:cNvPr id="22" name="Rectangle 21"/>
          <p:cNvSpPr/>
          <p:nvPr/>
        </p:nvSpPr>
        <p:spPr>
          <a:xfrm>
            <a:off x="3263589" y="381538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Passive Aggressive</a:t>
            </a:r>
            <a:endParaRPr lang="en-IN" b="1" dirty="0">
              <a:latin typeface="Albert Sans" charset="0"/>
            </a:endParaRPr>
          </a:p>
        </p:txBody>
      </p:sp>
      <p:sp>
        <p:nvSpPr>
          <p:cNvPr id="23" name="Rectangle 22"/>
          <p:cNvSpPr/>
          <p:nvPr/>
        </p:nvSpPr>
        <p:spPr>
          <a:xfrm>
            <a:off x="3263589" y="4240830"/>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charset="0"/>
              </a:rPr>
              <a:t>SVM</a:t>
            </a:r>
            <a:endParaRPr lang="en-IN" b="1" dirty="0">
              <a:latin typeface="Albert Sans" charset="0"/>
            </a:endParaRPr>
          </a:p>
        </p:txBody>
      </p:sp>
      <p:cxnSp>
        <p:nvCxnSpPr>
          <p:cNvPr id="25" name="Straight Arrow Connector 24"/>
          <p:cNvCxnSpPr>
            <a:stCxn id="7" idx="3"/>
            <a:endCxn id="8" idx="1"/>
          </p:cNvCxnSpPr>
          <p:nvPr/>
        </p:nvCxnSpPr>
        <p:spPr>
          <a:xfrm flipV="1">
            <a:off x="2074127" y="1395258"/>
            <a:ext cx="635619" cy="24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9" idx="1"/>
          </p:cNvCxnSpPr>
          <p:nvPr/>
        </p:nvCxnSpPr>
        <p:spPr>
          <a:xfrm flipV="1">
            <a:off x="4300654" y="1395258"/>
            <a:ext cx="635619" cy="8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endCxn id="10" idx="1"/>
          </p:cNvCxnSpPr>
          <p:nvPr/>
        </p:nvCxnSpPr>
        <p:spPr>
          <a:xfrm flipV="1">
            <a:off x="6534616" y="1412488"/>
            <a:ext cx="635619" cy="185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10" idx="2"/>
          </p:cNvCxnSpPr>
          <p:nvPr/>
        </p:nvCxnSpPr>
        <p:spPr>
          <a:xfrm flipH="1">
            <a:off x="7077307" y="1717288"/>
            <a:ext cx="888382" cy="579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0" idx="2"/>
          </p:cNvCxnSpPr>
          <p:nvPr/>
        </p:nvCxnSpPr>
        <p:spPr>
          <a:xfrm>
            <a:off x="7965689" y="1717288"/>
            <a:ext cx="687657" cy="579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14" idx="4"/>
            <a:endCxn id="13" idx="0"/>
          </p:cNvCxnSpPr>
          <p:nvPr/>
        </p:nvCxnSpPr>
        <p:spPr>
          <a:xfrm>
            <a:off x="6813395" y="3153510"/>
            <a:ext cx="873510" cy="8281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H="1">
            <a:off x="7735227" y="3163479"/>
            <a:ext cx="854929" cy="808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Connector 45"/>
          <p:cNvCxnSpPr>
            <a:stCxn id="13" idx="1"/>
          </p:cNvCxnSpPr>
          <p:nvPr/>
        </p:nvCxnSpPr>
        <p:spPr>
          <a:xfrm flipH="1">
            <a:off x="5813502" y="4286441"/>
            <a:ext cx="1077949"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flipH="1">
            <a:off x="5809786" y="2216031"/>
            <a:ext cx="3716" cy="2169765"/>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H="1">
            <a:off x="5099826" y="221603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flipH="1">
            <a:off x="5099826" y="2628625"/>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5118410" y="3053747"/>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5099826" y="348084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H="1">
            <a:off x="5096110" y="394985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H="1">
            <a:off x="5096110" y="4385796"/>
            <a:ext cx="713676" cy="0"/>
          </a:xfrm>
          <a:prstGeom prst="line">
            <a:avLst/>
          </a:prstGeom>
        </p:spPr>
        <p:style>
          <a:lnRef idx="2">
            <a:schemeClr val="dk1"/>
          </a:lnRef>
          <a:fillRef idx="0">
            <a:schemeClr val="dk1"/>
          </a:fillRef>
          <a:effectRef idx="1">
            <a:schemeClr val="dk1"/>
          </a:effectRef>
          <a:fontRef idx="minor">
            <a:schemeClr val="tx1"/>
          </a:fontRef>
        </p:style>
      </p:cxnSp>
      <p:sp>
        <p:nvSpPr>
          <p:cNvPr id="63" name="Oval 62"/>
          <p:cNvSpPr/>
          <p:nvPr/>
        </p:nvSpPr>
        <p:spPr>
          <a:xfrm>
            <a:off x="1133704" y="2219730"/>
            <a:ext cx="1490551" cy="1378101"/>
          </a:xfrm>
          <a:prstGeom prst="ellipse">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Compare Accuracy</a:t>
            </a:r>
            <a:endParaRPr lang="en-IN" b="1" dirty="0">
              <a:solidFill>
                <a:schemeClr val="tx1"/>
              </a:solidFill>
              <a:latin typeface="Albert Sans" charset="0"/>
            </a:endParaRPr>
          </a:p>
        </p:txBody>
      </p:sp>
      <p:sp>
        <p:nvSpPr>
          <p:cNvPr id="64" name="Rectangle 63"/>
          <p:cNvSpPr/>
          <p:nvPr/>
        </p:nvSpPr>
        <p:spPr>
          <a:xfrm>
            <a:off x="763021" y="4240830"/>
            <a:ext cx="2132578" cy="759637"/>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charset="0"/>
              </a:rPr>
              <a:t>Save Model And Classify News</a:t>
            </a:r>
            <a:endParaRPr lang="en-IN" b="1" dirty="0">
              <a:solidFill>
                <a:schemeClr val="tx1"/>
              </a:solidFill>
              <a:latin typeface="Albert Sans" charset="0"/>
            </a:endParaRPr>
          </a:p>
        </p:txBody>
      </p:sp>
      <p:cxnSp>
        <p:nvCxnSpPr>
          <p:cNvPr id="67" name="Straight Connector 66"/>
          <p:cNvCxnSpPr>
            <a:stCxn id="18" idx="1"/>
          </p:cNvCxnSpPr>
          <p:nvPr/>
        </p:nvCxnSpPr>
        <p:spPr>
          <a:xfrm flipH="1">
            <a:off x="2549912" y="2259650"/>
            <a:ext cx="713677" cy="31210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flipH="1">
            <a:off x="2624255" y="2657510"/>
            <a:ext cx="639335" cy="77712"/>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a:stCxn id="20" idx="1"/>
            <a:endCxn id="63" idx="6"/>
          </p:cNvCxnSpPr>
          <p:nvPr/>
        </p:nvCxnSpPr>
        <p:spPr>
          <a:xfrm flipH="1" flipV="1">
            <a:off x="2624255" y="2908781"/>
            <a:ext cx="650486" cy="144966"/>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a:stCxn id="21" idx="1"/>
          </p:cNvCxnSpPr>
          <p:nvPr/>
        </p:nvCxnSpPr>
        <p:spPr>
          <a:xfrm flipH="1" flipV="1">
            <a:off x="2583365" y="3115853"/>
            <a:ext cx="680224" cy="375484"/>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a:stCxn id="22" idx="1"/>
          </p:cNvCxnSpPr>
          <p:nvPr/>
        </p:nvCxnSpPr>
        <p:spPr>
          <a:xfrm flipH="1" flipV="1">
            <a:off x="2527610" y="3259897"/>
            <a:ext cx="735979" cy="70045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p:cNvCxnSpPr>
            <a:stCxn id="23" idx="1"/>
            <a:endCxn id="63" idx="5"/>
          </p:cNvCxnSpPr>
          <p:nvPr/>
        </p:nvCxnSpPr>
        <p:spPr>
          <a:xfrm flipH="1" flipV="1">
            <a:off x="2405969" y="3396013"/>
            <a:ext cx="857620" cy="989783"/>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Arrow Connector 84"/>
          <p:cNvCxnSpPr>
            <a:stCxn id="63" idx="4"/>
          </p:cNvCxnSpPr>
          <p:nvPr/>
        </p:nvCxnSpPr>
        <p:spPr>
          <a:xfrm flipH="1">
            <a:off x="1878979" y="3597831"/>
            <a:ext cx="1" cy="6429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15099" y="535100"/>
            <a:ext cx="5239652"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 Requirements</a:t>
            </a:r>
            <a:endParaRPr dirty="0"/>
          </a:p>
        </p:txBody>
      </p:sp>
      <p:sp>
        <p:nvSpPr>
          <p:cNvPr id="123" name="Google Shape;123;p23"/>
          <p:cNvSpPr txBox="1">
            <a:spLocks noGrp="1"/>
          </p:cNvSpPr>
          <p:nvPr>
            <p:ph type="body" idx="1"/>
          </p:nvPr>
        </p:nvSpPr>
        <p:spPr>
          <a:xfrm>
            <a:off x="930689" y="1282949"/>
            <a:ext cx="3477759" cy="335800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600" b="1" dirty="0"/>
              <a:t>Environment:</a:t>
            </a:r>
            <a:r>
              <a:rPr lang="en-US" sz="1600" b="1" dirty="0">
                <a:latin typeface="Albert Sans" charset="0"/>
              </a:rPr>
              <a:t> </a:t>
            </a:r>
            <a:r>
              <a:rPr lang="en-US" sz="1600" dirty="0">
                <a:latin typeface="Albert Sans" charset="0"/>
              </a:rPr>
              <a:t>VS Code</a:t>
            </a:r>
            <a:endParaRPr lang="en-US" sz="1600" dirty="0">
              <a:latin typeface="Albert Sans" charset="0"/>
            </a:endParaRPr>
          </a:p>
          <a:p>
            <a:pPr marL="285750" lvl="0" indent="-285750" algn="l" rtl="0">
              <a:lnSpc>
                <a:spcPct val="150000"/>
              </a:lnSpc>
              <a:spcBef>
                <a:spcPts val="0"/>
              </a:spcBef>
              <a:spcAft>
                <a:spcPts val="0"/>
              </a:spcAft>
              <a:buFont typeface="Wingdings" panose="05000000000000000000" pitchFamily="2" charset="2"/>
              <a:buChar char="Ø"/>
            </a:pPr>
            <a:r>
              <a:rPr lang="en-US" sz="1600" b="1" dirty="0">
                <a:latin typeface="Albert Sans" charset="0"/>
              </a:rPr>
              <a:t>Libraries:</a:t>
            </a:r>
            <a:endParaRPr lang="en-US" sz="1600" b="1"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PANDAS</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NLTK</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MATPLOTLIB</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SEABORN</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SKLEARN</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JOBLIB</a:t>
            </a:r>
            <a:endParaRPr lang="en-US" sz="1600" dirty="0">
              <a:latin typeface="Albert Sans" charset="0"/>
            </a:endParaRPr>
          </a:p>
          <a:p>
            <a:pPr marL="742950" lvl="1" indent="-285750">
              <a:lnSpc>
                <a:spcPct val="150000"/>
              </a:lnSpc>
              <a:buFont typeface="Wingdings" panose="05000000000000000000" pitchFamily="2" charset="2"/>
              <a:buChar char="§"/>
            </a:pPr>
            <a:r>
              <a:rPr lang="en-US" sz="1600" dirty="0">
                <a:latin typeface="Albert Sans" charset="0"/>
              </a:rPr>
              <a:t>STREAMLIT</a:t>
            </a:r>
            <a:endParaRPr lang="en-US" sz="1600" dirty="0"/>
          </a:p>
        </p:txBody>
      </p:sp>
      <p:pic>
        <p:nvPicPr>
          <p:cNvPr id="124" name="Google Shape;124;p23"/>
          <p:cNvPicPr preferRelativeResize="0"/>
          <p:nvPr/>
        </p:nvPicPr>
        <p:blipFill>
          <a:blip r:embed="rId1"/>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2"/>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15099" y="535100"/>
            <a:ext cx="5239652"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Algorithms Used</a:t>
            </a:r>
            <a:endParaRPr dirty="0"/>
          </a:p>
        </p:txBody>
      </p:sp>
      <p:sp>
        <p:nvSpPr>
          <p:cNvPr id="123" name="Google Shape;123;p23"/>
          <p:cNvSpPr txBox="1">
            <a:spLocks noGrp="1"/>
          </p:cNvSpPr>
          <p:nvPr>
            <p:ph type="body" idx="1"/>
          </p:nvPr>
        </p:nvSpPr>
        <p:spPr>
          <a:xfrm>
            <a:off x="1094241" y="1362122"/>
            <a:ext cx="3477759" cy="2419256"/>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600" dirty="0"/>
              <a:t>Logistic Regression</a:t>
            </a:r>
            <a:endParaRPr lang="en-US" sz="1600" dirty="0"/>
          </a:p>
          <a:p>
            <a:pPr marL="285750" lvl="0" indent="-285750" algn="l" rtl="0">
              <a:lnSpc>
                <a:spcPct val="150000"/>
              </a:lnSpc>
              <a:spcBef>
                <a:spcPts val="0"/>
              </a:spcBef>
              <a:spcAft>
                <a:spcPts val="0"/>
              </a:spcAft>
              <a:buFont typeface="Wingdings" panose="05000000000000000000" pitchFamily="2" charset="2"/>
              <a:buChar char="Ø"/>
            </a:pPr>
            <a:r>
              <a:rPr lang="en-US" sz="1600" dirty="0"/>
              <a:t>Decision Tree</a:t>
            </a:r>
            <a:endParaRPr lang="en-US" sz="1600" dirty="0"/>
          </a:p>
          <a:p>
            <a:pPr marL="285750" lvl="0" indent="-285750" algn="l" rtl="0">
              <a:lnSpc>
                <a:spcPct val="150000"/>
              </a:lnSpc>
              <a:spcBef>
                <a:spcPts val="0"/>
              </a:spcBef>
              <a:spcAft>
                <a:spcPts val="0"/>
              </a:spcAft>
              <a:buFont typeface="Wingdings" panose="05000000000000000000" pitchFamily="2" charset="2"/>
              <a:buChar char="Ø"/>
            </a:pPr>
            <a:r>
              <a:rPr lang="en-US" sz="1600" dirty="0"/>
              <a:t>Random Forest</a:t>
            </a:r>
            <a:endParaRPr lang="en-US" sz="1600" dirty="0"/>
          </a:p>
          <a:p>
            <a:pPr marL="285750" lvl="0" indent="-285750" algn="l" rtl="0">
              <a:lnSpc>
                <a:spcPct val="150000"/>
              </a:lnSpc>
              <a:spcBef>
                <a:spcPts val="0"/>
              </a:spcBef>
              <a:spcAft>
                <a:spcPts val="0"/>
              </a:spcAft>
              <a:buFont typeface="Wingdings" panose="05000000000000000000" pitchFamily="2" charset="2"/>
              <a:buChar char="Ø"/>
            </a:pPr>
            <a:r>
              <a:rPr lang="en-US" sz="1600" dirty="0"/>
              <a:t>Naïve Bayes</a:t>
            </a:r>
            <a:endParaRPr lang="en-US" sz="1600" dirty="0"/>
          </a:p>
          <a:p>
            <a:pPr marL="285750" lvl="0" indent="-285750" algn="l" rtl="0">
              <a:lnSpc>
                <a:spcPct val="150000"/>
              </a:lnSpc>
              <a:spcBef>
                <a:spcPts val="0"/>
              </a:spcBef>
              <a:spcAft>
                <a:spcPts val="0"/>
              </a:spcAft>
              <a:buFont typeface="Wingdings" panose="05000000000000000000" pitchFamily="2" charset="2"/>
              <a:buChar char="Ø"/>
            </a:pPr>
            <a:r>
              <a:rPr lang="en-US" sz="1600" dirty="0"/>
              <a:t>Passive Aggressive Classifier</a:t>
            </a:r>
            <a:endParaRPr lang="en-US" sz="1600" dirty="0"/>
          </a:p>
          <a:p>
            <a:pPr marL="285750" lvl="0" indent="-285750" algn="l" rtl="0">
              <a:lnSpc>
                <a:spcPct val="150000"/>
              </a:lnSpc>
              <a:spcBef>
                <a:spcPts val="0"/>
              </a:spcBef>
              <a:spcAft>
                <a:spcPts val="0"/>
              </a:spcAft>
              <a:buFont typeface="Wingdings" panose="05000000000000000000" pitchFamily="2" charset="2"/>
              <a:buChar char="Ø"/>
            </a:pPr>
            <a:r>
              <a:rPr lang="en-US" sz="1600" dirty="0"/>
              <a:t>Support Vector Machine (SVM)</a:t>
            </a:r>
            <a:endParaRPr lang="en-US" sz="1600" dirty="0"/>
          </a:p>
        </p:txBody>
      </p:sp>
      <p:pic>
        <p:nvPicPr>
          <p:cNvPr id="124" name="Google Shape;124;p23"/>
          <p:cNvPicPr preferRelativeResize="0"/>
          <p:nvPr/>
        </p:nvPicPr>
        <p:blipFill>
          <a:blip r:embed="rId1"/>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2"/>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panose="02000503000000000000"/>
              <a:ea typeface="Anaheim" panose="02000503000000000000"/>
              <a:cs typeface="Anaheim" panose="02000503000000000000"/>
              <a:sym typeface="Anaheim" panose="0200050300000000000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0474" y="338554"/>
            <a:ext cx="5010615" cy="553998"/>
          </a:xfrm>
          <a:prstGeom prst="rect">
            <a:avLst/>
          </a:prstGeom>
          <a:noFill/>
        </p:spPr>
        <p:txBody>
          <a:bodyPr wrap="square" rtlCol="0">
            <a:spAutoFit/>
          </a:bodyPr>
          <a:lstStyle/>
          <a:p>
            <a:r>
              <a:rPr lang="en-US" sz="3000" b="1" dirty="0">
                <a:latin typeface="Epilogue" charset="0"/>
              </a:rPr>
              <a:t>Accuracy of Algorithms</a:t>
            </a:r>
            <a:endParaRPr lang="en-IN" sz="3000" b="1" dirty="0">
              <a:latin typeface="Epilogue" charset="0"/>
            </a:endParaRPr>
          </a:p>
        </p:txBody>
      </p:sp>
      <p:graphicFrame>
        <p:nvGraphicFramePr>
          <p:cNvPr id="2" name="Table 1"/>
          <p:cNvGraphicFramePr>
            <a:graphicFrameLocks noGrp="1"/>
          </p:cNvGraphicFramePr>
          <p:nvPr/>
        </p:nvGraphicFramePr>
        <p:xfrm>
          <a:off x="2308365" y="1213326"/>
          <a:ext cx="6192520" cy="3356610"/>
        </p:xfrm>
        <a:graphic>
          <a:graphicData uri="http://schemas.openxmlformats.org/drawingml/2006/table">
            <a:tbl>
              <a:tblPr firstRow="1" firstCol="1" lastRow="1" lastCol="1" bandRow="1" bandCol="1">
                <a:tableStyleId>{FE7AEEEB-D7B9-4A5C-8B46-7CC0CF29B956}</a:tableStyleId>
              </a:tblPr>
              <a:tblGrid>
                <a:gridCol w="3096895"/>
                <a:gridCol w="3095625"/>
              </a:tblGrid>
              <a:tr h="478155">
                <a:tc>
                  <a:txBody>
                    <a:bodyPr/>
                    <a:lstStyle/>
                    <a:p>
                      <a:pPr>
                        <a:spcBef>
                          <a:spcPts val="5"/>
                        </a:spcBef>
                      </a:pPr>
                      <a:r>
                        <a:rPr lang="en-US" sz="1400" dirty="0">
                          <a:effectLst/>
                          <a:latin typeface="Albert Sans" charset="0"/>
                        </a:rPr>
                        <a:t> </a:t>
                      </a:r>
                      <a:endParaRPr lang="en-IN" sz="1400" dirty="0">
                        <a:effectLst/>
                        <a:latin typeface="Albert Sans" charset="0"/>
                      </a:endParaRPr>
                    </a:p>
                    <a:p>
                      <a:pPr marL="525145">
                        <a:spcBef>
                          <a:spcPts val="5"/>
                        </a:spcBef>
                        <a:spcAft>
                          <a:spcPts val="0"/>
                        </a:spcAft>
                      </a:pPr>
                      <a:r>
                        <a:rPr lang="en-US" sz="1400" b="1" spc="-5" dirty="0">
                          <a:effectLst/>
                          <a:latin typeface="Albert Sans" charset="0"/>
                        </a:rPr>
                        <a:t>NAME</a:t>
                      </a:r>
                      <a:r>
                        <a:rPr lang="en-US" sz="1400" b="1" dirty="0">
                          <a:effectLst/>
                          <a:latin typeface="Albert Sans" charset="0"/>
                        </a:rPr>
                        <a:t> OF</a:t>
                      </a:r>
                      <a:r>
                        <a:rPr lang="en-US" sz="1400" b="1" spc="-75" dirty="0">
                          <a:effectLst/>
                          <a:latin typeface="Albert Sans" charset="0"/>
                        </a:rPr>
                        <a:t> </a:t>
                      </a:r>
                      <a:r>
                        <a:rPr lang="en-US" sz="1400" b="1" dirty="0">
                          <a:effectLst/>
                          <a:latin typeface="Albert Sans" charset="0"/>
                        </a:rPr>
                        <a:t>THE</a:t>
                      </a:r>
                      <a:r>
                        <a:rPr lang="en-US" sz="1400" b="1" spc="5" dirty="0">
                          <a:effectLst/>
                          <a:latin typeface="Albert Sans" charset="0"/>
                        </a:rPr>
                        <a:t> </a:t>
                      </a:r>
                      <a:r>
                        <a:rPr lang="en-US" sz="1400" b="1" dirty="0">
                          <a:effectLst/>
                          <a:latin typeface="Albert Sans" charset="0"/>
                        </a:rPr>
                        <a:t>MODEL</a:t>
                      </a:r>
                      <a:endParaRPr lang="en-IN" sz="1400" b="1"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
                        </a:spcBef>
                      </a:pPr>
                      <a:r>
                        <a:rPr lang="en-US" sz="1400" dirty="0">
                          <a:effectLst/>
                          <a:latin typeface="Albert Sans" charset="0"/>
                        </a:rPr>
                        <a:t> </a:t>
                      </a:r>
                      <a:endParaRPr lang="en-IN" sz="1400" dirty="0">
                        <a:effectLst/>
                        <a:latin typeface="Albert Sans" charset="0"/>
                      </a:endParaRPr>
                    </a:p>
                    <a:p>
                      <a:pPr marL="792480">
                        <a:spcBef>
                          <a:spcPts val="5"/>
                        </a:spcBef>
                        <a:spcAft>
                          <a:spcPts val="0"/>
                        </a:spcAft>
                      </a:pPr>
                      <a:r>
                        <a:rPr lang="en-US" sz="1400" b="1" dirty="0">
                          <a:effectLst/>
                          <a:latin typeface="Albert Sans" charset="0"/>
                        </a:rPr>
                        <a:t>ACCURACY</a:t>
                      </a:r>
                      <a:endParaRPr lang="en-IN" sz="1400" b="1"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a:txBody>
                    <a:bodyPr/>
                    <a:lstStyle/>
                    <a:p>
                      <a:pPr>
                        <a:spcBef>
                          <a:spcPts val="50"/>
                        </a:spcBef>
                      </a:pPr>
                      <a:r>
                        <a:rPr lang="en-US" sz="1400" dirty="0">
                          <a:effectLst/>
                          <a:latin typeface="Albert Sans" charset="0"/>
                        </a:rPr>
                        <a:t> </a:t>
                      </a:r>
                      <a:endParaRPr lang="en-IN" sz="1400" dirty="0">
                        <a:effectLst/>
                        <a:latin typeface="Albert Sans" charset="0"/>
                      </a:endParaRPr>
                    </a:p>
                    <a:p>
                      <a:pPr marL="487045"/>
                      <a:r>
                        <a:rPr lang="en-US" sz="1400" dirty="0">
                          <a:effectLst/>
                          <a:latin typeface="Albert Sans" charset="0"/>
                        </a:rPr>
                        <a:t>LOGISTIC</a:t>
                      </a:r>
                      <a:r>
                        <a:rPr lang="en-US" sz="1400" spc="-20" dirty="0">
                          <a:effectLst/>
                          <a:latin typeface="Albert Sans" charset="0"/>
                        </a:rPr>
                        <a:t> </a:t>
                      </a:r>
                      <a:r>
                        <a:rPr lang="en-US" sz="1400" dirty="0">
                          <a:effectLst/>
                          <a:latin typeface="Albert Sans" charset="0"/>
                        </a:rPr>
                        <a:t>REGRESSION</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charset="0"/>
                        </a:rPr>
                        <a:t> </a:t>
                      </a:r>
                      <a:endParaRPr lang="en-IN" sz="1400" dirty="0">
                        <a:effectLst/>
                        <a:latin typeface="Albert Sans" charset="0"/>
                      </a:endParaRPr>
                    </a:p>
                    <a:p>
                      <a:pPr marL="827405"/>
                      <a:r>
                        <a:rPr lang="en-US" sz="1400" dirty="0">
                          <a:effectLst/>
                          <a:latin typeface="Albert Sans" charset="0"/>
                        </a:rPr>
                        <a:t>92.479339</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a:txBody>
                    <a:bodyPr/>
                    <a:lstStyle/>
                    <a:p>
                      <a:pPr>
                        <a:spcBef>
                          <a:spcPts val="50"/>
                        </a:spcBef>
                      </a:pPr>
                      <a:r>
                        <a:rPr lang="en-US" sz="1400" dirty="0">
                          <a:effectLst/>
                          <a:latin typeface="Albert Sans" charset="0"/>
                        </a:rPr>
                        <a:t> </a:t>
                      </a:r>
                      <a:endParaRPr lang="en-IN" sz="1400" dirty="0">
                        <a:effectLst/>
                        <a:latin typeface="Albert Sans" charset="0"/>
                      </a:endParaRPr>
                    </a:p>
                    <a:p>
                      <a:pPr marL="487045"/>
                      <a:r>
                        <a:rPr lang="en-US" sz="1400" dirty="0">
                          <a:effectLst/>
                          <a:latin typeface="Albert Sans" charset="0"/>
                        </a:rPr>
                        <a:t>DECISION</a:t>
                      </a:r>
                      <a:r>
                        <a:rPr lang="en-US" sz="1400" spc="-40" dirty="0">
                          <a:effectLst/>
                          <a:latin typeface="Albert Sans" charset="0"/>
                        </a:rPr>
                        <a:t> </a:t>
                      </a:r>
                      <a:r>
                        <a:rPr lang="en-US" sz="1400" dirty="0">
                          <a:effectLst/>
                          <a:latin typeface="Albert Sans" charset="0"/>
                        </a:rPr>
                        <a:t>TREE</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charset="0"/>
                        </a:rPr>
                        <a:t> </a:t>
                      </a:r>
                      <a:endParaRPr lang="en-IN" sz="1400" dirty="0">
                        <a:effectLst/>
                        <a:latin typeface="Albert Sans" charset="0"/>
                      </a:endParaRPr>
                    </a:p>
                    <a:p>
                      <a:pPr marL="830580"/>
                      <a:r>
                        <a:rPr lang="en-US" sz="1400" dirty="0">
                          <a:effectLst/>
                          <a:latin typeface="Albert Sans" charset="0"/>
                        </a:rPr>
                        <a:t>79.33884</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a:txBody>
                    <a:bodyPr/>
                    <a:lstStyle/>
                    <a:p>
                      <a:pPr>
                        <a:spcBef>
                          <a:spcPts val="50"/>
                        </a:spcBef>
                      </a:pPr>
                      <a:r>
                        <a:rPr lang="en-US" sz="1400" dirty="0">
                          <a:effectLst/>
                          <a:latin typeface="Albert Sans" charset="0"/>
                        </a:rPr>
                        <a:t> </a:t>
                      </a:r>
                      <a:endParaRPr lang="en-IN" sz="1400" dirty="0">
                        <a:effectLst/>
                        <a:latin typeface="Albert Sans" charset="0"/>
                      </a:endParaRPr>
                    </a:p>
                    <a:p>
                      <a:pPr marL="487045"/>
                      <a:r>
                        <a:rPr lang="en-US" sz="1400" dirty="0">
                          <a:effectLst/>
                          <a:latin typeface="Albert Sans" charset="0"/>
                        </a:rPr>
                        <a:t>RANDOM</a:t>
                      </a:r>
                      <a:r>
                        <a:rPr lang="en-US" sz="1400" spc="-20" dirty="0">
                          <a:effectLst/>
                          <a:latin typeface="Albert Sans" charset="0"/>
                        </a:rPr>
                        <a:t> </a:t>
                      </a:r>
                      <a:r>
                        <a:rPr lang="en-US" sz="1400" dirty="0">
                          <a:effectLst/>
                          <a:latin typeface="Albert Sans" charset="0"/>
                        </a:rPr>
                        <a:t>FOREST</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charset="0"/>
                        </a:rPr>
                        <a:t> </a:t>
                      </a:r>
                      <a:endParaRPr lang="en-IN" sz="1400" dirty="0">
                        <a:effectLst/>
                        <a:latin typeface="Albert Sans" charset="0"/>
                      </a:endParaRPr>
                    </a:p>
                    <a:p>
                      <a:pPr marL="830580"/>
                      <a:r>
                        <a:rPr lang="en-US" sz="1400" dirty="0">
                          <a:effectLst/>
                          <a:latin typeface="Albert Sans" charset="0"/>
                        </a:rPr>
                        <a:t>89.173554</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87680">
                <a:tc>
                  <a:txBody>
                    <a:bodyPr/>
                    <a:lstStyle/>
                    <a:p>
                      <a:pPr>
                        <a:spcBef>
                          <a:spcPts val="50"/>
                        </a:spcBef>
                      </a:pPr>
                      <a:r>
                        <a:rPr lang="en-US" sz="1400" dirty="0">
                          <a:effectLst/>
                          <a:latin typeface="Albert Sans" charset="0"/>
                        </a:rPr>
                        <a:t> </a:t>
                      </a:r>
                      <a:endParaRPr lang="en-IN" sz="1400" dirty="0">
                        <a:effectLst/>
                        <a:latin typeface="Albert Sans" charset="0"/>
                      </a:endParaRPr>
                    </a:p>
                    <a:p>
                      <a:pPr marL="448945">
                        <a:spcBef>
                          <a:spcPts val="5"/>
                        </a:spcBef>
                        <a:spcAft>
                          <a:spcPts val="0"/>
                        </a:spcAft>
                      </a:pPr>
                      <a:r>
                        <a:rPr lang="en-US" sz="1400" dirty="0">
                          <a:effectLst/>
                          <a:latin typeface="Albert Sans" charset="0"/>
                        </a:rPr>
                        <a:t>NAÏVE</a:t>
                      </a:r>
                      <a:r>
                        <a:rPr lang="en-US" sz="1400" spc="-70" dirty="0">
                          <a:effectLst/>
                          <a:latin typeface="Albert Sans" charset="0"/>
                        </a:rPr>
                        <a:t> </a:t>
                      </a:r>
                      <a:r>
                        <a:rPr lang="en-US" sz="1400" dirty="0">
                          <a:effectLst/>
                          <a:latin typeface="Albert Sans" charset="0"/>
                        </a:rPr>
                        <a:t>BAYES</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
                        </a:spcBef>
                      </a:pPr>
                      <a:r>
                        <a:rPr lang="en-US" sz="1400" dirty="0">
                          <a:effectLst/>
                          <a:latin typeface="Albert Sans" charset="0"/>
                        </a:rPr>
                        <a:t> </a:t>
                      </a:r>
                      <a:endParaRPr lang="en-IN" sz="1400" dirty="0">
                        <a:effectLst/>
                        <a:latin typeface="Albert Sans" charset="0"/>
                      </a:endParaRPr>
                    </a:p>
                    <a:p>
                      <a:pPr marL="800100"/>
                      <a:r>
                        <a:rPr lang="en-US" sz="1400" dirty="0">
                          <a:effectLst/>
                          <a:latin typeface="Albert Sans" charset="0"/>
                        </a:rPr>
                        <a:t>82.727273</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a:txBody>
                    <a:bodyPr/>
                    <a:lstStyle/>
                    <a:p>
                      <a:pPr>
                        <a:spcBef>
                          <a:spcPts val="50"/>
                        </a:spcBef>
                      </a:pPr>
                      <a:r>
                        <a:rPr lang="en-US" sz="1400" dirty="0">
                          <a:effectLst/>
                          <a:latin typeface="Albert Sans" charset="0"/>
                        </a:rPr>
                        <a:t> </a:t>
                      </a:r>
                      <a:endParaRPr lang="en-IN" sz="1400" dirty="0">
                        <a:effectLst/>
                        <a:latin typeface="Albert Sans" charset="0"/>
                      </a:endParaRPr>
                    </a:p>
                    <a:p>
                      <a:pPr marL="448945"/>
                      <a:r>
                        <a:rPr lang="en-US" sz="1400" spc="-10" dirty="0">
                          <a:effectLst/>
                          <a:latin typeface="Albert Sans" charset="0"/>
                        </a:rPr>
                        <a:t>PASSIVE</a:t>
                      </a:r>
                      <a:r>
                        <a:rPr lang="en-US" sz="1400" spc="-75" dirty="0">
                          <a:effectLst/>
                          <a:latin typeface="Albert Sans" charset="0"/>
                        </a:rPr>
                        <a:t> </a:t>
                      </a:r>
                      <a:r>
                        <a:rPr lang="en-US" sz="1400" spc="-10" dirty="0">
                          <a:effectLst/>
                          <a:latin typeface="Albert Sans" charset="0"/>
                        </a:rPr>
                        <a:t>AGGRESSIVE</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charset="0"/>
                        </a:rPr>
                        <a:t> </a:t>
                      </a:r>
                      <a:endParaRPr lang="en-IN" sz="1400" dirty="0">
                        <a:effectLst/>
                        <a:latin typeface="Albert Sans" charset="0"/>
                      </a:endParaRPr>
                    </a:p>
                    <a:p>
                      <a:pPr marL="792480"/>
                      <a:r>
                        <a:rPr lang="en-US" sz="1400" dirty="0">
                          <a:effectLst/>
                          <a:latin typeface="Albert Sans" charset="0"/>
                        </a:rPr>
                        <a:t>93.801653</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a:txBody>
                    <a:bodyPr/>
                    <a:lstStyle/>
                    <a:p>
                      <a:pPr>
                        <a:spcBef>
                          <a:spcPts val="50"/>
                        </a:spcBef>
                      </a:pPr>
                      <a:r>
                        <a:rPr lang="en-US" sz="1400" dirty="0">
                          <a:effectLst/>
                          <a:latin typeface="Albert Sans" charset="0"/>
                        </a:rPr>
                        <a:t> </a:t>
                      </a:r>
                      <a:endParaRPr lang="en-IN" sz="1400" dirty="0">
                        <a:effectLst/>
                        <a:latin typeface="Albert Sans" charset="0"/>
                      </a:endParaRPr>
                    </a:p>
                    <a:p>
                      <a:pPr marL="448945"/>
                      <a:r>
                        <a:rPr lang="en-US" sz="1400" spc="-5" dirty="0">
                          <a:effectLst/>
                          <a:latin typeface="Albert Sans" charset="0"/>
                        </a:rPr>
                        <a:t>SUPPORT</a:t>
                      </a:r>
                      <a:r>
                        <a:rPr lang="en-US" sz="1400" spc="-70" dirty="0">
                          <a:effectLst/>
                          <a:latin typeface="Albert Sans" charset="0"/>
                        </a:rPr>
                        <a:t> </a:t>
                      </a:r>
                      <a:r>
                        <a:rPr lang="en-US" sz="1400" spc="-5" dirty="0">
                          <a:effectLst/>
                          <a:latin typeface="Albert Sans" charset="0"/>
                        </a:rPr>
                        <a:t>VECTOR</a:t>
                      </a:r>
                      <a:r>
                        <a:rPr lang="en-US" sz="1400" spc="-20" dirty="0">
                          <a:effectLst/>
                          <a:latin typeface="Albert Sans" charset="0"/>
                        </a:rPr>
                        <a:t> </a:t>
                      </a:r>
                      <a:r>
                        <a:rPr lang="en-US" sz="1400" spc="-5" dirty="0">
                          <a:effectLst/>
                          <a:latin typeface="Albert Sans" charset="0"/>
                        </a:rPr>
                        <a:t>MACHINE</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charset="0"/>
                        </a:rPr>
                        <a:t> </a:t>
                      </a:r>
                      <a:endParaRPr lang="en-IN" sz="1400" dirty="0">
                        <a:effectLst/>
                        <a:latin typeface="Albert Sans" charset="0"/>
                      </a:endParaRPr>
                    </a:p>
                    <a:p>
                      <a:pPr marL="792480"/>
                      <a:r>
                        <a:rPr lang="en-US" sz="1400" dirty="0">
                          <a:effectLst/>
                          <a:latin typeface="Albert Sans" charset="0"/>
                        </a:rPr>
                        <a:t>93.966942</a:t>
                      </a:r>
                      <a:endParaRPr lang="en-IN" sz="1400" dirty="0">
                        <a:effectLst/>
                        <a:latin typeface="Albert Sans"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spd="slow">
    <p:push dir="u"/>
  </p:transition>
</p:sld>
</file>

<file path=ppt/theme/theme1.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2628</Words>
  <Application>WPS Presentation</Application>
  <PresentationFormat>On-screen Show (16:9)</PresentationFormat>
  <Paragraphs>157</Paragraphs>
  <Slides>14</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Epilogue</vt:lpstr>
      <vt:lpstr>Albert Sans</vt:lpstr>
      <vt:lpstr>Golos Text</vt:lpstr>
      <vt:lpstr>Bebas Neue</vt:lpstr>
      <vt:lpstr>Anaheim</vt:lpstr>
      <vt:lpstr>Epilogue</vt:lpstr>
      <vt:lpstr>Times New Roman</vt:lpstr>
      <vt:lpstr>Albert Sans</vt:lpstr>
      <vt:lpstr>Microsoft YaHei</vt:lpstr>
      <vt:lpstr>Arial Unicode MS</vt:lpstr>
      <vt:lpstr>Mean Value Theorem by Slidesgo</vt:lpstr>
      <vt:lpstr>FAKE NEWS DETECTION USING  MACHINE LEARNING</vt:lpstr>
      <vt:lpstr>PowerPoint 演示文稿</vt:lpstr>
      <vt:lpstr>Abstract</vt:lpstr>
      <vt:lpstr>PowerPoint 演示文稿</vt:lpstr>
      <vt:lpstr>PowerPoint 演示文稿</vt:lpstr>
      <vt:lpstr>PowerPoint 演示文稿</vt:lpstr>
      <vt:lpstr>Software Requirements</vt:lpstr>
      <vt:lpstr>Algorithms Used</vt:lpstr>
      <vt:lpstr>PowerPoint 演示文稿</vt:lpstr>
      <vt:lpstr>Visualization of Dataset</vt:lpstr>
      <vt:lpstr>PowerPoint 演示文稿</vt:lpstr>
      <vt:lpstr>Web Application</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
  <cp:lastModifiedBy>DURGA</cp:lastModifiedBy>
  <cp:revision>6</cp:revision>
  <dcterms:created xsi:type="dcterms:W3CDTF">2024-04-04T04:29:19Z</dcterms:created>
  <dcterms:modified xsi:type="dcterms:W3CDTF">2024-04-04T04:49:44Z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89F88C2DF806413CBE25A58ADC9F6F66_12</vt:lpwstr>
  </property>
  <property fmtid="{D5CDD505-2E9C-101B-9397-08002B2CF9AE}" pid="3" name="KSOProductBuildVer">
    <vt:lpwstr>1033-12.2.0.13489</vt:lpwstr>
  </property>
</Properties>
</file>