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56237"/>
          <c:y val="0.0479349"/>
          <c:w val="0.822472"/>
          <c:h val="0.74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ill San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Decession Tree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83.000000</c:v>
                </c:pt>
                <c:pt idx="1">
                  <c:v>79.000000</c:v>
                </c:pt>
                <c:pt idx="2">
                  <c:v>84.000000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5D96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ill San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Decession Tree</c:v>
                </c:pt>
                <c:pt idx="2">
                  <c:v>Random Forest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81.000000</c:v>
                </c:pt>
                <c:pt idx="1">
                  <c:v>78.000000</c:v>
                </c:pt>
                <c:pt idx="2">
                  <c:v>81.000000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E7A13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ill San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Decession Tree</c:v>
                </c:pt>
                <c:pt idx="2">
                  <c:v>Random Forest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84.000000</c:v>
                </c:pt>
                <c:pt idx="1">
                  <c:v>79.000000</c:v>
                </c:pt>
                <c:pt idx="2">
                  <c:v>84.000000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C2D3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ill San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Decession Tree</c:v>
                </c:pt>
                <c:pt idx="2">
                  <c:v>Random Forest</c:v>
                </c:pt>
              </c:strCache>
            </c:strRef>
          </c:cat>
          <c:val>
            <c:numRef>
              <c:f>Sheet1!$E$2:$E$4</c:f>
              <c:numCache>
                <c:ptCount val="3"/>
                <c:pt idx="0">
                  <c:v>81.000000</c:v>
                </c:pt>
                <c:pt idx="1">
                  <c:v>78.000000</c:v>
                </c:pt>
                <c:pt idx="2">
                  <c:v>81.000000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1419945"/>
          <a:lstStyle/>
          <a:p>
            <a:pPr>
              <a:defRPr b="0" i="0" strike="noStrike" sz="3400" u="none">
                <a:solidFill>
                  <a:srgbClr val="000000"/>
                </a:solidFill>
                <a:latin typeface="Gill Sans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miter lim="400000"/>
            </a:ln>
          </c:spPr>
        </c:majorGridlines>
        <c:numFmt formatCode="0.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ill Sans"/>
              </a:defRPr>
            </a:pPr>
          </a:p>
        </c:txPr>
        <c:crossAx val="2094734552"/>
        <c:crosses val="autoZero"/>
        <c:crossBetween val="between"/>
        <c:majorUnit val="1.75"/>
        <c:minorUnit val="0.8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78036"/>
          <c:y val="0.0561844"/>
          <c:w val="0.121964"/>
          <c:h val="0.2167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Gill Sans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abetes…"/>
          <p:cNvSpPr txBox="1"/>
          <p:nvPr>
            <p:ph type="ctrTitle"/>
          </p:nvPr>
        </p:nvSpPr>
        <p:spPr>
          <a:xfrm>
            <a:off x="1282700" y="2554699"/>
            <a:ext cx="21844000" cy="3879454"/>
          </a:xfrm>
          <a:prstGeom prst="rect">
            <a:avLst/>
          </a:prstGeom>
        </p:spPr>
        <p:txBody>
          <a:bodyPr/>
          <a:lstStyle/>
          <a:p>
            <a: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</a:defRPr>
            </a:pPr>
            <a:r>
              <a:t>Diabetes </a:t>
            </a:r>
          </a:p>
          <a:p>
            <a: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</a:defRPr>
            </a:pPr>
            <a:r>
              <a:t>Prediction &amp; Recommendation </a:t>
            </a:r>
          </a:p>
        </p:txBody>
      </p:sp>
      <p:sp>
        <p:nvSpPr>
          <p:cNvPr id="152" name="July 5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July 5, 2022</a:t>
            </a:r>
          </a:p>
        </p:txBody>
      </p:sp>
      <p:pic>
        <p:nvPicPr>
          <p:cNvPr id="153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35606" y="334828"/>
            <a:ext cx="49911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6450" y="7001066"/>
            <a:ext cx="4991100" cy="4592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ype 2 Diabetes Mellitus is among the most prevalent chronic diseases worldwide.…"/>
          <p:cNvSpPr txBox="1"/>
          <p:nvPr>
            <p:ph type="body" idx="1"/>
          </p:nvPr>
        </p:nvSpPr>
        <p:spPr>
          <a:xfrm>
            <a:off x="1270000" y="3795217"/>
            <a:ext cx="21844000" cy="8432801"/>
          </a:xfrm>
          <a:prstGeom prst="rect">
            <a:avLst/>
          </a:prstGeom>
        </p:spPr>
        <p:txBody>
          <a:bodyPr/>
          <a:lstStyle/>
          <a:p>
            <a:pPr marL="512233" indent="-512233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Type 2 Diabetes Mellitus is among the most prevalent chronic diseases worldwide.</a:t>
            </a:r>
          </a:p>
          <a:p>
            <a:pPr marL="512233" indent="-512233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marL="512233" indent="-512233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Diabetes is a serious chronic disease in which individuals lose the ability to effectively regulate glucose levels in the blood, which can lead to reduced quality of life and life expectancy. </a:t>
            </a:r>
          </a:p>
        </p:txBody>
      </p:sp>
      <p:sp>
        <p:nvSpPr>
          <p:cNvPr id="157" name="Problem Statement"/>
          <p:cNvSpPr txBox="1"/>
          <p:nvPr/>
        </p:nvSpPr>
        <p:spPr>
          <a:xfrm>
            <a:off x="1270000" y="1284782"/>
            <a:ext cx="21844000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Problem Statement</a:t>
            </a:r>
          </a:p>
        </p:txBody>
      </p:sp>
      <p:pic>
        <p:nvPicPr>
          <p:cNvPr id="158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5975" y="10932075"/>
            <a:ext cx="2687933" cy="2473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2251" y="8299209"/>
            <a:ext cx="12507176" cy="5196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i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Aim</a:t>
            </a:r>
          </a:p>
        </p:txBody>
      </p:sp>
      <p:sp>
        <p:nvSpPr>
          <p:cNvPr id="162" name="Web Applic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121635">
              <a:lnSpc>
                <a:spcPct val="90000"/>
              </a:lnSpc>
              <a:defRPr spc="-160" sz="5336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Web Application</a:t>
            </a:r>
          </a:p>
        </p:txBody>
      </p:sp>
      <p:sp>
        <p:nvSpPr>
          <p:cNvPr id="163" name="Prediction &amp; Recommendation model for Type 2 Diabetes Mellitus based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255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  <a:r>
              <a:t>Prediction &amp; Recommendation model for Type 2 Diabetes Mellitus based on </a:t>
            </a:r>
          </a:p>
          <a:p>
            <a:pPr marL="0" indent="0" algn="ctr" defTabSz="8255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  <a:r>
              <a:t>Behavioral Risk Factors.</a:t>
            </a:r>
          </a:p>
          <a:p>
            <a:pPr marL="0" indent="0" algn="ctr" defTabSz="8255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</a:p>
          <a:p>
            <a:pPr lvl="8" marL="5448300" indent="-977900" defTabSz="825500">
              <a:lnSpc>
                <a:spcPct val="80000"/>
              </a:lnSpc>
              <a:spcBef>
                <a:spcPts val="0"/>
              </a:spcBef>
              <a:buClrTx/>
              <a:buSzPct val="50000"/>
              <a:buBlip>
                <a:blip r:embed="rId2"/>
              </a:buBlip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  <a:r>
              <a:t>Early Diagnosis</a:t>
            </a:r>
          </a:p>
          <a:p>
            <a:pPr lvl="8" marL="5448300" indent="-977900" defTabSz="825500">
              <a:lnSpc>
                <a:spcPct val="80000"/>
              </a:lnSpc>
              <a:spcBef>
                <a:spcPts val="0"/>
              </a:spcBef>
              <a:buClrTx/>
              <a:buSzPct val="50000"/>
              <a:buBlip>
                <a:blip r:embed="rId2"/>
              </a:buBlip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  <a:r>
              <a:t>Early Intervention </a:t>
            </a:r>
          </a:p>
          <a:p>
            <a:pPr lvl="8" marL="5448300" indent="-977900" defTabSz="825500">
              <a:lnSpc>
                <a:spcPct val="80000"/>
              </a:lnSpc>
              <a:spcBef>
                <a:spcPts val="0"/>
              </a:spcBef>
              <a:buClrTx/>
              <a:buSzPct val="50000"/>
              <a:buBlip>
                <a:blip r:embed="rId2"/>
              </a:buBlip>
              <a:defRPr spc="-252" sz="8400">
                <a:latin typeface="+mn-lt"/>
                <a:ea typeface="+mn-ea"/>
                <a:cs typeface="+mn-cs"/>
                <a:sym typeface="Graphik Semibold"/>
              </a:defRPr>
            </a:pPr>
            <a:r>
              <a:t>Reduce Medical Costs</a:t>
            </a:r>
          </a:p>
        </p:txBody>
      </p:sp>
      <p:pic>
        <p:nvPicPr>
          <p:cNvPr id="164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32850" y="11014159"/>
            <a:ext cx="2687932" cy="2473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arg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Targets</a:t>
            </a:r>
          </a:p>
        </p:txBody>
      </p:sp>
      <p:pic>
        <p:nvPicPr>
          <p:cNvPr id="167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82050" y="10861759"/>
            <a:ext cx="2687932" cy="2473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0318" y="1849080"/>
            <a:ext cx="17418223" cy="11646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Data Flow</a:t>
            </a:r>
          </a:p>
        </p:txBody>
      </p:sp>
      <p:pic>
        <p:nvPicPr>
          <p:cNvPr id="171" name="12911_2019_918_Fig1_HTML.png.jpeg" descr="12911_2019_918_Fig1_HTML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980288"/>
            <a:ext cx="21844000" cy="6877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12647" y="12105618"/>
            <a:ext cx="1474371" cy="135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eature importance.png" descr="feature import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072" y="2342231"/>
            <a:ext cx="18867722" cy="1149679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Feature Importance"/>
          <p:cNvSpPr txBox="1"/>
          <p:nvPr/>
        </p:nvSpPr>
        <p:spPr>
          <a:xfrm>
            <a:off x="1270000" y="538774"/>
            <a:ext cx="21844000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Feature Importance</a:t>
            </a:r>
          </a:p>
        </p:txBody>
      </p:sp>
      <p:pic>
        <p:nvPicPr>
          <p:cNvPr id="176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2956" y="12059895"/>
            <a:ext cx="1524063" cy="1402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" y="3394743"/>
            <a:ext cx="14996241" cy="6926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5132" y="11390204"/>
            <a:ext cx="2251887" cy="207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odel Development"/>
          <p:cNvSpPr txBox="1"/>
          <p:nvPr/>
        </p:nvSpPr>
        <p:spPr>
          <a:xfrm>
            <a:off x="1270000" y="459282"/>
            <a:ext cx="21844000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Model Development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89068" y="4393907"/>
            <a:ext cx="9175185" cy="396948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Pearsonalized Report…"/>
          <p:cNvSpPr txBox="1"/>
          <p:nvPr/>
        </p:nvSpPr>
        <p:spPr>
          <a:xfrm>
            <a:off x="11064178" y="8366299"/>
            <a:ext cx="12496877" cy="244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8" marL="5448300" indent="-977900" algn="l">
              <a:lnSpc>
                <a:spcPct val="80000"/>
              </a:lnSpc>
              <a:buSzPct val="50000"/>
              <a:buBlip>
                <a:blip r:embed="rId5"/>
              </a:buBlip>
              <a:defRPr spc="-158" sz="5300">
                <a:latin typeface="+mn-lt"/>
                <a:ea typeface="+mn-ea"/>
                <a:cs typeface="+mn-cs"/>
                <a:sym typeface="Graphik Semibold"/>
              </a:defRPr>
            </a:pPr>
            <a:r>
              <a:t>Pearsonalized Report</a:t>
            </a:r>
          </a:p>
          <a:p>
            <a:pPr lvl="8" marL="5448300" indent="-977900" algn="l">
              <a:lnSpc>
                <a:spcPct val="80000"/>
              </a:lnSpc>
              <a:buSzPct val="50000"/>
              <a:buBlip>
                <a:blip r:embed="rId5"/>
              </a:buBlip>
              <a:defRPr spc="-158" sz="5300">
                <a:latin typeface="+mn-lt"/>
                <a:ea typeface="+mn-ea"/>
                <a:cs typeface="+mn-cs"/>
                <a:sym typeface="Graphik Semibold"/>
              </a:defRPr>
            </a:pPr>
            <a:r>
              <a:t>Recommendation/s</a:t>
            </a:r>
          </a:p>
          <a:p>
            <a:pPr lvl="8" marL="5448300" indent="-977900" algn="l">
              <a:lnSpc>
                <a:spcPct val="80000"/>
              </a:lnSpc>
              <a:buSzPct val="50000"/>
              <a:buBlip>
                <a:blip r:embed="rId5"/>
              </a:buBlip>
              <a:defRPr spc="-158" sz="5300">
                <a:latin typeface="+mn-lt"/>
                <a:ea typeface="+mn-ea"/>
                <a:cs typeface="+mn-cs"/>
                <a:sym typeface="Graphik Semibold"/>
              </a:defRPr>
            </a:pPr>
            <a:r>
              <a:t>One-on-One Coaching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2D Column Chart"/>
          <p:cNvGraphicFramePr/>
          <p:nvPr/>
        </p:nvGraphicFramePr>
        <p:xfrm>
          <a:off x="549770" y="3321384"/>
          <a:ext cx="23376347" cy="103327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5" name="Machine Learning Model"/>
          <p:cNvSpPr txBox="1"/>
          <p:nvPr/>
        </p:nvSpPr>
        <p:spPr>
          <a:xfrm>
            <a:off x="1270000" y="459282"/>
            <a:ext cx="21844000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Machine Learning Model</a:t>
            </a:r>
          </a:p>
        </p:txBody>
      </p:sp>
      <p:pic>
        <p:nvPicPr>
          <p:cNvPr id="186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94529" y="11904921"/>
            <a:ext cx="1692490" cy="1557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ank You"/>
          <p:cNvSpPr txBox="1"/>
          <p:nvPr>
            <p:ph type="body" sz="half" idx="1"/>
          </p:nvPr>
        </p:nvSpPr>
        <p:spPr>
          <a:xfrm>
            <a:off x="1270000" y="2509096"/>
            <a:ext cx="21844000" cy="4488604"/>
          </a:xfrm>
          <a:prstGeom prst="rect">
            <a:avLst/>
          </a:prstGeom>
        </p:spPr>
        <p:txBody>
          <a:bodyPr/>
          <a:lstStyle>
            <a:lvl1pPr>
              <a:defRPr spc="-473" sz="23700">
                <a:gradFill flip="none" rotWithShape="1">
                  <a:gsLst>
                    <a:gs pos="0">
                      <a:srgbClr val="1E98FD"/>
                    </a:gs>
                    <a:gs pos="100000">
                      <a:schemeClr val="accent5"/>
                    </a:gs>
                  </a:gsLst>
                  <a:lin ang="3960000" scaled="0"/>
                </a:gra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189" name="Screen Shot 2022-05-24 at 9.37.46 PM.png" descr="Screen Shot 2022-05-24 at 9.37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5245" y="8348699"/>
            <a:ext cx="5253510" cy="48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