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256" r:id="rId5"/>
    <p:sldId id="862" r:id="rId6"/>
    <p:sldId id="863" r:id="rId7"/>
    <p:sldId id="864" r:id="rId8"/>
    <p:sldId id="865" r:id="rId9"/>
    <p:sldId id="866" r:id="rId10"/>
    <p:sldId id="867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15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j Kunwar" initials="NK" lastIdx="8" clrIdx="0">
    <p:extLst>
      <p:ext uri="{19B8F6BF-5375-455C-9EA6-DF929625EA0E}">
        <p15:presenceInfo xmlns:p15="http://schemas.microsoft.com/office/powerpoint/2012/main" userId="75d368b6e102f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FCA"/>
    <a:srgbClr val="E67C1B"/>
    <a:srgbClr val="800000"/>
    <a:srgbClr val="D81E06"/>
    <a:srgbClr val="00B6D2"/>
    <a:srgbClr val="A41E34"/>
    <a:srgbClr val="FFDAC1"/>
    <a:srgbClr val="994201"/>
    <a:srgbClr val="FE730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0" autoAdjust="0"/>
  </p:normalViewPr>
  <p:slideViewPr>
    <p:cSldViewPr snapToGrid="0">
      <p:cViewPr varScale="1">
        <p:scale>
          <a:sx n="59" d="100"/>
          <a:sy n="59" d="100"/>
        </p:scale>
        <p:origin x="477" y="24"/>
      </p:cViewPr>
      <p:guideLst>
        <p:guide orient="horz" pos="3672"/>
        <p:guide pos="1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Iowa State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A096C-EDB8-4267-93F4-6A2CF06C490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E6D9-7AC9-4873-B5AA-FC780846B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31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Iowa State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A9424-1BF8-469D-892F-33B04E3BFDA9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E3B06-9540-4A94-8A33-A0C451DED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2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2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5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6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3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7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83634" y="34893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cxnSp>
        <p:nvCxnSpPr>
          <p:cNvPr id="24" name="直接连接符 34">
            <a:extLst>
              <a:ext uri="{FF2B5EF4-FFF2-40B4-BE49-F238E27FC236}">
                <a16:creationId xmlns:a16="http://schemas.microsoft.com/office/drawing/2014/main" id="{54E2B0C0-185E-420E-A645-920C5F4294E2}"/>
              </a:ext>
            </a:extLst>
          </p:cNvPr>
          <p:cNvCxnSpPr>
            <a:cxnSpLocks/>
          </p:cNvCxnSpPr>
          <p:nvPr/>
        </p:nvCxnSpPr>
        <p:spPr>
          <a:xfrm>
            <a:off x="1912471" y="3148819"/>
            <a:ext cx="87597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arge city landscape&#10;&#10;Description automatically generated">
            <a:extLst>
              <a:ext uri="{FF2B5EF4-FFF2-40B4-BE49-F238E27FC236}">
                <a16:creationId xmlns:a16="http://schemas.microsoft.com/office/drawing/2014/main" id="{DD8D07BE-7410-4635-AE88-FAF4156CB9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2"/>
          <a:stretch/>
        </p:blipFill>
        <p:spPr>
          <a:xfrm>
            <a:off x="0" y="0"/>
            <a:ext cx="12192000" cy="2897574"/>
          </a:xfrm>
          <a:prstGeom prst="rect">
            <a:avLst/>
          </a:prstGeom>
        </p:spPr>
      </p:pic>
      <p:pic>
        <p:nvPicPr>
          <p:cNvPr id="3074" name="Picture 2" descr="Image result for tamu mechanical engineering logo">
            <a:extLst>
              <a:ext uri="{FF2B5EF4-FFF2-40B4-BE49-F238E27FC236}">
                <a16:creationId xmlns:a16="http://schemas.microsoft.com/office/drawing/2014/main" id="{A4E4EFC4-B198-4B7C-ACE4-A69689369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4" y="0"/>
            <a:ext cx="9982092" cy="14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7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32" y="58056"/>
            <a:ext cx="5580138" cy="522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73" y="1059651"/>
            <a:ext cx="11690653" cy="452834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8773" y="5867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788D6C-99D7-413E-ADFE-611CCD720E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0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632" y="58056"/>
            <a:ext cx="5580138" cy="522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8773" y="5867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788D6C-99D7-413E-ADFE-611CCD720E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492876"/>
            <a:ext cx="12192000" cy="365125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83634" y="34893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" y="6540778"/>
            <a:ext cx="3715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aseline="0" dirty="0">
                <a:solidFill>
                  <a:schemeClr val="bg1"/>
                </a:solidFill>
                <a:latin typeface="Univers 65 Bold" charset="0"/>
              </a:rPr>
              <a:t>BUILDING ENERGY AND HVAC&amp;R RESEARCH GROUP</a:t>
            </a:r>
          </a:p>
          <a:p>
            <a:pPr algn="l"/>
            <a:endParaRPr lang="en-US" sz="1200" dirty="0">
              <a:solidFill>
                <a:schemeClr val="bg1"/>
              </a:solidFill>
              <a:latin typeface="Univers 65 Bold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614251" y="6492876"/>
            <a:ext cx="4451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chemeClr val="bg1"/>
                </a:solidFill>
              </a:rPr>
              <a:t>Slide </a:t>
            </a:r>
            <a:fld id="{F5788D6C-99D7-413E-ADFE-611CCD720EE3}" type="slidenum">
              <a:rPr lang="en-US" sz="1400" i="1" smtClean="0">
                <a:solidFill>
                  <a:schemeClr val="bg1"/>
                </a:solidFill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7CE338B-2458-4219-9B07-C4542F7F2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7506"/>
            <a:ext cx="12192000" cy="185570"/>
          </a:xfrm>
          <a:prstGeom prst="rect">
            <a:avLst/>
          </a:prstGeom>
          <a:solidFill>
            <a:srgbClr val="A41E3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523231-2462-4DFD-88C7-AD8B03EEB395}"/>
              </a:ext>
            </a:extLst>
          </p:cNvPr>
          <p:cNvSpPr txBox="1">
            <a:spLocks/>
          </p:cNvSpPr>
          <p:nvPr userDrawn="1"/>
        </p:nvSpPr>
        <p:spPr>
          <a:xfrm>
            <a:off x="7614251" y="6492876"/>
            <a:ext cx="4451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chemeClr val="bg1"/>
                </a:solidFill>
              </a:rPr>
              <a:t>Slide </a:t>
            </a:r>
            <a:fld id="{F5788D6C-99D7-413E-ADFE-611CCD720EE3}" type="slidenum">
              <a:rPr lang="en-US" sz="1400" i="1" smtClean="0">
                <a:solidFill>
                  <a:schemeClr val="bg1"/>
                </a:solidFill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EC8A98F-5A51-4D0F-9B9F-899E34767E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7506"/>
            <a:ext cx="12192000" cy="18557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028" name="Picture 4" descr="Image result for tamu mechanical engineering logo">
            <a:extLst>
              <a:ext uri="{FF2B5EF4-FFF2-40B4-BE49-F238E27FC236}">
                <a16:creationId xmlns:a16="http://schemas.microsoft.com/office/drawing/2014/main" id="{46CC522B-8A49-4A6F-A1AD-10C37724FE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83" y="29028"/>
            <a:ext cx="4263924" cy="6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1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None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D20B3-69F9-4E61-881B-9080E1412E3A}"/>
              </a:ext>
            </a:extLst>
          </p:cNvPr>
          <p:cNvSpPr txBox="1"/>
          <p:nvPr/>
        </p:nvSpPr>
        <p:spPr>
          <a:xfrm>
            <a:off x="4416928" y="4826035"/>
            <a:ext cx="3558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 Feng</a:t>
            </a:r>
          </a:p>
          <a:p>
            <a:pPr algn="ctr"/>
            <a:r>
              <a:rPr lang="en-US" altLang="zh-CN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ffeng@tamu.edu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97A9C-3412-4269-B78B-7055D0207829}"/>
              </a:ext>
            </a:extLst>
          </p:cNvPr>
          <p:cNvSpPr txBox="1"/>
          <p:nvPr/>
        </p:nvSpPr>
        <p:spPr>
          <a:xfrm>
            <a:off x="4488813" y="5589003"/>
            <a:ext cx="355843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Zheng O’Neill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4F305-59FA-4EF2-9C40-88E9A89F0225}"/>
              </a:ext>
            </a:extLst>
          </p:cNvPr>
          <p:cNvSpPr txBox="1"/>
          <p:nvPr/>
        </p:nvSpPr>
        <p:spPr>
          <a:xfrm>
            <a:off x="1461900" y="3576959"/>
            <a:ext cx="973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endParaRPr lang="en-US" sz="32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B3B83-CC08-B46F-24A4-967A122FBAD4}"/>
              </a:ext>
            </a:extLst>
          </p:cNvPr>
          <p:cNvSpPr txBox="1"/>
          <p:nvPr/>
        </p:nvSpPr>
        <p:spPr>
          <a:xfrm>
            <a:off x="10143064" y="6316773"/>
            <a:ext cx="210611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Date:9/15/2022</a:t>
            </a:r>
          </a:p>
        </p:txBody>
      </p:sp>
    </p:spTree>
    <p:extLst>
      <p:ext uri="{BB962C8B-B14F-4D97-AF65-F5344CB8AC3E}">
        <p14:creationId xmlns:p14="http://schemas.microsoft.com/office/powerpoint/2010/main" val="157214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763EF-78B0-D67D-8EC3-9EB6B891B97C}"/>
              </a:ext>
            </a:extLst>
          </p:cNvPr>
          <p:cNvCxnSpPr>
            <a:cxnSpLocks/>
          </p:cNvCxnSpPr>
          <p:nvPr/>
        </p:nvCxnSpPr>
        <p:spPr bwMode="auto">
          <a:xfrm>
            <a:off x="864827" y="4938612"/>
            <a:ext cx="27404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030DF2-448A-E9EB-A963-F17F4BEBB04B}"/>
              </a:ext>
            </a:extLst>
          </p:cNvPr>
          <p:cNvCxnSpPr>
            <a:cxnSpLocks/>
          </p:cNvCxnSpPr>
          <p:nvPr/>
        </p:nvCxnSpPr>
        <p:spPr bwMode="auto">
          <a:xfrm flipV="1">
            <a:off x="864827" y="2080487"/>
            <a:ext cx="0" cy="2858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A70234-C1C1-677C-F7D4-2BD1991817A4}"/>
              </a:ext>
            </a:extLst>
          </p:cNvPr>
          <p:cNvCxnSpPr>
            <a:cxnSpLocks/>
          </p:cNvCxnSpPr>
          <p:nvPr/>
        </p:nvCxnSpPr>
        <p:spPr bwMode="auto">
          <a:xfrm>
            <a:off x="864827" y="2080487"/>
            <a:ext cx="27404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480841-D5D8-3F80-6258-CA4E8D96D451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5291" y="2080487"/>
            <a:ext cx="0" cy="2858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8E32D29-98D2-C35D-B13D-1D647D0610EA}"/>
              </a:ext>
            </a:extLst>
          </p:cNvPr>
          <p:cNvSpPr/>
          <p:nvPr/>
        </p:nvSpPr>
        <p:spPr bwMode="auto">
          <a:xfrm>
            <a:off x="799513" y="2813223"/>
            <a:ext cx="130626" cy="696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FA037-B9F1-9D03-1B0D-6001C1E7B7F1}"/>
              </a:ext>
            </a:extLst>
          </p:cNvPr>
          <p:cNvSpPr/>
          <p:nvPr/>
        </p:nvSpPr>
        <p:spPr bwMode="auto">
          <a:xfrm rot="5400000">
            <a:off x="1742893" y="2521310"/>
            <a:ext cx="984330" cy="13019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A294-30F0-FACA-F380-1606F1FEC13D}"/>
              </a:ext>
            </a:extLst>
          </p:cNvPr>
          <p:cNvSpPr txBox="1"/>
          <p:nvPr/>
        </p:nvSpPr>
        <p:spPr>
          <a:xfrm>
            <a:off x="1975682" y="2602226"/>
            <a:ext cx="80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Desk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60B623-41FA-3625-6999-ABBE18813313}"/>
              </a:ext>
            </a:extLst>
          </p:cNvPr>
          <p:cNvCxnSpPr/>
          <p:nvPr/>
        </p:nvCxnSpPr>
        <p:spPr bwMode="auto">
          <a:xfrm>
            <a:off x="864826" y="5025700"/>
            <a:ext cx="0" cy="23136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2561CD-1F86-2A0E-7785-A8216FA169F9}"/>
              </a:ext>
            </a:extLst>
          </p:cNvPr>
          <p:cNvCxnSpPr/>
          <p:nvPr/>
        </p:nvCxnSpPr>
        <p:spPr bwMode="auto">
          <a:xfrm>
            <a:off x="3605291" y="5025700"/>
            <a:ext cx="0" cy="23136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C594E-D629-DD72-E9D6-5E67D36AE4E5}"/>
              </a:ext>
            </a:extLst>
          </p:cNvPr>
          <p:cNvCxnSpPr/>
          <p:nvPr/>
        </p:nvCxnSpPr>
        <p:spPr bwMode="auto">
          <a:xfrm>
            <a:off x="864826" y="5138409"/>
            <a:ext cx="2740465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88857-D82F-360F-A38E-284DD1E25FA0}"/>
              </a:ext>
            </a:extLst>
          </p:cNvPr>
          <p:cNvCxnSpPr/>
          <p:nvPr/>
        </p:nvCxnSpPr>
        <p:spPr bwMode="auto">
          <a:xfrm rot="16200000">
            <a:off x="3895409" y="4822929"/>
            <a:ext cx="0" cy="23136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650E85-803B-1EEB-F11F-5C65092FB976}"/>
              </a:ext>
            </a:extLst>
          </p:cNvPr>
          <p:cNvCxnSpPr/>
          <p:nvPr/>
        </p:nvCxnSpPr>
        <p:spPr bwMode="auto">
          <a:xfrm rot="16200000">
            <a:off x="3895409" y="1957275"/>
            <a:ext cx="0" cy="23136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F39D9E-8924-ADBA-BEC4-FD7AEADC275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2435" y="2072958"/>
            <a:ext cx="0" cy="286565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BFF939-03D0-954D-8B92-ABC7F553F9E9}"/>
              </a:ext>
            </a:extLst>
          </p:cNvPr>
          <p:cNvGrpSpPr/>
          <p:nvPr/>
        </p:nvGrpSpPr>
        <p:grpSpPr>
          <a:xfrm>
            <a:off x="3529836" y="3075529"/>
            <a:ext cx="147540" cy="147540"/>
            <a:chOff x="5338761" y="3093829"/>
            <a:chExt cx="147540" cy="1475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7F1828-5532-DE84-C9AB-209EF6BFFE8C}"/>
                </a:ext>
              </a:extLst>
            </p:cNvPr>
            <p:cNvSpPr/>
            <p:nvPr/>
          </p:nvSpPr>
          <p:spPr bwMode="auto">
            <a:xfrm>
              <a:off x="5338761" y="3093829"/>
              <a:ext cx="147540" cy="14754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B36F96-9C8E-E2FB-F02E-E95029A5188C}"/>
                </a:ext>
              </a:extLst>
            </p:cNvPr>
            <p:cNvCxnSpPr>
              <a:cxnSpLocks/>
              <a:stCxn id="20" idx="2"/>
              <a:endCxn id="20" idx="6"/>
            </p:cNvCxnSpPr>
            <p:nvPr/>
          </p:nvCxnSpPr>
          <p:spPr bwMode="auto">
            <a:xfrm>
              <a:off x="5338761" y="3167599"/>
              <a:ext cx="1475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8A255E-26C3-4972-52F0-DE7A7A1736AB}"/>
                </a:ext>
              </a:extLst>
            </p:cNvPr>
            <p:cNvCxnSpPr>
              <a:cxnSpLocks/>
              <a:stCxn id="20" idx="4"/>
              <a:endCxn id="20" idx="0"/>
            </p:cNvCxnSpPr>
            <p:nvPr/>
          </p:nvCxnSpPr>
          <p:spPr bwMode="auto">
            <a:xfrm flipV="1">
              <a:off x="5412531" y="3093829"/>
              <a:ext cx="0" cy="147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A4AB-8485-10D3-15B7-2B320F9EBD49}"/>
              </a:ext>
            </a:extLst>
          </p:cNvPr>
          <p:cNvGrpSpPr/>
          <p:nvPr/>
        </p:nvGrpSpPr>
        <p:grpSpPr>
          <a:xfrm>
            <a:off x="2640259" y="3075529"/>
            <a:ext cx="147540" cy="147540"/>
            <a:chOff x="5338761" y="3093829"/>
            <a:chExt cx="147540" cy="1475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36852E-C104-039D-6734-873B5E3CFEAB}"/>
                </a:ext>
              </a:extLst>
            </p:cNvPr>
            <p:cNvSpPr/>
            <p:nvPr/>
          </p:nvSpPr>
          <p:spPr bwMode="auto">
            <a:xfrm>
              <a:off x="5338761" y="3093829"/>
              <a:ext cx="147540" cy="14754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BE723F-CA2C-E8A6-8EB7-E5BE2C278E6D}"/>
                </a:ext>
              </a:extLst>
            </p:cNvPr>
            <p:cNvCxnSpPr>
              <a:cxnSpLocks/>
              <a:stCxn id="24" idx="2"/>
              <a:endCxn id="24" idx="6"/>
            </p:cNvCxnSpPr>
            <p:nvPr/>
          </p:nvCxnSpPr>
          <p:spPr bwMode="auto">
            <a:xfrm>
              <a:off x="5338761" y="3167599"/>
              <a:ext cx="1475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C450E9-896F-239F-2CE3-F978D32B6598}"/>
                </a:ext>
              </a:extLst>
            </p:cNvPr>
            <p:cNvCxnSpPr>
              <a:cxnSpLocks/>
              <a:stCxn id="24" idx="4"/>
              <a:endCxn id="24" idx="0"/>
            </p:cNvCxnSpPr>
            <p:nvPr/>
          </p:nvCxnSpPr>
          <p:spPr bwMode="auto">
            <a:xfrm flipV="1">
              <a:off x="5412531" y="3093829"/>
              <a:ext cx="0" cy="147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92BBF3-33F1-190D-54FC-8E2B8D776187}"/>
              </a:ext>
            </a:extLst>
          </p:cNvPr>
          <p:cNvGrpSpPr/>
          <p:nvPr/>
        </p:nvGrpSpPr>
        <p:grpSpPr>
          <a:xfrm>
            <a:off x="1711038" y="3075529"/>
            <a:ext cx="147540" cy="147540"/>
            <a:chOff x="5338761" y="3093829"/>
            <a:chExt cx="147540" cy="1475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EEB428-0BD1-A476-5E48-3C92962B0F71}"/>
                </a:ext>
              </a:extLst>
            </p:cNvPr>
            <p:cNvSpPr/>
            <p:nvPr/>
          </p:nvSpPr>
          <p:spPr bwMode="auto">
            <a:xfrm>
              <a:off x="5338761" y="3093829"/>
              <a:ext cx="147540" cy="14754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7AF2D0-0A66-1E16-9BFD-EC45E6F7F7AE}"/>
                </a:ext>
              </a:extLst>
            </p:cNvPr>
            <p:cNvCxnSpPr>
              <a:cxnSpLocks/>
              <a:stCxn id="28" idx="2"/>
              <a:endCxn id="28" idx="6"/>
            </p:cNvCxnSpPr>
            <p:nvPr/>
          </p:nvCxnSpPr>
          <p:spPr bwMode="auto">
            <a:xfrm>
              <a:off x="5338761" y="3167599"/>
              <a:ext cx="1475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BE5F24-A6A4-CBA0-75D1-F50217CC9B12}"/>
                </a:ext>
              </a:extLst>
            </p:cNvPr>
            <p:cNvCxnSpPr>
              <a:cxnSpLocks/>
              <a:stCxn id="28" idx="4"/>
              <a:endCxn id="28" idx="0"/>
            </p:cNvCxnSpPr>
            <p:nvPr/>
          </p:nvCxnSpPr>
          <p:spPr bwMode="auto">
            <a:xfrm flipV="1">
              <a:off x="5412531" y="3093829"/>
              <a:ext cx="0" cy="147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14A4D1-6DCC-3CEC-0F11-224C31EFB89E}"/>
              </a:ext>
            </a:extLst>
          </p:cNvPr>
          <p:cNvCxnSpPr>
            <a:cxnSpLocks/>
          </p:cNvCxnSpPr>
          <p:nvPr/>
        </p:nvCxnSpPr>
        <p:spPr bwMode="auto">
          <a:xfrm>
            <a:off x="2714029" y="3246885"/>
            <a:ext cx="0" cy="23136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186DB1-293B-A7D5-0DE2-D645A4D888DB}"/>
              </a:ext>
            </a:extLst>
          </p:cNvPr>
          <p:cNvCxnSpPr>
            <a:cxnSpLocks/>
          </p:cNvCxnSpPr>
          <p:nvPr/>
        </p:nvCxnSpPr>
        <p:spPr bwMode="auto">
          <a:xfrm>
            <a:off x="1784808" y="3246885"/>
            <a:ext cx="0" cy="23136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67E63A-156A-5E3F-46B4-38A90ED496A9}"/>
              </a:ext>
            </a:extLst>
          </p:cNvPr>
          <p:cNvCxnSpPr>
            <a:cxnSpLocks/>
          </p:cNvCxnSpPr>
          <p:nvPr/>
        </p:nvCxnSpPr>
        <p:spPr bwMode="auto">
          <a:xfrm>
            <a:off x="1788229" y="3365068"/>
            <a:ext cx="9258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C002F9-74B4-714C-D9BC-B5B8B7643D74}"/>
              </a:ext>
            </a:extLst>
          </p:cNvPr>
          <p:cNvGrpSpPr/>
          <p:nvPr/>
        </p:nvGrpSpPr>
        <p:grpSpPr>
          <a:xfrm>
            <a:off x="2238658" y="2008900"/>
            <a:ext cx="147540" cy="147540"/>
            <a:chOff x="5338761" y="3093829"/>
            <a:chExt cx="147540" cy="1475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3D05F5-5CB7-4C2C-F609-FF46ADAB1460}"/>
                </a:ext>
              </a:extLst>
            </p:cNvPr>
            <p:cNvSpPr/>
            <p:nvPr/>
          </p:nvSpPr>
          <p:spPr bwMode="auto">
            <a:xfrm>
              <a:off x="5338761" y="3093829"/>
              <a:ext cx="147540" cy="14754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01600D4-B3B3-5DC6-ECB4-F6FDFA36B91B}"/>
                </a:ext>
              </a:extLst>
            </p:cNvPr>
            <p:cNvCxnSpPr>
              <a:cxnSpLocks/>
              <a:stCxn id="46" idx="2"/>
              <a:endCxn id="46" idx="6"/>
            </p:cNvCxnSpPr>
            <p:nvPr/>
          </p:nvCxnSpPr>
          <p:spPr bwMode="auto">
            <a:xfrm>
              <a:off x="5338761" y="3167599"/>
              <a:ext cx="1475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BB5DE5-7B71-919D-A610-25B6C93779F0}"/>
                </a:ext>
              </a:extLst>
            </p:cNvPr>
            <p:cNvCxnSpPr>
              <a:cxnSpLocks/>
              <a:stCxn id="46" idx="4"/>
              <a:endCxn id="46" idx="0"/>
            </p:cNvCxnSpPr>
            <p:nvPr/>
          </p:nvCxnSpPr>
          <p:spPr bwMode="auto">
            <a:xfrm flipV="1">
              <a:off x="5412531" y="3093829"/>
              <a:ext cx="0" cy="147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F2CD849-9002-E3E1-5832-0159E5CB1064}"/>
              </a:ext>
            </a:extLst>
          </p:cNvPr>
          <p:cNvSpPr txBox="1"/>
          <p:nvPr/>
        </p:nvSpPr>
        <p:spPr>
          <a:xfrm>
            <a:off x="2154825" y="4475238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Lux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0A7338-4DC6-7C5C-E1BF-64D07C76D14E}"/>
              </a:ext>
            </a:extLst>
          </p:cNvPr>
          <p:cNvSpPr/>
          <p:nvPr/>
        </p:nvSpPr>
        <p:spPr bwMode="auto">
          <a:xfrm>
            <a:off x="863352" y="4406033"/>
            <a:ext cx="1850676" cy="5297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B32602-3332-CABD-F4EB-A7F1C4C47DA3}"/>
              </a:ext>
            </a:extLst>
          </p:cNvPr>
          <p:cNvGrpSpPr/>
          <p:nvPr/>
        </p:nvGrpSpPr>
        <p:grpSpPr>
          <a:xfrm>
            <a:off x="2142115" y="4348967"/>
            <a:ext cx="147540" cy="147540"/>
            <a:chOff x="5338761" y="3093829"/>
            <a:chExt cx="147540" cy="14754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5AC3042-5E2D-B559-4960-FCF6397E00AA}"/>
                </a:ext>
              </a:extLst>
            </p:cNvPr>
            <p:cNvSpPr/>
            <p:nvPr/>
          </p:nvSpPr>
          <p:spPr bwMode="auto">
            <a:xfrm>
              <a:off x="5338761" y="3093829"/>
              <a:ext cx="147540" cy="14754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199997-90FF-95E7-89CA-5947B7DBC530}"/>
                </a:ext>
              </a:extLst>
            </p:cNvPr>
            <p:cNvCxnSpPr>
              <a:cxnSpLocks/>
              <a:stCxn id="57" idx="2"/>
              <a:endCxn id="57" idx="6"/>
            </p:cNvCxnSpPr>
            <p:nvPr/>
          </p:nvCxnSpPr>
          <p:spPr bwMode="auto">
            <a:xfrm>
              <a:off x="5338761" y="3167599"/>
              <a:ext cx="1475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128E309-AFE4-98E6-F153-9060139B9802}"/>
                </a:ext>
              </a:extLst>
            </p:cNvPr>
            <p:cNvCxnSpPr>
              <a:cxnSpLocks/>
              <a:stCxn id="57" idx="4"/>
              <a:endCxn id="57" idx="0"/>
            </p:cNvCxnSpPr>
            <p:nvPr/>
          </p:nvCxnSpPr>
          <p:spPr bwMode="auto">
            <a:xfrm flipV="1">
              <a:off x="5412531" y="3093829"/>
              <a:ext cx="0" cy="147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163A19F-8D68-A990-5853-6C1839D7EC5E}"/>
              </a:ext>
            </a:extLst>
          </p:cNvPr>
          <p:cNvSpPr txBox="1"/>
          <p:nvPr/>
        </p:nvSpPr>
        <p:spPr>
          <a:xfrm>
            <a:off x="2304645" y="4167636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Lux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3CCCC6-DC45-11E8-F851-3BF66E51E449}"/>
              </a:ext>
            </a:extLst>
          </p:cNvPr>
          <p:cNvSpPr txBox="1"/>
          <p:nvPr/>
        </p:nvSpPr>
        <p:spPr>
          <a:xfrm>
            <a:off x="1769629" y="2955765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Lux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291C6A-2C06-A6A4-E324-5E6E90E21A06}"/>
              </a:ext>
            </a:extLst>
          </p:cNvPr>
          <p:cNvSpPr txBox="1"/>
          <p:nvPr/>
        </p:nvSpPr>
        <p:spPr>
          <a:xfrm>
            <a:off x="2747059" y="2962577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Lux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A4C841-F297-05BD-CE1E-D92E66F13681}"/>
              </a:ext>
            </a:extLst>
          </p:cNvPr>
          <p:cNvSpPr txBox="1"/>
          <p:nvPr/>
        </p:nvSpPr>
        <p:spPr>
          <a:xfrm>
            <a:off x="2459968" y="1773546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Lux 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4503EF-FC49-7FCF-C688-4E4F15428733}"/>
              </a:ext>
            </a:extLst>
          </p:cNvPr>
          <p:cNvSpPr txBox="1"/>
          <p:nvPr/>
        </p:nvSpPr>
        <p:spPr>
          <a:xfrm>
            <a:off x="3821883" y="2910003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Lux 4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B3311-D95E-6255-559F-A4E9F12F359C}"/>
              </a:ext>
            </a:extLst>
          </p:cNvPr>
          <p:cNvGrpSpPr/>
          <p:nvPr/>
        </p:nvGrpSpPr>
        <p:grpSpPr>
          <a:xfrm>
            <a:off x="2243276" y="2235190"/>
            <a:ext cx="147540" cy="147540"/>
            <a:chOff x="5338761" y="3093829"/>
            <a:chExt cx="147540" cy="14754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5769FA-DF6A-4ACF-DABE-9795EC215CDF}"/>
                </a:ext>
              </a:extLst>
            </p:cNvPr>
            <p:cNvSpPr/>
            <p:nvPr/>
          </p:nvSpPr>
          <p:spPr bwMode="auto">
            <a:xfrm>
              <a:off x="5338761" y="3093829"/>
              <a:ext cx="147540" cy="14754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3D662E1-5786-D6F5-7596-8DFE6C33D8F2}"/>
                </a:ext>
              </a:extLst>
            </p:cNvPr>
            <p:cNvCxnSpPr>
              <a:cxnSpLocks/>
              <a:stCxn id="83" idx="2"/>
              <a:endCxn id="83" idx="6"/>
            </p:cNvCxnSpPr>
            <p:nvPr/>
          </p:nvCxnSpPr>
          <p:spPr bwMode="auto">
            <a:xfrm>
              <a:off x="5338761" y="3167599"/>
              <a:ext cx="1475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B81B096-F990-1EC9-C518-FFCF08C3B2FB}"/>
                </a:ext>
              </a:extLst>
            </p:cNvPr>
            <p:cNvCxnSpPr>
              <a:cxnSpLocks/>
              <a:stCxn id="83" idx="4"/>
              <a:endCxn id="83" idx="0"/>
            </p:cNvCxnSpPr>
            <p:nvPr/>
          </p:nvCxnSpPr>
          <p:spPr bwMode="auto">
            <a:xfrm flipV="1">
              <a:off x="5412531" y="3093829"/>
              <a:ext cx="0" cy="147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8480777-95FB-930D-8C4D-B0ABE5CE3016}"/>
              </a:ext>
            </a:extLst>
          </p:cNvPr>
          <p:cNvSpPr txBox="1"/>
          <p:nvPr/>
        </p:nvSpPr>
        <p:spPr>
          <a:xfrm>
            <a:off x="5477164" y="1431636"/>
            <a:ext cx="5634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Lux 1. No. 17</a:t>
            </a:r>
          </a:p>
          <a:p>
            <a:r>
              <a:rPr lang="en-US" dirty="0"/>
              <a:t>Lux 2: No.18</a:t>
            </a:r>
          </a:p>
          <a:p>
            <a:r>
              <a:rPr lang="en-US" dirty="0"/>
              <a:t>Lux 3. No. 23</a:t>
            </a:r>
          </a:p>
          <a:p>
            <a:r>
              <a:rPr lang="en-US" dirty="0"/>
              <a:t>Lux 4. No. 22</a:t>
            </a:r>
          </a:p>
          <a:p>
            <a:r>
              <a:rPr lang="en-US" dirty="0"/>
              <a:t>Lux 6.(On the floor) No. 20</a:t>
            </a:r>
          </a:p>
          <a:p>
            <a:r>
              <a:rPr lang="en-US" dirty="0"/>
              <a:t>Lux 7. (On the ceiling). No.19</a:t>
            </a:r>
          </a:p>
          <a:p>
            <a:r>
              <a:rPr lang="en-US" dirty="0"/>
              <a:t>Lux 5. :No.9 (Fell on the floor)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10/19: Lux5 No</a:t>
            </a:r>
          </a:p>
        </p:txBody>
      </p:sp>
    </p:spTree>
    <p:extLst>
      <p:ext uri="{BB962C8B-B14F-4D97-AF65-F5344CB8AC3E}">
        <p14:creationId xmlns:p14="http://schemas.microsoft.com/office/powerpoint/2010/main" val="16151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1A417B-F37C-8A6D-39F0-88A2D25A96C2}"/>
              </a:ext>
            </a:extLst>
          </p:cNvPr>
          <p:cNvSpPr txBox="1"/>
          <p:nvPr/>
        </p:nvSpPr>
        <p:spPr>
          <a:xfrm>
            <a:off x="75847" y="4136149"/>
            <a:ext cx="154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Blind 0%,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slat angle 0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B37DA8-A4CE-A3E2-CDF6-2CB173EAC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566"/>
          <a:stretch/>
        </p:blipFill>
        <p:spPr>
          <a:xfrm>
            <a:off x="261414" y="1240765"/>
            <a:ext cx="1171472" cy="24537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B33F66-707F-68B8-117B-235A2CAD295D}"/>
              </a:ext>
            </a:extLst>
          </p:cNvPr>
          <p:cNvSpPr txBox="1"/>
          <p:nvPr/>
        </p:nvSpPr>
        <p:spPr>
          <a:xfrm>
            <a:off x="1721790" y="1371995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09/21 17:00:00</a:t>
            </a:r>
          </a:p>
          <a:p>
            <a:r>
              <a:rPr lang="en-US" dirty="0"/>
              <a:t>To      09/26 15:50:00</a:t>
            </a:r>
          </a:p>
        </p:txBody>
      </p:sp>
    </p:spTree>
    <p:extLst>
      <p:ext uri="{BB962C8B-B14F-4D97-AF65-F5344CB8AC3E}">
        <p14:creationId xmlns:p14="http://schemas.microsoft.com/office/powerpoint/2010/main" val="323198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9FB2C1-0CE6-BC26-2EB9-0B6D308B3CFD}"/>
              </a:ext>
            </a:extLst>
          </p:cNvPr>
          <p:cNvSpPr txBox="1"/>
          <p:nvPr/>
        </p:nvSpPr>
        <p:spPr>
          <a:xfrm>
            <a:off x="380365" y="4782694"/>
            <a:ext cx="1725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Blind 50%,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slat angle 0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B37DA8-A4CE-A3E2-CDF6-2CB173EAC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4" r="60372"/>
          <a:stretch/>
        </p:blipFill>
        <p:spPr>
          <a:xfrm>
            <a:off x="221673" y="1185347"/>
            <a:ext cx="1725988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3D374B-6E24-D168-AF10-8849F494FCA2}"/>
              </a:ext>
            </a:extLst>
          </p:cNvPr>
          <p:cNvSpPr txBox="1"/>
          <p:nvPr/>
        </p:nvSpPr>
        <p:spPr>
          <a:xfrm>
            <a:off x="2106353" y="1244309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09/26 15:50:00</a:t>
            </a:r>
          </a:p>
          <a:p>
            <a:r>
              <a:rPr lang="en-US" dirty="0"/>
              <a:t>To      09/30</a:t>
            </a:r>
          </a:p>
        </p:txBody>
      </p:sp>
    </p:spTree>
    <p:extLst>
      <p:ext uri="{BB962C8B-B14F-4D97-AF65-F5344CB8AC3E}">
        <p14:creationId xmlns:p14="http://schemas.microsoft.com/office/powerpoint/2010/main" val="223957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87964-259E-A9E4-999D-4DD08C72459C}"/>
              </a:ext>
            </a:extLst>
          </p:cNvPr>
          <p:cNvSpPr txBox="1"/>
          <p:nvPr/>
        </p:nvSpPr>
        <p:spPr>
          <a:xfrm>
            <a:off x="299664" y="4791931"/>
            <a:ext cx="1945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Blind 50%,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slat angle 90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B37DA8-A4CE-A3E2-CDF6-2CB173EAC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80" r="40808"/>
          <a:stretch/>
        </p:blipFill>
        <p:spPr>
          <a:xfrm>
            <a:off x="147782" y="1268474"/>
            <a:ext cx="1644073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E7E47C-F571-9579-DD57-4DE30C0B788A}"/>
              </a:ext>
            </a:extLst>
          </p:cNvPr>
          <p:cNvSpPr txBox="1"/>
          <p:nvPr/>
        </p:nvSpPr>
        <p:spPr>
          <a:xfrm>
            <a:off x="2106353" y="1244309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10/01 </a:t>
            </a:r>
          </a:p>
          <a:p>
            <a:r>
              <a:rPr lang="en-US" dirty="0"/>
              <a:t>To      10/04 14:45:00</a:t>
            </a:r>
          </a:p>
        </p:txBody>
      </p:sp>
    </p:spTree>
    <p:extLst>
      <p:ext uri="{BB962C8B-B14F-4D97-AF65-F5344CB8AC3E}">
        <p14:creationId xmlns:p14="http://schemas.microsoft.com/office/powerpoint/2010/main" val="133784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50A7309-AFD4-07BB-DFA0-4652D4391D80}"/>
              </a:ext>
            </a:extLst>
          </p:cNvPr>
          <p:cNvSpPr txBox="1"/>
          <p:nvPr/>
        </p:nvSpPr>
        <p:spPr>
          <a:xfrm>
            <a:off x="157018" y="4810403"/>
            <a:ext cx="1945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Blind 75%,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slat angle 90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B37DA8-A4CE-A3E2-CDF6-2CB173EAC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71" r="19397"/>
          <a:stretch/>
        </p:blipFill>
        <p:spPr>
          <a:xfrm>
            <a:off x="157018" y="1379311"/>
            <a:ext cx="1542474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4790A3-8D4F-7B18-8816-87213785E334}"/>
              </a:ext>
            </a:extLst>
          </p:cNvPr>
          <p:cNvSpPr txBox="1"/>
          <p:nvPr/>
        </p:nvSpPr>
        <p:spPr>
          <a:xfrm>
            <a:off x="2106353" y="1244309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10/04 15:00:00</a:t>
            </a:r>
          </a:p>
          <a:p>
            <a:r>
              <a:rPr lang="en-US" dirty="0"/>
              <a:t>To      10/13 14:45:00</a:t>
            </a:r>
          </a:p>
        </p:txBody>
      </p:sp>
    </p:spTree>
    <p:extLst>
      <p:ext uri="{BB962C8B-B14F-4D97-AF65-F5344CB8AC3E}">
        <p14:creationId xmlns:p14="http://schemas.microsoft.com/office/powerpoint/2010/main" val="21510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5801A17-19DD-A1C4-399A-5035BFD42247}"/>
              </a:ext>
            </a:extLst>
          </p:cNvPr>
          <p:cNvSpPr txBox="1"/>
          <p:nvPr/>
        </p:nvSpPr>
        <p:spPr>
          <a:xfrm>
            <a:off x="129308" y="4810403"/>
            <a:ext cx="1945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Blind 75%,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slat angle 25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B37DA8-A4CE-A3E2-CDF6-2CB173EAC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12"/>
          <a:stretch/>
        </p:blipFill>
        <p:spPr>
          <a:xfrm>
            <a:off x="129308" y="1194584"/>
            <a:ext cx="1308767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1DF05-5584-5513-0DEC-D567F8F30231}"/>
              </a:ext>
            </a:extLst>
          </p:cNvPr>
          <p:cNvSpPr txBox="1"/>
          <p:nvPr/>
        </p:nvSpPr>
        <p:spPr>
          <a:xfrm>
            <a:off x="2106353" y="1244309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10/19  10:30:00</a:t>
            </a:r>
          </a:p>
          <a:p>
            <a:r>
              <a:rPr lang="en-US" dirty="0"/>
              <a:t>To      10/22 17:50:00</a:t>
            </a:r>
          </a:p>
        </p:txBody>
      </p:sp>
    </p:spTree>
    <p:extLst>
      <p:ext uri="{BB962C8B-B14F-4D97-AF65-F5344CB8AC3E}">
        <p14:creationId xmlns:p14="http://schemas.microsoft.com/office/powerpoint/2010/main" val="21891783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8168B01-8698-4570-AE02-6C664A8563A7}" vid="{9F992ABB-A95B-40E6-955A-6CAEA8A60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C6081EB-3370-4C45-B944-109B364EEDD1}">
  <we:reference id="wa104381411" version="2.4.1.0" store="en-US" storeType="OMEX"/>
  <we:alternateReferences>
    <we:reference id="WA104381411" version="2.4.1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BE1C98BA11D458FC0FFBC5F4CFC62" ma:contentTypeVersion="9" ma:contentTypeDescription="Create a new document." ma:contentTypeScope="" ma:versionID="c531daa4d80ad0e0f3bf29f7879447b0">
  <xsd:schema xmlns:xsd="http://www.w3.org/2001/XMLSchema" xmlns:xs="http://www.w3.org/2001/XMLSchema" xmlns:p="http://schemas.microsoft.com/office/2006/metadata/properties" xmlns:ns3="3ba0e893-0314-4953-bb5d-95eef26a3087" targetNamespace="http://schemas.microsoft.com/office/2006/metadata/properties" ma:root="true" ma:fieldsID="58278994cd287a0311b8ff9cbf886c72" ns3:_="">
    <xsd:import namespace="3ba0e893-0314-4953-bb5d-95eef26a30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0e893-0314-4953-bb5d-95eef26a3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8DC8D0-17FB-4D84-BCEC-53437834339B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ba0e893-0314-4953-bb5d-95eef26a3087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8E9622-0ABC-4063-B0EE-0D8324B5D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a0e893-0314-4953-bb5d-95eef26a30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963C8F-CBEA-477F-BB24-A931E65942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20099</TotalTime>
  <Words>169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Univers 65 Bold</vt:lpstr>
      <vt:lpstr>Univers 67 CondensedBold</vt:lpstr>
      <vt:lpstr>Arial</vt:lpstr>
      <vt:lpstr>Calibri</vt:lpstr>
      <vt:lpstr>Calibri Light</vt:lpstr>
      <vt:lpstr>Times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TAMU Building Energy and HVAC Research Group</dc:creator>
  <cp:lastModifiedBy>Feng, Fan</cp:lastModifiedBy>
  <cp:revision>1949</cp:revision>
  <dcterms:created xsi:type="dcterms:W3CDTF">2016-12-24T19:16:15Z</dcterms:created>
  <dcterms:modified xsi:type="dcterms:W3CDTF">2022-12-01T01:37:02Z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0x01010043BBE1C98BA11D458FC0FFBC5F4CFC62</vt:lpwstr>
  </property>
</Properties>
</file>