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Averag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114FF9-46B6-481A-A8C5-5429CD2F9A39}">
  <a:tblStyle styleId="{17114FF9-46B6-481A-A8C5-5429CD2F9A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verage-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Shape 9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6" name="Shape 1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Shape 19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3" name="Shape 21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1" name="Shape 221"/>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Shape 22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Shape 24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8" name="Shape 24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Shape 283"/>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Shape 284"/>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Shape 309"/>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0" name="Shape 310"/>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9" name="Shape 31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Shape 11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Shape 11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Shape 364"/>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5" name="Shape 365"/>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Shape 39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1" name="Shape 39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Shape 40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8" name="Shape 40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Shape 13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Shape 15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8" name="Shape 1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stretch>
            <a:fillRect b="0" l="0" r="0" t="0"/>
          </a:stretch>
        </a:blipFill>
      </p:bgPr>
    </p:bg>
    <p:spTree>
      <p:nvGrpSpPr>
        <p:cNvPr id="17" name="Shape 17"/>
        <p:cNvGrpSpPr/>
        <p:nvPr/>
      </p:nvGrpSpPr>
      <p:grpSpPr>
        <a:xfrm>
          <a:off x="0" y="0"/>
          <a:ext cx="0" cy="0"/>
          <a:chOff x="0" y="0"/>
          <a:chExt cx="0" cy="0"/>
        </a:xfrm>
      </p:grpSpPr>
      <p:sp>
        <p:nvSpPr>
          <p:cNvPr id="18" name="Shape 18"/>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Shape 19"/>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Shape 20"/>
          <p:cNvSpPr txBox="1"/>
          <p:nvPr>
            <p:ph type="ctrTitle"/>
          </p:nvPr>
        </p:nvSpPr>
        <p:spPr>
          <a:xfrm>
            <a:off x="3175199" y="1943842"/>
            <a:ext cx="8500062" cy="23876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1"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Shape 21"/>
          <p:cNvSpPr txBox="1"/>
          <p:nvPr>
            <p:ph idx="1" type="subTitle"/>
          </p:nvPr>
        </p:nvSpPr>
        <p:spPr>
          <a:xfrm>
            <a:off x="3175199" y="4538659"/>
            <a:ext cx="8500062" cy="865321"/>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2200"/>
              <a:buFont typeface="Noto Sans Symbols"/>
              <a:buNone/>
              <a:defRPr b="0" i="0" sz="2400" u="none" cap="none" strike="noStrike">
                <a:solidFill>
                  <a:schemeClr val="dk1"/>
                </a:solidFill>
                <a:latin typeface="Calibri"/>
                <a:ea typeface="Calibri"/>
                <a:cs typeface="Calibri"/>
                <a:sym typeface="Calibri"/>
              </a:defRPr>
            </a:lvl1pPr>
            <a:lvl2pPr indent="0" lvl="1" marL="457200" marR="0" rtl="0" algn="ctr">
              <a:lnSpc>
                <a:spcPct val="100000"/>
              </a:lnSpc>
              <a:spcBef>
                <a:spcPts val="3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3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5pPr>
            <a:lvl6pPr indent="0" lvl="5" marL="22860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6pPr>
            <a:lvl7pPr indent="0" lvl="6" marL="27432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7pPr>
            <a:lvl8pPr indent="0" lvl="7" marL="32004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8pPr>
            <a:lvl9pPr indent="0" lvl="8" marL="3657600" marR="0" rtl="0" algn="ctr">
              <a:lnSpc>
                <a:spcPct val="100000"/>
              </a:lnSpc>
              <a:spcBef>
                <a:spcPts val="0"/>
              </a:spcBef>
              <a:spcAft>
                <a:spcPts val="0"/>
              </a:spcAft>
              <a:buClr>
                <a:schemeClr val="dk1"/>
              </a:buClr>
              <a:buSzPts val="1600"/>
              <a:buFont typeface="Noto Sans Symbols"/>
              <a:buNone/>
              <a:defRPr b="0" i="0" sz="16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Shape 79"/>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4101370" y="-630460"/>
            <a:ext cx="3986213" cy="9628632"/>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Shape 85"/>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6" name="Shape 86"/>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Shape 87"/>
          <p:cNvSpPr txBox="1"/>
          <p:nvPr>
            <p:ph type="title"/>
          </p:nvPr>
        </p:nvSpPr>
        <p:spPr>
          <a:xfrm rot="5400000">
            <a:off x="8094434" y="2634163"/>
            <a:ext cx="5714714" cy="1370886"/>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Shape 88"/>
          <p:cNvSpPr txBox="1"/>
          <p:nvPr>
            <p:ph idx="1" type="body"/>
          </p:nvPr>
        </p:nvSpPr>
        <p:spPr>
          <a:xfrm rot="5400000">
            <a:off x="2367386" y="-1526938"/>
            <a:ext cx="5714714" cy="9693088"/>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378199"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2382374"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Shape 27"/>
          <p:cNvSpPr txBox="1"/>
          <p:nvPr>
            <p:ph idx="1" type="body"/>
          </p:nvPr>
        </p:nvSpPr>
        <p:spPr>
          <a:xfrm>
            <a:off x="1280160" y="2190749"/>
            <a:ext cx="9628632" cy="3986213"/>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 name="Shape 31"/>
        <p:cNvGrpSpPr/>
        <p:nvPr/>
      </p:nvGrpSpPr>
      <p:grpSpPr>
        <a:xfrm>
          <a:off x="0" y="0"/>
          <a:ext cx="0" cy="0"/>
          <a:chOff x="0" y="0"/>
          <a:chExt cx="0" cy="0"/>
        </a:xfrm>
      </p:grpSpPr>
      <p:sp>
        <p:nvSpPr>
          <p:cNvPr id="32" name="Shape 32"/>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Shape 33"/>
          <p:cNvSpPr txBox="1"/>
          <p:nvPr>
            <p:ph idx="1" type="body"/>
          </p:nvPr>
        </p:nvSpPr>
        <p:spPr>
          <a:xfrm>
            <a:off x="1280160" y="1828456"/>
            <a:ext cx="4489704" cy="830695"/>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500"/>
              </a:spcBef>
              <a:spcAft>
                <a:spcPts val="0"/>
              </a:spcAft>
              <a:buClr>
                <a:schemeClr val="dk1"/>
              </a:buClr>
              <a:buSzPts val="22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34" name="Shape 34"/>
          <p:cNvSpPr txBox="1"/>
          <p:nvPr>
            <p:ph idx="2" type="body"/>
          </p:nvPr>
        </p:nvSpPr>
        <p:spPr>
          <a:xfrm>
            <a:off x="1280160" y="2743194"/>
            <a:ext cx="4489704" cy="343376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35" name="Shape 35"/>
          <p:cNvSpPr txBox="1"/>
          <p:nvPr>
            <p:ph idx="3" type="body"/>
          </p:nvPr>
        </p:nvSpPr>
        <p:spPr>
          <a:xfrm>
            <a:off x="6419088" y="1828456"/>
            <a:ext cx="4489704" cy="830695"/>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1500"/>
              </a:spcBef>
              <a:spcAft>
                <a:spcPts val="0"/>
              </a:spcAft>
              <a:buClr>
                <a:schemeClr val="dk1"/>
              </a:buClr>
              <a:buSzPts val="22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36" name="Shape 36"/>
          <p:cNvSpPr txBox="1"/>
          <p:nvPr>
            <p:ph idx="4" type="body"/>
          </p:nvPr>
        </p:nvSpPr>
        <p:spPr>
          <a:xfrm>
            <a:off x="6419088" y="2743194"/>
            <a:ext cx="4489704" cy="343376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stretch>
            <a:fillRect b="0" l="0" r="0" t="0"/>
          </a:stretch>
        </a:blipFill>
      </p:bgPr>
    </p:bg>
    <p:spTree>
      <p:nvGrpSpPr>
        <p:cNvPr id="40" name="Shape 40"/>
        <p:cNvGrpSpPr/>
        <p:nvPr/>
      </p:nvGrpSpPr>
      <p:grpSpPr>
        <a:xfrm>
          <a:off x="0" y="0"/>
          <a:ext cx="0" cy="0"/>
          <a:chOff x="0" y="0"/>
          <a:chExt cx="0" cy="0"/>
        </a:xfrm>
      </p:grpSpPr>
      <p:sp>
        <p:nvSpPr>
          <p:cNvPr id="41" name="Shape 41"/>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Shape 42"/>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Shape 43"/>
          <p:cNvSpPr txBox="1"/>
          <p:nvPr>
            <p:ph type="title"/>
          </p:nvPr>
        </p:nvSpPr>
        <p:spPr>
          <a:xfrm>
            <a:off x="3838015" y="658346"/>
            <a:ext cx="6597464" cy="36644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1" i="0" sz="5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Shape 44"/>
          <p:cNvSpPr txBox="1"/>
          <p:nvPr>
            <p:ph idx="1" type="body"/>
          </p:nvPr>
        </p:nvSpPr>
        <p:spPr>
          <a:xfrm>
            <a:off x="3838014" y="4589463"/>
            <a:ext cx="6597465" cy="150018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200"/>
              <a:buFont typeface="Noto Sans Symbols"/>
              <a:buNone/>
              <a:defRPr b="0"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00"/>
              </a:spcBef>
              <a:spcAft>
                <a:spcPts val="0"/>
              </a:spcAft>
              <a:buClr>
                <a:srgbClr val="8F9291"/>
              </a:buClr>
              <a:buSzPts val="2000"/>
              <a:buFont typeface="Noto Sans Symbols"/>
              <a:buNone/>
              <a:defRPr b="0" i="0" sz="2000" u="none" cap="none" strike="noStrike">
                <a:solidFill>
                  <a:srgbClr val="8F9291"/>
                </a:solidFill>
                <a:latin typeface="Calibri"/>
                <a:ea typeface="Calibri"/>
                <a:cs typeface="Calibri"/>
                <a:sym typeface="Calibri"/>
              </a:defRPr>
            </a:lvl2pPr>
            <a:lvl3pPr indent="-228600" lvl="2" marL="1371600" marR="0" rtl="0" algn="l">
              <a:lnSpc>
                <a:spcPct val="100000"/>
              </a:lnSpc>
              <a:spcBef>
                <a:spcPts val="300"/>
              </a:spcBef>
              <a:spcAft>
                <a:spcPts val="0"/>
              </a:spcAft>
              <a:buClr>
                <a:srgbClr val="8F9291"/>
              </a:buClr>
              <a:buSzPts val="1800"/>
              <a:buFont typeface="Noto Sans Symbols"/>
              <a:buNone/>
              <a:defRPr b="0" i="0" sz="1800" u="none" cap="none" strike="noStrike">
                <a:solidFill>
                  <a:srgbClr val="8F9291"/>
                </a:solidFill>
                <a:latin typeface="Calibri"/>
                <a:ea typeface="Calibri"/>
                <a:cs typeface="Calibri"/>
                <a:sym typeface="Calibri"/>
              </a:defRPr>
            </a:lvl3pPr>
            <a:lvl4pPr indent="-228600" lvl="3" marL="18288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4pPr>
            <a:lvl5pPr indent="-228600" lvl="4" marL="22860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5pPr>
            <a:lvl6pPr indent="-228600" lvl="5" marL="27432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6pPr>
            <a:lvl7pPr indent="-228600" lvl="6" marL="32004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7pPr>
            <a:lvl8pPr indent="-228600" lvl="7" marL="36576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8pPr>
            <a:lvl9pPr indent="-228600" lvl="8" marL="4114800" marR="0" rtl="0" algn="l">
              <a:lnSpc>
                <a:spcPct val="100000"/>
              </a:lnSpc>
              <a:spcBef>
                <a:spcPts val="0"/>
              </a:spcBef>
              <a:spcAft>
                <a:spcPts val="0"/>
              </a:spcAft>
              <a:buClr>
                <a:srgbClr val="8F9291"/>
              </a:buClr>
              <a:buSzPts val="1600"/>
              <a:buFont typeface="Noto Sans Symbols"/>
              <a:buNone/>
              <a:defRPr b="0" i="0" sz="1600" u="none" cap="none" strike="noStrike">
                <a:solidFill>
                  <a:srgbClr val="8F9291"/>
                </a:solidFill>
                <a:latin typeface="Calibri"/>
                <a:ea typeface="Calibri"/>
                <a:cs typeface="Calibri"/>
                <a:sym typeface="Calibri"/>
              </a:defRPr>
            </a:lvl9pPr>
          </a:lstStyle>
          <a:p/>
        </p:txBody>
      </p:sp>
      <p:sp>
        <p:nvSpPr>
          <p:cNvPr id="45" name="Shape 45"/>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Shape 49"/>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0" name="Shape 50"/>
          <p:cNvSpPr txBox="1"/>
          <p:nvPr>
            <p:ph idx="1" type="body"/>
          </p:nvPr>
        </p:nvSpPr>
        <p:spPr>
          <a:xfrm>
            <a:off x="1280160" y="2194560"/>
            <a:ext cx="4489704" cy="3986784"/>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6415368" y="2194560"/>
            <a:ext cx="4493424" cy="3986784"/>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Shape 56"/>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Shape 57"/>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6" name="Shape 66"/>
          <p:cNvSpPr txBox="1"/>
          <p:nvPr>
            <p:ph idx="1" type="body"/>
          </p:nvPr>
        </p:nvSpPr>
        <p:spPr>
          <a:xfrm>
            <a:off x="1291818" y="2465294"/>
            <a:ext cx="3834874" cy="371166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500"/>
              </a:spcBef>
              <a:spcAft>
                <a:spcPts val="0"/>
              </a:spcAft>
              <a:buClr>
                <a:schemeClr val="dk1"/>
              </a:buClr>
              <a:buSzPts val="2200"/>
              <a:buFont typeface="Noto Sans Symbols"/>
              <a:buNone/>
              <a:defRPr b="0" i="0" sz="2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0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800"/>
              <a:buFont typeface="Noto Sans Symbols"/>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5518897" y="2465294"/>
            <a:ext cx="5174504" cy="371166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Shape 72"/>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3" name="Shape 73"/>
          <p:cNvSpPr txBox="1"/>
          <p:nvPr>
            <p:ph idx="1" type="body"/>
          </p:nvPr>
        </p:nvSpPr>
        <p:spPr>
          <a:xfrm>
            <a:off x="1291819" y="2465293"/>
            <a:ext cx="3834874" cy="371166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500"/>
              </a:spcBef>
              <a:spcAft>
                <a:spcPts val="0"/>
              </a:spcAft>
              <a:buClr>
                <a:schemeClr val="dk1"/>
              </a:buClr>
              <a:buSzPts val="2200"/>
              <a:buFont typeface="Noto Sans Symbols"/>
              <a:buNone/>
              <a:defRPr b="0" i="0" sz="2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00"/>
              </a:spcBef>
              <a:spcAft>
                <a:spcPts val="0"/>
              </a:spcAft>
              <a:buClr>
                <a:schemeClr val="dk1"/>
              </a:buClr>
              <a:buSzPts val="20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1800"/>
              <a:buFont typeface="Noto Sans Symbols"/>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600"/>
              <a:buFont typeface="Noto Sans Symbols"/>
              <a:buNone/>
              <a:defRPr b="0" i="0" sz="1000" u="none" cap="none" strike="noStrike">
                <a:solidFill>
                  <a:schemeClr val="dk1"/>
                </a:solidFill>
                <a:latin typeface="Calibri"/>
                <a:ea typeface="Calibri"/>
                <a:cs typeface="Calibri"/>
                <a:sym typeface="Calibri"/>
              </a:defRPr>
            </a:lvl9pPr>
          </a:lstStyle>
          <a:p/>
        </p:txBody>
      </p:sp>
      <p:sp>
        <p:nvSpPr>
          <p:cNvPr descr="An empty placeholder to add an image. Click on the placeholder and select the image that you wish to add" id="74" name="Shape 74"/>
          <p:cNvSpPr/>
          <p:nvPr>
            <p:ph idx="2" type="pic"/>
          </p:nvPr>
        </p:nvSpPr>
        <p:spPr>
          <a:xfrm>
            <a:off x="5518896" y="1828456"/>
            <a:ext cx="5389895" cy="5029544"/>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150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1pPr>
            <a:lvl2pPr indent="0" lvl="1" marL="457200" marR="0" rtl="0" algn="l">
              <a:lnSpc>
                <a:spcPct val="100000"/>
              </a:lnSpc>
              <a:spcBef>
                <a:spcPts val="300"/>
              </a:spcBef>
              <a:spcAft>
                <a:spcPts val="0"/>
              </a:spcAft>
              <a:buClr>
                <a:schemeClr val="dk1"/>
              </a:buClr>
              <a:buSzPts val="1400"/>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300"/>
              </a:spcBef>
              <a:spcAft>
                <a:spcPts val="0"/>
              </a:spcAft>
              <a:buClr>
                <a:schemeClr val="dk1"/>
              </a:buClr>
              <a:buSzPts val="1400"/>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 name="Shape 1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Shape 12"/>
          <p:cNvSpPr txBox="1"/>
          <p:nvPr>
            <p:ph type="title"/>
          </p:nvPr>
        </p:nvSpPr>
        <p:spPr>
          <a:xfrm>
            <a:off x="1280160" y="466343"/>
            <a:ext cx="9628632" cy="1362113"/>
          </a:xfrm>
          <a:prstGeom prst="rect">
            <a:avLst/>
          </a:prstGeom>
          <a:noFill/>
          <a:ln>
            <a:noFill/>
          </a:ln>
        </p:spPr>
        <p:txBody>
          <a:bodyPr anchorCtr="0" anchor="ctr" bIns="91425" lIns="91425" spcFirstLastPara="1" rIns="91425" wrap="square" tIns="91425"/>
          <a:lstStyle>
            <a:lvl1pPr indent="0" lvl="0" marL="0" marR="0" rtl="0" algn="l">
              <a:lnSpc>
                <a:spcPct val="95000"/>
              </a:lnSpc>
              <a:spcBef>
                <a:spcPts val="0"/>
              </a:spcBef>
              <a:spcAft>
                <a:spcPts val="0"/>
              </a:spcAft>
              <a:buClr>
                <a:schemeClr val="lt1"/>
              </a:buClr>
              <a:buSzPts val="1400"/>
              <a:buFont typeface="Calibri"/>
              <a:buNone/>
              <a:defRPr b="0" i="0" sz="3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body"/>
          </p:nvPr>
        </p:nvSpPr>
        <p:spPr>
          <a:xfrm>
            <a:off x="1280160" y="2190749"/>
            <a:ext cx="9628632" cy="3986213"/>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1280160" y="6356350"/>
            <a:ext cx="1971947"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252107" y="6356350"/>
            <a:ext cx="5687786"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ikit-learn.org/stable/modul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rtl="0">
              <a:lnSpc>
                <a:spcPct val="100000"/>
              </a:lnSpc>
              <a:spcBef>
                <a:spcPts val="0"/>
              </a:spcBef>
              <a:spcAft>
                <a:spcPts val="0"/>
              </a:spcAft>
              <a:buClr>
                <a:schemeClr val="dk2"/>
              </a:buClr>
              <a:buSzPts val="1100"/>
              <a:buFont typeface="Arial"/>
              <a:buNone/>
            </a:pPr>
            <a:r>
              <a:rPr lang="en-US" sz="4200"/>
              <a:t>Analysis of Twitter Reactions</a:t>
            </a:r>
            <a:endParaRPr sz="4200"/>
          </a:p>
          <a:p>
            <a:pPr indent="0" lvl="0" marL="0" rtl="0">
              <a:lnSpc>
                <a:spcPct val="100000"/>
              </a:lnSpc>
              <a:spcBef>
                <a:spcPts val="0"/>
              </a:spcBef>
              <a:spcAft>
                <a:spcPts val="0"/>
              </a:spcAft>
              <a:buClr>
                <a:schemeClr val="dk2"/>
              </a:buClr>
              <a:buSzPts val="1100"/>
              <a:buFont typeface="Arial"/>
              <a:buNone/>
            </a:pPr>
            <a:r>
              <a:rPr lang="en-US" sz="4200"/>
              <a:t>to Government Policies.</a:t>
            </a:r>
            <a:endParaRPr sz="4300"/>
          </a:p>
        </p:txBody>
      </p:sp>
      <p:sp>
        <p:nvSpPr>
          <p:cNvPr id="98" name="Shape 98"/>
          <p:cNvSpPr txBox="1"/>
          <p:nvPr>
            <p:ph idx="1" type="subTitle"/>
          </p:nvPr>
        </p:nvSpPr>
        <p:spPr>
          <a:xfrm>
            <a:off x="2901243" y="4401204"/>
            <a:ext cx="9290700" cy="1057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Noto Sans Symbols"/>
              <a:buNone/>
            </a:pPr>
            <a:r>
              <a:rPr b="1" i="0" lang="en-US" sz="1295" u="none" cap="none" strike="noStrike">
                <a:solidFill>
                  <a:schemeClr val="dk1"/>
                </a:solidFill>
              </a:rPr>
              <a:t>Group Members (</a:t>
            </a:r>
            <a:r>
              <a:rPr b="1" lang="en-US" sz="1295"/>
              <a:t>D17A)</a:t>
            </a:r>
            <a:r>
              <a:rPr b="1" i="0" lang="en-US" sz="1295" u="none" cap="none" strike="noStrike">
                <a:solidFill>
                  <a:schemeClr val="dk1"/>
                </a:solidFill>
              </a:rPr>
              <a:t>)					                      	 	 Mentor:</a:t>
            </a:r>
            <a:endParaRPr b="1"/>
          </a:p>
          <a:p>
            <a:pPr indent="0" lvl="0" marL="0" marR="0" rtl="0" algn="l">
              <a:lnSpc>
                <a:spcPct val="90000"/>
              </a:lnSpc>
              <a:spcBef>
                <a:spcPts val="0"/>
              </a:spcBef>
              <a:spcAft>
                <a:spcPts val="0"/>
              </a:spcAft>
              <a:buClr>
                <a:schemeClr val="dk1"/>
              </a:buClr>
              <a:buFont typeface="Noto Sans Symbols"/>
              <a:buNone/>
            </a:pPr>
            <a:r>
              <a:rPr b="0" i="0" lang="en-US" sz="1295" u="none" cap="none" strike="noStrike">
                <a:solidFill>
                  <a:schemeClr val="dk1"/>
                </a:solidFill>
                <a:latin typeface="Calibri"/>
                <a:ea typeface="Calibri"/>
                <a:cs typeface="Calibri"/>
                <a:sym typeface="Calibri"/>
              </a:rPr>
              <a:t>1</a:t>
            </a:r>
            <a:r>
              <a:rPr lang="en-US" sz="1295"/>
              <a:t>. Anagha Karmarkar  </a:t>
            </a:r>
            <a:r>
              <a:rPr b="0" i="0" lang="en-US" sz="1295" u="none" cap="none" strike="noStrike">
                <a:solidFill>
                  <a:schemeClr val="dk1"/>
                </a:solidFill>
                <a:latin typeface="Calibri"/>
                <a:ea typeface="Calibri"/>
                <a:cs typeface="Calibri"/>
                <a:sym typeface="Calibri"/>
              </a:rPr>
              <a:t>(</a:t>
            </a:r>
            <a:r>
              <a:rPr lang="en-US" sz="1295"/>
              <a:t>D17A,38</a:t>
            </a:r>
            <a:r>
              <a:rPr b="0" i="0" lang="en-US" sz="1295" u="none" cap="none" strike="noStrike">
                <a:solidFill>
                  <a:schemeClr val="dk1"/>
                </a:solidFill>
                <a:latin typeface="Calibri"/>
                <a:ea typeface="Calibri"/>
                <a:cs typeface="Calibri"/>
                <a:sym typeface="Calibri"/>
              </a:rPr>
              <a:t>.)							 Name: Mrs</a:t>
            </a:r>
            <a:r>
              <a:rPr lang="en-US" sz="1295"/>
              <a:t>.Vidya Zope</a:t>
            </a:r>
            <a:endParaRPr/>
          </a:p>
          <a:p>
            <a:pPr indent="0" lvl="0" marL="0" marR="0" rtl="0" algn="l">
              <a:lnSpc>
                <a:spcPct val="90000"/>
              </a:lnSpc>
              <a:spcBef>
                <a:spcPts val="0"/>
              </a:spcBef>
              <a:spcAft>
                <a:spcPts val="0"/>
              </a:spcAft>
              <a:buClr>
                <a:schemeClr val="dk1"/>
              </a:buClr>
              <a:buFont typeface="Noto Sans Symbols"/>
              <a:buNone/>
            </a:pPr>
            <a:r>
              <a:rPr b="0" i="0" lang="en-US" sz="1295" u="none" cap="none" strike="noStrike">
                <a:solidFill>
                  <a:schemeClr val="dk1"/>
                </a:solidFill>
                <a:latin typeface="Calibri"/>
                <a:ea typeface="Calibri"/>
                <a:cs typeface="Calibri"/>
                <a:sym typeface="Calibri"/>
              </a:rPr>
              <a:t>2. </a:t>
            </a:r>
            <a:r>
              <a:rPr lang="en-US" sz="1295"/>
              <a:t>Vinit Pawar               </a:t>
            </a:r>
            <a:r>
              <a:rPr b="0" i="0" lang="en-US" sz="1295" u="none" cap="none" strike="noStrike">
                <a:solidFill>
                  <a:schemeClr val="dk1"/>
                </a:solidFill>
                <a:latin typeface="Calibri"/>
                <a:ea typeface="Calibri"/>
                <a:cs typeface="Calibri"/>
                <a:sym typeface="Calibri"/>
              </a:rPr>
              <a:t>(</a:t>
            </a:r>
            <a:r>
              <a:rPr lang="en-US" sz="1295"/>
              <a:t>D17A,60.</a:t>
            </a:r>
            <a:r>
              <a:rPr b="0" i="0" lang="en-US" sz="1295" u="none" cap="none" strike="noStrike">
                <a:solidFill>
                  <a:schemeClr val="dk1"/>
                </a:solidFill>
                <a:latin typeface="Calibri"/>
                <a:ea typeface="Calibri"/>
                <a:cs typeface="Calibri"/>
                <a:sym typeface="Calibri"/>
              </a:rPr>
              <a:t>)							 Designation: Asst. Prof</a:t>
            </a:r>
            <a:r>
              <a:rPr lang="en-US" sz="1295"/>
              <a:t>essor</a:t>
            </a:r>
            <a:endParaRPr/>
          </a:p>
          <a:p>
            <a:pPr indent="0" lvl="0" marL="0" marR="0" rtl="0" algn="l">
              <a:lnSpc>
                <a:spcPct val="90000"/>
              </a:lnSpc>
              <a:spcBef>
                <a:spcPts val="0"/>
              </a:spcBef>
              <a:spcAft>
                <a:spcPts val="0"/>
              </a:spcAft>
              <a:buClr>
                <a:schemeClr val="dk1"/>
              </a:buClr>
              <a:buFont typeface="Noto Sans Symbols"/>
              <a:buNone/>
            </a:pPr>
            <a:r>
              <a:rPr b="0" i="0" lang="en-US" sz="1295" u="none" cap="none" strike="noStrike">
                <a:solidFill>
                  <a:schemeClr val="dk1"/>
                </a:solidFill>
                <a:latin typeface="Calibri"/>
                <a:ea typeface="Calibri"/>
                <a:cs typeface="Calibri"/>
                <a:sym typeface="Calibri"/>
              </a:rPr>
              <a:t>3. </a:t>
            </a:r>
            <a:r>
              <a:rPr lang="en-US" sz="1295"/>
              <a:t>Mansi Shivani          (D17A,72</a:t>
            </a:r>
            <a:r>
              <a:rPr b="0" i="0" lang="en-US" sz="1295" u="none" cap="none" strike="noStrike">
                <a:solidFill>
                  <a:schemeClr val="dk1"/>
                </a:solidFill>
                <a:latin typeface="Calibri"/>
                <a:ea typeface="Calibri"/>
                <a:cs typeface="Calibri"/>
                <a:sym typeface="Calibri"/>
              </a:rPr>
              <a:t>.)</a:t>
            </a:r>
            <a:endParaRPr b="0" i="0" sz="1295"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Font typeface="Noto Sans Symbols"/>
              <a:buNone/>
            </a:pPr>
            <a:r>
              <a:rPr b="0" i="0" lang="en-US" sz="1295" u="none" cap="none" strike="noStrike">
                <a:solidFill>
                  <a:schemeClr val="dk1"/>
                </a:solidFill>
                <a:latin typeface="Calibri"/>
                <a:ea typeface="Calibri"/>
                <a:cs typeface="Calibri"/>
                <a:sym typeface="Calibri"/>
              </a:rPr>
              <a:t>4. </a:t>
            </a:r>
            <a:r>
              <a:rPr lang="en-US" sz="1295"/>
              <a:t>Kanchan Tewani      </a:t>
            </a:r>
            <a:r>
              <a:rPr b="0" i="0" lang="en-US" sz="1295" u="none" cap="none" strike="noStrike">
                <a:solidFill>
                  <a:schemeClr val="dk1"/>
                </a:solidFill>
                <a:latin typeface="Calibri"/>
                <a:ea typeface="Calibri"/>
                <a:cs typeface="Calibri"/>
                <a:sym typeface="Calibri"/>
              </a:rPr>
              <a:t>(</a:t>
            </a:r>
            <a:r>
              <a:rPr lang="en-US" sz="1295"/>
              <a:t>D17A,74.</a:t>
            </a:r>
            <a:r>
              <a:rPr b="0" i="0" lang="en-US" sz="1295" u="none" cap="none" strike="noStrike">
                <a:solidFill>
                  <a:schemeClr val="dk1"/>
                </a:solidFill>
                <a:latin typeface="Calibri"/>
                <a:ea typeface="Calibri"/>
                <a:cs typeface="Calibri"/>
                <a:sym typeface="Calibri"/>
              </a:rPr>
              <a:t>)</a:t>
            </a:r>
            <a:endParaRPr b="0" i="0" sz="1295"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Font typeface="Noto Sans Symbols"/>
              <a:buNone/>
            </a:pPr>
            <a:r>
              <a:t/>
            </a:r>
            <a:endParaRPr b="0" i="0" sz="1295"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Font typeface="Noto Sans Symbols"/>
              <a:buNone/>
            </a:pPr>
            <a:r>
              <a:t/>
            </a:r>
            <a:endParaRPr b="0" i="0" sz="1295" u="none" cap="none" strike="noStrike">
              <a:solidFill>
                <a:schemeClr val="dk1"/>
              </a:solidFill>
              <a:latin typeface="Calibri"/>
              <a:ea typeface="Calibri"/>
              <a:cs typeface="Calibri"/>
              <a:sym typeface="Calibri"/>
            </a:endParaRPr>
          </a:p>
        </p:txBody>
      </p:sp>
      <p:grpSp>
        <p:nvGrpSpPr>
          <p:cNvPr id="99" name="Shape 99"/>
          <p:cNvGrpSpPr/>
          <p:nvPr/>
        </p:nvGrpSpPr>
        <p:grpSpPr>
          <a:xfrm>
            <a:off x="1751600" y="145038"/>
            <a:ext cx="8333020" cy="1379012"/>
            <a:chOff x="1751600" y="145038"/>
            <a:chExt cx="8333020" cy="1379012"/>
          </a:xfrm>
        </p:grpSpPr>
        <p:pic>
          <p:nvPicPr>
            <p:cNvPr id="100" name="Shape 100"/>
            <p:cNvPicPr preferRelativeResize="0"/>
            <p:nvPr/>
          </p:nvPicPr>
          <p:blipFill rotWithShape="1">
            <a:blip r:embed="rId3">
              <a:alphaModFix/>
            </a:blip>
            <a:srcRect b="-12866" l="0" r="0" t="0"/>
            <a:stretch/>
          </p:blipFill>
          <p:spPr>
            <a:xfrm>
              <a:off x="1751600" y="169250"/>
              <a:ext cx="920400" cy="1354800"/>
            </a:xfrm>
            <a:prstGeom prst="rect">
              <a:avLst/>
            </a:prstGeom>
            <a:noFill/>
            <a:ln>
              <a:noFill/>
            </a:ln>
          </p:spPr>
        </p:pic>
        <p:sp>
          <p:nvSpPr>
            <p:cNvPr id="101" name="Shape 101"/>
            <p:cNvSpPr txBox="1"/>
            <p:nvPr/>
          </p:nvSpPr>
          <p:spPr>
            <a:xfrm>
              <a:off x="2901243" y="145038"/>
              <a:ext cx="7183377"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Project Review 1</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80160" y="466343"/>
            <a:ext cx="9628500" cy="1362000"/>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Literature Survey</a:t>
            </a:r>
            <a:endParaRPr b="0" i="0" sz="1600" u="none" cap="none" strike="noStrike">
              <a:solidFill>
                <a:schemeClr val="lt1"/>
              </a:solidFill>
              <a:latin typeface="Calibri"/>
              <a:ea typeface="Calibri"/>
              <a:cs typeface="Calibri"/>
              <a:sym typeface="Calibri"/>
            </a:endParaRPr>
          </a:p>
        </p:txBody>
      </p:sp>
      <p:sp>
        <p:nvSpPr>
          <p:cNvPr id="180" name="Shape 180"/>
          <p:cNvSpPr txBox="1"/>
          <p:nvPr>
            <p:ph idx="10" type="dt"/>
          </p:nvPr>
        </p:nvSpPr>
        <p:spPr>
          <a:xfrm>
            <a:off x="1280160" y="6356350"/>
            <a:ext cx="19719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1" type="ftr"/>
          </p:nvPr>
        </p:nvSpPr>
        <p:spPr>
          <a:xfrm>
            <a:off x="3252107" y="6356350"/>
            <a:ext cx="56877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8939894" y="6356350"/>
            <a:ext cx="1968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graphicFrame>
        <p:nvGraphicFramePr>
          <p:cNvPr id="183" name="Shape 183"/>
          <p:cNvGraphicFramePr/>
          <p:nvPr/>
        </p:nvGraphicFramePr>
        <p:xfrm>
          <a:off x="787188" y="2054900"/>
          <a:ext cx="3000000" cy="3000000"/>
        </p:xfrm>
        <a:graphic>
          <a:graphicData uri="http://schemas.openxmlformats.org/drawingml/2006/table">
            <a:tbl>
              <a:tblPr>
                <a:noFill/>
                <a:tableStyleId>{17114FF9-46B6-481A-A8C5-5429CD2F9A39}</a:tableStyleId>
              </a:tblPr>
              <a:tblGrid>
                <a:gridCol w="1796825"/>
                <a:gridCol w="2198500"/>
                <a:gridCol w="2174750"/>
                <a:gridCol w="2222250"/>
                <a:gridCol w="2198500"/>
              </a:tblGrid>
              <a:tr h="394975">
                <a:tc>
                  <a:txBody>
                    <a:bodyPr>
                      <a:noAutofit/>
                    </a:bodyPr>
                    <a:lstStyle/>
                    <a:p>
                      <a:pPr indent="0" lvl="0" marL="0" rtl="0">
                        <a:spcBef>
                          <a:spcPts val="0"/>
                        </a:spcBef>
                        <a:spcAft>
                          <a:spcPts val="0"/>
                        </a:spcAft>
                        <a:buNone/>
                      </a:pPr>
                      <a:r>
                        <a:rPr b="1" lang="en-US" sz="1800"/>
                        <a:t>    TITLE</a:t>
                      </a:r>
                      <a:endParaRPr b="1" sz="1800"/>
                    </a:p>
                  </a:txBody>
                  <a:tcPr marT="91425" marB="91425" marR="91425" marL="91425"/>
                </a:tc>
                <a:tc>
                  <a:txBody>
                    <a:bodyPr>
                      <a:noAutofit/>
                    </a:bodyPr>
                    <a:lstStyle/>
                    <a:p>
                      <a:pPr indent="0" lvl="0" marL="0" rtl="0">
                        <a:spcBef>
                          <a:spcPts val="0"/>
                        </a:spcBef>
                        <a:spcAft>
                          <a:spcPts val="0"/>
                        </a:spcAft>
                        <a:buNone/>
                      </a:pPr>
                      <a:r>
                        <a:rPr b="1" lang="en-US" sz="1800"/>
                        <a:t>      DATASET</a:t>
                      </a:r>
                      <a:endParaRPr b="1" sz="1800"/>
                    </a:p>
                  </a:txBody>
                  <a:tcPr marT="91425" marB="91425" marR="91425" marL="91425"/>
                </a:tc>
                <a:tc>
                  <a:txBody>
                    <a:bodyPr>
                      <a:noAutofit/>
                    </a:bodyPr>
                    <a:lstStyle/>
                    <a:p>
                      <a:pPr indent="0" lvl="0" marL="0" rtl="0">
                        <a:spcBef>
                          <a:spcPts val="0"/>
                        </a:spcBef>
                        <a:spcAft>
                          <a:spcPts val="0"/>
                        </a:spcAft>
                        <a:buNone/>
                      </a:pPr>
                      <a:r>
                        <a:rPr b="1" lang="en-US" sz="1800"/>
                        <a:t>  TECHNOLOGY</a:t>
                      </a:r>
                      <a:endParaRPr b="1" sz="1800"/>
                    </a:p>
                  </a:txBody>
                  <a:tcPr marT="91425" marB="91425" marR="91425" marL="91425"/>
                </a:tc>
                <a:tc>
                  <a:txBody>
                    <a:bodyPr>
                      <a:noAutofit/>
                    </a:bodyPr>
                    <a:lstStyle/>
                    <a:p>
                      <a:pPr indent="0" lvl="0" marL="0" rtl="0">
                        <a:spcBef>
                          <a:spcPts val="0"/>
                        </a:spcBef>
                        <a:spcAft>
                          <a:spcPts val="0"/>
                        </a:spcAft>
                        <a:buNone/>
                      </a:pPr>
                      <a:r>
                        <a:rPr b="1" lang="en-US" sz="1800"/>
                        <a:t>         PROS</a:t>
                      </a:r>
                      <a:endParaRPr b="1" sz="1800"/>
                    </a:p>
                  </a:txBody>
                  <a:tcPr marT="91425" marB="91425" marR="91425" marL="91425"/>
                </a:tc>
                <a:tc>
                  <a:txBody>
                    <a:bodyPr>
                      <a:noAutofit/>
                    </a:bodyPr>
                    <a:lstStyle/>
                    <a:p>
                      <a:pPr indent="0" lvl="0" marL="0" rtl="0">
                        <a:spcBef>
                          <a:spcPts val="0"/>
                        </a:spcBef>
                        <a:spcAft>
                          <a:spcPts val="0"/>
                        </a:spcAft>
                        <a:buNone/>
                      </a:pPr>
                      <a:r>
                        <a:rPr b="1" lang="en-US" sz="1800"/>
                        <a:t>          CONS</a:t>
                      </a:r>
                      <a:endParaRPr b="1" sz="1800"/>
                    </a:p>
                  </a:txBody>
                  <a:tcPr marT="91425" marB="91425" marR="91425" marL="91425"/>
                </a:tc>
              </a:tr>
              <a:tr h="310300">
                <a:tc>
                  <a:txBody>
                    <a:bodyPr>
                      <a:noAutofit/>
                    </a:bodyPr>
                    <a:lstStyle/>
                    <a:p>
                      <a:pPr indent="0" lvl="0" marL="0" rtl="0">
                        <a:spcBef>
                          <a:spcPts val="0"/>
                        </a:spcBef>
                        <a:spcAft>
                          <a:spcPts val="0"/>
                        </a:spcAft>
                        <a:buClr>
                          <a:srgbClr val="000000"/>
                        </a:buClr>
                        <a:buSzPts val="1100"/>
                        <a:buFont typeface="Arial"/>
                        <a:buNone/>
                      </a:pPr>
                      <a:r>
                        <a:rPr lang="en-US"/>
                        <a:t>Text Sentiment Analysis Based on Long Short-Term Memory</a:t>
                      </a:r>
                      <a:br>
                        <a:rPr lang="en-US"/>
                      </a:br>
                      <a:r>
                        <a:rPr lang="en-US"/>
                        <a:t>(http://ieeexplore.ieee.org/document/7778967/)</a:t>
                      </a:r>
                      <a:br>
                        <a:rPr lang="en-US"/>
                      </a:br>
                      <a:endParaRPr/>
                    </a:p>
                  </a:txBody>
                  <a:tcPr marT="91425" marB="91425" marR="91425" marL="91425"/>
                </a:tc>
                <a:tc>
                  <a:txBody>
                    <a:bodyPr>
                      <a:noAutofit/>
                    </a:bodyPr>
                    <a:lstStyle/>
                    <a:p>
                      <a:pPr indent="0" lvl="0" marL="0" rtl="0">
                        <a:spcBef>
                          <a:spcPts val="0"/>
                        </a:spcBef>
                        <a:spcAft>
                          <a:spcPts val="0"/>
                        </a:spcAft>
                        <a:buNone/>
                      </a:pPr>
                      <a:r>
                        <a:rPr lang="en-US"/>
                        <a:t>Manually classified dataset from JD.com comprising of english and chinese texts</a:t>
                      </a:r>
                      <a:endParaRPr/>
                    </a:p>
                  </a:txBody>
                  <a:tcPr marT="91425" marB="91425" marR="91425" marL="91425"/>
                </a:tc>
                <a:tc>
                  <a:txBody>
                    <a:bodyPr>
                      <a:noAutofit/>
                    </a:bodyPr>
                    <a:lstStyle/>
                    <a:p>
                      <a:pPr indent="0" lvl="0" marL="0" rtl="0">
                        <a:spcBef>
                          <a:spcPts val="0"/>
                        </a:spcBef>
                        <a:spcAft>
                          <a:spcPts val="0"/>
                        </a:spcAft>
                        <a:buNone/>
                      </a:pPr>
                      <a:r>
                        <a:rPr lang="en-US"/>
                        <a:t>RNN model using LSTM cell</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en-US"/>
                        <a:t>Performs better in case of structures with conjunctions.</a:t>
                      </a:r>
                      <a:endParaRPr/>
                    </a:p>
                  </a:txBody>
                  <a:tcPr marT="91425" marB="91425" marR="91425" marL="91425"/>
                </a:tc>
                <a:tc>
                  <a:txBody>
                    <a:bodyPr>
                      <a:noAutofit/>
                    </a:bodyPr>
                    <a:lstStyle/>
                    <a:p>
                      <a:pPr indent="0" lvl="0" marL="0" rtl="0">
                        <a:spcBef>
                          <a:spcPts val="0"/>
                        </a:spcBef>
                        <a:spcAft>
                          <a:spcPts val="0"/>
                        </a:spcAft>
                        <a:buNone/>
                      </a:pPr>
                      <a:r>
                        <a:rPr lang="en-US"/>
                        <a:t>Only slight improvement than conventional RNN. Can be improved by adding the concept of ‘attention’</a:t>
                      </a:r>
                      <a:br>
                        <a:rPr lang="en-US"/>
                      </a:br>
                      <a:endParaRPr/>
                    </a:p>
                  </a:txBody>
                  <a:tcPr marT="91425" marB="91425" marR="91425" marL="91425"/>
                </a:tc>
              </a:tr>
              <a:tr h="340900">
                <a:tc>
                  <a:txBody>
                    <a:bodyPr>
                      <a:noAutofit/>
                    </a:bodyPr>
                    <a:lstStyle/>
                    <a:p>
                      <a:pPr indent="0" lvl="0" marL="0" rtl="0">
                        <a:spcBef>
                          <a:spcPts val="0"/>
                        </a:spcBef>
                        <a:spcAft>
                          <a:spcPts val="0"/>
                        </a:spcAft>
                        <a:buNone/>
                      </a:pPr>
                      <a:r>
                        <a:rPr lang="en-US">
                          <a:solidFill>
                            <a:schemeClr val="dk2"/>
                          </a:solidFill>
                          <a:highlight>
                            <a:schemeClr val="lt1"/>
                          </a:highlight>
                        </a:rPr>
                        <a:t>Deep Learning Approach for Sentiment Analysis of Short Texts (http://ieeexplore.ieee.org/document/7942788/)</a:t>
                      </a:r>
                      <a:endParaRPr>
                        <a:solidFill>
                          <a:schemeClr val="dk2"/>
                        </a:solidFill>
                        <a:highlight>
                          <a:schemeClr val="lt1"/>
                        </a:highlight>
                      </a:endParaRPr>
                    </a:p>
                  </a:txBody>
                  <a:tcPr marT="91425" marB="91425" marR="91425" marL="91425"/>
                </a:tc>
                <a:tc>
                  <a:txBody>
                    <a:bodyPr>
                      <a:noAutofit/>
                    </a:bodyPr>
                    <a:lstStyle/>
                    <a:p>
                      <a:pPr indent="0" lvl="0" marL="0" rtl="0">
                        <a:spcBef>
                          <a:spcPts val="0"/>
                        </a:spcBef>
                        <a:spcAft>
                          <a:spcPts val="0"/>
                        </a:spcAft>
                        <a:buNone/>
                      </a:pPr>
                      <a:r>
                        <a:rPr lang="en-US"/>
                        <a:t>Stanford Sentiment Treebank Dataset that consists of reviews</a:t>
                      </a:r>
                      <a:br>
                        <a:rPr lang="en-US"/>
                      </a:br>
                      <a:r>
                        <a:rPr lang="en-US"/>
                        <a:t>from Rotten Tomatoes and IMDB Sentiment Analysis Dataset</a:t>
                      </a:r>
                      <a:endParaRPr/>
                    </a:p>
                  </a:txBody>
                  <a:tcPr marT="91425" marB="91425" marR="91425" marL="91425"/>
                </a:tc>
                <a:tc>
                  <a:txBody>
                    <a:bodyPr>
                      <a:noAutofit/>
                    </a:bodyPr>
                    <a:lstStyle/>
                    <a:p>
                      <a:pPr indent="0" lvl="0" marL="0" rtl="0">
                        <a:spcBef>
                          <a:spcPts val="0"/>
                        </a:spcBef>
                        <a:spcAft>
                          <a:spcPts val="0"/>
                        </a:spcAft>
                        <a:buNone/>
                      </a:pPr>
                      <a:r>
                        <a:rPr lang="en-US"/>
                        <a:t>ConvLstm (Convolution with recurrent laters)</a:t>
                      </a:r>
                      <a:endParaRPr/>
                    </a:p>
                  </a:txBody>
                  <a:tcPr marT="91425" marB="91425" marR="91425" marL="91425"/>
                </a:tc>
                <a:tc>
                  <a:txBody>
                    <a:bodyPr>
                      <a:noAutofit/>
                    </a:bodyPr>
                    <a:lstStyle/>
                    <a:p>
                      <a:pPr indent="0" lvl="0" marL="0" rtl="0">
                        <a:spcBef>
                          <a:spcPts val="0"/>
                        </a:spcBef>
                        <a:spcAft>
                          <a:spcPts val="0"/>
                        </a:spcAft>
                        <a:buNone/>
                      </a:pPr>
                      <a:r>
                        <a:rPr lang="en-US"/>
                        <a:t>Utilizes both convolution and recurrent</a:t>
                      </a:r>
                      <a:br>
                        <a:rPr lang="en-US"/>
                      </a:br>
                      <a:r>
                        <a:rPr lang="en-US"/>
                        <a:t>layers.</a:t>
                      </a:r>
                      <a:endParaRPr/>
                    </a:p>
                    <a:p>
                      <a:pPr indent="0" lvl="0" marL="0" rtl="0">
                        <a:spcBef>
                          <a:spcPts val="0"/>
                        </a:spcBef>
                        <a:spcAft>
                          <a:spcPts val="0"/>
                        </a:spcAft>
                        <a:buNone/>
                      </a:pPr>
                      <a:r>
                        <a:rPr lang="en-US"/>
                        <a:t>Reduces the number of layers required to capture long term</a:t>
                      </a:r>
                      <a:br>
                        <a:rPr lang="en-US"/>
                      </a:br>
                      <a:r>
                        <a:rPr lang="en-US"/>
                        <a:t>dependencies</a:t>
                      </a:r>
                      <a:endParaRPr/>
                    </a:p>
                  </a:txBody>
                  <a:tcPr marT="91425" marB="91425" marR="91425" marL="91425"/>
                </a:tc>
                <a:tc>
                  <a:txBody>
                    <a:bodyPr>
                      <a:noAutofit/>
                    </a:bodyPr>
                    <a:lstStyle/>
                    <a:p>
                      <a:pPr indent="0" lvl="0" marL="0" rtl="0">
                        <a:spcBef>
                          <a:spcPts val="0"/>
                        </a:spcBef>
                        <a:spcAft>
                          <a:spcPts val="0"/>
                        </a:spcAft>
                        <a:buNone/>
                      </a:pPr>
                      <a:r>
                        <a:rPr lang="en-US"/>
                        <a:t>A proper combination of hyper-parameters has to be found.</a:t>
                      </a:r>
                      <a:endParaRPr/>
                    </a:p>
                  </a:txBody>
                  <a:tcPr marT="91425" marB="91425" marR="91425" marL="91425"/>
                </a:tc>
              </a:tr>
            </a:tbl>
          </a:graphicData>
        </a:graphic>
      </p:graphicFrame>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80160" y="466343"/>
            <a:ext cx="9628500" cy="1362000"/>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Literature Survey</a:t>
            </a:r>
            <a:endParaRPr b="0" i="0" sz="1600" u="none" cap="none" strike="noStrike">
              <a:solidFill>
                <a:schemeClr val="lt1"/>
              </a:solidFill>
              <a:latin typeface="Calibri"/>
              <a:ea typeface="Calibri"/>
              <a:cs typeface="Calibri"/>
              <a:sym typeface="Calibri"/>
            </a:endParaRPr>
          </a:p>
        </p:txBody>
      </p:sp>
      <p:sp>
        <p:nvSpPr>
          <p:cNvPr id="189" name="Shape 189"/>
          <p:cNvSpPr txBox="1"/>
          <p:nvPr>
            <p:ph idx="10" type="dt"/>
          </p:nvPr>
        </p:nvSpPr>
        <p:spPr>
          <a:xfrm>
            <a:off x="1280160" y="6356350"/>
            <a:ext cx="19719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90" name="Shape 190"/>
          <p:cNvSpPr txBox="1"/>
          <p:nvPr>
            <p:ph idx="11" type="ftr"/>
          </p:nvPr>
        </p:nvSpPr>
        <p:spPr>
          <a:xfrm>
            <a:off x="3252107" y="6356350"/>
            <a:ext cx="56877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8939894" y="6356350"/>
            <a:ext cx="1968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graphicFrame>
        <p:nvGraphicFramePr>
          <p:cNvPr id="192" name="Shape 192"/>
          <p:cNvGraphicFramePr/>
          <p:nvPr/>
        </p:nvGraphicFramePr>
        <p:xfrm>
          <a:off x="810913" y="2054900"/>
          <a:ext cx="3000000" cy="3000000"/>
        </p:xfrm>
        <a:graphic>
          <a:graphicData uri="http://schemas.openxmlformats.org/drawingml/2006/table">
            <a:tbl>
              <a:tblPr>
                <a:noFill/>
                <a:tableStyleId>{17114FF9-46B6-481A-A8C5-5429CD2F9A39}</a:tableStyleId>
              </a:tblPr>
              <a:tblGrid>
                <a:gridCol w="1773100"/>
                <a:gridCol w="2198500"/>
                <a:gridCol w="2198500"/>
                <a:gridCol w="2198500"/>
                <a:gridCol w="2198500"/>
              </a:tblGrid>
              <a:tr h="394975">
                <a:tc>
                  <a:txBody>
                    <a:bodyPr>
                      <a:noAutofit/>
                    </a:bodyPr>
                    <a:lstStyle/>
                    <a:p>
                      <a:pPr indent="0" lvl="0" marL="0" rtl="0">
                        <a:spcBef>
                          <a:spcPts val="0"/>
                        </a:spcBef>
                        <a:spcAft>
                          <a:spcPts val="0"/>
                        </a:spcAft>
                        <a:buNone/>
                      </a:pPr>
                      <a:r>
                        <a:rPr b="1" lang="en-US" sz="1800"/>
                        <a:t>    TITLE</a:t>
                      </a:r>
                      <a:endParaRPr b="1" sz="1800"/>
                    </a:p>
                  </a:txBody>
                  <a:tcPr marT="91425" marB="91425" marR="91425" marL="91425"/>
                </a:tc>
                <a:tc>
                  <a:txBody>
                    <a:bodyPr>
                      <a:noAutofit/>
                    </a:bodyPr>
                    <a:lstStyle/>
                    <a:p>
                      <a:pPr indent="0" lvl="0" marL="0" rtl="0">
                        <a:spcBef>
                          <a:spcPts val="0"/>
                        </a:spcBef>
                        <a:spcAft>
                          <a:spcPts val="0"/>
                        </a:spcAft>
                        <a:buNone/>
                      </a:pPr>
                      <a:r>
                        <a:rPr b="1" lang="en-US" sz="1800"/>
                        <a:t>      DATASET</a:t>
                      </a:r>
                      <a:endParaRPr b="1" sz="1800"/>
                    </a:p>
                  </a:txBody>
                  <a:tcPr marT="91425" marB="91425" marR="91425" marL="91425"/>
                </a:tc>
                <a:tc>
                  <a:txBody>
                    <a:bodyPr>
                      <a:noAutofit/>
                    </a:bodyPr>
                    <a:lstStyle/>
                    <a:p>
                      <a:pPr indent="0" lvl="0" marL="0" rtl="0">
                        <a:spcBef>
                          <a:spcPts val="0"/>
                        </a:spcBef>
                        <a:spcAft>
                          <a:spcPts val="0"/>
                        </a:spcAft>
                        <a:buNone/>
                      </a:pPr>
                      <a:r>
                        <a:rPr b="1" lang="en-US" sz="1800"/>
                        <a:t>  TECHNOLOGY</a:t>
                      </a:r>
                      <a:endParaRPr b="1" sz="1800"/>
                    </a:p>
                  </a:txBody>
                  <a:tcPr marT="91425" marB="91425" marR="91425" marL="91425"/>
                </a:tc>
                <a:tc>
                  <a:txBody>
                    <a:bodyPr>
                      <a:noAutofit/>
                    </a:bodyPr>
                    <a:lstStyle/>
                    <a:p>
                      <a:pPr indent="0" lvl="0" marL="0" rtl="0">
                        <a:spcBef>
                          <a:spcPts val="0"/>
                        </a:spcBef>
                        <a:spcAft>
                          <a:spcPts val="0"/>
                        </a:spcAft>
                        <a:buNone/>
                      </a:pPr>
                      <a:r>
                        <a:rPr b="1" lang="en-US" sz="1800"/>
                        <a:t>         PROS</a:t>
                      </a:r>
                      <a:endParaRPr b="1" sz="1800"/>
                    </a:p>
                  </a:txBody>
                  <a:tcPr marT="91425" marB="91425" marR="91425" marL="91425"/>
                </a:tc>
                <a:tc>
                  <a:txBody>
                    <a:bodyPr>
                      <a:noAutofit/>
                    </a:bodyPr>
                    <a:lstStyle/>
                    <a:p>
                      <a:pPr indent="0" lvl="0" marL="0" rtl="0">
                        <a:spcBef>
                          <a:spcPts val="0"/>
                        </a:spcBef>
                        <a:spcAft>
                          <a:spcPts val="0"/>
                        </a:spcAft>
                        <a:buNone/>
                      </a:pPr>
                      <a:r>
                        <a:rPr b="1" lang="en-US" sz="1800"/>
                        <a:t>          CONS</a:t>
                      </a:r>
                      <a:endParaRPr b="1" sz="1800"/>
                    </a:p>
                  </a:txBody>
                  <a:tcPr marT="91425" marB="91425" marR="91425" marL="91425"/>
                </a:tc>
              </a:tr>
              <a:tr h="310300">
                <a:tc>
                  <a:txBody>
                    <a:bodyPr>
                      <a:noAutofit/>
                    </a:bodyPr>
                    <a:lstStyle/>
                    <a:p>
                      <a:pPr indent="0" lvl="0" marL="0" rtl="0">
                        <a:spcBef>
                          <a:spcPts val="0"/>
                        </a:spcBef>
                        <a:spcAft>
                          <a:spcPts val="0"/>
                        </a:spcAft>
                        <a:buNone/>
                      </a:pPr>
                      <a:r>
                        <a:rPr lang="en-US"/>
                        <a:t>Sentiment classification using Comprehensive Attention Recurrent models (http://ieeexplore.ieee.org/document/7727384/)</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t>IMDB Large Movie Review Dataset (IMDB) dataset [4]</a:t>
                      </a:r>
                      <a:endParaRPr/>
                    </a:p>
                    <a:p>
                      <a:pPr indent="0" lvl="0" marL="0" rtl="0">
                        <a:spcBef>
                          <a:spcPts val="0"/>
                        </a:spcBef>
                        <a:spcAft>
                          <a:spcPts val="0"/>
                        </a:spcAft>
                        <a:buClr>
                          <a:schemeClr val="dk2"/>
                        </a:buClr>
                        <a:buSzPts val="1100"/>
                        <a:buFont typeface="Arial"/>
                        <a:buNone/>
                      </a:pPr>
                      <a:r>
                        <a:rPr lang="en-US"/>
                        <a:t>and Stanford Sentiment Treebank (SST) dataset</a:t>
                      </a:r>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t>Comprehensive Attention Recurrent</a:t>
                      </a:r>
                      <a:endParaRPr/>
                    </a:p>
                    <a:p>
                      <a:pPr indent="0" lvl="0" marL="0" rtl="0">
                        <a:spcBef>
                          <a:spcPts val="0"/>
                        </a:spcBef>
                        <a:spcAft>
                          <a:spcPts val="0"/>
                        </a:spcAft>
                        <a:buClr>
                          <a:schemeClr val="dk2"/>
                        </a:buClr>
                        <a:buSzPts val="1100"/>
                        <a:buFont typeface="Arial"/>
                        <a:buNone/>
                      </a:pPr>
                      <a:r>
                        <a:rPr lang="en-US"/>
                        <a:t>Neural Networks (CA-RNN)</a:t>
                      </a:r>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US"/>
                        <a:t>It can be trained end-to-end without any human</a:t>
                      </a:r>
                      <a:br>
                        <a:rPr lang="en-US"/>
                      </a:br>
                      <a:r>
                        <a:rPr lang="en-US"/>
                        <a:t>intervention.</a:t>
                      </a:r>
                      <a:endParaRPr/>
                    </a:p>
                    <a:p>
                      <a:pPr indent="0" lvl="0" marL="0" rtl="0">
                        <a:spcBef>
                          <a:spcPts val="0"/>
                        </a:spcBef>
                        <a:spcAft>
                          <a:spcPts val="0"/>
                        </a:spcAft>
                        <a:buNone/>
                      </a:pPr>
                      <a:r>
                        <a:rPr lang="en-US"/>
                        <a:t>Human feature engineering</a:t>
                      </a:r>
                      <a:br>
                        <a:rPr lang="en-US"/>
                      </a:br>
                      <a:r>
                        <a:rPr lang="en-US"/>
                        <a:t>is no longer needed.</a:t>
                      </a:r>
                      <a:endParaRPr/>
                    </a:p>
                  </a:txBody>
                  <a:tcPr marT="91425" marB="91425" marR="91425" marL="91425"/>
                </a:tc>
                <a:tc>
                  <a:txBody>
                    <a:bodyPr>
                      <a:noAutofit/>
                    </a:bodyPr>
                    <a:lstStyle/>
                    <a:p>
                      <a:pPr indent="0" lvl="0" marL="0" rtl="0">
                        <a:spcBef>
                          <a:spcPts val="0"/>
                        </a:spcBef>
                        <a:spcAft>
                          <a:spcPts val="0"/>
                        </a:spcAft>
                        <a:buNone/>
                      </a:pPr>
                      <a:r>
                        <a:rPr lang="en-US"/>
                        <a:t>The training procedure of this model can be time-consuming.</a:t>
                      </a:r>
                      <a:endParaRPr/>
                    </a:p>
                  </a:txBody>
                  <a:tcPr marT="91425" marB="91425" marR="91425" marL="91425"/>
                </a:tc>
              </a:tr>
              <a:tr h="340900">
                <a:tc>
                  <a:txBody>
                    <a:bodyPr>
                      <a:noAutofit/>
                    </a:bodyPr>
                    <a:lstStyle/>
                    <a:p>
                      <a:pPr indent="0" lvl="0" marL="0" rtl="0">
                        <a:spcBef>
                          <a:spcPts val="0"/>
                        </a:spcBef>
                        <a:spcAft>
                          <a:spcPts val="0"/>
                        </a:spcAft>
                        <a:buNone/>
                      </a:pPr>
                      <a:r>
                        <a:rPr lang="en-US">
                          <a:solidFill>
                            <a:schemeClr val="dk2"/>
                          </a:solidFill>
                          <a:highlight>
                            <a:schemeClr val="lt1"/>
                          </a:highlight>
                        </a:rPr>
                        <a:t>Semi-supervised Dual Recurrent Neural Network for Sentiment Analysis (http://ieeexplore.ieee.org/document/6844403/)</a:t>
                      </a:r>
                      <a:endParaRPr>
                        <a:solidFill>
                          <a:schemeClr val="dk2"/>
                        </a:solidFill>
                        <a:highlight>
                          <a:schemeClr val="lt1"/>
                        </a:highlight>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t>IMDB Movie Review dataset and MPQA Opinion</a:t>
                      </a:r>
                      <a:endParaRPr/>
                    </a:p>
                    <a:p>
                      <a:pPr indent="0" lvl="0" marL="0" rtl="0">
                        <a:spcBef>
                          <a:spcPts val="0"/>
                        </a:spcBef>
                        <a:spcAft>
                          <a:spcPts val="0"/>
                        </a:spcAft>
                        <a:buNone/>
                      </a:pPr>
                      <a:r>
                        <a:rPr lang="en-US"/>
                        <a:t>corpus.</a:t>
                      </a:r>
                      <a:endParaRPr/>
                    </a:p>
                  </a:txBody>
                  <a:tcPr marT="91425" marB="91425" marR="91425" marL="91425"/>
                </a:tc>
                <a:tc>
                  <a:txBody>
                    <a:bodyPr>
                      <a:noAutofit/>
                    </a:bodyPr>
                    <a:lstStyle/>
                    <a:p>
                      <a:pPr indent="0" lvl="0" marL="0" rtl="0">
                        <a:spcBef>
                          <a:spcPts val="0"/>
                        </a:spcBef>
                        <a:spcAft>
                          <a:spcPts val="0"/>
                        </a:spcAft>
                        <a:buNone/>
                      </a:pPr>
                      <a:r>
                        <a:rPr lang="en-US"/>
                        <a:t>SDRNN (Semi-supervised Dual Recurrent Neural Network)</a:t>
                      </a:r>
                      <a:endParaRPr/>
                    </a:p>
                  </a:txBody>
                  <a:tcPr marT="91425" marB="91425" marR="91425" marL="91425"/>
                </a:tc>
                <a:tc>
                  <a:txBody>
                    <a:bodyPr>
                      <a:noAutofit/>
                    </a:bodyPr>
                    <a:lstStyle/>
                    <a:p>
                      <a:pPr indent="0" lvl="0" marL="0" rtl="0">
                        <a:spcBef>
                          <a:spcPts val="0"/>
                        </a:spcBef>
                        <a:spcAft>
                          <a:spcPts val="0"/>
                        </a:spcAft>
                        <a:buNone/>
                      </a:pPr>
                      <a:r>
                        <a:rPr lang="en-US"/>
                        <a:t>Abundant data as  it uses both labeled and unlabeled.</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t>Uncertainity whether back propagation through time optimization</a:t>
                      </a:r>
                      <a:endParaRPr/>
                    </a:p>
                    <a:p>
                      <a:pPr indent="0" lvl="0" marL="0" rtl="0">
                        <a:spcBef>
                          <a:spcPts val="0"/>
                        </a:spcBef>
                        <a:spcAft>
                          <a:spcPts val="0"/>
                        </a:spcAft>
                        <a:buClr>
                          <a:schemeClr val="dk2"/>
                        </a:buClr>
                        <a:buSzPts val="1100"/>
                        <a:buFont typeface="Arial"/>
                        <a:buNone/>
                      </a:pPr>
                      <a:r>
                        <a:rPr lang="en-US"/>
                        <a:t>algorithm can really improve the effectiveness of recurrent neural network.</a:t>
                      </a:r>
                      <a:endParaRPr/>
                    </a:p>
                    <a:p>
                      <a:pPr indent="0" lvl="0" marL="0" rtl="0">
                        <a:spcBef>
                          <a:spcPts val="0"/>
                        </a:spcBef>
                        <a:spcAft>
                          <a:spcPts val="0"/>
                        </a:spcAft>
                        <a:buNone/>
                      </a:pPr>
                      <a:r>
                        <a:t/>
                      </a:r>
                      <a:endParaRPr/>
                    </a:p>
                  </a:txBody>
                  <a:tcPr marT="91425" marB="91425" marR="91425" marL="91425"/>
                </a:tc>
              </a:tr>
            </a:tbl>
          </a:graphicData>
        </a:graphic>
      </p:graphicFrame>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ctrTitle"/>
          </p:nvPr>
        </p:nvSpPr>
        <p:spPr>
          <a:xfrm>
            <a:off x="3691950" y="762000"/>
            <a:ext cx="8500200" cy="3468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a:t>SVM and Naive Bayes</a:t>
            </a:r>
            <a:endParaRPr/>
          </a:p>
          <a:p>
            <a:pPr indent="0" lvl="0" marL="0" marR="0" rtl="0" algn="l">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 </a:t>
            </a:r>
            <a:endParaRPr b="1" i="0" sz="6000" u="none" cap="none" strike="noStrike">
              <a:solidFill>
                <a:schemeClr val="dk1"/>
              </a:solidFill>
              <a:latin typeface="Calibri"/>
              <a:ea typeface="Calibri"/>
              <a:cs typeface="Calibri"/>
              <a:sym typeface="Calibri"/>
            </a:endParaRPr>
          </a:p>
        </p:txBody>
      </p:sp>
      <p:grpSp>
        <p:nvGrpSpPr>
          <p:cNvPr id="199" name="Shape 199"/>
          <p:cNvGrpSpPr/>
          <p:nvPr/>
        </p:nvGrpSpPr>
        <p:grpSpPr>
          <a:xfrm>
            <a:off x="1658527" y="145038"/>
            <a:ext cx="8426216" cy="831000"/>
            <a:chOff x="1658527" y="145038"/>
            <a:chExt cx="8426216" cy="831000"/>
          </a:xfrm>
        </p:grpSpPr>
        <p:pic>
          <p:nvPicPr>
            <p:cNvPr id="200" name="Shape 200"/>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201" name="Shape 201"/>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Stats</a:t>
            </a:r>
            <a:endParaRPr/>
          </a:p>
        </p:txBody>
      </p:sp>
      <p:sp>
        <p:nvSpPr>
          <p:cNvPr id="208" name="Shape 208"/>
          <p:cNvSpPr txBox="1"/>
          <p:nvPr>
            <p:ph idx="1" type="body"/>
          </p:nvPr>
        </p:nvSpPr>
        <p:spPr>
          <a:xfrm>
            <a:off x="1280160" y="2266949"/>
            <a:ext cx="9628500" cy="3986100"/>
          </a:xfrm>
          <a:prstGeom prst="rect">
            <a:avLst/>
          </a:prstGeom>
        </p:spPr>
        <p:txBody>
          <a:bodyPr anchorCtr="0" anchor="t" bIns="91425" lIns="91425" spcFirstLastPara="1" rIns="91425" wrap="square" tIns="91425">
            <a:noAutofit/>
          </a:bodyPr>
          <a:lstStyle/>
          <a:p>
            <a:pPr indent="-88900" lvl="0" marL="228600" rtl="0">
              <a:spcBef>
                <a:spcPts val="1500"/>
              </a:spcBef>
              <a:spcAft>
                <a:spcPts val="0"/>
              </a:spcAft>
              <a:buNone/>
            </a:pPr>
            <a:r>
              <a:rPr lang="en-US"/>
              <a:t>1.Take csv file</a:t>
            </a:r>
            <a:endParaRPr/>
          </a:p>
          <a:p>
            <a:pPr indent="-88900" lvl="0" marL="228600" rtl="0">
              <a:spcBef>
                <a:spcPts val="1500"/>
              </a:spcBef>
              <a:spcAft>
                <a:spcPts val="0"/>
              </a:spcAft>
              <a:buNone/>
            </a:pPr>
            <a:r>
              <a:rPr lang="en-US"/>
              <a:t>2.split into id,label,tweet</a:t>
            </a:r>
            <a:endParaRPr/>
          </a:p>
          <a:p>
            <a:pPr indent="-88900" lvl="0" marL="228600" rtl="0">
              <a:spcBef>
                <a:spcPts val="1500"/>
              </a:spcBef>
              <a:spcAft>
                <a:spcPts val="0"/>
              </a:spcAft>
              <a:buNone/>
            </a:pPr>
            <a:r>
              <a:rPr lang="en-US"/>
              <a:t>3.Analyze tweet</a:t>
            </a:r>
            <a:endParaRPr/>
          </a:p>
          <a:p>
            <a:pPr indent="-88900" lvl="0" marL="228600" rtl="0">
              <a:spcBef>
                <a:spcPts val="1500"/>
              </a:spcBef>
              <a:spcAft>
                <a:spcPts val="0"/>
              </a:spcAft>
              <a:buNone/>
            </a:pPr>
            <a:r>
              <a:rPr lang="en-US"/>
              <a:t>				extract unigrams and create frequency distribution</a:t>
            </a:r>
            <a:endParaRPr/>
          </a:p>
          <a:p>
            <a:pPr indent="-88900" lvl="0" marL="228600" rtl="0">
              <a:spcBef>
                <a:spcPts val="1500"/>
              </a:spcBef>
              <a:spcAft>
                <a:spcPts val="0"/>
              </a:spcAft>
              <a:buNone/>
            </a:pPr>
            <a:r>
              <a:rPr lang="en-US"/>
              <a:t>				extract bigrams and create frequency distribution</a:t>
            </a:r>
            <a:endParaRPr/>
          </a:p>
          <a:p>
            <a:pPr indent="-88900" lvl="0" marL="228600" rtl="0">
              <a:spcBef>
                <a:spcPts val="1500"/>
              </a:spcBef>
              <a:spcAft>
                <a:spcPts val="0"/>
              </a:spcAft>
              <a:buNone/>
            </a:pPr>
            <a:r>
              <a:rPr lang="en-US"/>
              <a:t>4.Store as pickle files</a:t>
            </a:r>
            <a:endParaRPr/>
          </a:p>
          <a:p>
            <a:pPr indent="-88900" lvl="0" marL="228600" rtl="0">
              <a:spcBef>
                <a:spcPts val="1500"/>
              </a:spcBef>
              <a:spcAft>
                <a:spcPts val="0"/>
              </a:spcAft>
              <a:buNone/>
            </a:pPr>
            <a:r>
              <a:rPr lang="en-US"/>
              <a:t>5.Use top N words for classification</a:t>
            </a:r>
            <a:endParaRPr/>
          </a:p>
        </p:txBody>
      </p:sp>
      <p:sp>
        <p:nvSpPr>
          <p:cNvPr id="209" name="Shape 209"/>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SVM</a:t>
            </a:r>
            <a:endParaRPr/>
          </a:p>
        </p:txBody>
      </p:sp>
      <p:sp>
        <p:nvSpPr>
          <p:cNvPr id="216" name="Shape 216"/>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rtl="0">
              <a:spcBef>
                <a:spcPts val="1500"/>
              </a:spcBef>
              <a:spcAft>
                <a:spcPts val="0"/>
              </a:spcAft>
              <a:buNone/>
            </a:pPr>
            <a:r>
              <a:rPr lang="en-US"/>
              <a:t>1.Get top N unigram,bigram</a:t>
            </a:r>
            <a:endParaRPr/>
          </a:p>
          <a:p>
            <a:pPr indent="-88900" lvl="0" marL="228600" rtl="0">
              <a:spcBef>
                <a:spcPts val="1500"/>
              </a:spcBef>
              <a:spcAft>
                <a:spcPts val="0"/>
              </a:spcAft>
              <a:buNone/>
            </a:pPr>
            <a:r>
              <a:rPr lang="en-US"/>
              <a:t>2.For batches:</a:t>
            </a:r>
            <a:endParaRPr/>
          </a:p>
          <a:p>
            <a:pPr indent="-88900" lvl="0" marL="228600" rtl="0">
              <a:spcBef>
                <a:spcPts val="1500"/>
              </a:spcBef>
              <a:spcAft>
                <a:spcPts val="0"/>
              </a:spcAft>
              <a:buNone/>
            </a:pPr>
            <a:r>
              <a:rPr lang="en-US"/>
              <a:t>     apply tfidf</a:t>
            </a:r>
            <a:endParaRPr/>
          </a:p>
          <a:p>
            <a:pPr indent="-88900" lvl="0" marL="228600" rtl="0">
              <a:spcBef>
                <a:spcPts val="1500"/>
              </a:spcBef>
              <a:spcAft>
                <a:spcPts val="0"/>
              </a:spcAft>
              <a:buNone/>
            </a:pPr>
            <a:r>
              <a:rPr lang="en-US"/>
              <a:t>3.Train the data using linearSVC setting c as default</a:t>
            </a:r>
            <a:endParaRPr/>
          </a:p>
          <a:p>
            <a:pPr indent="-88900" lvl="0" marL="228600" rtl="0">
              <a:spcBef>
                <a:spcPts val="1500"/>
              </a:spcBef>
              <a:spcAft>
                <a:spcPts val="0"/>
              </a:spcAft>
              <a:buNone/>
            </a:pPr>
            <a:r>
              <a:rPr lang="en-US"/>
              <a:t>4.Use fit function in SVC lib to test the data</a:t>
            </a:r>
            <a:endParaRPr/>
          </a:p>
          <a:p>
            <a:pPr indent="-88900" lvl="0" marL="228600" rtl="0">
              <a:spcBef>
                <a:spcPts val="1500"/>
              </a:spcBef>
              <a:spcAft>
                <a:spcPts val="0"/>
              </a:spcAft>
              <a:buNone/>
            </a:pPr>
            <a:r>
              <a:t/>
            </a:r>
            <a:endParaRPr/>
          </a:p>
        </p:txBody>
      </p:sp>
      <p:sp>
        <p:nvSpPr>
          <p:cNvPr id="217" name="Shape 217"/>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Naive Bayes</a:t>
            </a:r>
            <a:endParaRPr/>
          </a:p>
        </p:txBody>
      </p:sp>
      <p:sp>
        <p:nvSpPr>
          <p:cNvPr id="224" name="Shape 224"/>
          <p:cNvSpPr txBox="1"/>
          <p:nvPr>
            <p:ph idx="1" type="body"/>
          </p:nvPr>
        </p:nvSpPr>
        <p:spPr>
          <a:xfrm>
            <a:off x="1280150" y="1754350"/>
            <a:ext cx="9628500" cy="4896600"/>
          </a:xfrm>
          <a:prstGeom prst="rect">
            <a:avLst/>
          </a:prstGeom>
        </p:spPr>
        <p:txBody>
          <a:bodyPr anchorCtr="0" anchor="t" bIns="91425" lIns="91425" spcFirstLastPara="1" rIns="91425" wrap="square" tIns="91425">
            <a:noAutofit/>
          </a:bodyPr>
          <a:lstStyle/>
          <a:p>
            <a:pPr indent="-88900" lvl="0" marL="228600" rtl="0">
              <a:spcBef>
                <a:spcPts val="1500"/>
              </a:spcBef>
              <a:spcAft>
                <a:spcPts val="0"/>
              </a:spcAft>
              <a:buNone/>
            </a:pPr>
            <a:r>
              <a:rPr lang="en-US"/>
              <a:t>1.Take top N unigrams, top N bigrams</a:t>
            </a:r>
            <a:endParaRPr/>
          </a:p>
          <a:p>
            <a:pPr indent="-88900" lvl="0" marL="228600" rtl="0">
              <a:spcBef>
                <a:spcPts val="1500"/>
              </a:spcBef>
              <a:spcAft>
                <a:spcPts val="0"/>
              </a:spcAft>
              <a:buNone/>
            </a:pPr>
            <a:r>
              <a:rPr lang="en-US"/>
              <a:t>2.Process tweets: </a:t>
            </a:r>
            <a:endParaRPr/>
          </a:p>
          <a:p>
            <a:pPr indent="-88900" lvl="0" marL="685800" rtl="0">
              <a:spcBef>
                <a:spcPts val="1500"/>
              </a:spcBef>
              <a:spcAft>
                <a:spcPts val="0"/>
              </a:spcAft>
              <a:buNone/>
            </a:pPr>
            <a:r>
              <a:rPr lang="en-US"/>
              <a:t>split tweet_id, sentiment,tweet</a:t>
            </a:r>
            <a:endParaRPr/>
          </a:p>
          <a:p>
            <a:pPr indent="-88900" lvl="0" marL="685800" rtl="0">
              <a:spcBef>
                <a:spcPts val="1500"/>
              </a:spcBef>
              <a:spcAft>
                <a:spcPts val="0"/>
              </a:spcAft>
              <a:buNone/>
            </a:pPr>
            <a:r>
              <a:rPr lang="en-US"/>
              <a:t>fv=get feature vector</a:t>
            </a:r>
            <a:endParaRPr/>
          </a:p>
          <a:p>
            <a:pPr indent="-88900" lvl="0" marL="685800" rtl="0">
              <a:spcBef>
                <a:spcPts val="1500"/>
              </a:spcBef>
              <a:spcAft>
                <a:spcPts val="0"/>
              </a:spcAft>
              <a:buNone/>
            </a:pPr>
            <a:r>
              <a:rPr lang="en-US"/>
              <a:t>tweets.append((tweet_id, sentiment, feature_vector))</a:t>
            </a:r>
            <a:endParaRPr/>
          </a:p>
          <a:p>
            <a:pPr indent="0" lvl="0" marL="0" rtl="0">
              <a:spcBef>
                <a:spcPts val="1500"/>
              </a:spcBef>
              <a:spcAft>
                <a:spcPts val="0"/>
              </a:spcAft>
              <a:buNone/>
            </a:pPr>
            <a:r>
              <a:rPr lang="en-US"/>
              <a:t>   3.clf = MultinomialNB()</a:t>
            </a:r>
            <a:endParaRPr/>
          </a:p>
          <a:p>
            <a:pPr indent="0" lvl="0" marL="0" rtl="0">
              <a:spcBef>
                <a:spcPts val="1500"/>
              </a:spcBef>
              <a:spcAft>
                <a:spcPts val="0"/>
              </a:spcAft>
              <a:buNone/>
            </a:pPr>
            <a:r>
              <a:rPr lang="en-US"/>
              <a:t>   4.for batches:</a:t>
            </a:r>
            <a:endParaRPr/>
          </a:p>
          <a:p>
            <a:pPr indent="-88900" lvl="0" marL="685800" rtl="0">
              <a:spcBef>
                <a:spcPts val="1500"/>
              </a:spcBef>
              <a:spcAft>
                <a:spcPts val="0"/>
              </a:spcAft>
              <a:buNone/>
            </a:pPr>
            <a:r>
              <a:rPr lang="en-US"/>
              <a:t>		apply tfidf</a:t>
            </a:r>
            <a:endParaRPr/>
          </a:p>
          <a:p>
            <a:pPr indent="-88900" lvl="0" marL="685800" rtl="0">
              <a:spcBef>
                <a:spcPts val="1500"/>
              </a:spcBef>
              <a:spcAft>
                <a:spcPts val="0"/>
              </a:spcAft>
              <a:buClr>
                <a:srgbClr val="000000"/>
              </a:buClr>
              <a:buSzPts val="1100"/>
              <a:buFont typeface="Arial"/>
              <a:buNone/>
            </a:pPr>
            <a:r>
              <a:rPr lang="en-US"/>
              <a:t>		perform partial fit</a:t>
            </a:r>
            <a:endParaRPr/>
          </a:p>
        </p:txBody>
      </p:sp>
      <p:sp>
        <p:nvSpPr>
          <p:cNvPr id="225" name="Shape 225"/>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Block Diagram</a:t>
            </a:r>
            <a:endParaRPr b="1" i="0" sz="6000" u="none" cap="none" strike="noStrike">
              <a:solidFill>
                <a:schemeClr val="dk1"/>
              </a:solidFill>
              <a:latin typeface="Calibri"/>
              <a:ea typeface="Calibri"/>
              <a:cs typeface="Calibri"/>
              <a:sym typeface="Calibri"/>
            </a:endParaRPr>
          </a:p>
        </p:txBody>
      </p:sp>
      <p:grpSp>
        <p:nvGrpSpPr>
          <p:cNvPr id="232" name="Shape 232"/>
          <p:cNvGrpSpPr/>
          <p:nvPr/>
        </p:nvGrpSpPr>
        <p:grpSpPr>
          <a:xfrm>
            <a:off x="1658527" y="145038"/>
            <a:ext cx="8426216" cy="831000"/>
            <a:chOff x="1658527" y="145038"/>
            <a:chExt cx="8426216" cy="831000"/>
          </a:xfrm>
        </p:grpSpPr>
        <p:pic>
          <p:nvPicPr>
            <p:cNvPr id="233" name="Shape 233"/>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234" name="Shape 234"/>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Block Diagram</a:t>
            </a:r>
            <a:endParaRPr b="0" i="0" sz="1600" u="none" cap="none" strike="noStrike">
              <a:solidFill>
                <a:schemeClr val="lt1"/>
              </a:solidFill>
              <a:latin typeface="Calibri"/>
              <a:ea typeface="Calibri"/>
              <a:cs typeface="Calibri"/>
              <a:sym typeface="Calibri"/>
            </a:endParaRPr>
          </a:p>
        </p:txBody>
      </p:sp>
      <p:sp>
        <p:nvSpPr>
          <p:cNvPr id="240" name="Shape 240"/>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Autofit/>
          </a:bodyPr>
          <a:lstStyle/>
          <a:p>
            <a:pPr indent="-88900" lvl="0" marL="228600" marR="0" rtl="0" algn="l">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alibri"/>
              <a:ea typeface="Calibri"/>
              <a:cs typeface="Calibri"/>
              <a:sym typeface="Calibri"/>
            </a:endParaRPr>
          </a:p>
        </p:txBody>
      </p:sp>
      <p:sp>
        <p:nvSpPr>
          <p:cNvPr id="241" name="Shape 24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id="244" name="Shape 244"/>
          <p:cNvPicPr preferRelativeResize="0"/>
          <p:nvPr/>
        </p:nvPicPr>
        <p:blipFill>
          <a:blip r:embed="rId3">
            <a:alphaModFix/>
          </a:blip>
          <a:stretch>
            <a:fillRect/>
          </a:stretch>
        </p:blipFill>
        <p:spPr>
          <a:xfrm>
            <a:off x="2836925" y="2035000"/>
            <a:ext cx="6515100" cy="4114800"/>
          </a:xfrm>
          <a:prstGeom prst="rect">
            <a:avLst/>
          </a:prstGeom>
          <a:noFill/>
          <a:ln>
            <a:noFill/>
          </a:ln>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a:t>Modular</a:t>
            </a:r>
            <a:r>
              <a:rPr b="1" i="0" lang="en-US" sz="6000" u="none" cap="none" strike="noStrike">
                <a:solidFill>
                  <a:schemeClr val="dk1"/>
                </a:solidFill>
                <a:latin typeface="Calibri"/>
                <a:ea typeface="Calibri"/>
                <a:cs typeface="Calibri"/>
                <a:sym typeface="Calibri"/>
              </a:rPr>
              <a:t> Diagram</a:t>
            </a:r>
            <a:endParaRPr b="1" i="0" sz="6000" u="none" cap="none" strike="noStrike">
              <a:solidFill>
                <a:schemeClr val="dk1"/>
              </a:solidFill>
              <a:latin typeface="Calibri"/>
              <a:ea typeface="Calibri"/>
              <a:cs typeface="Calibri"/>
              <a:sym typeface="Calibri"/>
            </a:endParaRPr>
          </a:p>
        </p:txBody>
      </p:sp>
      <p:grpSp>
        <p:nvGrpSpPr>
          <p:cNvPr id="251" name="Shape 251"/>
          <p:cNvGrpSpPr/>
          <p:nvPr/>
        </p:nvGrpSpPr>
        <p:grpSpPr>
          <a:xfrm>
            <a:off x="1658527" y="145038"/>
            <a:ext cx="8426216" cy="831000"/>
            <a:chOff x="1658527" y="145038"/>
            <a:chExt cx="8426216" cy="831000"/>
          </a:xfrm>
        </p:grpSpPr>
        <p:pic>
          <p:nvPicPr>
            <p:cNvPr id="252" name="Shape 252"/>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253" name="Shape 253"/>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261" name="Shape 261"/>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arch1.PNG" id="262" name="Shape 262"/>
          <p:cNvPicPr preferRelativeResize="0"/>
          <p:nvPr/>
        </p:nvPicPr>
        <p:blipFill>
          <a:blip r:embed="rId3">
            <a:alphaModFix/>
          </a:blip>
          <a:stretch>
            <a:fillRect/>
          </a:stretch>
        </p:blipFill>
        <p:spPr>
          <a:xfrm>
            <a:off x="4309679" y="2111150"/>
            <a:ext cx="4157850" cy="414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Index</a:t>
            </a:r>
            <a:endParaRPr b="0" i="0" sz="3000" u="none" cap="none" strike="noStrike">
              <a:solidFill>
                <a:schemeClr val="lt1"/>
              </a:solidFill>
              <a:latin typeface="Calibri"/>
              <a:ea typeface="Calibri"/>
              <a:cs typeface="Calibri"/>
              <a:sym typeface="Calibri"/>
            </a:endParaRPr>
          </a:p>
        </p:txBody>
      </p:sp>
      <p:sp>
        <p:nvSpPr>
          <p:cNvPr id="107" name="Shape 107"/>
          <p:cNvSpPr txBox="1"/>
          <p:nvPr>
            <p:ph idx="1" type="body"/>
          </p:nvPr>
        </p:nvSpPr>
        <p:spPr>
          <a:xfrm>
            <a:off x="1280150" y="2643675"/>
            <a:ext cx="4380300" cy="3548400"/>
          </a:xfrm>
          <a:prstGeom prst="rect">
            <a:avLst/>
          </a:prstGeom>
          <a:noFill/>
          <a:ln>
            <a:noFill/>
          </a:ln>
        </p:spPr>
        <p:txBody>
          <a:bodyPr anchorCtr="0" anchor="t" bIns="45700" lIns="91425" spcFirstLastPara="1" rIns="91425" wrap="square" tIns="45700">
            <a:noAutofit/>
          </a:bodyPr>
          <a:lstStyle/>
          <a:p>
            <a:pPr indent="-234950" lvl="0" marL="228600" marR="0" rtl="0" algn="l">
              <a:lnSpc>
                <a:spcPct val="100000"/>
              </a:lnSpc>
              <a:spcBef>
                <a:spcPts val="0"/>
              </a:spcBef>
              <a:spcAft>
                <a:spcPts val="0"/>
              </a:spcAft>
              <a:buClr>
                <a:schemeClr val="dk1"/>
              </a:buClr>
              <a:buSzPts val="2300"/>
              <a:buFont typeface="Noto Sans Symbols"/>
              <a:buChar char="▪"/>
            </a:pPr>
            <a:r>
              <a:rPr lang="en-US" sz="2300"/>
              <a:t>Introduction</a:t>
            </a:r>
            <a:endParaRPr sz="2300"/>
          </a:p>
          <a:p>
            <a:pPr indent="-234950" lvl="0" marL="228600" marR="0" rtl="0" algn="l">
              <a:lnSpc>
                <a:spcPct val="100000"/>
              </a:lnSpc>
              <a:spcBef>
                <a:spcPts val="1500"/>
              </a:spcBef>
              <a:spcAft>
                <a:spcPts val="0"/>
              </a:spcAft>
              <a:buClr>
                <a:schemeClr val="dk1"/>
              </a:buClr>
              <a:buSzPts val="2300"/>
              <a:buFont typeface="Noto Sans Symbols"/>
              <a:buChar char="▪"/>
            </a:pPr>
            <a:r>
              <a:rPr lang="en-US" sz="2300"/>
              <a:t>Motivation</a:t>
            </a:r>
            <a:endParaRPr sz="2300"/>
          </a:p>
          <a:p>
            <a:pPr indent="-234950" lvl="0" marL="228600" marR="0" rtl="0" algn="l">
              <a:lnSpc>
                <a:spcPct val="100000"/>
              </a:lnSpc>
              <a:spcBef>
                <a:spcPts val="1500"/>
              </a:spcBef>
              <a:spcAft>
                <a:spcPts val="0"/>
              </a:spcAft>
              <a:buClr>
                <a:schemeClr val="dk1"/>
              </a:buClr>
              <a:buSzPts val="2300"/>
              <a:buFont typeface="Noto Sans Symbols"/>
              <a:buChar char="▪"/>
            </a:pPr>
            <a:r>
              <a:rPr lang="en-US" sz="2300"/>
              <a:t>Problem Definition</a:t>
            </a:r>
            <a:endParaRPr sz="2300"/>
          </a:p>
          <a:p>
            <a:pPr indent="-234950" lvl="0" marL="228600" marR="0" rtl="0" algn="l">
              <a:lnSpc>
                <a:spcPct val="100000"/>
              </a:lnSpc>
              <a:spcBef>
                <a:spcPts val="1500"/>
              </a:spcBef>
              <a:spcAft>
                <a:spcPts val="0"/>
              </a:spcAft>
              <a:buClr>
                <a:schemeClr val="dk1"/>
              </a:buClr>
              <a:buSzPts val="2300"/>
              <a:buFont typeface="Noto Sans Symbols"/>
              <a:buChar char="▪"/>
            </a:pPr>
            <a:r>
              <a:rPr lang="en-US" sz="2300"/>
              <a:t>Literature Survey</a:t>
            </a:r>
            <a:endParaRPr sz="2300"/>
          </a:p>
          <a:p>
            <a:pPr indent="-234950" lvl="0" marL="228600" marR="0" rtl="0" algn="l">
              <a:lnSpc>
                <a:spcPct val="100000"/>
              </a:lnSpc>
              <a:spcBef>
                <a:spcPts val="1500"/>
              </a:spcBef>
              <a:spcAft>
                <a:spcPts val="0"/>
              </a:spcAft>
              <a:buClr>
                <a:schemeClr val="dk1"/>
              </a:buClr>
              <a:buSzPts val="2300"/>
              <a:buFont typeface="Noto Sans Symbols"/>
              <a:buChar char="▪"/>
            </a:pPr>
            <a:r>
              <a:rPr lang="en-US" sz="2300"/>
              <a:t>SVM and Naive Bayes</a:t>
            </a:r>
            <a:endParaRPr sz="2300"/>
          </a:p>
          <a:p>
            <a:pPr indent="-234950" lvl="0" marL="228600" marR="0" rtl="0" algn="l">
              <a:lnSpc>
                <a:spcPct val="100000"/>
              </a:lnSpc>
              <a:spcBef>
                <a:spcPts val="1500"/>
              </a:spcBef>
              <a:spcAft>
                <a:spcPts val="0"/>
              </a:spcAft>
              <a:buClr>
                <a:schemeClr val="dk1"/>
              </a:buClr>
              <a:buSzPts val="2300"/>
              <a:buFont typeface="Noto Sans Symbols"/>
              <a:buChar char="▪"/>
            </a:pPr>
            <a:r>
              <a:rPr lang="en-US" sz="2300"/>
              <a:t>Block Diagram</a:t>
            </a:r>
            <a:endParaRPr sz="2300"/>
          </a:p>
          <a:p>
            <a:pPr indent="0" lvl="0" marL="0" marR="0" rtl="0" algn="l">
              <a:lnSpc>
                <a:spcPct val="100000"/>
              </a:lnSpc>
              <a:spcBef>
                <a:spcPts val="1500"/>
              </a:spcBef>
              <a:spcAft>
                <a:spcPts val="0"/>
              </a:spcAft>
              <a:buNone/>
            </a:pPr>
            <a:r>
              <a:t/>
            </a:r>
            <a:endParaRPr sz="2300"/>
          </a:p>
        </p:txBody>
      </p:sp>
      <p:sp>
        <p:nvSpPr>
          <p:cNvPr id="108" name="Shape 108"/>
          <p:cNvSpPr txBox="1"/>
          <p:nvPr>
            <p:ph idx="10" type="dt"/>
          </p:nvPr>
        </p:nvSpPr>
        <p:spPr>
          <a:xfrm>
            <a:off x="1280060" y="6356338"/>
            <a:ext cx="1971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04</a:t>
            </a:r>
            <a:r>
              <a:rPr b="0" i="0" lang="en-US" sz="1200" u="none" cap="none" strike="noStrike">
                <a:solidFill>
                  <a:schemeClr val="dk1"/>
                </a:solidFill>
                <a:latin typeface="Calibri"/>
                <a:ea typeface="Calibri"/>
                <a:cs typeface="Calibri"/>
                <a:sym typeface="Calibri"/>
              </a:rPr>
              <a:t>/22/201</a:t>
            </a:r>
            <a:r>
              <a:rPr lang="en-US"/>
              <a:t>8</a:t>
            </a:r>
            <a:endParaRPr b="0" i="0" sz="1200" u="none" cap="none" strike="noStrike">
              <a:solidFill>
                <a:schemeClr val="dk1"/>
              </a:solidFill>
              <a:latin typeface="Calibri"/>
              <a:ea typeface="Calibri"/>
              <a:cs typeface="Calibri"/>
              <a:sym typeface="Calibri"/>
            </a:endParaRPr>
          </a:p>
        </p:txBody>
      </p:sp>
      <p:sp>
        <p:nvSpPr>
          <p:cNvPr id="109" name="Shape 109"/>
          <p:cNvSpPr txBox="1"/>
          <p:nvPr>
            <p:ph idx="11" type="ftr"/>
          </p:nvPr>
        </p:nvSpPr>
        <p:spPr>
          <a:xfrm>
            <a:off x="3252107" y="6356350"/>
            <a:ext cx="56877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10" name="Shape 1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111" name="Shape 111"/>
          <p:cNvSpPr txBox="1"/>
          <p:nvPr/>
        </p:nvSpPr>
        <p:spPr>
          <a:xfrm>
            <a:off x="6267050" y="2410400"/>
            <a:ext cx="4712100" cy="3945900"/>
          </a:xfrm>
          <a:prstGeom prst="rect">
            <a:avLst/>
          </a:prstGeom>
          <a:noFill/>
          <a:ln>
            <a:noFill/>
          </a:ln>
        </p:spPr>
        <p:txBody>
          <a:bodyPr anchorCtr="0" anchor="t" bIns="91425" lIns="91425" spcFirstLastPara="1" rIns="91425" wrap="square" tIns="91425">
            <a:noAutofit/>
          </a:bodyPr>
          <a:lstStyle/>
          <a:p>
            <a:pPr indent="-234950" lvl="0" marL="228600" rtl="0">
              <a:spcBef>
                <a:spcPts val="150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Modular Diagram</a:t>
            </a:r>
            <a:endParaRPr sz="2300">
              <a:solidFill>
                <a:schemeClr val="dk1"/>
              </a:solidFill>
              <a:latin typeface="Calibri"/>
              <a:ea typeface="Calibri"/>
              <a:cs typeface="Calibri"/>
              <a:sym typeface="Calibri"/>
            </a:endParaRPr>
          </a:p>
          <a:p>
            <a:pPr indent="-234950" lvl="0" marL="228600" rtl="0">
              <a:spcBef>
                <a:spcPts val="15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Flow Chart</a:t>
            </a:r>
            <a:endParaRPr sz="2300">
              <a:solidFill>
                <a:schemeClr val="dk1"/>
              </a:solidFill>
              <a:latin typeface="Calibri"/>
              <a:ea typeface="Calibri"/>
              <a:cs typeface="Calibri"/>
              <a:sym typeface="Calibri"/>
            </a:endParaRPr>
          </a:p>
          <a:p>
            <a:pPr indent="-234950" lvl="0" marL="228600" rtl="0">
              <a:spcBef>
                <a:spcPts val="150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Graphs</a:t>
            </a:r>
            <a:endParaRPr sz="2300">
              <a:solidFill>
                <a:schemeClr val="dk1"/>
              </a:solidFill>
              <a:latin typeface="Calibri"/>
              <a:ea typeface="Calibri"/>
              <a:cs typeface="Calibri"/>
              <a:sym typeface="Calibri"/>
            </a:endParaRPr>
          </a:p>
          <a:p>
            <a:pPr indent="-234950" lvl="0" marL="228600" rtl="0">
              <a:spcBef>
                <a:spcPts val="150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Conclusion</a:t>
            </a:r>
            <a:endParaRPr sz="2300">
              <a:solidFill>
                <a:schemeClr val="dk1"/>
              </a:solidFill>
              <a:latin typeface="Calibri"/>
              <a:ea typeface="Calibri"/>
              <a:cs typeface="Calibri"/>
              <a:sym typeface="Calibri"/>
            </a:endParaRPr>
          </a:p>
          <a:p>
            <a:pPr indent="-234950" lvl="0" marL="228600" rtl="0">
              <a:spcBef>
                <a:spcPts val="15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Future Scope</a:t>
            </a:r>
            <a:endParaRPr sz="2300">
              <a:solidFill>
                <a:schemeClr val="dk1"/>
              </a:solidFill>
              <a:latin typeface="Calibri"/>
              <a:ea typeface="Calibri"/>
              <a:cs typeface="Calibri"/>
              <a:sym typeface="Calibri"/>
            </a:endParaRPr>
          </a:p>
          <a:p>
            <a:pPr indent="-234950" lvl="0" marL="228600" rtl="0">
              <a:spcBef>
                <a:spcPts val="15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References</a:t>
            </a:r>
            <a:endParaRPr sz="2300">
              <a:solidFill>
                <a:schemeClr val="dk1"/>
              </a:solidFill>
              <a:latin typeface="Calibri"/>
              <a:ea typeface="Calibri"/>
              <a:cs typeface="Calibri"/>
              <a:sym typeface="Calibri"/>
            </a:endParaRPr>
          </a:p>
          <a:p>
            <a:pPr indent="0" lvl="0" marL="0" rtl="0">
              <a:spcBef>
                <a:spcPts val="150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270" name="Shape 270"/>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arch2.PNG" id="271" name="Shape 271"/>
          <p:cNvPicPr preferRelativeResize="0"/>
          <p:nvPr/>
        </p:nvPicPr>
        <p:blipFill>
          <a:blip r:embed="rId3">
            <a:alphaModFix/>
          </a:blip>
          <a:stretch>
            <a:fillRect/>
          </a:stretch>
        </p:blipFill>
        <p:spPr>
          <a:xfrm>
            <a:off x="3965125" y="2224975"/>
            <a:ext cx="4729850" cy="39176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279" name="Shape 279"/>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80" name="Shape 280"/>
          <p:cNvPicPr preferRelativeResize="0"/>
          <p:nvPr/>
        </p:nvPicPr>
        <p:blipFill>
          <a:blip r:embed="rId3">
            <a:alphaModFix/>
          </a:blip>
          <a:stretch>
            <a:fillRect/>
          </a:stretch>
        </p:blipFill>
        <p:spPr>
          <a:xfrm>
            <a:off x="4113549" y="2247275"/>
            <a:ext cx="4192625" cy="40988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a:t>Flow Chart</a:t>
            </a:r>
            <a:endParaRPr b="1" i="0" sz="6000" u="none" cap="none" strike="noStrike">
              <a:solidFill>
                <a:schemeClr val="dk1"/>
              </a:solidFill>
              <a:latin typeface="Calibri"/>
              <a:ea typeface="Calibri"/>
              <a:cs typeface="Calibri"/>
              <a:sym typeface="Calibri"/>
            </a:endParaRPr>
          </a:p>
        </p:txBody>
      </p:sp>
      <p:grpSp>
        <p:nvGrpSpPr>
          <p:cNvPr id="287" name="Shape 287"/>
          <p:cNvGrpSpPr/>
          <p:nvPr/>
        </p:nvGrpSpPr>
        <p:grpSpPr>
          <a:xfrm>
            <a:off x="1658527" y="145038"/>
            <a:ext cx="8426216" cy="831000"/>
            <a:chOff x="1658527" y="145038"/>
            <a:chExt cx="8426216" cy="831000"/>
          </a:xfrm>
        </p:grpSpPr>
        <p:pic>
          <p:nvPicPr>
            <p:cNvPr id="288" name="Shape 288"/>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289" name="Shape 289"/>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Flowchart</a:t>
            </a:r>
            <a:endParaRPr/>
          </a:p>
        </p:txBody>
      </p:sp>
      <p:sp>
        <p:nvSpPr>
          <p:cNvPr id="296" name="Shape 296"/>
          <p:cNvSpPr txBox="1"/>
          <p:nvPr>
            <p:ph idx="1" type="body"/>
          </p:nvPr>
        </p:nvSpPr>
        <p:spPr>
          <a:xfrm>
            <a:off x="1463250" y="2099300"/>
            <a:ext cx="9628500" cy="4622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297" name="Shape 297"/>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98" name="Shape 298"/>
          <p:cNvPicPr preferRelativeResize="0"/>
          <p:nvPr/>
        </p:nvPicPr>
        <p:blipFill>
          <a:blip r:embed="rId3">
            <a:alphaModFix/>
          </a:blip>
          <a:stretch>
            <a:fillRect/>
          </a:stretch>
        </p:blipFill>
        <p:spPr>
          <a:xfrm>
            <a:off x="3280875" y="1828338"/>
            <a:ext cx="6362700" cy="488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RNN- LSTM</a:t>
            </a:r>
            <a:endParaRPr/>
          </a:p>
        </p:txBody>
      </p:sp>
      <p:sp>
        <p:nvSpPr>
          <p:cNvPr id="305" name="Shape 305"/>
          <p:cNvSpPr txBox="1"/>
          <p:nvPr>
            <p:ph idx="1" type="body"/>
          </p:nvPr>
        </p:nvSpPr>
        <p:spPr>
          <a:xfrm>
            <a:off x="1280150" y="1828350"/>
            <a:ext cx="9628500" cy="50298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rPr lang="en-US"/>
              <a:t>1- Extract historical data using twitterScrapper</a:t>
            </a:r>
            <a:endParaRPr/>
          </a:p>
          <a:p>
            <a:pPr indent="-88900" lvl="0" marL="228600">
              <a:spcBef>
                <a:spcPts val="1500"/>
              </a:spcBef>
              <a:spcAft>
                <a:spcPts val="0"/>
              </a:spcAft>
              <a:buNone/>
            </a:pPr>
            <a:r>
              <a:rPr lang="en-US"/>
              <a:t>2- Preprocessing data to remove urls, user mentions, punctuation</a:t>
            </a:r>
            <a:endParaRPr/>
          </a:p>
          <a:p>
            <a:pPr indent="-88900" lvl="0" marL="228600">
              <a:spcBef>
                <a:spcPts val="1500"/>
              </a:spcBef>
              <a:spcAft>
                <a:spcPts val="0"/>
              </a:spcAft>
              <a:buNone/>
            </a:pPr>
            <a:r>
              <a:rPr lang="en-US"/>
              <a:t>3- Create a separate url list for further processing  </a:t>
            </a:r>
            <a:endParaRPr/>
          </a:p>
          <a:p>
            <a:pPr indent="-88900" lvl="0" marL="228600">
              <a:spcBef>
                <a:spcPts val="1500"/>
              </a:spcBef>
              <a:spcAft>
                <a:spcPts val="0"/>
              </a:spcAft>
              <a:buNone/>
            </a:pPr>
            <a:r>
              <a:rPr lang="en-US"/>
              <a:t>4- Download pretrained word embedding model Glove(4,00,000 x 100)</a:t>
            </a:r>
            <a:endParaRPr/>
          </a:p>
          <a:p>
            <a:pPr indent="-88900" lvl="0" marL="228600">
              <a:spcBef>
                <a:spcPts val="1500"/>
              </a:spcBef>
              <a:spcAft>
                <a:spcPts val="0"/>
              </a:spcAft>
              <a:buNone/>
            </a:pPr>
            <a:r>
              <a:rPr lang="en-US"/>
              <a:t>5- Split the cleaned tweets to tokens and get the dimension vector for each word. Repeat this for all the tweets to get a final input 3D matrix</a:t>
            </a:r>
            <a:endParaRPr/>
          </a:p>
          <a:p>
            <a:pPr indent="-88900" lvl="0" marL="228600">
              <a:spcBef>
                <a:spcPts val="1500"/>
              </a:spcBef>
              <a:spcAft>
                <a:spcPts val="0"/>
              </a:spcAft>
              <a:buNone/>
            </a:pPr>
            <a:r>
              <a:rPr lang="en-US"/>
              <a:t>6- Specify parameters of the network, unroll the lstm cells to create the final graph</a:t>
            </a:r>
            <a:endParaRPr/>
          </a:p>
          <a:p>
            <a:pPr indent="-88900" lvl="0" marL="228600" rtl="0">
              <a:spcBef>
                <a:spcPts val="1500"/>
              </a:spcBef>
              <a:spcAft>
                <a:spcPts val="0"/>
              </a:spcAft>
              <a:buNone/>
            </a:pPr>
            <a:r>
              <a:rPr lang="en-US"/>
              <a:t>7- Adjust weights to minimize loss and predicts whether sentiment is positive or negative and calculate accuracy.</a:t>
            </a:r>
            <a:endParaRPr/>
          </a:p>
          <a:p>
            <a:pPr indent="-88900" lvl="0" marL="228600">
              <a:spcBef>
                <a:spcPts val="1500"/>
              </a:spcBef>
              <a:spcAft>
                <a:spcPts val="0"/>
              </a:spcAft>
              <a:buNone/>
            </a:pPr>
            <a:r>
              <a:t/>
            </a:r>
            <a:endParaRPr/>
          </a:p>
        </p:txBody>
      </p:sp>
      <p:sp>
        <p:nvSpPr>
          <p:cNvPr id="306" name="Shape 306"/>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a:t>Graphs</a:t>
            </a:r>
            <a:endParaRPr b="1" i="0" sz="6000" u="none" cap="none" strike="noStrike">
              <a:solidFill>
                <a:schemeClr val="dk1"/>
              </a:solidFill>
              <a:latin typeface="Calibri"/>
              <a:ea typeface="Calibri"/>
              <a:cs typeface="Calibri"/>
              <a:sym typeface="Calibri"/>
            </a:endParaRPr>
          </a:p>
        </p:txBody>
      </p:sp>
      <p:grpSp>
        <p:nvGrpSpPr>
          <p:cNvPr id="313" name="Shape 313"/>
          <p:cNvGrpSpPr/>
          <p:nvPr/>
        </p:nvGrpSpPr>
        <p:grpSpPr>
          <a:xfrm>
            <a:off x="1658527" y="145038"/>
            <a:ext cx="8426216" cy="831000"/>
            <a:chOff x="1658527" y="145038"/>
            <a:chExt cx="8426216" cy="831000"/>
          </a:xfrm>
        </p:grpSpPr>
        <p:pic>
          <p:nvPicPr>
            <p:cNvPr id="314" name="Shape 314"/>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315" name="Shape 315"/>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Analysis</a:t>
            </a:r>
            <a:endParaRPr/>
          </a:p>
        </p:txBody>
      </p:sp>
      <p:sp>
        <p:nvSpPr>
          <p:cNvPr id="322" name="Shape 322"/>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rtl="0">
              <a:spcBef>
                <a:spcPts val="1500"/>
              </a:spcBef>
              <a:spcAft>
                <a:spcPts val="0"/>
              </a:spcAft>
              <a:buNone/>
            </a:pPr>
            <a:r>
              <a:t/>
            </a:r>
            <a:endParaRPr/>
          </a:p>
        </p:txBody>
      </p:sp>
      <p:sp>
        <p:nvSpPr>
          <p:cNvPr id="323" name="Shape 323"/>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pic>
        <p:nvPicPr>
          <p:cNvPr id="324" name="Shape 324"/>
          <p:cNvPicPr preferRelativeResize="0"/>
          <p:nvPr/>
        </p:nvPicPr>
        <p:blipFill>
          <a:blip r:embed="rId3">
            <a:alphaModFix/>
          </a:blip>
          <a:stretch>
            <a:fillRect/>
          </a:stretch>
        </p:blipFill>
        <p:spPr>
          <a:xfrm>
            <a:off x="6096000" y="2190750"/>
            <a:ext cx="6096000" cy="3939150"/>
          </a:xfrm>
          <a:prstGeom prst="rect">
            <a:avLst/>
          </a:prstGeom>
          <a:noFill/>
          <a:ln>
            <a:noFill/>
          </a:ln>
        </p:spPr>
      </p:pic>
      <p:pic>
        <p:nvPicPr>
          <p:cNvPr id="325" name="Shape 325"/>
          <p:cNvPicPr preferRelativeResize="0"/>
          <p:nvPr/>
        </p:nvPicPr>
        <p:blipFill>
          <a:blip r:embed="rId4">
            <a:alphaModFix/>
          </a:blip>
          <a:stretch>
            <a:fillRect/>
          </a:stretch>
        </p:blipFill>
        <p:spPr>
          <a:xfrm>
            <a:off x="264375" y="2190750"/>
            <a:ext cx="6018225" cy="398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Visualization</a:t>
            </a:r>
            <a:endParaRPr/>
          </a:p>
        </p:txBody>
      </p:sp>
      <p:sp>
        <p:nvSpPr>
          <p:cNvPr id="332" name="Shape 332"/>
          <p:cNvSpPr txBox="1"/>
          <p:nvPr>
            <p:ph idx="1" type="body"/>
          </p:nvPr>
        </p:nvSpPr>
        <p:spPr>
          <a:xfrm>
            <a:off x="1280150" y="2190750"/>
            <a:ext cx="9628500" cy="4667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333" name="Shape 333"/>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34" name="Shape 334"/>
          <p:cNvPicPr preferRelativeResize="0"/>
          <p:nvPr/>
        </p:nvPicPr>
        <p:blipFill>
          <a:blip r:embed="rId3">
            <a:alphaModFix/>
          </a:blip>
          <a:stretch>
            <a:fillRect/>
          </a:stretch>
        </p:blipFill>
        <p:spPr>
          <a:xfrm>
            <a:off x="4385488" y="1943100"/>
            <a:ext cx="3609975" cy="4914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Likes</a:t>
            </a:r>
            <a:endParaRPr/>
          </a:p>
        </p:txBody>
      </p:sp>
      <p:sp>
        <p:nvSpPr>
          <p:cNvPr id="341" name="Shape 341"/>
          <p:cNvSpPr txBox="1"/>
          <p:nvPr>
            <p:ph idx="1" type="body"/>
          </p:nvPr>
        </p:nvSpPr>
        <p:spPr>
          <a:xfrm>
            <a:off x="1280150" y="2190750"/>
            <a:ext cx="9628500" cy="45306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342" name="Shape 342"/>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43" name="Shape 343"/>
          <p:cNvPicPr preferRelativeResize="0"/>
          <p:nvPr/>
        </p:nvPicPr>
        <p:blipFill>
          <a:blip r:embed="rId3">
            <a:alphaModFix/>
          </a:blip>
          <a:stretch>
            <a:fillRect/>
          </a:stretch>
        </p:blipFill>
        <p:spPr>
          <a:xfrm>
            <a:off x="4895500" y="1949313"/>
            <a:ext cx="2095500" cy="4772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Across months</a:t>
            </a:r>
            <a:endParaRPr/>
          </a:p>
        </p:txBody>
      </p:sp>
      <p:sp>
        <p:nvSpPr>
          <p:cNvPr id="350" name="Shape 350"/>
          <p:cNvSpPr txBox="1"/>
          <p:nvPr>
            <p:ph idx="1" type="body"/>
          </p:nvPr>
        </p:nvSpPr>
        <p:spPr>
          <a:xfrm>
            <a:off x="1280150" y="2190750"/>
            <a:ext cx="9628500" cy="45306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351" name="Shape 351"/>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52" name="Shape 352"/>
          <p:cNvPicPr preferRelativeResize="0"/>
          <p:nvPr/>
        </p:nvPicPr>
        <p:blipFill>
          <a:blip r:embed="rId3">
            <a:alphaModFix/>
          </a:blip>
          <a:stretch>
            <a:fillRect/>
          </a:stretch>
        </p:blipFill>
        <p:spPr>
          <a:xfrm>
            <a:off x="3415163" y="1920850"/>
            <a:ext cx="4867275" cy="480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3691938" y="1425227"/>
            <a:ext cx="8500062" cy="17547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Introduction </a:t>
            </a:r>
            <a:endParaRPr b="1" i="0" sz="6000" u="none" cap="none" strike="noStrike">
              <a:solidFill>
                <a:schemeClr val="dk1"/>
              </a:solidFill>
              <a:latin typeface="Calibri"/>
              <a:ea typeface="Calibri"/>
              <a:cs typeface="Calibri"/>
              <a:sym typeface="Calibri"/>
            </a:endParaRPr>
          </a:p>
        </p:txBody>
      </p:sp>
      <p:grpSp>
        <p:nvGrpSpPr>
          <p:cNvPr id="118" name="Shape 118"/>
          <p:cNvGrpSpPr/>
          <p:nvPr/>
        </p:nvGrpSpPr>
        <p:grpSpPr>
          <a:xfrm>
            <a:off x="1658527" y="145038"/>
            <a:ext cx="8426094" cy="830997"/>
            <a:chOff x="1658527" y="145038"/>
            <a:chExt cx="8426094" cy="830997"/>
          </a:xfrm>
        </p:grpSpPr>
        <p:pic>
          <p:nvPicPr>
            <p:cNvPr id="119" name="Shape 119"/>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20" name="Shape 120"/>
            <p:cNvSpPr txBox="1"/>
            <p:nvPr/>
          </p:nvSpPr>
          <p:spPr>
            <a:xfrm>
              <a:off x="2901243" y="145038"/>
              <a:ext cx="718337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Across time</a:t>
            </a:r>
            <a:endParaRPr/>
          </a:p>
        </p:txBody>
      </p:sp>
      <p:sp>
        <p:nvSpPr>
          <p:cNvPr id="359" name="Shape 359"/>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t/>
            </a:r>
            <a:endParaRPr/>
          </a:p>
        </p:txBody>
      </p:sp>
      <p:sp>
        <p:nvSpPr>
          <p:cNvPr id="360" name="Shape 360"/>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61" name="Shape 361"/>
          <p:cNvPicPr preferRelativeResize="0"/>
          <p:nvPr/>
        </p:nvPicPr>
        <p:blipFill>
          <a:blip r:embed="rId3">
            <a:alphaModFix/>
          </a:blip>
          <a:stretch>
            <a:fillRect/>
          </a:stretch>
        </p:blipFill>
        <p:spPr>
          <a:xfrm>
            <a:off x="1431900" y="2025613"/>
            <a:ext cx="9324975" cy="4695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Conclusions</a:t>
            </a:r>
            <a:endParaRPr b="1" i="0" sz="6000" u="none" cap="none" strike="noStrike">
              <a:solidFill>
                <a:schemeClr val="dk1"/>
              </a:solidFill>
              <a:latin typeface="Calibri"/>
              <a:ea typeface="Calibri"/>
              <a:cs typeface="Calibri"/>
              <a:sym typeface="Calibri"/>
            </a:endParaRPr>
          </a:p>
        </p:txBody>
      </p:sp>
      <p:grpSp>
        <p:nvGrpSpPr>
          <p:cNvPr id="368" name="Shape 368"/>
          <p:cNvGrpSpPr/>
          <p:nvPr/>
        </p:nvGrpSpPr>
        <p:grpSpPr>
          <a:xfrm>
            <a:off x="1658527" y="145038"/>
            <a:ext cx="8426216" cy="831000"/>
            <a:chOff x="1658527" y="145038"/>
            <a:chExt cx="8426216" cy="831000"/>
          </a:xfrm>
        </p:grpSpPr>
        <p:pic>
          <p:nvPicPr>
            <p:cNvPr id="369" name="Shape 369"/>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370" name="Shape 370"/>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Conclusions</a:t>
            </a:r>
            <a:endParaRPr b="0" i="0" sz="3000" u="none" cap="none" strike="noStrike">
              <a:solidFill>
                <a:schemeClr val="lt1"/>
              </a:solidFill>
              <a:latin typeface="Calibri"/>
              <a:ea typeface="Calibri"/>
              <a:cs typeface="Calibri"/>
              <a:sym typeface="Calibri"/>
            </a:endParaRPr>
          </a:p>
        </p:txBody>
      </p:sp>
      <p:sp>
        <p:nvSpPr>
          <p:cNvPr id="376" name="Shape 376"/>
          <p:cNvSpPr txBox="1"/>
          <p:nvPr>
            <p:ph idx="1" type="body"/>
          </p:nvPr>
        </p:nvSpPr>
        <p:spPr>
          <a:xfrm>
            <a:off x="1280160" y="2190749"/>
            <a:ext cx="9628500" cy="39861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SzPts val="2200"/>
              <a:buChar char="●"/>
            </a:pPr>
            <a:r>
              <a:rPr lang="en-US"/>
              <a:t>We have made an attempt to provide in depth and unbiased analysis of Twitter reaction to various government policies.</a:t>
            </a:r>
            <a:endParaRPr/>
          </a:p>
          <a:p>
            <a:pPr indent="-368300" lvl="0" marL="457200" rtl="0" algn="just">
              <a:lnSpc>
                <a:spcPct val="115000"/>
              </a:lnSpc>
              <a:spcBef>
                <a:spcPts val="1000"/>
              </a:spcBef>
              <a:spcAft>
                <a:spcPts val="0"/>
              </a:spcAft>
              <a:buSzPts val="2200"/>
              <a:buChar char="●"/>
            </a:pPr>
            <a:r>
              <a:rPr lang="en-US"/>
              <a:t>We have compared two approaches. RNN-LSTM perform slightly better than</a:t>
            </a:r>
            <a:r>
              <a:rPr lang="en-US"/>
              <a:t> </a:t>
            </a:r>
            <a:r>
              <a:rPr lang="en-US"/>
              <a:t>algorithms like SVM and Naive Bayes</a:t>
            </a:r>
            <a:endParaRPr/>
          </a:p>
          <a:p>
            <a:pPr indent="-368300" lvl="0" marL="457200" marR="0" rtl="0" algn="l">
              <a:lnSpc>
                <a:spcPct val="100000"/>
              </a:lnSpc>
              <a:spcBef>
                <a:spcPts val="1000"/>
              </a:spcBef>
              <a:spcAft>
                <a:spcPts val="0"/>
              </a:spcAft>
              <a:buSzPts val="2200"/>
              <a:buChar char="●"/>
            </a:pPr>
            <a:r>
              <a:rPr lang="en-US"/>
              <a:t>The major limitations are grammatical errors and that the system considers only tweets in English</a:t>
            </a:r>
            <a:endParaRPr/>
          </a:p>
          <a:p>
            <a:pPr indent="0" lvl="0" marL="0" marR="0" rtl="0" algn="l">
              <a:lnSpc>
                <a:spcPct val="100000"/>
              </a:lnSpc>
              <a:spcBef>
                <a:spcPts val="100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377" name="Shape 37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378" name="Shape 37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379" name="Shape 37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      Future Scope</a:t>
            </a:r>
            <a:endParaRPr/>
          </a:p>
        </p:txBody>
      </p:sp>
      <p:sp>
        <p:nvSpPr>
          <p:cNvPr id="386" name="Shape 386"/>
          <p:cNvSpPr txBox="1"/>
          <p:nvPr>
            <p:ph idx="1" type="body"/>
          </p:nvPr>
        </p:nvSpPr>
        <p:spPr>
          <a:xfrm>
            <a:off x="1280160" y="2190749"/>
            <a:ext cx="9628500" cy="3986100"/>
          </a:xfrm>
          <a:prstGeom prst="rect">
            <a:avLst/>
          </a:prstGeom>
        </p:spPr>
        <p:txBody>
          <a:bodyPr anchorCtr="0" anchor="t" bIns="91425" lIns="91425" spcFirstLastPara="1" rIns="91425" wrap="square" tIns="91425">
            <a:noAutofit/>
          </a:bodyPr>
          <a:lstStyle/>
          <a:p>
            <a:pPr indent="-88900" lvl="0" marL="228600">
              <a:spcBef>
                <a:spcPts val="1500"/>
              </a:spcBef>
              <a:spcAft>
                <a:spcPts val="0"/>
              </a:spcAft>
              <a:buNone/>
            </a:pPr>
            <a:r>
              <a:rPr lang="en-US" sz="2400"/>
              <a:t>We have created a list of Urls tweeted by users. Articles and blog posts have been scraped from these urls. We further plan to analyze these articles to get a more in-depth understanding of the sentiment the user wishes to convey.</a:t>
            </a:r>
            <a:endParaRPr sz="2400">
              <a:solidFill>
                <a:schemeClr val="dk2"/>
              </a:solidFill>
              <a:latin typeface="Arial"/>
              <a:ea typeface="Arial"/>
              <a:cs typeface="Arial"/>
              <a:sym typeface="Arial"/>
            </a:endParaRPr>
          </a:p>
        </p:txBody>
      </p:sp>
      <p:sp>
        <p:nvSpPr>
          <p:cNvPr id="387" name="Shape 387"/>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a:t>References</a:t>
            </a:r>
            <a:endParaRPr b="1" i="0" sz="6000" u="none" cap="none" strike="noStrike">
              <a:solidFill>
                <a:schemeClr val="dk1"/>
              </a:solidFill>
              <a:latin typeface="Calibri"/>
              <a:ea typeface="Calibri"/>
              <a:cs typeface="Calibri"/>
              <a:sym typeface="Calibri"/>
            </a:endParaRPr>
          </a:p>
        </p:txBody>
      </p:sp>
      <p:grpSp>
        <p:nvGrpSpPr>
          <p:cNvPr id="394" name="Shape 394"/>
          <p:cNvGrpSpPr/>
          <p:nvPr/>
        </p:nvGrpSpPr>
        <p:grpSpPr>
          <a:xfrm>
            <a:off x="1658527" y="145038"/>
            <a:ext cx="8426216" cy="831000"/>
            <a:chOff x="1658527" y="145038"/>
            <a:chExt cx="8426216" cy="831000"/>
          </a:xfrm>
        </p:grpSpPr>
        <p:pic>
          <p:nvPicPr>
            <p:cNvPr id="395" name="Shape 395"/>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396" name="Shape 396"/>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1280160" y="466343"/>
            <a:ext cx="9628500" cy="136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	References</a:t>
            </a:r>
            <a:endParaRPr/>
          </a:p>
        </p:txBody>
      </p:sp>
      <p:sp>
        <p:nvSpPr>
          <p:cNvPr id="403" name="Shape 403"/>
          <p:cNvSpPr txBox="1"/>
          <p:nvPr>
            <p:ph idx="1" type="body"/>
          </p:nvPr>
        </p:nvSpPr>
        <p:spPr>
          <a:xfrm>
            <a:off x="1280160" y="1910824"/>
            <a:ext cx="9628500" cy="398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000000"/>
              </a:solidFill>
            </a:endParaRPr>
          </a:p>
          <a:p>
            <a:pPr indent="0" lvl="0" marL="0" rtl="0" algn="just">
              <a:lnSpc>
                <a:spcPct val="150000"/>
              </a:lnSpc>
              <a:spcBef>
                <a:spcPts val="0"/>
              </a:spcBef>
              <a:spcAft>
                <a:spcPts val="0"/>
              </a:spcAft>
              <a:buNone/>
            </a:pPr>
            <a:r>
              <a:rPr lang="en-US" sz="1800">
                <a:solidFill>
                  <a:schemeClr val="dk2"/>
                </a:solidFill>
                <a:latin typeface="Times New Roman"/>
                <a:ea typeface="Times New Roman"/>
                <a:cs typeface="Times New Roman"/>
                <a:sym typeface="Times New Roman"/>
              </a:rPr>
              <a:t>[1] Zhao Jianqiang,Xi’an, Shaanxi , “ Preprocessing Boosting Twitter Sentiment Analysis” published in 2015 IEEE International Conference on Smart City/SocialCom/SustainCom</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800">
                <a:solidFill>
                  <a:schemeClr val="dk2"/>
                </a:solidFill>
                <a:latin typeface="Times New Roman"/>
                <a:ea typeface="Times New Roman"/>
                <a:cs typeface="Times New Roman"/>
                <a:sym typeface="Times New Roman"/>
              </a:rPr>
              <a:t>[2]Prerna Mishra ,Dr. Ranjana Rajnish ,Dr.Pankaj Kumar , “Sentiment Analysis on Twitter Data:Case Study on Digital India, published in,</a:t>
            </a:r>
            <a:r>
              <a:rPr b="1" lang="en-US" sz="1800">
                <a:solidFill>
                  <a:schemeClr val="dk2"/>
                </a:solidFill>
                <a:latin typeface="Times New Roman"/>
                <a:ea typeface="Times New Roman"/>
                <a:cs typeface="Times New Roman"/>
                <a:sym typeface="Times New Roman"/>
              </a:rPr>
              <a:t> </a:t>
            </a:r>
            <a:r>
              <a:rPr lang="en-US" sz="1800">
                <a:solidFill>
                  <a:schemeClr val="dk2"/>
                </a:solidFill>
                <a:latin typeface="Times New Roman"/>
                <a:ea typeface="Times New Roman"/>
                <a:cs typeface="Times New Roman"/>
                <a:sym typeface="Times New Roman"/>
              </a:rPr>
              <a:t>2016 International Conference on Information Technology</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800">
                <a:solidFill>
                  <a:schemeClr val="dk2"/>
                </a:solidFill>
                <a:latin typeface="Times New Roman"/>
                <a:ea typeface="Times New Roman"/>
                <a:cs typeface="Times New Roman"/>
                <a:sym typeface="Times New Roman"/>
              </a:rPr>
              <a:t>[3]Peiman Barnaghi, John G. Breslin, Parsa Ghaffari, “Opinion Mining and Sentiment Polarity on Twitter and  Correlation Between Events and Sentiment”, published in 2016 IEEE Second International Conference on Big Data Computing Service and Applications</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800">
                <a:solidFill>
                  <a:schemeClr val="dk2"/>
                </a:solidFill>
                <a:latin typeface="Times New Roman"/>
                <a:ea typeface="Times New Roman"/>
                <a:cs typeface="Times New Roman"/>
                <a:sym typeface="Times New Roman"/>
              </a:rPr>
              <a:t>[4]</a:t>
            </a:r>
            <a:r>
              <a:rPr b="1" lang="en-US" sz="1200">
                <a:solidFill>
                  <a:schemeClr val="dk2"/>
                </a:solidFill>
                <a:latin typeface="Times New Roman"/>
                <a:ea typeface="Times New Roman"/>
                <a:cs typeface="Times New Roman"/>
                <a:sym typeface="Times New Roman"/>
              </a:rPr>
              <a:t> </a:t>
            </a:r>
            <a:r>
              <a:rPr lang="en-US" sz="1800">
                <a:solidFill>
                  <a:schemeClr val="dk2"/>
                </a:solidFill>
                <a:latin typeface="Times New Roman"/>
                <a:ea typeface="Times New Roman"/>
                <a:cs typeface="Times New Roman"/>
                <a:sym typeface="Times New Roman"/>
              </a:rPr>
              <a:t>Dan Li, Jiang Qian, “Text Sentiment Analysis Based on Long Short-Term Memory”, published in 2016 First IEEE International Conference on Computer Communication and the Internet</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sz="1800">
                <a:solidFill>
                  <a:schemeClr val="dk2"/>
                </a:solidFill>
                <a:latin typeface="Times New Roman"/>
                <a:ea typeface="Times New Roman"/>
                <a:cs typeface="Times New Roman"/>
                <a:sym typeface="Times New Roman"/>
              </a:rPr>
              <a:t>[5]Ski-Kit learn documentation-</a:t>
            </a:r>
            <a:r>
              <a:rPr lang="en-US" sz="1800" u="sng">
                <a:solidFill>
                  <a:schemeClr val="hlink"/>
                </a:solidFill>
                <a:latin typeface="Times New Roman"/>
                <a:ea typeface="Times New Roman"/>
                <a:cs typeface="Times New Roman"/>
                <a:sym typeface="Times New Roman"/>
                <a:hlinkClick r:id="rId3"/>
              </a:rPr>
              <a:t>http://scikit-learn.org/stable/modules</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2"/>
              </a:buClr>
              <a:buSzPts val="1100"/>
              <a:buFont typeface="Arial"/>
              <a:buNone/>
            </a:pPr>
            <a:r>
              <a:t/>
            </a:r>
            <a:endParaRPr sz="1800">
              <a:solidFill>
                <a:schemeClr val="dk2"/>
              </a:solidFill>
              <a:latin typeface="Times New Roman"/>
              <a:ea typeface="Times New Roman"/>
              <a:cs typeface="Times New Roman"/>
              <a:sym typeface="Times New Roman"/>
            </a:endParaRPr>
          </a:p>
          <a:p>
            <a:pPr indent="-88900" lvl="0" marL="228600">
              <a:spcBef>
                <a:spcPts val="1500"/>
              </a:spcBef>
              <a:spcAft>
                <a:spcPts val="0"/>
              </a:spcAft>
              <a:buNone/>
            </a:pPr>
            <a:r>
              <a:t/>
            </a:r>
            <a:endParaRPr/>
          </a:p>
        </p:txBody>
      </p:sp>
      <p:sp>
        <p:nvSpPr>
          <p:cNvPr id="404" name="Shape 404"/>
          <p:cNvSpPr txBox="1"/>
          <p:nvPr>
            <p:ph idx="12" type="sldNum"/>
          </p:nvPr>
        </p:nvSpPr>
        <p:spPr>
          <a:xfrm>
            <a:off x="8939894" y="6356350"/>
            <a:ext cx="19689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Thank You</a:t>
            </a:r>
            <a:endParaRPr b="1" i="0" sz="6000" u="none" cap="none" strike="noStrike">
              <a:solidFill>
                <a:schemeClr val="dk1"/>
              </a:solidFill>
              <a:latin typeface="Calibri"/>
              <a:ea typeface="Calibri"/>
              <a:cs typeface="Calibri"/>
              <a:sym typeface="Calibri"/>
            </a:endParaRPr>
          </a:p>
        </p:txBody>
      </p:sp>
      <p:grpSp>
        <p:nvGrpSpPr>
          <p:cNvPr id="411" name="Shape 411"/>
          <p:cNvGrpSpPr/>
          <p:nvPr/>
        </p:nvGrpSpPr>
        <p:grpSpPr>
          <a:xfrm>
            <a:off x="1658527" y="145038"/>
            <a:ext cx="8426216" cy="831000"/>
            <a:chOff x="1658527" y="145038"/>
            <a:chExt cx="8426216" cy="831000"/>
          </a:xfrm>
        </p:grpSpPr>
        <p:pic>
          <p:nvPicPr>
            <p:cNvPr id="412" name="Shape 412"/>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413" name="Shape 413"/>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Introduction</a:t>
            </a:r>
            <a:endParaRPr b="0" i="0" sz="3000" u="none" cap="none" strike="noStrike">
              <a:solidFill>
                <a:schemeClr val="lt1"/>
              </a:solidFill>
              <a:latin typeface="Calibri"/>
              <a:ea typeface="Calibri"/>
              <a:cs typeface="Calibri"/>
              <a:sym typeface="Calibri"/>
            </a:endParaRPr>
          </a:p>
        </p:txBody>
      </p:sp>
      <p:sp>
        <p:nvSpPr>
          <p:cNvPr id="126" name="Shape 126"/>
          <p:cNvSpPr txBox="1"/>
          <p:nvPr>
            <p:ph idx="1" type="body"/>
          </p:nvPr>
        </p:nvSpPr>
        <p:spPr>
          <a:xfrm>
            <a:off x="1281750" y="1543800"/>
            <a:ext cx="9628500" cy="45417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sz="2000">
              <a:solidFill>
                <a:schemeClr val="dk2"/>
              </a:solidFill>
              <a:latin typeface="Average"/>
              <a:ea typeface="Average"/>
              <a:cs typeface="Average"/>
              <a:sym typeface="Average"/>
            </a:endParaRPr>
          </a:p>
          <a:p>
            <a:pPr indent="-355600" lvl="0" marL="457200" rtl="0">
              <a:lnSpc>
                <a:spcPct val="115000"/>
              </a:lnSpc>
              <a:spcBef>
                <a:spcPts val="1600"/>
              </a:spcBef>
              <a:spcAft>
                <a:spcPts val="0"/>
              </a:spcAft>
              <a:buClr>
                <a:srgbClr val="000000"/>
              </a:buClr>
              <a:buSzPts val="2000"/>
              <a:buFont typeface="Average"/>
              <a:buChar char="●"/>
            </a:pPr>
            <a:r>
              <a:rPr lang="en-US"/>
              <a:t>For a sitting government, the deciding factor going into the next campaign is how their policies fared in the previous tenure.</a:t>
            </a:r>
            <a:endParaRPr/>
          </a:p>
          <a:p>
            <a:pPr indent="-355600" lvl="0" marL="457200" rtl="0">
              <a:lnSpc>
                <a:spcPct val="115000"/>
              </a:lnSpc>
              <a:spcBef>
                <a:spcPts val="0"/>
              </a:spcBef>
              <a:spcAft>
                <a:spcPts val="0"/>
              </a:spcAft>
              <a:buClr>
                <a:srgbClr val="000000"/>
              </a:buClr>
              <a:buSzPts val="2000"/>
              <a:buFont typeface="Average"/>
              <a:buChar char="●"/>
            </a:pPr>
            <a:r>
              <a:rPr lang="en-US"/>
              <a:t>With the advent of social media, it's never been easier to tap such large numbers of opinions with such great ease. A larger data set reflects better results than a customised one.</a:t>
            </a:r>
            <a:endParaRPr/>
          </a:p>
          <a:p>
            <a:pPr indent="-355600" lvl="0" marL="457200" rtl="0">
              <a:lnSpc>
                <a:spcPct val="115000"/>
              </a:lnSpc>
              <a:spcBef>
                <a:spcPts val="0"/>
              </a:spcBef>
              <a:spcAft>
                <a:spcPts val="0"/>
              </a:spcAft>
              <a:buClr>
                <a:srgbClr val="000000"/>
              </a:buClr>
              <a:buSzPts val="2000"/>
              <a:buFont typeface="Average"/>
              <a:buChar char="●"/>
            </a:pPr>
            <a:r>
              <a:rPr lang="en-US"/>
              <a:t>These insights into the public opinion further helps in targeted campaigning for all involved which has proved to be a huge success in both India and the recent US Presidential elections.</a:t>
            </a:r>
            <a:endParaRPr/>
          </a:p>
        </p:txBody>
      </p:sp>
      <p:sp>
        <p:nvSpPr>
          <p:cNvPr id="127" name="Shape 12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28" name="Shape 12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29" name="Shape 12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3691938" y="1425227"/>
            <a:ext cx="8500062" cy="175470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0" lang="en-US" sz="6000" u="none" cap="none" strike="noStrike">
                <a:solidFill>
                  <a:schemeClr val="dk1"/>
                </a:solidFill>
                <a:latin typeface="Calibri"/>
                <a:ea typeface="Calibri"/>
                <a:cs typeface="Calibri"/>
                <a:sym typeface="Calibri"/>
              </a:rPr>
              <a:t>Problem Definition</a:t>
            </a:r>
            <a:endParaRPr b="1" i="0" sz="6000" u="none" cap="none" strike="noStrike">
              <a:solidFill>
                <a:schemeClr val="dk1"/>
              </a:solidFill>
              <a:latin typeface="Calibri"/>
              <a:ea typeface="Calibri"/>
              <a:cs typeface="Calibri"/>
              <a:sym typeface="Calibri"/>
            </a:endParaRPr>
          </a:p>
        </p:txBody>
      </p:sp>
      <p:grpSp>
        <p:nvGrpSpPr>
          <p:cNvPr id="136" name="Shape 136"/>
          <p:cNvGrpSpPr/>
          <p:nvPr/>
        </p:nvGrpSpPr>
        <p:grpSpPr>
          <a:xfrm>
            <a:off x="1658527" y="145038"/>
            <a:ext cx="8426094" cy="830997"/>
            <a:chOff x="1658527" y="145038"/>
            <a:chExt cx="8426094" cy="830997"/>
          </a:xfrm>
        </p:grpSpPr>
        <p:pic>
          <p:nvPicPr>
            <p:cNvPr id="137" name="Shape 137"/>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38" name="Shape 138"/>
            <p:cNvSpPr txBox="1"/>
            <p:nvPr/>
          </p:nvSpPr>
          <p:spPr>
            <a:xfrm>
              <a:off x="2901243" y="145038"/>
              <a:ext cx="718337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Problem Definition</a:t>
            </a:r>
            <a:endParaRPr b="0" i="0" sz="3000" u="none" cap="none" strike="noStrike">
              <a:solidFill>
                <a:schemeClr val="lt1"/>
              </a:solidFill>
              <a:latin typeface="Calibri"/>
              <a:ea typeface="Calibri"/>
              <a:cs typeface="Calibri"/>
              <a:sym typeface="Calibri"/>
            </a:endParaRPr>
          </a:p>
        </p:txBody>
      </p:sp>
      <p:sp>
        <p:nvSpPr>
          <p:cNvPr id="144" name="Shape 144"/>
          <p:cNvSpPr txBox="1"/>
          <p:nvPr>
            <p:ph idx="1" type="body"/>
          </p:nvPr>
        </p:nvSpPr>
        <p:spPr>
          <a:xfrm>
            <a:off x="1280150" y="2612576"/>
            <a:ext cx="9628500" cy="3564300"/>
          </a:xfrm>
          <a:prstGeom prst="rect">
            <a:avLst/>
          </a:prstGeom>
          <a:noFill/>
          <a:ln>
            <a:noFill/>
          </a:ln>
        </p:spPr>
        <p:txBody>
          <a:bodyPr anchorCtr="0" anchor="t" bIns="45700" lIns="91425" spcFirstLastPara="1" rIns="91425" wrap="square" tIns="45700">
            <a:noAutofit/>
          </a:bodyPr>
          <a:lstStyle/>
          <a:p>
            <a:pPr indent="-368300" lvl="0" marL="457200" rtl="0">
              <a:spcBef>
                <a:spcPts val="0"/>
              </a:spcBef>
              <a:spcAft>
                <a:spcPts val="0"/>
              </a:spcAft>
              <a:buClr>
                <a:srgbClr val="222222"/>
              </a:buClr>
              <a:buSzPts val="2200"/>
              <a:buFont typeface="Times New Roman"/>
              <a:buChar char="●"/>
            </a:pPr>
            <a:r>
              <a:rPr lang="en-US"/>
              <a:t>Twitter is a huge platform with an infinite number of opinions.</a:t>
            </a:r>
            <a:endParaRPr/>
          </a:p>
          <a:p>
            <a:pPr indent="0" lvl="0" marL="0" rtl="0">
              <a:spcBef>
                <a:spcPts val="0"/>
              </a:spcBef>
              <a:spcAft>
                <a:spcPts val="0"/>
              </a:spcAft>
              <a:buNone/>
            </a:pPr>
            <a:r>
              <a:t/>
            </a:r>
            <a:endParaRPr/>
          </a:p>
          <a:p>
            <a:pPr indent="-368300" lvl="0" marL="457200" rtl="0">
              <a:spcBef>
                <a:spcPts val="0"/>
              </a:spcBef>
              <a:spcAft>
                <a:spcPts val="0"/>
              </a:spcAft>
              <a:buClr>
                <a:srgbClr val="222222"/>
              </a:buClr>
              <a:buSzPts val="2200"/>
              <a:buFont typeface="Times New Roman"/>
              <a:buChar char="●"/>
            </a:pPr>
            <a:r>
              <a:rPr lang="en-US"/>
              <a:t>In general, there isn't a better place to find honest public reactions to various topics, especially government policies.</a:t>
            </a:r>
            <a:endParaRPr/>
          </a:p>
          <a:p>
            <a:pPr indent="0" lvl="0" marL="0" rtl="0">
              <a:spcBef>
                <a:spcPts val="0"/>
              </a:spcBef>
              <a:spcAft>
                <a:spcPts val="0"/>
              </a:spcAft>
              <a:buNone/>
            </a:pPr>
            <a:r>
              <a:t/>
            </a:r>
            <a:endParaRPr/>
          </a:p>
          <a:p>
            <a:pPr indent="-368300" lvl="0" marL="457200" rtl="0">
              <a:spcBef>
                <a:spcPts val="0"/>
              </a:spcBef>
              <a:spcAft>
                <a:spcPts val="0"/>
              </a:spcAft>
              <a:buClr>
                <a:srgbClr val="222222"/>
              </a:buClr>
              <a:buSzPts val="2200"/>
              <a:buFont typeface="Times New Roman"/>
              <a:buChar char="●"/>
            </a:pPr>
            <a:r>
              <a:rPr lang="en-US"/>
              <a:t>An analysis of such a public reaction can be invaluable to various parties like the government, the opposition and media houses.</a:t>
            </a:r>
            <a:endParaRPr>
              <a:solidFill>
                <a:srgbClr val="222222"/>
              </a:solidFill>
              <a:latin typeface="Times New Roman"/>
              <a:ea typeface="Times New Roman"/>
              <a:cs typeface="Times New Roman"/>
              <a:sym typeface="Times New Roman"/>
            </a:endParaRPr>
          </a:p>
          <a:p>
            <a:pPr indent="0" lvl="0" marL="0" rtl="0">
              <a:spcBef>
                <a:spcPts val="0"/>
              </a:spcBef>
              <a:spcAft>
                <a:spcPts val="0"/>
              </a:spcAft>
              <a:buNone/>
            </a:pPr>
            <a:r>
              <a:t/>
            </a:r>
            <a:endParaRPr sz="2100">
              <a:solidFill>
                <a:srgbClr val="222222"/>
              </a:solidFill>
              <a:latin typeface="Times New Roman"/>
              <a:ea typeface="Times New Roman"/>
              <a:cs typeface="Times New Roman"/>
              <a:sym typeface="Times New Roman"/>
            </a:endParaRPr>
          </a:p>
          <a:p>
            <a:pPr indent="0" lvl="0" marL="0" rtl="0">
              <a:spcBef>
                <a:spcPts val="0"/>
              </a:spcBef>
              <a:spcAft>
                <a:spcPts val="0"/>
              </a:spcAft>
              <a:buNone/>
            </a:pPr>
            <a:r>
              <a:t/>
            </a:r>
            <a:endParaRPr sz="2100">
              <a:solidFill>
                <a:srgbClr val="222222"/>
              </a:solidFill>
              <a:latin typeface="Times New Roman"/>
              <a:ea typeface="Times New Roman"/>
              <a:cs typeface="Times New Roman"/>
              <a:sym typeface="Times New Roman"/>
            </a:endParaRPr>
          </a:p>
          <a:p>
            <a:pPr indent="0" lvl="0" marL="0" rtl="0">
              <a:spcBef>
                <a:spcPts val="0"/>
              </a:spcBef>
              <a:spcAft>
                <a:spcPts val="0"/>
              </a:spcAft>
              <a:buNone/>
            </a:pPr>
            <a:r>
              <a:t/>
            </a:r>
            <a:endParaRPr sz="2100">
              <a:solidFill>
                <a:srgbClr val="222222"/>
              </a:solidFill>
              <a:latin typeface="Times New Roman"/>
              <a:ea typeface="Times New Roman"/>
              <a:cs typeface="Times New Roman"/>
              <a:sym typeface="Times New Roman"/>
            </a:endParaRPr>
          </a:p>
          <a:p>
            <a:pPr indent="0" lvl="0" marL="0" rtl="0">
              <a:spcBef>
                <a:spcPts val="0"/>
              </a:spcBef>
              <a:spcAft>
                <a:spcPts val="0"/>
              </a:spcAft>
              <a:buNone/>
            </a:pPr>
            <a:r>
              <a:t/>
            </a:r>
            <a:endParaRPr sz="2100">
              <a:solidFill>
                <a:srgbClr val="222222"/>
              </a:solidFill>
              <a:latin typeface="Times New Roman"/>
              <a:ea typeface="Times New Roman"/>
              <a:cs typeface="Times New Roman"/>
              <a:sym typeface="Times New Roman"/>
            </a:endParaRPr>
          </a:p>
        </p:txBody>
      </p:sp>
      <p:sp>
        <p:nvSpPr>
          <p:cNvPr id="145" name="Shape 14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46" name="Shape 14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3691938" y="1425227"/>
            <a:ext cx="8500200" cy="175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a:t>Literature Survey</a:t>
            </a:r>
            <a:endParaRPr b="1" i="0" sz="6000" u="none" cap="none" strike="noStrike">
              <a:solidFill>
                <a:schemeClr val="dk1"/>
              </a:solidFill>
              <a:latin typeface="Calibri"/>
              <a:ea typeface="Calibri"/>
              <a:cs typeface="Calibri"/>
              <a:sym typeface="Calibri"/>
            </a:endParaRPr>
          </a:p>
        </p:txBody>
      </p:sp>
      <p:grpSp>
        <p:nvGrpSpPr>
          <p:cNvPr id="154" name="Shape 154"/>
          <p:cNvGrpSpPr/>
          <p:nvPr/>
        </p:nvGrpSpPr>
        <p:grpSpPr>
          <a:xfrm>
            <a:off x="1658527" y="145038"/>
            <a:ext cx="8426216" cy="831000"/>
            <a:chOff x="1658527" y="145038"/>
            <a:chExt cx="8426216" cy="831000"/>
          </a:xfrm>
        </p:grpSpPr>
        <p:pic>
          <p:nvPicPr>
            <p:cNvPr id="155" name="Shape 155"/>
            <p:cNvPicPr preferRelativeResize="0"/>
            <p:nvPr/>
          </p:nvPicPr>
          <p:blipFill rotWithShape="1">
            <a:blip r:embed="rId3">
              <a:alphaModFix/>
            </a:blip>
            <a:srcRect b="0" l="0" r="0" t="0"/>
            <a:stretch/>
          </p:blipFill>
          <p:spPr>
            <a:xfrm>
              <a:off x="1658527" y="169258"/>
              <a:ext cx="1100100" cy="782700"/>
            </a:xfrm>
            <a:prstGeom prst="rect">
              <a:avLst/>
            </a:prstGeom>
            <a:noFill/>
            <a:ln>
              <a:noFill/>
            </a:ln>
          </p:spPr>
        </p:pic>
        <p:sp>
          <p:nvSpPr>
            <p:cNvPr id="156" name="Shape 156"/>
            <p:cNvSpPr txBox="1"/>
            <p:nvPr/>
          </p:nvSpPr>
          <p:spPr>
            <a:xfrm>
              <a:off x="2901243" y="145038"/>
              <a:ext cx="7183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Department Of Computer Engineering</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80160" y="466343"/>
            <a:ext cx="9628500" cy="1362000"/>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Literature Survey</a:t>
            </a:r>
            <a:endParaRPr b="0" i="0" sz="1600" u="none" cap="none" strike="noStrike">
              <a:solidFill>
                <a:schemeClr val="lt1"/>
              </a:solidFill>
              <a:latin typeface="Calibri"/>
              <a:ea typeface="Calibri"/>
              <a:cs typeface="Calibri"/>
              <a:sym typeface="Calibri"/>
            </a:endParaRPr>
          </a:p>
        </p:txBody>
      </p:sp>
      <p:sp>
        <p:nvSpPr>
          <p:cNvPr id="162" name="Shape 162"/>
          <p:cNvSpPr txBox="1"/>
          <p:nvPr>
            <p:ph idx="10" type="dt"/>
          </p:nvPr>
        </p:nvSpPr>
        <p:spPr>
          <a:xfrm>
            <a:off x="1280160" y="6356350"/>
            <a:ext cx="19719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1" type="ftr"/>
          </p:nvPr>
        </p:nvSpPr>
        <p:spPr>
          <a:xfrm>
            <a:off x="3252107" y="6356350"/>
            <a:ext cx="56877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8939894" y="6356350"/>
            <a:ext cx="1968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graphicFrame>
        <p:nvGraphicFramePr>
          <p:cNvPr id="165" name="Shape 165"/>
          <p:cNvGraphicFramePr/>
          <p:nvPr/>
        </p:nvGraphicFramePr>
        <p:xfrm>
          <a:off x="810913" y="2054900"/>
          <a:ext cx="3000000" cy="3000000"/>
        </p:xfrm>
        <a:graphic>
          <a:graphicData uri="http://schemas.openxmlformats.org/drawingml/2006/table">
            <a:tbl>
              <a:tblPr>
                <a:noFill/>
                <a:tableStyleId>{17114FF9-46B6-481A-A8C5-5429CD2F9A39}</a:tableStyleId>
              </a:tblPr>
              <a:tblGrid>
                <a:gridCol w="1773100"/>
                <a:gridCol w="2198500"/>
                <a:gridCol w="2198500"/>
                <a:gridCol w="2198500"/>
                <a:gridCol w="2198500"/>
              </a:tblGrid>
              <a:tr h="394975">
                <a:tc>
                  <a:txBody>
                    <a:bodyPr>
                      <a:noAutofit/>
                    </a:bodyPr>
                    <a:lstStyle/>
                    <a:p>
                      <a:pPr indent="0" lvl="0" marL="0" rtl="0">
                        <a:spcBef>
                          <a:spcPts val="0"/>
                        </a:spcBef>
                        <a:spcAft>
                          <a:spcPts val="0"/>
                        </a:spcAft>
                        <a:buNone/>
                      </a:pPr>
                      <a:r>
                        <a:rPr b="1" lang="en-US" sz="1800"/>
                        <a:t>    TITLE</a:t>
                      </a:r>
                      <a:endParaRPr b="1" sz="1800"/>
                    </a:p>
                  </a:txBody>
                  <a:tcPr marT="91425" marB="91425" marR="91425" marL="91425"/>
                </a:tc>
                <a:tc>
                  <a:txBody>
                    <a:bodyPr>
                      <a:noAutofit/>
                    </a:bodyPr>
                    <a:lstStyle/>
                    <a:p>
                      <a:pPr indent="0" lvl="0" marL="0" rtl="0">
                        <a:spcBef>
                          <a:spcPts val="0"/>
                        </a:spcBef>
                        <a:spcAft>
                          <a:spcPts val="0"/>
                        </a:spcAft>
                        <a:buNone/>
                      </a:pPr>
                      <a:r>
                        <a:rPr b="1" lang="en-US" sz="1800"/>
                        <a:t>      DATASET</a:t>
                      </a:r>
                      <a:endParaRPr b="1" sz="1800"/>
                    </a:p>
                  </a:txBody>
                  <a:tcPr marT="91425" marB="91425" marR="91425" marL="91425"/>
                </a:tc>
                <a:tc>
                  <a:txBody>
                    <a:bodyPr>
                      <a:noAutofit/>
                    </a:bodyPr>
                    <a:lstStyle/>
                    <a:p>
                      <a:pPr indent="0" lvl="0" marL="0" rtl="0">
                        <a:spcBef>
                          <a:spcPts val="0"/>
                        </a:spcBef>
                        <a:spcAft>
                          <a:spcPts val="0"/>
                        </a:spcAft>
                        <a:buNone/>
                      </a:pPr>
                      <a:r>
                        <a:rPr b="1" lang="en-US" sz="1800"/>
                        <a:t>  TECHNOLOGY</a:t>
                      </a:r>
                      <a:endParaRPr b="1" sz="1800"/>
                    </a:p>
                  </a:txBody>
                  <a:tcPr marT="91425" marB="91425" marR="91425" marL="91425"/>
                </a:tc>
                <a:tc>
                  <a:txBody>
                    <a:bodyPr>
                      <a:noAutofit/>
                    </a:bodyPr>
                    <a:lstStyle/>
                    <a:p>
                      <a:pPr indent="0" lvl="0" marL="0" rtl="0">
                        <a:spcBef>
                          <a:spcPts val="0"/>
                        </a:spcBef>
                        <a:spcAft>
                          <a:spcPts val="0"/>
                        </a:spcAft>
                        <a:buNone/>
                      </a:pPr>
                      <a:r>
                        <a:rPr b="1" lang="en-US" sz="1800"/>
                        <a:t>         PROS</a:t>
                      </a:r>
                      <a:endParaRPr b="1" sz="1800"/>
                    </a:p>
                  </a:txBody>
                  <a:tcPr marT="91425" marB="91425" marR="91425" marL="91425"/>
                </a:tc>
                <a:tc>
                  <a:txBody>
                    <a:bodyPr>
                      <a:noAutofit/>
                    </a:bodyPr>
                    <a:lstStyle/>
                    <a:p>
                      <a:pPr indent="0" lvl="0" marL="0" rtl="0">
                        <a:spcBef>
                          <a:spcPts val="0"/>
                        </a:spcBef>
                        <a:spcAft>
                          <a:spcPts val="0"/>
                        </a:spcAft>
                        <a:buNone/>
                      </a:pPr>
                      <a:r>
                        <a:rPr b="1" lang="en-US" sz="1800"/>
                        <a:t>          CONS</a:t>
                      </a:r>
                      <a:endParaRPr b="1" sz="1800"/>
                    </a:p>
                  </a:txBody>
                  <a:tcPr marT="91425" marB="91425" marR="91425" marL="91425"/>
                </a:tc>
              </a:tr>
              <a:tr h="1727925">
                <a:tc>
                  <a:txBody>
                    <a:bodyPr>
                      <a:noAutofit/>
                    </a:bodyPr>
                    <a:lstStyle/>
                    <a:p>
                      <a:pPr indent="0" lvl="0" marL="0" rtl="0">
                        <a:spcBef>
                          <a:spcPts val="0"/>
                        </a:spcBef>
                        <a:spcAft>
                          <a:spcPts val="0"/>
                        </a:spcAft>
                        <a:buNone/>
                      </a:pPr>
                      <a:r>
                        <a:rPr lang="en-US"/>
                        <a:t>Preprocessing Boosting Twitter Sentiment Analysis?</a:t>
                      </a:r>
                      <a:endParaRPr/>
                    </a:p>
                    <a:p>
                      <a:pPr indent="0" lvl="0" marL="0" rtl="0">
                        <a:spcBef>
                          <a:spcPts val="0"/>
                        </a:spcBef>
                        <a:spcAft>
                          <a:spcPts val="0"/>
                        </a:spcAft>
                        <a:buNone/>
                      </a:pPr>
                      <a:r>
                        <a:rPr lang="en-US"/>
                        <a:t>(http://ieeexplore.ieee.org/document/7463812)</a:t>
                      </a:r>
                      <a:endParaRPr/>
                    </a:p>
                  </a:txBody>
                  <a:tcPr marT="91425" marB="91425" marR="91425" marL="91425"/>
                </a:tc>
                <a:tc>
                  <a:txBody>
                    <a:bodyPr>
                      <a:noAutofit/>
                    </a:bodyPr>
                    <a:lstStyle/>
                    <a:p>
                      <a:pPr indent="0" lvl="0" marL="0" rtl="0">
                        <a:spcBef>
                          <a:spcPts val="0"/>
                        </a:spcBef>
                        <a:spcAft>
                          <a:spcPts val="0"/>
                        </a:spcAft>
                        <a:buNone/>
                      </a:pPr>
                      <a:r>
                        <a:rPr lang="en-US"/>
                        <a:t>Stanford Twitter Sentiment Test dataset</a:t>
                      </a:r>
                      <a:endParaRPr/>
                    </a:p>
                  </a:txBody>
                  <a:tcPr marT="91425" marB="91425" marR="91425" marL="91425"/>
                </a:tc>
                <a:tc>
                  <a:txBody>
                    <a:bodyPr>
                      <a:noAutofit/>
                    </a:bodyPr>
                    <a:lstStyle/>
                    <a:p>
                      <a:pPr indent="0" lvl="0" marL="0" rtl="0">
                        <a:spcBef>
                          <a:spcPts val="0"/>
                        </a:spcBef>
                        <a:spcAft>
                          <a:spcPts val="0"/>
                        </a:spcAft>
                        <a:buNone/>
                      </a:pPr>
                      <a:r>
                        <a:rPr lang="en-US"/>
                        <a:t>Replacing negations,URL,stopword removal,removing numbers,prior polarity score model</a:t>
                      </a:r>
                      <a:endParaRPr/>
                    </a:p>
                  </a:txBody>
                  <a:tcPr marT="91425" marB="91425" marR="91425" marL="91425"/>
                </a:tc>
                <a:tc>
                  <a:txBody>
                    <a:bodyPr>
                      <a:noAutofit/>
                    </a:bodyPr>
                    <a:lstStyle/>
                    <a:p>
                      <a:pPr indent="0" lvl="0" marL="0" rtl="0">
                        <a:spcBef>
                          <a:spcPts val="0"/>
                        </a:spcBef>
                        <a:spcAft>
                          <a:spcPts val="0"/>
                        </a:spcAft>
                        <a:buNone/>
                      </a:pPr>
                      <a:r>
                        <a:rPr lang="en-US"/>
                        <a:t>Removing all features that make data unstructured</a:t>
                      </a:r>
                      <a:endParaRPr/>
                    </a:p>
                  </a:txBody>
                  <a:tcPr marT="91425" marB="91425" marR="91425" marL="91425"/>
                </a:tc>
                <a:tc>
                  <a:txBody>
                    <a:bodyPr>
                      <a:noAutofit/>
                    </a:bodyPr>
                    <a:lstStyle/>
                    <a:p>
                      <a:pPr indent="0" lvl="0" marL="0" rtl="0">
                        <a:spcBef>
                          <a:spcPts val="0"/>
                        </a:spcBef>
                        <a:spcAft>
                          <a:spcPts val="0"/>
                        </a:spcAft>
                        <a:buNone/>
                      </a:pPr>
                      <a:r>
                        <a:rPr lang="en-US"/>
                        <a:t>Fluctuation in performance when applied to different classifiers</a:t>
                      </a:r>
                      <a:endParaRPr/>
                    </a:p>
                  </a:txBody>
                  <a:tcPr marT="91425" marB="91425" marR="91425" marL="91425"/>
                </a:tc>
              </a:tr>
            </a:tbl>
          </a:graphicData>
        </a:graphic>
      </p:graphicFrame>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80160" y="466343"/>
            <a:ext cx="9628500" cy="1362000"/>
          </a:xfrm>
          <a:prstGeom prst="rect">
            <a:avLst/>
          </a:prstGeom>
          <a:noFill/>
          <a:ln>
            <a:noFill/>
          </a:ln>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lt1"/>
              </a:buClr>
              <a:buFont typeface="Calibri"/>
              <a:buNone/>
            </a:pPr>
            <a:r>
              <a:rPr b="0" i="0" lang="en-US" sz="3000" u="none" cap="none" strike="noStrike">
                <a:solidFill>
                  <a:schemeClr val="lt1"/>
                </a:solidFill>
                <a:latin typeface="Calibri"/>
                <a:ea typeface="Calibri"/>
                <a:cs typeface="Calibri"/>
                <a:sym typeface="Calibri"/>
              </a:rPr>
              <a:t>Literature Survey</a:t>
            </a:r>
            <a:endParaRPr b="0" i="0" sz="1600" u="none" cap="none" strike="noStrike">
              <a:solidFill>
                <a:schemeClr val="lt1"/>
              </a:solidFill>
              <a:latin typeface="Calibri"/>
              <a:ea typeface="Calibri"/>
              <a:cs typeface="Calibri"/>
              <a:sym typeface="Calibri"/>
            </a:endParaRPr>
          </a:p>
        </p:txBody>
      </p:sp>
      <p:sp>
        <p:nvSpPr>
          <p:cNvPr id="171" name="Shape 171"/>
          <p:cNvSpPr txBox="1"/>
          <p:nvPr>
            <p:ph idx="10" type="dt"/>
          </p:nvPr>
        </p:nvSpPr>
        <p:spPr>
          <a:xfrm>
            <a:off x="1280160" y="6356350"/>
            <a:ext cx="1971900" cy="3651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2"/>
              </a:buClr>
              <a:buFont typeface="Arial"/>
              <a:buNone/>
            </a:pPr>
            <a:r>
              <a:rPr lang="en-US"/>
              <a:t>04/22/2018</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1" type="ftr"/>
          </p:nvPr>
        </p:nvSpPr>
        <p:spPr>
          <a:xfrm>
            <a:off x="3252107" y="6356350"/>
            <a:ext cx="56877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Department Of Computer Engineering, V.E.S.I.T</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8939894" y="6356350"/>
            <a:ext cx="1968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graphicFrame>
        <p:nvGraphicFramePr>
          <p:cNvPr id="174" name="Shape 174"/>
          <p:cNvGraphicFramePr/>
          <p:nvPr/>
        </p:nvGraphicFramePr>
        <p:xfrm>
          <a:off x="810913" y="2054900"/>
          <a:ext cx="3000000" cy="3000000"/>
        </p:xfrm>
        <a:graphic>
          <a:graphicData uri="http://schemas.openxmlformats.org/drawingml/2006/table">
            <a:tbl>
              <a:tblPr>
                <a:noFill/>
                <a:tableStyleId>{17114FF9-46B6-481A-A8C5-5429CD2F9A39}</a:tableStyleId>
              </a:tblPr>
              <a:tblGrid>
                <a:gridCol w="1773100"/>
                <a:gridCol w="2198500"/>
                <a:gridCol w="2198500"/>
                <a:gridCol w="2198500"/>
                <a:gridCol w="2198500"/>
              </a:tblGrid>
              <a:tr h="394975">
                <a:tc>
                  <a:txBody>
                    <a:bodyPr>
                      <a:noAutofit/>
                    </a:bodyPr>
                    <a:lstStyle/>
                    <a:p>
                      <a:pPr indent="0" lvl="0" marL="0" rtl="0">
                        <a:spcBef>
                          <a:spcPts val="0"/>
                        </a:spcBef>
                        <a:spcAft>
                          <a:spcPts val="0"/>
                        </a:spcAft>
                        <a:buNone/>
                      </a:pPr>
                      <a:r>
                        <a:rPr b="1" lang="en-US" sz="1800"/>
                        <a:t>    TITLE</a:t>
                      </a:r>
                      <a:endParaRPr b="1" sz="1800"/>
                    </a:p>
                  </a:txBody>
                  <a:tcPr marT="91425" marB="91425" marR="91425" marL="91425"/>
                </a:tc>
                <a:tc>
                  <a:txBody>
                    <a:bodyPr>
                      <a:noAutofit/>
                    </a:bodyPr>
                    <a:lstStyle/>
                    <a:p>
                      <a:pPr indent="0" lvl="0" marL="0" rtl="0">
                        <a:spcBef>
                          <a:spcPts val="0"/>
                        </a:spcBef>
                        <a:spcAft>
                          <a:spcPts val="0"/>
                        </a:spcAft>
                        <a:buNone/>
                      </a:pPr>
                      <a:r>
                        <a:rPr b="1" lang="en-US" sz="1800"/>
                        <a:t>      DATASET</a:t>
                      </a:r>
                      <a:endParaRPr b="1" sz="1800"/>
                    </a:p>
                  </a:txBody>
                  <a:tcPr marT="91425" marB="91425" marR="91425" marL="91425"/>
                </a:tc>
                <a:tc>
                  <a:txBody>
                    <a:bodyPr>
                      <a:noAutofit/>
                    </a:bodyPr>
                    <a:lstStyle/>
                    <a:p>
                      <a:pPr indent="0" lvl="0" marL="0" rtl="0">
                        <a:spcBef>
                          <a:spcPts val="0"/>
                        </a:spcBef>
                        <a:spcAft>
                          <a:spcPts val="0"/>
                        </a:spcAft>
                        <a:buNone/>
                      </a:pPr>
                      <a:r>
                        <a:rPr b="1" lang="en-US" sz="1800"/>
                        <a:t>  TECHNOLOGY</a:t>
                      </a:r>
                      <a:endParaRPr b="1" sz="1800"/>
                    </a:p>
                  </a:txBody>
                  <a:tcPr marT="91425" marB="91425" marR="91425" marL="91425"/>
                </a:tc>
                <a:tc>
                  <a:txBody>
                    <a:bodyPr>
                      <a:noAutofit/>
                    </a:bodyPr>
                    <a:lstStyle/>
                    <a:p>
                      <a:pPr indent="0" lvl="0" marL="0" rtl="0">
                        <a:spcBef>
                          <a:spcPts val="0"/>
                        </a:spcBef>
                        <a:spcAft>
                          <a:spcPts val="0"/>
                        </a:spcAft>
                        <a:buNone/>
                      </a:pPr>
                      <a:r>
                        <a:rPr b="1" lang="en-US" sz="1800"/>
                        <a:t>         PROS</a:t>
                      </a:r>
                      <a:endParaRPr b="1" sz="1800"/>
                    </a:p>
                  </a:txBody>
                  <a:tcPr marT="91425" marB="91425" marR="91425" marL="91425"/>
                </a:tc>
                <a:tc>
                  <a:txBody>
                    <a:bodyPr>
                      <a:noAutofit/>
                    </a:bodyPr>
                    <a:lstStyle/>
                    <a:p>
                      <a:pPr indent="0" lvl="0" marL="0" rtl="0">
                        <a:spcBef>
                          <a:spcPts val="0"/>
                        </a:spcBef>
                        <a:spcAft>
                          <a:spcPts val="0"/>
                        </a:spcAft>
                        <a:buNone/>
                      </a:pPr>
                      <a:r>
                        <a:rPr b="1" lang="en-US" sz="1800"/>
                        <a:t>          CONS</a:t>
                      </a:r>
                      <a:endParaRPr b="1" sz="1800"/>
                    </a:p>
                  </a:txBody>
                  <a:tcPr marT="91425" marB="91425" marR="91425" marL="91425"/>
                </a:tc>
              </a:tr>
              <a:tr h="310300">
                <a:tc>
                  <a:txBody>
                    <a:bodyPr>
                      <a:noAutofit/>
                    </a:bodyPr>
                    <a:lstStyle/>
                    <a:p>
                      <a:pPr indent="0" lvl="0" marL="0" rtl="0">
                        <a:spcBef>
                          <a:spcPts val="0"/>
                        </a:spcBef>
                        <a:spcAft>
                          <a:spcPts val="0"/>
                        </a:spcAft>
                        <a:buClr>
                          <a:schemeClr val="dk2"/>
                        </a:buClr>
                        <a:buSzPts val="1100"/>
                        <a:buFont typeface="Arial"/>
                        <a:buNone/>
                      </a:pPr>
                      <a:r>
                        <a:rPr lang="en-US">
                          <a:solidFill>
                            <a:schemeClr val="dk2"/>
                          </a:solidFill>
                        </a:rPr>
                        <a:t>Sentiment Analysis on Twitter Data:Case Study on Digital India</a:t>
                      </a:r>
                      <a:endParaRPr>
                        <a:solidFill>
                          <a:schemeClr val="dk2"/>
                        </a:solidFill>
                      </a:endParaRPr>
                    </a:p>
                    <a:p>
                      <a:pPr indent="0" lvl="0" marL="0" rtl="0">
                        <a:spcBef>
                          <a:spcPts val="0"/>
                        </a:spcBef>
                        <a:spcAft>
                          <a:spcPts val="0"/>
                        </a:spcAft>
                        <a:buClr>
                          <a:schemeClr val="dk2"/>
                        </a:buClr>
                        <a:buSzPts val="1100"/>
                        <a:buFont typeface="Arial"/>
                        <a:buNone/>
                      </a:pPr>
                      <a:r>
                        <a:rPr lang="en-US">
                          <a:solidFill>
                            <a:schemeClr val="dk2"/>
                          </a:solidFill>
                        </a:rPr>
                        <a:t>(http://ieeexplore.ieee.org/document/7857607/)</a:t>
                      </a:r>
                      <a:endParaRPr>
                        <a:solidFill>
                          <a:schemeClr val="dk2"/>
                        </a:solidFill>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solidFill>
                            <a:schemeClr val="dk2"/>
                          </a:solidFill>
                        </a:rPr>
                        <a:t>Manual collection of tweets using API</a:t>
                      </a:r>
                      <a:endParaRPr>
                        <a:solidFill>
                          <a:schemeClr val="dk2"/>
                        </a:solidFill>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solidFill>
                            <a:schemeClr val="dk2"/>
                          </a:solidFill>
                        </a:rPr>
                        <a:t>Dictionary Method</a:t>
                      </a:r>
                      <a:endParaRPr>
                        <a:solidFill>
                          <a:schemeClr val="dk2"/>
                        </a:solidFill>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solidFill>
                            <a:schemeClr val="dk2"/>
                          </a:solidFill>
                        </a:rPr>
                        <a:t>Provided information about various tools for sentiment analysis</a:t>
                      </a:r>
                      <a:endParaRPr>
                        <a:solidFill>
                          <a:schemeClr val="dk2"/>
                        </a:solidFill>
                      </a:endParaRPr>
                    </a:p>
                    <a:p>
                      <a:pPr indent="0" lvl="0" marL="0" rtl="0">
                        <a:spcBef>
                          <a:spcPts val="0"/>
                        </a:spcBef>
                        <a:spcAft>
                          <a:spcPts val="0"/>
                        </a:spcAft>
                        <a:buClr>
                          <a:schemeClr val="dk2"/>
                        </a:buClr>
                        <a:buSzPts val="1100"/>
                        <a:buFont typeface="Arial"/>
                        <a:buNone/>
                      </a:pPr>
                      <a:r>
                        <a:rPr lang="en-US">
                          <a:solidFill>
                            <a:schemeClr val="dk2"/>
                          </a:solidFill>
                        </a:rPr>
                        <a:t>Visualization using pie-chart</a:t>
                      </a:r>
                      <a:endParaRPr>
                        <a:solidFill>
                          <a:schemeClr val="dk2"/>
                        </a:solidFill>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Clr>
                          <a:schemeClr val="dk2"/>
                        </a:buClr>
                        <a:buSzPts val="1100"/>
                        <a:buFont typeface="Arial"/>
                        <a:buNone/>
                      </a:pPr>
                      <a:r>
                        <a:rPr lang="en-US">
                          <a:solidFill>
                            <a:schemeClr val="dk2"/>
                          </a:solidFill>
                        </a:rPr>
                        <a:t>No negation handling,credibility of reviews not considered</a:t>
                      </a:r>
                      <a:endParaRPr/>
                    </a:p>
                  </a:txBody>
                  <a:tcPr marT="91425" marB="91425" marR="91425" marL="91425"/>
                </a:tc>
              </a:tr>
              <a:tr h="340900">
                <a:tc>
                  <a:txBody>
                    <a:bodyPr>
                      <a:noAutofit/>
                    </a:bodyPr>
                    <a:lstStyle/>
                    <a:p>
                      <a:pPr indent="0" lvl="0" marL="0" rtl="0">
                        <a:spcBef>
                          <a:spcPts val="0"/>
                        </a:spcBef>
                        <a:spcAft>
                          <a:spcPts val="0"/>
                        </a:spcAft>
                        <a:buNone/>
                      </a:pPr>
                      <a:r>
                        <a:rPr lang="en-US">
                          <a:solidFill>
                            <a:schemeClr val="dk2"/>
                          </a:solidFill>
                          <a:highlight>
                            <a:schemeClr val="lt1"/>
                          </a:highlight>
                        </a:rPr>
                        <a:t>Opinion Mining and Sentiment Polarity on Twitter and</a:t>
                      </a:r>
                      <a:br>
                        <a:rPr lang="en-US">
                          <a:solidFill>
                            <a:schemeClr val="dk2"/>
                          </a:solidFill>
                          <a:highlight>
                            <a:schemeClr val="lt1"/>
                          </a:highlight>
                        </a:rPr>
                      </a:br>
                      <a:r>
                        <a:rPr lang="en-US">
                          <a:solidFill>
                            <a:schemeClr val="dk2"/>
                          </a:solidFill>
                          <a:highlight>
                            <a:schemeClr val="lt1"/>
                          </a:highlight>
                        </a:rPr>
                        <a:t>Correlation Between Events and Sentiment</a:t>
                      </a:r>
                      <a:br>
                        <a:rPr lang="en-US">
                          <a:solidFill>
                            <a:schemeClr val="lt1"/>
                          </a:solidFill>
                          <a:highlight>
                            <a:srgbClr val="FFFFFF"/>
                          </a:highlight>
                          <a:latin typeface="Times New Roman"/>
                          <a:ea typeface="Times New Roman"/>
                          <a:cs typeface="Times New Roman"/>
                          <a:sym typeface="Times New Roman"/>
                        </a:rPr>
                      </a:br>
                      <a:r>
                        <a:rPr lang="en-US">
                          <a:solidFill>
                            <a:schemeClr val="dk2"/>
                          </a:solidFill>
                          <a:highlight>
                            <a:schemeClr val="lt1"/>
                          </a:highlight>
                          <a:latin typeface="Times New Roman"/>
                          <a:ea typeface="Times New Roman"/>
                          <a:cs typeface="Times New Roman"/>
                          <a:sym typeface="Times New Roman"/>
                        </a:rPr>
                        <a:t>(</a:t>
                      </a:r>
                      <a:r>
                        <a:rPr lang="en-US">
                          <a:solidFill>
                            <a:schemeClr val="dk2"/>
                          </a:solidFill>
                          <a:highlight>
                            <a:schemeClr val="lt1"/>
                          </a:highlight>
                        </a:rPr>
                        <a:t>http://ieeexplore.ieee.org/document/7474355/)</a:t>
                      </a:r>
                      <a:endParaRPr>
                        <a:solidFill>
                          <a:schemeClr val="dk2"/>
                        </a:solidFill>
                        <a:highlight>
                          <a:schemeClr val="lt1"/>
                        </a:highlight>
                      </a:endParaRPr>
                    </a:p>
                  </a:txBody>
                  <a:tcPr marT="91425" marB="91425" marR="91425" marL="91425"/>
                </a:tc>
                <a:tc>
                  <a:txBody>
                    <a:bodyPr>
                      <a:noAutofit/>
                    </a:bodyPr>
                    <a:lstStyle/>
                    <a:p>
                      <a:pPr indent="0" lvl="0" marL="0" rtl="0">
                        <a:spcBef>
                          <a:spcPts val="0"/>
                        </a:spcBef>
                        <a:spcAft>
                          <a:spcPts val="0"/>
                        </a:spcAft>
                        <a:buNone/>
                      </a:pPr>
                      <a:r>
                        <a:rPr lang="en-US"/>
                        <a:t>Tweets are collected using Twitter’s Streaming API using various hashtags for FIFA 2014 World Cup, and manually labelled</a:t>
                      </a:r>
                      <a:endParaRPr/>
                    </a:p>
                  </a:txBody>
                  <a:tcPr marT="91425" marB="91425" marR="91425" marL="91425"/>
                </a:tc>
                <a:tc>
                  <a:txBody>
                    <a:bodyPr>
                      <a:noAutofit/>
                    </a:bodyPr>
                    <a:lstStyle/>
                    <a:p>
                      <a:pPr indent="0" lvl="0" marL="0" rtl="0">
                        <a:spcBef>
                          <a:spcPts val="0"/>
                        </a:spcBef>
                        <a:spcAft>
                          <a:spcPts val="0"/>
                        </a:spcAft>
                        <a:buNone/>
                      </a:pPr>
                      <a:r>
                        <a:rPr lang="en-US"/>
                        <a:t>Bayesian Logistic Regression</a:t>
                      </a:r>
                      <a:endParaRPr/>
                    </a:p>
                  </a:txBody>
                  <a:tcPr marT="91425" marB="91425" marR="91425" marL="91425"/>
                </a:tc>
                <a:tc>
                  <a:txBody>
                    <a:bodyPr>
                      <a:noAutofit/>
                    </a:bodyPr>
                    <a:lstStyle/>
                    <a:p>
                      <a:pPr indent="0" lvl="0" marL="0" rtl="0">
                        <a:spcBef>
                          <a:spcPts val="0"/>
                        </a:spcBef>
                        <a:spcAft>
                          <a:spcPts val="0"/>
                        </a:spcAft>
                        <a:buNone/>
                      </a:pPr>
                      <a:r>
                        <a:rPr lang="en-US"/>
                        <a:t>Compares relation between events and sentiments using pearson correlation coefficient</a:t>
                      </a:r>
                      <a:endParaRPr/>
                    </a:p>
                  </a:txBody>
                  <a:tcPr marT="91425" marB="91425" marR="91425" marL="91425"/>
                </a:tc>
                <a:tc>
                  <a:txBody>
                    <a:bodyPr>
                      <a:noAutofit/>
                    </a:bodyPr>
                    <a:lstStyle/>
                    <a:p>
                      <a:pPr indent="0" lvl="0" marL="0" rtl="0">
                        <a:spcBef>
                          <a:spcPts val="0"/>
                        </a:spcBef>
                        <a:spcAft>
                          <a:spcPts val="0"/>
                        </a:spcAft>
                        <a:buNone/>
                      </a:pPr>
                      <a:r>
                        <a:rPr lang="en-US"/>
                        <a:t>The  model works with static data. It does not work with streaming feed.</a:t>
                      </a:r>
                      <a:endParaRPr/>
                    </a:p>
                  </a:txBody>
                  <a:tcPr marT="91425" marB="91425" marR="91425" marL="91425"/>
                </a:tc>
              </a:tr>
            </a:tbl>
          </a:graphicData>
        </a:graphic>
      </p:graphicFrame>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