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9" r:id="rId10"/>
    <p:sldId id="265" r:id="rId11"/>
    <p:sldId id="270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3287-654E-4652-8531-A9990BD5E86A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AC8B-D886-4672-B810-459398890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037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3287-654E-4652-8531-A9990BD5E86A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AC8B-D886-4672-B810-459398890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20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3287-654E-4652-8531-A9990BD5E86A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AC8B-D886-4672-B810-4593988902C0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1389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3287-654E-4652-8531-A9990BD5E86A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AC8B-D886-4672-B810-459398890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1447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3287-654E-4652-8531-A9990BD5E86A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AC8B-D886-4672-B810-4593988902C0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412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3287-654E-4652-8531-A9990BD5E86A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AC8B-D886-4672-B810-459398890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9254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3287-654E-4652-8531-A9990BD5E86A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AC8B-D886-4672-B810-459398890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1946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3287-654E-4652-8531-A9990BD5E86A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AC8B-D886-4672-B810-459398890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908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3287-654E-4652-8531-A9990BD5E86A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AC8B-D886-4672-B810-459398890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12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3287-654E-4652-8531-A9990BD5E86A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AC8B-D886-4672-B810-459398890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51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3287-654E-4652-8531-A9990BD5E86A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AC8B-D886-4672-B810-459398890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126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3287-654E-4652-8531-A9990BD5E86A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AC8B-D886-4672-B810-459398890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988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3287-654E-4652-8531-A9990BD5E86A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AC8B-D886-4672-B810-459398890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083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3287-654E-4652-8531-A9990BD5E86A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AC8B-D886-4672-B810-459398890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21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3287-654E-4652-8531-A9990BD5E86A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AC8B-D886-4672-B810-459398890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7191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3287-654E-4652-8531-A9990BD5E86A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AC8B-D886-4672-B810-459398890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548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13287-654E-4652-8531-A9990BD5E86A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D5AC8B-D886-4672-B810-459398890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86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0802B-2D14-D98D-1047-489FF5DF4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688547"/>
            <a:ext cx="7766936" cy="1646302"/>
          </a:xfrm>
        </p:spPr>
        <p:txBody>
          <a:bodyPr/>
          <a:lstStyle/>
          <a:p>
            <a:r>
              <a:rPr lang="es-ES" sz="6000" dirty="0"/>
              <a:t>Library Manager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86F633-976E-29AA-9FF9-DE578F011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334846"/>
            <a:ext cx="7766936" cy="1096899"/>
          </a:xfrm>
        </p:spPr>
        <p:txBody>
          <a:bodyPr/>
          <a:lstStyle/>
          <a:p>
            <a:endParaRPr lang="es-ES" dirty="0"/>
          </a:p>
          <a:p>
            <a:r>
              <a:rPr lang="es-ES" sz="2000" dirty="0"/>
              <a:t> APLICACIÓN JAVA PARA LA GESTIÓN DE SISTEMAS BIBLIOTECARIOS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1234977-67B8-67B4-BD27-6D43E0206533}"/>
              </a:ext>
            </a:extLst>
          </p:cNvPr>
          <p:cNvSpPr txBox="1"/>
          <p:nvPr/>
        </p:nvSpPr>
        <p:spPr>
          <a:xfrm>
            <a:off x="207030" y="5507351"/>
            <a:ext cx="2734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TRABAJO FIN DE GRADO </a:t>
            </a:r>
          </a:p>
          <a:p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Curso 2024-2025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F0F0284-0E6C-7EA6-D5F6-E41FA6ED0053}"/>
              </a:ext>
            </a:extLst>
          </p:cNvPr>
          <p:cNvSpPr txBox="1"/>
          <p:nvPr/>
        </p:nvSpPr>
        <p:spPr>
          <a:xfrm>
            <a:off x="6745858" y="5099740"/>
            <a:ext cx="2889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Autor</a:t>
            </a:r>
          </a:p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David Beamonde Salinas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2964038-D39D-5DD4-D245-1768D86A1779}"/>
              </a:ext>
            </a:extLst>
          </p:cNvPr>
          <p:cNvSpPr txBox="1"/>
          <p:nvPr/>
        </p:nvSpPr>
        <p:spPr>
          <a:xfrm>
            <a:off x="207030" y="6081027"/>
            <a:ext cx="5368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GRADO EN DESARROLLO DE APLICACIONES MULTIPLATAFORMAS </a:t>
            </a:r>
          </a:p>
          <a:p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I.E.S VALLE DEL CIDACOS </a:t>
            </a:r>
          </a:p>
        </p:txBody>
      </p:sp>
      <p:pic>
        <p:nvPicPr>
          <p:cNvPr id="10" name="Imagen 9" descr="Imagen que contiene Icono&#10;&#10;El contenido generado por IA puede ser incorrecto.">
            <a:extLst>
              <a:ext uri="{FF2B5EF4-FFF2-40B4-BE49-F238E27FC236}">
                <a16:creationId xmlns:a16="http://schemas.microsoft.com/office/drawing/2014/main" id="{F44D2DD2-A2A0-3482-78BC-4C886AB92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90"/>
          <a:stretch>
            <a:fillRect/>
          </a:stretch>
        </p:blipFill>
        <p:spPr>
          <a:xfrm>
            <a:off x="1080997" y="1163549"/>
            <a:ext cx="2136656" cy="213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45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FF5F5-B824-C223-7591-58B63242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 de datos y relaciones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2248D1-B801-DADD-6E12-FD66A1DE5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La base de datos consta de estas siete tablas principales:</a:t>
            </a:r>
          </a:p>
          <a:p>
            <a:pPr marL="0" indent="0">
              <a:buNone/>
            </a:pPr>
            <a:endParaRPr lang="es-ES" dirty="0"/>
          </a:p>
          <a:p>
            <a:pPr algn="just"/>
            <a:r>
              <a:rPr lang="es-ES" dirty="0"/>
              <a:t>Usuarios</a:t>
            </a:r>
          </a:p>
          <a:p>
            <a:r>
              <a:rPr lang="es-ES" dirty="0"/>
              <a:t>Libros</a:t>
            </a:r>
          </a:p>
          <a:p>
            <a:r>
              <a:rPr lang="es-ES" dirty="0"/>
              <a:t>Autores</a:t>
            </a:r>
          </a:p>
          <a:p>
            <a:r>
              <a:rPr lang="es-ES" dirty="0"/>
              <a:t>Editoriales</a:t>
            </a:r>
          </a:p>
          <a:p>
            <a:r>
              <a:rPr lang="es-ES" dirty="0"/>
              <a:t>Categorías</a:t>
            </a:r>
          </a:p>
          <a:p>
            <a:r>
              <a:rPr lang="es-ES" dirty="0"/>
              <a:t>Idiomas</a:t>
            </a:r>
          </a:p>
          <a:p>
            <a:r>
              <a:rPr lang="es-ES" dirty="0"/>
              <a:t>Préstamos</a:t>
            </a:r>
          </a:p>
        </p:txBody>
      </p:sp>
      <p:pic>
        <p:nvPicPr>
          <p:cNvPr id="9" name="Imagen 8" descr="Interfaz de usuario gráfica, Diagrama&#10;&#10;El contenido generado por IA puede ser incorrecto.">
            <a:extLst>
              <a:ext uri="{FF2B5EF4-FFF2-40B4-BE49-F238E27FC236}">
                <a16:creationId xmlns:a16="http://schemas.microsoft.com/office/drawing/2014/main" id="{4DA6620C-10D0-3827-D692-EE973016C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9" t="13734" r="6006" b="42665"/>
          <a:stretch>
            <a:fillRect/>
          </a:stretch>
        </p:blipFill>
        <p:spPr>
          <a:xfrm>
            <a:off x="4183811" y="948218"/>
            <a:ext cx="7850039" cy="572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09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1ECAF-FD1D-632F-A3A8-56F9EA5C7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66254-43DD-C2C6-6D6E-8C39CC4D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Página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84A1CE-D8BF-000C-EC8B-2625CE7F4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La página web es un complemento que permite a los usuarios aprender a usar la aplicación correctamente. En ella se muestra un apartado de documentación y otro apartado como guía de uso.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A603AB-D2E0-E9D6-994F-3E95CD2B1A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765" r="9969"/>
          <a:stretch>
            <a:fillRect/>
          </a:stretch>
        </p:blipFill>
        <p:spPr>
          <a:xfrm>
            <a:off x="5508170" y="2973887"/>
            <a:ext cx="5763884" cy="369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76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2F6FE-5868-4F9D-42A1-984213E5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Resumen final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053F34-BAAD-F8CD-A716-302735007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Library Manager es una aplicación de escritorio desarrollada en Java, cuyo objetivo principal es facilitar la gestión de préstamos y devoluciones de libros en una biblioteca.</a:t>
            </a:r>
          </a:p>
          <a:p>
            <a:pPr marL="0" indent="0" algn="just">
              <a:buNone/>
            </a:pPr>
            <a:r>
              <a:rPr lang="es-ES" dirty="0"/>
              <a:t>El sistema permite a los usuarios consultar libros filtrando la búsqueda según diferentes características como el autor, el género o el año de publicación.</a:t>
            </a:r>
          </a:p>
          <a:p>
            <a:pPr marL="0" indent="0" algn="just">
              <a:buNone/>
            </a:pPr>
            <a:r>
              <a:rPr lang="es-ES" dirty="0"/>
              <a:t>La aplicación sigue el patrón de arquitectura Modelo-Vista-Controlador (MVC).</a:t>
            </a:r>
          </a:p>
          <a:p>
            <a:pPr marL="0" indent="0" algn="just">
              <a:buNone/>
            </a:pPr>
            <a:r>
              <a:rPr lang="es-ES" dirty="0"/>
              <a:t>Todo el sistema está conectado a una base de datos MySQL que mantiene la persistencia de la información.</a:t>
            </a:r>
          </a:p>
          <a:p>
            <a:pPr marL="0" indent="0" algn="just">
              <a:buNone/>
            </a:pPr>
            <a:r>
              <a:rPr lang="es-ES" dirty="0"/>
              <a:t>La página web está creada a modo de apoyo para permitir que los usuarios de la aplicación puedan revisar el funcionamiento de cada apartado en caso de que lo necesiten.</a:t>
            </a:r>
          </a:p>
        </p:txBody>
      </p:sp>
    </p:spTree>
    <p:extLst>
      <p:ext uri="{BB962C8B-B14F-4D97-AF65-F5344CB8AC3E}">
        <p14:creationId xmlns:p14="http://schemas.microsoft.com/office/powerpoint/2010/main" val="773265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E5920-CD45-9C51-C0D3-8442CDA9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235" y="2048621"/>
            <a:ext cx="4645529" cy="2760758"/>
          </a:xfrm>
        </p:spPr>
        <p:txBody>
          <a:bodyPr>
            <a:noAutofit/>
          </a:bodyPr>
          <a:lstStyle/>
          <a:p>
            <a:pPr algn="ctr"/>
            <a:r>
              <a:rPr lang="es-ES" sz="150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81711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69592-D9C4-5F5E-6244-F4487CC41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6CD393-DAC8-2B61-5006-638E5C173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Motivación</a:t>
            </a:r>
          </a:p>
          <a:p>
            <a:pPr algn="just"/>
            <a:r>
              <a:rPr lang="es-ES" dirty="0"/>
              <a:t>Tecnologías utilizadas </a:t>
            </a:r>
          </a:p>
          <a:p>
            <a:r>
              <a:rPr lang="es-ES" dirty="0"/>
              <a:t>Creación de la interfaz gráfica</a:t>
            </a:r>
          </a:p>
          <a:p>
            <a:r>
              <a:rPr lang="es-ES" dirty="0"/>
              <a:t>Funcionalidad</a:t>
            </a:r>
          </a:p>
          <a:p>
            <a:r>
              <a:rPr lang="es-ES" dirty="0"/>
              <a:t>Base de datos y relaciones</a:t>
            </a:r>
          </a:p>
          <a:p>
            <a:r>
              <a:rPr lang="es-ES" dirty="0"/>
              <a:t>Página web</a:t>
            </a:r>
          </a:p>
          <a:p>
            <a:r>
              <a:rPr lang="es-ES" dirty="0"/>
              <a:t>Resumen final</a:t>
            </a:r>
          </a:p>
          <a:p>
            <a:r>
              <a:rPr lang="es-ES" dirty="0"/>
              <a:t>Despedida</a:t>
            </a:r>
          </a:p>
        </p:txBody>
      </p:sp>
      <p:pic>
        <p:nvPicPr>
          <p:cNvPr id="5" name="Imagen 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7E96927F-92E7-521C-A484-1E2A9418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7" r="25723"/>
          <a:stretch>
            <a:fillRect/>
          </a:stretch>
        </p:blipFill>
        <p:spPr>
          <a:xfrm>
            <a:off x="6824100" y="2160589"/>
            <a:ext cx="2449902" cy="317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25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FF192-697D-1A56-BC09-771C97B42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Motivación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E158A-B7BE-5691-E73D-1047A03F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Este proyecto se ha desarrollado por un motivo especifico.</a:t>
            </a:r>
          </a:p>
          <a:p>
            <a:pPr marL="0" indent="0" algn="just">
              <a:buNone/>
            </a:pPr>
            <a:r>
              <a:rPr lang="es-ES" dirty="0"/>
              <a:t>La idea de hacer una aplicación para la gestión de libros, préstamos y devoluciones viene a raíz de que mi hermana escribiera un libro.</a:t>
            </a:r>
          </a:p>
          <a:p>
            <a:pPr marL="0" indent="0">
              <a:buNone/>
            </a:pPr>
            <a:r>
              <a:rPr lang="es-ES" dirty="0"/>
              <a:t>Al ser un proyecto cercano y personal, me dio ganas de realizarlo.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026" name="Picture 2" descr="Más de 2 000 imágenes gratis de Motivación y Éxito - Pixabay">
            <a:extLst>
              <a:ext uri="{FF2B5EF4-FFF2-40B4-BE49-F238E27FC236}">
                <a16:creationId xmlns:a16="http://schemas.microsoft.com/office/drawing/2014/main" id="{FA2E1449-1E68-D92F-ECDC-212C89660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725" y="4050552"/>
            <a:ext cx="2752165" cy="275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 MOTIVACIÓN: DE LA MOTIVACIÓN INTRÍNSECA A LA EXTRÍNSECA | Dibuja tu  mundo-Crea tu vida">
            <a:extLst>
              <a:ext uri="{FF2B5EF4-FFF2-40B4-BE49-F238E27FC236}">
                <a16:creationId xmlns:a16="http://schemas.microsoft.com/office/drawing/2014/main" id="{49C2F426-CF90-1901-5823-F107269D2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707527"/>
            <a:ext cx="3202641" cy="32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59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958CD-4B05-43DC-2925-41774248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Tecnologías utilizadas - </a:t>
            </a:r>
            <a:r>
              <a:rPr lang="es-ES" b="1" dirty="0"/>
              <a:t>Java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E76D22-66C4-D348-6876-65F344C34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Como lenguaje de programación principal he usado </a:t>
            </a:r>
            <a:r>
              <a:rPr lang="es-ES" b="1" dirty="0"/>
              <a:t>Java</a:t>
            </a:r>
            <a:r>
              <a:rPr lang="es-ES" dirty="0"/>
              <a:t> por su seguridad y estabilidad. Además, es un lenguaje multiplataforma lo que permite la expansión a diferentes sistemas operativos y dispositivos. </a:t>
            </a:r>
          </a:p>
          <a:p>
            <a:pPr marL="0" indent="0">
              <a:buNone/>
            </a:pPr>
            <a:r>
              <a:rPr lang="es-ES" dirty="0"/>
              <a:t>Cuenta con una amplia variedad de librerías y </a:t>
            </a:r>
            <a:r>
              <a:rPr lang="es-ES" dirty="0" err="1"/>
              <a:t>frameworks</a:t>
            </a:r>
            <a:r>
              <a:rPr lang="es-ES" dirty="0"/>
              <a:t> que facilitan el desarrollo de aplicaciones robustas y escalables.</a:t>
            </a:r>
          </a:p>
          <a:p>
            <a:pPr marL="0" indent="0">
              <a:buNone/>
            </a:pPr>
            <a:r>
              <a:rPr lang="es-ES" dirty="0"/>
              <a:t>Gracias a su orientación a objetos, el código es más organizado, reutilizable y fácil de mantener.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026" name="Picture 2" descr="Java logo - Iconos Social Media y Logos">
            <a:extLst>
              <a:ext uri="{FF2B5EF4-FFF2-40B4-BE49-F238E27FC236}">
                <a16:creationId xmlns:a16="http://schemas.microsoft.com/office/drawing/2014/main" id="{B5A5D07E-481C-7A6E-0A50-1D9ACD7B3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702" y="4274388"/>
            <a:ext cx="2389518" cy="227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666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0EBB0-2898-37B2-B849-B9588304D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D4853-7D80-60D1-413C-0433468A2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Tecnologías utilizadas - </a:t>
            </a:r>
            <a:r>
              <a:rPr lang="es-ES" b="1" dirty="0"/>
              <a:t>MySQL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8D01B3-2601-3C0C-21E4-75C1AE674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Para la base de datos he optado por usar </a:t>
            </a:r>
            <a:r>
              <a:rPr lang="es-ES" b="1" dirty="0"/>
              <a:t>MySQL</a:t>
            </a:r>
            <a:r>
              <a:rPr lang="es-ES" dirty="0"/>
              <a:t> ya que es un sistema de gestión de bases de datos relacional (SGBDR) muy popular y de código abierto. Es rápido, eficiente y compatible con muchos lenguajes de programación como: Java, PHP y Python.</a:t>
            </a:r>
          </a:p>
          <a:p>
            <a:pPr marL="0" indent="0">
              <a:buNone/>
            </a:pPr>
            <a:r>
              <a:rPr lang="es-ES" dirty="0"/>
              <a:t>Además, permite definir relaciones entre tablas mediante claves primarias y foráneas, lo que facilita una estructura de datos coherente.</a:t>
            </a:r>
          </a:p>
        </p:txBody>
      </p:sp>
      <p:pic>
        <p:nvPicPr>
          <p:cNvPr id="2054" name="Picture 6" descr="Qué es MySQL? | OVHcloud España">
            <a:extLst>
              <a:ext uri="{FF2B5EF4-FFF2-40B4-BE49-F238E27FC236}">
                <a16:creationId xmlns:a16="http://schemas.microsoft.com/office/drawing/2014/main" id="{7AB8253B-A1AA-2F3B-96BA-37C61345F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4571999"/>
            <a:ext cx="4438291" cy="190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23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F43A5-6346-0D86-C07A-90AECB277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585AD-C230-FE30-7B0D-B7DAC735B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Tecnologías utilizadas - </a:t>
            </a:r>
            <a:r>
              <a:rPr lang="es-ES" b="1" dirty="0" err="1"/>
              <a:t>JavaFX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643BB5-951F-2D16-3FA6-AD35EA23A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Para la interfaz gráfica he usado </a:t>
            </a:r>
            <a:r>
              <a:rPr lang="es-ES" b="1" dirty="0" err="1"/>
              <a:t>JavaFX</a:t>
            </a:r>
            <a:r>
              <a:rPr lang="es-ES" dirty="0"/>
              <a:t>, un </a:t>
            </a:r>
            <a:r>
              <a:rPr lang="es-ES" dirty="0" err="1"/>
              <a:t>framework</a:t>
            </a:r>
            <a:r>
              <a:rPr lang="es-ES" dirty="0"/>
              <a:t> que permite construir interfaces modernas y visualmente agradables en Java.</a:t>
            </a:r>
          </a:p>
          <a:p>
            <a:pPr marL="0" indent="0" algn="just">
              <a:buNone/>
            </a:pPr>
            <a:r>
              <a:rPr lang="es-ES" dirty="0"/>
              <a:t>Ofrece controles UI avanzados y la posibilidad de aplicar estilos mediante CSS.</a:t>
            </a:r>
          </a:p>
          <a:p>
            <a:pPr marL="0" indent="0">
              <a:buNone/>
            </a:pPr>
            <a:r>
              <a:rPr lang="es-ES" dirty="0"/>
              <a:t> Además, permite separar la lógica del diseño usando archivos FXML, lo que mejora la organización del código y facilita el mantenimiento y la escalabilidad de la aplicación.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074" name="Picture 2" descr="JavaFX - Wikipedia">
            <a:extLst>
              <a:ext uri="{FF2B5EF4-FFF2-40B4-BE49-F238E27FC236}">
                <a16:creationId xmlns:a16="http://schemas.microsoft.com/office/drawing/2014/main" id="{7EBB374D-3084-1647-D94F-60F2D62E2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015" y="4433977"/>
            <a:ext cx="4985988" cy="208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83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16F9C-D80F-42A4-D50C-080F35357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66E8D-1D72-48E1-D75D-8A8FCD93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Tecnologías utilizadas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2F1467-F849-5E2D-0EB6-5E3914E0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También he utilizado </a:t>
            </a:r>
            <a:r>
              <a:rPr lang="es-ES" b="1" dirty="0"/>
              <a:t>IntelliJ Idea</a:t>
            </a:r>
            <a:r>
              <a:rPr lang="es-ES" dirty="0"/>
              <a:t> para crear el proyecto, </a:t>
            </a:r>
            <a:r>
              <a:rPr lang="es-ES" b="1" dirty="0" err="1"/>
              <a:t>Clever</a:t>
            </a:r>
            <a:r>
              <a:rPr lang="es-ES" b="1" dirty="0"/>
              <a:t> Cloud </a:t>
            </a:r>
            <a:r>
              <a:rPr lang="es-ES" dirty="0"/>
              <a:t>como hosting en la nube para almacenar la base de datos, </a:t>
            </a:r>
            <a:r>
              <a:rPr lang="es-ES" b="1" dirty="0" err="1"/>
              <a:t>HeidiSQL</a:t>
            </a:r>
            <a:r>
              <a:rPr lang="es-ES" dirty="0"/>
              <a:t> para conectarme a la base de datos, </a:t>
            </a:r>
            <a:r>
              <a:rPr lang="es-ES" b="1" dirty="0" err="1"/>
              <a:t>Github</a:t>
            </a:r>
            <a:r>
              <a:rPr lang="es-ES" dirty="0"/>
              <a:t> para la gestión del código y de las versiones, </a:t>
            </a:r>
            <a:r>
              <a:rPr lang="es-ES" b="1" dirty="0"/>
              <a:t>Maven</a:t>
            </a:r>
            <a:r>
              <a:rPr lang="es-ES" dirty="0"/>
              <a:t> para la gestión de dependencias y empaquetado y finalmente </a:t>
            </a:r>
            <a:r>
              <a:rPr lang="es-ES" b="1" dirty="0"/>
              <a:t>Visual Studio </a:t>
            </a:r>
            <a:r>
              <a:rPr lang="es-ES" b="1" dirty="0" err="1"/>
              <a:t>Code</a:t>
            </a:r>
            <a:r>
              <a:rPr lang="es-ES" dirty="0"/>
              <a:t> para crear la página web con </a:t>
            </a:r>
            <a:r>
              <a:rPr lang="es-ES" b="1" dirty="0"/>
              <a:t>HTML</a:t>
            </a:r>
            <a:r>
              <a:rPr lang="es-ES" dirty="0"/>
              <a:t>, </a:t>
            </a:r>
            <a:r>
              <a:rPr lang="es-ES" b="1" dirty="0"/>
              <a:t>CSS</a:t>
            </a:r>
            <a:r>
              <a:rPr lang="es-ES" dirty="0"/>
              <a:t> y </a:t>
            </a:r>
            <a:r>
              <a:rPr lang="es-ES" b="1" dirty="0"/>
              <a:t>JavaScript</a:t>
            </a:r>
            <a:r>
              <a:rPr lang="es-ES" dirty="0"/>
              <a:t>.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43F5151-384B-2BAC-B065-27C2424DB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614" y="4874263"/>
            <a:ext cx="1489885" cy="148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ow to use VS Code on FreeBSD | FreeBSD Foundation">
            <a:extLst>
              <a:ext uri="{FF2B5EF4-FFF2-40B4-BE49-F238E27FC236}">
                <a16:creationId xmlns:a16="http://schemas.microsoft.com/office/drawing/2014/main" id="{6739B78A-81B6-ADAC-5B4C-CFF617BC6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521" y="5325394"/>
            <a:ext cx="1361541" cy="136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lever Cloud · GitHub">
            <a:extLst>
              <a:ext uri="{FF2B5EF4-FFF2-40B4-BE49-F238E27FC236}">
                <a16:creationId xmlns:a16="http://schemas.microsoft.com/office/drawing/2014/main" id="{009DD40D-CA22-260F-C6C7-94700DEE8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673" y="5030624"/>
            <a:ext cx="1489885" cy="148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What About GitHub Desktop?. “GitHub Desktop” is an application that… | by  Adam Reed | Medium">
            <a:extLst>
              <a:ext uri="{FF2B5EF4-FFF2-40B4-BE49-F238E27FC236}">
                <a16:creationId xmlns:a16="http://schemas.microsoft.com/office/drawing/2014/main" id="{8CF6F804-E254-13DD-5F8F-84536F6D7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833" y="3334602"/>
            <a:ext cx="1560756" cy="169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Install IntelliJ IDEA Ultimate on Linux | Flathub">
            <a:extLst>
              <a:ext uri="{FF2B5EF4-FFF2-40B4-BE49-F238E27FC236}">
                <a16:creationId xmlns:a16="http://schemas.microsoft.com/office/drawing/2014/main" id="{FCC18F93-B1C1-A9E9-F548-01C521DD1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86" y="3777393"/>
            <a:ext cx="1317812" cy="131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Cómo cargar correctamente los archivos JS y CSS en tu tema o plugin">
            <a:extLst>
              <a:ext uri="{FF2B5EF4-FFF2-40B4-BE49-F238E27FC236}">
                <a16:creationId xmlns:a16="http://schemas.microsoft.com/office/drawing/2014/main" id="{89BC6AB7-7809-2E87-1C45-FE763E956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309" y="3848914"/>
            <a:ext cx="2283656" cy="205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DevOps (Lab-1)-Installing Apache Maven and deploying a Java application |  by Samuel Colon | DevOps.dev">
            <a:extLst>
              <a:ext uri="{FF2B5EF4-FFF2-40B4-BE49-F238E27FC236}">
                <a16:creationId xmlns:a16="http://schemas.microsoft.com/office/drawing/2014/main" id="{93BD07C4-6CE2-4C8D-D267-FDA471C092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4" t="5346" r="15719" b="27831"/>
          <a:stretch>
            <a:fillRect/>
          </a:stretch>
        </p:blipFill>
        <p:spPr bwMode="auto">
          <a:xfrm>
            <a:off x="505944" y="3808403"/>
            <a:ext cx="1548862" cy="181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891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F9BF5-3DCE-1962-4D13-713D8190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la interfaz gráfica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B0B3C6C-2733-2CAE-867A-57D4B49B31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3"/>
          <a:stretch>
            <a:fillRect/>
          </a:stretch>
        </p:blipFill>
        <p:spPr>
          <a:xfrm>
            <a:off x="677882" y="3581400"/>
            <a:ext cx="4776733" cy="3007590"/>
          </a:xfrm>
          <a:prstGeom prst="rect">
            <a:avLst/>
          </a:prstGeom>
        </p:spPr>
      </p:pic>
      <p:pic>
        <p:nvPicPr>
          <p:cNvPr id="11" name="Imagen 10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D311899A-A8CD-EE6B-4210-9517F606A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971" y="3581234"/>
            <a:ext cx="4776732" cy="3010852"/>
          </a:xfrm>
          <a:prstGeom prst="rect">
            <a:avLst/>
          </a:prstGeom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37D8458-594F-7B56-C5E6-D64288B033DA}"/>
              </a:ext>
            </a:extLst>
          </p:cNvPr>
          <p:cNvSpPr txBox="1">
            <a:spLocks/>
          </p:cNvSpPr>
          <p:nvPr/>
        </p:nvSpPr>
        <p:spPr>
          <a:xfrm>
            <a:off x="677334" y="2160586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dirty="0"/>
              <a:t>En este proyecto se ha priorizado la creación de una interfaz intuitiva, coherente y agradable. Prestando especial atención a los elementos visuales, el uso adecuado de colores, tipografías y el espaciado, con el objetivo de optimizar la usabilidad y accesibilidad del sistema.</a:t>
            </a:r>
          </a:p>
        </p:txBody>
      </p:sp>
    </p:spTree>
    <p:extLst>
      <p:ext uri="{BB962C8B-B14F-4D97-AF65-F5344CB8AC3E}">
        <p14:creationId xmlns:p14="http://schemas.microsoft.com/office/powerpoint/2010/main" val="76120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C880F-8D7A-8A8B-D119-D84AD19E6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578BCA-A8A5-273D-9047-B4C8936DA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La aplicación está creada siguiendo el patrón de arquitectura Modelo-Vista-Controlador (MVC), el cual permite una separación clara entre la lógica de negocio, la interfaz gráfica y el control del flujo de la aplicación.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Tiene una interfaz similar para todas las ventanas en cada apartado. Incluye un controlador general para cada una de las ventanas y un sub controlador para cada una de las funciones como registrar, modificar y eliminar. El apartado de libros también tiene una función extra que sirve para consultar.</a:t>
            </a:r>
          </a:p>
        </p:txBody>
      </p:sp>
    </p:spTree>
    <p:extLst>
      <p:ext uri="{BB962C8B-B14F-4D97-AF65-F5344CB8AC3E}">
        <p14:creationId xmlns:p14="http://schemas.microsoft.com/office/powerpoint/2010/main" val="23903867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Naran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719</Words>
  <Application>Microsoft Office PowerPoint</Application>
  <PresentationFormat>Panorámica</PresentationFormat>
  <Paragraphs>60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Faceta</vt:lpstr>
      <vt:lpstr>Library Manager</vt:lpstr>
      <vt:lpstr>Índice</vt:lpstr>
      <vt:lpstr>Motivación</vt:lpstr>
      <vt:lpstr>Tecnologías utilizadas - Java</vt:lpstr>
      <vt:lpstr>Tecnologías utilizadas - MySQL</vt:lpstr>
      <vt:lpstr>Tecnologías utilizadas - JavaFX</vt:lpstr>
      <vt:lpstr>Tecnologías utilizadas</vt:lpstr>
      <vt:lpstr>Creación de la interfaz gráfica</vt:lpstr>
      <vt:lpstr>Funcionalidad</vt:lpstr>
      <vt:lpstr>Base de datos y relaciones</vt:lpstr>
      <vt:lpstr>Página web</vt:lpstr>
      <vt:lpstr>Resumen final 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</dc:creator>
  <cp:lastModifiedBy>David</cp:lastModifiedBy>
  <cp:revision>20</cp:revision>
  <dcterms:created xsi:type="dcterms:W3CDTF">2025-06-04T15:22:18Z</dcterms:created>
  <dcterms:modified xsi:type="dcterms:W3CDTF">2025-06-04T21:46:52Z</dcterms:modified>
</cp:coreProperties>
</file>