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269" r:id="rId3"/>
    <p:sldId id="270" r:id="rId4"/>
    <p:sldId id="298" r:id="rId5"/>
    <p:sldId id="299" r:id="rId6"/>
    <p:sldId id="265" r:id="rId7"/>
    <p:sldId id="266" r:id="rId8"/>
    <p:sldId id="267" r:id="rId9"/>
    <p:sldId id="268" r:id="rId10"/>
    <p:sldId id="258" r:id="rId11"/>
    <p:sldId id="259" r:id="rId12"/>
    <p:sldId id="260" r:id="rId13"/>
    <p:sldId id="261" r:id="rId14"/>
    <p:sldId id="262" r:id="rId15"/>
    <p:sldId id="263" r:id="rId16"/>
    <p:sldId id="264"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0"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73" r:id="rId57"/>
    <p:sldId id="374" r:id="rId58"/>
    <p:sldId id="375" r:id="rId59"/>
    <p:sldId id="376" r:id="rId60"/>
    <p:sldId id="377" r:id="rId61"/>
    <p:sldId id="378" r:id="rId62"/>
    <p:sldId id="379" r:id="rId63"/>
    <p:sldId id="380" r:id="rId64"/>
    <p:sldId id="381" r:id="rId65"/>
    <p:sldId id="326" r:id="rId66"/>
    <p:sldId id="327" r:id="rId67"/>
    <p:sldId id="329"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82" r:id="rId111"/>
    <p:sldId id="383" r:id="rId112"/>
    <p:sldId id="384" r:id="rId113"/>
    <p:sldId id="385" r:id="rId114"/>
    <p:sldId id="386" r:id="rId115"/>
    <p:sldId id="387" r:id="rId116"/>
    <p:sldId id="388" r:id="rId117"/>
    <p:sldId id="389" r:id="rId118"/>
    <p:sldId id="390" r:id="rId119"/>
    <p:sldId id="391" r:id="rId120"/>
    <p:sldId id="392" r:id="rId121"/>
    <p:sldId id="393" r:id="rId122"/>
    <p:sldId id="394" r:id="rId123"/>
    <p:sldId id="395" r:id="rId124"/>
    <p:sldId id="396" r:id="rId125"/>
    <p:sldId id="397" r:id="rId126"/>
    <p:sldId id="398" r:id="rId127"/>
    <p:sldId id="399" r:id="rId128"/>
    <p:sldId id="400" r:id="rId129"/>
    <p:sldId id="401" r:id="rId130"/>
    <p:sldId id="402" r:id="rId131"/>
    <p:sldId id="403" r:id="rId132"/>
    <p:sldId id="404" r:id="rId133"/>
    <p:sldId id="405" r:id="rId134"/>
    <p:sldId id="414" r:id="rId135"/>
    <p:sldId id="415" r:id="rId136"/>
    <p:sldId id="416" r:id="rId137"/>
    <p:sldId id="421" r:id="rId138"/>
    <p:sldId id="417" r:id="rId139"/>
    <p:sldId id="418" r:id="rId140"/>
    <p:sldId id="419" r:id="rId141"/>
    <p:sldId id="420" r:id="rId142"/>
    <p:sldId id="422" r:id="rId143"/>
    <p:sldId id="423" r:id="rId144"/>
    <p:sldId id="424" r:id="rId145"/>
    <p:sldId id="425" r:id="rId146"/>
    <p:sldId id="426" r:id="rId147"/>
    <p:sldId id="427" r:id="rId148"/>
    <p:sldId id="428" r:id="rId149"/>
    <p:sldId id="429" r:id="rId150"/>
    <p:sldId id="430" r:id="rId151"/>
    <p:sldId id="431" r:id="rId152"/>
    <p:sldId id="432" r:id="rId153"/>
    <p:sldId id="433" r:id="rId154"/>
    <p:sldId id="434" r:id="rId155"/>
    <p:sldId id="435"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C15AB7-382B-43E7-A764-BDE9D65E4E3F}" type="datetimeFigureOut">
              <a:rPr lang="en-US" smtClean="0"/>
              <a:pPr/>
              <a:t>9/19/2023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F8A8F9-163B-44EF-8DC6-F7B25E6753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614544E-F904-4721-BAFE-B8596EA79DEC}"/>
              </a:ext>
            </a:extLst>
          </p:cNvPr>
          <p:cNvSpPr>
            <a:spLocks noGrp="1" noChangeArrowheads="1"/>
          </p:cNvSpPr>
          <p:nvPr>
            <p:ph type="sldNum" sz="quarter" idx="5"/>
          </p:nvPr>
        </p:nvSpPr>
        <p:spPr>
          <a:ln/>
        </p:spPr>
        <p:txBody>
          <a:bodyPr/>
          <a:lstStyle/>
          <a:p>
            <a:fld id="{A7FC0BA0-187B-46C7-A83F-2D7E69E85602}" type="slidenum">
              <a:rPr lang="en-US" altLang="en-US"/>
              <a:pPr/>
              <a:t>5</a:t>
            </a:fld>
            <a:endParaRPr lang="en-US" altLang="en-US"/>
          </a:p>
        </p:txBody>
      </p:sp>
      <p:sp>
        <p:nvSpPr>
          <p:cNvPr id="135170" name="Rectangle 2">
            <a:extLst>
              <a:ext uri="{FF2B5EF4-FFF2-40B4-BE49-F238E27FC236}">
                <a16:creationId xmlns:a16="http://schemas.microsoft.com/office/drawing/2014/main" id="{8D08FAA0-EAE2-4D52-97A0-043378B66202}"/>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D436AF83-1612-4287-9958-48F168879D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253125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585981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23088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cap="flat"/>
        </p:spPr>
      </p:sp>
      <p:sp>
        <p:nvSpPr>
          <p:cNvPr id="46083"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805332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4054FFF-CBCD-49D9-B1F6-B89DC847690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70BC19-381C-4CEE-A7DC-F526DDA26233}" type="slidenum">
              <a:rPr lang="en-US" altLang="en-US"/>
              <a:pPr eaLnBrk="1" hangingPunct="1"/>
              <a:t>43</a:t>
            </a:fld>
            <a:endParaRPr lang="en-US" altLang="en-US"/>
          </a:p>
        </p:txBody>
      </p:sp>
      <p:sp>
        <p:nvSpPr>
          <p:cNvPr id="82947" name="Rectangle 2">
            <a:extLst>
              <a:ext uri="{FF2B5EF4-FFF2-40B4-BE49-F238E27FC236}">
                <a16:creationId xmlns:a16="http://schemas.microsoft.com/office/drawing/2014/main" id="{45C3AC6D-E5FC-4B0D-B407-4A75090922A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4D95C01B-85E4-4E82-B6EB-5D82D4A974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tabLst>
                <a:tab pos="228600" algn="l"/>
              </a:tabLst>
            </a:pPr>
            <a:endParaRPr lang="en-US" altLang="en-US"/>
          </a:p>
        </p:txBody>
      </p:sp>
    </p:spTree>
    <p:extLst>
      <p:ext uri="{BB962C8B-B14F-4D97-AF65-F5344CB8AC3E}">
        <p14:creationId xmlns:p14="http://schemas.microsoft.com/office/powerpoint/2010/main" val="1490677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193020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cap="flat"/>
        </p:spPr>
      </p:sp>
      <p:sp>
        <p:nvSpPr>
          <p:cNvPr id="3993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25312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50938" y="692150"/>
            <a:ext cx="4556125" cy="3416300"/>
          </a:xfrm>
          <a:ln cap="flat"/>
        </p:spPr>
      </p:sp>
      <p:sp>
        <p:nvSpPr>
          <p:cNvPr id="41987"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1585981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cap="flat"/>
        </p:spPr>
      </p:sp>
      <p:sp>
        <p:nvSpPr>
          <p:cNvPr id="44035"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23088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3A3ACFD-9165-4E08-9E56-AC4C6F4CC191}" type="slidenum">
              <a:rPr lang="en-US" smtClean="0"/>
              <a:pPr/>
              <a:t>48</a:t>
            </a:fld>
            <a:endParaRPr lang="en-US"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50938" y="692150"/>
            <a:ext cx="4556125" cy="3416300"/>
          </a:xfrm>
          <a:ln cap="flat"/>
        </p:spPr>
      </p:sp>
      <p:sp>
        <p:nvSpPr>
          <p:cNvPr id="1945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8C43B552-F6E5-46D6-9149-B41F9356502B}" type="slidenum">
              <a:rPr lang="en-US" smtClean="0"/>
              <a:pPr/>
              <a:t>49</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B9DC5F90-8D81-43B3-B2B0-65D912486E58}" type="slidenum">
              <a:rPr lang="en-US" smtClean="0"/>
              <a:pPr/>
              <a:t>50</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AC17AB9-C00E-4667-8C29-F1919F190B5D}" type="slidenum">
              <a:rPr lang="en-US" smtClean="0"/>
              <a:pPr/>
              <a:t>51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C1871CE-17D7-4D4B-9C7D-63B9783104F8}" type="slidenum">
              <a:rPr lang="en-US" smtClean="0"/>
              <a:pPr/>
              <a:t>52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21982FE-597D-4CE1-93D4-FE1B7F2F8126}" type="slidenum">
              <a:rPr lang="en-US" smtClean="0"/>
              <a:pPr/>
              <a:t>53</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4C7D4B87-DE5C-4479-8B4D-6BDA219D903F}" type="slidenum">
              <a:rPr lang="en-US" smtClean="0"/>
              <a:pPr/>
              <a:t>78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50938" y="692150"/>
            <a:ext cx="4556125" cy="3416300"/>
          </a:xfrm>
          <a:ln cap="flat"/>
        </p:spPr>
      </p:sp>
      <p:sp>
        <p:nvSpPr>
          <p:cNvPr id="29699"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50938" y="692150"/>
            <a:ext cx="4556125" cy="3416300"/>
          </a:xfrm>
          <a:ln cap="flat"/>
        </p:spPr>
      </p:sp>
      <p:sp>
        <p:nvSpPr>
          <p:cNvPr id="31747"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cap="flat"/>
        </p:spPr>
      </p:sp>
      <p:sp>
        <p:nvSpPr>
          <p:cNvPr id="48131" name="Rectangle 3"/>
          <p:cNvSpPr>
            <a:spLocks noGrp="1" noChangeArrowheads="1"/>
          </p:cNvSpPr>
          <p:nvPr>
            <p:ph type="body" idx="1"/>
          </p:nvPr>
        </p:nvSpPr>
        <p:spPr>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2EA6AE99-CB5E-457E-984D-5CA3D68E7F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D8516B5D-79E2-45E8-8F4D-72D07BC474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9876" name="Slide Number Placeholder 3">
            <a:extLst>
              <a:ext uri="{FF2B5EF4-FFF2-40B4-BE49-F238E27FC236}">
                <a16:creationId xmlns:a16="http://schemas.microsoft.com/office/drawing/2014/main" id="{A6539883-B6D5-4F07-9DE1-FD55A12231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158A2A-D7E3-441A-92D2-7E09D8D93444}" type="slidenum">
              <a:rPr lang="en-US" altLang="en-US"/>
              <a:pPr eaLnBrk="1" hangingPunct="1"/>
              <a:t>24</a:t>
            </a:fld>
            <a:endParaRPr lang="en-US" altLang="en-US"/>
          </a:p>
        </p:txBody>
      </p:sp>
    </p:spTree>
    <p:extLst>
      <p:ext uri="{BB962C8B-B14F-4D97-AF65-F5344CB8AC3E}">
        <p14:creationId xmlns:p14="http://schemas.microsoft.com/office/powerpoint/2010/main" val="896907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6B595E94-88E4-414C-80A6-82A4608CF4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4B7BA5A2-B2CA-4F62-995C-BD78784776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0900" name="Slide Number Placeholder 3">
            <a:extLst>
              <a:ext uri="{FF2B5EF4-FFF2-40B4-BE49-F238E27FC236}">
                <a16:creationId xmlns:a16="http://schemas.microsoft.com/office/drawing/2014/main" id="{6BA20FF6-3AB1-48DF-BAB8-9B3CDA5509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E18202-1AFE-4DFA-830F-20DB5984719C}" type="slidenum">
              <a:rPr lang="en-US" altLang="en-US"/>
              <a:pPr eaLnBrk="1" hangingPunct="1"/>
              <a:t>25</a:t>
            </a:fld>
            <a:endParaRPr lang="en-US" altLang="en-US"/>
          </a:p>
        </p:txBody>
      </p:sp>
    </p:spTree>
    <p:extLst>
      <p:ext uri="{BB962C8B-B14F-4D97-AF65-F5344CB8AC3E}">
        <p14:creationId xmlns:p14="http://schemas.microsoft.com/office/powerpoint/2010/main" val="1064341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85258512-E3C3-4E30-A4A3-668CE4D567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CE761A85-4BDF-4F91-9BCB-82BABB9D2D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24" name="Slide Number Placeholder 3">
            <a:extLst>
              <a:ext uri="{FF2B5EF4-FFF2-40B4-BE49-F238E27FC236}">
                <a16:creationId xmlns:a16="http://schemas.microsoft.com/office/drawing/2014/main" id="{3F34F5CF-888D-4E55-9A9E-F8380C3A10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3DCEDE-CEFD-41DE-AB31-F84099BE2612}" type="slidenum">
              <a:rPr lang="en-US" altLang="en-US"/>
              <a:pPr eaLnBrk="1" hangingPunct="1"/>
              <a:t>26</a:t>
            </a:fld>
            <a:endParaRPr lang="en-US" altLang="en-US"/>
          </a:p>
        </p:txBody>
      </p:sp>
    </p:spTree>
    <p:extLst>
      <p:ext uri="{BB962C8B-B14F-4D97-AF65-F5344CB8AC3E}">
        <p14:creationId xmlns:p14="http://schemas.microsoft.com/office/powerpoint/2010/main" val="381319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cap="flat"/>
        </p:spPr>
      </p:sp>
      <p:sp>
        <p:nvSpPr>
          <p:cNvPr id="37891"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41930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34F97B-5AFF-45F2-AABE-A3645540BB12}"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4F97B-5AFF-45F2-AABE-A3645540BB12}"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4F97B-5AFF-45F2-AABE-A3645540BB12}"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4F97B-5AFF-45F2-AABE-A3645540BB12}"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4F97B-5AFF-45F2-AABE-A3645540BB12}"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34F97B-5AFF-45F2-AABE-A3645540BB12}"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4F97B-5AFF-45F2-AABE-A3645540BB12}"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4F97B-5AFF-45F2-AABE-A3645540BB12}"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4F97B-5AFF-45F2-AABE-A3645540BB12}"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4F97B-5AFF-45F2-AABE-A3645540BB12}"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4F97B-5AFF-45F2-AABE-A3645540BB12}"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1684B4-9F17-4CDD-A7C1-7CC79F565D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4F97B-5AFF-45F2-AABE-A3645540BB12}" type="datetimeFigureOut">
              <a:rPr lang="en-US" smtClean="0"/>
              <a:pPr/>
              <a:t>9/19/2023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1684B4-9F17-4CDD-A7C1-7CC79F565D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image" Target="../media/image24.wmf"/></Relationships>
</file>

<file path=ppt/slides/_rels/slide1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Principles of Management</a:t>
            </a:r>
            <a:endParaRPr lang="en-US" dirty="0"/>
          </a:p>
        </p:txBody>
      </p:sp>
      <p:sp>
        <p:nvSpPr>
          <p:cNvPr id="3" name="Subtitle 2"/>
          <p:cNvSpPr>
            <a:spLocks noGrp="1"/>
          </p:cNvSpPr>
          <p:nvPr>
            <p:ph type="subTitle" idx="1"/>
          </p:nvPr>
        </p:nvSpPr>
        <p:spPr/>
        <p:txBody>
          <a:bodyPr/>
          <a:lstStyle/>
          <a:p>
            <a:r>
              <a:rPr lang="en-US" smtClean="0"/>
              <a:t>UEM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Managerial Functions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dirty="0"/>
              <a:t>Henri Fayol was the first to describe the four managerial functions when he was the CEO of a large mining company in the later 1800’s. </a:t>
            </a:r>
          </a:p>
          <a:p>
            <a:r>
              <a:rPr lang="en-US" altLang="en-US" dirty="0"/>
              <a:t>Fayol noted managers at all levels, operating in a for profit or not for profit organization, must perform each of the functions of:</a:t>
            </a:r>
          </a:p>
          <a:p>
            <a:pPr lvl="1"/>
            <a:r>
              <a:rPr lang="en-US" altLang="en-US" dirty="0"/>
              <a:t>Planning, </a:t>
            </a:r>
          </a:p>
          <a:p>
            <a:pPr lvl="1"/>
            <a:r>
              <a:rPr lang="en-US" altLang="en-US" dirty="0"/>
              <a:t>organizing, </a:t>
            </a:r>
          </a:p>
          <a:p>
            <a:pPr lvl="1"/>
            <a:r>
              <a:rPr lang="en-US" altLang="en-US" dirty="0"/>
              <a:t>leading, </a:t>
            </a:r>
          </a:p>
          <a:p>
            <a:pPr lvl="1"/>
            <a:r>
              <a:rPr lang="en-US" altLang="en-US" dirty="0"/>
              <a:t>controlling.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3372" y="470661"/>
            <a:ext cx="5420995" cy="665480"/>
          </a:xfrm>
          <a:prstGeom prst="rect">
            <a:avLst/>
          </a:prstGeom>
        </p:spPr>
        <p:txBody>
          <a:bodyPr vert="horz" wrap="square" lIns="0" tIns="12700" rIns="0" bIns="0" rtlCol="0">
            <a:spAutoFit/>
          </a:bodyPr>
          <a:lstStyle/>
          <a:p>
            <a:pPr marL="12700">
              <a:lnSpc>
                <a:spcPct val="100000"/>
              </a:lnSpc>
              <a:spcBef>
                <a:spcPts val="100"/>
              </a:spcBef>
            </a:pPr>
            <a:r>
              <a:rPr sz="4200" b="0" dirty="0">
                <a:latin typeface="Arial"/>
                <a:cs typeface="Arial"/>
              </a:rPr>
              <a:t>Hierarchy of</a:t>
            </a:r>
            <a:r>
              <a:rPr sz="4200" b="0" spc="-114" dirty="0">
                <a:latin typeface="Arial"/>
                <a:cs typeface="Arial"/>
              </a:rPr>
              <a:t> </a:t>
            </a:r>
            <a:r>
              <a:rPr sz="4200" b="0" dirty="0">
                <a:latin typeface="Arial"/>
                <a:cs typeface="Arial"/>
              </a:rPr>
              <a:t>objectives</a:t>
            </a:r>
            <a:endParaRPr sz="4200">
              <a:latin typeface="Arial"/>
              <a:cs typeface="Arial"/>
            </a:endParaRPr>
          </a:p>
        </p:txBody>
      </p:sp>
      <p:sp>
        <p:nvSpPr>
          <p:cNvPr id="3" name="object 3"/>
          <p:cNvSpPr txBox="1"/>
          <p:nvPr/>
        </p:nvSpPr>
        <p:spPr>
          <a:xfrm>
            <a:off x="764540" y="1419123"/>
            <a:ext cx="6736715" cy="4632325"/>
          </a:xfrm>
          <a:prstGeom prst="rect">
            <a:avLst/>
          </a:prstGeom>
        </p:spPr>
        <p:txBody>
          <a:bodyPr vert="horz" wrap="square" lIns="0" tIns="12700" rIns="0" bIns="0" rtlCol="0">
            <a:spAutoFit/>
          </a:bodyPr>
          <a:lstStyle/>
          <a:p>
            <a:pPr marL="355600" marR="5080" indent="-343535">
              <a:lnSpc>
                <a:spcPct val="140100"/>
              </a:lnSpc>
              <a:spcBef>
                <a:spcPts val="100"/>
              </a:spcBef>
              <a:tabLst>
                <a:tab pos="355600" algn="l"/>
              </a:tabLst>
            </a:pPr>
            <a:r>
              <a:rPr sz="1750" spc="315" dirty="0">
                <a:latin typeface="Arial"/>
                <a:cs typeface="Arial"/>
              </a:rPr>
              <a:t>	</a:t>
            </a:r>
            <a:r>
              <a:rPr sz="2200" spc="-5" dirty="0">
                <a:latin typeface="Arial"/>
                <a:cs typeface="Arial"/>
              </a:rPr>
              <a:t>Objectives form a </a:t>
            </a:r>
            <a:r>
              <a:rPr sz="2200" spc="-20" dirty="0">
                <a:latin typeface="Arial"/>
                <a:cs typeface="Arial"/>
              </a:rPr>
              <a:t>hierarchy, </a:t>
            </a:r>
            <a:r>
              <a:rPr sz="2200" spc="-5" dirty="0">
                <a:latin typeface="Arial"/>
                <a:cs typeface="Arial"/>
              </a:rPr>
              <a:t>ranging from the broad  aim to </a:t>
            </a:r>
            <a:r>
              <a:rPr sz="2200" dirty="0">
                <a:latin typeface="Arial"/>
                <a:cs typeface="Arial"/>
              </a:rPr>
              <a:t>specific </a:t>
            </a:r>
            <a:r>
              <a:rPr sz="2200" spc="-5" dirty="0">
                <a:latin typeface="Arial"/>
                <a:cs typeface="Arial"/>
              </a:rPr>
              <a:t>individual objectives</a:t>
            </a:r>
            <a:endParaRPr sz="2200">
              <a:latin typeface="Arial"/>
              <a:cs typeface="Arial"/>
            </a:endParaRPr>
          </a:p>
          <a:p>
            <a:pPr marL="12700">
              <a:lnSpc>
                <a:spcPct val="100000"/>
              </a:lnSpc>
              <a:spcBef>
                <a:spcPts val="2050"/>
              </a:spcBef>
              <a:tabLst>
                <a:tab pos="355600" algn="l"/>
              </a:tabLst>
            </a:pPr>
            <a:r>
              <a:rPr sz="1750" spc="315" dirty="0">
                <a:latin typeface="Arial"/>
                <a:cs typeface="Arial"/>
              </a:rPr>
              <a:t>	</a:t>
            </a:r>
            <a:r>
              <a:rPr sz="2200" spc="-5" dirty="0">
                <a:latin typeface="Arial"/>
                <a:cs typeface="Arial"/>
              </a:rPr>
              <a:t>Zenith of hierarchy –</a:t>
            </a:r>
            <a:r>
              <a:rPr sz="2200" spc="60" dirty="0">
                <a:latin typeface="Arial"/>
                <a:cs typeface="Arial"/>
              </a:rPr>
              <a:t> </a:t>
            </a:r>
            <a:r>
              <a:rPr sz="2200" spc="-5" dirty="0">
                <a:latin typeface="Arial"/>
                <a:cs typeface="Arial"/>
              </a:rPr>
              <a:t>mission/purpose</a:t>
            </a:r>
            <a:endParaRPr sz="2200">
              <a:latin typeface="Arial"/>
              <a:cs typeface="Arial"/>
            </a:endParaRPr>
          </a:p>
          <a:p>
            <a:pPr marL="355600" marR="391795" indent="-343535">
              <a:lnSpc>
                <a:spcPct val="140000"/>
              </a:lnSpc>
              <a:spcBef>
                <a:spcPts val="1010"/>
              </a:spcBef>
              <a:tabLst>
                <a:tab pos="355600" algn="l"/>
              </a:tabLst>
            </a:pPr>
            <a:r>
              <a:rPr sz="1750" spc="315" dirty="0">
                <a:latin typeface="Arial"/>
                <a:cs typeface="Arial"/>
              </a:rPr>
              <a:t>	</a:t>
            </a:r>
            <a:r>
              <a:rPr sz="2200" spc="-5" dirty="0">
                <a:latin typeface="Arial"/>
                <a:cs typeface="Arial"/>
              </a:rPr>
              <a:t>General objectives and strategies, </a:t>
            </a:r>
            <a:r>
              <a:rPr sz="2200" dirty="0">
                <a:latin typeface="Arial"/>
                <a:cs typeface="Arial"/>
              </a:rPr>
              <a:t>such </a:t>
            </a:r>
            <a:r>
              <a:rPr sz="2200" spc="-5" dirty="0">
                <a:latin typeface="Arial"/>
                <a:cs typeface="Arial"/>
              </a:rPr>
              <a:t>as  designing, producing and marketing reliable, low  cost, fuel efficient</a:t>
            </a:r>
            <a:r>
              <a:rPr sz="2200" spc="-15" dirty="0">
                <a:latin typeface="Arial"/>
                <a:cs typeface="Arial"/>
              </a:rPr>
              <a:t> </a:t>
            </a:r>
            <a:r>
              <a:rPr sz="2200" spc="-5" dirty="0">
                <a:latin typeface="Arial"/>
                <a:cs typeface="Arial"/>
              </a:rPr>
              <a:t>automobiles</a:t>
            </a:r>
            <a:endParaRPr sz="2200">
              <a:latin typeface="Arial"/>
              <a:cs typeface="Arial"/>
            </a:endParaRPr>
          </a:p>
          <a:p>
            <a:pPr marL="355600" marR="284480" indent="-343535">
              <a:lnSpc>
                <a:spcPct val="140000"/>
              </a:lnSpc>
              <a:spcBef>
                <a:spcPts val="994"/>
              </a:spcBef>
              <a:tabLst>
                <a:tab pos="355600" algn="l"/>
              </a:tabLst>
            </a:pPr>
            <a:r>
              <a:rPr sz="1750" spc="315" dirty="0">
                <a:latin typeface="Arial"/>
                <a:cs typeface="Arial"/>
              </a:rPr>
              <a:t>	</a:t>
            </a:r>
            <a:r>
              <a:rPr sz="2200" spc="-5" dirty="0">
                <a:latin typeface="Arial"/>
                <a:cs typeface="Arial"/>
              </a:rPr>
              <a:t>KRA – Key result area – These are the areas in  which performance is essential for the success of  the enterprise.</a:t>
            </a:r>
            <a:endParaRPr sz="2200">
              <a:latin typeface="Arial"/>
              <a:cs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686" y="19618"/>
            <a:ext cx="5820410" cy="1366400"/>
          </a:xfrm>
          <a:prstGeom prst="rect">
            <a:avLst/>
          </a:prstGeom>
        </p:spPr>
        <p:txBody>
          <a:bodyPr vert="horz" wrap="square" lIns="0" tIns="12065" rIns="0" bIns="0" rtlCol="0">
            <a:spAutoFit/>
          </a:bodyPr>
          <a:lstStyle/>
          <a:p>
            <a:pPr marL="12700">
              <a:lnSpc>
                <a:spcPct val="100000"/>
              </a:lnSpc>
              <a:spcBef>
                <a:spcPts val="95"/>
              </a:spcBef>
            </a:pPr>
            <a:r>
              <a:rPr b="0" dirty="0">
                <a:latin typeface="Arial"/>
                <a:cs typeface="Arial"/>
              </a:rPr>
              <a:t>Illustration </a:t>
            </a:r>
            <a:r>
              <a:rPr b="0" spc="-5" dirty="0">
                <a:latin typeface="Arial"/>
                <a:cs typeface="Arial"/>
              </a:rPr>
              <a:t>of </a:t>
            </a:r>
            <a:r>
              <a:rPr b="0" dirty="0">
                <a:latin typeface="Arial"/>
                <a:cs typeface="Arial"/>
              </a:rPr>
              <a:t>Hierarchy </a:t>
            </a:r>
            <a:r>
              <a:rPr b="0" spc="-5" dirty="0">
                <a:latin typeface="Arial"/>
                <a:cs typeface="Arial"/>
              </a:rPr>
              <a:t>of</a:t>
            </a:r>
            <a:r>
              <a:rPr b="0" spc="-75" dirty="0">
                <a:latin typeface="Arial"/>
                <a:cs typeface="Arial"/>
              </a:rPr>
              <a:t> </a:t>
            </a:r>
            <a:r>
              <a:rPr b="0" dirty="0">
                <a:latin typeface="Arial"/>
                <a:cs typeface="Arial"/>
              </a:rPr>
              <a:t>Objectives</a:t>
            </a:r>
          </a:p>
        </p:txBody>
      </p:sp>
      <p:grpSp>
        <p:nvGrpSpPr>
          <p:cNvPr id="3" name="object 3"/>
          <p:cNvGrpSpPr/>
          <p:nvPr/>
        </p:nvGrpSpPr>
        <p:grpSpPr>
          <a:xfrm>
            <a:off x="3387597" y="1286002"/>
            <a:ext cx="4839335" cy="2207260"/>
            <a:chOff x="3387597" y="1286002"/>
            <a:chExt cx="4839335" cy="2207260"/>
          </a:xfrm>
        </p:grpSpPr>
        <p:sp>
          <p:nvSpPr>
            <p:cNvPr id="4" name="object 4"/>
            <p:cNvSpPr/>
            <p:nvPr/>
          </p:nvSpPr>
          <p:spPr>
            <a:xfrm>
              <a:off x="8122792" y="1549654"/>
              <a:ext cx="103885" cy="1943481"/>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397757" y="1296162"/>
              <a:ext cx="902335" cy="701040"/>
            </a:xfrm>
            <a:custGeom>
              <a:avLst/>
              <a:gdLst/>
              <a:ahLst/>
              <a:cxnLst/>
              <a:rect l="l" t="t" r="r" b="b"/>
              <a:pathLst>
                <a:path w="902335" h="701039">
                  <a:moveTo>
                    <a:pt x="451103" y="0"/>
                  </a:moveTo>
                  <a:lnTo>
                    <a:pt x="0" y="701039"/>
                  </a:lnTo>
                  <a:lnTo>
                    <a:pt x="902207" y="701039"/>
                  </a:lnTo>
                  <a:lnTo>
                    <a:pt x="451103" y="0"/>
                  </a:lnTo>
                  <a:close/>
                </a:path>
              </a:pathLst>
            </a:custGeom>
            <a:solidFill>
              <a:srgbClr val="0D5480"/>
            </a:solidFill>
          </p:spPr>
          <p:txBody>
            <a:bodyPr wrap="square" lIns="0" tIns="0" rIns="0" bIns="0" rtlCol="0"/>
            <a:lstStyle/>
            <a:p>
              <a:endParaRPr/>
            </a:p>
          </p:txBody>
        </p:sp>
        <p:sp>
          <p:nvSpPr>
            <p:cNvPr id="6" name="object 6"/>
            <p:cNvSpPr/>
            <p:nvPr/>
          </p:nvSpPr>
          <p:spPr>
            <a:xfrm>
              <a:off x="3397757" y="1296162"/>
              <a:ext cx="902335" cy="701040"/>
            </a:xfrm>
            <a:custGeom>
              <a:avLst/>
              <a:gdLst/>
              <a:ahLst/>
              <a:cxnLst/>
              <a:rect l="l" t="t" r="r" b="b"/>
              <a:pathLst>
                <a:path w="902335" h="701039">
                  <a:moveTo>
                    <a:pt x="0" y="701039"/>
                  </a:moveTo>
                  <a:lnTo>
                    <a:pt x="451103" y="0"/>
                  </a:lnTo>
                  <a:lnTo>
                    <a:pt x="902207" y="701039"/>
                  </a:lnTo>
                  <a:lnTo>
                    <a:pt x="0" y="701039"/>
                  </a:lnTo>
                  <a:close/>
                </a:path>
              </a:pathLst>
            </a:custGeom>
            <a:ln w="19812">
              <a:solidFill>
                <a:srgbClr val="EBEBEB"/>
              </a:solidFill>
            </a:ln>
          </p:spPr>
          <p:txBody>
            <a:bodyPr wrap="square" lIns="0" tIns="0" rIns="0" bIns="0" rtlCol="0"/>
            <a:lstStyle/>
            <a:p>
              <a:endParaRPr/>
            </a:p>
          </p:txBody>
        </p:sp>
      </p:grpSp>
      <p:sp>
        <p:nvSpPr>
          <p:cNvPr id="8" name="object 8"/>
          <p:cNvSpPr txBox="1"/>
          <p:nvPr/>
        </p:nvSpPr>
        <p:spPr>
          <a:xfrm>
            <a:off x="3411728" y="1355597"/>
            <a:ext cx="875030" cy="537845"/>
          </a:xfrm>
          <a:prstGeom prst="rect">
            <a:avLst/>
          </a:prstGeom>
        </p:spPr>
        <p:txBody>
          <a:bodyPr vert="horz" wrap="square" lIns="0" tIns="12700" rIns="0" bIns="0" rtlCol="0">
            <a:spAutoFit/>
          </a:bodyPr>
          <a:lstStyle/>
          <a:p>
            <a:pPr algn="ctr">
              <a:lnSpc>
                <a:spcPts val="2014"/>
              </a:lnSpc>
              <a:spcBef>
                <a:spcPts val="100"/>
              </a:spcBef>
            </a:pPr>
            <a:r>
              <a:rPr sz="1800" dirty="0">
                <a:latin typeface="Arial"/>
                <a:cs typeface="Arial"/>
              </a:rPr>
              <a:t>1.</a:t>
            </a:r>
            <a:endParaRPr sz="1800">
              <a:latin typeface="Arial"/>
              <a:cs typeface="Arial"/>
            </a:endParaRPr>
          </a:p>
          <a:p>
            <a:pPr algn="ctr">
              <a:lnSpc>
                <a:spcPts val="2014"/>
              </a:lnSpc>
            </a:pPr>
            <a:r>
              <a:rPr sz="1800" spc="-5" dirty="0">
                <a:latin typeface="Arial"/>
                <a:cs typeface="Arial"/>
              </a:rPr>
              <a:t>P</a:t>
            </a:r>
            <a:r>
              <a:rPr sz="1800" spc="-15" dirty="0">
                <a:latin typeface="Arial"/>
                <a:cs typeface="Arial"/>
              </a:rPr>
              <a:t>u</a:t>
            </a:r>
            <a:r>
              <a:rPr sz="1800" spc="-5" dirty="0">
                <a:latin typeface="Arial"/>
                <a:cs typeface="Arial"/>
              </a:rPr>
              <a:t>rp</a:t>
            </a:r>
            <a:r>
              <a:rPr sz="1800" spc="-15" dirty="0">
                <a:latin typeface="Arial"/>
                <a:cs typeface="Arial"/>
              </a:rPr>
              <a:t>o</a:t>
            </a:r>
            <a:r>
              <a:rPr sz="1800" spc="-5" dirty="0">
                <a:latin typeface="Arial"/>
                <a:cs typeface="Arial"/>
              </a:rPr>
              <a:t>se</a:t>
            </a:r>
            <a:endParaRPr sz="1800">
              <a:latin typeface="Arial"/>
              <a:cs typeface="Arial"/>
            </a:endParaRPr>
          </a:p>
        </p:txBody>
      </p:sp>
      <p:grpSp>
        <p:nvGrpSpPr>
          <p:cNvPr id="9" name="object 9"/>
          <p:cNvGrpSpPr/>
          <p:nvPr/>
        </p:nvGrpSpPr>
        <p:grpSpPr>
          <a:xfrm>
            <a:off x="2934970" y="1987042"/>
            <a:ext cx="1828164" cy="720090"/>
            <a:chOff x="2934970" y="1987042"/>
            <a:chExt cx="1828164" cy="720090"/>
          </a:xfrm>
        </p:grpSpPr>
        <p:sp>
          <p:nvSpPr>
            <p:cNvPr id="10" name="object 10"/>
            <p:cNvSpPr/>
            <p:nvPr/>
          </p:nvSpPr>
          <p:spPr>
            <a:xfrm>
              <a:off x="2945130" y="1997202"/>
              <a:ext cx="1807845" cy="699770"/>
            </a:xfrm>
            <a:custGeom>
              <a:avLst/>
              <a:gdLst/>
              <a:ahLst/>
              <a:cxnLst/>
              <a:rect l="l" t="t" r="r" b="b"/>
              <a:pathLst>
                <a:path w="1807845" h="699769">
                  <a:moveTo>
                    <a:pt x="1356233" y="0"/>
                  </a:moveTo>
                  <a:lnTo>
                    <a:pt x="451231" y="0"/>
                  </a:lnTo>
                  <a:lnTo>
                    <a:pt x="0" y="699515"/>
                  </a:lnTo>
                  <a:lnTo>
                    <a:pt x="1807464" y="699515"/>
                  </a:lnTo>
                  <a:lnTo>
                    <a:pt x="1356233" y="0"/>
                  </a:lnTo>
                  <a:close/>
                </a:path>
              </a:pathLst>
            </a:custGeom>
            <a:solidFill>
              <a:srgbClr val="0D5480"/>
            </a:solidFill>
          </p:spPr>
          <p:txBody>
            <a:bodyPr wrap="square" lIns="0" tIns="0" rIns="0" bIns="0" rtlCol="0"/>
            <a:lstStyle/>
            <a:p>
              <a:endParaRPr/>
            </a:p>
          </p:txBody>
        </p:sp>
        <p:sp>
          <p:nvSpPr>
            <p:cNvPr id="11" name="object 11"/>
            <p:cNvSpPr/>
            <p:nvPr/>
          </p:nvSpPr>
          <p:spPr>
            <a:xfrm>
              <a:off x="2945130" y="1997202"/>
              <a:ext cx="1807845" cy="699770"/>
            </a:xfrm>
            <a:custGeom>
              <a:avLst/>
              <a:gdLst/>
              <a:ahLst/>
              <a:cxnLst/>
              <a:rect l="l" t="t" r="r" b="b"/>
              <a:pathLst>
                <a:path w="1807845" h="699769">
                  <a:moveTo>
                    <a:pt x="0" y="699515"/>
                  </a:moveTo>
                  <a:lnTo>
                    <a:pt x="451231" y="0"/>
                  </a:lnTo>
                  <a:lnTo>
                    <a:pt x="1356233" y="0"/>
                  </a:lnTo>
                  <a:lnTo>
                    <a:pt x="1807464" y="699515"/>
                  </a:lnTo>
                  <a:lnTo>
                    <a:pt x="0" y="699515"/>
                  </a:lnTo>
                  <a:close/>
                </a:path>
              </a:pathLst>
            </a:custGeom>
            <a:ln w="19812">
              <a:solidFill>
                <a:srgbClr val="EBEBEB"/>
              </a:solidFill>
            </a:ln>
          </p:spPr>
          <p:txBody>
            <a:bodyPr wrap="square" lIns="0" tIns="0" rIns="0" bIns="0" rtlCol="0"/>
            <a:lstStyle/>
            <a:p>
              <a:endParaRPr/>
            </a:p>
          </p:txBody>
        </p:sp>
      </p:grpSp>
      <p:sp>
        <p:nvSpPr>
          <p:cNvPr id="12" name="object 12"/>
          <p:cNvSpPr txBox="1"/>
          <p:nvPr/>
        </p:nvSpPr>
        <p:spPr>
          <a:xfrm>
            <a:off x="3321811" y="2174240"/>
            <a:ext cx="10534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2.</a:t>
            </a:r>
            <a:r>
              <a:rPr sz="1800" spc="-65" dirty="0">
                <a:latin typeface="Arial"/>
                <a:cs typeface="Arial"/>
              </a:rPr>
              <a:t> </a:t>
            </a:r>
            <a:r>
              <a:rPr sz="1800" spc="-5" dirty="0">
                <a:latin typeface="Arial"/>
                <a:cs typeface="Arial"/>
              </a:rPr>
              <a:t>Mission</a:t>
            </a:r>
            <a:endParaRPr sz="1800">
              <a:latin typeface="Arial"/>
              <a:cs typeface="Arial"/>
            </a:endParaRPr>
          </a:p>
        </p:txBody>
      </p:sp>
      <p:grpSp>
        <p:nvGrpSpPr>
          <p:cNvPr id="13" name="object 13"/>
          <p:cNvGrpSpPr/>
          <p:nvPr/>
        </p:nvGrpSpPr>
        <p:grpSpPr>
          <a:xfrm>
            <a:off x="2483866" y="2686557"/>
            <a:ext cx="2730500" cy="721360"/>
            <a:chOff x="2483866" y="2686557"/>
            <a:chExt cx="2730500" cy="721360"/>
          </a:xfrm>
        </p:grpSpPr>
        <p:sp>
          <p:nvSpPr>
            <p:cNvPr id="14" name="object 14"/>
            <p:cNvSpPr/>
            <p:nvPr/>
          </p:nvSpPr>
          <p:spPr>
            <a:xfrm>
              <a:off x="2494026" y="2696717"/>
              <a:ext cx="2710180" cy="701040"/>
            </a:xfrm>
            <a:custGeom>
              <a:avLst/>
              <a:gdLst/>
              <a:ahLst/>
              <a:cxnLst/>
              <a:rect l="l" t="t" r="r" b="b"/>
              <a:pathLst>
                <a:path w="2710179" h="701039">
                  <a:moveTo>
                    <a:pt x="2257425" y="0"/>
                  </a:moveTo>
                  <a:lnTo>
                    <a:pt x="452247" y="0"/>
                  </a:lnTo>
                  <a:lnTo>
                    <a:pt x="0" y="701040"/>
                  </a:lnTo>
                  <a:lnTo>
                    <a:pt x="2709672" y="701040"/>
                  </a:lnTo>
                  <a:lnTo>
                    <a:pt x="2257425" y="0"/>
                  </a:lnTo>
                  <a:close/>
                </a:path>
              </a:pathLst>
            </a:custGeom>
            <a:solidFill>
              <a:srgbClr val="0D5480"/>
            </a:solidFill>
          </p:spPr>
          <p:txBody>
            <a:bodyPr wrap="square" lIns="0" tIns="0" rIns="0" bIns="0" rtlCol="0"/>
            <a:lstStyle/>
            <a:p>
              <a:endParaRPr/>
            </a:p>
          </p:txBody>
        </p:sp>
        <p:sp>
          <p:nvSpPr>
            <p:cNvPr id="15" name="object 15"/>
            <p:cNvSpPr/>
            <p:nvPr/>
          </p:nvSpPr>
          <p:spPr>
            <a:xfrm>
              <a:off x="2494026" y="2696717"/>
              <a:ext cx="2710180" cy="701040"/>
            </a:xfrm>
            <a:custGeom>
              <a:avLst/>
              <a:gdLst/>
              <a:ahLst/>
              <a:cxnLst/>
              <a:rect l="l" t="t" r="r" b="b"/>
              <a:pathLst>
                <a:path w="2710179" h="701039">
                  <a:moveTo>
                    <a:pt x="0" y="701040"/>
                  </a:moveTo>
                  <a:lnTo>
                    <a:pt x="452247" y="0"/>
                  </a:lnTo>
                  <a:lnTo>
                    <a:pt x="2257425" y="0"/>
                  </a:lnTo>
                  <a:lnTo>
                    <a:pt x="2709672" y="701040"/>
                  </a:lnTo>
                  <a:lnTo>
                    <a:pt x="0" y="701040"/>
                  </a:lnTo>
                  <a:close/>
                </a:path>
              </a:pathLst>
            </a:custGeom>
            <a:ln w="19811">
              <a:solidFill>
                <a:srgbClr val="EBEBEB"/>
              </a:solidFill>
            </a:ln>
          </p:spPr>
          <p:txBody>
            <a:bodyPr wrap="square" lIns="0" tIns="0" rIns="0" bIns="0" rtlCol="0"/>
            <a:lstStyle/>
            <a:p>
              <a:endParaRPr/>
            </a:p>
          </p:txBody>
        </p:sp>
      </p:grpSp>
      <p:sp>
        <p:nvSpPr>
          <p:cNvPr id="16" name="object 16"/>
          <p:cNvSpPr txBox="1"/>
          <p:nvPr/>
        </p:nvSpPr>
        <p:spPr>
          <a:xfrm>
            <a:off x="3258058" y="2756408"/>
            <a:ext cx="1180465" cy="537845"/>
          </a:xfrm>
          <a:prstGeom prst="rect">
            <a:avLst/>
          </a:prstGeom>
        </p:spPr>
        <p:txBody>
          <a:bodyPr vert="horz" wrap="square" lIns="0" tIns="51435" rIns="0" bIns="0" rtlCol="0">
            <a:spAutoFit/>
          </a:bodyPr>
          <a:lstStyle/>
          <a:p>
            <a:pPr marL="82550" marR="5080" indent="-70485">
              <a:lnSpc>
                <a:spcPts val="1870"/>
              </a:lnSpc>
              <a:spcBef>
                <a:spcPts val="405"/>
              </a:spcBef>
            </a:pPr>
            <a:r>
              <a:rPr sz="1800" dirty="0">
                <a:latin typeface="Arial"/>
                <a:cs typeface="Arial"/>
              </a:rPr>
              <a:t>3.</a:t>
            </a:r>
            <a:r>
              <a:rPr sz="1800" spc="-75" dirty="0">
                <a:latin typeface="Arial"/>
                <a:cs typeface="Arial"/>
              </a:rPr>
              <a:t> </a:t>
            </a:r>
            <a:r>
              <a:rPr sz="1800" spc="-5" dirty="0">
                <a:latin typeface="Arial"/>
                <a:cs typeface="Arial"/>
              </a:rPr>
              <a:t>Strategic  objectives</a:t>
            </a:r>
            <a:endParaRPr sz="1800">
              <a:latin typeface="Arial"/>
              <a:cs typeface="Arial"/>
            </a:endParaRPr>
          </a:p>
        </p:txBody>
      </p:sp>
      <p:grpSp>
        <p:nvGrpSpPr>
          <p:cNvPr id="17" name="object 17"/>
          <p:cNvGrpSpPr/>
          <p:nvPr/>
        </p:nvGrpSpPr>
        <p:grpSpPr>
          <a:xfrm>
            <a:off x="2031238" y="3387597"/>
            <a:ext cx="3635375" cy="720090"/>
            <a:chOff x="2031238" y="3387597"/>
            <a:chExt cx="3635375" cy="720090"/>
          </a:xfrm>
        </p:grpSpPr>
        <p:sp>
          <p:nvSpPr>
            <p:cNvPr id="18" name="object 18"/>
            <p:cNvSpPr/>
            <p:nvPr/>
          </p:nvSpPr>
          <p:spPr>
            <a:xfrm>
              <a:off x="2041398" y="3397757"/>
              <a:ext cx="3615054" cy="699770"/>
            </a:xfrm>
            <a:custGeom>
              <a:avLst/>
              <a:gdLst/>
              <a:ahLst/>
              <a:cxnLst/>
              <a:rect l="l" t="t" r="r" b="b"/>
              <a:pathLst>
                <a:path w="3615054" h="699770">
                  <a:moveTo>
                    <a:pt x="3163697" y="0"/>
                  </a:moveTo>
                  <a:lnTo>
                    <a:pt x="451231" y="0"/>
                  </a:lnTo>
                  <a:lnTo>
                    <a:pt x="0" y="699515"/>
                  </a:lnTo>
                  <a:lnTo>
                    <a:pt x="3614928" y="699515"/>
                  </a:lnTo>
                  <a:lnTo>
                    <a:pt x="3163697" y="0"/>
                  </a:lnTo>
                  <a:close/>
                </a:path>
              </a:pathLst>
            </a:custGeom>
            <a:solidFill>
              <a:srgbClr val="0D5480"/>
            </a:solidFill>
          </p:spPr>
          <p:txBody>
            <a:bodyPr wrap="square" lIns="0" tIns="0" rIns="0" bIns="0" rtlCol="0"/>
            <a:lstStyle/>
            <a:p>
              <a:endParaRPr/>
            </a:p>
          </p:txBody>
        </p:sp>
        <p:sp>
          <p:nvSpPr>
            <p:cNvPr id="19" name="object 19"/>
            <p:cNvSpPr/>
            <p:nvPr/>
          </p:nvSpPr>
          <p:spPr>
            <a:xfrm>
              <a:off x="2041398" y="3397757"/>
              <a:ext cx="3615054" cy="699770"/>
            </a:xfrm>
            <a:custGeom>
              <a:avLst/>
              <a:gdLst/>
              <a:ahLst/>
              <a:cxnLst/>
              <a:rect l="l" t="t" r="r" b="b"/>
              <a:pathLst>
                <a:path w="3615054" h="699770">
                  <a:moveTo>
                    <a:pt x="0" y="699515"/>
                  </a:moveTo>
                  <a:lnTo>
                    <a:pt x="451231" y="0"/>
                  </a:lnTo>
                  <a:lnTo>
                    <a:pt x="3163697" y="0"/>
                  </a:lnTo>
                  <a:lnTo>
                    <a:pt x="3614928" y="699515"/>
                  </a:lnTo>
                  <a:lnTo>
                    <a:pt x="0" y="699515"/>
                  </a:lnTo>
                  <a:close/>
                </a:path>
              </a:pathLst>
            </a:custGeom>
            <a:ln w="19812">
              <a:solidFill>
                <a:srgbClr val="EBEBEB"/>
              </a:solidFill>
            </a:ln>
          </p:spPr>
          <p:txBody>
            <a:bodyPr wrap="square" lIns="0" tIns="0" rIns="0" bIns="0" rtlCol="0"/>
            <a:lstStyle/>
            <a:p>
              <a:endParaRPr/>
            </a:p>
          </p:txBody>
        </p:sp>
      </p:grpSp>
      <p:sp>
        <p:nvSpPr>
          <p:cNvPr id="20" name="object 20"/>
          <p:cNvSpPr txBox="1"/>
          <p:nvPr/>
        </p:nvSpPr>
        <p:spPr>
          <a:xfrm>
            <a:off x="2781680" y="3575050"/>
            <a:ext cx="2133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4. </a:t>
            </a:r>
            <a:r>
              <a:rPr sz="1800" spc="-5" dirty="0">
                <a:latin typeface="Arial"/>
                <a:cs typeface="Arial"/>
              </a:rPr>
              <a:t>Overall</a:t>
            </a:r>
            <a:r>
              <a:rPr sz="1800" spc="-30" dirty="0">
                <a:latin typeface="Arial"/>
                <a:cs typeface="Arial"/>
              </a:rPr>
              <a:t> </a:t>
            </a:r>
            <a:r>
              <a:rPr sz="1800" spc="-5" dirty="0">
                <a:latin typeface="Arial"/>
                <a:cs typeface="Arial"/>
              </a:rPr>
              <a:t>Objectives</a:t>
            </a:r>
            <a:endParaRPr sz="1800">
              <a:latin typeface="Arial"/>
              <a:cs typeface="Arial"/>
            </a:endParaRPr>
          </a:p>
        </p:txBody>
      </p:sp>
      <p:grpSp>
        <p:nvGrpSpPr>
          <p:cNvPr id="21" name="object 21"/>
          <p:cNvGrpSpPr/>
          <p:nvPr/>
        </p:nvGrpSpPr>
        <p:grpSpPr>
          <a:xfrm>
            <a:off x="1580133" y="4087114"/>
            <a:ext cx="4537710" cy="721360"/>
            <a:chOff x="1580133" y="4087114"/>
            <a:chExt cx="4537710" cy="721360"/>
          </a:xfrm>
        </p:grpSpPr>
        <p:sp>
          <p:nvSpPr>
            <p:cNvPr id="22" name="object 22"/>
            <p:cNvSpPr/>
            <p:nvPr/>
          </p:nvSpPr>
          <p:spPr>
            <a:xfrm>
              <a:off x="1590293" y="4097274"/>
              <a:ext cx="4517390" cy="701040"/>
            </a:xfrm>
            <a:custGeom>
              <a:avLst/>
              <a:gdLst/>
              <a:ahLst/>
              <a:cxnLst/>
              <a:rect l="l" t="t" r="r" b="b"/>
              <a:pathLst>
                <a:path w="4517390" h="701039">
                  <a:moveTo>
                    <a:pt x="4064889" y="0"/>
                  </a:moveTo>
                  <a:lnTo>
                    <a:pt x="452247" y="0"/>
                  </a:lnTo>
                  <a:lnTo>
                    <a:pt x="0" y="701039"/>
                  </a:lnTo>
                  <a:lnTo>
                    <a:pt x="4517135" y="701039"/>
                  </a:lnTo>
                  <a:lnTo>
                    <a:pt x="4064889" y="0"/>
                  </a:lnTo>
                  <a:close/>
                </a:path>
              </a:pathLst>
            </a:custGeom>
            <a:solidFill>
              <a:srgbClr val="0D5480"/>
            </a:solidFill>
          </p:spPr>
          <p:txBody>
            <a:bodyPr wrap="square" lIns="0" tIns="0" rIns="0" bIns="0" rtlCol="0"/>
            <a:lstStyle/>
            <a:p>
              <a:endParaRPr/>
            </a:p>
          </p:txBody>
        </p:sp>
        <p:sp>
          <p:nvSpPr>
            <p:cNvPr id="23" name="object 23"/>
            <p:cNvSpPr/>
            <p:nvPr/>
          </p:nvSpPr>
          <p:spPr>
            <a:xfrm>
              <a:off x="1590293" y="4097274"/>
              <a:ext cx="4517390" cy="701040"/>
            </a:xfrm>
            <a:custGeom>
              <a:avLst/>
              <a:gdLst/>
              <a:ahLst/>
              <a:cxnLst/>
              <a:rect l="l" t="t" r="r" b="b"/>
              <a:pathLst>
                <a:path w="4517390" h="701039">
                  <a:moveTo>
                    <a:pt x="0" y="701039"/>
                  </a:moveTo>
                  <a:lnTo>
                    <a:pt x="452247" y="0"/>
                  </a:lnTo>
                  <a:lnTo>
                    <a:pt x="4064889" y="0"/>
                  </a:lnTo>
                  <a:lnTo>
                    <a:pt x="4517135" y="701039"/>
                  </a:lnTo>
                  <a:lnTo>
                    <a:pt x="0" y="701039"/>
                  </a:lnTo>
                  <a:close/>
                </a:path>
              </a:pathLst>
            </a:custGeom>
            <a:ln w="19812">
              <a:solidFill>
                <a:srgbClr val="EBEBEB"/>
              </a:solidFill>
            </a:ln>
          </p:spPr>
          <p:txBody>
            <a:bodyPr wrap="square" lIns="0" tIns="0" rIns="0" bIns="0" rtlCol="0"/>
            <a:lstStyle/>
            <a:p>
              <a:endParaRPr/>
            </a:p>
          </p:txBody>
        </p:sp>
      </p:grpSp>
      <p:sp>
        <p:nvSpPr>
          <p:cNvPr id="24" name="object 24"/>
          <p:cNvSpPr txBox="1"/>
          <p:nvPr/>
        </p:nvSpPr>
        <p:spPr>
          <a:xfrm>
            <a:off x="2681477" y="4275582"/>
            <a:ext cx="233553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5. </a:t>
            </a:r>
            <a:r>
              <a:rPr sz="1800" spc="-5" dirty="0">
                <a:latin typeface="Arial"/>
                <a:cs typeface="Arial"/>
              </a:rPr>
              <a:t>Divisional</a:t>
            </a:r>
            <a:r>
              <a:rPr sz="1800" spc="-30" dirty="0">
                <a:latin typeface="Arial"/>
                <a:cs typeface="Arial"/>
              </a:rPr>
              <a:t> </a:t>
            </a:r>
            <a:r>
              <a:rPr sz="1800" spc="-5" dirty="0">
                <a:latin typeface="Arial"/>
                <a:cs typeface="Arial"/>
              </a:rPr>
              <a:t>objectives</a:t>
            </a:r>
            <a:endParaRPr sz="1800">
              <a:latin typeface="Arial"/>
              <a:cs typeface="Arial"/>
            </a:endParaRPr>
          </a:p>
        </p:txBody>
      </p:sp>
      <p:grpSp>
        <p:nvGrpSpPr>
          <p:cNvPr id="25" name="object 25"/>
          <p:cNvGrpSpPr/>
          <p:nvPr/>
        </p:nvGrpSpPr>
        <p:grpSpPr>
          <a:xfrm>
            <a:off x="1127505" y="4788153"/>
            <a:ext cx="5443220" cy="720090"/>
            <a:chOff x="1127505" y="4788153"/>
            <a:chExt cx="5443220" cy="720090"/>
          </a:xfrm>
        </p:grpSpPr>
        <p:sp>
          <p:nvSpPr>
            <p:cNvPr id="26" name="object 26"/>
            <p:cNvSpPr/>
            <p:nvPr/>
          </p:nvSpPr>
          <p:spPr>
            <a:xfrm>
              <a:off x="1137665" y="4798313"/>
              <a:ext cx="5422900" cy="699770"/>
            </a:xfrm>
            <a:custGeom>
              <a:avLst/>
              <a:gdLst/>
              <a:ahLst/>
              <a:cxnLst/>
              <a:rect l="l" t="t" r="r" b="b"/>
              <a:pathLst>
                <a:path w="5422900" h="699770">
                  <a:moveTo>
                    <a:pt x="4971161" y="0"/>
                  </a:moveTo>
                  <a:lnTo>
                    <a:pt x="451231" y="0"/>
                  </a:lnTo>
                  <a:lnTo>
                    <a:pt x="0" y="699516"/>
                  </a:lnTo>
                  <a:lnTo>
                    <a:pt x="5422392" y="699516"/>
                  </a:lnTo>
                  <a:lnTo>
                    <a:pt x="4971161" y="0"/>
                  </a:lnTo>
                  <a:close/>
                </a:path>
              </a:pathLst>
            </a:custGeom>
            <a:solidFill>
              <a:srgbClr val="0D5480"/>
            </a:solidFill>
          </p:spPr>
          <p:txBody>
            <a:bodyPr wrap="square" lIns="0" tIns="0" rIns="0" bIns="0" rtlCol="0"/>
            <a:lstStyle/>
            <a:p>
              <a:endParaRPr/>
            </a:p>
          </p:txBody>
        </p:sp>
        <p:sp>
          <p:nvSpPr>
            <p:cNvPr id="27" name="object 27"/>
            <p:cNvSpPr/>
            <p:nvPr/>
          </p:nvSpPr>
          <p:spPr>
            <a:xfrm>
              <a:off x="1137665" y="4798313"/>
              <a:ext cx="5422900" cy="699770"/>
            </a:xfrm>
            <a:custGeom>
              <a:avLst/>
              <a:gdLst/>
              <a:ahLst/>
              <a:cxnLst/>
              <a:rect l="l" t="t" r="r" b="b"/>
              <a:pathLst>
                <a:path w="5422900" h="699770">
                  <a:moveTo>
                    <a:pt x="0" y="699516"/>
                  </a:moveTo>
                  <a:lnTo>
                    <a:pt x="451231" y="0"/>
                  </a:lnTo>
                  <a:lnTo>
                    <a:pt x="4971161" y="0"/>
                  </a:lnTo>
                  <a:lnTo>
                    <a:pt x="5422392" y="699516"/>
                  </a:lnTo>
                  <a:lnTo>
                    <a:pt x="0" y="699516"/>
                  </a:lnTo>
                  <a:close/>
                </a:path>
              </a:pathLst>
            </a:custGeom>
            <a:ln w="19812">
              <a:solidFill>
                <a:srgbClr val="EBEBEB"/>
              </a:solidFill>
            </a:ln>
          </p:spPr>
          <p:txBody>
            <a:bodyPr wrap="square" lIns="0" tIns="0" rIns="0" bIns="0" rtlCol="0"/>
            <a:lstStyle/>
            <a:p>
              <a:endParaRPr/>
            </a:p>
          </p:txBody>
        </p:sp>
      </p:grpSp>
      <p:sp>
        <p:nvSpPr>
          <p:cNvPr id="28" name="object 28"/>
          <p:cNvSpPr txBox="1"/>
          <p:nvPr/>
        </p:nvSpPr>
        <p:spPr>
          <a:xfrm>
            <a:off x="2107438" y="4975986"/>
            <a:ext cx="34810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 </a:t>
            </a:r>
            <a:r>
              <a:rPr sz="1800" spc="-5" dirty="0">
                <a:latin typeface="Arial"/>
                <a:cs typeface="Arial"/>
              </a:rPr>
              <a:t>Department and unit</a:t>
            </a:r>
            <a:r>
              <a:rPr sz="1800" spc="15" dirty="0">
                <a:latin typeface="Arial"/>
                <a:cs typeface="Arial"/>
              </a:rPr>
              <a:t> </a:t>
            </a:r>
            <a:r>
              <a:rPr sz="1800" spc="-5" dirty="0">
                <a:latin typeface="Arial"/>
                <a:cs typeface="Arial"/>
              </a:rPr>
              <a:t>Objectives</a:t>
            </a:r>
            <a:endParaRPr sz="1800">
              <a:latin typeface="Arial"/>
              <a:cs typeface="Arial"/>
            </a:endParaRPr>
          </a:p>
        </p:txBody>
      </p:sp>
      <p:grpSp>
        <p:nvGrpSpPr>
          <p:cNvPr id="29" name="object 29"/>
          <p:cNvGrpSpPr/>
          <p:nvPr/>
        </p:nvGrpSpPr>
        <p:grpSpPr>
          <a:xfrm>
            <a:off x="676401" y="5487670"/>
            <a:ext cx="6344920" cy="721360"/>
            <a:chOff x="676401" y="5487670"/>
            <a:chExt cx="6344920" cy="721360"/>
          </a:xfrm>
        </p:grpSpPr>
        <p:sp>
          <p:nvSpPr>
            <p:cNvPr id="30" name="object 30"/>
            <p:cNvSpPr/>
            <p:nvPr/>
          </p:nvSpPr>
          <p:spPr>
            <a:xfrm>
              <a:off x="686561" y="5497830"/>
              <a:ext cx="6324600" cy="701040"/>
            </a:xfrm>
            <a:custGeom>
              <a:avLst/>
              <a:gdLst/>
              <a:ahLst/>
              <a:cxnLst/>
              <a:rect l="l" t="t" r="r" b="b"/>
              <a:pathLst>
                <a:path w="6324600" h="701039">
                  <a:moveTo>
                    <a:pt x="5872353" y="0"/>
                  </a:moveTo>
                  <a:lnTo>
                    <a:pt x="452221" y="0"/>
                  </a:lnTo>
                  <a:lnTo>
                    <a:pt x="0" y="701040"/>
                  </a:lnTo>
                  <a:lnTo>
                    <a:pt x="6324599" y="701040"/>
                  </a:lnTo>
                  <a:lnTo>
                    <a:pt x="5872353" y="0"/>
                  </a:lnTo>
                  <a:close/>
                </a:path>
              </a:pathLst>
            </a:custGeom>
            <a:solidFill>
              <a:srgbClr val="0D5480"/>
            </a:solidFill>
          </p:spPr>
          <p:txBody>
            <a:bodyPr wrap="square" lIns="0" tIns="0" rIns="0" bIns="0" rtlCol="0"/>
            <a:lstStyle/>
            <a:p>
              <a:endParaRPr/>
            </a:p>
          </p:txBody>
        </p:sp>
        <p:sp>
          <p:nvSpPr>
            <p:cNvPr id="31" name="object 31"/>
            <p:cNvSpPr/>
            <p:nvPr/>
          </p:nvSpPr>
          <p:spPr>
            <a:xfrm>
              <a:off x="686561" y="5497830"/>
              <a:ext cx="6324600" cy="701040"/>
            </a:xfrm>
            <a:custGeom>
              <a:avLst/>
              <a:gdLst/>
              <a:ahLst/>
              <a:cxnLst/>
              <a:rect l="l" t="t" r="r" b="b"/>
              <a:pathLst>
                <a:path w="6324600" h="701039">
                  <a:moveTo>
                    <a:pt x="0" y="701040"/>
                  </a:moveTo>
                  <a:lnTo>
                    <a:pt x="452221" y="0"/>
                  </a:lnTo>
                  <a:lnTo>
                    <a:pt x="5872353" y="0"/>
                  </a:lnTo>
                  <a:lnTo>
                    <a:pt x="6324599" y="701040"/>
                  </a:lnTo>
                  <a:lnTo>
                    <a:pt x="0" y="701040"/>
                  </a:lnTo>
                  <a:close/>
                </a:path>
              </a:pathLst>
            </a:custGeom>
            <a:ln w="19812">
              <a:solidFill>
                <a:srgbClr val="EBEBEB"/>
              </a:solidFill>
            </a:ln>
          </p:spPr>
          <p:txBody>
            <a:bodyPr wrap="square" lIns="0" tIns="0" rIns="0" bIns="0" rtlCol="0"/>
            <a:lstStyle/>
            <a:p>
              <a:endParaRPr/>
            </a:p>
          </p:txBody>
        </p:sp>
      </p:grpSp>
      <p:sp>
        <p:nvSpPr>
          <p:cNvPr id="32" name="object 32"/>
          <p:cNvSpPr txBox="1"/>
          <p:nvPr/>
        </p:nvSpPr>
        <p:spPr>
          <a:xfrm>
            <a:off x="2815208" y="5676391"/>
            <a:ext cx="20681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Individual</a:t>
            </a:r>
            <a:r>
              <a:rPr sz="1800" spc="-30" dirty="0">
                <a:latin typeface="Arial"/>
                <a:cs typeface="Arial"/>
              </a:rPr>
              <a:t> </a:t>
            </a:r>
            <a:r>
              <a:rPr sz="1800" spc="-5" dirty="0">
                <a:latin typeface="Arial"/>
                <a:cs typeface="Arial"/>
              </a:rPr>
              <a:t>objectives</a:t>
            </a:r>
            <a:endParaRPr sz="1800">
              <a:latin typeface="Arial"/>
              <a:cs typeface="Arial"/>
            </a:endParaRPr>
          </a:p>
        </p:txBody>
      </p:sp>
      <p:grpSp>
        <p:nvGrpSpPr>
          <p:cNvPr id="33" name="object 33"/>
          <p:cNvGrpSpPr/>
          <p:nvPr/>
        </p:nvGrpSpPr>
        <p:grpSpPr>
          <a:xfrm>
            <a:off x="7001002" y="1353058"/>
            <a:ext cx="1620520" cy="975994"/>
            <a:chOff x="7001002" y="1353058"/>
            <a:chExt cx="1620520" cy="975994"/>
          </a:xfrm>
        </p:grpSpPr>
        <p:sp>
          <p:nvSpPr>
            <p:cNvPr id="34" name="object 34"/>
            <p:cNvSpPr/>
            <p:nvPr/>
          </p:nvSpPr>
          <p:spPr>
            <a:xfrm>
              <a:off x="7011162" y="1363218"/>
              <a:ext cx="1600200" cy="955675"/>
            </a:xfrm>
            <a:custGeom>
              <a:avLst/>
              <a:gdLst/>
              <a:ahLst/>
              <a:cxnLst/>
              <a:rect l="l" t="t" r="r" b="b"/>
              <a:pathLst>
                <a:path w="1600200" h="955675">
                  <a:moveTo>
                    <a:pt x="1440942" y="0"/>
                  </a:moveTo>
                  <a:lnTo>
                    <a:pt x="159258" y="0"/>
                  </a:lnTo>
                  <a:lnTo>
                    <a:pt x="108898" y="8113"/>
                  </a:lnTo>
                  <a:lnTo>
                    <a:pt x="65178" y="30711"/>
                  </a:lnTo>
                  <a:lnTo>
                    <a:pt x="30711" y="65178"/>
                  </a:lnTo>
                  <a:lnTo>
                    <a:pt x="8113" y="108898"/>
                  </a:lnTo>
                  <a:lnTo>
                    <a:pt x="0" y="159258"/>
                  </a:lnTo>
                  <a:lnTo>
                    <a:pt x="0" y="796290"/>
                  </a:lnTo>
                  <a:lnTo>
                    <a:pt x="8113" y="846649"/>
                  </a:lnTo>
                  <a:lnTo>
                    <a:pt x="30711" y="890369"/>
                  </a:lnTo>
                  <a:lnTo>
                    <a:pt x="65178" y="924836"/>
                  </a:lnTo>
                  <a:lnTo>
                    <a:pt x="108898" y="947434"/>
                  </a:lnTo>
                  <a:lnTo>
                    <a:pt x="159258" y="955548"/>
                  </a:lnTo>
                  <a:lnTo>
                    <a:pt x="1440942" y="955548"/>
                  </a:lnTo>
                  <a:lnTo>
                    <a:pt x="1491301" y="947434"/>
                  </a:lnTo>
                  <a:lnTo>
                    <a:pt x="1535021" y="924836"/>
                  </a:lnTo>
                  <a:lnTo>
                    <a:pt x="1569488" y="890369"/>
                  </a:lnTo>
                  <a:lnTo>
                    <a:pt x="1592086" y="846649"/>
                  </a:lnTo>
                  <a:lnTo>
                    <a:pt x="1600200" y="796290"/>
                  </a:lnTo>
                  <a:lnTo>
                    <a:pt x="1600200" y="159258"/>
                  </a:lnTo>
                  <a:lnTo>
                    <a:pt x="1592086" y="108898"/>
                  </a:lnTo>
                  <a:lnTo>
                    <a:pt x="1569488" y="65178"/>
                  </a:lnTo>
                  <a:lnTo>
                    <a:pt x="1535021" y="30711"/>
                  </a:lnTo>
                  <a:lnTo>
                    <a:pt x="1491301" y="8113"/>
                  </a:lnTo>
                  <a:lnTo>
                    <a:pt x="1440942" y="0"/>
                  </a:lnTo>
                  <a:close/>
                </a:path>
              </a:pathLst>
            </a:custGeom>
            <a:solidFill>
              <a:srgbClr val="E6C133"/>
            </a:solidFill>
          </p:spPr>
          <p:txBody>
            <a:bodyPr wrap="square" lIns="0" tIns="0" rIns="0" bIns="0" rtlCol="0"/>
            <a:lstStyle/>
            <a:p>
              <a:endParaRPr/>
            </a:p>
          </p:txBody>
        </p:sp>
        <p:sp>
          <p:nvSpPr>
            <p:cNvPr id="35" name="object 35"/>
            <p:cNvSpPr/>
            <p:nvPr/>
          </p:nvSpPr>
          <p:spPr>
            <a:xfrm>
              <a:off x="7011162" y="1363218"/>
              <a:ext cx="1600200" cy="955675"/>
            </a:xfrm>
            <a:custGeom>
              <a:avLst/>
              <a:gdLst/>
              <a:ahLst/>
              <a:cxnLst/>
              <a:rect l="l" t="t" r="r" b="b"/>
              <a:pathLst>
                <a:path w="1600200" h="955675">
                  <a:moveTo>
                    <a:pt x="0" y="159258"/>
                  </a:moveTo>
                  <a:lnTo>
                    <a:pt x="8113" y="108898"/>
                  </a:lnTo>
                  <a:lnTo>
                    <a:pt x="30711" y="65178"/>
                  </a:lnTo>
                  <a:lnTo>
                    <a:pt x="65178" y="30711"/>
                  </a:lnTo>
                  <a:lnTo>
                    <a:pt x="108898" y="8113"/>
                  </a:lnTo>
                  <a:lnTo>
                    <a:pt x="159258" y="0"/>
                  </a:lnTo>
                  <a:lnTo>
                    <a:pt x="1440942" y="0"/>
                  </a:lnTo>
                  <a:lnTo>
                    <a:pt x="1491301" y="8113"/>
                  </a:lnTo>
                  <a:lnTo>
                    <a:pt x="1535021" y="30711"/>
                  </a:lnTo>
                  <a:lnTo>
                    <a:pt x="1569488" y="65178"/>
                  </a:lnTo>
                  <a:lnTo>
                    <a:pt x="1592086" y="108898"/>
                  </a:lnTo>
                  <a:lnTo>
                    <a:pt x="1600200" y="159258"/>
                  </a:lnTo>
                  <a:lnTo>
                    <a:pt x="1600200" y="796290"/>
                  </a:lnTo>
                  <a:lnTo>
                    <a:pt x="1592086" y="846649"/>
                  </a:lnTo>
                  <a:lnTo>
                    <a:pt x="1569488" y="890369"/>
                  </a:lnTo>
                  <a:lnTo>
                    <a:pt x="1535021" y="924836"/>
                  </a:lnTo>
                  <a:lnTo>
                    <a:pt x="1491301" y="947434"/>
                  </a:lnTo>
                  <a:lnTo>
                    <a:pt x="1440942" y="955548"/>
                  </a:lnTo>
                  <a:lnTo>
                    <a:pt x="159258" y="955548"/>
                  </a:lnTo>
                  <a:lnTo>
                    <a:pt x="108898" y="947434"/>
                  </a:lnTo>
                  <a:lnTo>
                    <a:pt x="65178" y="924836"/>
                  </a:lnTo>
                  <a:lnTo>
                    <a:pt x="30711" y="890369"/>
                  </a:lnTo>
                  <a:lnTo>
                    <a:pt x="8113" y="846649"/>
                  </a:lnTo>
                  <a:lnTo>
                    <a:pt x="0" y="796290"/>
                  </a:lnTo>
                  <a:lnTo>
                    <a:pt x="0" y="159258"/>
                  </a:lnTo>
                  <a:close/>
                </a:path>
              </a:pathLst>
            </a:custGeom>
            <a:ln w="19812">
              <a:solidFill>
                <a:srgbClr val="FFFFFF"/>
              </a:solidFill>
            </a:ln>
          </p:spPr>
          <p:txBody>
            <a:bodyPr wrap="square" lIns="0" tIns="0" rIns="0" bIns="0" rtlCol="0"/>
            <a:lstStyle/>
            <a:p>
              <a:endParaRPr/>
            </a:p>
          </p:txBody>
        </p:sp>
      </p:grpSp>
      <p:sp>
        <p:nvSpPr>
          <p:cNvPr id="36" name="object 36"/>
          <p:cNvSpPr txBox="1"/>
          <p:nvPr/>
        </p:nvSpPr>
        <p:spPr>
          <a:xfrm>
            <a:off x="7114158" y="1549984"/>
            <a:ext cx="900430" cy="538480"/>
          </a:xfrm>
          <a:prstGeom prst="rect">
            <a:avLst/>
          </a:prstGeom>
        </p:spPr>
        <p:txBody>
          <a:bodyPr vert="horz" wrap="square" lIns="0" tIns="12700" rIns="0" bIns="0" rtlCol="0">
            <a:spAutoFit/>
          </a:bodyPr>
          <a:lstStyle/>
          <a:p>
            <a:pPr marL="12700">
              <a:lnSpc>
                <a:spcPts val="2020"/>
              </a:lnSpc>
              <a:spcBef>
                <a:spcPts val="100"/>
              </a:spcBef>
            </a:pPr>
            <a:r>
              <a:rPr sz="1800" spc="-5" dirty="0">
                <a:latin typeface="Arial"/>
                <a:cs typeface="Arial"/>
              </a:rPr>
              <a:t>Board</a:t>
            </a:r>
            <a:r>
              <a:rPr sz="1800" spc="-85" dirty="0">
                <a:latin typeface="Arial"/>
                <a:cs typeface="Arial"/>
              </a:rPr>
              <a:t> </a:t>
            </a:r>
            <a:r>
              <a:rPr sz="1800" spc="-5" dirty="0">
                <a:latin typeface="Arial"/>
                <a:cs typeface="Arial"/>
              </a:rPr>
              <a:t>of</a:t>
            </a:r>
            <a:endParaRPr sz="1800">
              <a:latin typeface="Arial"/>
              <a:cs typeface="Arial"/>
            </a:endParaRPr>
          </a:p>
          <a:p>
            <a:pPr marL="12700">
              <a:lnSpc>
                <a:spcPts val="2020"/>
              </a:lnSpc>
            </a:pPr>
            <a:r>
              <a:rPr sz="1800" spc="-5" dirty="0">
                <a:latin typeface="Arial"/>
                <a:cs typeface="Arial"/>
              </a:rPr>
              <a:t>d</a:t>
            </a:r>
            <a:r>
              <a:rPr sz="1800" spc="-15" dirty="0">
                <a:latin typeface="Arial"/>
                <a:cs typeface="Arial"/>
              </a:rPr>
              <a:t>i</a:t>
            </a:r>
            <a:r>
              <a:rPr sz="1800" dirty="0">
                <a:latin typeface="Arial"/>
                <a:cs typeface="Arial"/>
              </a:rPr>
              <a:t>rect</a:t>
            </a:r>
            <a:r>
              <a:rPr sz="1800" spc="-15" dirty="0">
                <a:latin typeface="Arial"/>
                <a:cs typeface="Arial"/>
              </a:rPr>
              <a:t>o</a:t>
            </a:r>
            <a:r>
              <a:rPr sz="1800" dirty="0">
                <a:latin typeface="Arial"/>
                <a:cs typeface="Arial"/>
              </a:rPr>
              <a:t>rs</a:t>
            </a:r>
            <a:endParaRPr sz="1800">
              <a:latin typeface="Arial"/>
              <a:cs typeface="Arial"/>
            </a:endParaRPr>
          </a:p>
        </p:txBody>
      </p:sp>
      <p:grpSp>
        <p:nvGrpSpPr>
          <p:cNvPr id="37" name="object 37"/>
          <p:cNvGrpSpPr/>
          <p:nvPr/>
        </p:nvGrpSpPr>
        <p:grpSpPr>
          <a:xfrm>
            <a:off x="7001002" y="2738373"/>
            <a:ext cx="1620520" cy="975994"/>
            <a:chOff x="7001002" y="2738373"/>
            <a:chExt cx="1620520" cy="975994"/>
          </a:xfrm>
        </p:grpSpPr>
        <p:sp>
          <p:nvSpPr>
            <p:cNvPr id="38" name="object 38"/>
            <p:cNvSpPr/>
            <p:nvPr/>
          </p:nvSpPr>
          <p:spPr>
            <a:xfrm>
              <a:off x="7011162" y="2748533"/>
              <a:ext cx="1600200" cy="955675"/>
            </a:xfrm>
            <a:custGeom>
              <a:avLst/>
              <a:gdLst/>
              <a:ahLst/>
              <a:cxnLst/>
              <a:rect l="l" t="t" r="r" b="b"/>
              <a:pathLst>
                <a:path w="1600200" h="955675">
                  <a:moveTo>
                    <a:pt x="1440942" y="0"/>
                  </a:moveTo>
                  <a:lnTo>
                    <a:pt x="159258" y="0"/>
                  </a:lnTo>
                  <a:lnTo>
                    <a:pt x="108898" y="8113"/>
                  </a:lnTo>
                  <a:lnTo>
                    <a:pt x="65178" y="30711"/>
                  </a:lnTo>
                  <a:lnTo>
                    <a:pt x="30711" y="65178"/>
                  </a:lnTo>
                  <a:lnTo>
                    <a:pt x="8113" y="108898"/>
                  </a:lnTo>
                  <a:lnTo>
                    <a:pt x="0" y="159257"/>
                  </a:lnTo>
                  <a:lnTo>
                    <a:pt x="0" y="796289"/>
                  </a:lnTo>
                  <a:lnTo>
                    <a:pt x="8113" y="846649"/>
                  </a:lnTo>
                  <a:lnTo>
                    <a:pt x="30711" y="890369"/>
                  </a:lnTo>
                  <a:lnTo>
                    <a:pt x="65178" y="924836"/>
                  </a:lnTo>
                  <a:lnTo>
                    <a:pt x="108898" y="947434"/>
                  </a:lnTo>
                  <a:lnTo>
                    <a:pt x="159258" y="955547"/>
                  </a:lnTo>
                  <a:lnTo>
                    <a:pt x="1440942" y="955547"/>
                  </a:lnTo>
                  <a:lnTo>
                    <a:pt x="1491301" y="947434"/>
                  </a:lnTo>
                  <a:lnTo>
                    <a:pt x="1535021" y="924836"/>
                  </a:lnTo>
                  <a:lnTo>
                    <a:pt x="1569488" y="890369"/>
                  </a:lnTo>
                  <a:lnTo>
                    <a:pt x="1592086" y="846649"/>
                  </a:lnTo>
                  <a:lnTo>
                    <a:pt x="1600200" y="796289"/>
                  </a:lnTo>
                  <a:lnTo>
                    <a:pt x="1600200" y="159257"/>
                  </a:lnTo>
                  <a:lnTo>
                    <a:pt x="1592086" y="108898"/>
                  </a:lnTo>
                  <a:lnTo>
                    <a:pt x="1569488" y="65178"/>
                  </a:lnTo>
                  <a:lnTo>
                    <a:pt x="1535021" y="30711"/>
                  </a:lnTo>
                  <a:lnTo>
                    <a:pt x="1491301" y="8113"/>
                  </a:lnTo>
                  <a:lnTo>
                    <a:pt x="1440942" y="0"/>
                  </a:lnTo>
                  <a:close/>
                </a:path>
              </a:pathLst>
            </a:custGeom>
            <a:solidFill>
              <a:srgbClr val="EE7923"/>
            </a:solidFill>
          </p:spPr>
          <p:txBody>
            <a:bodyPr wrap="square" lIns="0" tIns="0" rIns="0" bIns="0" rtlCol="0"/>
            <a:lstStyle/>
            <a:p>
              <a:endParaRPr/>
            </a:p>
          </p:txBody>
        </p:sp>
        <p:sp>
          <p:nvSpPr>
            <p:cNvPr id="39" name="object 39"/>
            <p:cNvSpPr/>
            <p:nvPr/>
          </p:nvSpPr>
          <p:spPr>
            <a:xfrm>
              <a:off x="7011162" y="2748533"/>
              <a:ext cx="1600200" cy="955675"/>
            </a:xfrm>
            <a:custGeom>
              <a:avLst/>
              <a:gdLst/>
              <a:ahLst/>
              <a:cxnLst/>
              <a:rect l="l" t="t" r="r" b="b"/>
              <a:pathLst>
                <a:path w="1600200" h="955675">
                  <a:moveTo>
                    <a:pt x="0" y="159257"/>
                  </a:moveTo>
                  <a:lnTo>
                    <a:pt x="8113" y="108898"/>
                  </a:lnTo>
                  <a:lnTo>
                    <a:pt x="30711" y="65178"/>
                  </a:lnTo>
                  <a:lnTo>
                    <a:pt x="65178" y="30711"/>
                  </a:lnTo>
                  <a:lnTo>
                    <a:pt x="108898" y="8113"/>
                  </a:lnTo>
                  <a:lnTo>
                    <a:pt x="159258" y="0"/>
                  </a:lnTo>
                  <a:lnTo>
                    <a:pt x="1440942" y="0"/>
                  </a:lnTo>
                  <a:lnTo>
                    <a:pt x="1491301" y="8113"/>
                  </a:lnTo>
                  <a:lnTo>
                    <a:pt x="1535021" y="30711"/>
                  </a:lnTo>
                  <a:lnTo>
                    <a:pt x="1569488" y="65178"/>
                  </a:lnTo>
                  <a:lnTo>
                    <a:pt x="1592086" y="108898"/>
                  </a:lnTo>
                  <a:lnTo>
                    <a:pt x="1600200" y="159257"/>
                  </a:lnTo>
                  <a:lnTo>
                    <a:pt x="1600200" y="796289"/>
                  </a:lnTo>
                  <a:lnTo>
                    <a:pt x="1592086" y="846649"/>
                  </a:lnTo>
                  <a:lnTo>
                    <a:pt x="1569488" y="890369"/>
                  </a:lnTo>
                  <a:lnTo>
                    <a:pt x="1535021" y="924836"/>
                  </a:lnTo>
                  <a:lnTo>
                    <a:pt x="1491301" y="947434"/>
                  </a:lnTo>
                  <a:lnTo>
                    <a:pt x="1440942" y="955547"/>
                  </a:lnTo>
                  <a:lnTo>
                    <a:pt x="159258" y="955547"/>
                  </a:lnTo>
                  <a:lnTo>
                    <a:pt x="108898" y="947434"/>
                  </a:lnTo>
                  <a:lnTo>
                    <a:pt x="65178" y="924836"/>
                  </a:lnTo>
                  <a:lnTo>
                    <a:pt x="30711" y="890369"/>
                  </a:lnTo>
                  <a:lnTo>
                    <a:pt x="8113" y="846649"/>
                  </a:lnTo>
                  <a:lnTo>
                    <a:pt x="0" y="796289"/>
                  </a:lnTo>
                  <a:lnTo>
                    <a:pt x="0" y="159257"/>
                  </a:lnTo>
                  <a:close/>
                </a:path>
              </a:pathLst>
            </a:custGeom>
            <a:ln w="19812">
              <a:solidFill>
                <a:srgbClr val="FFFFFF"/>
              </a:solidFill>
            </a:ln>
          </p:spPr>
          <p:txBody>
            <a:bodyPr wrap="square" lIns="0" tIns="0" rIns="0" bIns="0" rtlCol="0"/>
            <a:lstStyle/>
            <a:p>
              <a:endParaRPr/>
            </a:p>
          </p:txBody>
        </p:sp>
      </p:grpSp>
      <p:sp>
        <p:nvSpPr>
          <p:cNvPr id="40" name="object 40"/>
          <p:cNvSpPr txBox="1"/>
          <p:nvPr/>
        </p:nvSpPr>
        <p:spPr>
          <a:xfrm>
            <a:off x="7114158" y="2936494"/>
            <a:ext cx="1356360" cy="537845"/>
          </a:xfrm>
          <a:prstGeom prst="rect">
            <a:avLst/>
          </a:prstGeom>
        </p:spPr>
        <p:txBody>
          <a:bodyPr vert="horz" wrap="square" lIns="0" tIns="51435" rIns="0" bIns="0" rtlCol="0">
            <a:spAutoFit/>
          </a:bodyPr>
          <a:lstStyle/>
          <a:p>
            <a:pPr marL="12700" marR="5080">
              <a:lnSpc>
                <a:spcPts val="1870"/>
              </a:lnSpc>
              <a:spcBef>
                <a:spcPts val="405"/>
              </a:spcBef>
            </a:pPr>
            <a:r>
              <a:rPr sz="1800" spc="-65" dirty="0">
                <a:latin typeface="Arial"/>
                <a:cs typeface="Arial"/>
              </a:rPr>
              <a:t>Top  </a:t>
            </a:r>
            <a:r>
              <a:rPr sz="1800" spc="-5" dirty="0">
                <a:latin typeface="Arial"/>
                <a:cs typeface="Arial"/>
              </a:rPr>
              <a:t>Ma</a:t>
            </a:r>
            <a:r>
              <a:rPr sz="1800" spc="-15" dirty="0">
                <a:latin typeface="Arial"/>
                <a:cs typeface="Arial"/>
              </a:rPr>
              <a:t>n</a:t>
            </a:r>
            <a:r>
              <a:rPr sz="1800" spc="-5" dirty="0">
                <a:latin typeface="Arial"/>
                <a:cs typeface="Arial"/>
              </a:rPr>
              <a:t>a</a:t>
            </a:r>
            <a:r>
              <a:rPr sz="1800" spc="-15" dirty="0">
                <a:latin typeface="Arial"/>
                <a:cs typeface="Arial"/>
              </a:rPr>
              <a:t>g</a:t>
            </a:r>
            <a:r>
              <a:rPr sz="1800" spc="-5" dirty="0">
                <a:latin typeface="Arial"/>
                <a:cs typeface="Arial"/>
              </a:rPr>
              <a:t>em</a:t>
            </a:r>
            <a:r>
              <a:rPr sz="1800" spc="-15" dirty="0">
                <a:latin typeface="Arial"/>
                <a:cs typeface="Arial"/>
              </a:rPr>
              <a:t>e</a:t>
            </a:r>
            <a:r>
              <a:rPr sz="1800" dirty="0">
                <a:latin typeface="Arial"/>
                <a:cs typeface="Arial"/>
              </a:rPr>
              <a:t>nt</a:t>
            </a:r>
            <a:endParaRPr sz="1800">
              <a:latin typeface="Arial"/>
              <a:cs typeface="Arial"/>
            </a:endParaRPr>
          </a:p>
        </p:txBody>
      </p:sp>
      <p:grpSp>
        <p:nvGrpSpPr>
          <p:cNvPr id="41" name="object 41"/>
          <p:cNvGrpSpPr/>
          <p:nvPr/>
        </p:nvGrpSpPr>
        <p:grpSpPr>
          <a:xfrm>
            <a:off x="7001002" y="4129785"/>
            <a:ext cx="1620520" cy="975994"/>
            <a:chOff x="7001002" y="4129785"/>
            <a:chExt cx="1620520" cy="975994"/>
          </a:xfrm>
        </p:grpSpPr>
        <p:sp>
          <p:nvSpPr>
            <p:cNvPr id="42" name="object 42"/>
            <p:cNvSpPr/>
            <p:nvPr/>
          </p:nvSpPr>
          <p:spPr>
            <a:xfrm>
              <a:off x="7011162" y="4139945"/>
              <a:ext cx="1600200" cy="955675"/>
            </a:xfrm>
            <a:custGeom>
              <a:avLst/>
              <a:gdLst/>
              <a:ahLst/>
              <a:cxnLst/>
              <a:rect l="l" t="t" r="r" b="b"/>
              <a:pathLst>
                <a:path w="1600200" h="955675">
                  <a:moveTo>
                    <a:pt x="1440942" y="0"/>
                  </a:moveTo>
                  <a:lnTo>
                    <a:pt x="159258" y="0"/>
                  </a:lnTo>
                  <a:lnTo>
                    <a:pt x="108898" y="8113"/>
                  </a:lnTo>
                  <a:lnTo>
                    <a:pt x="65178" y="30711"/>
                  </a:lnTo>
                  <a:lnTo>
                    <a:pt x="30711" y="65178"/>
                  </a:lnTo>
                  <a:lnTo>
                    <a:pt x="8113" y="108898"/>
                  </a:lnTo>
                  <a:lnTo>
                    <a:pt x="0" y="159257"/>
                  </a:lnTo>
                  <a:lnTo>
                    <a:pt x="0" y="796289"/>
                  </a:lnTo>
                  <a:lnTo>
                    <a:pt x="8113" y="846649"/>
                  </a:lnTo>
                  <a:lnTo>
                    <a:pt x="30711" y="890369"/>
                  </a:lnTo>
                  <a:lnTo>
                    <a:pt x="65178" y="924836"/>
                  </a:lnTo>
                  <a:lnTo>
                    <a:pt x="108898" y="947434"/>
                  </a:lnTo>
                  <a:lnTo>
                    <a:pt x="159258" y="955547"/>
                  </a:lnTo>
                  <a:lnTo>
                    <a:pt x="1440942" y="955547"/>
                  </a:lnTo>
                  <a:lnTo>
                    <a:pt x="1491301" y="947434"/>
                  </a:lnTo>
                  <a:lnTo>
                    <a:pt x="1535021" y="924836"/>
                  </a:lnTo>
                  <a:lnTo>
                    <a:pt x="1569488" y="890369"/>
                  </a:lnTo>
                  <a:lnTo>
                    <a:pt x="1592086" y="846649"/>
                  </a:lnTo>
                  <a:lnTo>
                    <a:pt x="1600200" y="796289"/>
                  </a:lnTo>
                  <a:lnTo>
                    <a:pt x="1600200" y="159257"/>
                  </a:lnTo>
                  <a:lnTo>
                    <a:pt x="1592086" y="108898"/>
                  </a:lnTo>
                  <a:lnTo>
                    <a:pt x="1569488" y="65178"/>
                  </a:lnTo>
                  <a:lnTo>
                    <a:pt x="1535021" y="30711"/>
                  </a:lnTo>
                  <a:lnTo>
                    <a:pt x="1491301" y="8113"/>
                  </a:lnTo>
                  <a:lnTo>
                    <a:pt x="1440942" y="0"/>
                  </a:lnTo>
                  <a:close/>
                </a:path>
              </a:pathLst>
            </a:custGeom>
            <a:solidFill>
              <a:srgbClr val="5A9FF5"/>
            </a:solidFill>
          </p:spPr>
          <p:txBody>
            <a:bodyPr wrap="square" lIns="0" tIns="0" rIns="0" bIns="0" rtlCol="0"/>
            <a:lstStyle/>
            <a:p>
              <a:endParaRPr/>
            </a:p>
          </p:txBody>
        </p:sp>
        <p:sp>
          <p:nvSpPr>
            <p:cNvPr id="43" name="object 43"/>
            <p:cNvSpPr/>
            <p:nvPr/>
          </p:nvSpPr>
          <p:spPr>
            <a:xfrm>
              <a:off x="7011162" y="4139945"/>
              <a:ext cx="1600200" cy="955675"/>
            </a:xfrm>
            <a:custGeom>
              <a:avLst/>
              <a:gdLst/>
              <a:ahLst/>
              <a:cxnLst/>
              <a:rect l="l" t="t" r="r" b="b"/>
              <a:pathLst>
                <a:path w="1600200" h="955675">
                  <a:moveTo>
                    <a:pt x="0" y="159257"/>
                  </a:moveTo>
                  <a:lnTo>
                    <a:pt x="8113" y="108898"/>
                  </a:lnTo>
                  <a:lnTo>
                    <a:pt x="30711" y="65178"/>
                  </a:lnTo>
                  <a:lnTo>
                    <a:pt x="65178" y="30711"/>
                  </a:lnTo>
                  <a:lnTo>
                    <a:pt x="108898" y="8113"/>
                  </a:lnTo>
                  <a:lnTo>
                    <a:pt x="159258" y="0"/>
                  </a:lnTo>
                  <a:lnTo>
                    <a:pt x="1440942" y="0"/>
                  </a:lnTo>
                  <a:lnTo>
                    <a:pt x="1491301" y="8113"/>
                  </a:lnTo>
                  <a:lnTo>
                    <a:pt x="1535021" y="30711"/>
                  </a:lnTo>
                  <a:lnTo>
                    <a:pt x="1569488" y="65178"/>
                  </a:lnTo>
                  <a:lnTo>
                    <a:pt x="1592086" y="108898"/>
                  </a:lnTo>
                  <a:lnTo>
                    <a:pt x="1600200" y="159257"/>
                  </a:lnTo>
                  <a:lnTo>
                    <a:pt x="1600200" y="796289"/>
                  </a:lnTo>
                  <a:lnTo>
                    <a:pt x="1592086" y="846649"/>
                  </a:lnTo>
                  <a:lnTo>
                    <a:pt x="1569488" y="890369"/>
                  </a:lnTo>
                  <a:lnTo>
                    <a:pt x="1535021" y="924836"/>
                  </a:lnTo>
                  <a:lnTo>
                    <a:pt x="1491301" y="947434"/>
                  </a:lnTo>
                  <a:lnTo>
                    <a:pt x="1440942" y="955547"/>
                  </a:lnTo>
                  <a:lnTo>
                    <a:pt x="159258" y="955547"/>
                  </a:lnTo>
                  <a:lnTo>
                    <a:pt x="108898" y="947434"/>
                  </a:lnTo>
                  <a:lnTo>
                    <a:pt x="65178" y="924836"/>
                  </a:lnTo>
                  <a:lnTo>
                    <a:pt x="30711" y="890369"/>
                  </a:lnTo>
                  <a:lnTo>
                    <a:pt x="8113" y="846649"/>
                  </a:lnTo>
                  <a:lnTo>
                    <a:pt x="0" y="796289"/>
                  </a:lnTo>
                  <a:lnTo>
                    <a:pt x="0" y="159257"/>
                  </a:lnTo>
                  <a:close/>
                </a:path>
              </a:pathLst>
            </a:custGeom>
            <a:ln w="19812">
              <a:solidFill>
                <a:srgbClr val="FFFFFF"/>
              </a:solidFill>
            </a:ln>
          </p:spPr>
          <p:txBody>
            <a:bodyPr wrap="square" lIns="0" tIns="0" rIns="0" bIns="0" rtlCol="0"/>
            <a:lstStyle/>
            <a:p>
              <a:endParaRPr/>
            </a:p>
          </p:txBody>
        </p:sp>
      </p:grpSp>
      <p:sp>
        <p:nvSpPr>
          <p:cNvPr id="44" name="object 44"/>
          <p:cNvSpPr txBox="1"/>
          <p:nvPr/>
        </p:nvSpPr>
        <p:spPr>
          <a:xfrm>
            <a:off x="7114158" y="4327652"/>
            <a:ext cx="1356360" cy="537845"/>
          </a:xfrm>
          <a:prstGeom prst="rect">
            <a:avLst/>
          </a:prstGeom>
        </p:spPr>
        <p:txBody>
          <a:bodyPr vert="horz" wrap="square" lIns="0" tIns="50800" rIns="0" bIns="0" rtlCol="0">
            <a:spAutoFit/>
          </a:bodyPr>
          <a:lstStyle/>
          <a:p>
            <a:pPr marL="12700" marR="5080">
              <a:lnSpc>
                <a:spcPts val="1870"/>
              </a:lnSpc>
              <a:spcBef>
                <a:spcPts val="400"/>
              </a:spcBef>
            </a:pPr>
            <a:r>
              <a:rPr sz="1800" spc="-5" dirty="0">
                <a:latin typeface="Arial"/>
                <a:cs typeface="Arial"/>
              </a:rPr>
              <a:t>Middle  Ma</a:t>
            </a:r>
            <a:r>
              <a:rPr sz="1800" spc="-15" dirty="0">
                <a:latin typeface="Arial"/>
                <a:cs typeface="Arial"/>
              </a:rPr>
              <a:t>n</a:t>
            </a:r>
            <a:r>
              <a:rPr sz="1800" spc="-5" dirty="0">
                <a:latin typeface="Arial"/>
                <a:cs typeface="Arial"/>
              </a:rPr>
              <a:t>a</a:t>
            </a:r>
            <a:r>
              <a:rPr sz="1800" spc="-15" dirty="0">
                <a:latin typeface="Arial"/>
                <a:cs typeface="Arial"/>
              </a:rPr>
              <a:t>g</a:t>
            </a:r>
            <a:r>
              <a:rPr sz="1800" spc="-5" dirty="0">
                <a:latin typeface="Arial"/>
                <a:cs typeface="Arial"/>
              </a:rPr>
              <a:t>em</a:t>
            </a:r>
            <a:r>
              <a:rPr sz="1800" spc="-15" dirty="0">
                <a:latin typeface="Arial"/>
                <a:cs typeface="Arial"/>
              </a:rPr>
              <a:t>e</a:t>
            </a:r>
            <a:r>
              <a:rPr sz="1800" dirty="0">
                <a:latin typeface="Arial"/>
                <a:cs typeface="Arial"/>
              </a:rPr>
              <a:t>nt</a:t>
            </a:r>
            <a:endParaRPr sz="1800">
              <a:latin typeface="Arial"/>
              <a:cs typeface="Arial"/>
            </a:endParaRPr>
          </a:p>
        </p:txBody>
      </p:sp>
      <p:grpSp>
        <p:nvGrpSpPr>
          <p:cNvPr id="45" name="object 45"/>
          <p:cNvGrpSpPr/>
          <p:nvPr/>
        </p:nvGrpSpPr>
        <p:grpSpPr>
          <a:xfrm>
            <a:off x="7001256" y="5353811"/>
            <a:ext cx="1620520" cy="975360"/>
            <a:chOff x="7001256" y="5353811"/>
            <a:chExt cx="1620520" cy="975360"/>
          </a:xfrm>
        </p:grpSpPr>
        <p:sp>
          <p:nvSpPr>
            <p:cNvPr id="46" name="object 46"/>
            <p:cNvSpPr/>
            <p:nvPr/>
          </p:nvSpPr>
          <p:spPr>
            <a:xfrm>
              <a:off x="7011162" y="5363717"/>
              <a:ext cx="1600200" cy="955675"/>
            </a:xfrm>
            <a:custGeom>
              <a:avLst/>
              <a:gdLst/>
              <a:ahLst/>
              <a:cxnLst/>
              <a:rect l="l" t="t" r="r" b="b"/>
              <a:pathLst>
                <a:path w="1600200" h="955675">
                  <a:moveTo>
                    <a:pt x="1440942" y="0"/>
                  </a:moveTo>
                  <a:lnTo>
                    <a:pt x="159258" y="0"/>
                  </a:lnTo>
                  <a:lnTo>
                    <a:pt x="108898" y="8113"/>
                  </a:lnTo>
                  <a:lnTo>
                    <a:pt x="65178" y="30711"/>
                  </a:lnTo>
                  <a:lnTo>
                    <a:pt x="30711" y="65178"/>
                  </a:lnTo>
                  <a:lnTo>
                    <a:pt x="8113" y="108898"/>
                  </a:lnTo>
                  <a:lnTo>
                    <a:pt x="0" y="159257"/>
                  </a:lnTo>
                  <a:lnTo>
                    <a:pt x="0" y="796289"/>
                  </a:lnTo>
                  <a:lnTo>
                    <a:pt x="8113" y="846629"/>
                  </a:lnTo>
                  <a:lnTo>
                    <a:pt x="30711" y="890347"/>
                  </a:lnTo>
                  <a:lnTo>
                    <a:pt x="65178" y="924821"/>
                  </a:lnTo>
                  <a:lnTo>
                    <a:pt x="108898" y="947429"/>
                  </a:lnTo>
                  <a:lnTo>
                    <a:pt x="159258" y="955547"/>
                  </a:lnTo>
                  <a:lnTo>
                    <a:pt x="1440942" y="955547"/>
                  </a:lnTo>
                  <a:lnTo>
                    <a:pt x="1491301" y="947429"/>
                  </a:lnTo>
                  <a:lnTo>
                    <a:pt x="1535021" y="924821"/>
                  </a:lnTo>
                  <a:lnTo>
                    <a:pt x="1569488" y="890347"/>
                  </a:lnTo>
                  <a:lnTo>
                    <a:pt x="1592086" y="846629"/>
                  </a:lnTo>
                  <a:lnTo>
                    <a:pt x="1600200" y="796289"/>
                  </a:lnTo>
                  <a:lnTo>
                    <a:pt x="1600200" y="159257"/>
                  </a:lnTo>
                  <a:lnTo>
                    <a:pt x="1592086" y="108898"/>
                  </a:lnTo>
                  <a:lnTo>
                    <a:pt x="1569488" y="65178"/>
                  </a:lnTo>
                  <a:lnTo>
                    <a:pt x="1535021" y="30711"/>
                  </a:lnTo>
                  <a:lnTo>
                    <a:pt x="1491301" y="8113"/>
                  </a:lnTo>
                  <a:lnTo>
                    <a:pt x="1440942" y="0"/>
                  </a:lnTo>
                  <a:close/>
                </a:path>
              </a:pathLst>
            </a:custGeom>
            <a:solidFill>
              <a:srgbClr val="75CEEB"/>
            </a:solidFill>
          </p:spPr>
          <p:txBody>
            <a:bodyPr wrap="square" lIns="0" tIns="0" rIns="0" bIns="0" rtlCol="0"/>
            <a:lstStyle/>
            <a:p>
              <a:endParaRPr/>
            </a:p>
          </p:txBody>
        </p:sp>
        <p:sp>
          <p:nvSpPr>
            <p:cNvPr id="47" name="object 47"/>
            <p:cNvSpPr/>
            <p:nvPr/>
          </p:nvSpPr>
          <p:spPr>
            <a:xfrm>
              <a:off x="7011162" y="5363717"/>
              <a:ext cx="1600200" cy="955675"/>
            </a:xfrm>
            <a:custGeom>
              <a:avLst/>
              <a:gdLst/>
              <a:ahLst/>
              <a:cxnLst/>
              <a:rect l="l" t="t" r="r" b="b"/>
              <a:pathLst>
                <a:path w="1600200" h="955675">
                  <a:moveTo>
                    <a:pt x="0" y="159257"/>
                  </a:moveTo>
                  <a:lnTo>
                    <a:pt x="8113" y="108898"/>
                  </a:lnTo>
                  <a:lnTo>
                    <a:pt x="30711" y="65178"/>
                  </a:lnTo>
                  <a:lnTo>
                    <a:pt x="65178" y="30711"/>
                  </a:lnTo>
                  <a:lnTo>
                    <a:pt x="108898" y="8113"/>
                  </a:lnTo>
                  <a:lnTo>
                    <a:pt x="159258" y="0"/>
                  </a:lnTo>
                  <a:lnTo>
                    <a:pt x="1440942" y="0"/>
                  </a:lnTo>
                  <a:lnTo>
                    <a:pt x="1491301" y="8113"/>
                  </a:lnTo>
                  <a:lnTo>
                    <a:pt x="1535021" y="30711"/>
                  </a:lnTo>
                  <a:lnTo>
                    <a:pt x="1569488" y="65178"/>
                  </a:lnTo>
                  <a:lnTo>
                    <a:pt x="1592086" y="108898"/>
                  </a:lnTo>
                  <a:lnTo>
                    <a:pt x="1600200" y="159257"/>
                  </a:lnTo>
                  <a:lnTo>
                    <a:pt x="1600200" y="796289"/>
                  </a:lnTo>
                  <a:lnTo>
                    <a:pt x="1592086" y="846629"/>
                  </a:lnTo>
                  <a:lnTo>
                    <a:pt x="1569488" y="890347"/>
                  </a:lnTo>
                  <a:lnTo>
                    <a:pt x="1535021" y="924821"/>
                  </a:lnTo>
                  <a:lnTo>
                    <a:pt x="1491301" y="947429"/>
                  </a:lnTo>
                  <a:lnTo>
                    <a:pt x="1440942" y="955547"/>
                  </a:lnTo>
                  <a:lnTo>
                    <a:pt x="159258" y="955547"/>
                  </a:lnTo>
                  <a:lnTo>
                    <a:pt x="108898" y="947429"/>
                  </a:lnTo>
                  <a:lnTo>
                    <a:pt x="65178" y="924821"/>
                  </a:lnTo>
                  <a:lnTo>
                    <a:pt x="30711" y="890347"/>
                  </a:lnTo>
                  <a:lnTo>
                    <a:pt x="8113" y="846629"/>
                  </a:lnTo>
                  <a:lnTo>
                    <a:pt x="0" y="796289"/>
                  </a:lnTo>
                  <a:lnTo>
                    <a:pt x="0" y="159257"/>
                  </a:lnTo>
                  <a:close/>
                </a:path>
              </a:pathLst>
            </a:custGeom>
            <a:ln w="19812">
              <a:solidFill>
                <a:srgbClr val="FFFFFF"/>
              </a:solidFill>
            </a:ln>
          </p:spPr>
          <p:txBody>
            <a:bodyPr wrap="square" lIns="0" tIns="0" rIns="0" bIns="0" rtlCol="0"/>
            <a:lstStyle/>
            <a:p>
              <a:endParaRPr/>
            </a:p>
          </p:txBody>
        </p:sp>
      </p:grpSp>
      <p:sp>
        <p:nvSpPr>
          <p:cNvPr id="48" name="object 48"/>
          <p:cNvSpPr txBox="1"/>
          <p:nvPr/>
        </p:nvSpPr>
        <p:spPr>
          <a:xfrm>
            <a:off x="7114158" y="5432552"/>
            <a:ext cx="1204595" cy="774065"/>
          </a:xfrm>
          <a:prstGeom prst="rect">
            <a:avLst/>
          </a:prstGeom>
        </p:spPr>
        <p:txBody>
          <a:bodyPr vert="horz" wrap="square" lIns="0" tIns="49530" rIns="0" bIns="0" rtlCol="0">
            <a:spAutoFit/>
          </a:bodyPr>
          <a:lstStyle/>
          <a:p>
            <a:pPr marL="12700" marR="5080">
              <a:lnSpc>
                <a:spcPct val="86400"/>
              </a:lnSpc>
              <a:spcBef>
                <a:spcPts val="390"/>
              </a:spcBef>
            </a:pPr>
            <a:r>
              <a:rPr sz="1800" spc="-5" dirty="0">
                <a:latin typeface="Arial"/>
                <a:cs typeface="Arial"/>
              </a:rPr>
              <a:t>Op</a:t>
            </a:r>
            <a:r>
              <a:rPr sz="1800" spc="-15" dirty="0">
                <a:latin typeface="Arial"/>
                <a:cs typeface="Arial"/>
              </a:rPr>
              <a:t>e</a:t>
            </a:r>
            <a:r>
              <a:rPr sz="1800" dirty="0">
                <a:latin typeface="Arial"/>
                <a:cs typeface="Arial"/>
              </a:rPr>
              <a:t>rati</a:t>
            </a:r>
            <a:r>
              <a:rPr sz="1800" spc="-15" dirty="0">
                <a:latin typeface="Arial"/>
                <a:cs typeface="Arial"/>
              </a:rPr>
              <a:t>o</a:t>
            </a:r>
            <a:r>
              <a:rPr sz="1800" spc="-5" dirty="0">
                <a:latin typeface="Arial"/>
                <a:cs typeface="Arial"/>
              </a:rPr>
              <a:t>n</a:t>
            </a:r>
            <a:r>
              <a:rPr sz="1800" spc="-15" dirty="0">
                <a:latin typeface="Arial"/>
                <a:cs typeface="Arial"/>
              </a:rPr>
              <a:t>a</a:t>
            </a:r>
            <a:r>
              <a:rPr sz="1800" spc="-5" dirty="0">
                <a:latin typeface="Arial"/>
                <a:cs typeface="Arial"/>
              </a:rPr>
              <a:t>l  level  managers</a:t>
            </a:r>
            <a:endParaRPr sz="1800">
              <a:latin typeface="Arial"/>
              <a:cs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94642"/>
            <a:ext cx="8077200" cy="443070"/>
          </a:xfrm>
          <a:prstGeom prst="rect">
            <a:avLst/>
          </a:prstGeom>
        </p:spPr>
        <p:txBody>
          <a:bodyPr vert="horz" wrap="square" lIns="0" tIns="12065" rIns="0" bIns="0" rtlCol="0">
            <a:spAutoFit/>
          </a:bodyPr>
          <a:lstStyle/>
          <a:p>
            <a:pPr marL="2257425" marR="5080" indent="-2245360">
              <a:lnSpc>
                <a:spcPct val="100000"/>
              </a:lnSpc>
              <a:spcBef>
                <a:spcPts val="95"/>
              </a:spcBef>
            </a:pPr>
            <a:r>
              <a:rPr sz="2800" b="0" spc="-5" dirty="0">
                <a:latin typeface="Arial"/>
                <a:cs typeface="Arial"/>
              </a:rPr>
              <a:t>Setting </a:t>
            </a:r>
            <a:r>
              <a:rPr sz="2800" b="0" dirty="0">
                <a:latin typeface="Arial"/>
                <a:cs typeface="Arial"/>
              </a:rPr>
              <a:t>Objectives </a:t>
            </a:r>
            <a:r>
              <a:rPr sz="2800" b="0" spc="-5" dirty="0">
                <a:latin typeface="Arial"/>
                <a:cs typeface="Arial"/>
              </a:rPr>
              <a:t>and</a:t>
            </a:r>
            <a:r>
              <a:rPr sz="2800" b="0" spc="-60" dirty="0">
                <a:latin typeface="Arial"/>
                <a:cs typeface="Arial"/>
              </a:rPr>
              <a:t> </a:t>
            </a:r>
            <a:r>
              <a:rPr sz="2800" b="0" dirty="0">
                <a:latin typeface="Arial"/>
                <a:cs typeface="Arial"/>
              </a:rPr>
              <a:t>Organizational  hierarchy</a:t>
            </a:r>
          </a:p>
        </p:txBody>
      </p:sp>
      <p:sp>
        <p:nvSpPr>
          <p:cNvPr id="3" name="object 3"/>
          <p:cNvSpPr txBox="1">
            <a:spLocks noGrp="1"/>
          </p:cNvSpPr>
          <p:nvPr>
            <p:ph type="body" idx="1"/>
          </p:nvPr>
        </p:nvSpPr>
        <p:spPr>
          <a:xfrm>
            <a:off x="457200" y="1600200"/>
            <a:ext cx="8229600" cy="3849131"/>
          </a:xfrm>
          <a:prstGeom prst="rect">
            <a:avLst/>
          </a:prstGeom>
        </p:spPr>
        <p:txBody>
          <a:bodyPr vert="horz" wrap="square" lIns="0" tIns="133985" rIns="0" bIns="0" rtlCol="0">
            <a:spAutoFit/>
          </a:bodyPr>
          <a:lstStyle/>
          <a:p>
            <a:pPr marL="12700">
              <a:lnSpc>
                <a:spcPct val="100000"/>
              </a:lnSpc>
              <a:spcBef>
                <a:spcPts val="1055"/>
              </a:spcBef>
              <a:tabLst>
                <a:tab pos="355600" algn="l"/>
              </a:tabLst>
            </a:pPr>
            <a:r>
              <a:rPr sz="2000" dirty="0" smtClean="0"/>
              <a:t>Managers </a:t>
            </a:r>
            <a:r>
              <a:rPr sz="2000" dirty="0"/>
              <a:t>at </a:t>
            </a:r>
            <a:r>
              <a:rPr sz="2000" spc="-5" dirty="0"/>
              <a:t>different </a:t>
            </a:r>
            <a:r>
              <a:rPr sz="2000" dirty="0"/>
              <a:t>levels in the organizational</a:t>
            </a:r>
            <a:r>
              <a:rPr sz="2000" spc="-150" dirty="0"/>
              <a:t> </a:t>
            </a:r>
            <a:r>
              <a:rPr sz="2000" dirty="0"/>
              <a:t>hierarchy</a:t>
            </a:r>
          </a:p>
          <a:p>
            <a:pPr marL="355600">
              <a:lnSpc>
                <a:spcPct val="100000"/>
              </a:lnSpc>
              <a:spcBef>
                <a:spcPts val="960"/>
              </a:spcBef>
            </a:pPr>
            <a:r>
              <a:rPr sz="2000" dirty="0"/>
              <a:t>are concerned with </a:t>
            </a:r>
            <a:r>
              <a:rPr sz="2000" spc="-5" dirty="0"/>
              <a:t>different </a:t>
            </a:r>
            <a:r>
              <a:rPr sz="2000" dirty="0"/>
              <a:t>kinds of</a:t>
            </a:r>
            <a:r>
              <a:rPr sz="2000" spc="-145" dirty="0"/>
              <a:t> </a:t>
            </a:r>
            <a:r>
              <a:rPr sz="2000" dirty="0"/>
              <a:t>objectives</a:t>
            </a:r>
          </a:p>
          <a:p>
            <a:pPr marL="469900" marR="6350" indent="-457834">
              <a:lnSpc>
                <a:spcPct val="140000"/>
              </a:lnSpc>
              <a:spcBef>
                <a:spcPts val="1000"/>
              </a:spcBef>
              <a:buClr>
                <a:srgbClr val="ACD333"/>
              </a:buClr>
              <a:buSzPct val="80000"/>
              <a:buAutoNum type="arabicPeriod"/>
              <a:tabLst>
                <a:tab pos="469900" algn="l"/>
                <a:tab pos="470534" algn="l"/>
              </a:tabLst>
            </a:pPr>
            <a:r>
              <a:rPr sz="2000" dirty="0"/>
              <a:t>Board of Directors and top level managers – involved in  determining the purpose, the mission and overall</a:t>
            </a:r>
            <a:r>
              <a:rPr sz="2000" spc="-130" dirty="0"/>
              <a:t> </a:t>
            </a:r>
            <a:r>
              <a:rPr sz="2000" spc="-5" dirty="0"/>
              <a:t>objectives  </a:t>
            </a:r>
            <a:r>
              <a:rPr sz="2000" dirty="0"/>
              <a:t>of</a:t>
            </a:r>
            <a:r>
              <a:rPr sz="2000" spc="-25" dirty="0"/>
              <a:t> </a:t>
            </a:r>
            <a:r>
              <a:rPr sz="2000" dirty="0"/>
              <a:t>firm.</a:t>
            </a:r>
          </a:p>
          <a:p>
            <a:pPr marL="469900" marR="339090" indent="-457834">
              <a:lnSpc>
                <a:spcPct val="140000"/>
              </a:lnSpc>
              <a:spcBef>
                <a:spcPts val="1010"/>
              </a:spcBef>
              <a:buClr>
                <a:srgbClr val="ACD333"/>
              </a:buClr>
              <a:buSzPct val="80000"/>
              <a:buAutoNum type="arabicPeriod"/>
              <a:tabLst>
                <a:tab pos="469900" algn="l"/>
                <a:tab pos="470534" algn="l"/>
              </a:tabLst>
            </a:pPr>
            <a:r>
              <a:rPr sz="2000" dirty="0"/>
              <a:t>Middle level managers – </a:t>
            </a:r>
            <a:r>
              <a:rPr sz="2000" spc="-10" dirty="0"/>
              <a:t>Vice </a:t>
            </a:r>
            <a:r>
              <a:rPr sz="2000" dirty="0"/>
              <a:t>president or  marketing/production division objectives and</a:t>
            </a:r>
            <a:r>
              <a:rPr sz="2000" spc="-125" dirty="0"/>
              <a:t> </a:t>
            </a:r>
            <a:r>
              <a:rPr sz="2000" dirty="0"/>
              <a:t>department  objectives</a:t>
            </a:r>
          </a:p>
          <a:p>
            <a:pPr marL="469900" marR="5080" indent="-457834">
              <a:lnSpc>
                <a:spcPct val="140000"/>
              </a:lnSpc>
              <a:spcBef>
                <a:spcPts val="994"/>
              </a:spcBef>
              <a:buClr>
                <a:srgbClr val="ACD333"/>
              </a:buClr>
              <a:buSzPct val="80000"/>
              <a:buAutoNum type="arabicPeriod"/>
              <a:tabLst>
                <a:tab pos="469900" algn="l"/>
                <a:tab pos="470534" algn="l"/>
              </a:tabLst>
            </a:pPr>
            <a:r>
              <a:rPr sz="2000" dirty="0"/>
              <a:t>Low level managers – setting the objectives of</a:t>
            </a:r>
            <a:r>
              <a:rPr sz="2000" spc="-175" dirty="0"/>
              <a:t> </a:t>
            </a:r>
            <a:r>
              <a:rPr sz="2000" dirty="0"/>
              <a:t>departments  and units as well as their</a:t>
            </a:r>
            <a:r>
              <a:rPr sz="2000" spc="-90" dirty="0"/>
              <a:t> </a:t>
            </a:r>
            <a:r>
              <a:rPr sz="2000" dirty="0"/>
              <a:t>sub-ordinates</a:t>
            </a:r>
          </a:p>
        </p:txBody>
      </p:sp>
      <p:sp>
        <p:nvSpPr>
          <p:cNvPr id="4" name="object 4"/>
          <p:cNvSpPr/>
          <p:nvPr/>
        </p:nvSpPr>
        <p:spPr>
          <a:xfrm>
            <a:off x="8122793" y="1549653"/>
            <a:ext cx="103885" cy="194348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869428" y="569467"/>
            <a:ext cx="42164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Arial"/>
                <a:cs typeface="Arial"/>
              </a:rPr>
              <a:t>28</a:t>
            </a:r>
            <a:endParaRPr sz="2800">
              <a:latin typeface="Arial"/>
              <a:cs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7334" y="473709"/>
            <a:ext cx="6887209"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Arial"/>
                <a:cs typeface="Arial"/>
              </a:rPr>
              <a:t>Setting </a:t>
            </a:r>
            <a:r>
              <a:rPr sz="3600" b="0" dirty="0">
                <a:latin typeface="Arial"/>
                <a:cs typeface="Arial"/>
              </a:rPr>
              <a:t>of </a:t>
            </a:r>
            <a:r>
              <a:rPr sz="3600" b="0" spc="-5" dirty="0">
                <a:latin typeface="Arial"/>
                <a:cs typeface="Arial"/>
              </a:rPr>
              <a:t>objectives</a:t>
            </a:r>
            <a:r>
              <a:rPr sz="3600" b="0" spc="-25" dirty="0">
                <a:latin typeface="Arial"/>
                <a:cs typeface="Arial"/>
              </a:rPr>
              <a:t> </a:t>
            </a:r>
            <a:r>
              <a:rPr sz="3600" b="0" dirty="0">
                <a:latin typeface="Arial"/>
                <a:cs typeface="Arial"/>
              </a:rPr>
              <a:t>–approaches</a:t>
            </a:r>
            <a:endParaRPr sz="3600">
              <a:latin typeface="Arial"/>
              <a:cs typeface="Arial"/>
            </a:endParaRPr>
          </a:p>
        </p:txBody>
      </p:sp>
      <p:sp>
        <p:nvSpPr>
          <p:cNvPr id="3" name="object 3"/>
          <p:cNvSpPr txBox="1"/>
          <p:nvPr/>
        </p:nvSpPr>
        <p:spPr>
          <a:xfrm>
            <a:off x="1222044" y="2514726"/>
            <a:ext cx="5519420" cy="1829435"/>
          </a:xfrm>
          <a:prstGeom prst="rect">
            <a:avLst/>
          </a:prstGeom>
        </p:spPr>
        <p:txBody>
          <a:bodyPr vert="horz" wrap="square" lIns="0" tIns="13335" rIns="0" bIns="0" rtlCol="0">
            <a:spAutoFit/>
          </a:bodyPr>
          <a:lstStyle/>
          <a:p>
            <a:pPr marL="469265" indent="-457200">
              <a:lnSpc>
                <a:spcPct val="100000"/>
              </a:lnSpc>
              <a:spcBef>
                <a:spcPts val="105"/>
              </a:spcBef>
              <a:buClr>
                <a:srgbClr val="ACD333"/>
              </a:buClr>
              <a:buSzPct val="79545"/>
              <a:buAutoNum type="arabicPeriod"/>
              <a:tabLst>
                <a:tab pos="469900" algn="l"/>
              </a:tabLst>
            </a:pPr>
            <a:r>
              <a:rPr sz="4400" spc="-165" dirty="0">
                <a:latin typeface="Arial"/>
                <a:cs typeface="Arial"/>
              </a:rPr>
              <a:t>Top </a:t>
            </a:r>
            <a:r>
              <a:rPr sz="4400" dirty="0">
                <a:latin typeface="Arial"/>
                <a:cs typeface="Arial"/>
              </a:rPr>
              <a:t>down</a:t>
            </a:r>
            <a:r>
              <a:rPr sz="4400" spc="90" dirty="0">
                <a:latin typeface="Arial"/>
                <a:cs typeface="Arial"/>
              </a:rPr>
              <a:t> </a:t>
            </a:r>
            <a:r>
              <a:rPr sz="4400" dirty="0">
                <a:latin typeface="Arial"/>
                <a:cs typeface="Arial"/>
              </a:rPr>
              <a:t>approach</a:t>
            </a:r>
          </a:p>
          <a:p>
            <a:pPr marL="469265" indent="-457200">
              <a:lnSpc>
                <a:spcPct val="100000"/>
              </a:lnSpc>
              <a:spcBef>
                <a:spcPts val="3635"/>
              </a:spcBef>
              <a:buClr>
                <a:srgbClr val="ACD333"/>
              </a:buClr>
              <a:buSzPct val="79545"/>
              <a:buAutoNum type="arabicPeriod"/>
              <a:tabLst>
                <a:tab pos="469900" algn="l"/>
              </a:tabLst>
            </a:pPr>
            <a:r>
              <a:rPr sz="4400" dirty="0">
                <a:latin typeface="Arial"/>
                <a:cs typeface="Arial"/>
              </a:rPr>
              <a:t>Bottom up</a:t>
            </a:r>
            <a:r>
              <a:rPr sz="4400" spc="-75" dirty="0">
                <a:latin typeface="Arial"/>
                <a:cs typeface="Arial"/>
              </a:rPr>
              <a:t> </a:t>
            </a:r>
            <a:r>
              <a:rPr sz="4400" dirty="0">
                <a:latin typeface="Arial"/>
                <a:cs typeface="Arial"/>
              </a:rPr>
              <a:t>approach</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1318" y="470661"/>
            <a:ext cx="5617845" cy="665480"/>
          </a:xfrm>
          <a:prstGeom prst="rect">
            <a:avLst/>
          </a:prstGeom>
        </p:spPr>
        <p:txBody>
          <a:bodyPr vert="horz" wrap="square" lIns="0" tIns="12700" rIns="0" bIns="0" rtlCol="0">
            <a:spAutoFit/>
          </a:bodyPr>
          <a:lstStyle/>
          <a:p>
            <a:pPr marL="12700">
              <a:lnSpc>
                <a:spcPct val="100000"/>
              </a:lnSpc>
              <a:spcBef>
                <a:spcPts val="100"/>
              </a:spcBef>
            </a:pPr>
            <a:r>
              <a:rPr sz="4200" b="0" dirty="0">
                <a:latin typeface="Arial"/>
                <a:cs typeface="Arial"/>
              </a:rPr>
              <a:t>Multiplicity of</a:t>
            </a:r>
            <a:r>
              <a:rPr sz="4200" b="0" spc="-95" dirty="0">
                <a:latin typeface="Arial"/>
                <a:cs typeface="Arial"/>
              </a:rPr>
              <a:t> </a:t>
            </a:r>
            <a:r>
              <a:rPr sz="3600" b="0" dirty="0">
                <a:latin typeface="Arial"/>
                <a:cs typeface="Arial"/>
              </a:rPr>
              <a:t>approaches</a:t>
            </a:r>
            <a:endParaRPr sz="3600">
              <a:latin typeface="Arial"/>
              <a:cs typeface="Arial"/>
            </a:endParaRPr>
          </a:p>
        </p:txBody>
      </p:sp>
      <p:sp>
        <p:nvSpPr>
          <p:cNvPr id="3" name="object 3"/>
          <p:cNvSpPr txBox="1"/>
          <p:nvPr/>
        </p:nvSpPr>
        <p:spPr>
          <a:xfrm>
            <a:off x="847140" y="1546301"/>
            <a:ext cx="6596380" cy="2835910"/>
          </a:xfrm>
          <a:prstGeom prst="rect">
            <a:avLst/>
          </a:prstGeom>
        </p:spPr>
        <p:txBody>
          <a:bodyPr vert="horz" wrap="square" lIns="0" tIns="13335" rIns="0" bIns="0" rtlCol="0">
            <a:spAutoFit/>
          </a:bodyPr>
          <a:lstStyle/>
          <a:p>
            <a:pPr marL="12700">
              <a:lnSpc>
                <a:spcPct val="100000"/>
              </a:lnSpc>
              <a:spcBef>
                <a:spcPts val="105"/>
              </a:spcBef>
            </a:pPr>
            <a:r>
              <a:rPr sz="2550" spc="445" dirty="0">
                <a:latin typeface="Arial"/>
                <a:cs typeface="Arial"/>
              </a:rPr>
              <a:t></a:t>
            </a:r>
            <a:r>
              <a:rPr sz="2550" spc="-320" dirty="0">
                <a:latin typeface="Arial"/>
                <a:cs typeface="Arial"/>
              </a:rPr>
              <a:t> </a:t>
            </a:r>
            <a:r>
              <a:rPr sz="3200" dirty="0">
                <a:latin typeface="Arial"/>
                <a:cs typeface="Arial"/>
              </a:rPr>
              <a:t>Objectives – </a:t>
            </a:r>
            <a:r>
              <a:rPr sz="3200" spc="-5" dirty="0">
                <a:latin typeface="Arial"/>
                <a:cs typeface="Arial"/>
              </a:rPr>
              <a:t>normally multiple</a:t>
            </a:r>
            <a:endParaRPr sz="3200">
              <a:latin typeface="Arial"/>
              <a:cs typeface="Arial"/>
            </a:endParaRPr>
          </a:p>
          <a:p>
            <a:pPr marL="355600" marR="5080" indent="-343535">
              <a:lnSpc>
                <a:spcPct val="150000"/>
              </a:lnSpc>
              <a:spcBef>
                <a:spcPts val="1000"/>
              </a:spcBef>
            </a:pPr>
            <a:r>
              <a:rPr sz="2550" spc="445" dirty="0">
                <a:latin typeface="Arial"/>
                <a:cs typeface="Arial"/>
              </a:rPr>
              <a:t></a:t>
            </a:r>
            <a:r>
              <a:rPr sz="2550" spc="-315" dirty="0">
                <a:latin typeface="Arial"/>
                <a:cs typeface="Arial"/>
              </a:rPr>
              <a:t> </a:t>
            </a:r>
            <a:r>
              <a:rPr sz="3200" dirty="0">
                <a:latin typeface="Arial"/>
                <a:cs typeface="Arial"/>
              </a:rPr>
              <a:t>The objectives </a:t>
            </a:r>
            <a:r>
              <a:rPr sz="3200" spc="-5" dirty="0">
                <a:latin typeface="Arial"/>
                <a:cs typeface="Arial"/>
              </a:rPr>
              <a:t>should </a:t>
            </a:r>
            <a:r>
              <a:rPr sz="3200" dirty="0">
                <a:latin typeface="Arial"/>
                <a:cs typeface="Arial"/>
              </a:rPr>
              <a:t>be </a:t>
            </a:r>
            <a:r>
              <a:rPr sz="3200" spc="-85" dirty="0">
                <a:latin typeface="Arial"/>
                <a:cs typeface="Arial"/>
              </a:rPr>
              <a:t>verifiable  </a:t>
            </a:r>
            <a:r>
              <a:rPr sz="3200" spc="-5" dirty="0">
                <a:latin typeface="Arial"/>
                <a:cs typeface="Arial"/>
              </a:rPr>
              <a:t>and all the objectives </a:t>
            </a:r>
            <a:r>
              <a:rPr sz="3200" dirty="0">
                <a:latin typeface="Arial"/>
                <a:cs typeface="Arial"/>
              </a:rPr>
              <a:t>are realistic,  </a:t>
            </a:r>
            <a:r>
              <a:rPr sz="3200" spc="-5" dirty="0">
                <a:latin typeface="Arial"/>
                <a:cs typeface="Arial"/>
              </a:rPr>
              <a:t>attainable and</a:t>
            </a:r>
            <a:r>
              <a:rPr sz="3200" spc="-15" dirty="0">
                <a:latin typeface="Arial"/>
                <a:cs typeface="Arial"/>
              </a:rPr>
              <a:t> </a:t>
            </a:r>
            <a:r>
              <a:rPr sz="3200" spc="-5" dirty="0">
                <a:latin typeface="Arial"/>
                <a:cs typeface="Arial"/>
              </a:rPr>
              <a:t>precise.</a:t>
            </a:r>
            <a:endParaRPr sz="3200">
              <a:latin typeface="Arial"/>
              <a:cs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7136" y="470661"/>
            <a:ext cx="5066030" cy="665480"/>
          </a:xfrm>
          <a:prstGeom prst="rect">
            <a:avLst/>
          </a:prstGeom>
        </p:spPr>
        <p:txBody>
          <a:bodyPr vert="horz" wrap="square" lIns="0" tIns="12700" rIns="0" bIns="0" rtlCol="0">
            <a:spAutoFit/>
          </a:bodyPr>
          <a:lstStyle/>
          <a:p>
            <a:pPr marL="12700">
              <a:lnSpc>
                <a:spcPct val="100000"/>
              </a:lnSpc>
              <a:spcBef>
                <a:spcPts val="100"/>
              </a:spcBef>
            </a:pPr>
            <a:r>
              <a:rPr sz="4200" b="0" spc="-5" dirty="0">
                <a:latin typeface="Arial"/>
                <a:cs typeface="Arial"/>
              </a:rPr>
              <a:t>How </a:t>
            </a:r>
            <a:r>
              <a:rPr sz="4200" b="0" dirty="0">
                <a:latin typeface="Arial"/>
                <a:cs typeface="Arial"/>
              </a:rPr>
              <a:t>to set</a:t>
            </a:r>
            <a:r>
              <a:rPr sz="4200" b="0" spc="-80" dirty="0">
                <a:latin typeface="Arial"/>
                <a:cs typeface="Arial"/>
              </a:rPr>
              <a:t> </a:t>
            </a:r>
            <a:r>
              <a:rPr sz="4200" b="0" dirty="0">
                <a:latin typeface="Arial"/>
                <a:cs typeface="Arial"/>
              </a:rPr>
              <a:t>objectives</a:t>
            </a:r>
            <a:endParaRPr sz="4200">
              <a:latin typeface="Arial"/>
              <a:cs typeface="Arial"/>
            </a:endParaRPr>
          </a:p>
        </p:txBody>
      </p:sp>
      <p:sp>
        <p:nvSpPr>
          <p:cNvPr id="3" name="object 3"/>
          <p:cNvSpPr txBox="1"/>
          <p:nvPr/>
        </p:nvSpPr>
        <p:spPr>
          <a:xfrm>
            <a:off x="688340" y="1470406"/>
            <a:ext cx="6819900" cy="3822065"/>
          </a:xfrm>
          <a:prstGeom prst="rect">
            <a:avLst/>
          </a:prstGeom>
        </p:spPr>
        <p:txBody>
          <a:bodyPr vert="horz" wrap="square" lIns="0" tIns="13335" rIns="0" bIns="0" rtlCol="0">
            <a:spAutoFit/>
          </a:bodyPr>
          <a:lstStyle/>
          <a:p>
            <a:pPr marL="12700">
              <a:lnSpc>
                <a:spcPct val="100000"/>
              </a:lnSpc>
              <a:spcBef>
                <a:spcPts val="105"/>
              </a:spcBef>
            </a:pPr>
            <a:r>
              <a:rPr sz="3200" dirty="0">
                <a:latin typeface="Arial"/>
                <a:cs typeface="Arial"/>
              </a:rPr>
              <a:t>Examples of </a:t>
            </a:r>
            <a:r>
              <a:rPr sz="3200" spc="-5" dirty="0">
                <a:latin typeface="Arial"/>
                <a:cs typeface="Arial"/>
              </a:rPr>
              <a:t>non verifiable</a:t>
            </a:r>
            <a:r>
              <a:rPr sz="3200" spc="-85" dirty="0">
                <a:latin typeface="Arial"/>
                <a:cs typeface="Arial"/>
              </a:rPr>
              <a:t> </a:t>
            </a:r>
            <a:r>
              <a:rPr sz="3200" dirty="0">
                <a:latin typeface="Arial"/>
                <a:cs typeface="Arial"/>
              </a:rPr>
              <a:t>objectives:</a:t>
            </a:r>
            <a:endParaRPr sz="3200">
              <a:latin typeface="Arial"/>
              <a:cs typeface="Arial"/>
            </a:endParaRPr>
          </a:p>
          <a:p>
            <a:pPr marL="469900" indent="-457834">
              <a:lnSpc>
                <a:spcPct val="100000"/>
              </a:lnSpc>
              <a:spcBef>
                <a:spcPts val="2915"/>
              </a:spcBef>
              <a:buClr>
                <a:srgbClr val="ACD333"/>
              </a:buClr>
              <a:buSzPct val="79687"/>
              <a:buAutoNum type="arabicPeriod"/>
              <a:tabLst>
                <a:tab pos="469900" algn="l"/>
                <a:tab pos="470534" algn="l"/>
              </a:tabLst>
            </a:pPr>
            <a:r>
              <a:rPr sz="3200" spc="-185" dirty="0">
                <a:latin typeface="Arial"/>
                <a:cs typeface="Arial"/>
              </a:rPr>
              <a:t>To </a:t>
            </a:r>
            <a:r>
              <a:rPr sz="3200" spc="-5" dirty="0">
                <a:latin typeface="Arial"/>
                <a:cs typeface="Arial"/>
              </a:rPr>
              <a:t>make </a:t>
            </a:r>
            <a:r>
              <a:rPr sz="3200" dirty="0">
                <a:latin typeface="Arial"/>
                <a:cs typeface="Arial"/>
              </a:rPr>
              <a:t>a </a:t>
            </a:r>
            <a:r>
              <a:rPr sz="3200" spc="-5" dirty="0">
                <a:latin typeface="Arial"/>
                <a:cs typeface="Arial"/>
              </a:rPr>
              <a:t>reasonable</a:t>
            </a:r>
            <a:r>
              <a:rPr sz="3200" spc="130" dirty="0">
                <a:latin typeface="Arial"/>
                <a:cs typeface="Arial"/>
              </a:rPr>
              <a:t> </a:t>
            </a:r>
            <a:r>
              <a:rPr sz="3200" spc="-5" dirty="0">
                <a:latin typeface="Arial"/>
                <a:cs typeface="Arial"/>
              </a:rPr>
              <a:t>profit</a:t>
            </a:r>
            <a:endParaRPr sz="3200">
              <a:latin typeface="Arial"/>
              <a:cs typeface="Arial"/>
            </a:endParaRPr>
          </a:p>
          <a:p>
            <a:pPr marL="469900" indent="-457834">
              <a:lnSpc>
                <a:spcPct val="100000"/>
              </a:lnSpc>
              <a:spcBef>
                <a:spcPts val="2930"/>
              </a:spcBef>
              <a:buClr>
                <a:srgbClr val="ACD333"/>
              </a:buClr>
              <a:buSzPct val="79687"/>
              <a:buAutoNum type="arabicPeriod"/>
              <a:tabLst>
                <a:tab pos="469900" algn="l"/>
                <a:tab pos="470534" algn="l"/>
              </a:tabLst>
            </a:pPr>
            <a:r>
              <a:rPr sz="3200" spc="-180" dirty="0">
                <a:latin typeface="Arial"/>
                <a:cs typeface="Arial"/>
              </a:rPr>
              <a:t>To </a:t>
            </a:r>
            <a:r>
              <a:rPr sz="3200" spc="-5" dirty="0">
                <a:latin typeface="Arial"/>
                <a:cs typeface="Arial"/>
              </a:rPr>
              <a:t>improve</a:t>
            </a:r>
            <a:r>
              <a:rPr sz="3200" spc="150" dirty="0">
                <a:latin typeface="Arial"/>
                <a:cs typeface="Arial"/>
              </a:rPr>
              <a:t> </a:t>
            </a:r>
            <a:r>
              <a:rPr sz="3200" spc="-5" dirty="0">
                <a:latin typeface="Arial"/>
                <a:cs typeface="Arial"/>
              </a:rPr>
              <a:t>communication</a:t>
            </a:r>
            <a:endParaRPr sz="3200">
              <a:latin typeface="Arial"/>
              <a:cs typeface="Arial"/>
            </a:endParaRPr>
          </a:p>
          <a:p>
            <a:pPr marL="469900" marR="1063625" indent="-457834">
              <a:lnSpc>
                <a:spcPct val="150000"/>
              </a:lnSpc>
              <a:spcBef>
                <a:spcPts val="994"/>
              </a:spcBef>
              <a:buClr>
                <a:srgbClr val="ACD333"/>
              </a:buClr>
              <a:buSzPct val="79687"/>
              <a:buAutoNum type="arabicPeriod"/>
              <a:tabLst>
                <a:tab pos="469900" algn="l"/>
                <a:tab pos="470534" algn="l"/>
              </a:tabLst>
            </a:pPr>
            <a:r>
              <a:rPr sz="3200" spc="-185" dirty="0">
                <a:latin typeface="Arial"/>
                <a:cs typeface="Arial"/>
              </a:rPr>
              <a:t>To </a:t>
            </a:r>
            <a:r>
              <a:rPr sz="3200" spc="-5" dirty="0">
                <a:latin typeface="Arial"/>
                <a:cs typeface="Arial"/>
              </a:rPr>
              <a:t>improve productivity </a:t>
            </a:r>
            <a:r>
              <a:rPr sz="3200" dirty="0">
                <a:latin typeface="Arial"/>
                <a:cs typeface="Arial"/>
              </a:rPr>
              <a:t>of the  </a:t>
            </a:r>
            <a:r>
              <a:rPr sz="3200" spc="-5" dirty="0">
                <a:latin typeface="Arial"/>
                <a:cs typeface="Arial"/>
              </a:rPr>
              <a:t>production</a:t>
            </a:r>
            <a:r>
              <a:rPr sz="3200" spc="-35" dirty="0">
                <a:latin typeface="Arial"/>
                <a:cs typeface="Arial"/>
              </a:rPr>
              <a:t> </a:t>
            </a:r>
            <a:r>
              <a:rPr sz="3200" spc="-5" dirty="0">
                <a:latin typeface="Arial"/>
                <a:cs typeface="Arial"/>
              </a:rPr>
              <a:t>department</a:t>
            </a:r>
            <a:endParaRPr sz="3200">
              <a:latin typeface="Arial"/>
              <a:cs typeface="Arial"/>
            </a:endParaRPr>
          </a:p>
        </p:txBody>
      </p:sp>
      <p:sp>
        <p:nvSpPr>
          <p:cNvPr id="6" name="object 6"/>
          <p:cNvSpPr txBox="1"/>
          <p:nvPr/>
        </p:nvSpPr>
        <p:spPr>
          <a:xfrm>
            <a:off x="6632829" y="6124143"/>
            <a:ext cx="86233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Contd…</a:t>
            </a:r>
            <a:endParaRPr sz="1800">
              <a:latin typeface="Arial"/>
              <a:cs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767842"/>
            <a:ext cx="4187825" cy="360680"/>
          </a:xfrm>
          <a:prstGeom prst="rect">
            <a:avLst/>
          </a:prstGeom>
        </p:spPr>
        <p:txBody>
          <a:bodyPr vert="horz" wrap="square" lIns="0" tIns="12065" rIns="0" bIns="0" rtlCol="0">
            <a:spAutoFit/>
          </a:bodyPr>
          <a:lstStyle/>
          <a:p>
            <a:pPr marL="12700">
              <a:lnSpc>
                <a:spcPct val="100000"/>
              </a:lnSpc>
              <a:spcBef>
                <a:spcPts val="95"/>
              </a:spcBef>
            </a:pPr>
            <a:r>
              <a:rPr sz="2200" b="0" spc="-5" dirty="0">
                <a:latin typeface="Arial"/>
                <a:cs typeface="Arial"/>
              </a:rPr>
              <a:t>Examples of </a:t>
            </a:r>
            <a:r>
              <a:rPr sz="2200" b="0" spc="-15" dirty="0">
                <a:latin typeface="Arial"/>
                <a:cs typeface="Arial"/>
              </a:rPr>
              <a:t>Verifiable</a:t>
            </a:r>
            <a:r>
              <a:rPr sz="2200" b="0" spc="5" dirty="0">
                <a:latin typeface="Arial"/>
                <a:cs typeface="Arial"/>
              </a:rPr>
              <a:t> </a:t>
            </a:r>
            <a:r>
              <a:rPr sz="2200" b="0" spc="-5" dirty="0">
                <a:latin typeface="Arial"/>
                <a:cs typeface="Arial"/>
              </a:rPr>
              <a:t>objectives:</a:t>
            </a:r>
            <a:endParaRPr sz="2200">
              <a:latin typeface="Arial"/>
              <a:cs typeface="Arial"/>
            </a:endParaRPr>
          </a:p>
        </p:txBody>
      </p:sp>
      <p:sp>
        <p:nvSpPr>
          <p:cNvPr id="3" name="object 3"/>
          <p:cNvSpPr txBox="1"/>
          <p:nvPr/>
        </p:nvSpPr>
        <p:spPr>
          <a:xfrm>
            <a:off x="688340" y="1229004"/>
            <a:ext cx="6755765" cy="4766310"/>
          </a:xfrm>
          <a:prstGeom prst="rect">
            <a:avLst/>
          </a:prstGeom>
        </p:spPr>
        <p:txBody>
          <a:bodyPr vert="horz" wrap="square" lIns="0" tIns="12700" rIns="0" bIns="0" rtlCol="0">
            <a:spAutoFit/>
          </a:bodyPr>
          <a:lstStyle/>
          <a:p>
            <a:pPr marL="469900" marR="357505" indent="-457834">
              <a:lnSpc>
                <a:spcPct val="130000"/>
              </a:lnSpc>
              <a:spcBef>
                <a:spcPts val="100"/>
              </a:spcBef>
              <a:buClr>
                <a:srgbClr val="ACD333"/>
              </a:buClr>
              <a:buSzPct val="79545"/>
              <a:buAutoNum type="arabicPeriod"/>
              <a:tabLst>
                <a:tab pos="469900" algn="l"/>
                <a:tab pos="470534" algn="l"/>
              </a:tabLst>
            </a:pPr>
            <a:r>
              <a:rPr sz="2200" spc="-125" dirty="0">
                <a:latin typeface="Arial"/>
                <a:cs typeface="Arial"/>
              </a:rPr>
              <a:t>To </a:t>
            </a:r>
            <a:r>
              <a:rPr sz="2200" spc="-5" dirty="0">
                <a:latin typeface="Arial"/>
                <a:cs typeface="Arial"/>
              </a:rPr>
              <a:t>achieve a return on investment of 12% at the  end of the current </a:t>
            </a:r>
            <a:r>
              <a:rPr sz="2200" dirty="0">
                <a:latin typeface="Arial"/>
                <a:cs typeface="Arial"/>
              </a:rPr>
              <a:t>fiscal</a:t>
            </a:r>
            <a:r>
              <a:rPr sz="2200" spc="15" dirty="0">
                <a:latin typeface="Arial"/>
                <a:cs typeface="Arial"/>
              </a:rPr>
              <a:t> </a:t>
            </a:r>
            <a:r>
              <a:rPr sz="2200" spc="-5" dirty="0">
                <a:latin typeface="Arial"/>
                <a:cs typeface="Arial"/>
              </a:rPr>
              <a:t>year</a:t>
            </a:r>
            <a:endParaRPr sz="2200">
              <a:latin typeface="Arial"/>
              <a:cs typeface="Arial"/>
            </a:endParaRPr>
          </a:p>
          <a:p>
            <a:pPr marL="469900" marR="108585" indent="-457834">
              <a:lnSpc>
                <a:spcPct val="130000"/>
              </a:lnSpc>
              <a:spcBef>
                <a:spcPts val="1000"/>
              </a:spcBef>
              <a:buClr>
                <a:srgbClr val="ACD333"/>
              </a:buClr>
              <a:buSzPct val="79545"/>
              <a:buAutoNum type="arabicPeriod"/>
              <a:tabLst>
                <a:tab pos="469900" algn="l"/>
                <a:tab pos="470534" algn="l"/>
              </a:tabLst>
            </a:pPr>
            <a:r>
              <a:rPr sz="2200" spc="-125" dirty="0">
                <a:latin typeface="Arial"/>
                <a:cs typeface="Arial"/>
              </a:rPr>
              <a:t>To </a:t>
            </a:r>
            <a:r>
              <a:rPr sz="2200" spc="-5" dirty="0">
                <a:latin typeface="Arial"/>
                <a:cs typeface="Arial"/>
              </a:rPr>
              <a:t>issue a two page monthly newsletter beginning  July 1 2005, involving not more than 40 working  hours of preparation</a:t>
            </a:r>
            <a:r>
              <a:rPr sz="2200" spc="35" dirty="0">
                <a:latin typeface="Arial"/>
                <a:cs typeface="Arial"/>
              </a:rPr>
              <a:t> </a:t>
            </a:r>
            <a:r>
              <a:rPr sz="2200" spc="-5" dirty="0">
                <a:latin typeface="Arial"/>
                <a:cs typeface="Arial"/>
              </a:rPr>
              <a:t>time.</a:t>
            </a:r>
            <a:endParaRPr sz="2200">
              <a:latin typeface="Arial"/>
              <a:cs typeface="Arial"/>
            </a:endParaRPr>
          </a:p>
          <a:p>
            <a:pPr marL="469900" marR="5080" indent="-457834" algn="just">
              <a:lnSpc>
                <a:spcPct val="130000"/>
              </a:lnSpc>
              <a:spcBef>
                <a:spcPts val="1010"/>
              </a:spcBef>
              <a:buClr>
                <a:srgbClr val="ACD333"/>
              </a:buClr>
              <a:buSzPct val="79545"/>
              <a:buAutoNum type="arabicPeriod"/>
              <a:tabLst>
                <a:tab pos="470534" algn="l"/>
              </a:tabLst>
            </a:pPr>
            <a:r>
              <a:rPr sz="2200" spc="-125" dirty="0">
                <a:latin typeface="Arial"/>
                <a:cs typeface="Arial"/>
              </a:rPr>
              <a:t>To </a:t>
            </a:r>
            <a:r>
              <a:rPr sz="2200" spc="-5" dirty="0">
                <a:latin typeface="Arial"/>
                <a:cs typeface="Arial"/>
              </a:rPr>
              <a:t>increase production output by 5% by December  31, 2005 without additional costs while maintaining  the current quality</a:t>
            </a:r>
            <a:r>
              <a:rPr sz="2200" spc="10" dirty="0">
                <a:latin typeface="Arial"/>
                <a:cs typeface="Arial"/>
              </a:rPr>
              <a:t> </a:t>
            </a:r>
            <a:r>
              <a:rPr sz="2200" spc="-5" dirty="0">
                <a:latin typeface="Arial"/>
                <a:cs typeface="Arial"/>
              </a:rPr>
              <a:t>level</a:t>
            </a:r>
            <a:endParaRPr sz="2200">
              <a:latin typeface="Arial"/>
              <a:cs typeface="Arial"/>
            </a:endParaRPr>
          </a:p>
          <a:p>
            <a:pPr marL="469900" marR="641985" indent="-457834" algn="just">
              <a:lnSpc>
                <a:spcPct val="130000"/>
              </a:lnSpc>
              <a:spcBef>
                <a:spcPts val="994"/>
              </a:spcBef>
            </a:pPr>
            <a:r>
              <a:rPr sz="2200" spc="-5" dirty="0">
                <a:latin typeface="Arial"/>
                <a:cs typeface="Arial"/>
              </a:rPr>
              <a:t>The management, people or a group of individual  can’t </a:t>
            </a:r>
            <a:r>
              <a:rPr sz="2200" spc="-10" dirty="0">
                <a:latin typeface="Arial"/>
                <a:cs typeface="Arial"/>
              </a:rPr>
              <a:t>work </a:t>
            </a:r>
            <a:r>
              <a:rPr sz="2200" spc="-5" dirty="0">
                <a:latin typeface="Arial"/>
                <a:cs typeface="Arial"/>
              </a:rPr>
              <a:t>without clear</a:t>
            </a:r>
            <a:r>
              <a:rPr sz="2200" spc="10" dirty="0">
                <a:latin typeface="Arial"/>
                <a:cs typeface="Arial"/>
              </a:rPr>
              <a:t> </a:t>
            </a:r>
            <a:r>
              <a:rPr sz="2200" spc="-5" dirty="0">
                <a:latin typeface="Arial"/>
                <a:cs typeface="Arial"/>
              </a:rPr>
              <a:t>aim.</a:t>
            </a:r>
            <a:endParaRPr sz="2200">
              <a:latin typeface="Arial"/>
              <a:cs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62727"/>
            <a:ext cx="8229600" cy="566822"/>
          </a:xfrm>
          <a:prstGeom prst="rect">
            <a:avLst/>
          </a:prstGeom>
        </p:spPr>
        <p:txBody>
          <a:bodyPr vert="horz" wrap="square" lIns="0" tIns="12700" rIns="0" bIns="0" rtlCol="0">
            <a:spAutoFit/>
          </a:bodyPr>
          <a:lstStyle/>
          <a:p>
            <a:pPr marL="1803400" marR="5080" indent="-1791335">
              <a:lnSpc>
                <a:spcPct val="100000"/>
              </a:lnSpc>
              <a:spcBef>
                <a:spcPts val="100"/>
              </a:spcBef>
            </a:pPr>
            <a:r>
              <a:rPr sz="3600" b="0" spc="-5" dirty="0">
                <a:latin typeface="Arial"/>
                <a:cs typeface="Arial"/>
              </a:rPr>
              <a:t>Quantitative and</a:t>
            </a:r>
            <a:r>
              <a:rPr sz="3600" b="0" spc="-40" dirty="0">
                <a:latin typeface="Arial"/>
                <a:cs typeface="Arial"/>
              </a:rPr>
              <a:t> </a:t>
            </a:r>
            <a:r>
              <a:rPr sz="3600" b="0" dirty="0">
                <a:latin typeface="Arial"/>
                <a:cs typeface="Arial"/>
              </a:rPr>
              <a:t>Qualitative  objectives</a:t>
            </a:r>
            <a:endParaRPr sz="3600">
              <a:latin typeface="Arial"/>
              <a:cs typeface="Arial"/>
            </a:endParaRPr>
          </a:p>
        </p:txBody>
      </p:sp>
      <p:sp>
        <p:nvSpPr>
          <p:cNvPr id="3" name="object 3"/>
          <p:cNvSpPr txBox="1"/>
          <p:nvPr/>
        </p:nvSpPr>
        <p:spPr>
          <a:xfrm>
            <a:off x="612140" y="1708865"/>
            <a:ext cx="6974840" cy="3994150"/>
          </a:xfrm>
          <a:prstGeom prst="rect">
            <a:avLst/>
          </a:prstGeom>
        </p:spPr>
        <p:txBody>
          <a:bodyPr vert="horz" wrap="square" lIns="0" tIns="12700" rIns="0" bIns="0" rtlCol="0">
            <a:spAutoFit/>
          </a:bodyPr>
          <a:lstStyle/>
          <a:p>
            <a:pPr marL="355600" marR="5080" indent="-343535">
              <a:lnSpc>
                <a:spcPct val="150100"/>
              </a:lnSpc>
              <a:spcBef>
                <a:spcPts val="100"/>
              </a:spcBef>
              <a:tabLst>
                <a:tab pos="355600" algn="l"/>
              </a:tabLst>
            </a:pPr>
            <a:r>
              <a:rPr sz="1900" spc="350" dirty="0">
                <a:latin typeface="Arial"/>
                <a:cs typeface="Arial"/>
              </a:rPr>
              <a:t>	</a:t>
            </a:r>
            <a:r>
              <a:rPr sz="2400" dirty="0">
                <a:latin typeface="Arial"/>
                <a:cs typeface="Arial"/>
              </a:rPr>
              <a:t>Quantitative </a:t>
            </a:r>
            <a:r>
              <a:rPr sz="2400" spc="-5" dirty="0">
                <a:latin typeface="Arial"/>
                <a:cs typeface="Arial"/>
              </a:rPr>
              <a:t>objectives </a:t>
            </a:r>
            <a:r>
              <a:rPr sz="2400" dirty="0">
                <a:latin typeface="Arial"/>
                <a:cs typeface="Arial"/>
              </a:rPr>
              <a:t>– are </a:t>
            </a:r>
            <a:r>
              <a:rPr sz="2400" spc="-5" dirty="0">
                <a:latin typeface="Arial"/>
                <a:cs typeface="Arial"/>
              </a:rPr>
              <a:t>verifiable objectives  can be measured in </a:t>
            </a:r>
            <a:r>
              <a:rPr sz="2400" dirty="0">
                <a:latin typeface="Arial"/>
                <a:cs typeface="Arial"/>
              </a:rPr>
              <a:t>terms of </a:t>
            </a:r>
            <a:r>
              <a:rPr sz="2400" spc="-5" dirty="0">
                <a:latin typeface="Arial"/>
                <a:cs typeface="Arial"/>
              </a:rPr>
              <a:t>numerical values  </a:t>
            </a:r>
            <a:r>
              <a:rPr sz="2400" dirty="0">
                <a:latin typeface="Arial"/>
                <a:cs typeface="Arial"/>
              </a:rPr>
              <a:t>(e.g.) </a:t>
            </a:r>
            <a:r>
              <a:rPr sz="2400" spc="-5" dirty="0">
                <a:latin typeface="Arial"/>
                <a:cs typeface="Arial"/>
              </a:rPr>
              <a:t>financial </a:t>
            </a:r>
            <a:r>
              <a:rPr sz="2400" dirty="0">
                <a:latin typeface="Arial"/>
                <a:cs typeface="Arial"/>
              </a:rPr>
              <a:t>reports; profits </a:t>
            </a:r>
            <a:r>
              <a:rPr sz="2400" spc="-5" dirty="0">
                <a:latin typeface="Arial"/>
                <a:cs typeface="Arial"/>
              </a:rPr>
              <a:t>and </a:t>
            </a:r>
            <a:r>
              <a:rPr sz="2400" dirty="0">
                <a:latin typeface="Arial"/>
                <a:cs typeface="Arial"/>
              </a:rPr>
              <a:t>loss, </a:t>
            </a:r>
            <a:r>
              <a:rPr sz="2400" spc="-5" dirty="0">
                <a:latin typeface="Arial"/>
                <a:cs typeface="Arial"/>
              </a:rPr>
              <a:t>cash</a:t>
            </a:r>
            <a:r>
              <a:rPr sz="2400" spc="-10" dirty="0">
                <a:latin typeface="Arial"/>
                <a:cs typeface="Arial"/>
              </a:rPr>
              <a:t> </a:t>
            </a:r>
            <a:r>
              <a:rPr sz="2400" spc="-5" dirty="0">
                <a:latin typeface="Arial"/>
                <a:cs typeface="Arial"/>
              </a:rPr>
              <a:t>flow</a:t>
            </a:r>
            <a:endParaRPr sz="2400">
              <a:latin typeface="Arial"/>
              <a:cs typeface="Arial"/>
            </a:endParaRPr>
          </a:p>
          <a:p>
            <a:pPr marL="355600" marR="770255" indent="-343535">
              <a:lnSpc>
                <a:spcPct val="150000"/>
              </a:lnSpc>
              <a:spcBef>
                <a:spcPts val="1000"/>
              </a:spcBef>
              <a:tabLst>
                <a:tab pos="355600" algn="l"/>
              </a:tabLst>
            </a:pPr>
            <a:r>
              <a:rPr sz="1900" spc="350" dirty="0">
                <a:latin typeface="Arial"/>
                <a:cs typeface="Arial"/>
              </a:rPr>
              <a:t>	</a:t>
            </a:r>
            <a:r>
              <a:rPr sz="2400" spc="-5" dirty="0">
                <a:latin typeface="Arial"/>
                <a:cs typeface="Arial"/>
              </a:rPr>
              <a:t>Qualitative objectives </a:t>
            </a:r>
            <a:r>
              <a:rPr sz="2400" dirty="0">
                <a:latin typeface="Arial"/>
                <a:cs typeface="Arial"/>
              </a:rPr>
              <a:t>– </a:t>
            </a:r>
            <a:r>
              <a:rPr sz="2400" spc="-5" dirty="0">
                <a:latin typeface="Arial"/>
                <a:cs typeface="Arial"/>
              </a:rPr>
              <a:t>are </a:t>
            </a:r>
            <a:r>
              <a:rPr sz="2400" spc="-10" dirty="0">
                <a:latin typeface="Arial"/>
                <a:cs typeface="Arial"/>
              </a:rPr>
              <a:t>difficult </a:t>
            </a:r>
            <a:r>
              <a:rPr sz="2400" spc="-5" dirty="0">
                <a:latin typeface="Arial"/>
                <a:cs typeface="Arial"/>
              </a:rPr>
              <a:t>to verify  objectives </a:t>
            </a:r>
            <a:r>
              <a:rPr sz="2400" dirty="0">
                <a:latin typeface="Arial"/>
                <a:cs typeface="Arial"/>
              </a:rPr>
              <a:t>- </a:t>
            </a:r>
            <a:r>
              <a:rPr sz="2400" spc="-5" dirty="0">
                <a:latin typeface="Arial"/>
                <a:cs typeface="Arial"/>
              </a:rPr>
              <a:t>can be measured in </a:t>
            </a:r>
            <a:r>
              <a:rPr sz="2400" dirty="0">
                <a:latin typeface="Arial"/>
                <a:cs typeface="Arial"/>
              </a:rPr>
              <a:t>terms of  </a:t>
            </a:r>
            <a:r>
              <a:rPr sz="2400" spc="-5" dirty="0">
                <a:latin typeface="Arial"/>
                <a:cs typeface="Arial"/>
              </a:rPr>
              <a:t>attributes or characteristics </a:t>
            </a:r>
            <a:r>
              <a:rPr sz="2400" dirty="0">
                <a:latin typeface="Arial"/>
                <a:cs typeface="Arial"/>
              </a:rPr>
              <a:t>(e.g.) </a:t>
            </a:r>
            <a:r>
              <a:rPr sz="2400" spc="-5" dirty="0">
                <a:latin typeface="Arial"/>
                <a:cs typeface="Arial"/>
              </a:rPr>
              <a:t>quality </a:t>
            </a:r>
            <a:r>
              <a:rPr sz="2400" dirty="0">
                <a:latin typeface="Arial"/>
                <a:cs typeface="Arial"/>
              </a:rPr>
              <a:t>of  </a:t>
            </a:r>
            <a:r>
              <a:rPr sz="2400" spc="-5" dirty="0">
                <a:latin typeface="Arial"/>
                <a:cs typeface="Arial"/>
              </a:rPr>
              <a:t>products</a:t>
            </a:r>
            <a:endParaRPr sz="2400">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2738" y="473709"/>
            <a:ext cx="5757545" cy="513715"/>
          </a:xfrm>
          <a:prstGeom prst="rect">
            <a:avLst/>
          </a:prstGeom>
        </p:spPr>
        <p:txBody>
          <a:bodyPr vert="horz" wrap="square" lIns="0" tIns="13335" rIns="0" bIns="0" rtlCol="0">
            <a:spAutoFit/>
          </a:bodyPr>
          <a:lstStyle/>
          <a:p>
            <a:pPr marL="12700">
              <a:lnSpc>
                <a:spcPct val="100000"/>
              </a:lnSpc>
              <a:spcBef>
                <a:spcPts val="105"/>
              </a:spcBef>
            </a:pPr>
            <a:r>
              <a:rPr sz="3200" b="0" spc="-5" dirty="0">
                <a:latin typeface="Arial"/>
                <a:cs typeface="Arial"/>
              </a:rPr>
              <a:t>Guidelines for setting</a:t>
            </a:r>
            <a:r>
              <a:rPr sz="3200" b="0" spc="-50" dirty="0">
                <a:latin typeface="Arial"/>
                <a:cs typeface="Arial"/>
              </a:rPr>
              <a:t> </a:t>
            </a:r>
            <a:r>
              <a:rPr sz="3200" b="0" dirty="0">
                <a:latin typeface="Arial"/>
                <a:cs typeface="Arial"/>
              </a:rPr>
              <a:t>objectives</a:t>
            </a:r>
            <a:endParaRPr sz="3200">
              <a:latin typeface="Arial"/>
              <a:cs typeface="Arial"/>
            </a:endParaRPr>
          </a:p>
        </p:txBody>
      </p:sp>
      <p:sp>
        <p:nvSpPr>
          <p:cNvPr id="5" name="object 5"/>
          <p:cNvSpPr txBox="1"/>
          <p:nvPr/>
        </p:nvSpPr>
        <p:spPr>
          <a:xfrm>
            <a:off x="688340" y="1183772"/>
            <a:ext cx="6806565" cy="5240655"/>
          </a:xfrm>
          <a:prstGeom prst="rect">
            <a:avLst/>
          </a:prstGeom>
        </p:spPr>
        <p:txBody>
          <a:bodyPr vert="horz" wrap="square" lIns="0" tIns="12065" rIns="0" bIns="0" rtlCol="0">
            <a:spAutoFit/>
          </a:bodyPr>
          <a:lstStyle/>
          <a:p>
            <a:pPr marL="355600" marR="568325" indent="-343535">
              <a:lnSpc>
                <a:spcPct val="150100"/>
              </a:lnSpc>
              <a:spcBef>
                <a:spcPts val="95"/>
              </a:spcBef>
              <a:tabLst>
                <a:tab pos="355600" algn="l"/>
              </a:tabLst>
            </a:pPr>
            <a:r>
              <a:rPr sz="1750" spc="315" dirty="0">
                <a:latin typeface="Arial"/>
                <a:cs typeface="Arial"/>
              </a:rPr>
              <a:t>	</a:t>
            </a:r>
            <a:r>
              <a:rPr sz="2200" spc="-5" dirty="0">
                <a:latin typeface="Arial"/>
                <a:cs typeface="Arial"/>
              </a:rPr>
              <a:t>There are certain guidelines for setting the  objectives of an enterprise or firm. It is indeed a  </a:t>
            </a:r>
            <a:r>
              <a:rPr sz="2200" spc="-10" dirty="0">
                <a:latin typeface="Arial"/>
                <a:cs typeface="Arial"/>
              </a:rPr>
              <a:t>difficult</a:t>
            </a:r>
            <a:r>
              <a:rPr sz="2200" spc="-15" dirty="0">
                <a:latin typeface="Arial"/>
                <a:cs typeface="Arial"/>
              </a:rPr>
              <a:t> </a:t>
            </a:r>
            <a:r>
              <a:rPr sz="2200" spc="-5" dirty="0">
                <a:latin typeface="Arial"/>
                <a:cs typeface="Arial"/>
              </a:rPr>
              <a:t>task</a:t>
            </a:r>
            <a:endParaRPr sz="2200">
              <a:latin typeface="Arial"/>
              <a:cs typeface="Arial"/>
            </a:endParaRPr>
          </a:p>
          <a:p>
            <a:pPr>
              <a:lnSpc>
                <a:spcPct val="100000"/>
              </a:lnSpc>
              <a:spcBef>
                <a:spcPts val="15"/>
              </a:spcBef>
            </a:pPr>
            <a:endParaRPr sz="2000">
              <a:latin typeface="Arial"/>
              <a:cs typeface="Arial"/>
            </a:endParaRPr>
          </a:p>
          <a:p>
            <a:pPr marL="12700">
              <a:lnSpc>
                <a:spcPct val="100000"/>
              </a:lnSpc>
              <a:tabLst>
                <a:tab pos="355600" algn="l"/>
              </a:tabLst>
            </a:pPr>
            <a:r>
              <a:rPr sz="1750" spc="315" dirty="0">
                <a:latin typeface="Arial"/>
                <a:cs typeface="Arial"/>
              </a:rPr>
              <a:t>	</a:t>
            </a:r>
            <a:r>
              <a:rPr sz="2200" spc="-5" dirty="0">
                <a:latin typeface="Arial"/>
                <a:cs typeface="Arial"/>
              </a:rPr>
              <a:t>It requires intelligent coaching by the superior</a:t>
            </a:r>
            <a:r>
              <a:rPr sz="2200" spc="85" dirty="0">
                <a:latin typeface="Arial"/>
                <a:cs typeface="Arial"/>
              </a:rPr>
              <a:t> </a:t>
            </a:r>
            <a:r>
              <a:rPr sz="2200" spc="-5" dirty="0">
                <a:latin typeface="Arial"/>
                <a:cs typeface="Arial"/>
              </a:rPr>
              <a:t>and</a:t>
            </a:r>
            <a:endParaRPr sz="2200">
              <a:latin typeface="Arial"/>
              <a:cs typeface="Arial"/>
            </a:endParaRPr>
          </a:p>
          <a:p>
            <a:pPr marL="355600">
              <a:lnSpc>
                <a:spcPct val="100000"/>
              </a:lnSpc>
              <a:spcBef>
                <a:spcPts val="1320"/>
              </a:spcBef>
            </a:pPr>
            <a:r>
              <a:rPr sz="2200" spc="-5" dirty="0">
                <a:latin typeface="Arial"/>
                <a:cs typeface="Arial"/>
              </a:rPr>
              <a:t>extensive </a:t>
            </a:r>
            <a:r>
              <a:rPr sz="2200" dirty="0">
                <a:latin typeface="Arial"/>
                <a:cs typeface="Arial"/>
              </a:rPr>
              <a:t>practice </a:t>
            </a:r>
            <a:r>
              <a:rPr sz="2200" spc="-5" dirty="0">
                <a:latin typeface="Arial"/>
                <a:cs typeface="Arial"/>
              </a:rPr>
              <a:t>by the</a:t>
            </a:r>
            <a:r>
              <a:rPr sz="2200" spc="5" dirty="0">
                <a:latin typeface="Arial"/>
                <a:cs typeface="Arial"/>
              </a:rPr>
              <a:t> </a:t>
            </a:r>
            <a:r>
              <a:rPr sz="2200" dirty="0">
                <a:latin typeface="Arial"/>
                <a:cs typeface="Arial"/>
              </a:rPr>
              <a:t>sub-ordinate</a:t>
            </a:r>
            <a:endParaRPr sz="2200">
              <a:latin typeface="Arial"/>
              <a:cs typeface="Arial"/>
            </a:endParaRPr>
          </a:p>
          <a:p>
            <a:pPr marL="469900" marR="142240" indent="-457834">
              <a:lnSpc>
                <a:spcPct val="150000"/>
              </a:lnSpc>
              <a:spcBef>
                <a:spcPts val="994"/>
              </a:spcBef>
              <a:buClr>
                <a:srgbClr val="ACD333"/>
              </a:buClr>
              <a:buSzPct val="79545"/>
              <a:buAutoNum type="arabicPeriod"/>
              <a:tabLst>
                <a:tab pos="469900" algn="l"/>
                <a:tab pos="470534" algn="l"/>
              </a:tabLst>
            </a:pPr>
            <a:r>
              <a:rPr sz="2200" spc="-5" dirty="0">
                <a:latin typeface="Arial"/>
                <a:cs typeface="Arial"/>
              </a:rPr>
              <a:t>List of objectives should not be too </a:t>
            </a:r>
            <a:r>
              <a:rPr sz="2200" dirty="0">
                <a:latin typeface="Arial"/>
                <a:cs typeface="Arial"/>
              </a:rPr>
              <a:t>long, </a:t>
            </a:r>
            <a:r>
              <a:rPr sz="2200" spc="-5" dirty="0">
                <a:latin typeface="Arial"/>
                <a:cs typeface="Arial"/>
              </a:rPr>
              <a:t>yet cover  main</a:t>
            </a:r>
            <a:r>
              <a:rPr sz="2200" spc="10" dirty="0">
                <a:latin typeface="Arial"/>
                <a:cs typeface="Arial"/>
              </a:rPr>
              <a:t> </a:t>
            </a:r>
            <a:r>
              <a:rPr sz="2200" spc="-5" dirty="0">
                <a:latin typeface="Arial"/>
                <a:cs typeface="Arial"/>
              </a:rPr>
              <a:t>features</a:t>
            </a:r>
            <a:endParaRPr sz="2200">
              <a:latin typeface="Arial"/>
              <a:cs typeface="Arial"/>
            </a:endParaRPr>
          </a:p>
          <a:p>
            <a:pPr marL="469900" marR="47625" indent="-457834">
              <a:lnSpc>
                <a:spcPct val="150000"/>
              </a:lnSpc>
              <a:spcBef>
                <a:spcPts val="1015"/>
              </a:spcBef>
              <a:buClr>
                <a:srgbClr val="ACD333"/>
              </a:buClr>
              <a:buSzPct val="79545"/>
              <a:buAutoNum type="arabicPeriod"/>
              <a:tabLst>
                <a:tab pos="469900" algn="l"/>
                <a:tab pos="470534" algn="l"/>
              </a:tabLst>
            </a:pPr>
            <a:r>
              <a:rPr sz="2200" spc="-5" dirty="0">
                <a:latin typeface="Arial"/>
                <a:cs typeface="Arial"/>
              </a:rPr>
              <a:t>Objectives should be verifiable and state what is to  be accomplished</a:t>
            </a:r>
            <a:endParaRPr sz="2200">
              <a:latin typeface="Arial"/>
              <a:cs typeface="Arial"/>
            </a:endParaRPr>
          </a:p>
          <a:p>
            <a:pPr marR="5080" algn="r">
              <a:lnSpc>
                <a:spcPct val="100000"/>
              </a:lnSpc>
              <a:spcBef>
                <a:spcPts val="254"/>
              </a:spcBef>
            </a:pPr>
            <a:r>
              <a:rPr sz="1800" spc="-5" dirty="0">
                <a:latin typeface="Arial"/>
                <a:cs typeface="Arial"/>
              </a:rPr>
              <a:t>C</a:t>
            </a:r>
            <a:r>
              <a:rPr sz="1800" spc="-10" dirty="0">
                <a:latin typeface="Arial"/>
                <a:cs typeface="Arial"/>
              </a:rPr>
              <a:t>o</a:t>
            </a:r>
            <a:r>
              <a:rPr sz="1800" spc="-5" dirty="0">
                <a:latin typeface="Arial"/>
                <a:cs typeface="Arial"/>
              </a:rPr>
              <a:t>nt</a:t>
            </a:r>
            <a:r>
              <a:rPr sz="1800" spc="-10" dirty="0">
                <a:latin typeface="Arial"/>
                <a:cs typeface="Arial"/>
              </a:rPr>
              <a:t>d</a:t>
            </a:r>
            <a:r>
              <a:rPr sz="1800" dirty="0">
                <a:latin typeface="Arial"/>
                <a:cs typeface="Arial"/>
              </a:rPr>
              <a:t>…</a:t>
            </a:r>
            <a:endParaRPr sz="1800">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752776"/>
            <a:ext cx="7388860" cy="520655"/>
          </a:xfrm>
          <a:prstGeom prst="rect">
            <a:avLst/>
          </a:prstGeom>
        </p:spPr>
        <p:txBody>
          <a:bodyPr vert="horz" wrap="square" lIns="0" tIns="12700" rIns="0" bIns="0" rtlCol="0">
            <a:spAutoFit/>
          </a:bodyPr>
          <a:lstStyle/>
          <a:p>
            <a:pPr marL="355600" marR="5080" indent="-343535">
              <a:lnSpc>
                <a:spcPct val="150000"/>
              </a:lnSpc>
              <a:spcBef>
                <a:spcPts val="100"/>
              </a:spcBef>
            </a:pPr>
            <a:r>
              <a:rPr sz="2200" b="0" spc="-5" dirty="0">
                <a:latin typeface="Arial"/>
                <a:cs typeface="Arial"/>
              </a:rPr>
              <a:t>3. Objectives should present a challenge, indicate  priorities</a:t>
            </a:r>
            <a:endParaRPr sz="2200" dirty="0">
              <a:latin typeface="Arial"/>
              <a:cs typeface="Arial"/>
            </a:endParaRPr>
          </a:p>
        </p:txBody>
      </p:sp>
      <p:sp>
        <p:nvSpPr>
          <p:cNvPr id="3" name="object 3"/>
          <p:cNvSpPr txBox="1"/>
          <p:nvPr/>
        </p:nvSpPr>
        <p:spPr>
          <a:xfrm>
            <a:off x="688340" y="1629435"/>
            <a:ext cx="7541260" cy="3928745"/>
          </a:xfrm>
          <a:prstGeom prst="rect">
            <a:avLst/>
          </a:prstGeom>
        </p:spPr>
        <p:txBody>
          <a:bodyPr vert="horz" wrap="square" lIns="0" tIns="12700" rIns="0" bIns="0" rtlCol="0">
            <a:spAutoFit/>
          </a:bodyPr>
          <a:lstStyle/>
          <a:p>
            <a:pPr marL="323215" marR="265430" indent="-323215">
              <a:lnSpc>
                <a:spcPct val="150100"/>
              </a:lnSpc>
              <a:spcBef>
                <a:spcPts val="100"/>
              </a:spcBef>
              <a:buAutoNum type="arabicPeriod" startAt="4"/>
              <a:tabLst>
                <a:tab pos="323215" algn="l"/>
              </a:tabLst>
            </a:pPr>
            <a:r>
              <a:rPr sz="2200" spc="-5" dirty="0">
                <a:latin typeface="Arial"/>
                <a:cs typeface="Arial"/>
              </a:rPr>
              <a:t>Objectives should be consistent throughout the  organization</a:t>
            </a:r>
            <a:endParaRPr sz="2200" dirty="0">
              <a:latin typeface="Arial"/>
              <a:cs typeface="Arial"/>
            </a:endParaRPr>
          </a:p>
          <a:p>
            <a:pPr>
              <a:lnSpc>
                <a:spcPct val="100000"/>
              </a:lnSpc>
              <a:spcBef>
                <a:spcPts val="15"/>
              </a:spcBef>
              <a:buClr>
                <a:srgbClr val="FFFFFF"/>
              </a:buClr>
              <a:buFont typeface="Arial"/>
              <a:buAutoNum type="arabicPeriod" startAt="4"/>
            </a:pPr>
            <a:endParaRPr sz="2000" dirty="0">
              <a:latin typeface="Arial"/>
              <a:cs typeface="Arial"/>
            </a:endParaRPr>
          </a:p>
          <a:p>
            <a:pPr marL="322580" indent="-310515">
              <a:lnSpc>
                <a:spcPct val="100000"/>
              </a:lnSpc>
              <a:buAutoNum type="arabicPeriod" startAt="4"/>
              <a:tabLst>
                <a:tab pos="323215" algn="l"/>
              </a:tabLst>
            </a:pPr>
            <a:r>
              <a:rPr sz="2200" spc="-5" dirty="0">
                <a:latin typeface="Arial"/>
                <a:cs typeface="Arial"/>
              </a:rPr>
              <a:t>Objectives should be precise and</a:t>
            </a:r>
            <a:r>
              <a:rPr sz="2200" spc="40" dirty="0">
                <a:latin typeface="Arial"/>
                <a:cs typeface="Arial"/>
              </a:rPr>
              <a:t> </a:t>
            </a:r>
            <a:r>
              <a:rPr sz="2200" spc="-5" dirty="0">
                <a:latin typeface="Arial"/>
                <a:cs typeface="Arial"/>
              </a:rPr>
              <a:t>identifiable</a:t>
            </a:r>
            <a:endParaRPr sz="2200" dirty="0">
              <a:latin typeface="Arial"/>
              <a:cs typeface="Arial"/>
            </a:endParaRPr>
          </a:p>
          <a:p>
            <a:pPr marL="323215" marR="5080" indent="-323215">
              <a:lnSpc>
                <a:spcPct val="150000"/>
              </a:lnSpc>
              <a:spcBef>
                <a:spcPts val="1010"/>
              </a:spcBef>
              <a:buAutoNum type="arabicPeriod" startAt="4"/>
              <a:tabLst>
                <a:tab pos="323215" algn="l"/>
              </a:tabLst>
            </a:pPr>
            <a:r>
              <a:rPr sz="2200" spc="-5" dirty="0">
                <a:latin typeface="Arial"/>
                <a:cs typeface="Arial"/>
              </a:rPr>
              <a:t>Objectives should cover on the area of resources  and</a:t>
            </a:r>
            <a:r>
              <a:rPr sz="2200" dirty="0">
                <a:latin typeface="Arial"/>
                <a:cs typeface="Arial"/>
              </a:rPr>
              <a:t> </a:t>
            </a:r>
            <a:r>
              <a:rPr sz="2200" spc="-5" dirty="0">
                <a:latin typeface="Arial"/>
                <a:cs typeface="Arial"/>
              </a:rPr>
              <a:t>authority</a:t>
            </a:r>
            <a:endParaRPr sz="2200" dirty="0">
              <a:latin typeface="Arial"/>
              <a:cs typeface="Arial"/>
            </a:endParaRPr>
          </a:p>
          <a:p>
            <a:pPr marL="355600" marR="426720" indent="-343535">
              <a:lnSpc>
                <a:spcPct val="150100"/>
              </a:lnSpc>
              <a:spcBef>
                <a:spcPts val="994"/>
              </a:spcBef>
            </a:pPr>
            <a:r>
              <a:rPr sz="2200" spc="-5" dirty="0">
                <a:latin typeface="Arial"/>
                <a:cs typeface="Arial"/>
              </a:rPr>
              <a:t>The above mentioned are some of the important  guidelines for establishing</a:t>
            </a:r>
            <a:r>
              <a:rPr sz="2200" spc="10" dirty="0">
                <a:latin typeface="Arial"/>
                <a:cs typeface="Arial"/>
              </a:rPr>
              <a:t> </a:t>
            </a:r>
            <a:r>
              <a:rPr sz="2200" spc="-5" dirty="0">
                <a:latin typeface="Arial"/>
                <a:cs typeface="Arial"/>
              </a:rPr>
              <a:t>objectives</a:t>
            </a:r>
            <a:endParaRPr sz="22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58" name="Rectangle 26"/>
          <p:cNvSpPr>
            <a:spLocks noChangeArrowheads="1"/>
          </p:cNvSpPr>
          <p:nvPr/>
        </p:nvSpPr>
        <p:spPr bwMode="auto">
          <a:xfrm>
            <a:off x="2457450" y="2057400"/>
            <a:ext cx="4114800" cy="3314700"/>
          </a:xfrm>
          <a:prstGeom prst="rect">
            <a:avLst/>
          </a:prstGeom>
          <a:noFill/>
          <a:ln w="12700">
            <a:solidFill>
              <a:schemeClr val="tx1"/>
            </a:solidFill>
            <a:miter lim="800000"/>
            <a:headEnd/>
            <a:tailEnd/>
          </a:ln>
          <a:effectLst/>
        </p:spPr>
        <p:txBody>
          <a:bodyPr wrap="none" anchor="ctr"/>
          <a:lstStyle/>
          <a:p>
            <a:endParaRPr lang="en-US" sz="1400" dirty="0"/>
          </a:p>
        </p:txBody>
      </p:sp>
      <p:sp>
        <p:nvSpPr>
          <p:cNvPr id="18434" name="Rectangle 2"/>
          <p:cNvSpPr>
            <a:spLocks noGrp="1" noChangeArrowheads="1"/>
          </p:cNvSpPr>
          <p:nvPr>
            <p:ph type="title"/>
          </p:nvPr>
        </p:nvSpPr>
        <p:spPr/>
        <p:txBody>
          <a:bodyPr/>
          <a:lstStyle/>
          <a:p>
            <a:r>
              <a:rPr lang="en-US" altLang="en-US"/>
              <a:t>Four Functions of Management</a:t>
            </a:r>
            <a:endParaRPr lang="en-US" altLang="en-US" dirty="0"/>
          </a:p>
        </p:txBody>
      </p:sp>
      <p:sp>
        <p:nvSpPr>
          <p:cNvPr id="18436" name="AutoShape 4"/>
          <p:cNvSpPr>
            <a:spLocks noChangeArrowheads="1"/>
          </p:cNvSpPr>
          <p:nvPr/>
        </p:nvSpPr>
        <p:spPr bwMode="auto">
          <a:xfrm>
            <a:off x="3529012" y="4706938"/>
            <a:ext cx="1919288" cy="1046162"/>
          </a:xfrm>
          <a:prstGeom prst="roundRect">
            <a:avLst>
              <a:gd name="adj" fmla="val 18764"/>
            </a:avLst>
          </a:prstGeom>
          <a:solidFill>
            <a:schemeClr val="tx2"/>
          </a:solidFill>
          <a:ln w="12700">
            <a:solidFill>
              <a:schemeClr val="tx1"/>
            </a:solidFill>
            <a:round/>
            <a:headEnd/>
            <a:tailEnd/>
          </a:ln>
          <a:effectLst/>
        </p:spPr>
        <p:txBody>
          <a:bodyPr wrap="none" anchor="ctr"/>
          <a:lstStyle/>
          <a:p>
            <a:endParaRPr lang="en-US" sz="1400"/>
          </a:p>
        </p:txBody>
      </p:sp>
      <p:sp>
        <p:nvSpPr>
          <p:cNvPr id="18437" name="AutoShape 5"/>
          <p:cNvSpPr>
            <a:spLocks noChangeArrowheads="1"/>
          </p:cNvSpPr>
          <p:nvPr/>
        </p:nvSpPr>
        <p:spPr bwMode="auto">
          <a:xfrm>
            <a:off x="1561175" y="3196349"/>
            <a:ext cx="1838325" cy="1042987"/>
          </a:xfrm>
          <a:prstGeom prst="roundRect">
            <a:avLst>
              <a:gd name="adj" fmla="val 18833"/>
            </a:avLst>
          </a:prstGeom>
          <a:solidFill>
            <a:schemeClr val="hlink"/>
          </a:solidFill>
          <a:ln w="12700">
            <a:solidFill>
              <a:schemeClr val="tx1"/>
            </a:solidFill>
            <a:round/>
            <a:headEnd/>
            <a:tailEnd/>
          </a:ln>
          <a:effectLst/>
        </p:spPr>
        <p:txBody>
          <a:bodyPr wrap="none" anchor="ctr"/>
          <a:lstStyle/>
          <a:p>
            <a:endParaRPr lang="en-US" sz="1400"/>
          </a:p>
        </p:txBody>
      </p:sp>
      <p:sp>
        <p:nvSpPr>
          <p:cNvPr id="18438" name="AutoShape 6"/>
          <p:cNvSpPr>
            <a:spLocks noChangeArrowheads="1"/>
          </p:cNvSpPr>
          <p:nvPr/>
        </p:nvSpPr>
        <p:spPr bwMode="auto">
          <a:xfrm>
            <a:off x="3529012" y="1533527"/>
            <a:ext cx="1919288" cy="1046163"/>
          </a:xfrm>
          <a:prstGeom prst="roundRect">
            <a:avLst>
              <a:gd name="adj" fmla="val 18764"/>
            </a:avLst>
          </a:prstGeom>
          <a:solidFill>
            <a:schemeClr val="tx2"/>
          </a:solidFill>
          <a:ln w="12700">
            <a:solidFill>
              <a:srgbClr val="081D58"/>
            </a:solidFill>
            <a:round/>
            <a:headEnd/>
            <a:tailEnd/>
          </a:ln>
          <a:effectLst/>
        </p:spPr>
        <p:txBody>
          <a:bodyPr wrap="none" anchor="ctr"/>
          <a:lstStyle/>
          <a:p>
            <a:endParaRPr lang="en-US" sz="1400"/>
          </a:p>
        </p:txBody>
      </p:sp>
      <p:sp>
        <p:nvSpPr>
          <p:cNvPr id="18439" name="Rectangle 7"/>
          <p:cNvSpPr>
            <a:spLocks noChangeArrowheads="1"/>
          </p:cNvSpPr>
          <p:nvPr/>
        </p:nvSpPr>
        <p:spPr bwMode="auto">
          <a:xfrm>
            <a:off x="3796904" y="1549402"/>
            <a:ext cx="1479573" cy="459100"/>
          </a:xfrm>
          <a:prstGeom prst="rect">
            <a:avLst/>
          </a:prstGeom>
          <a:noFill/>
          <a:ln w="12700">
            <a:noFill/>
            <a:miter lim="800000"/>
            <a:headEnd/>
            <a:tailEnd/>
          </a:ln>
          <a:effectLst/>
        </p:spPr>
        <p:txBody>
          <a:bodyPr wrap="none" lIns="90488" tIns="44450" rIns="90488" bIns="44450">
            <a:spAutoFit/>
          </a:bodyPr>
          <a:lstStyle/>
          <a:p>
            <a:r>
              <a:rPr lang="en-US" altLang="en-US" sz="2400" b="1">
                <a:solidFill>
                  <a:srgbClr val="FFFFFF"/>
                </a:solidFill>
                <a:effectLst>
                  <a:outerShdw blurRad="38100" dist="38100" dir="2700000" algn="tl">
                    <a:srgbClr val="000000"/>
                  </a:outerShdw>
                </a:effectLst>
                <a:latin typeface="Arial" pitchFamily="34" charset="0"/>
              </a:rPr>
              <a:t>Planning</a:t>
            </a:r>
            <a:endParaRPr lang="en-US" altLang="en-US" sz="2000" b="1">
              <a:solidFill>
                <a:srgbClr val="FFFFFF"/>
              </a:solidFill>
              <a:effectLst>
                <a:outerShdw blurRad="38100" dist="38100" dir="2700000" algn="tl">
                  <a:srgbClr val="000000"/>
                </a:outerShdw>
              </a:effectLst>
              <a:latin typeface="Arial" pitchFamily="34" charset="0"/>
            </a:endParaRPr>
          </a:p>
        </p:txBody>
      </p:sp>
      <p:sp>
        <p:nvSpPr>
          <p:cNvPr id="18440" name="Rectangle 8"/>
          <p:cNvSpPr>
            <a:spLocks noChangeArrowheads="1"/>
          </p:cNvSpPr>
          <p:nvPr/>
        </p:nvSpPr>
        <p:spPr bwMode="auto">
          <a:xfrm>
            <a:off x="3940969" y="2079627"/>
            <a:ext cx="1439498" cy="335989"/>
          </a:xfrm>
          <a:prstGeom prst="rect">
            <a:avLst/>
          </a:prstGeom>
          <a:noFill/>
          <a:ln w="12700">
            <a:noFill/>
            <a:miter lim="800000"/>
            <a:headEnd/>
            <a:tailEnd/>
          </a:ln>
          <a:effectLst/>
        </p:spPr>
        <p:txBody>
          <a:bodyPr wrap="none" lIns="90488" tIns="44450" rIns="90488" bIns="44450">
            <a:spAutoFit/>
          </a:bodyPr>
          <a:lstStyle/>
          <a:p>
            <a:r>
              <a:rPr lang="en-US" altLang="en-US" sz="1400">
                <a:solidFill>
                  <a:srgbClr val="FFFFFF"/>
                </a:solidFill>
                <a:effectLst>
                  <a:outerShdw blurRad="38100" dist="38100" dir="2700000" algn="tl">
                    <a:srgbClr val="000000"/>
                  </a:outerShdw>
                </a:effectLst>
                <a:latin typeface="Lucida Sans" pitchFamily="34" charset="0"/>
              </a:rPr>
              <a:t>Choose </a:t>
            </a:r>
            <a:r>
              <a:rPr lang="en-US" altLang="en-US" sz="1600">
                <a:solidFill>
                  <a:srgbClr val="FFFFFF"/>
                </a:solidFill>
                <a:effectLst>
                  <a:outerShdw blurRad="38100" dist="38100" dir="2700000" algn="tl">
                    <a:srgbClr val="000000"/>
                  </a:outerShdw>
                </a:effectLst>
                <a:latin typeface="Lucida Sans" pitchFamily="34" charset="0"/>
              </a:rPr>
              <a:t>Goals</a:t>
            </a:r>
            <a:endParaRPr lang="en-US" altLang="en-US" sz="1400">
              <a:solidFill>
                <a:srgbClr val="FFFFFF"/>
              </a:solidFill>
              <a:effectLst>
                <a:outerShdw blurRad="38100" dist="38100" dir="2700000" algn="tl">
                  <a:srgbClr val="000000"/>
                </a:outerShdw>
              </a:effectLst>
              <a:latin typeface="Lucida Sans" pitchFamily="34" charset="0"/>
            </a:endParaRPr>
          </a:p>
        </p:txBody>
      </p:sp>
      <p:sp>
        <p:nvSpPr>
          <p:cNvPr id="18441" name="AutoShape 9"/>
          <p:cNvSpPr>
            <a:spLocks noChangeArrowheads="1"/>
          </p:cNvSpPr>
          <p:nvPr/>
        </p:nvSpPr>
        <p:spPr bwMode="auto">
          <a:xfrm>
            <a:off x="5687616" y="3155409"/>
            <a:ext cx="1838325" cy="1042987"/>
          </a:xfrm>
          <a:prstGeom prst="roundRect">
            <a:avLst>
              <a:gd name="adj" fmla="val 18833"/>
            </a:avLst>
          </a:prstGeom>
          <a:solidFill>
            <a:schemeClr val="hlink"/>
          </a:solidFill>
          <a:ln w="12700">
            <a:solidFill>
              <a:schemeClr val="tx1"/>
            </a:solidFill>
            <a:round/>
            <a:headEnd/>
            <a:tailEnd/>
          </a:ln>
          <a:effectLst/>
        </p:spPr>
        <p:txBody>
          <a:bodyPr wrap="none" anchor="ctr"/>
          <a:lstStyle/>
          <a:p>
            <a:endParaRPr lang="en-US" sz="1400"/>
          </a:p>
        </p:txBody>
      </p:sp>
      <p:sp>
        <p:nvSpPr>
          <p:cNvPr id="18442" name="Rectangle 10"/>
          <p:cNvSpPr>
            <a:spLocks noChangeArrowheads="1"/>
          </p:cNvSpPr>
          <p:nvPr/>
        </p:nvSpPr>
        <p:spPr bwMode="auto">
          <a:xfrm>
            <a:off x="5777625" y="3178575"/>
            <a:ext cx="1787350" cy="459100"/>
          </a:xfrm>
          <a:prstGeom prst="rect">
            <a:avLst/>
          </a:prstGeom>
          <a:noFill/>
          <a:ln w="12700">
            <a:noFill/>
            <a:miter lim="800000"/>
            <a:headEnd/>
            <a:tailEnd/>
          </a:ln>
          <a:effectLst/>
        </p:spPr>
        <p:txBody>
          <a:bodyPr wrap="none" lIns="90488" tIns="44450" rIns="90488" bIns="44450">
            <a:spAutoFit/>
          </a:bodyPr>
          <a:lstStyle/>
          <a:p>
            <a:r>
              <a:rPr lang="en-US" altLang="en-US" sz="2400" b="1" dirty="0">
                <a:solidFill>
                  <a:schemeClr val="bg1"/>
                </a:solidFill>
                <a:effectLst>
                  <a:outerShdw blurRad="38100" dist="38100" dir="2700000" algn="tl">
                    <a:srgbClr val="000000"/>
                  </a:outerShdw>
                </a:effectLst>
                <a:latin typeface="Arial" pitchFamily="34" charset="0"/>
              </a:rPr>
              <a:t>Organizing</a:t>
            </a:r>
            <a:endParaRPr lang="en-US" altLang="en-US" sz="2000" b="1" dirty="0">
              <a:solidFill>
                <a:schemeClr val="bg1"/>
              </a:solidFill>
              <a:effectLst>
                <a:outerShdw blurRad="38100" dist="38100" dir="2700000" algn="tl">
                  <a:srgbClr val="000000"/>
                </a:outerShdw>
              </a:effectLst>
              <a:latin typeface="Arial" pitchFamily="34" charset="0"/>
            </a:endParaRPr>
          </a:p>
        </p:txBody>
      </p:sp>
      <p:sp>
        <p:nvSpPr>
          <p:cNvPr id="18443" name="Rectangle 11"/>
          <p:cNvSpPr>
            <a:spLocks noChangeArrowheads="1"/>
          </p:cNvSpPr>
          <p:nvPr/>
        </p:nvSpPr>
        <p:spPr bwMode="auto">
          <a:xfrm>
            <a:off x="5866211" y="3694115"/>
            <a:ext cx="1803380" cy="335989"/>
          </a:xfrm>
          <a:prstGeom prst="rect">
            <a:avLst/>
          </a:prstGeom>
          <a:noFill/>
          <a:ln w="12700">
            <a:noFill/>
            <a:miter lim="800000"/>
            <a:headEnd/>
            <a:tailEnd/>
          </a:ln>
          <a:effectLst/>
        </p:spPr>
        <p:txBody>
          <a:bodyPr wrap="none" lIns="90488" tIns="44450" rIns="90488" bIns="44450">
            <a:spAutoFit/>
          </a:bodyPr>
          <a:lstStyle/>
          <a:p>
            <a:r>
              <a:rPr lang="en-US" altLang="en-US" sz="1400" dirty="0">
                <a:solidFill>
                  <a:schemeClr val="bg1"/>
                </a:solidFill>
                <a:effectLst>
                  <a:outerShdw blurRad="38100" dist="38100" dir="2700000" algn="tl">
                    <a:srgbClr val="000000"/>
                  </a:outerShdw>
                </a:effectLst>
                <a:latin typeface="Lucida Sans" pitchFamily="34" charset="0"/>
              </a:rPr>
              <a:t>Working </a:t>
            </a:r>
            <a:r>
              <a:rPr lang="en-US" altLang="en-US" sz="1600" dirty="0">
                <a:solidFill>
                  <a:schemeClr val="bg1"/>
                </a:solidFill>
                <a:effectLst>
                  <a:outerShdw blurRad="38100" dist="38100" dir="2700000" algn="tl">
                    <a:srgbClr val="000000"/>
                  </a:outerShdw>
                </a:effectLst>
                <a:latin typeface="Lucida Sans" pitchFamily="34" charset="0"/>
              </a:rPr>
              <a:t>together</a:t>
            </a:r>
            <a:endParaRPr lang="en-US" altLang="en-US" sz="1400" dirty="0">
              <a:solidFill>
                <a:schemeClr val="bg1"/>
              </a:solidFill>
              <a:effectLst>
                <a:outerShdw blurRad="38100" dist="38100" dir="2700000" algn="tl">
                  <a:srgbClr val="000000"/>
                </a:outerShdw>
              </a:effectLst>
              <a:latin typeface="Lucida Sans" pitchFamily="34" charset="0"/>
            </a:endParaRPr>
          </a:p>
        </p:txBody>
      </p:sp>
      <p:sp>
        <p:nvSpPr>
          <p:cNvPr id="18444" name="Rectangle 12"/>
          <p:cNvSpPr>
            <a:spLocks noChangeArrowheads="1"/>
          </p:cNvSpPr>
          <p:nvPr/>
        </p:nvSpPr>
        <p:spPr bwMode="auto">
          <a:xfrm>
            <a:off x="3861197" y="4741865"/>
            <a:ext cx="1360951" cy="459100"/>
          </a:xfrm>
          <a:prstGeom prst="rect">
            <a:avLst/>
          </a:prstGeom>
          <a:noFill/>
          <a:ln w="12700">
            <a:noFill/>
            <a:miter lim="800000"/>
            <a:headEnd/>
            <a:tailEnd/>
          </a:ln>
          <a:effectLst/>
        </p:spPr>
        <p:txBody>
          <a:bodyPr wrap="none" lIns="90488" tIns="44450" rIns="90488" bIns="44450">
            <a:spAutoFit/>
          </a:bodyPr>
          <a:lstStyle/>
          <a:p>
            <a:r>
              <a:rPr lang="en-US" altLang="en-US" sz="2400" b="1">
                <a:solidFill>
                  <a:srgbClr val="FFFFFF"/>
                </a:solidFill>
                <a:effectLst>
                  <a:outerShdw blurRad="38100" dist="38100" dir="2700000" algn="tl">
                    <a:srgbClr val="000000"/>
                  </a:outerShdw>
                </a:effectLst>
                <a:latin typeface="Arial" pitchFamily="34" charset="0"/>
              </a:rPr>
              <a:t>Leading</a:t>
            </a:r>
            <a:endParaRPr lang="en-US" altLang="en-US" sz="2000" b="1">
              <a:solidFill>
                <a:srgbClr val="FFFFFF"/>
              </a:solidFill>
              <a:effectLst>
                <a:outerShdw blurRad="38100" dist="38100" dir="2700000" algn="tl">
                  <a:srgbClr val="000000"/>
                </a:outerShdw>
              </a:effectLst>
              <a:latin typeface="Arial" pitchFamily="34" charset="0"/>
            </a:endParaRPr>
          </a:p>
        </p:txBody>
      </p:sp>
      <p:sp>
        <p:nvSpPr>
          <p:cNvPr id="18445" name="Rectangle 13"/>
          <p:cNvSpPr>
            <a:spLocks noChangeArrowheads="1"/>
          </p:cNvSpPr>
          <p:nvPr/>
        </p:nvSpPr>
        <p:spPr bwMode="auto">
          <a:xfrm>
            <a:off x="3939085" y="5302252"/>
            <a:ext cx="1338509" cy="335989"/>
          </a:xfrm>
          <a:prstGeom prst="rect">
            <a:avLst/>
          </a:prstGeom>
          <a:noFill/>
          <a:ln w="12700">
            <a:noFill/>
            <a:miter lim="800000"/>
            <a:headEnd/>
            <a:tailEnd/>
          </a:ln>
          <a:effectLst/>
        </p:spPr>
        <p:txBody>
          <a:bodyPr wrap="none" lIns="90488" tIns="44450" rIns="90488" bIns="44450">
            <a:spAutoFit/>
          </a:bodyPr>
          <a:lstStyle/>
          <a:p>
            <a:r>
              <a:rPr lang="en-US" altLang="en-US" sz="1400" dirty="0">
                <a:solidFill>
                  <a:srgbClr val="FFFFFF"/>
                </a:solidFill>
                <a:latin typeface="Lucida Sans" pitchFamily="34" charset="0"/>
              </a:rPr>
              <a:t> </a:t>
            </a:r>
            <a:r>
              <a:rPr lang="en-US" altLang="en-US" sz="1600" dirty="0">
                <a:solidFill>
                  <a:srgbClr val="FFFFFF"/>
                </a:solidFill>
                <a:latin typeface="Lucida Sans" pitchFamily="34" charset="0"/>
              </a:rPr>
              <a:t>Coordinate</a:t>
            </a:r>
            <a:endParaRPr lang="en-US" altLang="en-US" sz="1400" dirty="0">
              <a:solidFill>
                <a:srgbClr val="FFFFFF"/>
              </a:solidFill>
              <a:latin typeface="Lucida Sans" pitchFamily="34" charset="0"/>
            </a:endParaRPr>
          </a:p>
        </p:txBody>
      </p:sp>
      <p:sp>
        <p:nvSpPr>
          <p:cNvPr id="18446" name="Rectangle 14"/>
          <p:cNvSpPr>
            <a:spLocks noChangeArrowheads="1"/>
          </p:cNvSpPr>
          <p:nvPr/>
        </p:nvSpPr>
        <p:spPr bwMode="auto">
          <a:xfrm>
            <a:off x="1573082" y="3250323"/>
            <a:ext cx="1821012" cy="459100"/>
          </a:xfrm>
          <a:prstGeom prst="rect">
            <a:avLst/>
          </a:prstGeom>
          <a:noFill/>
          <a:ln w="12700">
            <a:noFill/>
            <a:miter lim="800000"/>
            <a:headEnd/>
            <a:tailEnd/>
          </a:ln>
          <a:effectLst/>
        </p:spPr>
        <p:txBody>
          <a:bodyPr wrap="none" lIns="90488" tIns="44450" rIns="90488" bIns="44450">
            <a:spAutoFit/>
          </a:bodyPr>
          <a:lstStyle/>
          <a:p>
            <a:r>
              <a:rPr lang="en-US" altLang="en-US" sz="2400" b="1" dirty="0">
                <a:solidFill>
                  <a:schemeClr val="bg1"/>
                </a:solidFill>
                <a:effectLst>
                  <a:outerShdw blurRad="38100" dist="38100" dir="2700000" algn="tl">
                    <a:srgbClr val="000000"/>
                  </a:outerShdw>
                </a:effectLst>
                <a:latin typeface="Arial" pitchFamily="34" charset="0"/>
              </a:rPr>
              <a:t>Controlling</a:t>
            </a:r>
            <a:endParaRPr lang="en-US" altLang="en-US" sz="2000" b="1" dirty="0">
              <a:solidFill>
                <a:schemeClr val="bg1"/>
              </a:solidFill>
              <a:effectLst>
                <a:outerShdw blurRad="38100" dist="38100" dir="2700000" algn="tl">
                  <a:srgbClr val="000000"/>
                </a:outerShdw>
              </a:effectLst>
              <a:latin typeface="Arial" pitchFamily="34" charset="0"/>
            </a:endParaRPr>
          </a:p>
        </p:txBody>
      </p:sp>
      <p:sp>
        <p:nvSpPr>
          <p:cNvPr id="18447" name="Rectangle 15"/>
          <p:cNvSpPr>
            <a:spLocks noChangeArrowheads="1"/>
          </p:cNvSpPr>
          <p:nvPr/>
        </p:nvSpPr>
        <p:spPr bwMode="auto">
          <a:xfrm>
            <a:off x="1532634" y="3756736"/>
            <a:ext cx="2080699" cy="335989"/>
          </a:xfrm>
          <a:prstGeom prst="rect">
            <a:avLst/>
          </a:prstGeom>
          <a:noFill/>
          <a:ln w="12700">
            <a:noFill/>
            <a:miter lim="800000"/>
            <a:headEnd/>
            <a:tailEnd/>
          </a:ln>
          <a:effectLst/>
        </p:spPr>
        <p:txBody>
          <a:bodyPr wrap="none" lIns="90488" tIns="44450" rIns="90488" bIns="44450">
            <a:spAutoFit/>
          </a:bodyPr>
          <a:lstStyle/>
          <a:p>
            <a:r>
              <a:rPr lang="en-US" altLang="en-US" sz="1600" dirty="0">
                <a:solidFill>
                  <a:schemeClr val="bg1"/>
                </a:solidFill>
                <a:effectLst>
                  <a:outerShdw blurRad="38100" dist="38100" dir="2700000" algn="tl">
                    <a:srgbClr val="000000"/>
                  </a:outerShdw>
                </a:effectLst>
                <a:latin typeface="Lucida Sans" pitchFamily="34" charset="0"/>
              </a:rPr>
              <a:t>Monitor &amp; measure</a:t>
            </a:r>
            <a:endParaRPr lang="en-US" altLang="en-US" sz="1400" dirty="0">
              <a:solidFill>
                <a:schemeClr val="bg1"/>
              </a:solidFill>
              <a:effectLst>
                <a:outerShdw blurRad="38100" dist="38100" dir="2700000" algn="tl">
                  <a:srgbClr val="000000"/>
                </a:outerShdw>
              </a:effectLst>
              <a:latin typeface="Lucida Sans" pitchFamily="34" charset="0"/>
            </a:endParaRP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txBox="1">
            <a:spLocks/>
          </p:cNvSpPr>
          <p:nvPr/>
        </p:nvSpPr>
        <p:spPr>
          <a:xfrm>
            <a:off x="753109" y="528320"/>
            <a:ext cx="7640320" cy="635000"/>
          </a:xfrm>
          <a:prstGeom prst="rect">
            <a:avLst/>
          </a:prstGeom>
        </p:spPr>
        <p:txBody>
          <a:bodyPr vert="horz" wrap="square" lIns="0" tIns="12700" rIns="0" bIns="0" rtlCol="0" anchor="ctr">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000" b="0" i="1" strike="noStrike" kern="1200" cap="none" spc="-10" normalizeH="0" baseline="0" noProof="0" dirty="0" smtClean="0">
                <a:ln>
                  <a:noFill/>
                </a:ln>
                <a:solidFill>
                  <a:schemeClr val="tx1"/>
                </a:solidFill>
                <a:effectLst/>
                <a:uLnTx/>
                <a:uFill>
                  <a:solidFill>
                    <a:srgbClr val="000000"/>
                  </a:solidFill>
                </a:uFill>
                <a:latin typeface="Arial"/>
                <a:ea typeface="+mj-ea"/>
                <a:cs typeface="Arial"/>
              </a:rPr>
              <a:t>The </a:t>
            </a:r>
            <a:r>
              <a:rPr kumimoji="0" lang="en-US" sz="4000" b="0" i="1" strike="noStrike" kern="1200" cap="none" spc="-5" normalizeH="0" baseline="0" noProof="0" dirty="0" smtClean="0">
                <a:ln>
                  <a:noFill/>
                </a:ln>
                <a:solidFill>
                  <a:schemeClr val="tx1"/>
                </a:solidFill>
                <a:effectLst/>
                <a:uLnTx/>
                <a:uFill>
                  <a:solidFill>
                    <a:srgbClr val="000000"/>
                  </a:solidFill>
                </a:uFill>
                <a:latin typeface="Arial"/>
                <a:ea typeface="+mj-ea"/>
                <a:cs typeface="Arial"/>
              </a:rPr>
              <a:t>Strategic Planning</a:t>
            </a:r>
            <a:r>
              <a:rPr kumimoji="0" lang="en-US" sz="4000" b="0" i="1" strike="noStrike" kern="1200" cap="none" spc="-50" normalizeH="0" baseline="0" noProof="0" dirty="0" smtClean="0">
                <a:ln>
                  <a:noFill/>
                </a:ln>
                <a:solidFill>
                  <a:schemeClr val="tx1"/>
                </a:solidFill>
                <a:effectLst/>
                <a:uLnTx/>
                <a:uFill>
                  <a:solidFill>
                    <a:srgbClr val="000000"/>
                  </a:solidFill>
                </a:uFill>
                <a:latin typeface="Arial"/>
                <a:ea typeface="+mj-ea"/>
                <a:cs typeface="Arial"/>
              </a:rPr>
              <a:t> </a:t>
            </a:r>
            <a:r>
              <a:rPr kumimoji="0" lang="en-US" sz="4000" b="0" i="1" strike="noStrike" kern="1200" cap="none" spc="-5" normalizeH="0" baseline="0" noProof="0" dirty="0" smtClean="0">
                <a:ln>
                  <a:noFill/>
                </a:ln>
                <a:solidFill>
                  <a:schemeClr val="tx1"/>
                </a:solidFill>
                <a:effectLst/>
                <a:uLnTx/>
                <a:uFill>
                  <a:solidFill>
                    <a:srgbClr val="000000"/>
                  </a:solidFill>
                </a:uFill>
                <a:latin typeface="Arial"/>
                <a:ea typeface="+mj-ea"/>
                <a:cs typeface="Arial"/>
              </a:rPr>
              <a:t>Process</a:t>
            </a:r>
            <a:endParaRPr kumimoji="0" lang="en-US" sz="4000" b="0" i="0" strike="noStrike" kern="1200" cap="none" spc="0" normalizeH="0" baseline="0" noProof="0" dirty="0">
              <a:ln>
                <a:noFill/>
              </a:ln>
              <a:solidFill>
                <a:schemeClr val="tx1"/>
              </a:solidFill>
              <a:effectLst/>
              <a:uLnTx/>
              <a:uFillTx/>
              <a:latin typeface="Arial"/>
              <a:ea typeface="+mj-ea"/>
              <a:cs typeface="Arial"/>
            </a:endParaRPr>
          </a:p>
        </p:txBody>
      </p:sp>
      <p:sp>
        <p:nvSpPr>
          <p:cNvPr id="6" name="object 4"/>
          <p:cNvSpPr txBox="1"/>
          <p:nvPr/>
        </p:nvSpPr>
        <p:spPr>
          <a:xfrm>
            <a:off x="534669" y="1625600"/>
            <a:ext cx="8826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t>
            </a:r>
            <a:endParaRPr sz="1400">
              <a:latin typeface="Arial"/>
              <a:cs typeface="Arial"/>
            </a:endParaRPr>
          </a:p>
        </p:txBody>
      </p:sp>
      <p:sp>
        <p:nvSpPr>
          <p:cNvPr id="7" name="object 5"/>
          <p:cNvSpPr txBox="1"/>
          <p:nvPr/>
        </p:nvSpPr>
        <p:spPr>
          <a:xfrm>
            <a:off x="534669" y="2734309"/>
            <a:ext cx="8826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t>
            </a:r>
            <a:endParaRPr sz="1400">
              <a:latin typeface="Arial"/>
              <a:cs typeface="Arial"/>
            </a:endParaRPr>
          </a:p>
        </p:txBody>
      </p:sp>
      <p:sp>
        <p:nvSpPr>
          <p:cNvPr id="8" name="object 6"/>
          <p:cNvSpPr txBox="1"/>
          <p:nvPr/>
        </p:nvSpPr>
        <p:spPr>
          <a:xfrm>
            <a:off x="877569" y="1634490"/>
            <a:ext cx="7670165" cy="1348740"/>
          </a:xfrm>
          <a:prstGeom prst="rect">
            <a:avLst/>
          </a:prstGeom>
        </p:spPr>
        <p:txBody>
          <a:bodyPr vert="horz" wrap="square" lIns="0" tIns="12700" rIns="0" bIns="0" rtlCol="0">
            <a:spAutoFit/>
          </a:bodyPr>
          <a:lstStyle/>
          <a:p>
            <a:pPr marL="12700" marR="5080">
              <a:lnSpc>
                <a:spcPct val="99900"/>
              </a:lnSpc>
              <a:spcBef>
                <a:spcPts val="100"/>
              </a:spcBef>
            </a:pPr>
            <a:r>
              <a:rPr sz="1400" dirty="0">
                <a:latin typeface="Arial"/>
                <a:cs typeface="Arial"/>
              </a:rPr>
              <a:t>In today's highly competitive business environment, budget-oriented </a:t>
            </a:r>
            <a:r>
              <a:rPr sz="1400" spc="-5" dirty="0">
                <a:latin typeface="Arial"/>
                <a:cs typeface="Arial"/>
              </a:rPr>
              <a:t>planning </a:t>
            </a:r>
            <a:r>
              <a:rPr sz="1400" dirty="0">
                <a:latin typeface="Arial"/>
                <a:cs typeface="Arial"/>
              </a:rPr>
              <a:t>or forecast-based  </a:t>
            </a:r>
            <a:r>
              <a:rPr sz="1400" spc="-5" dirty="0">
                <a:latin typeface="Arial"/>
                <a:cs typeface="Arial"/>
              </a:rPr>
              <a:t>planning </a:t>
            </a:r>
            <a:r>
              <a:rPr sz="1400" dirty="0">
                <a:latin typeface="Arial"/>
                <a:cs typeface="Arial"/>
              </a:rPr>
              <a:t>methods are insufficient for a </a:t>
            </a:r>
            <a:r>
              <a:rPr sz="1400" spc="-5" dirty="0">
                <a:latin typeface="Arial"/>
                <a:cs typeface="Arial"/>
              </a:rPr>
              <a:t>large </a:t>
            </a:r>
            <a:r>
              <a:rPr sz="1400" dirty="0">
                <a:latin typeface="Arial"/>
                <a:cs typeface="Arial"/>
              </a:rPr>
              <a:t>corporation </a:t>
            </a:r>
            <a:r>
              <a:rPr sz="1400" spc="5" dirty="0">
                <a:latin typeface="Arial"/>
                <a:cs typeface="Arial"/>
              </a:rPr>
              <a:t>to </a:t>
            </a:r>
            <a:r>
              <a:rPr sz="1400" dirty="0">
                <a:latin typeface="Arial"/>
                <a:cs typeface="Arial"/>
              </a:rPr>
              <a:t>survive and prosper. The firm </a:t>
            </a:r>
            <a:r>
              <a:rPr sz="1400" spc="-5" dirty="0">
                <a:latin typeface="Arial"/>
                <a:cs typeface="Arial"/>
              </a:rPr>
              <a:t>must  </a:t>
            </a:r>
            <a:r>
              <a:rPr sz="1400" dirty="0">
                <a:latin typeface="Arial"/>
                <a:cs typeface="Arial"/>
              </a:rPr>
              <a:t>engage in </a:t>
            </a:r>
            <a:r>
              <a:rPr sz="1400" b="1" dirty="0">
                <a:latin typeface="Arial"/>
                <a:cs typeface="Arial"/>
              </a:rPr>
              <a:t>strategic </a:t>
            </a:r>
            <a:r>
              <a:rPr sz="1400" b="1" spc="-5" dirty="0">
                <a:latin typeface="Arial"/>
                <a:cs typeface="Arial"/>
              </a:rPr>
              <a:t>planning </a:t>
            </a:r>
            <a:r>
              <a:rPr sz="1400" dirty="0">
                <a:latin typeface="Arial"/>
                <a:cs typeface="Arial"/>
              </a:rPr>
              <a:t>that </a:t>
            </a:r>
            <a:r>
              <a:rPr sz="1400" spc="-5" dirty="0">
                <a:latin typeface="Arial"/>
                <a:cs typeface="Arial"/>
              </a:rPr>
              <a:t>clearly </a:t>
            </a:r>
            <a:r>
              <a:rPr sz="1400" dirty="0">
                <a:latin typeface="Arial"/>
                <a:cs typeface="Arial"/>
              </a:rPr>
              <a:t>defines objectives and assesses both the internal and  external situation to formulate strategy, </a:t>
            </a:r>
            <a:r>
              <a:rPr sz="1400" spc="-5" dirty="0">
                <a:latin typeface="Arial"/>
                <a:cs typeface="Arial"/>
              </a:rPr>
              <a:t>implement </a:t>
            </a:r>
            <a:r>
              <a:rPr sz="1400" dirty="0">
                <a:latin typeface="Arial"/>
                <a:cs typeface="Arial"/>
              </a:rPr>
              <a:t>the strategy, evaluate the progress, and </a:t>
            </a:r>
            <a:r>
              <a:rPr sz="1400" spc="-5" dirty="0">
                <a:latin typeface="Arial"/>
                <a:cs typeface="Arial"/>
              </a:rPr>
              <a:t>make  </a:t>
            </a:r>
            <a:r>
              <a:rPr sz="1400" dirty="0">
                <a:latin typeface="Arial"/>
                <a:cs typeface="Arial"/>
              </a:rPr>
              <a:t>adjustments as necessary to stay on</a:t>
            </a:r>
            <a:r>
              <a:rPr sz="1400" spc="75" dirty="0">
                <a:latin typeface="Arial"/>
                <a:cs typeface="Arial"/>
              </a:rPr>
              <a:t> </a:t>
            </a:r>
            <a:r>
              <a:rPr sz="1400" dirty="0">
                <a:latin typeface="Arial"/>
                <a:cs typeface="Arial"/>
              </a:rPr>
              <a:t>track.</a:t>
            </a:r>
            <a:endParaRPr sz="1400">
              <a:latin typeface="Arial"/>
              <a:cs typeface="Arial"/>
            </a:endParaRPr>
          </a:p>
          <a:p>
            <a:pPr marL="12700">
              <a:lnSpc>
                <a:spcPct val="100000"/>
              </a:lnSpc>
              <a:spcBef>
                <a:spcPts val="350"/>
              </a:spcBef>
            </a:pPr>
            <a:r>
              <a:rPr sz="1400" dirty="0">
                <a:latin typeface="Arial"/>
                <a:cs typeface="Arial"/>
              </a:rPr>
              <a:t>A </a:t>
            </a:r>
            <a:r>
              <a:rPr sz="1400" spc="-5" dirty="0">
                <a:latin typeface="Arial"/>
                <a:cs typeface="Arial"/>
              </a:rPr>
              <a:t>simplified </a:t>
            </a:r>
            <a:r>
              <a:rPr sz="1400" dirty="0">
                <a:latin typeface="Arial"/>
                <a:cs typeface="Arial"/>
              </a:rPr>
              <a:t>view of the strategic </a:t>
            </a:r>
            <a:r>
              <a:rPr sz="1400" spc="-5" dirty="0">
                <a:latin typeface="Arial"/>
                <a:cs typeface="Arial"/>
              </a:rPr>
              <a:t>planning </a:t>
            </a:r>
            <a:r>
              <a:rPr sz="1400" dirty="0">
                <a:latin typeface="Arial"/>
                <a:cs typeface="Arial"/>
              </a:rPr>
              <a:t>process </a:t>
            </a:r>
            <a:r>
              <a:rPr sz="1400" spc="-5" dirty="0">
                <a:latin typeface="Arial"/>
                <a:cs typeface="Arial"/>
              </a:rPr>
              <a:t>is </a:t>
            </a:r>
            <a:r>
              <a:rPr sz="1400" dirty="0">
                <a:latin typeface="Arial"/>
                <a:cs typeface="Arial"/>
              </a:rPr>
              <a:t>shown by the following</a:t>
            </a:r>
            <a:r>
              <a:rPr sz="1400" spc="160" dirty="0">
                <a:latin typeface="Arial"/>
                <a:cs typeface="Arial"/>
              </a:rPr>
              <a:t> </a:t>
            </a:r>
            <a:r>
              <a:rPr sz="1400" spc="-5" dirty="0">
                <a:latin typeface="Arial"/>
                <a:cs typeface="Arial"/>
              </a:rPr>
              <a:t>diagram:</a:t>
            </a:r>
            <a:endParaRPr sz="1400">
              <a:latin typeface="Arial"/>
              <a:cs typeface="Arial"/>
            </a:endParaRPr>
          </a:p>
        </p:txBody>
      </p:sp>
      <p:sp>
        <p:nvSpPr>
          <p:cNvPr id="9" name="object 7"/>
          <p:cNvSpPr txBox="1"/>
          <p:nvPr/>
        </p:nvSpPr>
        <p:spPr>
          <a:xfrm>
            <a:off x="2819400" y="3157220"/>
            <a:ext cx="1905000" cy="457200"/>
          </a:xfrm>
          <a:prstGeom prst="rect">
            <a:avLst/>
          </a:prstGeom>
          <a:ln w="9344">
            <a:solidFill>
              <a:srgbClr val="000000"/>
            </a:solidFill>
          </a:ln>
        </p:spPr>
        <p:txBody>
          <a:bodyPr vert="horz" wrap="square" lIns="0" tIns="138430" rIns="0" bIns="0" rtlCol="0">
            <a:spAutoFit/>
          </a:bodyPr>
          <a:lstStyle/>
          <a:p>
            <a:pPr marL="184150">
              <a:lnSpc>
                <a:spcPct val="100000"/>
              </a:lnSpc>
              <a:spcBef>
                <a:spcPts val="1090"/>
              </a:spcBef>
            </a:pPr>
            <a:r>
              <a:rPr sz="1200" spc="-5" dirty="0">
                <a:latin typeface="Arial"/>
                <a:cs typeface="Arial"/>
              </a:rPr>
              <a:t>Mission </a:t>
            </a:r>
            <a:r>
              <a:rPr sz="1200" dirty="0">
                <a:latin typeface="Arial"/>
                <a:cs typeface="Arial"/>
              </a:rPr>
              <a:t>and</a:t>
            </a:r>
            <a:r>
              <a:rPr sz="1200" spc="-20" dirty="0">
                <a:latin typeface="Arial"/>
                <a:cs typeface="Arial"/>
              </a:rPr>
              <a:t> </a:t>
            </a:r>
            <a:r>
              <a:rPr sz="1200" dirty="0">
                <a:latin typeface="Arial"/>
                <a:cs typeface="Arial"/>
              </a:rPr>
              <a:t>objectives</a:t>
            </a:r>
            <a:endParaRPr sz="1200">
              <a:latin typeface="Arial"/>
              <a:cs typeface="Arial"/>
            </a:endParaRPr>
          </a:p>
        </p:txBody>
      </p:sp>
      <p:sp>
        <p:nvSpPr>
          <p:cNvPr id="10" name="object 8"/>
          <p:cNvSpPr txBox="1"/>
          <p:nvPr/>
        </p:nvSpPr>
        <p:spPr>
          <a:xfrm>
            <a:off x="2819400" y="3766820"/>
            <a:ext cx="1905000" cy="457200"/>
          </a:xfrm>
          <a:prstGeom prst="rect">
            <a:avLst/>
          </a:prstGeom>
          <a:ln w="9344">
            <a:solidFill>
              <a:srgbClr val="000000"/>
            </a:solidFill>
          </a:ln>
        </p:spPr>
        <p:txBody>
          <a:bodyPr vert="horz" wrap="square" lIns="0" tIns="76200" rIns="0" bIns="0" rtlCol="0">
            <a:spAutoFit/>
          </a:bodyPr>
          <a:lstStyle/>
          <a:p>
            <a:pPr marL="600710" marR="444500" indent="-125730">
              <a:lnSpc>
                <a:spcPct val="75000"/>
              </a:lnSpc>
              <a:spcBef>
                <a:spcPts val="600"/>
              </a:spcBef>
            </a:pPr>
            <a:r>
              <a:rPr sz="1200" dirty="0">
                <a:latin typeface="Arial"/>
                <a:cs typeface="Arial"/>
              </a:rPr>
              <a:t>E</a:t>
            </a:r>
            <a:r>
              <a:rPr sz="1200" spc="10" dirty="0">
                <a:latin typeface="Arial"/>
                <a:cs typeface="Arial"/>
              </a:rPr>
              <a:t>n</a:t>
            </a:r>
            <a:r>
              <a:rPr sz="1200" spc="-10" dirty="0">
                <a:latin typeface="Arial"/>
                <a:cs typeface="Arial"/>
              </a:rPr>
              <a:t>v</a:t>
            </a:r>
            <a:r>
              <a:rPr sz="1200" dirty="0">
                <a:latin typeface="Arial"/>
                <a:cs typeface="Arial"/>
              </a:rPr>
              <a:t>ironmen</a:t>
            </a:r>
            <a:r>
              <a:rPr sz="1200" spc="-5" dirty="0">
                <a:latin typeface="Arial"/>
                <a:cs typeface="Arial"/>
              </a:rPr>
              <a:t>t</a:t>
            </a:r>
            <a:r>
              <a:rPr sz="1200" spc="10" dirty="0">
                <a:latin typeface="Arial"/>
                <a:cs typeface="Arial"/>
              </a:rPr>
              <a:t>a</a:t>
            </a:r>
            <a:r>
              <a:rPr sz="1200" dirty="0">
                <a:latin typeface="Arial"/>
                <a:cs typeface="Arial"/>
              </a:rPr>
              <a:t>l  Scanning</a:t>
            </a:r>
            <a:endParaRPr sz="1200">
              <a:latin typeface="Arial"/>
              <a:cs typeface="Arial"/>
            </a:endParaRPr>
          </a:p>
        </p:txBody>
      </p:sp>
      <p:sp>
        <p:nvSpPr>
          <p:cNvPr id="11" name="object 9"/>
          <p:cNvSpPr txBox="1"/>
          <p:nvPr/>
        </p:nvSpPr>
        <p:spPr>
          <a:xfrm>
            <a:off x="2819400" y="4376420"/>
            <a:ext cx="1905000" cy="381000"/>
          </a:xfrm>
          <a:prstGeom prst="rect">
            <a:avLst/>
          </a:prstGeom>
          <a:ln w="9344">
            <a:solidFill>
              <a:srgbClr val="000000"/>
            </a:solidFill>
          </a:ln>
        </p:spPr>
        <p:txBody>
          <a:bodyPr vert="horz" wrap="square" lIns="0" tIns="129539" rIns="0" bIns="0" rtlCol="0">
            <a:spAutoFit/>
          </a:bodyPr>
          <a:lstStyle/>
          <a:p>
            <a:pPr marL="167005">
              <a:lnSpc>
                <a:spcPct val="100000"/>
              </a:lnSpc>
              <a:spcBef>
                <a:spcPts val="1019"/>
              </a:spcBef>
            </a:pPr>
            <a:r>
              <a:rPr sz="1200" dirty="0">
                <a:latin typeface="Arial"/>
                <a:cs typeface="Arial"/>
              </a:rPr>
              <a:t>Strategy</a:t>
            </a:r>
            <a:r>
              <a:rPr sz="1200" spc="-5" dirty="0">
                <a:latin typeface="Arial"/>
                <a:cs typeface="Arial"/>
              </a:rPr>
              <a:t> Formulation</a:t>
            </a:r>
            <a:endParaRPr sz="1200">
              <a:latin typeface="Arial"/>
              <a:cs typeface="Arial"/>
            </a:endParaRPr>
          </a:p>
        </p:txBody>
      </p:sp>
      <p:sp>
        <p:nvSpPr>
          <p:cNvPr id="12" name="object 10"/>
          <p:cNvSpPr/>
          <p:nvPr/>
        </p:nvSpPr>
        <p:spPr>
          <a:xfrm>
            <a:off x="3543300" y="3614419"/>
            <a:ext cx="76200" cy="152400"/>
          </a:xfrm>
          <a:custGeom>
            <a:avLst/>
            <a:gdLst/>
            <a:ahLst/>
            <a:cxnLst/>
            <a:rect l="l" t="t" r="r" b="b"/>
            <a:pathLst>
              <a:path w="76200" h="152400">
                <a:moveTo>
                  <a:pt x="76200" y="77470"/>
                </a:moveTo>
                <a:lnTo>
                  <a:pt x="43180" y="77470"/>
                </a:lnTo>
                <a:lnTo>
                  <a:pt x="43180" y="0"/>
                </a:lnTo>
                <a:lnTo>
                  <a:pt x="33020" y="0"/>
                </a:lnTo>
                <a:lnTo>
                  <a:pt x="33020" y="77470"/>
                </a:lnTo>
                <a:lnTo>
                  <a:pt x="0" y="77470"/>
                </a:lnTo>
                <a:lnTo>
                  <a:pt x="38100" y="152400"/>
                </a:lnTo>
                <a:lnTo>
                  <a:pt x="76200" y="77470"/>
                </a:lnTo>
                <a:close/>
              </a:path>
            </a:pathLst>
          </a:custGeom>
          <a:solidFill>
            <a:srgbClr val="000000"/>
          </a:solidFill>
        </p:spPr>
        <p:txBody>
          <a:bodyPr wrap="square" lIns="0" tIns="0" rIns="0" bIns="0" rtlCol="0"/>
          <a:lstStyle/>
          <a:p>
            <a:endParaRPr/>
          </a:p>
        </p:txBody>
      </p:sp>
      <p:sp>
        <p:nvSpPr>
          <p:cNvPr id="13" name="object 11"/>
          <p:cNvSpPr/>
          <p:nvPr/>
        </p:nvSpPr>
        <p:spPr>
          <a:xfrm>
            <a:off x="3543300" y="4224019"/>
            <a:ext cx="76200" cy="152400"/>
          </a:xfrm>
          <a:custGeom>
            <a:avLst/>
            <a:gdLst/>
            <a:ahLst/>
            <a:cxnLst/>
            <a:rect l="l" t="t" r="r" b="b"/>
            <a:pathLst>
              <a:path w="76200" h="152400">
                <a:moveTo>
                  <a:pt x="76200" y="77470"/>
                </a:moveTo>
                <a:lnTo>
                  <a:pt x="43180" y="77470"/>
                </a:lnTo>
                <a:lnTo>
                  <a:pt x="43180" y="0"/>
                </a:lnTo>
                <a:lnTo>
                  <a:pt x="33020" y="0"/>
                </a:lnTo>
                <a:lnTo>
                  <a:pt x="33020" y="77470"/>
                </a:lnTo>
                <a:lnTo>
                  <a:pt x="0" y="77470"/>
                </a:lnTo>
                <a:lnTo>
                  <a:pt x="38100" y="152400"/>
                </a:lnTo>
                <a:lnTo>
                  <a:pt x="76200" y="77470"/>
                </a:lnTo>
                <a:close/>
              </a:path>
            </a:pathLst>
          </a:custGeom>
          <a:solidFill>
            <a:srgbClr val="000000"/>
          </a:solidFill>
        </p:spPr>
        <p:txBody>
          <a:bodyPr wrap="square" lIns="0" tIns="0" rIns="0" bIns="0" rtlCol="0"/>
          <a:lstStyle/>
          <a:p>
            <a:endParaRPr/>
          </a:p>
        </p:txBody>
      </p:sp>
      <p:sp>
        <p:nvSpPr>
          <p:cNvPr id="14" name="object 12"/>
          <p:cNvSpPr/>
          <p:nvPr/>
        </p:nvSpPr>
        <p:spPr>
          <a:xfrm>
            <a:off x="3567430" y="4757420"/>
            <a:ext cx="74930" cy="152400"/>
          </a:xfrm>
          <a:custGeom>
            <a:avLst/>
            <a:gdLst/>
            <a:ahLst/>
            <a:cxnLst/>
            <a:rect l="l" t="t" r="r" b="b"/>
            <a:pathLst>
              <a:path w="74929" h="152400">
                <a:moveTo>
                  <a:pt x="74930" y="77470"/>
                </a:moveTo>
                <a:lnTo>
                  <a:pt x="41910" y="77470"/>
                </a:lnTo>
                <a:lnTo>
                  <a:pt x="41910" y="0"/>
                </a:lnTo>
                <a:lnTo>
                  <a:pt x="33020" y="0"/>
                </a:lnTo>
                <a:lnTo>
                  <a:pt x="33020" y="77470"/>
                </a:lnTo>
                <a:lnTo>
                  <a:pt x="0" y="77470"/>
                </a:lnTo>
                <a:lnTo>
                  <a:pt x="38100" y="152400"/>
                </a:lnTo>
                <a:lnTo>
                  <a:pt x="74930" y="77470"/>
                </a:lnTo>
                <a:close/>
              </a:path>
            </a:pathLst>
          </a:custGeom>
          <a:solidFill>
            <a:srgbClr val="000000"/>
          </a:solidFill>
        </p:spPr>
        <p:txBody>
          <a:bodyPr wrap="square" lIns="0" tIns="0" rIns="0" bIns="0" rtlCol="0"/>
          <a:lstStyle/>
          <a:p>
            <a:endParaRPr/>
          </a:p>
        </p:txBody>
      </p:sp>
      <p:sp>
        <p:nvSpPr>
          <p:cNvPr id="15" name="object 13"/>
          <p:cNvSpPr/>
          <p:nvPr/>
        </p:nvSpPr>
        <p:spPr>
          <a:xfrm>
            <a:off x="3619500" y="5444490"/>
            <a:ext cx="76200" cy="74930"/>
          </a:xfrm>
          <a:custGeom>
            <a:avLst/>
            <a:gdLst/>
            <a:ahLst/>
            <a:cxnLst/>
            <a:rect l="l" t="t" r="r" b="b"/>
            <a:pathLst>
              <a:path w="76200" h="74929">
                <a:moveTo>
                  <a:pt x="76200" y="0"/>
                </a:moveTo>
                <a:lnTo>
                  <a:pt x="0" y="0"/>
                </a:lnTo>
                <a:lnTo>
                  <a:pt x="38100" y="74930"/>
                </a:lnTo>
                <a:lnTo>
                  <a:pt x="76200" y="0"/>
                </a:lnTo>
                <a:close/>
              </a:path>
            </a:pathLst>
          </a:custGeom>
          <a:solidFill>
            <a:srgbClr val="000000"/>
          </a:solidFill>
        </p:spPr>
        <p:txBody>
          <a:bodyPr wrap="square" lIns="0" tIns="0" rIns="0" bIns="0" rtlCol="0"/>
          <a:lstStyle/>
          <a:p>
            <a:endParaRPr/>
          </a:p>
        </p:txBody>
      </p:sp>
      <p:graphicFrame>
        <p:nvGraphicFramePr>
          <p:cNvPr id="16" name="object 14"/>
          <p:cNvGraphicFramePr>
            <a:graphicFrameLocks noGrp="1"/>
          </p:cNvGraphicFramePr>
          <p:nvPr>
            <p:extLst>
              <p:ext uri="{D42A27DB-BD31-4B8C-83A1-F6EECF244321}">
                <p14:modId xmlns:p14="http://schemas.microsoft.com/office/powerpoint/2010/main" val="140264106"/>
              </p:ext>
            </p:extLst>
          </p:nvPr>
        </p:nvGraphicFramePr>
        <p:xfrm>
          <a:off x="2814727" y="4905147"/>
          <a:ext cx="1981200" cy="9906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457200">
                <a:tc gridSpan="2">
                  <a:txBody>
                    <a:bodyPr/>
                    <a:lstStyle/>
                    <a:p>
                      <a:pPr marL="1270" algn="ctr">
                        <a:lnSpc>
                          <a:spcPct val="100000"/>
                        </a:lnSpc>
                      </a:pPr>
                      <a:r>
                        <a:rPr sz="1200" dirty="0">
                          <a:latin typeface="Arial"/>
                          <a:cs typeface="Arial"/>
                        </a:rPr>
                        <a:t>Strategy</a:t>
                      </a:r>
                      <a:endParaRPr sz="1200">
                        <a:latin typeface="Arial"/>
                        <a:cs typeface="Arial"/>
                      </a:endParaRPr>
                    </a:p>
                    <a:p>
                      <a:pPr marR="140970" algn="ctr">
                        <a:lnSpc>
                          <a:spcPct val="100000"/>
                        </a:lnSpc>
                        <a:spcBef>
                          <a:spcPts val="600"/>
                        </a:spcBef>
                      </a:pPr>
                      <a:r>
                        <a:rPr sz="1200" spc="-5" dirty="0">
                          <a:latin typeface="Arial"/>
                          <a:cs typeface="Arial"/>
                        </a:rPr>
                        <a:t>Implementation</a:t>
                      </a:r>
                      <a:endParaRPr sz="12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76200">
                <a:tc>
                  <a:txBody>
                    <a:bodyPr/>
                    <a:lstStyle/>
                    <a:p>
                      <a:pPr>
                        <a:lnSpc>
                          <a:spcPct val="100000"/>
                        </a:lnSpc>
                      </a:pPr>
                      <a:endParaRPr sz="300">
                        <a:latin typeface="Times New Roman"/>
                        <a:cs typeface="Times New Roman"/>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57200">
                <a:tc gridSpan="2">
                  <a:txBody>
                    <a:bodyPr/>
                    <a:lstStyle/>
                    <a:p>
                      <a:pPr marL="222250">
                        <a:lnSpc>
                          <a:spcPct val="100000"/>
                        </a:lnSpc>
                        <a:spcBef>
                          <a:spcPts val="1090"/>
                        </a:spcBef>
                      </a:pPr>
                      <a:r>
                        <a:rPr lang="en-US" sz="1200" spc="-5" dirty="0" smtClean="0">
                          <a:latin typeface="Arial"/>
                          <a:cs typeface="Arial"/>
                        </a:rPr>
                        <a:t>Evaluation</a:t>
                      </a:r>
                      <a:r>
                        <a:rPr lang="en-US" sz="1200" spc="-5" baseline="0" dirty="0" smtClean="0">
                          <a:latin typeface="Arial"/>
                          <a:cs typeface="Arial"/>
                        </a:rPr>
                        <a:t> and Control</a:t>
                      </a:r>
                      <a:endParaRPr sz="1200" dirty="0">
                        <a:latin typeface="Arial"/>
                        <a:cs typeface="Arial"/>
                      </a:endParaRPr>
                    </a:p>
                  </a:txBody>
                  <a:tcPr marL="0" marR="0" marT="13843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452880" y="497840"/>
            <a:ext cx="624014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none" strike="noStrike" kern="1200" cap="none" spc="-5" normalizeH="0" baseline="0" noProof="0" smtClean="0">
                <a:ln>
                  <a:noFill/>
                </a:ln>
                <a:solidFill>
                  <a:schemeClr val="tx1"/>
                </a:solidFill>
                <a:effectLst/>
                <a:uLnTx/>
                <a:uFillTx/>
                <a:latin typeface="Arial"/>
                <a:ea typeface="+mj-ea"/>
                <a:cs typeface="Arial"/>
              </a:rPr>
              <a:t>Mission and</a:t>
            </a:r>
            <a:r>
              <a:rPr kumimoji="0" lang="en-US" sz="4400" b="0" i="1" u="none" strike="noStrike" kern="1200" cap="none" spc="-25" normalizeH="0" baseline="0" noProof="0" smtClean="0">
                <a:ln>
                  <a:noFill/>
                </a:ln>
                <a:solidFill>
                  <a:schemeClr val="tx1"/>
                </a:solidFill>
                <a:effectLst/>
                <a:uLnTx/>
                <a:uFillTx/>
                <a:latin typeface="Arial"/>
                <a:ea typeface="+mj-ea"/>
                <a:cs typeface="Arial"/>
              </a:rPr>
              <a:t> </a:t>
            </a:r>
            <a:r>
              <a:rPr kumimoji="0" lang="en-US" sz="4400" b="0" i="1" u="none" strike="noStrike" kern="1200" cap="none" spc="-5" normalizeH="0" baseline="0" noProof="0" smtClean="0">
                <a:ln>
                  <a:noFill/>
                </a:ln>
                <a:solidFill>
                  <a:schemeClr val="tx1"/>
                </a:solidFill>
                <a:effectLst/>
                <a:uLnTx/>
                <a:uFillTx/>
                <a:latin typeface="Arial"/>
                <a:ea typeface="+mj-ea"/>
                <a:cs typeface="Arial"/>
              </a:rPr>
              <a:t>Objectives</a:t>
            </a:r>
            <a:endParaRPr kumimoji="0" lang="en-US" sz="4400" b="0" i="1"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549400"/>
            <a:ext cx="8054975" cy="4295140"/>
          </a:xfrm>
          <a:prstGeom prst="rect">
            <a:avLst/>
          </a:prstGeom>
        </p:spPr>
        <p:txBody>
          <a:bodyPr vert="horz" wrap="square" lIns="0" tIns="97790" rIns="0" bIns="0" rtlCol="0">
            <a:spAutoFit/>
          </a:bodyPr>
          <a:lstStyle/>
          <a:p>
            <a:pPr marL="354965" marR="5080" indent="-342900">
              <a:lnSpc>
                <a:spcPct val="80000"/>
              </a:lnSpc>
              <a:spcBef>
                <a:spcPts val="770"/>
              </a:spcBef>
              <a:buChar char="•"/>
              <a:tabLst>
                <a:tab pos="354965" algn="l"/>
                <a:tab pos="355600" algn="l"/>
              </a:tabLst>
            </a:pPr>
            <a:r>
              <a:rPr sz="2800" spc="-5" dirty="0">
                <a:latin typeface="Arial"/>
                <a:cs typeface="Arial"/>
              </a:rPr>
              <a:t>The mission </a:t>
            </a:r>
            <a:r>
              <a:rPr sz="2800" dirty="0">
                <a:latin typeface="Arial"/>
                <a:cs typeface="Arial"/>
              </a:rPr>
              <a:t>statement describes the </a:t>
            </a:r>
            <a:r>
              <a:rPr sz="2800" spc="-5" dirty="0">
                <a:latin typeface="Arial"/>
                <a:cs typeface="Arial"/>
              </a:rPr>
              <a:t>company's  </a:t>
            </a:r>
            <a:r>
              <a:rPr sz="2800" dirty="0">
                <a:latin typeface="Arial"/>
                <a:cs typeface="Arial"/>
              </a:rPr>
              <a:t>business vision, </a:t>
            </a:r>
            <a:r>
              <a:rPr sz="2800" spc="-5" dirty="0">
                <a:latin typeface="Arial"/>
                <a:cs typeface="Arial"/>
              </a:rPr>
              <a:t>including the unchanging </a:t>
            </a:r>
            <a:r>
              <a:rPr sz="2800" dirty="0">
                <a:latin typeface="Arial"/>
                <a:cs typeface="Arial"/>
              </a:rPr>
              <a:t>values  and purpose of the firm and forward-looking  visionary goals that </a:t>
            </a:r>
            <a:r>
              <a:rPr sz="2800" spc="-5" dirty="0">
                <a:latin typeface="Arial"/>
                <a:cs typeface="Arial"/>
              </a:rPr>
              <a:t>guide the </a:t>
            </a:r>
            <a:r>
              <a:rPr sz="2800" dirty="0">
                <a:latin typeface="Arial"/>
                <a:cs typeface="Arial"/>
              </a:rPr>
              <a:t>pursuit of future  </a:t>
            </a:r>
            <a:r>
              <a:rPr sz="2800" spc="-5" dirty="0">
                <a:latin typeface="Arial"/>
                <a:cs typeface="Arial"/>
              </a:rPr>
              <a:t>opportunities.</a:t>
            </a:r>
            <a:endParaRPr sz="2800">
              <a:latin typeface="Arial"/>
              <a:cs typeface="Arial"/>
            </a:endParaRPr>
          </a:p>
          <a:p>
            <a:pPr marL="354965" marR="58419" indent="-342900">
              <a:lnSpc>
                <a:spcPct val="80000"/>
              </a:lnSpc>
              <a:spcBef>
                <a:spcPts val="695"/>
              </a:spcBef>
              <a:buChar char="•"/>
              <a:tabLst>
                <a:tab pos="354965" algn="l"/>
                <a:tab pos="355600" algn="l"/>
              </a:tabLst>
            </a:pPr>
            <a:r>
              <a:rPr sz="2800" spc="-5" dirty="0">
                <a:latin typeface="Arial"/>
                <a:cs typeface="Arial"/>
              </a:rPr>
              <a:t>Guided </a:t>
            </a:r>
            <a:r>
              <a:rPr sz="2800" dirty="0">
                <a:latin typeface="Arial"/>
                <a:cs typeface="Arial"/>
              </a:rPr>
              <a:t>by the business vision, the </a:t>
            </a:r>
            <a:r>
              <a:rPr sz="2800" spc="-5" dirty="0">
                <a:latin typeface="Arial"/>
                <a:cs typeface="Arial"/>
              </a:rPr>
              <a:t>firm's </a:t>
            </a:r>
            <a:r>
              <a:rPr sz="2800" dirty="0">
                <a:latin typeface="Arial"/>
                <a:cs typeface="Arial"/>
              </a:rPr>
              <a:t>leaders  can </a:t>
            </a:r>
            <a:r>
              <a:rPr sz="2800" spc="-5" dirty="0">
                <a:latin typeface="Arial"/>
                <a:cs typeface="Arial"/>
              </a:rPr>
              <a:t>define measurable </a:t>
            </a:r>
            <a:r>
              <a:rPr sz="2800" dirty="0">
                <a:latin typeface="Arial"/>
                <a:cs typeface="Arial"/>
              </a:rPr>
              <a:t>financial and strategic  objectives. </a:t>
            </a:r>
            <a:r>
              <a:rPr sz="2800" spc="-5" dirty="0">
                <a:latin typeface="Arial"/>
                <a:cs typeface="Arial"/>
              </a:rPr>
              <a:t>Financial </a:t>
            </a:r>
            <a:r>
              <a:rPr sz="2800" dirty="0">
                <a:latin typeface="Arial"/>
                <a:cs typeface="Arial"/>
              </a:rPr>
              <a:t>objectives involve  </a:t>
            </a:r>
            <a:r>
              <a:rPr sz="2800" spc="-5" dirty="0">
                <a:latin typeface="Arial"/>
                <a:cs typeface="Arial"/>
              </a:rPr>
              <a:t>measures </a:t>
            </a:r>
            <a:r>
              <a:rPr sz="2800" dirty="0">
                <a:latin typeface="Arial"/>
                <a:cs typeface="Arial"/>
              </a:rPr>
              <a:t>such as sales targets and earnings  </a:t>
            </a:r>
            <a:r>
              <a:rPr sz="2800" spc="-5" dirty="0">
                <a:latin typeface="Arial"/>
                <a:cs typeface="Arial"/>
              </a:rPr>
              <a:t>growth. Strategic </a:t>
            </a:r>
            <a:r>
              <a:rPr sz="2800" dirty="0">
                <a:latin typeface="Arial"/>
                <a:cs typeface="Arial"/>
              </a:rPr>
              <a:t>objectives are related to the  </a:t>
            </a:r>
            <a:r>
              <a:rPr sz="2800" spc="-5" dirty="0">
                <a:latin typeface="Arial"/>
                <a:cs typeface="Arial"/>
              </a:rPr>
              <a:t>firm's </a:t>
            </a:r>
            <a:r>
              <a:rPr sz="2800" dirty="0">
                <a:latin typeface="Arial"/>
                <a:cs typeface="Arial"/>
              </a:rPr>
              <a:t>business position, and </a:t>
            </a:r>
            <a:r>
              <a:rPr sz="2800" spc="-5" dirty="0">
                <a:latin typeface="Arial"/>
                <a:cs typeface="Arial"/>
              </a:rPr>
              <a:t>may </a:t>
            </a:r>
            <a:r>
              <a:rPr sz="2800" dirty="0">
                <a:latin typeface="Arial"/>
                <a:cs typeface="Arial"/>
              </a:rPr>
              <a:t>include  </a:t>
            </a:r>
            <a:r>
              <a:rPr sz="2800" spc="-5" dirty="0">
                <a:latin typeface="Arial"/>
                <a:cs typeface="Arial"/>
              </a:rPr>
              <a:t>measures </a:t>
            </a:r>
            <a:r>
              <a:rPr sz="2800" dirty="0">
                <a:latin typeface="Arial"/>
                <a:cs typeface="Arial"/>
              </a:rPr>
              <a:t>such as market share and</a:t>
            </a:r>
            <a:r>
              <a:rPr sz="2800" spc="-15" dirty="0">
                <a:latin typeface="Arial"/>
                <a:cs typeface="Arial"/>
              </a:rPr>
              <a:t> </a:t>
            </a:r>
            <a:r>
              <a:rPr sz="2800" dirty="0">
                <a:latin typeface="Arial"/>
                <a:cs typeface="Arial"/>
              </a:rPr>
              <a:t>reputation.</a:t>
            </a:r>
            <a:endParaRPr sz="2800">
              <a:latin typeface="Arial"/>
              <a:cs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871979" y="497840"/>
            <a:ext cx="540067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none" strike="noStrike" kern="1200" cap="none" spc="-5" normalizeH="0" baseline="0" noProof="0" smtClean="0">
                <a:ln>
                  <a:noFill/>
                </a:ln>
                <a:solidFill>
                  <a:schemeClr val="tx1"/>
                </a:solidFill>
                <a:effectLst/>
                <a:uLnTx/>
                <a:uFillTx/>
                <a:latin typeface="Arial"/>
                <a:ea typeface="+mj-ea"/>
                <a:cs typeface="Arial"/>
              </a:rPr>
              <a:t>Environmental</a:t>
            </a:r>
            <a:r>
              <a:rPr kumimoji="0" lang="en-US" sz="4400" b="0" i="1" u="none" strike="noStrike" kern="1200" cap="none" spc="-45" normalizeH="0" baseline="0" noProof="0" smtClean="0">
                <a:ln>
                  <a:noFill/>
                </a:ln>
                <a:solidFill>
                  <a:schemeClr val="tx1"/>
                </a:solidFill>
                <a:effectLst/>
                <a:uLnTx/>
                <a:uFillTx/>
                <a:latin typeface="Arial"/>
                <a:ea typeface="+mj-ea"/>
                <a:cs typeface="Arial"/>
              </a:rPr>
              <a:t> </a:t>
            </a:r>
            <a:r>
              <a:rPr kumimoji="0" lang="en-US" sz="4400" b="0" i="1" u="none" strike="noStrike" kern="1200" cap="none" spc="0" normalizeH="0" baseline="0" noProof="0" smtClean="0">
                <a:ln>
                  <a:noFill/>
                </a:ln>
                <a:solidFill>
                  <a:schemeClr val="tx1"/>
                </a:solidFill>
                <a:effectLst/>
                <a:uLnTx/>
                <a:uFillTx/>
                <a:latin typeface="Arial"/>
                <a:ea typeface="+mj-ea"/>
                <a:cs typeface="Arial"/>
              </a:rPr>
              <a:t>Scan</a:t>
            </a:r>
            <a:endParaRPr kumimoji="0" lang="en-US" sz="4400" b="0" i="1"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573529"/>
            <a:ext cx="8024495" cy="3542029"/>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The environmental scan includes </a:t>
            </a:r>
            <a:r>
              <a:rPr sz="2000" spc="-5" dirty="0">
                <a:latin typeface="Arial"/>
                <a:cs typeface="Arial"/>
              </a:rPr>
              <a:t>the following</a:t>
            </a:r>
            <a:r>
              <a:rPr sz="2000" dirty="0">
                <a:latin typeface="Arial"/>
                <a:cs typeface="Arial"/>
              </a:rPr>
              <a:t> components:</a:t>
            </a:r>
            <a:endParaRPr sz="2000">
              <a:latin typeface="Arial"/>
              <a:cs typeface="Arial"/>
            </a:endParaRPr>
          </a:p>
          <a:p>
            <a:pPr marL="755650" indent="-286385">
              <a:lnSpc>
                <a:spcPct val="100000"/>
              </a:lnSpc>
              <a:spcBef>
                <a:spcPts val="10"/>
              </a:spcBef>
              <a:buChar char="–"/>
              <a:tabLst>
                <a:tab pos="755015" algn="l"/>
                <a:tab pos="755650" algn="l"/>
              </a:tabLst>
            </a:pPr>
            <a:r>
              <a:rPr sz="1800" spc="-5" dirty="0">
                <a:latin typeface="Arial"/>
                <a:cs typeface="Arial"/>
              </a:rPr>
              <a:t>Internal analysis of the</a:t>
            </a:r>
            <a:r>
              <a:rPr sz="1800" spc="15" dirty="0">
                <a:latin typeface="Arial"/>
                <a:cs typeface="Arial"/>
              </a:rPr>
              <a:t> </a:t>
            </a:r>
            <a:r>
              <a:rPr sz="1800" spc="-5" dirty="0">
                <a:latin typeface="Arial"/>
                <a:cs typeface="Arial"/>
              </a:rPr>
              <a:t>firm</a:t>
            </a:r>
            <a:endParaRPr sz="1800">
              <a:latin typeface="Arial"/>
              <a:cs typeface="Arial"/>
            </a:endParaRPr>
          </a:p>
          <a:p>
            <a:pPr marL="755650" indent="-286385">
              <a:lnSpc>
                <a:spcPct val="100000"/>
              </a:lnSpc>
              <a:spcBef>
                <a:spcPts val="20"/>
              </a:spcBef>
              <a:buChar char="–"/>
              <a:tabLst>
                <a:tab pos="755015" algn="l"/>
                <a:tab pos="755650" algn="l"/>
              </a:tabLst>
            </a:pPr>
            <a:r>
              <a:rPr sz="1800" spc="-5" dirty="0">
                <a:latin typeface="Arial"/>
                <a:cs typeface="Arial"/>
              </a:rPr>
              <a:t>Analysis </a:t>
            </a:r>
            <a:r>
              <a:rPr sz="1800" spc="-10" dirty="0">
                <a:latin typeface="Arial"/>
                <a:cs typeface="Arial"/>
              </a:rPr>
              <a:t>of </a:t>
            </a:r>
            <a:r>
              <a:rPr sz="1800" spc="-5" dirty="0">
                <a:latin typeface="Arial"/>
                <a:cs typeface="Arial"/>
              </a:rPr>
              <a:t>the firm's industry (task</a:t>
            </a:r>
            <a:r>
              <a:rPr sz="1800" spc="40" dirty="0">
                <a:latin typeface="Arial"/>
                <a:cs typeface="Arial"/>
              </a:rPr>
              <a:t> </a:t>
            </a:r>
            <a:r>
              <a:rPr sz="1800" spc="-10" dirty="0">
                <a:latin typeface="Arial"/>
                <a:cs typeface="Arial"/>
              </a:rPr>
              <a:t>environment)</a:t>
            </a:r>
            <a:endParaRPr sz="1800">
              <a:latin typeface="Arial"/>
              <a:cs typeface="Arial"/>
            </a:endParaRPr>
          </a:p>
          <a:p>
            <a:pPr marL="755650" indent="-286385">
              <a:lnSpc>
                <a:spcPct val="100000"/>
              </a:lnSpc>
              <a:spcBef>
                <a:spcPts val="10"/>
              </a:spcBef>
              <a:buChar char="–"/>
              <a:tabLst>
                <a:tab pos="755015" algn="l"/>
                <a:tab pos="755650" algn="l"/>
              </a:tabLst>
            </a:pPr>
            <a:r>
              <a:rPr sz="1800" spc="-5" dirty="0">
                <a:latin typeface="Arial"/>
                <a:cs typeface="Arial"/>
              </a:rPr>
              <a:t>External macro environment (PEST</a:t>
            </a:r>
            <a:r>
              <a:rPr sz="1800" spc="25" dirty="0">
                <a:latin typeface="Arial"/>
                <a:cs typeface="Arial"/>
              </a:rPr>
              <a:t> </a:t>
            </a:r>
            <a:r>
              <a:rPr sz="1800" spc="-10" dirty="0">
                <a:latin typeface="Arial"/>
                <a:cs typeface="Arial"/>
              </a:rPr>
              <a:t>analysis)</a:t>
            </a:r>
            <a:endParaRPr sz="1800">
              <a:latin typeface="Arial"/>
              <a:cs typeface="Arial"/>
            </a:endParaRPr>
          </a:p>
          <a:p>
            <a:pPr>
              <a:lnSpc>
                <a:spcPct val="100000"/>
              </a:lnSpc>
              <a:spcBef>
                <a:spcPts val="25"/>
              </a:spcBef>
            </a:pPr>
            <a:endParaRPr sz="2500">
              <a:latin typeface="Arial"/>
              <a:cs typeface="Arial"/>
            </a:endParaRPr>
          </a:p>
          <a:p>
            <a:pPr marL="354965" marR="5080" indent="-342900">
              <a:lnSpc>
                <a:spcPts val="1920"/>
              </a:lnSpc>
              <a:spcBef>
                <a:spcPts val="5"/>
              </a:spcBef>
            </a:pPr>
            <a:r>
              <a:rPr sz="2000" dirty="0">
                <a:latin typeface="Arial"/>
                <a:cs typeface="Arial"/>
              </a:rPr>
              <a:t>The </a:t>
            </a:r>
            <a:r>
              <a:rPr sz="2000" spc="-5" dirty="0">
                <a:latin typeface="Arial"/>
                <a:cs typeface="Arial"/>
              </a:rPr>
              <a:t>internal </a:t>
            </a:r>
            <a:r>
              <a:rPr sz="2000" dirty="0">
                <a:latin typeface="Arial"/>
                <a:cs typeface="Arial"/>
              </a:rPr>
              <a:t>analysis can </a:t>
            </a:r>
            <a:r>
              <a:rPr sz="2000" spc="-5" dirty="0">
                <a:latin typeface="Arial"/>
                <a:cs typeface="Arial"/>
              </a:rPr>
              <a:t>identify the </a:t>
            </a:r>
            <a:r>
              <a:rPr sz="2000" dirty="0">
                <a:latin typeface="Arial"/>
                <a:cs typeface="Arial"/>
              </a:rPr>
              <a:t>firm's </a:t>
            </a:r>
            <a:r>
              <a:rPr sz="2000" spc="-5" dirty="0">
                <a:latin typeface="Arial"/>
                <a:cs typeface="Arial"/>
              </a:rPr>
              <a:t>strengths </a:t>
            </a:r>
            <a:r>
              <a:rPr sz="2000" dirty="0">
                <a:latin typeface="Arial"/>
                <a:cs typeface="Arial"/>
              </a:rPr>
              <a:t>and weaknesses  and </a:t>
            </a:r>
            <a:r>
              <a:rPr sz="2000" spc="-5" dirty="0">
                <a:latin typeface="Arial"/>
                <a:cs typeface="Arial"/>
              </a:rPr>
              <a:t>the </a:t>
            </a:r>
            <a:r>
              <a:rPr sz="2000" dirty="0">
                <a:latin typeface="Arial"/>
                <a:cs typeface="Arial"/>
              </a:rPr>
              <a:t>external analysis reveals </a:t>
            </a:r>
            <a:r>
              <a:rPr sz="2000" spc="-5" dirty="0">
                <a:latin typeface="Arial"/>
                <a:cs typeface="Arial"/>
              </a:rPr>
              <a:t>opportunities </a:t>
            </a:r>
            <a:r>
              <a:rPr sz="2000" dirty="0">
                <a:latin typeface="Arial"/>
                <a:cs typeface="Arial"/>
              </a:rPr>
              <a:t>and </a:t>
            </a:r>
            <a:r>
              <a:rPr sz="2000" spc="-5" dirty="0">
                <a:latin typeface="Arial"/>
                <a:cs typeface="Arial"/>
              </a:rPr>
              <a:t>threats. </a:t>
            </a:r>
            <a:r>
              <a:rPr sz="2000" dirty="0">
                <a:latin typeface="Arial"/>
                <a:cs typeface="Arial"/>
              </a:rPr>
              <a:t>A profile  </a:t>
            </a:r>
            <a:r>
              <a:rPr sz="2000" spc="-5" dirty="0">
                <a:latin typeface="Arial"/>
                <a:cs typeface="Arial"/>
              </a:rPr>
              <a:t>of the </a:t>
            </a:r>
            <a:r>
              <a:rPr sz="2000" dirty="0">
                <a:latin typeface="Arial"/>
                <a:cs typeface="Arial"/>
              </a:rPr>
              <a:t>strengths, weaknesses, opportunities, and </a:t>
            </a:r>
            <a:r>
              <a:rPr sz="2000" spc="-5" dirty="0">
                <a:latin typeface="Arial"/>
                <a:cs typeface="Arial"/>
              </a:rPr>
              <a:t>threats </a:t>
            </a:r>
            <a:r>
              <a:rPr sz="2000" dirty="0">
                <a:latin typeface="Arial"/>
                <a:cs typeface="Arial"/>
              </a:rPr>
              <a:t>is  generated by means </a:t>
            </a:r>
            <a:r>
              <a:rPr sz="2000" spc="-5" dirty="0">
                <a:latin typeface="Arial"/>
                <a:cs typeface="Arial"/>
              </a:rPr>
              <a:t>of </a:t>
            </a:r>
            <a:r>
              <a:rPr sz="2000" dirty="0">
                <a:latin typeface="Arial"/>
                <a:cs typeface="Arial"/>
              </a:rPr>
              <a:t>a </a:t>
            </a:r>
            <a:r>
              <a:rPr sz="2000" spc="-5" dirty="0">
                <a:latin typeface="Arial"/>
                <a:cs typeface="Arial"/>
              </a:rPr>
              <a:t>SWOT</a:t>
            </a:r>
            <a:r>
              <a:rPr sz="2000" spc="-20" dirty="0">
                <a:latin typeface="Arial"/>
                <a:cs typeface="Arial"/>
              </a:rPr>
              <a:t> </a:t>
            </a:r>
            <a:r>
              <a:rPr sz="2000" dirty="0">
                <a:latin typeface="Arial"/>
                <a:cs typeface="Arial"/>
              </a:rPr>
              <a:t>analysis</a:t>
            </a:r>
            <a:endParaRPr sz="2000">
              <a:latin typeface="Arial"/>
              <a:cs typeface="Arial"/>
            </a:endParaRPr>
          </a:p>
          <a:p>
            <a:pPr marL="354965" marR="170815" indent="-342900">
              <a:lnSpc>
                <a:spcPts val="1920"/>
              </a:lnSpc>
              <a:spcBef>
                <a:spcPts val="489"/>
              </a:spcBef>
            </a:pPr>
            <a:r>
              <a:rPr sz="2000" spc="-5" dirty="0">
                <a:latin typeface="Arial"/>
                <a:cs typeface="Arial"/>
              </a:rPr>
              <a:t>An </a:t>
            </a:r>
            <a:r>
              <a:rPr sz="2000" dirty="0">
                <a:latin typeface="Arial"/>
                <a:cs typeface="Arial"/>
              </a:rPr>
              <a:t>industry analysis can </a:t>
            </a:r>
            <a:r>
              <a:rPr sz="2000" spc="-5" dirty="0">
                <a:latin typeface="Arial"/>
                <a:cs typeface="Arial"/>
              </a:rPr>
              <a:t>be </a:t>
            </a:r>
            <a:r>
              <a:rPr sz="2000" dirty="0">
                <a:latin typeface="Arial"/>
                <a:cs typeface="Arial"/>
              </a:rPr>
              <a:t>performed using a framework developed  </a:t>
            </a:r>
            <a:r>
              <a:rPr sz="2000" spc="-5" dirty="0">
                <a:latin typeface="Arial"/>
                <a:cs typeface="Arial"/>
              </a:rPr>
              <a:t>by </a:t>
            </a:r>
            <a:r>
              <a:rPr sz="2000" dirty="0">
                <a:latin typeface="Arial"/>
                <a:cs typeface="Arial"/>
              </a:rPr>
              <a:t>Michael </a:t>
            </a:r>
            <a:r>
              <a:rPr sz="2000" spc="-5" dirty="0">
                <a:latin typeface="Arial"/>
                <a:cs typeface="Arial"/>
              </a:rPr>
              <a:t>Porter </a:t>
            </a:r>
            <a:r>
              <a:rPr sz="2000" dirty="0">
                <a:latin typeface="Arial"/>
                <a:cs typeface="Arial"/>
              </a:rPr>
              <a:t>known </a:t>
            </a:r>
            <a:r>
              <a:rPr sz="2000" spc="-5" dirty="0">
                <a:latin typeface="Arial"/>
                <a:cs typeface="Arial"/>
              </a:rPr>
              <a:t>as Porter's five </a:t>
            </a:r>
            <a:r>
              <a:rPr sz="2000" dirty="0">
                <a:latin typeface="Arial"/>
                <a:cs typeface="Arial"/>
              </a:rPr>
              <a:t>forces. </a:t>
            </a:r>
            <a:r>
              <a:rPr sz="2000" spc="-5" dirty="0">
                <a:latin typeface="Arial"/>
                <a:cs typeface="Arial"/>
              </a:rPr>
              <a:t>This </a:t>
            </a:r>
            <a:r>
              <a:rPr sz="2000" dirty="0">
                <a:latin typeface="Arial"/>
                <a:cs typeface="Arial"/>
              </a:rPr>
              <a:t>framework  evaluates entry barriers, suppliers, customers, </a:t>
            </a:r>
            <a:r>
              <a:rPr sz="2000" spc="-5" dirty="0">
                <a:latin typeface="Arial"/>
                <a:cs typeface="Arial"/>
              </a:rPr>
              <a:t>substitute </a:t>
            </a:r>
            <a:r>
              <a:rPr sz="2000" dirty="0">
                <a:latin typeface="Arial"/>
                <a:cs typeface="Arial"/>
              </a:rPr>
              <a:t>products,  and industry</a:t>
            </a:r>
            <a:r>
              <a:rPr sz="2000" spc="-5" dirty="0">
                <a:latin typeface="Arial"/>
                <a:cs typeface="Arial"/>
              </a:rPr>
              <a:t> </a:t>
            </a:r>
            <a:r>
              <a:rPr sz="2000" dirty="0">
                <a:latin typeface="Arial"/>
                <a:cs typeface="Arial"/>
              </a:rPr>
              <a:t>rivalry.</a:t>
            </a:r>
            <a:endParaRPr sz="2000">
              <a:latin typeface="Arial"/>
              <a:cs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748789" y="497840"/>
            <a:ext cx="564832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none" strike="noStrike" kern="1200" cap="none" spc="-5" normalizeH="0" baseline="0" noProof="0" smtClean="0">
                <a:ln>
                  <a:noFill/>
                </a:ln>
                <a:solidFill>
                  <a:schemeClr val="tx1"/>
                </a:solidFill>
                <a:effectLst/>
                <a:uLnTx/>
                <a:uFillTx/>
                <a:latin typeface="Arial"/>
                <a:ea typeface="+mj-ea"/>
                <a:cs typeface="Arial"/>
              </a:rPr>
              <a:t>Strategy</a:t>
            </a:r>
            <a:r>
              <a:rPr kumimoji="0" lang="en-US" sz="4400" b="0" i="1" u="none" strike="noStrike" kern="1200" cap="none" spc="-25" normalizeH="0" baseline="0" noProof="0" smtClean="0">
                <a:ln>
                  <a:noFill/>
                </a:ln>
                <a:solidFill>
                  <a:schemeClr val="tx1"/>
                </a:solidFill>
                <a:effectLst/>
                <a:uLnTx/>
                <a:uFillTx/>
                <a:latin typeface="Arial"/>
                <a:ea typeface="+mj-ea"/>
                <a:cs typeface="Arial"/>
              </a:rPr>
              <a:t> </a:t>
            </a:r>
            <a:r>
              <a:rPr kumimoji="0" lang="en-US" sz="4400" b="0" i="1" u="none" strike="noStrike" kern="1200" cap="none" spc="-5" normalizeH="0" baseline="0" noProof="0" smtClean="0">
                <a:ln>
                  <a:noFill/>
                </a:ln>
                <a:solidFill>
                  <a:schemeClr val="tx1"/>
                </a:solidFill>
                <a:effectLst/>
                <a:uLnTx/>
                <a:uFillTx/>
                <a:latin typeface="Arial"/>
                <a:ea typeface="+mj-ea"/>
                <a:cs typeface="Arial"/>
              </a:rPr>
              <a:t>Formulation</a:t>
            </a:r>
            <a:endParaRPr kumimoji="0" lang="en-US" sz="4400" b="0" i="1"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634490"/>
            <a:ext cx="7976234" cy="4380230"/>
          </a:xfrm>
          <a:prstGeom prst="rect">
            <a:avLst/>
          </a:prstGeom>
        </p:spPr>
        <p:txBody>
          <a:bodyPr vert="horz" wrap="square" lIns="0" tIns="12700" rIns="0" bIns="0" rtlCol="0">
            <a:spAutoFit/>
          </a:bodyPr>
          <a:lstStyle/>
          <a:p>
            <a:pPr marL="354965" marR="5080" indent="-342900">
              <a:lnSpc>
                <a:spcPct val="100000"/>
              </a:lnSpc>
              <a:spcBef>
                <a:spcPts val="100"/>
              </a:spcBef>
              <a:buChar char="•"/>
              <a:tabLst>
                <a:tab pos="354965" algn="l"/>
                <a:tab pos="355600" algn="l"/>
              </a:tabLst>
            </a:pPr>
            <a:r>
              <a:rPr sz="2800" spc="-5" dirty="0">
                <a:latin typeface="Arial"/>
                <a:cs typeface="Arial"/>
              </a:rPr>
              <a:t>Given </a:t>
            </a:r>
            <a:r>
              <a:rPr sz="2800" dirty="0">
                <a:latin typeface="Arial"/>
                <a:cs typeface="Arial"/>
              </a:rPr>
              <a:t>the </a:t>
            </a:r>
            <a:r>
              <a:rPr sz="2800" spc="-5" dirty="0">
                <a:latin typeface="Arial"/>
                <a:cs typeface="Arial"/>
              </a:rPr>
              <a:t>information from </a:t>
            </a:r>
            <a:r>
              <a:rPr sz="2800" dirty="0">
                <a:latin typeface="Arial"/>
                <a:cs typeface="Arial"/>
              </a:rPr>
              <a:t>the environmental  scan, </a:t>
            </a:r>
            <a:r>
              <a:rPr sz="2800" spc="-5" dirty="0">
                <a:latin typeface="Arial"/>
                <a:cs typeface="Arial"/>
              </a:rPr>
              <a:t>the firm </a:t>
            </a:r>
            <a:r>
              <a:rPr sz="2800" dirty="0">
                <a:latin typeface="Arial"/>
                <a:cs typeface="Arial"/>
              </a:rPr>
              <a:t>should </a:t>
            </a:r>
            <a:r>
              <a:rPr sz="2800" spc="-5" dirty="0">
                <a:latin typeface="Arial"/>
                <a:cs typeface="Arial"/>
              </a:rPr>
              <a:t>match </a:t>
            </a:r>
            <a:r>
              <a:rPr sz="2800" dirty="0">
                <a:latin typeface="Arial"/>
                <a:cs typeface="Arial"/>
              </a:rPr>
              <a:t>its strengths </a:t>
            </a:r>
            <a:r>
              <a:rPr sz="2800" spc="5" dirty="0">
                <a:latin typeface="Arial"/>
                <a:cs typeface="Arial"/>
              </a:rPr>
              <a:t>to </a:t>
            </a:r>
            <a:r>
              <a:rPr sz="2800" dirty="0">
                <a:latin typeface="Arial"/>
                <a:cs typeface="Arial"/>
              </a:rPr>
              <a:t>the  </a:t>
            </a:r>
            <a:r>
              <a:rPr sz="2800" spc="-5" dirty="0">
                <a:latin typeface="Arial"/>
                <a:cs typeface="Arial"/>
              </a:rPr>
              <a:t>opportunities that it </a:t>
            </a:r>
            <a:r>
              <a:rPr sz="2800" dirty="0">
                <a:latin typeface="Arial"/>
                <a:cs typeface="Arial"/>
              </a:rPr>
              <a:t>has identified, </a:t>
            </a:r>
            <a:r>
              <a:rPr sz="2800" spc="-5" dirty="0">
                <a:latin typeface="Arial"/>
                <a:cs typeface="Arial"/>
              </a:rPr>
              <a:t>while  </a:t>
            </a:r>
            <a:r>
              <a:rPr sz="2800" dirty="0">
                <a:latin typeface="Arial"/>
                <a:cs typeface="Arial"/>
              </a:rPr>
              <a:t>addressing its weaknesses and external</a:t>
            </a:r>
            <a:r>
              <a:rPr sz="2800" spc="-60" dirty="0">
                <a:latin typeface="Arial"/>
                <a:cs typeface="Arial"/>
              </a:rPr>
              <a:t> </a:t>
            </a:r>
            <a:r>
              <a:rPr sz="2800" dirty="0">
                <a:latin typeface="Arial"/>
                <a:cs typeface="Arial"/>
              </a:rPr>
              <a:t>threats.</a:t>
            </a:r>
            <a:endParaRPr sz="2800">
              <a:latin typeface="Arial"/>
              <a:cs typeface="Arial"/>
            </a:endParaRPr>
          </a:p>
          <a:p>
            <a:pPr marL="354965" marR="125095" indent="-342900">
              <a:lnSpc>
                <a:spcPct val="100000"/>
              </a:lnSpc>
              <a:spcBef>
                <a:spcPts val="700"/>
              </a:spcBef>
              <a:buChar char="•"/>
              <a:tabLst>
                <a:tab pos="354965" algn="l"/>
                <a:tab pos="355600" algn="l"/>
              </a:tabLst>
            </a:pPr>
            <a:r>
              <a:rPr sz="2800" spc="-10" dirty="0">
                <a:latin typeface="Arial"/>
                <a:cs typeface="Arial"/>
              </a:rPr>
              <a:t>To </a:t>
            </a:r>
            <a:r>
              <a:rPr sz="2800" dirty="0">
                <a:latin typeface="Arial"/>
                <a:cs typeface="Arial"/>
              </a:rPr>
              <a:t>attain superior </a:t>
            </a:r>
            <a:r>
              <a:rPr sz="2800" spc="-5" dirty="0">
                <a:latin typeface="Arial"/>
                <a:cs typeface="Arial"/>
              </a:rPr>
              <a:t>profitability, </a:t>
            </a:r>
            <a:r>
              <a:rPr sz="2800" dirty="0">
                <a:latin typeface="Arial"/>
                <a:cs typeface="Arial"/>
              </a:rPr>
              <a:t>the firm seeks to  develop a </a:t>
            </a:r>
            <a:r>
              <a:rPr sz="2800" spc="-5" dirty="0">
                <a:latin typeface="Arial"/>
                <a:cs typeface="Arial"/>
              </a:rPr>
              <a:t>competitive </a:t>
            </a:r>
            <a:r>
              <a:rPr sz="2800" dirty="0">
                <a:latin typeface="Arial"/>
                <a:cs typeface="Arial"/>
              </a:rPr>
              <a:t>advantage over its rivals.  A </a:t>
            </a:r>
            <a:r>
              <a:rPr sz="2800" spc="-5" dirty="0">
                <a:latin typeface="Arial"/>
                <a:cs typeface="Arial"/>
              </a:rPr>
              <a:t>competitive </a:t>
            </a:r>
            <a:r>
              <a:rPr sz="2800" dirty="0">
                <a:latin typeface="Arial"/>
                <a:cs typeface="Arial"/>
              </a:rPr>
              <a:t>advantage can be based on cost  or differentiation. Michael </a:t>
            </a:r>
            <a:r>
              <a:rPr sz="2800" spc="-5" dirty="0">
                <a:latin typeface="Arial"/>
                <a:cs typeface="Arial"/>
              </a:rPr>
              <a:t>Porter identified three  </a:t>
            </a:r>
            <a:r>
              <a:rPr sz="2800" dirty="0">
                <a:latin typeface="Arial"/>
                <a:cs typeface="Arial"/>
              </a:rPr>
              <a:t>industry-independent </a:t>
            </a:r>
            <a:r>
              <a:rPr sz="2800" spc="-5" dirty="0">
                <a:latin typeface="Arial"/>
                <a:cs typeface="Arial"/>
              </a:rPr>
              <a:t>generic </a:t>
            </a:r>
            <a:r>
              <a:rPr sz="2800" dirty="0">
                <a:latin typeface="Arial"/>
                <a:cs typeface="Arial"/>
              </a:rPr>
              <a:t>strategies </a:t>
            </a:r>
            <a:r>
              <a:rPr sz="2800" spc="-5" dirty="0">
                <a:latin typeface="Arial"/>
                <a:cs typeface="Arial"/>
              </a:rPr>
              <a:t>from  which </a:t>
            </a:r>
            <a:r>
              <a:rPr sz="2800" dirty="0">
                <a:latin typeface="Arial"/>
                <a:cs typeface="Arial"/>
              </a:rPr>
              <a:t>the firm can</a:t>
            </a:r>
            <a:r>
              <a:rPr sz="2800" spc="10" dirty="0">
                <a:latin typeface="Arial"/>
                <a:cs typeface="Arial"/>
              </a:rPr>
              <a:t> </a:t>
            </a:r>
            <a:r>
              <a:rPr sz="2800" dirty="0">
                <a:latin typeface="Arial"/>
                <a:cs typeface="Arial"/>
              </a:rPr>
              <a:t>choose.</a:t>
            </a:r>
            <a:endParaRPr sz="2800">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297939" y="497840"/>
            <a:ext cx="6548120"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tab pos="2405380" algn="l"/>
              </a:tabLst>
              <a:defRPr/>
            </a:pPr>
            <a:r>
              <a:rPr kumimoji="0" lang="en-US" sz="4400" b="0" i="1" u="none" strike="noStrike" kern="1200" cap="none" spc="-5" normalizeH="0" baseline="0" noProof="0" smtClean="0">
                <a:ln>
                  <a:noFill/>
                </a:ln>
                <a:solidFill>
                  <a:schemeClr val="tx1"/>
                </a:solidFill>
                <a:effectLst/>
                <a:uLnTx/>
                <a:uFillTx/>
                <a:latin typeface="Arial"/>
                <a:ea typeface="+mj-ea"/>
                <a:cs typeface="Arial"/>
              </a:rPr>
              <a:t>Strategy	Implementation</a:t>
            </a:r>
            <a:endParaRPr kumimoji="0" lang="en-US" sz="4400" b="0" i="1"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6"/>
          <p:cNvSpPr txBox="1"/>
          <p:nvPr/>
        </p:nvSpPr>
        <p:spPr>
          <a:xfrm>
            <a:off x="877569" y="1560829"/>
            <a:ext cx="7663815" cy="4267200"/>
          </a:xfrm>
          <a:prstGeom prst="rect">
            <a:avLst/>
          </a:prstGeom>
        </p:spPr>
        <p:txBody>
          <a:bodyPr vert="horz" wrap="square" lIns="0" tIns="85725" rIns="0" bIns="0" rtlCol="0">
            <a:spAutoFit/>
          </a:bodyPr>
          <a:lstStyle/>
          <a:p>
            <a:pPr marL="12700" marR="560705">
              <a:lnSpc>
                <a:spcPct val="80000"/>
              </a:lnSpc>
              <a:spcBef>
                <a:spcPts val="675"/>
              </a:spcBef>
            </a:pPr>
            <a:r>
              <a:rPr sz="2400" spc="-10" dirty="0">
                <a:latin typeface="Arial"/>
                <a:cs typeface="Arial"/>
              </a:rPr>
              <a:t>The </a:t>
            </a:r>
            <a:r>
              <a:rPr sz="2400" spc="-5" dirty="0">
                <a:latin typeface="Arial"/>
                <a:cs typeface="Arial"/>
              </a:rPr>
              <a:t>selected strategy is implemented </a:t>
            </a:r>
            <a:r>
              <a:rPr sz="2400" dirty="0">
                <a:latin typeface="Arial"/>
                <a:cs typeface="Arial"/>
              </a:rPr>
              <a:t>by </a:t>
            </a:r>
            <a:r>
              <a:rPr sz="2400" spc="-5" dirty="0">
                <a:latin typeface="Arial"/>
                <a:cs typeface="Arial"/>
              </a:rPr>
              <a:t>means of  programs, budgets, </a:t>
            </a:r>
            <a:r>
              <a:rPr sz="2400" spc="-10" dirty="0">
                <a:latin typeface="Arial"/>
                <a:cs typeface="Arial"/>
              </a:rPr>
              <a:t>and </a:t>
            </a:r>
            <a:r>
              <a:rPr sz="2400" spc="-5" dirty="0">
                <a:latin typeface="Arial"/>
                <a:cs typeface="Arial"/>
              </a:rPr>
              <a:t>procedures. Implementation  involves organization of </a:t>
            </a:r>
            <a:r>
              <a:rPr sz="2400" dirty="0">
                <a:latin typeface="Arial"/>
                <a:cs typeface="Arial"/>
              </a:rPr>
              <a:t>the firm's </a:t>
            </a:r>
            <a:r>
              <a:rPr sz="2400" spc="-5" dirty="0">
                <a:latin typeface="Arial"/>
                <a:cs typeface="Arial"/>
              </a:rPr>
              <a:t>resources </a:t>
            </a:r>
            <a:r>
              <a:rPr sz="2400" spc="-10" dirty="0">
                <a:latin typeface="Arial"/>
                <a:cs typeface="Arial"/>
              </a:rPr>
              <a:t>and  </a:t>
            </a:r>
            <a:r>
              <a:rPr sz="2400" spc="-5" dirty="0">
                <a:latin typeface="Arial"/>
                <a:cs typeface="Arial"/>
              </a:rPr>
              <a:t>motivation of the staff </a:t>
            </a:r>
            <a:r>
              <a:rPr sz="2400" spc="5" dirty="0">
                <a:latin typeface="Arial"/>
                <a:cs typeface="Arial"/>
              </a:rPr>
              <a:t>to </a:t>
            </a:r>
            <a:r>
              <a:rPr sz="2400" spc="-5" dirty="0">
                <a:latin typeface="Arial"/>
                <a:cs typeface="Arial"/>
              </a:rPr>
              <a:t>achieve</a:t>
            </a:r>
            <a:r>
              <a:rPr sz="2400" spc="15" dirty="0">
                <a:latin typeface="Arial"/>
                <a:cs typeface="Arial"/>
              </a:rPr>
              <a:t> </a:t>
            </a:r>
            <a:r>
              <a:rPr sz="2400" spc="-5" dirty="0">
                <a:latin typeface="Arial"/>
                <a:cs typeface="Arial"/>
              </a:rPr>
              <a:t>objectives.</a:t>
            </a:r>
            <a:endParaRPr sz="2400">
              <a:latin typeface="Arial"/>
              <a:cs typeface="Arial"/>
            </a:endParaRPr>
          </a:p>
          <a:p>
            <a:pPr marL="12700" marR="5080">
              <a:lnSpc>
                <a:spcPct val="79900"/>
              </a:lnSpc>
              <a:spcBef>
                <a:spcPts val="600"/>
              </a:spcBef>
            </a:pPr>
            <a:r>
              <a:rPr sz="2400" spc="-10" dirty="0">
                <a:latin typeface="Arial"/>
                <a:cs typeface="Arial"/>
              </a:rPr>
              <a:t>The </a:t>
            </a:r>
            <a:r>
              <a:rPr sz="2400" spc="-5" dirty="0">
                <a:latin typeface="Arial"/>
                <a:cs typeface="Arial"/>
              </a:rPr>
              <a:t>way in which </a:t>
            </a:r>
            <a:r>
              <a:rPr sz="2400" dirty="0">
                <a:latin typeface="Arial"/>
                <a:cs typeface="Arial"/>
              </a:rPr>
              <a:t>the </a:t>
            </a:r>
            <a:r>
              <a:rPr sz="2400" spc="-5" dirty="0">
                <a:latin typeface="Arial"/>
                <a:cs typeface="Arial"/>
              </a:rPr>
              <a:t>strategy is implemented can have  </a:t>
            </a:r>
            <a:r>
              <a:rPr sz="2400" dirty="0">
                <a:latin typeface="Arial"/>
                <a:cs typeface="Arial"/>
              </a:rPr>
              <a:t>a </a:t>
            </a:r>
            <a:r>
              <a:rPr sz="2400" spc="-5" dirty="0">
                <a:latin typeface="Arial"/>
                <a:cs typeface="Arial"/>
              </a:rPr>
              <a:t>significant impact on </a:t>
            </a:r>
            <a:r>
              <a:rPr sz="2400" spc="-10" dirty="0">
                <a:latin typeface="Arial"/>
                <a:cs typeface="Arial"/>
              </a:rPr>
              <a:t>whether </a:t>
            </a:r>
            <a:r>
              <a:rPr sz="2400" spc="-5" dirty="0">
                <a:latin typeface="Arial"/>
                <a:cs typeface="Arial"/>
              </a:rPr>
              <a:t>it </a:t>
            </a:r>
            <a:r>
              <a:rPr sz="2400" spc="-10" dirty="0">
                <a:latin typeface="Arial"/>
                <a:cs typeface="Arial"/>
              </a:rPr>
              <a:t>will </a:t>
            </a:r>
            <a:r>
              <a:rPr sz="2400" dirty="0">
                <a:latin typeface="Arial"/>
                <a:cs typeface="Arial"/>
              </a:rPr>
              <a:t>be </a:t>
            </a:r>
            <a:r>
              <a:rPr sz="2400" spc="-5" dirty="0">
                <a:latin typeface="Arial"/>
                <a:cs typeface="Arial"/>
              </a:rPr>
              <a:t>successful. </a:t>
            </a:r>
            <a:r>
              <a:rPr sz="2400" dirty="0">
                <a:latin typeface="Arial"/>
                <a:cs typeface="Arial"/>
              </a:rPr>
              <a:t>In a  </a:t>
            </a:r>
            <a:r>
              <a:rPr sz="2400" spc="-5" dirty="0">
                <a:latin typeface="Arial"/>
                <a:cs typeface="Arial"/>
              </a:rPr>
              <a:t>large company, those who implement </a:t>
            </a:r>
            <a:r>
              <a:rPr sz="2400" dirty="0">
                <a:latin typeface="Arial"/>
                <a:cs typeface="Arial"/>
              </a:rPr>
              <a:t>the </a:t>
            </a:r>
            <a:r>
              <a:rPr sz="2400" spc="-5" dirty="0">
                <a:latin typeface="Arial"/>
                <a:cs typeface="Arial"/>
              </a:rPr>
              <a:t>strategy </a:t>
            </a:r>
            <a:r>
              <a:rPr sz="2400" spc="-10" dirty="0">
                <a:latin typeface="Arial"/>
                <a:cs typeface="Arial"/>
              </a:rPr>
              <a:t>likely  will </a:t>
            </a:r>
            <a:r>
              <a:rPr sz="2400" spc="-5" dirty="0">
                <a:latin typeface="Arial"/>
                <a:cs typeface="Arial"/>
              </a:rPr>
              <a:t>be different </a:t>
            </a:r>
            <a:r>
              <a:rPr sz="2400" spc="-10" dirty="0">
                <a:latin typeface="Arial"/>
                <a:cs typeface="Arial"/>
              </a:rPr>
              <a:t>people </a:t>
            </a:r>
            <a:r>
              <a:rPr sz="2400" spc="-5" dirty="0">
                <a:latin typeface="Arial"/>
                <a:cs typeface="Arial"/>
              </a:rPr>
              <a:t>from those who formulated it. For  this reason, care must be taken </a:t>
            </a:r>
            <a:r>
              <a:rPr sz="2400" spc="5" dirty="0">
                <a:latin typeface="Arial"/>
                <a:cs typeface="Arial"/>
              </a:rPr>
              <a:t>to </a:t>
            </a:r>
            <a:r>
              <a:rPr sz="2400" spc="-5" dirty="0">
                <a:latin typeface="Arial"/>
                <a:cs typeface="Arial"/>
              </a:rPr>
              <a:t>communicate the  strategy and </a:t>
            </a:r>
            <a:r>
              <a:rPr sz="2400" dirty="0">
                <a:latin typeface="Arial"/>
                <a:cs typeface="Arial"/>
              </a:rPr>
              <a:t>the </a:t>
            </a:r>
            <a:r>
              <a:rPr sz="2400" spc="-5" dirty="0">
                <a:latin typeface="Arial"/>
                <a:cs typeface="Arial"/>
              </a:rPr>
              <a:t>reasoning </a:t>
            </a:r>
            <a:r>
              <a:rPr sz="2400" spc="-10" dirty="0">
                <a:latin typeface="Arial"/>
                <a:cs typeface="Arial"/>
              </a:rPr>
              <a:t>behind </a:t>
            </a:r>
            <a:r>
              <a:rPr sz="2400" dirty="0">
                <a:latin typeface="Arial"/>
                <a:cs typeface="Arial"/>
              </a:rPr>
              <a:t>it. </a:t>
            </a:r>
            <a:r>
              <a:rPr sz="2400" spc="-5" dirty="0">
                <a:latin typeface="Arial"/>
                <a:cs typeface="Arial"/>
              </a:rPr>
              <a:t>Otherwise, </a:t>
            </a:r>
            <a:r>
              <a:rPr sz="2400" dirty="0">
                <a:latin typeface="Arial"/>
                <a:cs typeface="Arial"/>
              </a:rPr>
              <a:t>the  </a:t>
            </a:r>
            <a:r>
              <a:rPr sz="2400" spc="-5" dirty="0">
                <a:latin typeface="Arial"/>
                <a:cs typeface="Arial"/>
              </a:rPr>
              <a:t>implementation might </a:t>
            </a:r>
            <a:r>
              <a:rPr sz="2400" spc="-10" dirty="0">
                <a:latin typeface="Arial"/>
                <a:cs typeface="Arial"/>
              </a:rPr>
              <a:t>not </a:t>
            </a:r>
            <a:r>
              <a:rPr sz="2400" spc="-5" dirty="0">
                <a:latin typeface="Arial"/>
                <a:cs typeface="Arial"/>
              </a:rPr>
              <a:t>succeed </a:t>
            </a:r>
            <a:r>
              <a:rPr sz="2400" spc="-10" dirty="0">
                <a:latin typeface="Arial"/>
                <a:cs typeface="Arial"/>
              </a:rPr>
              <a:t>if </a:t>
            </a:r>
            <a:r>
              <a:rPr sz="2400" spc="-5" dirty="0">
                <a:latin typeface="Arial"/>
                <a:cs typeface="Arial"/>
              </a:rPr>
              <a:t>the strategy is  misunderstood or if lower-level managers resist its  implementation because they do </a:t>
            </a:r>
            <a:r>
              <a:rPr sz="2400" spc="-10" dirty="0">
                <a:latin typeface="Arial"/>
                <a:cs typeface="Arial"/>
              </a:rPr>
              <a:t>not </a:t>
            </a:r>
            <a:r>
              <a:rPr sz="2400" spc="-5" dirty="0">
                <a:latin typeface="Arial"/>
                <a:cs typeface="Arial"/>
              </a:rPr>
              <a:t>understand </a:t>
            </a:r>
            <a:r>
              <a:rPr sz="2400" spc="-10" dirty="0">
                <a:latin typeface="Arial"/>
                <a:cs typeface="Arial"/>
              </a:rPr>
              <a:t>why </a:t>
            </a:r>
            <a:r>
              <a:rPr sz="2400" spc="-5" dirty="0">
                <a:latin typeface="Arial"/>
                <a:cs typeface="Arial"/>
              </a:rPr>
              <a:t>the  particular strategy was</a:t>
            </a:r>
            <a:r>
              <a:rPr sz="2400" spc="5" dirty="0">
                <a:latin typeface="Arial"/>
                <a:cs typeface="Arial"/>
              </a:rPr>
              <a:t> </a:t>
            </a:r>
            <a:r>
              <a:rPr sz="2400" spc="-5" dirty="0">
                <a:latin typeface="Arial"/>
                <a:cs typeface="Arial"/>
              </a:rPr>
              <a:t>selected.</a:t>
            </a:r>
            <a:endParaRPr sz="2400">
              <a:latin typeface="Arial"/>
              <a:cs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794510" y="497840"/>
            <a:ext cx="555561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tab pos="3554729" algn="l"/>
              </a:tabLst>
              <a:defRPr/>
            </a:pPr>
            <a:r>
              <a:rPr kumimoji="0" lang="en-US" sz="4400" b="0" i="1" u="none" strike="noStrike" kern="1200" cap="none" spc="0" normalizeH="0" baseline="0" noProof="0" smtClean="0">
                <a:ln>
                  <a:noFill/>
                </a:ln>
                <a:solidFill>
                  <a:schemeClr val="tx1"/>
                </a:solidFill>
                <a:effectLst/>
                <a:uLnTx/>
                <a:uFillTx/>
                <a:latin typeface="Arial"/>
                <a:ea typeface="+mj-ea"/>
                <a:cs typeface="Arial"/>
              </a:rPr>
              <a:t>Eva</a:t>
            </a:r>
            <a:r>
              <a:rPr kumimoji="0" lang="en-US" sz="4400" b="0" i="1" u="none" strike="noStrike" kern="1200" cap="none" spc="-5" normalizeH="0" baseline="0" noProof="0" smtClean="0">
                <a:ln>
                  <a:noFill/>
                </a:ln>
                <a:solidFill>
                  <a:schemeClr val="tx1"/>
                </a:solidFill>
                <a:effectLst/>
                <a:uLnTx/>
                <a:uFillTx/>
                <a:latin typeface="Arial"/>
                <a:ea typeface="+mj-ea"/>
                <a:cs typeface="Arial"/>
              </a:rPr>
              <a:t>l</a:t>
            </a:r>
            <a:r>
              <a:rPr kumimoji="0" lang="en-US" sz="4400" b="0" i="1" u="none" strike="noStrike" kern="1200" cap="none" spc="0" normalizeH="0" baseline="0" noProof="0" smtClean="0">
                <a:ln>
                  <a:noFill/>
                </a:ln>
                <a:solidFill>
                  <a:schemeClr val="tx1"/>
                </a:solidFill>
                <a:effectLst/>
                <a:uLnTx/>
                <a:uFillTx/>
                <a:latin typeface="Arial"/>
                <a:ea typeface="+mj-ea"/>
                <a:cs typeface="Arial"/>
              </a:rPr>
              <a:t>ua</a:t>
            </a:r>
            <a:r>
              <a:rPr kumimoji="0" lang="en-US" sz="4400" b="0" i="1" u="none" strike="noStrike" kern="1200" cap="none" spc="-5" normalizeH="0" baseline="0" noProof="0" smtClean="0">
                <a:ln>
                  <a:noFill/>
                </a:ln>
                <a:solidFill>
                  <a:schemeClr val="tx1"/>
                </a:solidFill>
                <a:effectLst/>
                <a:uLnTx/>
                <a:uFillTx/>
                <a:latin typeface="Arial"/>
                <a:ea typeface="+mj-ea"/>
                <a:cs typeface="Arial"/>
              </a:rPr>
              <a:t>t</a:t>
            </a:r>
            <a:r>
              <a:rPr kumimoji="0" lang="en-US" sz="4400" b="0" i="1" u="none" strike="noStrike" kern="1200" cap="none" spc="5" normalizeH="0" baseline="0" noProof="0" smtClean="0">
                <a:ln>
                  <a:noFill/>
                </a:ln>
                <a:solidFill>
                  <a:schemeClr val="tx1"/>
                </a:solidFill>
                <a:effectLst/>
                <a:uLnTx/>
                <a:uFillTx/>
                <a:latin typeface="Arial"/>
                <a:ea typeface="+mj-ea"/>
                <a:cs typeface="Arial"/>
              </a:rPr>
              <a:t>i</a:t>
            </a:r>
            <a:r>
              <a:rPr kumimoji="0" lang="en-US" sz="4400" b="0" i="1" u="none" strike="noStrike" kern="1200" cap="none" spc="0" normalizeH="0" baseline="0" noProof="0" smtClean="0">
                <a:ln>
                  <a:noFill/>
                </a:ln>
                <a:solidFill>
                  <a:schemeClr val="tx1"/>
                </a:solidFill>
                <a:effectLst/>
                <a:uLnTx/>
                <a:uFillTx/>
                <a:latin typeface="Arial"/>
                <a:ea typeface="+mj-ea"/>
                <a:cs typeface="Arial"/>
              </a:rPr>
              <a:t>on &amp;	Con</a:t>
            </a:r>
            <a:r>
              <a:rPr kumimoji="0" lang="en-US" sz="4400" b="0" i="1" u="none" strike="noStrike" kern="1200" cap="none" spc="-5" normalizeH="0" baseline="0" noProof="0" smtClean="0">
                <a:ln>
                  <a:noFill/>
                </a:ln>
                <a:solidFill>
                  <a:schemeClr val="tx1"/>
                </a:solidFill>
                <a:effectLst/>
                <a:uLnTx/>
                <a:uFillTx/>
                <a:latin typeface="Arial"/>
                <a:ea typeface="+mj-ea"/>
                <a:cs typeface="Arial"/>
              </a:rPr>
              <a:t>t</a:t>
            </a:r>
            <a:r>
              <a:rPr kumimoji="0" lang="en-US" sz="4400" b="0" i="1" u="none" strike="noStrike" kern="1200" cap="none" spc="5" normalizeH="0" baseline="0" noProof="0" smtClean="0">
                <a:ln>
                  <a:noFill/>
                </a:ln>
                <a:solidFill>
                  <a:schemeClr val="tx1"/>
                </a:solidFill>
                <a:effectLst/>
                <a:uLnTx/>
                <a:uFillTx/>
                <a:latin typeface="Arial"/>
                <a:ea typeface="+mj-ea"/>
                <a:cs typeface="Arial"/>
              </a:rPr>
              <a:t>r</a:t>
            </a:r>
            <a:r>
              <a:rPr kumimoji="0" lang="en-US" sz="4400" b="0" i="1" u="none" strike="noStrike" kern="1200" cap="none" spc="0" normalizeH="0" baseline="0" noProof="0" smtClean="0">
                <a:ln>
                  <a:noFill/>
                </a:ln>
                <a:solidFill>
                  <a:schemeClr val="tx1"/>
                </a:solidFill>
                <a:effectLst/>
                <a:uLnTx/>
                <a:uFillTx/>
                <a:latin typeface="Arial"/>
                <a:ea typeface="+mj-ea"/>
                <a:cs typeface="Arial"/>
              </a:rPr>
              <a:t>ol</a:t>
            </a:r>
            <a:endParaRPr kumimoji="0" lang="en-US" sz="4400" b="0" i="1"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634490"/>
            <a:ext cx="7708265" cy="4395470"/>
          </a:xfrm>
          <a:prstGeom prst="rect">
            <a:avLst/>
          </a:prstGeom>
        </p:spPr>
        <p:txBody>
          <a:bodyPr vert="horz" wrap="square" lIns="0" tIns="12700" rIns="0" bIns="0" rtlCol="0">
            <a:spAutoFit/>
          </a:bodyPr>
          <a:lstStyle/>
          <a:p>
            <a:pPr marL="545465" marR="5080" indent="-533400">
              <a:lnSpc>
                <a:spcPct val="100000"/>
              </a:lnSpc>
              <a:spcBef>
                <a:spcPts val="100"/>
              </a:spcBef>
            </a:pPr>
            <a:r>
              <a:rPr sz="2800" spc="-5" dirty="0">
                <a:latin typeface="Arial"/>
                <a:cs typeface="Arial"/>
              </a:rPr>
              <a:t>The implementation </a:t>
            </a:r>
            <a:r>
              <a:rPr sz="2800" dirty="0">
                <a:latin typeface="Arial"/>
                <a:cs typeface="Arial"/>
              </a:rPr>
              <a:t>of the strategy </a:t>
            </a:r>
            <a:r>
              <a:rPr sz="2800" spc="-5" dirty="0">
                <a:latin typeface="Arial"/>
                <a:cs typeface="Arial"/>
              </a:rPr>
              <a:t>must </a:t>
            </a:r>
            <a:r>
              <a:rPr sz="2800" dirty="0">
                <a:latin typeface="Arial"/>
                <a:cs typeface="Arial"/>
              </a:rPr>
              <a:t>be  </a:t>
            </a:r>
            <a:r>
              <a:rPr sz="2800" spc="-5" dirty="0">
                <a:latin typeface="Arial"/>
                <a:cs typeface="Arial"/>
              </a:rPr>
              <a:t>monitored and adjustments made </a:t>
            </a:r>
            <a:r>
              <a:rPr sz="2800" dirty="0">
                <a:latin typeface="Arial"/>
                <a:cs typeface="Arial"/>
              </a:rPr>
              <a:t>as</a:t>
            </a:r>
            <a:r>
              <a:rPr sz="2800" spc="60" dirty="0">
                <a:latin typeface="Arial"/>
                <a:cs typeface="Arial"/>
              </a:rPr>
              <a:t> </a:t>
            </a:r>
            <a:r>
              <a:rPr sz="2800" dirty="0">
                <a:latin typeface="Arial"/>
                <a:cs typeface="Arial"/>
              </a:rPr>
              <a:t>needed.</a:t>
            </a:r>
            <a:endParaRPr sz="2800">
              <a:latin typeface="Arial"/>
              <a:cs typeface="Arial"/>
            </a:endParaRPr>
          </a:p>
          <a:p>
            <a:pPr marL="545465" marR="300355" indent="-533400">
              <a:lnSpc>
                <a:spcPct val="100000"/>
              </a:lnSpc>
              <a:spcBef>
                <a:spcPts val="700"/>
              </a:spcBef>
            </a:pPr>
            <a:r>
              <a:rPr sz="2800" spc="-5" dirty="0">
                <a:latin typeface="Arial"/>
                <a:cs typeface="Arial"/>
              </a:rPr>
              <a:t>Evaluation </a:t>
            </a:r>
            <a:r>
              <a:rPr sz="2800" dirty="0">
                <a:latin typeface="Arial"/>
                <a:cs typeface="Arial"/>
              </a:rPr>
              <a:t>and control consists </a:t>
            </a:r>
            <a:r>
              <a:rPr sz="2800" spc="5" dirty="0">
                <a:latin typeface="Arial"/>
                <a:cs typeface="Arial"/>
              </a:rPr>
              <a:t>of </a:t>
            </a:r>
            <a:r>
              <a:rPr sz="2800" spc="-5" dirty="0">
                <a:latin typeface="Arial"/>
                <a:cs typeface="Arial"/>
              </a:rPr>
              <a:t>the following  </a:t>
            </a:r>
            <a:r>
              <a:rPr sz="2800" dirty="0">
                <a:latin typeface="Arial"/>
                <a:cs typeface="Arial"/>
              </a:rPr>
              <a:t>steps:</a:t>
            </a:r>
            <a:endParaRPr sz="2800">
              <a:latin typeface="Arial"/>
              <a:cs typeface="Arial"/>
            </a:endParaRPr>
          </a:p>
          <a:p>
            <a:pPr marL="927100" indent="-457834">
              <a:lnSpc>
                <a:spcPct val="100000"/>
              </a:lnSpc>
              <a:spcBef>
                <a:spcPts val="590"/>
              </a:spcBef>
              <a:buAutoNum type="arabicPeriod"/>
              <a:tabLst>
                <a:tab pos="926465" algn="l"/>
                <a:tab pos="927100" algn="l"/>
              </a:tabLst>
            </a:pPr>
            <a:r>
              <a:rPr sz="2400" spc="-5" dirty="0">
                <a:latin typeface="Arial"/>
                <a:cs typeface="Arial"/>
              </a:rPr>
              <a:t>Define parameters </a:t>
            </a:r>
            <a:r>
              <a:rPr sz="2400" dirty="0">
                <a:latin typeface="Arial"/>
                <a:cs typeface="Arial"/>
              </a:rPr>
              <a:t>to </a:t>
            </a:r>
            <a:r>
              <a:rPr sz="2400" spc="-5" dirty="0">
                <a:latin typeface="Arial"/>
                <a:cs typeface="Arial"/>
              </a:rPr>
              <a:t>be</a:t>
            </a:r>
            <a:r>
              <a:rPr sz="2400" spc="5" dirty="0">
                <a:latin typeface="Arial"/>
                <a:cs typeface="Arial"/>
              </a:rPr>
              <a:t> </a:t>
            </a:r>
            <a:r>
              <a:rPr sz="2400" spc="-5" dirty="0">
                <a:latin typeface="Arial"/>
                <a:cs typeface="Arial"/>
              </a:rPr>
              <a:t>measured</a:t>
            </a:r>
            <a:endParaRPr sz="2400">
              <a:latin typeface="Arial"/>
              <a:cs typeface="Arial"/>
            </a:endParaRPr>
          </a:p>
          <a:p>
            <a:pPr marL="927100" indent="-457834">
              <a:lnSpc>
                <a:spcPct val="100000"/>
              </a:lnSpc>
              <a:spcBef>
                <a:spcPts val="600"/>
              </a:spcBef>
              <a:buAutoNum type="arabicPeriod"/>
              <a:tabLst>
                <a:tab pos="926465" algn="l"/>
                <a:tab pos="927100" algn="l"/>
              </a:tabLst>
            </a:pPr>
            <a:r>
              <a:rPr sz="2400" spc="-5" dirty="0">
                <a:latin typeface="Arial"/>
                <a:cs typeface="Arial"/>
              </a:rPr>
              <a:t>Define target values for those</a:t>
            </a:r>
            <a:r>
              <a:rPr sz="2400" spc="30" dirty="0">
                <a:latin typeface="Arial"/>
                <a:cs typeface="Arial"/>
              </a:rPr>
              <a:t> </a:t>
            </a:r>
            <a:r>
              <a:rPr sz="2400" spc="-5" dirty="0">
                <a:latin typeface="Arial"/>
                <a:cs typeface="Arial"/>
              </a:rPr>
              <a:t>parameters</a:t>
            </a:r>
            <a:endParaRPr sz="2400">
              <a:latin typeface="Arial"/>
              <a:cs typeface="Arial"/>
            </a:endParaRPr>
          </a:p>
          <a:p>
            <a:pPr marL="927100" indent="-457834">
              <a:lnSpc>
                <a:spcPct val="100000"/>
              </a:lnSpc>
              <a:spcBef>
                <a:spcPts val="600"/>
              </a:spcBef>
              <a:buAutoNum type="arabicPeriod"/>
              <a:tabLst>
                <a:tab pos="926465" algn="l"/>
                <a:tab pos="927100" algn="l"/>
              </a:tabLst>
            </a:pPr>
            <a:r>
              <a:rPr sz="2400" spc="-5" dirty="0">
                <a:latin typeface="Arial"/>
                <a:cs typeface="Arial"/>
              </a:rPr>
              <a:t>Perform measurements</a:t>
            </a:r>
            <a:endParaRPr sz="2400">
              <a:latin typeface="Arial"/>
              <a:cs typeface="Arial"/>
            </a:endParaRPr>
          </a:p>
          <a:p>
            <a:pPr marL="927100" marR="622935" indent="-457200">
              <a:lnSpc>
                <a:spcPct val="100000"/>
              </a:lnSpc>
              <a:spcBef>
                <a:spcPts val="600"/>
              </a:spcBef>
              <a:buAutoNum type="arabicPeriod"/>
              <a:tabLst>
                <a:tab pos="926465" algn="l"/>
                <a:tab pos="927100" algn="l"/>
              </a:tabLst>
            </a:pPr>
            <a:r>
              <a:rPr sz="2400" spc="-5" dirty="0">
                <a:latin typeface="Arial"/>
                <a:cs typeface="Arial"/>
              </a:rPr>
              <a:t>Compare measured results </a:t>
            </a:r>
            <a:r>
              <a:rPr sz="2400" dirty="0">
                <a:latin typeface="Arial"/>
                <a:cs typeface="Arial"/>
              </a:rPr>
              <a:t>to the </a:t>
            </a:r>
            <a:r>
              <a:rPr sz="2400" spc="-5" dirty="0">
                <a:latin typeface="Arial"/>
                <a:cs typeface="Arial"/>
              </a:rPr>
              <a:t>pre-defined  standard</a:t>
            </a:r>
            <a:endParaRPr sz="2400">
              <a:latin typeface="Arial"/>
              <a:cs typeface="Arial"/>
            </a:endParaRPr>
          </a:p>
          <a:p>
            <a:pPr marL="927100" indent="-457834">
              <a:lnSpc>
                <a:spcPct val="100000"/>
              </a:lnSpc>
              <a:spcBef>
                <a:spcPts val="600"/>
              </a:spcBef>
              <a:buAutoNum type="arabicPeriod"/>
              <a:tabLst>
                <a:tab pos="926465" algn="l"/>
                <a:tab pos="927100" algn="l"/>
              </a:tabLst>
            </a:pPr>
            <a:r>
              <a:rPr sz="2400" spc="-5" dirty="0">
                <a:latin typeface="Arial"/>
                <a:cs typeface="Arial"/>
              </a:rPr>
              <a:t>Make necessary</a:t>
            </a:r>
            <a:r>
              <a:rPr sz="2400" spc="5" dirty="0">
                <a:latin typeface="Arial"/>
                <a:cs typeface="Arial"/>
              </a:rPr>
              <a:t> </a:t>
            </a:r>
            <a:r>
              <a:rPr sz="2400" spc="-5" dirty="0">
                <a:latin typeface="Arial"/>
                <a:cs typeface="Arial"/>
              </a:rPr>
              <a:t>changes</a:t>
            </a:r>
            <a:endParaRPr sz="2400">
              <a:latin typeface="Arial"/>
              <a:cs typeface="Aria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849630" y="528320"/>
            <a:ext cx="7447280" cy="63500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000" b="0" i="0" u="none" strike="noStrike" kern="1200" cap="none" spc="-5" normalizeH="0" baseline="0" noProof="0" smtClean="0">
                <a:ln>
                  <a:noFill/>
                </a:ln>
                <a:solidFill>
                  <a:schemeClr val="tx1"/>
                </a:solidFill>
                <a:effectLst/>
                <a:uLnTx/>
                <a:uFillTx/>
                <a:latin typeface="+mj-lt"/>
                <a:ea typeface="+mj-ea"/>
                <a:cs typeface="+mj-cs"/>
              </a:rPr>
              <a:t>Hierarchical Levels </a:t>
            </a:r>
            <a:r>
              <a:rPr kumimoji="0" lang="en-US" sz="4000" b="0" i="0" u="none" strike="noStrike" kern="1200" cap="none" spc="-10" normalizeH="0" baseline="0" noProof="0" smtClean="0">
                <a:ln>
                  <a:noFill/>
                </a:ln>
                <a:solidFill>
                  <a:schemeClr val="tx1"/>
                </a:solidFill>
                <a:effectLst/>
                <a:uLnTx/>
                <a:uFillTx/>
                <a:latin typeface="+mj-lt"/>
                <a:ea typeface="+mj-ea"/>
                <a:cs typeface="+mj-cs"/>
              </a:rPr>
              <a:t>of</a:t>
            </a:r>
            <a:r>
              <a:rPr kumimoji="0" lang="en-US" sz="4000" b="0" i="0" u="none" strike="noStrike" kern="1200" cap="none" spc="-30" normalizeH="0" baseline="0" noProof="0" smtClean="0">
                <a:ln>
                  <a:noFill/>
                </a:ln>
                <a:solidFill>
                  <a:schemeClr val="tx1"/>
                </a:solidFill>
                <a:effectLst/>
                <a:uLnTx/>
                <a:uFillTx/>
                <a:latin typeface="+mj-lt"/>
                <a:ea typeface="+mj-ea"/>
                <a:cs typeface="+mj-cs"/>
              </a:rPr>
              <a:t> </a:t>
            </a:r>
            <a:r>
              <a:rPr kumimoji="0" lang="en-US" sz="4000" b="0" i="0" u="none" strike="noStrike" kern="1200" cap="none" spc="-5" normalizeH="0" baseline="0" noProof="0" smtClean="0">
                <a:ln>
                  <a:noFill/>
                </a:ln>
                <a:solidFill>
                  <a:schemeClr val="tx1"/>
                </a:solidFill>
                <a:effectLst/>
                <a:uLnTx/>
                <a:uFillTx/>
                <a:latin typeface="+mj-lt"/>
                <a:ea typeface="+mj-ea"/>
                <a:cs typeface="+mj-cs"/>
              </a:rPr>
              <a:t>Strategy</a:t>
            </a:r>
            <a:endParaRPr kumimoji="0" lang="en-US" sz="40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object 4"/>
          <p:cNvSpPr txBox="1"/>
          <p:nvPr/>
        </p:nvSpPr>
        <p:spPr>
          <a:xfrm>
            <a:off x="534669" y="1558035"/>
            <a:ext cx="8011795" cy="3832225"/>
          </a:xfrm>
          <a:prstGeom prst="rect">
            <a:avLst/>
          </a:prstGeom>
        </p:spPr>
        <p:txBody>
          <a:bodyPr vert="horz" wrap="square" lIns="0" tIns="52069" rIns="0" bIns="0" rtlCol="0">
            <a:spAutoFit/>
          </a:bodyPr>
          <a:lstStyle/>
          <a:p>
            <a:pPr marL="12700">
              <a:lnSpc>
                <a:spcPct val="100000"/>
              </a:lnSpc>
              <a:spcBef>
                <a:spcPts val="409"/>
              </a:spcBef>
            </a:pPr>
            <a:r>
              <a:rPr sz="2400" spc="-5" dirty="0">
                <a:latin typeface="Arial"/>
                <a:cs typeface="Arial"/>
              </a:rPr>
              <a:t>Strategy can be formulated on three different</a:t>
            </a:r>
            <a:r>
              <a:rPr sz="2400" spc="35" dirty="0">
                <a:latin typeface="Arial"/>
                <a:cs typeface="Arial"/>
              </a:rPr>
              <a:t> </a:t>
            </a:r>
            <a:r>
              <a:rPr sz="2400" spc="-5" dirty="0">
                <a:latin typeface="Arial"/>
                <a:cs typeface="Arial"/>
              </a:rPr>
              <a:t>levels:</a:t>
            </a:r>
            <a:endParaRPr sz="2400">
              <a:latin typeface="Arial"/>
              <a:cs typeface="Arial"/>
            </a:endParaRPr>
          </a:p>
          <a:p>
            <a:pPr marL="927100" indent="-457834">
              <a:lnSpc>
                <a:spcPct val="100000"/>
              </a:lnSpc>
              <a:spcBef>
                <a:spcPts val="260"/>
              </a:spcBef>
              <a:buAutoNum type="arabicPeriod"/>
              <a:tabLst>
                <a:tab pos="926465" algn="l"/>
                <a:tab pos="927100" algn="l"/>
              </a:tabLst>
            </a:pPr>
            <a:r>
              <a:rPr sz="2000" dirty="0">
                <a:latin typeface="Arial"/>
                <a:cs typeface="Arial"/>
              </a:rPr>
              <a:t>corporate</a:t>
            </a:r>
            <a:r>
              <a:rPr sz="2000" spc="-5" dirty="0">
                <a:latin typeface="Arial"/>
                <a:cs typeface="Arial"/>
              </a:rPr>
              <a:t> </a:t>
            </a:r>
            <a:r>
              <a:rPr sz="2000" dirty="0">
                <a:latin typeface="Arial"/>
                <a:cs typeface="Arial"/>
              </a:rPr>
              <a:t>level</a:t>
            </a:r>
            <a:endParaRPr sz="2000">
              <a:latin typeface="Arial"/>
              <a:cs typeface="Arial"/>
            </a:endParaRPr>
          </a:p>
          <a:p>
            <a:pPr marL="927100" indent="-457834">
              <a:lnSpc>
                <a:spcPct val="100000"/>
              </a:lnSpc>
              <a:spcBef>
                <a:spcPts val="260"/>
              </a:spcBef>
              <a:buAutoNum type="arabicPeriod"/>
              <a:tabLst>
                <a:tab pos="926465" algn="l"/>
                <a:tab pos="927100" algn="l"/>
              </a:tabLst>
            </a:pPr>
            <a:r>
              <a:rPr sz="2000" dirty="0">
                <a:latin typeface="Arial"/>
                <a:cs typeface="Arial"/>
              </a:rPr>
              <a:t>business unit</a:t>
            </a:r>
            <a:r>
              <a:rPr sz="2000" spc="-20" dirty="0">
                <a:latin typeface="Arial"/>
                <a:cs typeface="Arial"/>
              </a:rPr>
              <a:t> </a:t>
            </a:r>
            <a:r>
              <a:rPr sz="2000" dirty="0">
                <a:latin typeface="Arial"/>
                <a:cs typeface="Arial"/>
              </a:rPr>
              <a:t>level</a:t>
            </a:r>
            <a:endParaRPr sz="2000">
              <a:latin typeface="Arial"/>
              <a:cs typeface="Arial"/>
            </a:endParaRPr>
          </a:p>
          <a:p>
            <a:pPr marL="927100" indent="-457834">
              <a:lnSpc>
                <a:spcPct val="100000"/>
              </a:lnSpc>
              <a:spcBef>
                <a:spcPts val="260"/>
              </a:spcBef>
              <a:buAutoNum type="arabicPeriod"/>
              <a:tabLst>
                <a:tab pos="926465" algn="l"/>
                <a:tab pos="927100" algn="l"/>
              </a:tabLst>
            </a:pPr>
            <a:r>
              <a:rPr sz="2000" spc="-5" dirty="0">
                <a:latin typeface="Arial"/>
                <a:cs typeface="Arial"/>
              </a:rPr>
              <a:t>functional </a:t>
            </a:r>
            <a:r>
              <a:rPr sz="2000" dirty="0">
                <a:latin typeface="Arial"/>
                <a:cs typeface="Arial"/>
              </a:rPr>
              <a:t>or </a:t>
            </a:r>
            <a:r>
              <a:rPr sz="2000" spc="-5" dirty="0">
                <a:latin typeface="Arial"/>
                <a:cs typeface="Arial"/>
              </a:rPr>
              <a:t>departmental</a:t>
            </a:r>
            <a:r>
              <a:rPr sz="2000" spc="-10" dirty="0">
                <a:latin typeface="Arial"/>
                <a:cs typeface="Arial"/>
              </a:rPr>
              <a:t> </a:t>
            </a:r>
            <a:r>
              <a:rPr sz="2000" dirty="0">
                <a:latin typeface="Arial"/>
                <a:cs typeface="Arial"/>
              </a:rPr>
              <a:t>level.</a:t>
            </a:r>
            <a:endParaRPr sz="2000">
              <a:latin typeface="Arial"/>
              <a:cs typeface="Arial"/>
            </a:endParaRPr>
          </a:p>
          <a:p>
            <a:pPr>
              <a:lnSpc>
                <a:spcPct val="100000"/>
              </a:lnSpc>
              <a:spcBef>
                <a:spcPts val="20"/>
              </a:spcBef>
            </a:pPr>
            <a:endParaRPr sz="2850">
              <a:latin typeface="Arial"/>
              <a:cs typeface="Arial"/>
            </a:endParaRPr>
          </a:p>
          <a:p>
            <a:pPr marL="545465" marR="5080" indent="-533400">
              <a:lnSpc>
                <a:spcPts val="2590"/>
              </a:lnSpc>
            </a:pPr>
            <a:r>
              <a:rPr sz="2400" spc="-5" dirty="0">
                <a:latin typeface="Arial"/>
                <a:cs typeface="Arial"/>
              </a:rPr>
              <a:t>While strategy may </a:t>
            </a:r>
            <a:r>
              <a:rPr sz="2400" dirty="0">
                <a:latin typeface="Arial"/>
                <a:cs typeface="Arial"/>
              </a:rPr>
              <a:t>be </a:t>
            </a:r>
            <a:r>
              <a:rPr sz="2400" spc="-10" dirty="0">
                <a:latin typeface="Arial"/>
                <a:cs typeface="Arial"/>
              </a:rPr>
              <a:t>about </a:t>
            </a:r>
            <a:r>
              <a:rPr sz="2400" spc="-5" dirty="0">
                <a:latin typeface="Arial"/>
                <a:cs typeface="Arial"/>
              </a:rPr>
              <a:t>competing </a:t>
            </a:r>
            <a:r>
              <a:rPr sz="2400" spc="-10" dirty="0">
                <a:latin typeface="Arial"/>
                <a:cs typeface="Arial"/>
              </a:rPr>
              <a:t>and </a:t>
            </a:r>
            <a:r>
              <a:rPr sz="2400" spc="-5" dirty="0">
                <a:latin typeface="Arial"/>
                <a:cs typeface="Arial"/>
              </a:rPr>
              <a:t>surviving as </a:t>
            </a:r>
            <a:r>
              <a:rPr sz="2400" dirty="0">
                <a:latin typeface="Arial"/>
                <a:cs typeface="Arial"/>
              </a:rPr>
              <a:t>a  </a:t>
            </a:r>
            <a:r>
              <a:rPr sz="2400" spc="-5" dirty="0">
                <a:latin typeface="Arial"/>
                <a:cs typeface="Arial"/>
              </a:rPr>
              <a:t>firm, </a:t>
            </a:r>
            <a:r>
              <a:rPr sz="2400" spc="-10" dirty="0">
                <a:latin typeface="Arial"/>
                <a:cs typeface="Arial"/>
              </a:rPr>
              <a:t>one </a:t>
            </a:r>
            <a:r>
              <a:rPr sz="2400" spc="-5" dirty="0">
                <a:latin typeface="Arial"/>
                <a:cs typeface="Arial"/>
              </a:rPr>
              <a:t>can argue that products, not corporations  compete, and products are </a:t>
            </a:r>
            <a:r>
              <a:rPr sz="2400" spc="-10" dirty="0">
                <a:latin typeface="Arial"/>
                <a:cs typeface="Arial"/>
              </a:rPr>
              <a:t>developed </a:t>
            </a:r>
            <a:r>
              <a:rPr sz="2400" spc="-5" dirty="0">
                <a:latin typeface="Arial"/>
                <a:cs typeface="Arial"/>
              </a:rPr>
              <a:t>by </a:t>
            </a:r>
            <a:r>
              <a:rPr sz="2400" spc="-10" dirty="0">
                <a:latin typeface="Arial"/>
                <a:cs typeface="Arial"/>
              </a:rPr>
              <a:t>business  </a:t>
            </a:r>
            <a:r>
              <a:rPr sz="2400" spc="-5" dirty="0">
                <a:latin typeface="Arial"/>
                <a:cs typeface="Arial"/>
              </a:rPr>
              <a:t>units. </a:t>
            </a:r>
            <a:r>
              <a:rPr sz="2400" spc="-10" dirty="0">
                <a:latin typeface="Arial"/>
                <a:cs typeface="Arial"/>
              </a:rPr>
              <a:t>The </a:t>
            </a:r>
            <a:r>
              <a:rPr sz="2400" spc="-5" dirty="0">
                <a:latin typeface="Arial"/>
                <a:cs typeface="Arial"/>
              </a:rPr>
              <a:t>role </a:t>
            </a:r>
            <a:r>
              <a:rPr sz="2400" dirty="0">
                <a:latin typeface="Arial"/>
                <a:cs typeface="Arial"/>
              </a:rPr>
              <a:t>of </a:t>
            </a:r>
            <a:r>
              <a:rPr sz="2400" spc="-5" dirty="0">
                <a:latin typeface="Arial"/>
                <a:cs typeface="Arial"/>
              </a:rPr>
              <a:t>the corporation then is </a:t>
            </a:r>
            <a:r>
              <a:rPr sz="2400" dirty="0">
                <a:latin typeface="Arial"/>
                <a:cs typeface="Arial"/>
              </a:rPr>
              <a:t>to </a:t>
            </a:r>
            <a:r>
              <a:rPr sz="2400" spc="-5" dirty="0">
                <a:latin typeface="Arial"/>
                <a:cs typeface="Arial"/>
              </a:rPr>
              <a:t>manage its  </a:t>
            </a:r>
            <a:r>
              <a:rPr sz="2400" spc="-10" dirty="0">
                <a:latin typeface="Arial"/>
                <a:cs typeface="Arial"/>
              </a:rPr>
              <a:t>business </a:t>
            </a:r>
            <a:r>
              <a:rPr sz="2400" spc="-5" dirty="0">
                <a:latin typeface="Arial"/>
                <a:cs typeface="Arial"/>
              </a:rPr>
              <a:t>units </a:t>
            </a:r>
            <a:r>
              <a:rPr sz="2400" spc="-10" dirty="0">
                <a:latin typeface="Arial"/>
                <a:cs typeface="Arial"/>
              </a:rPr>
              <a:t>and </a:t>
            </a:r>
            <a:r>
              <a:rPr sz="2400" spc="-5" dirty="0">
                <a:latin typeface="Arial"/>
                <a:cs typeface="Arial"/>
              </a:rPr>
              <a:t>products </a:t>
            </a:r>
            <a:r>
              <a:rPr sz="2400" dirty="0">
                <a:latin typeface="Arial"/>
                <a:cs typeface="Arial"/>
              </a:rPr>
              <a:t>so </a:t>
            </a:r>
            <a:r>
              <a:rPr sz="2400" spc="-5" dirty="0">
                <a:latin typeface="Arial"/>
                <a:cs typeface="Arial"/>
              </a:rPr>
              <a:t>that each </a:t>
            </a:r>
            <a:r>
              <a:rPr sz="2400" spc="-10" dirty="0">
                <a:latin typeface="Arial"/>
                <a:cs typeface="Arial"/>
              </a:rPr>
              <a:t>is </a:t>
            </a:r>
            <a:r>
              <a:rPr sz="2400" spc="-5" dirty="0">
                <a:latin typeface="Arial"/>
                <a:cs typeface="Arial"/>
              </a:rPr>
              <a:t>competitive  </a:t>
            </a:r>
            <a:r>
              <a:rPr sz="2400" spc="-10" dirty="0">
                <a:latin typeface="Arial"/>
                <a:cs typeface="Arial"/>
              </a:rPr>
              <a:t>and </a:t>
            </a:r>
            <a:r>
              <a:rPr sz="2400" spc="-5" dirty="0">
                <a:latin typeface="Arial"/>
                <a:cs typeface="Arial"/>
              </a:rPr>
              <a:t>so that each contributes </a:t>
            </a:r>
            <a:r>
              <a:rPr sz="2400" spc="5" dirty="0">
                <a:latin typeface="Arial"/>
                <a:cs typeface="Arial"/>
              </a:rPr>
              <a:t>to </a:t>
            </a:r>
            <a:r>
              <a:rPr sz="2400" spc="-5" dirty="0">
                <a:latin typeface="Arial"/>
                <a:cs typeface="Arial"/>
              </a:rPr>
              <a:t>corporate</a:t>
            </a:r>
            <a:r>
              <a:rPr sz="2400" spc="30" dirty="0">
                <a:latin typeface="Arial"/>
                <a:cs typeface="Arial"/>
              </a:rPr>
              <a:t> </a:t>
            </a:r>
            <a:r>
              <a:rPr sz="2400" spc="-5" dirty="0">
                <a:latin typeface="Arial"/>
                <a:cs typeface="Arial"/>
              </a:rPr>
              <a:t>purposes.</a:t>
            </a:r>
            <a:endParaRPr sz="2400">
              <a:latin typeface="Arial"/>
              <a:cs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444750" y="55879"/>
            <a:ext cx="4254500" cy="45212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2800" b="0" i="1" u="none" strike="noStrike" kern="1200" cap="none" spc="-5" normalizeH="0" baseline="0" noProof="0" smtClean="0">
                <a:ln>
                  <a:noFill/>
                </a:ln>
                <a:solidFill>
                  <a:schemeClr val="tx1"/>
                </a:solidFill>
                <a:effectLst/>
                <a:uLnTx/>
                <a:uFillTx/>
                <a:latin typeface="Arial"/>
                <a:ea typeface="+mj-ea"/>
                <a:cs typeface="Arial"/>
              </a:rPr>
              <a:t>Corporate Level</a:t>
            </a:r>
            <a:r>
              <a:rPr kumimoji="0" lang="en-US" sz="2800" b="0" i="1" u="none" strike="noStrike" kern="1200" cap="none" spc="-40" normalizeH="0" baseline="0" noProof="0" smtClean="0">
                <a:ln>
                  <a:noFill/>
                </a:ln>
                <a:solidFill>
                  <a:schemeClr val="tx1"/>
                </a:solidFill>
                <a:effectLst/>
                <a:uLnTx/>
                <a:uFillTx/>
                <a:latin typeface="Arial"/>
                <a:ea typeface="+mj-ea"/>
                <a:cs typeface="Arial"/>
              </a:rPr>
              <a:t> </a:t>
            </a:r>
            <a:r>
              <a:rPr kumimoji="0" lang="en-US" sz="2800" b="0" i="1" u="none" strike="noStrike" kern="1200" cap="none" spc="-5" normalizeH="0" baseline="0" noProof="0" smtClean="0">
                <a:ln>
                  <a:noFill/>
                </a:ln>
                <a:solidFill>
                  <a:schemeClr val="tx1"/>
                </a:solidFill>
                <a:effectLst/>
                <a:uLnTx/>
                <a:uFillTx/>
                <a:latin typeface="Arial"/>
                <a:ea typeface="+mj-ea"/>
                <a:cs typeface="Arial"/>
              </a:rPr>
              <a:t>Strategy</a:t>
            </a:r>
            <a:endParaRPr kumimoji="0" lang="en-US" sz="2800" b="0" i="0"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594359"/>
            <a:ext cx="7839075" cy="904240"/>
          </a:xfrm>
          <a:prstGeom prst="rect">
            <a:avLst/>
          </a:prstGeom>
        </p:spPr>
        <p:txBody>
          <a:bodyPr vert="horz" wrap="square" lIns="0" tIns="61594" rIns="0" bIns="0" rtlCol="0">
            <a:spAutoFit/>
          </a:bodyPr>
          <a:lstStyle/>
          <a:p>
            <a:pPr marL="354965" marR="5080" indent="-342900">
              <a:lnSpc>
                <a:spcPct val="79900"/>
              </a:lnSpc>
              <a:spcBef>
                <a:spcPts val="484"/>
              </a:spcBef>
            </a:pPr>
            <a:r>
              <a:rPr sz="1600" spc="-10" dirty="0">
                <a:latin typeface="Arial"/>
                <a:cs typeface="Arial"/>
              </a:rPr>
              <a:t>Corporate </a:t>
            </a:r>
            <a:r>
              <a:rPr sz="1600" spc="-5" dirty="0">
                <a:latin typeface="Arial"/>
                <a:cs typeface="Arial"/>
              </a:rPr>
              <a:t>level strategy fundamentally </a:t>
            </a:r>
            <a:r>
              <a:rPr sz="1600" dirty="0">
                <a:latin typeface="Arial"/>
                <a:cs typeface="Arial"/>
              </a:rPr>
              <a:t>is </a:t>
            </a:r>
            <a:r>
              <a:rPr sz="1600" spc="-5" dirty="0">
                <a:latin typeface="Arial"/>
                <a:cs typeface="Arial"/>
              </a:rPr>
              <a:t>concerned with the selection of businesses </a:t>
            </a:r>
            <a:r>
              <a:rPr sz="1600" dirty="0">
                <a:latin typeface="Arial"/>
                <a:cs typeface="Arial"/>
              </a:rPr>
              <a:t>in  </a:t>
            </a:r>
            <a:r>
              <a:rPr sz="1600" spc="-5" dirty="0">
                <a:latin typeface="Arial"/>
                <a:cs typeface="Arial"/>
              </a:rPr>
              <a:t>which the company should compete and with </a:t>
            </a:r>
            <a:r>
              <a:rPr sz="1600" dirty="0">
                <a:latin typeface="Arial"/>
                <a:cs typeface="Arial"/>
              </a:rPr>
              <a:t>the </a:t>
            </a:r>
            <a:r>
              <a:rPr sz="1600" spc="-5" dirty="0">
                <a:latin typeface="Arial"/>
                <a:cs typeface="Arial"/>
              </a:rPr>
              <a:t>development and coordination of  that portfolio of</a:t>
            </a:r>
            <a:r>
              <a:rPr sz="1600" spc="-20" dirty="0">
                <a:latin typeface="Arial"/>
                <a:cs typeface="Arial"/>
              </a:rPr>
              <a:t> </a:t>
            </a:r>
            <a:r>
              <a:rPr sz="1600" spc="-5" dirty="0">
                <a:latin typeface="Arial"/>
                <a:cs typeface="Arial"/>
              </a:rPr>
              <a:t>businesses.</a:t>
            </a:r>
            <a:endParaRPr sz="1600">
              <a:latin typeface="Arial"/>
              <a:cs typeface="Arial"/>
            </a:endParaRPr>
          </a:p>
          <a:p>
            <a:pPr marL="12700">
              <a:lnSpc>
                <a:spcPct val="100000"/>
              </a:lnSpc>
              <a:spcBef>
                <a:spcPts val="10"/>
              </a:spcBef>
            </a:pPr>
            <a:r>
              <a:rPr sz="1600" spc="-10" dirty="0">
                <a:latin typeface="Arial"/>
                <a:cs typeface="Arial"/>
              </a:rPr>
              <a:t>Corporate </a:t>
            </a:r>
            <a:r>
              <a:rPr sz="1600" spc="-5" dirty="0">
                <a:latin typeface="Arial"/>
                <a:cs typeface="Arial"/>
              </a:rPr>
              <a:t>level strategy </a:t>
            </a:r>
            <a:r>
              <a:rPr sz="1600" dirty="0">
                <a:latin typeface="Arial"/>
                <a:cs typeface="Arial"/>
              </a:rPr>
              <a:t>is </a:t>
            </a:r>
            <a:r>
              <a:rPr sz="1600" spc="-5" dirty="0">
                <a:latin typeface="Arial"/>
                <a:cs typeface="Arial"/>
              </a:rPr>
              <a:t>concerned</a:t>
            </a:r>
            <a:r>
              <a:rPr sz="1600" spc="20" dirty="0">
                <a:latin typeface="Arial"/>
                <a:cs typeface="Arial"/>
              </a:rPr>
              <a:t> </a:t>
            </a:r>
            <a:r>
              <a:rPr sz="1600" spc="-5" dirty="0">
                <a:latin typeface="Arial"/>
                <a:cs typeface="Arial"/>
              </a:rPr>
              <a:t>with:</a:t>
            </a:r>
            <a:endParaRPr sz="1600">
              <a:latin typeface="Arial"/>
              <a:cs typeface="Arial"/>
            </a:endParaRPr>
          </a:p>
        </p:txBody>
      </p:sp>
      <p:sp>
        <p:nvSpPr>
          <p:cNvPr id="4" name="object 10"/>
          <p:cNvSpPr txBox="1"/>
          <p:nvPr/>
        </p:nvSpPr>
        <p:spPr>
          <a:xfrm>
            <a:off x="877569" y="1474470"/>
            <a:ext cx="7728584" cy="4748530"/>
          </a:xfrm>
          <a:prstGeom prst="rect">
            <a:avLst/>
          </a:prstGeom>
        </p:spPr>
        <p:txBody>
          <a:bodyPr vert="horz" wrap="square" lIns="0" tIns="62229" rIns="0" bIns="0" rtlCol="0">
            <a:spAutoFit/>
          </a:bodyPr>
          <a:lstStyle/>
          <a:p>
            <a:pPr marL="12700" marR="257175">
              <a:lnSpc>
                <a:spcPct val="79700"/>
              </a:lnSpc>
              <a:spcBef>
                <a:spcPts val="489"/>
              </a:spcBef>
            </a:pPr>
            <a:r>
              <a:rPr sz="1600" b="1" spc="-10" dirty="0">
                <a:latin typeface="Arial"/>
                <a:cs typeface="Arial"/>
              </a:rPr>
              <a:t>Reach </a:t>
            </a:r>
            <a:r>
              <a:rPr sz="1600" dirty="0">
                <a:latin typeface="Arial"/>
                <a:cs typeface="Arial"/>
              </a:rPr>
              <a:t>- </a:t>
            </a:r>
            <a:r>
              <a:rPr sz="1600" spc="-5" dirty="0">
                <a:latin typeface="Arial"/>
                <a:cs typeface="Arial"/>
              </a:rPr>
              <a:t>defining the </a:t>
            </a:r>
            <a:r>
              <a:rPr sz="1600" dirty="0">
                <a:latin typeface="Arial"/>
                <a:cs typeface="Arial"/>
              </a:rPr>
              <a:t>issues </a:t>
            </a:r>
            <a:r>
              <a:rPr sz="1600" spc="-5" dirty="0">
                <a:latin typeface="Arial"/>
                <a:cs typeface="Arial"/>
              </a:rPr>
              <a:t>that are corporate responsibilities; these might include  identifying </a:t>
            </a:r>
            <a:r>
              <a:rPr sz="1600" dirty="0">
                <a:latin typeface="Arial"/>
                <a:cs typeface="Arial"/>
              </a:rPr>
              <a:t>the </a:t>
            </a:r>
            <a:r>
              <a:rPr sz="1600" spc="-5" dirty="0">
                <a:latin typeface="Arial"/>
                <a:cs typeface="Arial"/>
              </a:rPr>
              <a:t>overall goals of the corporation, the </a:t>
            </a:r>
            <a:r>
              <a:rPr sz="1600" dirty="0">
                <a:latin typeface="Arial"/>
                <a:cs typeface="Arial"/>
              </a:rPr>
              <a:t>types </a:t>
            </a:r>
            <a:r>
              <a:rPr sz="1600" spc="-5" dirty="0">
                <a:latin typeface="Arial"/>
                <a:cs typeface="Arial"/>
              </a:rPr>
              <a:t>of businesses </a:t>
            </a:r>
            <a:r>
              <a:rPr sz="1600" dirty="0">
                <a:latin typeface="Arial"/>
                <a:cs typeface="Arial"/>
              </a:rPr>
              <a:t>in </a:t>
            </a:r>
            <a:r>
              <a:rPr sz="1600" spc="-5" dirty="0">
                <a:latin typeface="Arial"/>
                <a:cs typeface="Arial"/>
              </a:rPr>
              <a:t>which the  corporation should be involved, and the way </a:t>
            </a:r>
            <a:r>
              <a:rPr sz="1600" dirty="0">
                <a:latin typeface="Arial"/>
                <a:cs typeface="Arial"/>
              </a:rPr>
              <a:t>in </a:t>
            </a:r>
            <a:r>
              <a:rPr sz="1600" spc="-5" dirty="0">
                <a:latin typeface="Arial"/>
                <a:cs typeface="Arial"/>
              </a:rPr>
              <a:t>which businesses will be integrated  and</a:t>
            </a:r>
            <a:r>
              <a:rPr sz="1600" spc="-10" dirty="0">
                <a:latin typeface="Arial"/>
                <a:cs typeface="Arial"/>
              </a:rPr>
              <a:t> </a:t>
            </a:r>
            <a:r>
              <a:rPr sz="1600" spc="-5" dirty="0">
                <a:latin typeface="Arial"/>
                <a:cs typeface="Arial"/>
              </a:rPr>
              <a:t>managed.</a:t>
            </a:r>
            <a:endParaRPr sz="1600">
              <a:latin typeface="Arial"/>
              <a:cs typeface="Arial"/>
            </a:endParaRPr>
          </a:p>
          <a:p>
            <a:pPr marL="12700" marR="132080">
              <a:lnSpc>
                <a:spcPct val="79700"/>
              </a:lnSpc>
              <a:spcBef>
                <a:spcPts val="400"/>
              </a:spcBef>
            </a:pPr>
            <a:r>
              <a:rPr sz="1600" b="1" spc="-10" dirty="0">
                <a:latin typeface="Arial"/>
                <a:cs typeface="Arial"/>
              </a:rPr>
              <a:t>Competitive Contact </a:t>
            </a:r>
            <a:r>
              <a:rPr sz="1600" dirty="0">
                <a:latin typeface="Arial"/>
                <a:cs typeface="Arial"/>
              </a:rPr>
              <a:t>- </a:t>
            </a:r>
            <a:r>
              <a:rPr sz="1600" spc="-5" dirty="0">
                <a:latin typeface="Arial"/>
                <a:cs typeface="Arial"/>
              </a:rPr>
              <a:t>defining where </a:t>
            </a:r>
            <a:r>
              <a:rPr sz="1600" dirty="0">
                <a:latin typeface="Arial"/>
                <a:cs typeface="Arial"/>
              </a:rPr>
              <a:t>in </a:t>
            </a:r>
            <a:r>
              <a:rPr sz="1600" spc="-5" dirty="0">
                <a:latin typeface="Arial"/>
                <a:cs typeface="Arial"/>
              </a:rPr>
              <a:t>the corporation competition </a:t>
            </a:r>
            <a:r>
              <a:rPr sz="1600" dirty="0">
                <a:latin typeface="Arial"/>
                <a:cs typeface="Arial"/>
              </a:rPr>
              <a:t>is </a:t>
            </a:r>
            <a:r>
              <a:rPr sz="1600" spc="-5" dirty="0">
                <a:latin typeface="Arial"/>
                <a:cs typeface="Arial"/>
              </a:rPr>
              <a:t>to be  localized. Take the case of insurance: </a:t>
            </a:r>
            <a:r>
              <a:rPr sz="1600" dirty="0">
                <a:latin typeface="Arial"/>
                <a:cs typeface="Arial"/>
              </a:rPr>
              <a:t>In </a:t>
            </a:r>
            <a:r>
              <a:rPr sz="1600" spc="-5" dirty="0">
                <a:latin typeface="Arial"/>
                <a:cs typeface="Arial"/>
              </a:rPr>
              <a:t>the mid-1990's, Aetna as </a:t>
            </a:r>
            <a:r>
              <a:rPr sz="1600" dirty="0">
                <a:latin typeface="Arial"/>
                <a:cs typeface="Arial"/>
              </a:rPr>
              <a:t>a </a:t>
            </a:r>
            <a:r>
              <a:rPr sz="1600" spc="-5" dirty="0">
                <a:latin typeface="Arial"/>
                <a:cs typeface="Arial"/>
              </a:rPr>
              <a:t>corporation </a:t>
            </a:r>
            <a:r>
              <a:rPr sz="1600" spc="-10" dirty="0">
                <a:latin typeface="Arial"/>
                <a:cs typeface="Arial"/>
              </a:rPr>
              <a:t>was  </a:t>
            </a:r>
            <a:r>
              <a:rPr sz="1600" spc="-5" dirty="0">
                <a:latin typeface="Arial"/>
                <a:cs typeface="Arial"/>
              </a:rPr>
              <a:t>clearly identified with </a:t>
            </a:r>
            <a:r>
              <a:rPr sz="1600" dirty="0">
                <a:latin typeface="Arial"/>
                <a:cs typeface="Arial"/>
              </a:rPr>
              <a:t>its </a:t>
            </a:r>
            <a:r>
              <a:rPr sz="1600" spc="-5" dirty="0">
                <a:latin typeface="Arial"/>
                <a:cs typeface="Arial"/>
              </a:rPr>
              <a:t>commercial and property casualty insurance products. The  conglomerate Textron was not. For Textron, competition </a:t>
            </a:r>
            <a:r>
              <a:rPr sz="1600" dirty="0">
                <a:latin typeface="Arial"/>
                <a:cs typeface="Arial"/>
              </a:rPr>
              <a:t>in </a:t>
            </a:r>
            <a:r>
              <a:rPr sz="1600" spc="-5" dirty="0">
                <a:latin typeface="Arial"/>
                <a:cs typeface="Arial"/>
              </a:rPr>
              <a:t>the insurance markets  took place </a:t>
            </a:r>
            <a:r>
              <a:rPr sz="1600" dirty="0">
                <a:latin typeface="Arial"/>
                <a:cs typeface="Arial"/>
              </a:rPr>
              <a:t>specifically </a:t>
            </a:r>
            <a:r>
              <a:rPr sz="1600" spc="-5" dirty="0">
                <a:latin typeface="Arial"/>
                <a:cs typeface="Arial"/>
              </a:rPr>
              <a:t>at the business unit level, through </a:t>
            </a:r>
            <a:r>
              <a:rPr sz="1600" dirty="0">
                <a:latin typeface="Arial"/>
                <a:cs typeface="Arial"/>
              </a:rPr>
              <a:t>its </a:t>
            </a:r>
            <a:r>
              <a:rPr sz="1600" spc="-5" dirty="0">
                <a:latin typeface="Arial"/>
                <a:cs typeface="Arial"/>
              </a:rPr>
              <a:t>subsidiary, Paul Revere.  (Textron divested itself of The Paul Revere Corporation </a:t>
            </a:r>
            <a:r>
              <a:rPr sz="1600" dirty="0">
                <a:latin typeface="Arial"/>
                <a:cs typeface="Arial"/>
              </a:rPr>
              <a:t>in</a:t>
            </a:r>
            <a:r>
              <a:rPr sz="1600" spc="10" dirty="0">
                <a:latin typeface="Arial"/>
                <a:cs typeface="Arial"/>
              </a:rPr>
              <a:t> </a:t>
            </a:r>
            <a:r>
              <a:rPr sz="1600" spc="-5" dirty="0">
                <a:latin typeface="Arial"/>
                <a:cs typeface="Arial"/>
              </a:rPr>
              <a:t>1997.)</a:t>
            </a:r>
            <a:endParaRPr sz="1600">
              <a:latin typeface="Arial"/>
              <a:cs typeface="Arial"/>
            </a:endParaRPr>
          </a:p>
          <a:p>
            <a:pPr marL="12700" marR="5080">
              <a:lnSpc>
                <a:spcPct val="79800"/>
              </a:lnSpc>
              <a:spcBef>
                <a:spcPts val="395"/>
              </a:spcBef>
            </a:pPr>
            <a:r>
              <a:rPr sz="1600" b="1" spc="-5" dirty="0">
                <a:latin typeface="Arial"/>
                <a:cs typeface="Arial"/>
              </a:rPr>
              <a:t>Managing Activities and Business Interrelationships </a:t>
            </a:r>
            <a:r>
              <a:rPr sz="1600" dirty="0">
                <a:latin typeface="Arial"/>
                <a:cs typeface="Arial"/>
              </a:rPr>
              <a:t>- </a:t>
            </a:r>
            <a:r>
              <a:rPr sz="1600" spc="-10" dirty="0">
                <a:latin typeface="Arial"/>
                <a:cs typeface="Arial"/>
              </a:rPr>
              <a:t>Corporate </a:t>
            </a:r>
            <a:r>
              <a:rPr sz="1600" spc="-5" dirty="0">
                <a:latin typeface="Arial"/>
                <a:cs typeface="Arial"/>
              </a:rPr>
              <a:t>strategy seeks </a:t>
            </a:r>
            <a:r>
              <a:rPr sz="1600" dirty="0">
                <a:latin typeface="Arial"/>
                <a:cs typeface="Arial"/>
              </a:rPr>
              <a:t>to  </a:t>
            </a:r>
            <a:r>
              <a:rPr sz="1600" spc="-5" dirty="0">
                <a:latin typeface="Arial"/>
                <a:cs typeface="Arial"/>
              </a:rPr>
              <a:t>develop synergies by sharing and coordinating staff and other resources across  business units, investing financial resources across business units, and using  business units </a:t>
            </a:r>
            <a:r>
              <a:rPr sz="1600" dirty="0">
                <a:latin typeface="Arial"/>
                <a:cs typeface="Arial"/>
              </a:rPr>
              <a:t>to </a:t>
            </a:r>
            <a:r>
              <a:rPr sz="1600" spc="-5" dirty="0">
                <a:latin typeface="Arial"/>
                <a:cs typeface="Arial"/>
              </a:rPr>
              <a:t>complement other corporate business activities. Igor Ansoff  introduced the </a:t>
            </a:r>
            <a:r>
              <a:rPr sz="1600" dirty="0">
                <a:latin typeface="Arial"/>
                <a:cs typeface="Arial"/>
              </a:rPr>
              <a:t>concept </a:t>
            </a:r>
            <a:r>
              <a:rPr sz="1600" spc="-5" dirty="0">
                <a:latin typeface="Arial"/>
                <a:cs typeface="Arial"/>
              </a:rPr>
              <a:t>of synergy </a:t>
            </a:r>
            <a:r>
              <a:rPr sz="1600" dirty="0">
                <a:latin typeface="Arial"/>
                <a:cs typeface="Arial"/>
              </a:rPr>
              <a:t>to </a:t>
            </a:r>
            <a:r>
              <a:rPr sz="1600" spc="-5" dirty="0">
                <a:latin typeface="Arial"/>
                <a:cs typeface="Arial"/>
              </a:rPr>
              <a:t>corporate</a:t>
            </a:r>
            <a:r>
              <a:rPr sz="1600" spc="10" dirty="0">
                <a:latin typeface="Arial"/>
                <a:cs typeface="Arial"/>
              </a:rPr>
              <a:t> </a:t>
            </a:r>
            <a:r>
              <a:rPr sz="1600" spc="-5" dirty="0">
                <a:latin typeface="Arial"/>
                <a:cs typeface="Arial"/>
              </a:rPr>
              <a:t>strategy.</a:t>
            </a:r>
            <a:endParaRPr sz="1600">
              <a:latin typeface="Arial"/>
              <a:cs typeface="Arial"/>
            </a:endParaRPr>
          </a:p>
          <a:p>
            <a:pPr marL="12700" marR="368935">
              <a:lnSpc>
                <a:spcPct val="79700"/>
              </a:lnSpc>
              <a:spcBef>
                <a:spcPts val="400"/>
              </a:spcBef>
            </a:pPr>
            <a:r>
              <a:rPr sz="1600" b="1" spc="-10" dirty="0">
                <a:latin typeface="Arial"/>
                <a:cs typeface="Arial"/>
              </a:rPr>
              <a:t>Management </a:t>
            </a:r>
            <a:r>
              <a:rPr sz="1600" b="1" spc="-5" dirty="0">
                <a:latin typeface="Arial"/>
                <a:cs typeface="Arial"/>
              </a:rPr>
              <a:t>Practices </a:t>
            </a:r>
            <a:r>
              <a:rPr sz="1600" dirty="0">
                <a:latin typeface="Arial"/>
                <a:cs typeface="Arial"/>
              </a:rPr>
              <a:t>- </a:t>
            </a:r>
            <a:r>
              <a:rPr sz="1600" spc="-5" dirty="0">
                <a:latin typeface="Arial"/>
                <a:cs typeface="Arial"/>
              </a:rPr>
              <a:t>Corporations decide how business units are to be  governed: through direct corporate intervention (centralization) or through more or  less autonomous government (decentralization) that relies on persuasion and  </a:t>
            </a:r>
            <a:r>
              <a:rPr sz="1600" spc="-10" dirty="0">
                <a:latin typeface="Arial"/>
                <a:cs typeface="Arial"/>
              </a:rPr>
              <a:t>rewards.</a:t>
            </a:r>
            <a:endParaRPr sz="1600">
              <a:latin typeface="Arial"/>
              <a:cs typeface="Arial"/>
            </a:endParaRPr>
          </a:p>
          <a:p>
            <a:pPr marL="12700" marR="265430">
              <a:lnSpc>
                <a:spcPct val="79700"/>
              </a:lnSpc>
              <a:spcBef>
                <a:spcPts val="400"/>
              </a:spcBef>
            </a:pPr>
            <a:r>
              <a:rPr sz="1600" b="1" spc="-10" dirty="0">
                <a:latin typeface="Arial"/>
                <a:cs typeface="Arial"/>
              </a:rPr>
              <a:t>Corporations </a:t>
            </a:r>
            <a:r>
              <a:rPr sz="1600" spc="-5" dirty="0">
                <a:latin typeface="Arial"/>
                <a:cs typeface="Arial"/>
              </a:rPr>
              <a:t>are responsible for creating value through their businesses. </a:t>
            </a:r>
            <a:r>
              <a:rPr sz="1600" spc="-10" dirty="0">
                <a:latin typeface="Arial"/>
                <a:cs typeface="Arial"/>
              </a:rPr>
              <a:t>They </a:t>
            </a:r>
            <a:r>
              <a:rPr sz="1600" spc="-5" dirty="0">
                <a:latin typeface="Arial"/>
                <a:cs typeface="Arial"/>
              </a:rPr>
              <a:t>do  </a:t>
            </a:r>
            <a:r>
              <a:rPr sz="1600" dirty="0">
                <a:latin typeface="Arial"/>
                <a:cs typeface="Arial"/>
              </a:rPr>
              <a:t>so </a:t>
            </a:r>
            <a:r>
              <a:rPr sz="1600" spc="-5" dirty="0">
                <a:latin typeface="Arial"/>
                <a:cs typeface="Arial"/>
              </a:rPr>
              <a:t>by managing their portfolio of businesses, ensuring that the businesses are  </a:t>
            </a:r>
            <a:r>
              <a:rPr sz="1600" dirty="0">
                <a:latin typeface="Arial"/>
                <a:cs typeface="Arial"/>
              </a:rPr>
              <a:t>successful </a:t>
            </a:r>
            <a:r>
              <a:rPr sz="1600" spc="-5" dirty="0">
                <a:latin typeface="Arial"/>
                <a:cs typeface="Arial"/>
              </a:rPr>
              <a:t>over the long-term, developing business units, and sometimes ensuring  that each business </a:t>
            </a:r>
            <a:r>
              <a:rPr sz="1600" dirty="0">
                <a:latin typeface="Arial"/>
                <a:cs typeface="Arial"/>
              </a:rPr>
              <a:t>is </a:t>
            </a:r>
            <a:r>
              <a:rPr sz="1600" spc="-5" dirty="0">
                <a:latin typeface="Arial"/>
                <a:cs typeface="Arial"/>
              </a:rPr>
              <a:t>compatible with others </a:t>
            </a:r>
            <a:r>
              <a:rPr sz="1600" dirty="0">
                <a:latin typeface="Arial"/>
                <a:cs typeface="Arial"/>
              </a:rPr>
              <a:t>in </a:t>
            </a:r>
            <a:r>
              <a:rPr sz="1600" spc="-5" dirty="0">
                <a:latin typeface="Arial"/>
                <a:cs typeface="Arial"/>
              </a:rPr>
              <a:t>the</a:t>
            </a:r>
            <a:r>
              <a:rPr sz="1600" dirty="0">
                <a:latin typeface="Arial"/>
                <a:cs typeface="Arial"/>
              </a:rPr>
              <a:t> </a:t>
            </a:r>
            <a:r>
              <a:rPr sz="1600" spc="-5" dirty="0">
                <a:latin typeface="Arial"/>
                <a:cs typeface="Arial"/>
              </a:rPr>
              <a:t>portfolio</a:t>
            </a:r>
            <a:endParaRPr sz="1600">
              <a:latin typeface="Arial"/>
              <a:cs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752600" y="238759"/>
            <a:ext cx="5638165" cy="51308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3200" b="0" i="1" u="none" strike="noStrike" kern="1200" cap="none" spc="0" normalizeH="0" baseline="0" noProof="0" smtClean="0">
                <a:ln>
                  <a:noFill/>
                </a:ln>
                <a:solidFill>
                  <a:schemeClr val="tx1"/>
                </a:solidFill>
                <a:effectLst/>
                <a:uLnTx/>
                <a:uFillTx/>
                <a:latin typeface="Arial"/>
                <a:ea typeface="+mj-ea"/>
                <a:cs typeface="Arial"/>
              </a:rPr>
              <a:t>Business </a:t>
            </a:r>
            <a:r>
              <a:rPr kumimoji="0" lang="en-US" sz="3200" b="0" i="1" u="none" strike="noStrike" kern="1200" cap="none" spc="-5" normalizeH="0" baseline="0" noProof="0" smtClean="0">
                <a:ln>
                  <a:noFill/>
                </a:ln>
                <a:solidFill>
                  <a:schemeClr val="tx1"/>
                </a:solidFill>
                <a:effectLst/>
                <a:uLnTx/>
                <a:uFillTx/>
                <a:latin typeface="Arial"/>
                <a:ea typeface="+mj-ea"/>
                <a:cs typeface="Arial"/>
              </a:rPr>
              <a:t>Unit </a:t>
            </a:r>
            <a:r>
              <a:rPr kumimoji="0" lang="en-US" sz="3200" b="0" i="1" u="none" strike="noStrike" kern="1200" cap="none" spc="0" normalizeH="0" baseline="0" noProof="0" smtClean="0">
                <a:ln>
                  <a:noFill/>
                </a:ln>
                <a:solidFill>
                  <a:schemeClr val="tx1"/>
                </a:solidFill>
                <a:effectLst/>
                <a:uLnTx/>
                <a:uFillTx/>
                <a:latin typeface="Arial"/>
                <a:ea typeface="+mj-ea"/>
                <a:cs typeface="Arial"/>
              </a:rPr>
              <a:t>Level</a:t>
            </a:r>
            <a:r>
              <a:rPr kumimoji="0" lang="en-US" sz="3200" b="0" i="1" u="none" strike="noStrike" kern="1200" cap="none" spc="-65" normalizeH="0" baseline="0" noProof="0" smtClean="0">
                <a:ln>
                  <a:noFill/>
                </a:ln>
                <a:solidFill>
                  <a:schemeClr val="tx1"/>
                </a:solidFill>
                <a:effectLst/>
                <a:uLnTx/>
                <a:uFillTx/>
                <a:latin typeface="Arial"/>
                <a:ea typeface="+mj-ea"/>
                <a:cs typeface="Arial"/>
              </a:rPr>
              <a:t> </a:t>
            </a:r>
            <a:r>
              <a:rPr kumimoji="0" lang="en-US" sz="3200" b="0" i="1" u="none" strike="noStrike" kern="1200" cap="none" spc="0" normalizeH="0" baseline="0" noProof="0" smtClean="0">
                <a:ln>
                  <a:noFill/>
                </a:ln>
                <a:solidFill>
                  <a:schemeClr val="tx1"/>
                </a:solidFill>
                <a:effectLst/>
                <a:uLnTx/>
                <a:uFillTx/>
                <a:latin typeface="Arial"/>
                <a:ea typeface="+mj-ea"/>
                <a:cs typeface="Arial"/>
              </a:rPr>
              <a:t>Strategy</a:t>
            </a:r>
            <a:endParaRPr kumimoji="0" lang="en-US" sz="3200" b="0" i="0"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116329"/>
            <a:ext cx="7948295" cy="2099310"/>
          </a:xfrm>
          <a:prstGeom prst="rect">
            <a:avLst/>
          </a:prstGeom>
        </p:spPr>
        <p:txBody>
          <a:bodyPr vert="horz" wrap="square" lIns="0" tIns="73660" rIns="0" bIns="0" rtlCol="0">
            <a:spAutoFit/>
          </a:bodyPr>
          <a:lstStyle/>
          <a:p>
            <a:pPr marL="393065" marR="20320" indent="-381000">
              <a:lnSpc>
                <a:spcPct val="80000"/>
              </a:lnSpc>
              <a:spcBef>
                <a:spcPts val="580"/>
              </a:spcBef>
            </a:pPr>
            <a:r>
              <a:rPr sz="2000" dirty="0">
                <a:latin typeface="Arial"/>
                <a:cs typeface="Arial"/>
              </a:rPr>
              <a:t>A strategic business unit may </a:t>
            </a:r>
            <a:r>
              <a:rPr sz="2000" spc="-5" dirty="0">
                <a:latin typeface="Arial"/>
                <a:cs typeface="Arial"/>
              </a:rPr>
              <a:t>be </a:t>
            </a:r>
            <a:r>
              <a:rPr sz="2000" dirty="0">
                <a:latin typeface="Arial"/>
                <a:cs typeface="Arial"/>
              </a:rPr>
              <a:t>a division, product line, or </a:t>
            </a:r>
            <a:r>
              <a:rPr sz="2000" spc="-5" dirty="0">
                <a:latin typeface="Arial"/>
                <a:cs typeface="Arial"/>
              </a:rPr>
              <a:t>other profit  center that </a:t>
            </a:r>
            <a:r>
              <a:rPr sz="2000" dirty="0">
                <a:latin typeface="Arial"/>
                <a:cs typeface="Arial"/>
              </a:rPr>
              <a:t>can </a:t>
            </a:r>
            <a:r>
              <a:rPr sz="2000" spc="-5" dirty="0">
                <a:latin typeface="Arial"/>
                <a:cs typeface="Arial"/>
              </a:rPr>
              <a:t>be </a:t>
            </a:r>
            <a:r>
              <a:rPr sz="2000" dirty="0">
                <a:latin typeface="Arial"/>
                <a:cs typeface="Arial"/>
              </a:rPr>
              <a:t>planned independently </a:t>
            </a:r>
            <a:r>
              <a:rPr sz="2000" spc="-5" dirty="0">
                <a:latin typeface="Arial"/>
                <a:cs typeface="Arial"/>
              </a:rPr>
              <a:t>from the other </a:t>
            </a:r>
            <a:r>
              <a:rPr sz="2000" dirty="0">
                <a:latin typeface="Arial"/>
                <a:cs typeface="Arial"/>
              </a:rPr>
              <a:t>business  </a:t>
            </a:r>
            <a:r>
              <a:rPr sz="2000" spc="-5" dirty="0">
                <a:latin typeface="Arial"/>
                <a:cs typeface="Arial"/>
              </a:rPr>
              <a:t>units of the</a:t>
            </a:r>
            <a:r>
              <a:rPr sz="2000" spc="-10" dirty="0">
                <a:latin typeface="Arial"/>
                <a:cs typeface="Arial"/>
              </a:rPr>
              <a:t> </a:t>
            </a:r>
            <a:r>
              <a:rPr sz="2000" spc="-5" dirty="0">
                <a:latin typeface="Arial"/>
                <a:cs typeface="Arial"/>
              </a:rPr>
              <a:t>firm.</a:t>
            </a:r>
            <a:endParaRPr sz="2000">
              <a:latin typeface="Arial"/>
              <a:cs typeface="Arial"/>
            </a:endParaRPr>
          </a:p>
          <a:p>
            <a:pPr marL="393065" marR="5080" indent="-381000">
              <a:lnSpc>
                <a:spcPct val="79900"/>
              </a:lnSpc>
              <a:spcBef>
                <a:spcPts val="500"/>
              </a:spcBef>
            </a:pPr>
            <a:r>
              <a:rPr sz="2000" spc="-5" dirty="0">
                <a:latin typeface="Arial"/>
                <a:cs typeface="Arial"/>
              </a:rPr>
              <a:t>At the </a:t>
            </a:r>
            <a:r>
              <a:rPr sz="2000" dirty="0">
                <a:latin typeface="Arial"/>
                <a:cs typeface="Arial"/>
              </a:rPr>
              <a:t>business unit level, </a:t>
            </a:r>
            <a:r>
              <a:rPr sz="2000" spc="-5" dirty="0">
                <a:latin typeface="Arial"/>
                <a:cs typeface="Arial"/>
              </a:rPr>
              <a:t>the </a:t>
            </a:r>
            <a:r>
              <a:rPr sz="2000" dirty="0">
                <a:latin typeface="Arial"/>
                <a:cs typeface="Arial"/>
              </a:rPr>
              <a:t>strategic issues are less about </a:t>
            </a:r>
            <a:r>
              <a:rPr sz="2000" spc="-5" dirty="0">
                <a:latin typeface="Arial"/>
                <a:cs typeface="Arial"/>
              </a:rPr>
              <a:t>the  </a:t>
            </a:r>
            <a:r>
              <a:rPr sz="2000" dirty="0">
                <a:latin typeface="Arial"/>
                <a:cs typeface="Arial"/>
              </a:rPr>
              <a:t>coordination of operating </a:t>
            </a:r>
            <a:r>
              <a:rPr sz="2000" spc="-5" dirty="0">
                <a:latin typeface="Arial"/>
                <a:cs typeface="Arial"/>
              </a:rPr>
              <a:t>units </a:t>
            </a:r>
            <a:r>
              <a:rPr sz="2000" dirty="0">
                <a:latin typeface="Arial"/>
                <a:cs typeface="Arial"/>
              </a:rPr>
              <a:t>and </a:t>
            </a:r>
            <a:r>
              <a:rPr sz="2000" spc="-5" dirty="0">
                <a:latin typeface="Arial"/>
                <a:cs typeface="Arial"/>
              </a:rPr>
              <a:t>more </a:t>
            </a:r>
            <a:r>
              <a:rPr sz="2000" dirty="0">
                <a:latin typeface="Arial"/>
                <a:cs typeface="Arial"/>
              </a:rPr>
              <a:t>about developing and  sustaining a competitive advantage </a:t>
            </a:r>
            <a:r>
              <a:rPr sz="2000" spc="-5" dirty="0">
                <a:latin typeface="Arial"/>
                <a:cs typeface="Arial"/>
              </a:rPr>
              <a:t>for the </a:t>
            </a:r>
            <a:r>
              <a:rPr sz="2000" dirty="0">
                <a:latin typeface="Arial"/>
                <a:cs typeface="Arial"/>
              </a:rPr>
              <a:t>goods and services that  are produced. </a:t>
            </a:r>
            <a:r>
              <a:rPr sz="2000" spc="-10" dirty="0">
                <a:latin typeface="Arial"/>
                <a:cs typeface="Arial"/>
              </a:rPr>
              <a:t>At </a:t>
            </a:r>
            <a:r>
              <a:rPr sz="2000" spc="-5" dirty="0">
                <a:latin typeface="Arial"/>
                <a:cs typeface="Arial"/>
              </a:rPr>
              <a:t>the </a:t>
            </a:r>
            <a:r>
              <a:rPr sz="2000" dirty="0">
                <a:latin typeface="Arial"/>
                <a:cs typeface="Arial"/>
              </a:rPr>
              <a:t>business level, </a:t>
            </a:r>
            <a:r>
              <a:rPr sz="2000" spc="-5" dirty="0">
                <a:latin typeface="Arial"/>
                <a:cs typeface="Arial"/>
              </a:rPr>
              <a:t>the strategy formulation </a:t>
            </a:r>
            <a:r>
              <a:rPr sz="2000" dirty="0">
                <a:latin typeface="Arial"/>
                <a:cs typeface="Arial"/>
              </a:rPr>
              <a:t>phase  deals</a:t>
            </a:r>
            <a:r>
              <a:rPr sz="2000" spc="-5" dirty="0">
                <a:latin typeface="Arial"/>
                <a:cs typeface="Arial"/>
              </a:rPr>
              <a:t> with:</a:t>
            </a:r>
            <a:endParaRPr sz="2000">
              <a:latin typeface="Arial"/>
              <a:cs typeface="Arial"/>
            </a:endParaRPr>
          </a:p>
        </p:txBody>
      </p:sp>
      <p:sp>
        <p:nvSpPr>
          <p:cNvPr id="4" name="object 8"/>
          <p:cNvSpPr txBox="1"/>
          <p:nvPr/>
        </p:nvSpPr>
        <p:spPr>
          <a:xfrm>
            <a:off x="915669" y="3192779"/>
            <a:ext cx="7611745" cy="271399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positioning </a:t>
            </a:r>
            <a:r>
              <a:rPr sz="2000" spc="-5" dirty="0">
                <a:latin typeface="Arial"/>
                <a:cs typeface="Arial"/>
              </a:rPr>
              <a:t>the </a:t>
            </a:r>
            <a:r>
              <a:rPr sz="2000" dirty="0">
                <a:latin typeface="Arial"/>
                <a:cs typeface="Arial"/>
              </a:rPr>
              <a:t>business against</a:t>
            </a:r>
            <a:r>
              <a:rPr sz="2000" spc="-15" dirty="0">
                <a:latin typeface="Arial"/>
                <a:cs typeface="Arial"/>
              </a:rPr>
              <a:t> </a:t>
            </a:r>
            <a:r>
              <a:rPr sz="2000" dirty="0">
                <a:latin typeface="Arial"/>
                <a:cs typeface="Arial"/>
              </a:rPr>
              <a:t>rivals</a:t>
            </a:r>
            <a:endParaRPr sz="2000">
              <a:latin typeface="Arial"/>
              <a:cs typeface="Arial"/>
            </a:endParaRPr>
          </a:p>
          <a:p>
            <a:pPr marL="12700" marR="5080">
              <a:lnSpc>
                <a:spcPct val="80000"/>
              </a:lnSpc>
              <a:spcBef>
                <a:spcPts val="500"/>
              </a:spcBef>
            </a:pPr>
            <a:r>
              <a:rPr sz="2000" spc="-5" dirty="0">
                <a:latin typeface="Arial"/>
                <a:cs typeface="Arial"/>
              </a:rPr>
              <a:t>anticipating </a:t>
            </a:r>
            <a:r>
              <a:rPr sz="2000" dirty="0">
                <a:latin typeface="Arial"/>
                <a:cs typeface="Arial"/>
              </a:rPr>
              <a:t>changes </a:t>
            </a:r>
            <a:r>
              <a:rPr sz="2000" spc="-5" dirty="0">
                <a:latin typeface="Arial"/>
                <a:cs typeface="Arial"/>
              </a:rPr>
              <a:t>in </a:t>
            </a:r>
            <a:r>
              <a:rPr sz="2000" dirty="0">
                <a:latin typeface="Arial"/>
                <a:cs typeface="Arial"/>
              </a:rPr>
              <a:t>demand and technologies and adjusting </a:t>
            </a:r>
            <a:r>
              <a:rPr sz="2000" spc="-5" dirty="0">
                <a:latin typeface="Arial"/>
                <a:cs typeface="Arial"/>
              </a:rPr>
              <a:t>the  strategy to </a:t>
            </a:r>
            <a:r>
              <a:rPr sz="2000" dirty="0">
                <a:latin typeface="Arial"/>
                <a:cs typeface="Arial"/>
              </a:rPr>
              <a:t>accommodate</a:t>
            </a:r>
            <a:r>
              <a:rPr sz="2000" spc="5" dirty="0">
                <a:latin typeface="Arial"/>
                <a:cs typeface="Arial"/>
              </a:rPr>
              <a:t> </a:t>
            </a:r>
            <a:r>
              <a:rPr sz="2000" dirty="0">
                <a:latin typeface="Arial"/>
                <a:cs typeface="Arial"/>
              </a:rPr>
              <a:t>them</a:t>
            </a:r>
            <a:endParaRPr sz="2000">
              <a:latin typeface="Arial"/>
              <a:cs typeface="Arial"/>
            </a:endParaRPr>
          </a:p>
          <a:p>
            <a:pPr marL="12700" marR="34925">
              <a:lnSpc>
                <a:spcPct val="79800"/>
              </a:lnSpc>
              <a:spcBef>
                <a:spcPts val="505"/>
              </a:spcBef>
            </a:pPr>
            <a:r>
              <a:rPr sz="2000" spc="-5" dirty="0">
                <a:latin typeface="Arial"/>
                <a:cs typeface="Arial"/>
              </a:rPr>
              <a:t>Influencing the nature </a:t>
            </a:r>
            <a:r>
              <a:rPr sz="2000" dirty="0">
                <a:latin typeface="Arial"/>
                <a:cs typeface="Arial"/>
              </a:rPr>
              <a:t>of </a:t>
            </a:r>
            <a:r>
              <a:rPr sz="2000" spc="-5" dirty="0">
                <a:latin typeface="Arial"/>
                <a:cs typeface="Arial"/>
              </a:rPr>
              <a:t>competition </a:t>
            </a:r>
            <a:r>
              <a:rPr sz="2000" dirty="0">
                <a:latin typeface="Arial"/>
                <a:cs typeface="Arial"/>
              </a:rPr>
              <a:t>through strategic actions </a:t>
            </a:r>
            <a:r>
              <a:rPr sz="2000" spc="5" dirty="0">
                <a:latin typeface="Arial"/>
                <a:cs typeface="Arial"/>
              </a:rPr>
              <a:t>such  </a:t>
            </a:r>
            <a:r>
              <a:rPr sz="2000" spc="-5" dirty="0">
                <a:latin typeface="Arial"/>
                <a:cs typeface="Arial"/>
              </a:rPr>
              <a:t>as </a:t>
            </a:r>
            <a:r>
              <a:rPr sz="2000" dirty="0">
                <a:latin typeface="Arial"/>
                <a:cs typeface="Arial"/>
              </a:rPr>
              <a:t>vertical </a:t>
            </a:r>
            <a:r>
              <a:rPr sz="2000" spc="-5" dirty="0">
                <a:latin typeface="Arial"/>
                <a:cs typeface="Arial"/>
              </a:rPr>
              <a:t>integration </a:t>
            </a:r>
            <a:r>
              <a:rPr sz="2000" dirty="0">
                <a:latin typeface="Arial"/>
                <a:cs typeface="Arial"/>
              </a:rPr>
              <a:t>and through political actions such as  lobbying.</a:t>
            </a:r>
            <a:endParaRPr sz="2000">
              <a:latin typeface="Arial"/>
              <a:cs typeface="Arial"/>
            </a:endParaRPr>
          </a:p>
          <a:p>
            <a:pPr marL="12700" marR="36830">
              <a:lnSpc>
                <a:spcPct val="80000"/>
              </a:lnSpc>
              <a:spcBef>
                <a:spcPts val="500"/>
              </a:spcBef>
            </a:pPr>
            <a:r>
              <a:rPr sz="2000" dirty="0">
                <a:latin typeface="Arial"/>
                <a:cs typeface="Arial"/>
              </a:rPr>
              <a:t>Michael </a:t>
            </a:r>
            <a:r>
              <a:rPr sz="2000" spc="-5" dirty="0">
                <a:latin typeface="Arial"/>
                <a:cs typeface="Arial"/>
              </a:rPr>
              <a:t>Porter identified </a:t>
            </a:r>
            <a:r>
              <a:rPr sz="2000" dirty="0">
                <a:latin typeface="Arial"/>
                <a:cs typeface="Arial"/>
              </a:rPr>
              <a:t>three generic strategies (</a:t>
            </a:r>
            <a:r>
              <a:rPr sz="2000" i="1" dirty="0">
                <a:latin typeface="Arial"/>
                <a:cs typeface="Arial"/>
              </a:rPr>
              <a:t>cost leadership</a:t>
            </a:r>
            <a:r>
              <a:rPr sz="2000" dirty="0">
                <a:latin typeface="Arial"/>
                <a:cs typeface="Arial"/>
              </a:rPr>
              <a:t>,  </a:t>
            </a:r>
            <a:r>
              <a:rPr sz="2000" i="1" spc="-5" dirty="0">
                <a:latin typeface="Arial"/>
                <a:cs typeface="Arial"/>
              </a:rPr>
              <a:t>differentiation</a:t>
            </a:r>
            <a:r>
              <a:rPr sz="2000" spc="-5" dirty="0">
                <a:latin typeface="Arial"/>
                <a:cs typeface="Arial"/>
              </a:rPr>
              <a:t>, </a:t>
            </a:r>
            <a:r>
              <a:rPr sz="2000" dirty="0">
                <a:latin typeface="Arial"/>
                <a:cs typeface="Arial"/>
              </a:rPr>
              <a:t>and </a:t>
            </a:r>
            <a:r>
              <a:rPr sz="2000" i="1" dirty="0">
                <a:latin typeface="Arial"/>
                <a:cs typeface="Arial"/>
              </a:rPr>
              <a:t>focus</a:t>
            </a:r>
            <a:r>
              <a:rPr sz="2000" dirty="0">
                <a:latin typeface="Arial"/>
                <a:cs typeface="Arial"/>
              </a:rPr>
              <a:t>) </a:t>
            </a:r>
            <a:r>
              <a:rPr sz="2000" spc="-5" dirty="0">
                <a:latin typeface="Arial"/>
                <a:cs typeface="Arial"/>
              </a:rPr>
              <a:t>that </a:t>
            </a:r>
            <a:r>
              <a:rPr sz="2000" dirty="0">
                <a:latin typeface="Arial"/>
                <a:cs typeface="Arial"/>
              </a:rPr>
              <a:t>can </a:t>
            </a:r>
            <a:r>
              <a:rPr sz="2000" spc="-5" dirty="0">
                <a:latin typeface="Arial"/>
                <a:cs typeface="Arial"/>
              </a:rPr>
              <a:t>be implemented at the </a:t>
            </a:r>
            <a:r>
              <a:rPr sz="2000" dirty="0">
                <a:latin typeface="Arial"/>
                <a:cs typeface="Arial"/>
              </a:rPr>
              <a:t>business  </a:t>
            </a:r>
            <a:r>
              <a:rPr sz="2000" spc="-5" dirty="0">
                <a:latin typeface="Arial"/>
                <a:cs typeface="Arial"/>
              </a:rPr>
              <a:t>unit </a:t>
            </a:r>
            <a:r>
              <a:rPr sz="2000" dirty="0">
                <a:latin typeface="Arial"/>
                <a:cs typeface="Arial"/>
              </a:rPr>
              <a:t>level </a:t>
            </a:r>
            <a:r>
              <a:rPr sz="2000" spc="-5" dirty="0">
                <a:latin typeface="Arial"/>
                <a:cs typeface="Arial"/>
              </a:rPr>
              <a:t>to </a:t>
            </a:r>
            <a:r>
              <a:rPr sz="2000" dirty="0">
                <a:latin typeface="Arial"/>
                <a:cs typeface="Arial"/>
              </a:rPr>
              <a:t>create a </a:t>
            </a:r>
            <a:r>
              <a:rPr sz="2000" spc="-5" dirty="0">
                <a:latin typeface="Arial"/>
                <a:cs typeface="Arial"/>
              </a:rPr>
              <a:t>competitive </a:t>
            </a:r>
            <a:r>
              <a:rPr sz="2000" dirty="0">
                <a:latin typeface="Arial"/>
                <a:cs typeface="Arial"/>
              </a:rPr>
              <a:t>advantage and defend against </a:t>
            </a:r>
            <a:r>
              <a:rPr sz="2000" spc="-5" dirty="0">
                <a:latin typeface="Arial"/>
                <a:cs typeface="Arial"/>
              </a:rPr>
              <a:t>the  </a:t>
            </a:r>
            <a:r>
              <a:rPr sz="2000" dirty="0">
                <a:latin typeface="Arial"/>
                <a:cs typeface="Arial"/>
              </a:rPr>
              <a:t>adverse </a:t>
            </a:r>
            <a:r>
              <a:rPr sz="2000" spc="-5" dirty="0">
                <a:latin typeface="Arial"/>
                <a:cs typeface="Arial"/>
              </a:rPr>
              <a:t>effects of the </a:t>
            </a:r>
            <a:r>
              <a:rPr sz="2000" dirty="0">
                <a:latin typeface="Arial"/>
                <a:cs typeface="Arial"/>
              </a:rPr>
              <a:t>five</a:t>
            </a:r>
            <a:r>
              <a:rPr sz="2000" spc="-5" dirty="0">
                <a:latin typeface="Arial"/>
                <a:cs typeface="Arial"/>
              </a:rPr>
              <a:t> </a:t>
            </a:r>
            <a:r>
              <a:rPr sz="2000" dirty="0">
                <a:latin typeface="Arial"/>
                <a:cs typeface="Arial"/>
              </a:rPr>
              <a:t>forces.</a:t>
            </a:r>
            <a:endParaRPr sz="2000">
              <a:latin typeface="Arial"/>
              <a:cs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081529" y="215900"/>
            <a:ext cx="4980305" cy="51308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3200" b="0" i="1" u="none" strike="noStrike" kern="1200" cap="none" spc="-5" normalizeH="0" baseline="0" noProof="0" smtClean="0">
                <a:ln>
                  <a:noFill/>
                </a:ln>
                <a:solidFill>
                  <a:schemeClr val="tx1"/>
                </a:solidFill>
                <a:effectLst/>
                <a:uLnTx/>
                <a:uFillTx/>
                <a:latin typeface="Arial"/>
                <a:ea typeface="+mj-ea"/>
                <a:cs typeface="Arial"/>
              </a:rPr>
              <a:t>Functional </a:t>
            </a:r>
            <a:r>
              <a:rPr kumimoji="0" lang="en-US" sz="3200" b="0" i="1" u="none" strike="noStrike" kern="1200" cap="none" spc="0" normalizeH="0" baseline="0" noProof="0" smtClean="0">
                <a:ln>
                  <a:noFill/>
                </a:ln>
                <a:solidFill>
                  <a:schemeClr val="tx1"/>
                </a:solidFill>
                <a:effectLst/>
                <a:uLnTx/>
                <a:uFillTx/>
                <a:latin typeface="Arial"/>
                <a:ea typeface="+mj-ea"/>
                <a:cs typeface="Arial"/>
              </a:rPr>
              <a:t>Level</a:t>
            </a:r>
            <a:r>
              <a:rPr kumimoji="0" lang="en-US" sz="3200" b="0" i="1" u="none" strike="noStrike" kern="1200" cap="none" spc="-40" normalizeH="0" baseline="0" noProof="0" smtClean="0">
                <a:ln>
                  <a:noFill/>
                </a:ln>
                <a:solidFill>
                  <a:schemeClr val="tx1"/>
                </a:solidFill>
                <a:effectLst/>
                <a:uLnTx/>
                <a:uFillTx/>
                <a:latin typeface="Arial"/>
                <a:ea typeface="+mj-ea"/>
                <a:cs typeface="Arial"/>
              </a:rPr>
              <a:t> </a:t>
            </a:r>
            <a:r>
              <a:rPr kumimoji="0" lang="en-US" sz="3200" b="0" i="1" u="none" strike="noStrike" kern="1200" cap="none" spc="0" normalizeH="0" baseline="0" noProof="0" smtClean="0">
                <a:ln>
                  <a:noFill/>
                </a:ln>
                <a:solidFill>
                  <a:schemeClr val="tx1"/>
                </a:solidFill>
                <a:effectLst/>
                <a:uLnTx/>
                <a:uFillTx/>
                <a:latin typeface="Arial"/>
                <a:ea typeface="+mj-ea"/>
                <a:cs typeface="Arial"/>
              </a:rPr>
              <a:t>Strategy</a:t>
            </a:r>
            <a:endParaRPr kumimoji="0" lang="en-US" sz="3200" b="0" i="0"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6"/>
          <p:cNvSpPr txBox="1"/>
          <p:nvPr/>
        </p:nvSpPr>
        <p:spPr>
          <a:xfrm>
            <a:off x="877569" y="875029"/>
            <a:ext cx="7641590" cy="5144770"/>
          </a:xfrm>
          <a:prstGeom prst="rect">
            <a:avLst/>
          </a:prstGeom>
        </p:spPr>
        <p:txBody>
          <a:bodyPr vert="horz" wrap="square" lIns="0" tIns="85725" rIns="0" bIns="0" rtlCol="0">
            <a:spAutoFit/>
          </a:bodyPr>
          <a:lstStyle/>
          <a:p>
            <a:pPr marL="12700" marR="34925">
              <a:lnSpc>
                <a:spcPct val="79900"/>
              </a:lnSpc>
              <a:spcBef>
                <a:spcPts val="675"/>
              </a:spcBef>
            </a:pPr>
            <a:r>
              <a:rPr sz="2400" spc="-10" dirty="0">
                <a:latin typeface="Arial"/>
                <a:cs typeface="Arial"/>
              </a:rPr>
              <a:t>The </a:t>
            </a:r>
            <a:r>
              <a:rPr sz="2400" spc="-5" dirty="0">
                <a:latin typeface="Arial"/>
                <a:cs typeface="Arial"/>
              </a:rPr>
              <a:t>functional level of the organization is </a:t>
            </a:r>
            <a:r>
              <a:rPr sz="2400" dirty="0">
                <a:latin typeface="Arial"/>
                <a:cs typeface="Arial"/>
              </a:rPr>
              <a:t>the </a:t>
            </a:r>
            <a:r>
              <a:rPr sz="2400" spc="-5" dirty="0">
                <a:latin typeface="Arial"/>
                <a:cs typeface="Arial"/>
              </a:rPr>
              <a:t>level </a:t>
            </a:r>
            <a:r>
              <a:rPr sz="2400" dirty="0">
                <a:latin typeface="Arial"/>
                <a:cs typeface="Arial"/>
              </a:rPr>
              <a:t>of </a:t>
            </a:r>
            <a:r>
              <a:rPr sz="2400" spc="-5" dirty="0">
                <a:latin typeface="Arial"/>
                <a:cs typeface="Arial"/>
              </a:rPr>
              <a:t>the  operating divisions </a:t>
            </a:r>
            <a:r>
              <a:rPr sz="2400" spc="-10" dirty="0">
                <a:latin typeface="Arial"/>
                <a:cs typeface="Arial"/>
              </a:rPr>
              <a:t>and </a:t>
            </a:r>
            <a:r>
              <a:rPr sz="2400" spc="-5" dirty="0">
                <a:latin typeface="Arial"/>
                <a:cs typeface="Arial"/>
              </a:rPr>
              <a:t>departments. The strategic  issues at the functional level </a:t>
            </a:r>
            <a:r>
              <a:rPr sz="2400" dirty="0">
                <a:latin typeface="Arial"/>
                <a:cs typeface="Arial"/>
              </a:rPr>
              <a:t>are </a:t>
            </a:r>
            <a:r>
              <a:rPr sz="2400" spc="-5" dirty="0">
                <a:latin typeface="Arial"/>
                <a:cs typeface="Arial"/>
              </a:rPr>
              <a:t>related </a:t>
            </a:r>
            <a:r>
              <a:rPr sz="2400" spc="5" dirty="0">
                <a:latin typeface="Arial"/>
                <a:cs typeface="Arial"/>
              </a:rPr>
              <a:t>to </a:t>
            </a:r>
            <a:r>
              <a:rPr sz="2400" spc="-10" dirty="0">
                <a:latin typeface="Arial"/>
                <a:cs typeface="Arial"/>
              </a:rPr>
              <a:t>business  </a:t>
            </a:r>
            <a:r>
              <a:rPr sz="2400" spc="-5" dirty="0">
                <a:latin typeface="Arial"/>
                <a:cs typeface="Arial"/>
              </a:rPr>
              <a:t>processes </a:t>
            </a:r>
            <a:r>
              <a:rPr sz="2400" spc="-10" dirty="0">
                <a:latin typeface="Arial"/>
                <a:cs typeface="Arial"/>
              </a:rPr>
              <a:t>and </a:t>
            </a:r>
            <a:r>
              <a:rPr sz="2400" spc="-5" dirty="0">
                <a:latin typeface="Arial"/>
                <a:cs typeface="Arial"/>
              </a:rPr>
              <a:t>the value chain. Functional level  strategies in marketing, finance, operations, human  resources, </a:t>
            </a:r>
            <a:r>
              <a:rPr sz="2400" spc="-10" dirty="0">
                <a:latin typeface="Arial"/>
                <a:cs typeface="Arial"/>
              </a:rPr>
              <a:t>and </a:t>
            </a:r>
            <a:r>
              <a:rPr sz="2400" spc="-5" dirty="0">
                <a:latin typeface="Arial"/>
                <a:cs typeface="Arial"/>
              </a:rPr>
              <a:t>R&amp;D involve </a:t>
            </a:r>
            <a:r>
              <a:rPr sz="2400" dirty="0">
                <a:latin typeface="Arial"/>
                <a:cs typeface="Arial"/>
              </a:rPr>
              <a:t>the </a:t>
            </a:r>
            <a:r>
              <a:rPr sz="2400" spc="-5" dirty="0">
                <a:latin typeface="Arial"/>
                <a:cs typeface="Arial"/>
              </a:rPr>
              <a:t>development and  coordination of resources through </a:t>
            </a:r>
            <a:r>
              <a:rPr sz="2400" spc="-10" dirty="0">
                <a:latin typeface="Arial"/>
                <a:cs typeface="Arial"/>
              </a:rPr>
              <a:t>which </a:t>
            </a:r>
            <a:r>
              <a:rPr sz="2400" spc="-5" dirty="0">
                <a:latin typeface="Arial"/>
                <a:cs typeface="Arial"/>
              </a:rPr>
              <a:t>business </a:t>
            </a:r>
            <a:r>
              <a:rPr sz="2400" spc="-10" dirty="0">
                <a:latin typeface="Arial"/>
                <a:cs typeface="Arial"/>
              </a:rPr>
              <a:t>unit  </a:t>
            </a:r>
            <a:r>
              <a:rPr sz="2400" spc="-5" dirty="0">
                <a:latin typeface="Arial"/>
                <a:cs typeface="Arial"/>
              </a:rPr>
              <a:t>level strategies </a:t>
            </a:r>
            <a:r>
              <a:rPr sz="2400" dirty="0">
                <a:latin typeface="Arial"/>
                <a:cs typeface="Arial"/>
              </a:rPr>
              <a:t>can </a:t>
            </a:r>
            <a:r>
              <a:rPr sz="2400" spc="-5" dirty="0">
                <a:latin typeface="Arial"/>
                <a:cs typeface="Arial"/>
              </a:rPr>
              <a:t>be executed efficiently </a:t>
            </a:r>
            <a:r>
              <a:rPr sz="2400" spc="-10" dirty="0">
                <a:latin typeface="Arial"/>
                <a:cs typeface="Arial"/>
              </a:rPr>
              <a:t>and  </a:t>
            </a:r>
            <a:r>
              <a:rPr sz="2400" spc="-5" dirty="0">
                <a:latin typeface="Arial"/>
                <a:cs typeface="Arial"/>
              </a:rPr>
              <a:t>effectively.</a:t>
            </a:r>
            <a:endParaRPr sz="2400">
              <a:latin typeface="Arial"/>
              <a:cs typeface="Arial"/>
            </a:endParaRPr>
          </a:p>
          <a:p>
            <a:pPr marL="12700" marR="5080">
              <a:lnSpc>
                <a:spcPct val="79900"/>
              </a:lnSpc>
              <a:spcBef>
                <a:spcPts val="600"/>
              </a:spcBef>
            </a:pPr>
            <a:r>
              <a:rPr sz="2400" spc="-10" dirty="0">
                <a:latin typeface="Arial"/>
                <a:cs typeface="Arial"/>
              </a:rPr>
              <a:t>Functional </a:t>
            </a:r>
            <a:r>
              <a:rPr sz="2400" spc="-5" dirty="0">
                <a:latin typeface="Arial"/>
                <a:cs typeface="Arial"/>
              </a:rPr>
              <a:t>units of an organization are involved in </a:t>
            </a:r>
            <a:r>
              <a:rPr sz="2400" spc="-10" dirty="0">
                <a:latin typeface="Arial"/>
                <a:cs typeface="Arial"/>
              </a:rPr>
              <a:t>higher  </a:t>
            </a:r>
            <a:r>
              <a:rPr sz="2400" spc="-5" dirty="0">
                <a:latin typeface="Arial"/>
                <a:cs typeface="Arial"/>
              </a:rPr>
              <a:t>level strategies </a:t>
            </a:r>
            <a:r>
              <a:rPr sz="2400" dirty="0">
                <a:latin typeface="Arial"/>
                <a:cs typeface="Arial"/>
              </a:rPr>
              <a:t>by </a:t>
            </a:r>
            <a:r>
              <a:rPr sz="2400" spc="-5" dirty="0">
                <a:latin typeface="Arial"/>
                <a:cs typeface="Arial"/>
              </a:rPr>
              <a:t>providing </a:t>
            </a:r>
            <a:r>
              <a:rPr sz="2400" spc="-10" dirty="0">
                <a:latin typeface="Arial"/>
                <a:cs typeface="Arial"/>
              </a:rPr>
              <a:t>input </a:t>
            </a:r>
            <a:r>
              <a:rPr sz="2400" spc="-5" dirty="0">
                <a:latin typeface="Arial"/>
                <a:cs typeface="Arial"/>
              </a:rPr>
              <a:t>into the business </a:t>
            </a:r>
            <a:r>
              <a:rPr sz="2400" spc="-10" dirty="0">
                <a:latin typeface="Arial"/>
                <a:cs typeface="Arial"/>
              </a:rPr>
              <a:t>unit  </a:t>
            </a:r>
            <a:r>
              <a:rPr sz="2400" spc="-5" dirty="0">
                <a:latin typeface="Arial"/>
                <a:cs typeface="Arial"/>
              </a:rPr>
              <a:t>level </a:t>
            </a:r>
            <a:r>
              <a:rPr sz="2400" spc="-10" dirty="0">
                <a:latin typeface="Arial"/>
                <a:cs typeface="Arial"/>
              </a:rPr>
              <a:t>and </a:t>
            </a:r>
            <a:r>
              <a:rPr sz="2400" spc="-5" dirty="0">
                <a:latin typeface="Arial"/>
                <a:cs typeface="Arial"/>
              </a:rPr>
              <a:t>corporate level strategy, such </a:t>
            </a:r>
            <a:r>
              <a:rPr sz="2400" dirty="0">
                <a:latin typeface="Arial"/>
                <a:cs typeface="Arial"/>
              </a:rPr>
              <a:t>as </a:t>
            </a:r>
            <a:r>
              <a:rPr sz="2400" spc="-5" dirty="0">
                <a:latin typeface="Arial"/>
                <a:cs typeface="Arial"/>
              </a:rPr>
              <a:t>providing  information on resources </a:t>
            </a:r>
            <a:r>
              <a:rPr sz="2400" spc="-10" dirty="0">
                <a:latin typeface="Arial"/>
                <a:cs typeface="Arial"/>
              </a:rPr>
              <a:t>and capabilities </a:t>
            </a:r>
            <a:r>
              <a:rPr sz="2400" spc="-5" dirty="0">
                <a:latin typeface="Arial"/>
                <a:cs typeface="Arial"/>
              </a:rPr>
              <a:t>on which </a:t>
            </a:r>
            <a:r>
              <a:rPr sz="2400" dirty="0">
                <a:latin typeface="Arial"/>
                <a:cs typeface="Arial"/>
              </a:rPr>
              <a:t>the  </a:t>
            </a:r>
            <a:r>
              <a:rPr sz="2400" spc="-10" dirty="0">
                <a:latin typeface="Arial"/>
                <a:cs typeface="Arial"/>
              </a:rPr>
              <a:t>higher </a:t>
            </a:r>
            <a:r>
              <a:rPr sz="2400" spc="-5" dirty="0">
                <a:latin typeface="Arial"/>
                <a:cs typeface="Arial"/>
              </a:rPr>
              <a:t>level strategies can </a:t>
            </a:r>
            <a:r>
              <a:rPr sz="2400" dirty="0">
                <a:latin typeface="Arial"/>
                <a:cs typeface="Arial"/>
              </a:rPr>
              <a:t>be </a:t>
            </a:r>
            <a:r>
              <a:rPr sz="2400" spc="-5" dirty="0">
                <a:latin typeface="Arial"/>
                <a:cs typeface="Arial"/>
              </a:rPr>
              <a:t>based. Once the higher-  level strategy </a:t>
            </a:r>
            <a:r>
              <a:rPr sz="2400" spc="-10" dirty="0">
                <a:latin typeface="Arial"/>
                <a:cs typeface="Arial"/>
              </a:rPr>
              <a:t>is developed, </a:t>
            </a:r>
            <a:r>
              <a:rPr sz="2400" dirty="0">
                <a:latin typeface="Arial"/>
                <a:cs typeface="Arial"/>
              </a:rPr>
              <a:t>the </a:t>
            </a:r>
            <a:r>
              <a:rPr sz="2400" spc="-5" dirty="0">
                <a:latin typeface="Arial"/>
                <a:cs typeface="Arial"/>
              </a:rPr>
              <a:t>functional units translate  </a:t>
            </a:r>
            <a:r>
              <a:rPr sz="2400" spc="-10" dirty="0">
                <a:latin typeface="Arial"/>
                <a:cs typeface="Arial"/>
              </a:rPr>
              <a:t>it </a:t>
            </a:r>
            <a:r>
              <a:rPr sz="2400" spc="-5" dirty="0">
                <a:latin typeface="Arial"/>
                <a:cs typeface="Arial"/>
              </a:rPr>
              <a:t>into discrete action-plans that each department or  </a:t>
            </a:r>
            <a:r>
              <a:rPr sz="2400" spc="-10" dirty="0">
                <a:latin typeface="Arial"/>
                <a:cs typeface="Arial"/>
              </a:rPr>
              <a:t>division </a:t>
            </a:r>
            <a:r>
              <a:rPr sz="2400" spc="-5" dirty="0">
                <a:latin typeface="Arial"/>
                <a:cs typeface="Arial"/>
              </a:rPr>
              <a:t>must accomplish for the strategy </a:t>
            </a:r>
            <a:r>
              <a:rPr sz="2400" spc="5" dirty="0">
                <a:latin typeface="Arial"/>
                <a:cs typeface="Arial"/>
              </a:rPr>
              <a:t>to</a:t>
            </a:r>
            <a:r>
              <a:rPr sz="2400" spc="70" dirty="0">
                <a:latin typeface="Arial"/>
                <a:cs typeface="Arial"/>
              </a:rPr>
              <a:t> </a:t>
            </a:r>
            <a:r>
              <a:rPr sz="2400" spc="-5" dirty="0">
                <a:latin typeface="Arial"/>
                <a:cs typeface="Arial"/>
              </a:rPr>
              <a:t>succeed.</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Planning</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u="sng" dirty="0"/>
              <a:t>Planning is the process used by managers to identify and select appropriate goals and courses of action for an organization</a:t>
            </a:r>
          </a:p>
          <a:p>
            <a:r>
              <a:rPr lang="en-US" altLang="en-US" dirty="0"/>
              <a:t>3 steps to good planning :</a:t>
            </a:r>
          </a:p>
          <a:p>
            <a:pPr marL="530352" lvl="1" indent="0">
              <a:buNone/>
            </a:pPr>
            <a:r>
              <a:rPr lang="en-US" altLang="en-US" dirty="0"/>
              <a:t>1. Which goals should be pursued?</a:t>
            </a:r>
          </a:p>
          <a:p>
            <a:pPr marL="530352" lvl="1" indent="0">
              <a:buNone/>
            </a:pPr>
            <a:r>
              <a:rPr lang="en-US" altLang="en-US" dirty="0"/>
              <a:t>2. How should the goal be attained?</a:t>
            </a:r>
          </a:p>
          <a:p>
            <a:pPr marL="530352" lvl="1" indent="0">
              <a:buNone/>
            </a:pPr>
            <a:r>
              <a:rPr lang="en-US" altLang="en-US" dirty="0"/>
              <a:t>3. How should resources be allocated?</a:t>
            </a:r>
          </a:p>
          <a:p>
            <a:r>
              <a:rPr lang="en-US" altLang="en-US" dirty="0"/>
              <a:t>The planning function determines </a:t>
            </a:r>
            <a:r>
              <a:rPr lang="en-US" altLang="en-US" u="sng" dirty="0"/>
              <a:t>how effective and efficient the organization is and determines the strategy of the organization</a:t>
            </a:r>
            <a:endParaRPr lang="en-US" u="sn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600960" y="497840"/>
            <a:ext cx="394017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PEST</a:t>
            </a:r>
            <a:r>
              <a:rPr kumimoji="0" lang="en-US" sz="4400" b="0" i="0" u="none" strike="noStrike" kern="1200" cap="none" spc="-75" normalizeH="0" baseline="0" noProof="0" smtClean="0">
                <a:ln>
                  <a:noFill/>
                </a:ln>
                <a:solidFill>
                  <a:schemeClr val="tx1"/>
                </a:solidFill>
                <a:effectLst/>
                <a:uLnTx/>
                <a:uFillTx/>
                <a:latin typeface="+mj-lt"/>
                <a:ea typeface="+mj-ea"/>
                <a:cs typeface="+mj-cs"/>
              </a:rPr>
              <a:t> </a:t>
            </a:r>
            <a:r>
              <a:rPr kumimoji="0" lang="en-US" sz="4400" b="0" i="0" u="none" strike="noStrike" kern="1200" cap="none" spc="-5" normalizeH="0" baseline="0" noProof="0" smtClean="0">
                <a:ln>
                  <a:noFill/>
                </a:ln>
                <a:solidFill>
                  <a:schemeClr val="tx1"/>
                </a:solidFill>
                <a:effectLst/>
                <a:uLnTx/>
                <a:uFillTx/>
                <a:latin typeface="+mj-lt"/>
                <a:ea typeface="+mj-ea"/>
                <a:cs typeface="+mj-cs"/>
              </a:rPr>
              <a:t>Analysis</a:t>
            </a:r>
            <a:endParaRPr kumimoji="0" lang="en-US" sz="4400" b="0" i="0" u="none" strike="noStrike" kern="1200" cap="none" spc="-5" normalizeH="0" baseline="0" noProof="0" dirty="0">
              <a:ln>
                <a:noFill/>
              </a:ln>
              <a:solidFill>
                <a:schemeClr val="tx1"/>
              </a:solidFill>
              <a:effectLst/>
              <a:uLnTx/>
              <a:uFillTx/>
              <a:latin typeface="+mj-lt"/>
              <a:ea typeface="+mj-ea"/>
              <a:cs typeface="+mj-cs"/>
            </a:endParaRPr>
          </a:p>
        </p:txBody>
      </p:sp>
      <p:sp>
        <p:nvSpPr>
          <p:cNvPr id="3" name="object 4"/>
          <p:cNvSpPr txBox="1"/>
          <p:nvPr/>
        </p:nvSpPr>
        <p:spPr>
          <a:xfrm>
            <a:off x="534669" y="1634490"/>
            <a:ext cx="8023225" cy="4441190"/>
          </a:xfrm>
          <a:prstGeom prst="rect">
            <a:avLst/>
          </a:prstGeom>
        </p:spPr>
        <p:txBody>
          <a:bodyPr vert="horz" wrap="square" lIns="0" tIns="12700" rIns="0" bIns="0" rtlCol="0">
            <a:spAutoFit/>
          </a:bodyPr>
          <a:lstStyle/>
          <a:p>
            <a:pPr marL="354965" marR="5080" indent="-342900">
              <a:lnSpc>
                <a:spcPct val="100000"/>
              </a:lnSpc>
              <a:spcBef>
                <a:spcPts val="100"/>
              </a:spcBef>
            </a:pPr>
            <a:r>
              <a:rPr sz="2800" dirty="0">
                <a:latin typeface="Arial"/>
                <a:cs typeface="Arial"/>
              </a:rPr>
              <a:t>A scan of the external macro-environment </a:t>
            </a:r>
            <a:r>
              <a:rPr sz="2800" spc="-5" dirty="0">
                <a:latin typeface="Arial"/>
                <a:cs typeface="Arial"/>
              </a:rPr>
              <a:t>in which  </a:t>
            </a:r>
            <a:r>
              <a:rPr sz="2800" dirty="0">
                <a:latin typeface="Arial"/>
                <a:cs typeface="Arial"/>
              </a:rPr>
              <a:t>the firm </a:t>
            </a:r>
            <a:r>
              <a:rPr sz="2800" spc="-5" dirty="0">
                <a:latin typeface="Arial"/>
                <a:cs typeface="Arial"/>
              </a:rPr>
              <a:t>operates </a:t>
            </a:r>
            <a:r>
              <a:rPr sz="2800" dirty="0">
                <a:latin typeface="Arial"/>
                <a:cs typeface="Arial"/>
              </a:rPr>
              <a:t>can be expressed </a:t>
            </a:r>
            <a:r>
              <a:rPr sz="2800" spc="-5" dirty="0">
                <a:latin typeface="Arial"/>
                <a:cs typeface="Arial"/>
              </a:rPr>
              <a:t>in </a:t>
            </a:r>
            <a:r>
              <a:rPr sz="2800" dirty="0">
                <a:latin typeface="Arial"/>
                <a:cs typeface="Arial"/>
              </a:rPr>
              <a:t>terms of  the </a:t>
            </a:r>
            <a:r>
              <a:rPr sz="2800" spc="-5" dirty="0">
                <a:latin typeface="Arial"/>
                <a:cs typeface="Arial"/>
              </a:rPr>
              <a:t>following </a:t>
            </a:r>
            <a:r>
              <a:rPr sz="2800" dirty="0">
                <a:latin typeface="Arial"/>
                <a:cs typeface="Arial"/>
              </a:rPr>
              <a:t>factors:</a:t>
            </a:r>
            <a:endParaRPr sz="2800">
              <a:latin typeface="Arial"/>
              <a:cs typeface="Arial"/>
            </a:endParaRPr>
          </a:p>
          <a:p>
            <a:pPr marL="469265" marR="5669280">
              <a:lnSpc>
                <a:spcPct val="120700"/>
              </a:lnSpc>
            </a:pPr>
            <a:r>
              <a:rPr sz="2400" b="1" spc="-5" dirty="0">
                <a:latin typeface="Arial"/>
                <a:cs typeface="Arial"/>
              </a:rPr>
              <a:t>P</a:t>
            </a:r>
            <a:r>
              <a:rPr sz="2400" spc="-5" dirty="0">
                <a:latin typeface="Arial"/>
                <a:cs typeface="Arial"/>
              </a:rPr>
              <a:t>olitical  </a:t>
            </a:r>
            <a:r>
              <a:rPr sz="2400" b="1" spc="-5" dirty="0">
                <a:latin typeface="Arial"/>
                <a:cs typeface="Arial"/>
              </a:rPr>
              <a:t>E</a:t>
            </a:r>
            <a:r>
              <a:rPr sz="2400" spc="-5" dirty="0">
                <a:latin typeface="Arial"/>
                <a:cs typeface="Arial"/>
              </a:rPr>
              <a:t>conomic  </a:t>
            </a:r>
            <a:r>
              <a:rPr sz="2400" b="1" spc="-5" dirty="0">
                <a:latin typeface="Arial"/>
                <a:cs typeface="Arial"/>
              </a:rPr>
              <a:t>S</a:t>
            </a:r>
            <a:r>
              <a:rPr sz="2400" spc="-5" dirty="0">
                <a:latin typeface="Arial"/>
                <a:cs typeface="Arial"/>
              </a:rPr>
              <a:t>ocial  </a:t>
            </a:r>
            <a:r>
              <a:rPr sz="2400" b="1" spc="-10" dirty="0">
                <a:latin typeface="Arial"/>
                <a:cs typeface="Arial"/>
              </a:rPr>
              <a:t>T</a:t>
            </a:r>
            <a:r>
              <a:rPr sz="2400" spc="-10" dirty="0">
                <a:latin typeface="Arial"/>
                <a:cs typeface="Arial"/>
              </a:rPr>
              <a:t>e</a:t>
            </a:r>
            <a:r>
              <a:rPr sz="2400" dirty="0">
                <a:latin typeface="Arial"/>
                <a:cs typeface="Arial"/>
              </a:rPr>
              <a:t>c</a:t>
            </a:r>
            <a:r>
              <a:rPr sz="2400" spc="-5" dirty="0">
                <a:latin typeface="Arial"/>
                <a:cs typeface="Arial"/>
              </a:rPr>
              <a:t>h</a:t>
            </a:r>
            <a:r>
              <a:rPr sz="2400" dirty="0">
                <a:latin typeface="Arial"/>
                <a:cs typeface="Arial"/>
              </a:rPr>
              <a:t>n</a:t>
            </a:r>
            <a:r>
              <a:rPr sz="2400" spc="-10" dirty="0">
                <a:latin typeface="Arial"/>
                <a:cs typeface="Arial"/>
              </a:rPr>
              <a:t>o</a:t>
            </a:r>
            <a:r>
              <a:rPr sz="2400" spc="-5" dirty="0">
                <a:latin typeface="Arial"/>
                <a:cs typeface="Arial"/>
              </a:rPr>
              <a:t>l</a:t>
            </a:r>
            <a:r>
              <a:rPr sz="2400" spc="-10" dirty="0">
                <a:latin typeface="Arial"/>
                <a:cs typeface="Arial"/>
              </a:rPr>
              <a:t>og</a:t>
            </a:r>
            <a:r>
              <a:rPr sz="2400" spc="-5" dirty="0">
                <a:latin typeface="Arial"/>
                <a:cs typeface="Arial"/>
              </a:rPr>
              <a:t>i</a:t>
            </a:r>
            <a:r>
              <a:rPr sz="2400" dirty="0">
                <a:latin typeface="Arial"/>
                <a:cs typeface="Arial"/>
              </a:rPr>
              <a:t>c</a:t>
            </a:r>
            <a:r>
              <a:rPr sz="2400" spc="-5" dirty="0">
                <a:latin typeface="Arial"/>
                <a:cs typeface="Arial"/>
              </a:rPr>
              <a:t>a</a:t>
            </a:r>
            <a:r>
              <a:rPr sz="2400" dirty="0">
                <a:latin typeface="Arial"/>
                <a:cs typeface="Arial"/>
              </a:rPr>
              <a:t>l</a:t>
            </a:r>
            <a:endParaRPr sz="2400">
              <a:latin typeface="Arial"/>
              <a:cs typeface="Arial"/>
            </a:endParaRPr>
          </a:p>
          <a:p>
            <a:pPr marL="354965" marR="124460" indent="-342900" algn="just">
              <a:lnSpc>
                <a:spcPct val="100000"/>
              </a:lnSpc>
              <a:spcBef>
                <a:spcPts val="700"/>
              </a:spcBef>
            </a:pPr>
            <a:r>
              <a:rPr sz="2800" spc="-5" dirty="0">
                <a:latin typeface="Arial"/>
                <a:cs typeface="Arial"/>
              </a:rPr>
              <a:t>The </a:t>
            </a:r>
            <a:r>
              <a:rPr sz="2800" dirty="0">
                <a:latin typeface="Arial"/>
                <a:cs typeface="Arial"/>
              </a:rPr>
              <a:t>acronym </a:t>
            </a:r>
            <a:r>
              <a:rPr sz="2800" b="1" spc="-5" dirty="0">
                <a:latin typeface="Arial"/>
                <a:cs typeface="Arial"/>
              </a:rPr>
              <a:t>PEST </a:t>
            </a:r>
            <a:r>
              <a:rPr sz="2800" dirty="0">
                <a:latin typeface="Arial"/>
                <a:cs typeface="Arial"/>
              </a:rPr>
              <a:t>(or </a:t>
            </a:r>
            <a:r>
              <a:rPr sz="2800" spc="-5" dirty="0">
                <a:latin typeface="Arial"/>
                <a:cs typeface="Arial"/>
              </a:rPr>
              <a:t>sometimes </a:t>
            </a:r>
            <a:r>
              <a:rPr sz="2800" dirty="0">
                <a:latin typeface="Arial"/>
                <a:cs typeface="Arial"/>
              </a:rPr>
              <a:t>rearranged as  </a:t>
            </a:r>
            <a:r>
              <a:rPr sz="2800" spc="-10" dirty="0">
                <a:latin typeface="Arial"/>
                <a:cs typeface="Arial"/>
              </a:rPr>
              <a:t>"STEP") </a:t>
            </a:r>
            <a:r>
              <a:rPr sz="2800" spc="-5" dirty="0">
                <a:latin typeface="Arial"/>
                <a:cs typeface="Arial"/>
              </a:rPr>
              <a:t>is </a:t>
            </a:r>
            <a:r>
              <a:rPr sz="2800" dirty="0">
                <a:latin typeface="Arial"/>
                <a:cs typeface="Arial"/>
              </a:rPr>
              <a:t>used to describe a </a:t>
            </a:r>
            <a:r>
              <a:rPr sz="2800" spc="-5" dirty="0">
                <a:latin typeface="Arial"/>
                <a:cs typeface="Arial"/>
              </a:rPr>
              <a:t>framework </a:t>
            </a:r>
            <a:r>
              <a:rPr sz="2800" dirty="0">
                <a:latin typeface="Arial"/>
                <a:cs typeface="Arial"/>
              </a:rPr>
              <a:t>for </a:t>
            </a:r>
            <a:r>
              <a:rPr sz="2800" spc="-5" dirty="0">
                <a:latin typeface="Arial"/>
                <a:cs typeface="Arial"/>
              </a:rPr>
              <a:t>the  </a:t>
            </a:r>
            <a:r>
              <a:rPr sz="2800" dirty="0">
                <a:latin typeface="Arial"/>
                <a:cs typeface="Arial"/>
              </a:rPr>
              <a:t>analysis of these macro </a:t>
            </a:r>
            <a:r>
              <a:rPr sz="2800" spc="-5" dirty="0">
                <a:latin typeface="Arial"/>
                <a:cs typeface="Arial"/>
              </a:rPr>
              <a:t>environmental</a:t>
            </a:r>
            <a:r>
              <a:rPr sz="2800" spc="25" dirty="0">
                <a:latin typeface="Arial"/>
                <a:cs typeface="Arial"/>
              </a:rPr>
              <a:t> </a:t>
            </a:r>
            <a:r>
              <a:rPr sz="2800" spc="-5" dirty="0">
                <a:latin typeface="Arial"/>
                <a:cs typeface="Arial"/>
              </a:rPr>
              <a:t>factors</a:t>
            </a:r>
            <a:endParaRPr sz="2800">
              <a:latin typeface="Arial"/>
              <a:cs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598420" y="224790"/>
            <a:ext cx="3950335" cy="63500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000" b="0" i="1" u="none" strike="noStrike" kern="1200" cap="none" spc="-5" normalizeH="0" baseline="0" noProof="0" smtClean="0">
                <a:ln>
                  <a:noFill/>
                </a:ln>
                <a:solidFill>
                  <a:schemeClr val="tx1"/>
                </a:solidFill>
                <a:effectLst/>
                <a:uLnTx/>
                <a:uFillTx/>
                <a:latin typeface="Arial"/>
                <a:ea typeface="+mj-ea"/>
                <a:cs typeface="Arial"/>
              </a:rPr>
              <a:t>Political</a:t>
            </a:r>
            <a:r>
              <a:rPr kumimoji="0" lang="en-US" sz="4000" b="0" i="1" u="none" strike="noStrike" kern="1200" cap="none" spc="-45" normalizeH="0" baseline="0" noProof="0" smtClean="0">
                <a:ln>
                  <a:noFill/>
                </a:ln>
                <a:solidFill>
                  <a:schemeClr val="tx1"/>
                </a:solidFill>
                <a:effectLst/>
                <a:uLnTx/>
                <a:uFillTx/>
                <a:latin typeface="Arial"/>
                <a:ea typeface="+mj-ea"/>
                <a:cs typeface="Arial"/>
              </a:rPr>
              <a:t> </a:t>
            </a:r>
            <a:r>
              <a:rPr kumimoji="0" lang="en-US" sz="4000" b="0" i="1" u="none" strike="noStrike" kern="1200" cap="none" spc="-5" normalizeH="0" baseline="0" noProof="0" smtClean="0">
                <a:ln>
                  <a:noFill/>
                </a:ln>
                <a:solidFill>
                  <a:schemeClr val="tx1"/>
                </a:solidFill>
                <a:effectLst/>
                <a:uLnTx/>
                <a:uFillTx/>
                <a:latin typeface="Arial"/>
                <a:ea typeface="+mj-ea"/>
                <a:cs typeface="Arial"/>
              </a:rPr>
              <a:t>Factors</a:t>
            </a:r>
            <a:endParaRPr kumimoji="0" lang="en-US" sz="4000" b="0" i="0"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634490"/>
            <a:ext cx="7472680" cy="3940810"/>
          </a:xfrm>
          <a:prstGeom prst="rect">
            <a:avLst/>
          </a:prstGeom>
        </p:spPr>
        <p:txBody>
          <a:bodyPr vert="horz" wrap="square" lIns="0" tIns="12700" rIns="0" bIns="0" rtlCol="0">
            <a:spAutoFit/>
          </a:bodyPr>
          <a:lstStyle/>
          <a:p>
            <a:pPr marL="354965" marR="5080" indent="-342900">
              <a:lnSpc>
                <a:spcPct val="100000"/>
              </a:lnSpc>
              <a:spcBef>
                <a:spcPts val="100"/>
              </a:spcBef>
            </a:pPr>
            <a:r>
              <a:rPr sz="2800" spc="-5" dirty="0">
                <a:latin typeface="Arial"/>
                <a:cs typeface="Arial"/>
              </a:rPr>
              <a:t>Political </a:t>
            </a:r>
            <a:r>
              <a:rPr sz="2800" dirty="0">
                <a:latin typeface="Arial"/>
                <a:cs typeface="Arial"/>
              </a:rPr>
              <a:t>factors include government regulations  and </a:t>
            </a:r>
            <a:r>
              <a:rPr sz="2800" spc="-5" dirty="0">
                <a:latin typeface="Arial"/>
                <a:cs typeface="Arial"/>
              </a:rPr>
              <a:t>legal </a:t>
            </a:r>
            <a:r>
              <a:rPr sz="2800" dirty="0">
                <a:latin typeface="Arial"/>
                <a:cs typeface="Arial"/>
              </a:rPr>
              <a:t>issues and define both </a:t>
            </a:r>
            <a:r>
              <a:rPr sz="2800" spc="-5" dirty="0">
                <a:latin typeface="Arial"/>
                <a:cs typeface="Arial"/>
              </a:rPr>
              <a:t>formal </a:t>
            </a:r>
            <a:r>
              <a:rPr sz="2800" dirty="0">
                <a:latin typeface="Arial"/>
                <a:cs typeface="Arial"/>
              </a:rPr>
              <a:t>and  </a:t>
            </a:r>
            <a:r>
              <a:rPr sz="2800" spc="-5" dirty="0">
                <a:latin typeface="Arial"/>
                <a:cs typeface="Arial"/>
              </a:rPr>
              <a:t>informal </a:t>
            </a:r>
            <a:r>
              <a:rPr sz="2800" dirty="0">
                <a:latin typeface="Arial"/>
                <a:cs typeface="Arial"/>
              </a:rPr>
              <a:t>rules under </a:t>
            </a:r>
            <a:r>
              <a:rPr sz="2800" spc="-5" dirty="0">
                <a:latin typeface="Arial"/>
                <a:cs typeface="Arial"/>
              </a:rPr>
              <a:t>which </a:t>
            </a:r>
            <a:r>
              <a:rPr sz="2800" dirty="0">
                <a:latin typeface="Arial"/>
                <a:cs typeface="Arial"/>
              </a:rPr>
              <a:t>the firm </a:t>
            </a:r>
            <a:r>
              <a:rPr sz="2800" spc="-5" dirty="0">
                <a:latin typeface="Arial"/>
                <a:cs typeface="Arial"/>
              </a:rPr>
              <a:t>must  operate. Some </a:t>
            </a:r>
            <a:r>
              <a:rPr sz="2800" dirty="0">
                <a:latin typeface="Arial"/>
                <a:cs typeface="Arial"/>
              </a:rPr>
              <a:t>examples</a:t>
            </a:r>
            <a:r>
              <a:rPr sz="2800" spc="10" dirty="0">
                <a:latin typeface="Arial"/>
                <a:cs typeface="Arial"/>
              </a:rPr>
              <a:t> </a:t>
            </a:r>
            <a:r>
              <a:rPr sz="2800" dirty="0">
                <a:latin typeface="Arial"/>
                <a:cs typeface="Arial"/>
              </a:rPr>
              <a:t>include:</a:t>
            </a:r>
            <a:endParaRPr sz="28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tax policy</a:t>
            </a:r>
            <a:endParaRPr sz="2400">
              <a:latin typeface="Arial"/>
              <a:cs typeface="Arial"/>
            </a:endParaRPr>
          </a:p>
          <a:p>
            <a:pPr marL="755650" indent="-286385">
              <a:lnSpc>
                <a:spcPct val="100000"/>
              </a:lnSpc>
              <a:spcBef>
                <a:spcPts val="590"/>
              </a:spcBef>
              <a:buChar char="–"/>
              <a:tabLst>
                <a:tab pos="755650" algn="l"/>
              </a:tabLst>
            </a:pPr>
            <a:r>
              <a:rPr sz="2400" spc="-5" dirty="0">
                <a:latin typeface="Arial"/>
                <a:cs typeface="Arial"/>
              </a:rPr>
              <a:t>employment</a:t>
            </a:r>
            <a:r>
              <a:rPr sz="2400" spc="10" dirty="0">
                <a:latin typeface="Arial"/>
                <a:cs typeface="Arial"/>
              </a:rPr>
              <a:t> </a:t>
            </a:r>
            <a:r>
              <a:rPr sz="2400" spc="-10" dirty="0">
                <a:latin typeface="Arial"/>
                <a:cs typeface="Arial"/>
              </a:rPr>
              <a:t>laws</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environmental regulations</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trade restrictions </a:t>
            </a:r>
            <a:r>
              <a:rPr sz="2400" spc="-10" dirty="0">
                <a:latin typeface="Arial"/>
                <a:cs typeface="Arial"/>
              </a:rPr>
              <a:t>and</a:t>
            </a:r>
            <a:r>
              <a:rPr sz="2400" spc="-5" dirty="0">
                <a:latin typeface="Arial"/>
                <a:cs typeface="Arial"/>
              </a:rPr>
              <a:t> tariffs</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political stability</a:t>
            </a:r>
            <a:endParaRPr sz="2400">
              <a:latin typeface="Arial"/>
              <a:cs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360929" y="224790"/>
            <a:ext cx="4425315" cy="63500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000" b="0" i="1" u="none" strike="noStrike" kern="1200" cap="none" spc="-5" normalizeH="0" baseline="0" noProof="0" smtClean="0">
                <a:ln>
                  <a:noFill/>
                </a:ln>
                <a:solidFill>
                  <a:schemeClr val="tx1"/>
                </a:solidFill>
                <a:effectLst/>
                <a:uLnTx/>
                <a:uFillTx/>
                <a:latin typeface="Arial"/>
                <a:ea typeface="+mj-ea"/>
                <a:cs typeface="Arial"/>
              </a:rPr>
              <a:t>Economic</a:t>
            </a:r>
            <a:r>
              <a:rPr kumimoji="0" lang="en-US" sz="4000" b="0" i="1" u="none" strike="noStrike" kern="1200" cap="none" spc="-85" normalizeH="0" baseline="0" noProof="0" smtClean="0">
                <a:ln>
                  <a:noFill/>
                </a:ln>
                <a:solidFill>
                  <a:schemeClr val="tx1"/>
                </a:solidFill>
                <a:effectLst/>
                <a:uLnTx/>
                <a:uFillTx/>
                <a:latin typeface="Arial"/>
                <a:ea typeface="+mj-ea"/>
                <a:cs typeface="Arial"/>
              </a:rPr>
              <a:t> </a:t>
            </a:r>
            <a:r>
              <a:rPr kumimoji="0" lang="en-US" sz="4000" b="0" i="1" u="none" strike="noStrike" kern="1200" cap="none" spc="-5" normalizeH="0" baseline="0" noProof="0" smtClean="0">
                <a:ln>
                  <a:noFill/>
                </a:ln>
                <a:solidFill>
                  <a:schemeClr val="tx1"/>
                </a:solidFill>
                <a:effectLst/>
                <a:uLnTx/>
                <a:uFillTx/>
                <a:latin typeface="Arial"/>
                <a:ea typeface="+mj-ea"/>
                <a:cs typeface="Arial"/>
              </a:rPr>
              <a:t>Factors</a:t>
            </a:r>
            <a:endParaRPr kumimoji="0" lang="en-US" sz="4000" b="0" i="0" u="none" strike="noStrike" kern="1200" cap="none" spc="0"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586229"/>
            <a:ext cx="7256145" cy="4155440"/>
          </a:xfrm>
          <a:prstGeom prst="rect">
            <a:avLst/>
          </a:prstGeom>
        </p:spPr>
        <p:txBody>
          <a:bodyPr vert="horz" wrap="square" lIns="0" tIns="61594" rIns="0" bIns="0" rtlCol="0">
            <a:spAutoFit/>
          </a:bodyPr>
          <a:lstStyle/>
          <a:p>
            <a:pPr marL="354965" marR="5080" indent="-342900">
              <a:lnSpc>
                <a:spcPct val="89900"/>
              </a:lnSpc>
              <a:spcBef>
                <a:spcPts val="484"/>
              </a:spcBef>
            </a:pPr>
            <a:r>
              <a:rPr sz="3200" dirty="0">
                <a:latin typeface="Arial"/>
                <a:cs typeface="Arial"/>
              </a:rPr>
              <a:t>Economic factors affect </a:t>
            </a:r>
            <a:r>
              <a:rPr sz="3200" spc="-5" dirty="0">
                <a:latin typeface="Arial"/>
                <a:cs typeface="Arial"/>
              </a:rPr>
              <a:t>the </a:t>
            </a:r>
            <a:r>
              <a:rPr sz="3200" dirty="0">
                <a:latin typeface="Arial"/>
                <a:cs typeface="Arial"/>
              </a:rPr>
              <a:t>purchasing  power of potential customers and </a:t>
            </a:r>
            <a:r>
              <a:rPr sz="3200" spc="-5" dirty="0">
                <a:latin typeface="Arial"/>
                <a:cs typeface="Arial"/>
              </a:rPr>
              <a:t>the  firm's </a:t>
            </a:r>
            <a:r>
              <a:rPr sz="3200" dirty="0">
                <a:latin typeface="Arial"/>
                <a:cs typeface="Arial"/>
              </a:rPr>
              <a:t>cost of </a:t>
            </a:r>
            <a:r>
              <a:rPr sz="3200" spc="-5" dirty="0">
                <a:latin typeface="Arial"/>
                <a:cs typeface="Arial"/>
              </a:rPr>
              <a:t>capital. The following are  </a:t>
            </a:r>
            <a:r>
              <a:rPr sz="3200" dirty="0">
                <a:latin typeface="Arial"/>
                <a:cs typeface="Arial"/>
              </a:rPr>
              <a:t>examples of factors </a:t>
            </a:r>
            <a:r>
              <a:rPr sz="3200" spc="-5" dirty="0">
                <a:latin typeface="Arial"/>
                <a:cs typeface="Arial"/>
              </a:rPr>
              <a:t>in the </a:t>
            </a:r>
            <a:r>
              <a:rPr sz="3200" dirty="0">
                <a:latin typeface="Arial"/>
                <a:cs typeface="Arial"/>
              </a:rPr>
              <a:t>macro  economy:</a:t>
            </a:r>
            <a:endParaRPr sz="3200">
              <a:latin typeface="Arial"/>
              <a:cs typeface="Arial"/>
            </a:endParaRPr>
          </a:p>
          <a:p>
            <a:pPr marL="755650" indent="-286385">
              <a:lnSpc>
                <a:spcPct val="100000"/>
              </a:lnSpc>
              <a:spcBef>
                <a:spcPts val="350"/>
              </a:spcBef>
              <a:buChar char="–"/>
              <a:tabLst>
                <a:tab pos="755650" algn="l"/>
              </a:tabLst>
            </a:pPr>
            <a:r>
              <a:rPr sz="2800" spc="-5" dirty="0">
                <a:latin typeface="Arial"/>
                <a:cs typeface="Arial"/>
              </a:rPr>
              <a:t>economic</a:t>
            </a:r>
            <a:r>
              <a:rPr sz="2800" spc="5" dirty="0">
                <a:latin typeface="Arial"/>
                <a:cs typeface="Arial"/>
              </a:rPr>
              <a:t> </a:t>
            </a:r>
            <a:r>
              <a:rPr sz="2800" spc="-5" dirty="0">
                <a:latin typeface="Arial"/>
                <a:cs typeface="Arial"/>
              </a:rPr>
              <a:t>growth</a:t>
            </a:r>
            <a:endParaRPr sz="2800">
              <a:latin typeface="Arial"/>
              <a:cs typeface="Arial"/>
            </a:endParaRPr>
          </a:p>
          <a:p>
            <a:pPr marL="755650" indent="-286385">
              <a:lnSpc>
                <a:spcPct val="100000"/>
              </a:lnSpc>
              <a:spcBef>
                <a:spcPts val="360"/>
              </a:spcBef>
              <a:buChar char="–"/>
              <a:tabLst>
                <a:tab pos="755650" algn="l"/>
              </a:tabLst>
            </a:pPr>
            <a:r>
              <a:rPr sz="2800" dirty="0">
                <a:latin typeface="Arial"/>
                <a:cs typeface="Arial"/>
              </a:rPr>
              <a:t>interest rates</a:t>
            </a:r>
            <a:endParaRPr sz="2800">
              <a:latin typeface="Arial"/>
              <a:cs typeface="Arial"/>
            </a:endParaRPr>
          </a:p>
          <a:p>
            <a:pPr marL="755650" indent="-286385">
              <a:lnSpc>
                <a:spcPct val="100000"/>
              </a:lnSpc>
              <a:spcBef>
                <a:spcPts val="360"/>
              </a:spcBef>
              <a:buChar char="–"/>
              <a:tabLst>
                <a:tab pos="755650" algn="l"/>
              </a:tabLst>
            </a:pPr>
            <a:r>
              <a:rPr sz="2800" dirty="0">
                <a:latin typeface="Arial"/>
                <a:cs typeface="Arial"/>
              </a:rPr>
              <a:t>exchange</a:t>
            </a:r>
            <a:r>
              <a:rPr sz="2800" spc="10" dirty="0">
                <a:latin typeface="Arial"/>
                <a:cs typeface="Arial"/>
              </a:rPr>
              <a:t> </a:t>
            </a:r>
            <a:r>
              <a:rPr sz="2800" spc="-5" dirty="0">
                <a:latin typeface="Arial"/>
                <a:cs typeface="Arial"/>
              </a:rPr>
              <a:t>rates</a:t>
            </a:r>
            <a:endParaRPr sz="2800">
              <a:latin typeface="Arial"/>
              <a:cs typeface="Arial"/>
            </a:endParaRPr>
          </a:p>
          <a:p>
            <a:pPr marL="755650" indent="-286385">
              <a:lnSpc>
                <a:spcPct val="100000"/>
              </a:lnSpc>
              <a:spcBef>
                <a:spcPts val="360"/>
              </a:spcBef>
              <a:buChar char="–"/>
              <a:tabLst>
                <a:tab pos="755650" algn="l"/>
              </a:tabLst>
            </a:pPr>
            <a:r>
              <a:rPr sz="2800" spc="-5" dirty="0">
                <a:latin typeface="Arial"/>
                <a:cs typeface="Arial"/>
              </a:rPr>
              <a:t>inflation</a:t>
            </a:r>
            <a:r>
              <a:rPr sz="2800" dirty="0">
                <a:latin typeface="Arial"/>
                <a:cs typeface="Arial"/>
              </a:rPr>
              <a:t> </a:t>
            </a:r>
            <a:r>
              <a:rPr sz="2800" spc="-5" dirty="0">
                <a:latin typeface="Arial"/>
                <a:cs typeface="Arial"/>
              </a:rPr>
              <a:t>rate</a:t>
            </a:r>
            <a:endParaRPr sz="2800">
              <a:latin typeface="Arial"/>
              <a:cs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647950" y="497840"/>
            <a:ext cx="384746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none" strike="noStrike" kern="1200" cap="none" spc="-5" normalizeH="0" baseline="0" noProof="0" smtClean="0">
                <a:ln>
                  <a:noFill/>
                </a:ln>
                <a:solidFill>
                  <a:schemeClr val="tx1"/>
                </a:solidFill>
                <a:effectLst/>
                <a:uLnTx/>
                <a:uFillTx/>
                <a:latin typeface="Arial"/>
                <a:ea typeface="+mj-ea"/>
                <a:cs typeface="Arial"/>
              </a:rPr>
              <a:t>Social</a:t>
            </a:r>
            <a:r>
              <a:rPr kumimoji="0" lang="en-US" sz="4400" b="0" i="1" u="none" strike="noStrike" kern="1200" cap="none" spc="-45" normalizeH="0" baseline="0" noProof="0" smtClean="0">
                <a:ln>
                  <a:noFill/>
                </a:ln>
                <a:solidFill>
                  <a:schemeClr val="tx1"/>
                </a:solidFill>
                <a:effectLst/>
                <a:uLnTx/>
                <a:uFillTx/>
                <a:latin typeface="Arial"/>
                <a:ea typeface="+mj-ea"/>
                <a:cs typeface="Arial"/>
              </a:rPr>
              <a:t> </a:t>
            </a:r>
            <a:r>
              <a:rPr kumimoji="0" lang="en-US" sz="4400" b="0" i="1" u="none" strike="noStrike" kern="1200" cap="none" spc="-5" normalizeH="0" baseline="0" noProof="0" smtClean="0">
                <a:ln>
                  <a:noFill/>
                </a:ln>
                <a:solidFill>
                  <a:schemeClr val="tx1"/>
                </a:solidFill>
                <a:effectLst/>
                <a:uLnTx/>
                <a:uFillTx/>
                <a:latin typeface="Arial"/>
                <a:ea typeface="+mj-ea"/>
                <a:cs typeface="Arial"/>
              </a:rPr>
              <a:t>Factors</a:t>
            </a:r>
            <a:endParaRPr kumimoji="0" lang="en-US" sz="4400" b="0" i="1"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634490"/>
            <a:ext cx="7694930" cy="4367530"/>
          </a:xfrm>
          <a:prstGeom prst="rect">
            <a:avLst/>
          </a:prstGeom>
        </p:spPr>
        <p:txBody>
          <a:bodyPr vert="horz" wrap="square" lIns="0" tIns="12700" rIns="0" bIns="0" rtlCol="0">
            <a:spAutoFit/>
          </a:bodyPr>
          <a:lstStyle/>
          <a:p>
            <a:pPr marL="354965" marR="5080" indent="-342900">
              <a:lnSpc>
                <a:spcPct val="100000"/>
              </a:lnSpc>
              <a:spcBef>
                <a:spcPts val="100"/>
              </a:spcBef>
            </a:pPr>
            <a:r>
              <a:rPr sz="2800" spc="-5" dirty="0">
                <a:latin typeface="Arial"/>
                <a:cs typeface="Arial"/>
              </a:rPr>
              <a:t>Social </a:t>
            </a:r>
            <a:r>
              <a:rPr sz="2800" dirty="0">
                <a:latin typeface="Arial"/>
                <a:cs typeface="Arial"/>
              </a:rPr>
              <a:t>factors include the </a:t>
            </a:r>
            <a:r>
              <a:rPr sz="2800" spc="-5" dirty="0">
                <a:latin typeface="Arial"/>
                <a:cs typeface="Arial"/>
              </a:rPr>
              <a:t>demographic </a:t>
            </a:r>
            <a:r>
              <a:rPr sz="2800" dirty="0">
                <a:latin typeface="Arial"/>
                <a:cs typeface="Arial"/>
              </a:rPr>
              <a:t>and  cultural aspects of the external macro  </a:t>
            </a:r>
            <a:r>
              <a:rPr sz="2800" spc="-5" dirty="0">
                <a:latin typeface="Arial"/>
                <a:cs typeface="Arial"/>
              </a:rPr>
              <a:t>environment. These </a:t>
            </a:r>
            <a:r>
              <a:rPr sz="2800" dirty="0">
                <a:latin typeface="Arial"/>
                <a:cs typeface="Arial"/>
              </a:rPr>
              <a:t>factors affect customer  needs and the size of potential markets. </a:t>
            </a:r>
            <a:r>
              <a:rPr sz="2800" spc="-5" dirty="0">
                <a:latin typeface="Arial"/>
                <a:cs typeface="Arial"/>
              </a:rPr>
              <a:t>Some  </a:t>
            </a:r>
            <a:r>
              <a:rPr sz="2800" dirty="0">
                <a:latin typeface="Arial"/>
                <a:cs typeface="Arial"/>
              </a:rPr>
              <a:t>social factors</a:t>
            </a:r>
            <a:r>
              <a:rPr sz="2800" spc="5" dirty="0">
                <a:latin typeface="Arial"/>
                <a:cs typeface="Arial"/>
              </a:rPr>
              <a:t> </a:t>
            </a:r>
            <a:r>
              <a:rPr sz="2800" dirty="0">
                <a:latin typeface="Arial"/>
                <a:cs typeface="Arial"/>
              </a:rPr>
              <a:t>include:</a:t>
            </a:r>
            <a:endParaRPr sz="2800">
              <a:latin typeface="Arial"/>
              <a:cs typeface="Arial"/>
            </a:endParaRPr>
          </a:p>
          <a:p>
            <a:pPr marL="755650" indent="-286385">
              <a:lnSpc>
                <a:spcPct val="100000"/>
              </a:lnSpc>
              <a:spcBef>
                <a:spcPts val="600"/>
              </a:spcBef>
              <a:buChar char="–"/>
              <a:tabLst>
                <a:tab pos="755650" algn="l"/>
              </a:tabLst>
            </a:pPr>
            <a:r>
              <a:rPr sz="2400" spc="-10" dirty="0">
                <a:latin typeface="Arial"/>
                <a:cs typeface="Arial"/>
              </a:rPr>
              <a:t>health</a:t>
            </a:r>
            <a:r>
              <a:rPr sz="2400" dirty="0">
                <a:latin typeface="Arial"/>
                <a:cs typeface="Arial"/>
              </a:rPr>
              <a:t> </a:t>
            </a:r>
            <a:r>
              <a:rPr sz="2400" spc="-5" dirty="0">
                <a:latin typeface="Arial"/>
                <a:cs typeface="Arial"/>
              </a:rPr>
              <a:t>consciousness</a:t>
            </a:r>
            <a:endParaRPr sz="2400">
              <a:latin typeface="Arial"/>
              <a:cs typeface="Arial"/>
            </a:endParaRPr>
          </a:p>
          <a:p>
            <a:pPr marL="755650" indent="-286385">
              <a:lnSpc>
                <a:spcPct val="100000"/>
              </a:lnSpc>
              <a:spcBef>
                <a:spcPts val="590"/>
              </a:spcBef>
              <a:buChar char="–"/>
              <a:tabLst>
                <a:tab pos="755650" algn="l"/>
              </a:tabLst>
            </a:pPr>
            <a:r>
              <a:rPr sz="2400" spc="-10" dirty="0">
                <a:latin typeface="Arial"/>
                <a:cs typeface="Arial"/>
              </a:rPr>
              <a:t>population </a:t>
            </a:r>
            <a:r>
              <a:rPr sz="2400" spc="-5" dirty="0">
                <a:latin typeface="Arial"/>
                <a:cs typeface="Arial"/>
              </a:rPr>
              <a:t>growth </a:t>
            </a:r>
            <a:r>
              <a:rPr sz="2400" dirty="0">
                <a:latin typeface="Arial"/>
                <a:cs typeface="Arial"/>
              </a:rPr>
              <a:t>rate</a:t>
            </a:r>
            <a:endParaRPr sz="2400">
              <a:latin typeface="Arial"/>
              <a:cs typeface="Arial"/>
            </a:endParaRPr>
          </a:p>
          <a:p>
            <a:pPr marL="755650" indent="-286385">
              <a:lnSpc>
                <a:spcPct val="100000"/>
              </a:lnSpc>
              <a:spcBef>
                <a:spcPts val="600"/>
              </a:spcBef>
              <a:buChar char="–"/>
              <a:tabLst>
                <a:tab pos="755650" algn="l"/>
              </a:tabLst>
            </a:pPr>
            <a:r>
              <a:rPr sz="2400" spc="-10" dirty="0">
                <a:latin typeface="Arial"/>
                <a:cs typeface="Arial"/>
              </a:rPr>
              <a:t>age</a:t>
            </a:r>
            <a:r>
              <a:rPr sz="2400" dirty="0">
                <a:latin typeface="Arial"/>
                <a:cs typeface="Arial"/>
              </a:rPr>
              <a:t> </a:t>
            </a:r>
            <a:r>
              <a:rPr sz="2400" spc="-5" dirty="0">
                <a:latin typeface="Arial"/>
                <a:cs typeface="Arial"/>
              </a:rPr>
              <a:t>distribution</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career attitudes</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emphasis on safety</a:t>
            </a:r>
            <a:endParaRPr sz="2400">
              <a:latin typeface="Arial"/>
              <a:cs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592580" y="497840"/>
            <a:ext cx="595693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none" strike="noStrike" kern="1200" cap="none" spc="-5" normalizeH="0" baseline="0" noProof="0" smtClean="0">
                <a:ln>
                  <a:noFill/>
                </a:ln>
                <a:solidFill>
                  <a:schemeClr val="tx1"/>
                </a:solidFill>
                <a:effectLst/>
                <a:uLnTx/>
                <a:uFillTx/>
                <a:latin typeface="Arial"/>
                <a:ea typeface="+mj-ea"/>
                <a:cs typeface="Arial"/>
              </a:rPr>
              <a:t>Technological</a:t>
            </a:r>
            <a:r>
              <a:rPr kumimoji="0" lang="en-US" sz="4400" b="0" i="1" u="none" strike="noStrike" kern="1200" cap="none" spc="-35" normalizeH="0" baseline="0" noProof="0" smtClean="0">
                <a:ln>
                  <a:noFill/>
                </a:ln>
                <a:solidFill>
                  <a:schemeClr val="tx1"/>
                </a:solidFill>
                <a:effectLst/>
                <a:uLnTx/>
                <a:uFillTx/>
                <a:latin typeface="Arial"/>
                <a:ea typeface="+mj-ea"/>
                <a:cs typeface="Arial"/>
              </a:rPr>
              <a:t> </a:t>
            </a:r>
            <a:r>
              <a:rPr kumimoji="0" lang="en-US" sz="4400" b="0" i="1" u="none" strike="noStrike" kern="1200" cap="none" spc="-5" normalizeH="0" baseline="0" noProof="0" smtClean="0">
                <a:ln>
                  <a:noFill/>
                </a:ln>
                <a:solidFill>
                  <a:schemeClr val="tx1"/>
                </a:solidFill>
                <a:effectLst/>
                <a:uLnTx/>
                <a:uFillTx/>
                <a:latin typeface="Arial"/>
                <a:ea typeface="+mj-ea"/>
                <a:cs typeface="Arial"/>
              </a:rPr>
              <a:t>Factors</a:t>
            </a:r>
            <a:endParaRPr kumimoji="0" lang="en-US" sz="4400" b="0" i="1"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586229"/>
            <a:ext cx="8040370" cy="4155440"/>
          </a:xfrm>
          <a:prstGeom prst="rect">
            <a:avLst/>
          </a:prstGeom>
        </p:spPr>
        <p:txBody>
          <a:bodyPr vert="horz" wrap="square" lIns="0" tIns="61594" rIns="0" bIns="0" rtlCol="0">
            <a:spAutoFit/>
          </a:bodyPr>
          <a:lstStyle/>
          <a:p>
            <a:pPr marL="354965" marR="5080" indent="-342900">
              <a:lnSpc>
                <a:spcPct val="89900"/>
              </a:lnSpc>
              <a:spcBef>
                <a:spcPts val="484"/>
              </a:spcBef>
            </a:pPr>
            <a:r>
              <a:rPr sz="3200" dirty="0">
                <a:latin typeface="Arial"/>
                <a:cs typeface="Arial"/>
              </a:rPr>
              <a:t>Technological factors can lower barriers to  entry, reduce </a:t>
            </a:r>
            <a:r>
              <a:rPr sz="3200" spc="-5" dirty="0">
                <a:latin typeface="Arial"/>
                <a:cs typeface="Arial"/>
              </a:rPr>
              <a:t>minimum efficient </a:t>
            </a:r>
            <a:r>
              <a:rPr sz="3200" dirty="0">
                <a:latin typeface="Arial"/>
                <a:cs typeface="Arial"/>
              </a:rPr>
              <a:t>production  levels, and influence outsourcing  decisions. </a:t>
            </a:r>
            <a:r>
              <a:rPr sz="3200" spc="-5" dirty="0">
                <a:latin typeface="Arial"/>
                <a:cs typeface="Arial"/>
              </a:rPr>
              <a:t>Some </a:t>
            </a:r>
            <a:r>
              <a:rPr sz="3200" dirty="0">
                <a:latin typeface="Arial"/>
                <a:cs typeface="Arial"/>
              </a:rPr>
              <a:t>technological factors  </a:t>
            </a:r>
            <a:r>
              <a:rPr sz="3200" spc="-5" dirty="0">
                <a:latin typeface="Arial"/>
                <a:cs typeface="Arial"/>
              </a:rPr>
              <a:t>include:</a:t>
            </a:r>
            <a:endParaRPr sz="3200">
              <a:latin typeface="Arial"/>
              <a:cs typeface="Arial"/>
            </a:endParaRPr>
          </a:p>
          <a:p>
            <a:pPr marL="755650" indent="-286385">
              <a:lnSpc>
                <a:spcPct val="100000"/>
              </a:lnSpc>
              <a:spcBef>
                <a:spcPts val="350"/>
              </a:spcBef>
              <a:buChar char="–"/>
              <a:tabLst>
                <a:tab pos="755650" algn="l"/>
              </a:tabLst>
            </a:pPr>
            <a:r>
              <a:rPr sz="2800" spc="-10" dirty="0">
                <a:latin typeface="Arial"/>
                <a:cs typeface="Arial"/>
              </a:rPr>
              <a:t>R&amp;D</a:t>
            </a:r>
            <a:r>
              <a:rPr sz="2800" spc="-5" dirty="0">
                <a:latin typeface="Arial"/>
                <a:cs typeface="Arial"/>
              </a:rPr>
              <a:t> </a:t>
            </a:r>
            <a:r>
              <a:rPr sz="2800" dirty="0">
                <a:latin typeface="Arial"/>
                <a:cs typeface="Arial"/>
              </a:rPr>
              <a:t>activity</a:t>
            </a:r>
            <a:endParaRPr sz="2800">
              <a:latin typeface="Arial"/>
              <a:cs typeface="Arial"/>
            </a:endParaRPr>
          </a:p>
          <a:p>
            <a:pPr marL="755650" indent="-286385">
              <a:lnSpc>
                <a:spcPct val="100000"/>
              </a:lnSpc>
              <a:spcBef>
                <a:spcPts val="360"/>
              </a:spcBef>
              <a:buChar char="–"/>
              <a:tabLst>
                <a:tab pos="755650" algn="l"/>
              </a:tabLst>
            </a:pPr>
            <a:r>
              <a:rPr sz="2800" spc="-5" dirty="0">
                <a:latin typeface="Arial"/>
                <a:cs typeface="Arial"/>
              </a:rPr>
              <a:t>automation</a:t>
            </a:r>
            <a:endParaRPr sz="2800">
              <a:latin typeface="Arial"/>
              <a:cs typeface="Arial"/>
            </a:endParaRPr>
          </a:p>
          <a:p>
            <a:pPr marL="755650" indent="-286385">
              <a:lnSpc>
                <a:spcPct val="100000"/>
              </a:lnSpc>
              <a:spcBef>
                <a:spcPts val="360"/>
              </a:spcBef>
              <a:buChar char="–"/>
              <a:tabLst>
                <a:tab pos="755650" algn="l"/>
              </a:tabLst>
            </a:pPr>
            <a:r>
              <a:rPr sz="2800" dirty="0">
                <a:latin typeface="Arial"/>
                <a:cs typeface="Arial"/>
              </a:rPr>
              <a:t>technology</a:t>
            </a:r>
            <a:r>
              <a:rPr sz="2800" spc="-5" dirty="0">
                <a:latin typeface="Arial"/>
                <a:cs typeface="Arial"/>
              </a:rPr>
              <a:t> </a:t>
            </a:r>
            <a:r>
              <a:rPr sz="2800" dirty="0">
                <a:latin typeface="Arial"/>
                <a:cs typeface="Arial"/>
              </a:rPr>
              <a:t>incentives</a:t>
            </a:r>
            <a:endParaRPr sz="2800">
              <a:latin typeface="Arial"/>
              <a:cs typeface="Arial"/>
            </a:endParaRPr>
          </a:p>
          <a:p>
            <a:pPr marL="755650" indent="-286385">
              <a:lnSpc>
                <a:spcPct val="100000"/>
              </a:lnSpc>
              <a:spcBef>
                <a:spcPts val="360"/>
              </a:spcBef>
              <a:buChar char="–"/>
              <a:tabLst>
                <a:tab pos="755650" algn="l"/>
              </a:tabLst>
            </a:pPr>
            <a:r>
              <a:rPr sz="2800" spc="-5" dirty="0">
                <a:latin typeface="Arial"/>
                <a:cs typeface="Arial"/>
              </a:rPr>
              <a:t>rate </a:t>
            </a:r>
            <a:r>
              <a:rPr sz="2800" dirty="0">
                <a:latin typeface="Arial"/>
                <a:cs typeface="Arial"/>
              </a:rPr>
              <a:t>of technological</a:t>
            </a:r>
            <a:r>
              <a:rPr sz="2800" spc="5" dirty="0">
                <a:latin typeface="Arial"/>
                <a:cs typeface="Arial"/>
              </a:rPr>
              <a:t> </a:t>
            </a:r>
            <a:r>
              <a:rPr sz="2800" dirty="0">
                <a:latin typeface="Arial"/>
                <a:cs typeface="Arial"/>
              </a:rPr>
              <a:t>change</a:t>
            </a:r>
            <a:endParaRPr sz="2800">
              <a:latin typeface="Arial"/>
              <a:cs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493010" y="497840"/>
            <a:ext cx="4157979"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SWOT</a:t>
            </a:r>
            <a:r>
              <a:rPr kumimoji="0" lang="en-US" sz="4400" b="0" i="0" u="none" strike="noStrike" kern="1200" cap="none" spc="-70" normalizeH="0" baseline="0" noProof="0" smtClean="0">
                <a:ln>
                  <a:noFill/>
                </a:ln>
                <a:solidFill>
                  <a:schemeClr val="tx1"/>
                </a:solidFill>
                <a:effectLst/>
                <a:uLnTx/>
                <a:uFillTx/>
                <a:latin typeface="+mj-lt"/>
                <a:ea typeface="+mj-ea"/>
                <a:cs typeface="+mj-cs"/>
              </a:rPr>
              <a:t> </a:t>
            </a:r>
            <a:r>
              <a:rPr kumimoji="0" lang="en-US" sz="4400" b="0" i="0" u="none" strike="noStrike" kern="1200" cap="none" spc="-5" normalizeH="0" baseline="0" noProof="0" smtClean="0">
                <a:ln>
                  <a:noFill/>
                </a:ln>
                <a:solidFill>
                  <a:schemeClr val="tx1"/>
                </a:solidFill>
                <a:effectLst/>
                <a:uLnTx/>
                <a:uFillTx/>
                <a:latin typeface="+mj-lt"/>
                <a:ea typeface="+mj-ea"/>
                <a:cs typeface="+mj-cs"/>
              </a:rPr>
              <a:t>Analysis</a:t>
            </a:r>
            <a:endParaRPr kumimoji="0" lang="en-US" sz="4400" b="0" i="0" u="none" strike="noStrike" kern="1200" cap="none" spc="-5" normalizeH="0" baseline="0" noProof="0" dirty="0">
              <a:ln>
                <a:noFill/>
              </a:ln>
              <a:solidFill>
                <a:schemeClr val="tx1"/>
              </a:solidFill>
              <a:effectLst/>
              <a:uLnTx/>
              <a:uFillTx/>
              <a:latin typeface="+mj-lt"/>
              <a:ea typeface="+mj-ea"/>
              <a:cs typeface="+mj-cs"/>
            </a:endParaRPr>
          </a:p>
        </p:txBody>
      </p:sp>
      <p:sp>
        <p:nvSpPr>
          <p:cNvPr id="3" name="object 6"/>
          <p:cNvSpPr txBox="1">
            <a:spLocks/>
          </p:cNvSpPr>
          <p:nvPr/>
        </p:nvSpPr>
        <p:spPr>
          <a:xfrm>
            <a:off x="548005" y="1597659"/>
            <a:ext cx="8047989" cy="3757929"/>
          </a:xfrm>
          <a:prstGeom prst="rect">
            <a:avLst/>
          </a:prstGeom>
        </p:spPr>
        <p:txBody>
          <a:bodyPr vert="horz" wrap="square" lIns="0" tIns="53975" rIns="0" bIns="0" rtlCol="0">
            <a:spAutoFit/>
          </a:bodyPr>
          <a:lstStyle/>
          <a:p>
            <a:pPr marL="341630" marR="584200" lvl="0" indent="-342900" algn="l" defTabSz="914400" rtl="0" eaLnBrk="1" fontAlgn="auto" latinLnBrk="0" hangingPunct="1">
              <a:lnSpc>
                <a:spcPts val="2590"/>
              </a:lnSpc>
              <a:spcBef>
                <a:spcPts val="425"/>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mn-lt"/>
                <a:ea typeface="+mn-ea"/>
                <a:cs typeface="+mn-cs"/>
              </a:rPr>
              <a:t>A </a:t>
            </a:r>
            <a:r>
              <a:rPr kumimoji="0" lang="en-US" sz="2400" b="0" i="0" u="none" strike="noStrike" kern="1200" cap="none" spc="-5" normalizeH="0" baseline="0" noProof="0" smtClean="0">
                <a:ln>
                  <a:noFill/>
                </a:ln>
                <a:solidFill>
                  <a:schemeClr val="tx1"/>
                </a:solidFill>
                <a:effectLst/>
                <a:uLnTx/>
                <a:uFillTx/>
                <a:latin typeface="+mn-lt"/>
                <a:ea typeface="+mn-ea"/>
                <a:cs typeface="+mn-cs"/>
              </a:rPr>
              <a:t>scan of the internal </a:t>
            </a:r>
            <a:r>
              <a:rPr kumimoji="0" lang="en-US" sz="2400" b="0" i="0" u="none" strike="noStrike" kern="1200" cap="none" spc="-10" normalizeH="0" baseline="0" noProof="0" smtClean="0">
                <a:ln>
                  <a:noFill/>
                </a:ln>
                <a:solidFill>
                  <a:schemeClr val="tx1"/>
                </a:solidFill>
                <a:effectLst/>
                <a:uLnTx/>
                <a:uFillTx/>
                <a:latin typeface="+mn-lt"/>
                <a:ea typeface="+mn-ea"/>
                <a:cs typeface="+mn-cs"/>
              </a:rPr>
              <a:t>and </a:t>
            </a:r>
            <a:r>
              <a:rPr kumimoji="0" lang="en-US" sz="2400" b="0" i="0" u="none" strike="noStrike" kern="1200" cap="none" spc="-5" normalizeH="0" baseline="0" noProof="0" smtClean="0">
                <a:ln>
                  <a:noFill/>
                </a:ln>
                <a:solidFill>
                  <a:schemeClr val="tx1"/>
                </a:solidFill>
                <a:effectLst/>
                <a:uLnTx/>
                <a:uFillTx/>
                <a:latin typeface="+mn-lt"/>
                <a:ea typeface="+mn-ea"/>
                <a:cs typeface="+mn-cs"/>
              </a:rPr>
              <a:t>external environment is an  important part of </a:t>
            </a:r>
            <a:r>
              <a:rPr kumimoji="0" lang="en-US" sz="2400" b="0" i="0" u="none" strike="noStrike" kern="1200" cap="none" spc="0" normalizeH="0" baseline="0" noProof="0" smtClean="0">
                <a:ln>
                  <a:noFill/>
                </a:ln>
                <a:solidFill>
                  <a:schemeClr val="tx1"/>
                </a:solidFill>
                <a:effectLst/>
                <a:uLnTx/>
                <a:uFillTx/>
                <a:latin typeface="+mn-lt"/>
                <a:ea typeface="+mn-ea"/>
                <a:cs typeface="+mn-cs"/>
              </a:rPr>
              <a:t>the </a:t>
            </a:r>
            <a:r>
              <a:rPr kumimoji="0" lang="en-US" sz="2400" b="0" i="0" u="none" strike="noStrike" kern="1200" cap="none" spc="-5" normalizeH="0" baseline="0" noProof="0" smtClean="0">
                <a:ln>
                  <a:noFill/>
                </a:ln>
                <a:solidFill>
                  <a:schemeClr val="tx1"/>
                </a:solidFill>
                <a:effectLst/>
                <a:uLnTx/>
                <a:uFillTx/>
                <a:latin typeface="+mn-lt"/>
                <a:ea typeface="+mn-ea"/>
                <a:cs typeface="+mn-cs"/>
              </a:rPr>
              <a:t>strategic </a:t>
            </a:r>
            <a:r>
              <a:rPr kumimoji="0" lang="en-US" sz="2400" b="0" i="0" u="none" strike="noStrike" kern="1200" cap="none" spc="-10" normalizeH="0" baseline="0" noProof="0" smtClean="0">
                <a:ln>
                  <a:noFill/>
                </a:ln>
                <a:solidFill>
                  <a:schemeClr val="tx1"/>
                </a:solidFill>
                <a:effectLst/>
                <a:uLnTx/>
                <a:uFillTx/>
                <a:latin typeface="+mn-lt"/>
                <a:ea typeface="+mn-ea"/>
                <a:cs typeface="+mn-cs"/>
              </a:rPr>
              <a:t>planning</a:t>
            </a:r>
            <a:r>
              <a:rPr kumimoji="0" lang="en-US" sz="2400" b="0" i="0" u="none" strike="noStrike" kern="1200" cap="none" spc="55"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process.</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1630" marR="0" lvl="0" indent="-342900" algn="l" defTabSz="914400" rtl="0" eaLnBrk="1" fontAlgn="auto" latinLnBrk="0" hangingPunct="1">
              <a:lnSpc>
                <a:spcPts val="2410"/>
              </a:lnSpc>
              <a:spcBef>
                <a:spcPct val="20000"/>
              </a:spcBef>
              <a:spcAft>
                <a:spcPts val="0"/>
              </a:spcAft>
              <a:buClrTx/>
              <a:buSzTx/>
              <a:buFont typeface="Arial" pitchFamily="34" charset="0"/>
              <a:buChar char="•"/>
              <a:tabLst/>
              <a:defRPr/>
            </a:pPr>
            <a:r>
              <a:rPr kumimoji="0" lang="en-US" sz="2400" b="0" i="0" u="none" strike="noStrike" kern="1200" cap="none" spc="-5" normalizeH="0" baseline="0" noProof="0" smtClean="0">
                <a:ln>
                  <a:noFill/>
                </a:ln>
                <a:solidFill>
                  <a:schemeClr val="tx1"/>
                </a:solidFill>
                <a:effectLst/>
                <a:uLnTx/>
                <a:uFillTx/>
                <a:latin typeface="+mn-lt"/>
                <a:ea typeface="+mn-ea"/>
                <a:cs typeface="+mn-cs"/>
              </a:rPr>
              <a:t>Environmental </a:t>
            </a:r>
            <a:r>
              <a:rPr kumimoji="0" lang="en-US" sz="2400" b="0" i="0" u="none" strike="noStrike" kern="1200" cap="none" spc="0" normalizeH="0" baseline="0" noProof="0" smtClean="0">
                <a:ln>
                  <a:noFill/>
                </a:ln>
                <a:solidFill>
                  <a:schemeClr val="tx1"/>
                </a:solidFill>
                <a:effectLst/>
                <a:uLnTx/>
                <a:uFillTx/>
                <a:latin typeface="+mn-lt"/>
                <a:ea typeface="+mn-ea"/>
                <a:cs typeface="+mn-cs"/>
              </a:rPr>
              <a:t>factors </a:t>
            </a:r>
            <a:r>
              <a:rPr kumimoji="0" lang="en-US" sz="2400" b="0" i="0" u="none" strike="noStrike" kern="1200" cap="none" spc="-5" normalizeH="0" baseline="0" noProof="0" smtClean="0">
                <a:ln>
                  <a:noFill/>
                </a:ln>
                <a:solidFill>
                  <a:schemeClr val="tx1"/>
                </a:solidFill>
                <a:effectLst/>
                <a:uLnTx/>
                <a:uFillTx/>
                <a:latin typeface="+mn-lt"/>
                <a:ea typeface="+mn-ea"/>
                <a:cs typeface="+mn-cs"/>
              </a:rPr>
              <a:t>internal </a:t>
            </a:r>
            <a:r>
              <a:rPr kumimoji="0" lang="en-US" sz="2400" b="0" i="0" u="none" strike="noStrike" kern="1200" cap="none" spc="0" normalizeH="0" baseline="0" noProof="0" smtClean="0">
                <a:ln>
                  <a:noFill/>
                </a:ln>
                <a:solidFill>
                  <a:schemeClr val="tx1"/>
                </a:solidFill>
                <a:effectLst/>
                <a:uLnTx/>
                <a:uFillTx/>
                <a:latin typeface="+mn-lt"/>
                <a:ea typeface="+mn-ea"/>
                <a:cs typeface="+mn-cs"/>
              </a:rPr>
              <a:t>to the firm </a:t>
            </a:r>
            <a:r>
              <a:rPr kumimoji="0" lang="en-US" sz="2400" b="0" i="0" u="none" strike="noStrike" kern="1200" cap="none" spc="-5" normalizeH="0" baseline="0" noProof="0" smtClean="0">
                <a:ln>
                  <a:noFill/>
                </a:ln>
                <a:solidFill>
                  <a:schemeClr val="tx1"/>
                </a:solidFill>
                <a:effectLst/>
                <a:uLnTx/>
                <a:uFillTx/>
                <a:latin typeface="+mn-lt"/>
                <a:ea typeface="+mn-ea"/>
                <a:cs typeface="+mn-cs"/>
              </a:rPr>
              <a:t>usually can</a:t>
            </a:r>
            <a:r>
              <a:rPr kumimoji="0" lang="en-US" sz="2400" b="0" i="0" u="none" strike="noStrike" kern="1200" cap="none" spc="-5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be</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1630" marR="5080" lvl="0" indent="-342900" algn="l" defTabSz="914400" rtl="0" eaLnBrk="1" fontAlgn="auto" latinLnBrk="0" hangingPunct="1">
              <a:lnSpc>
                <a:spcPts val="2590"/>
              </a:lnSpc>
              <a:spcBef>
                <a:spcPts val="190"/>
              </a:spcBef>
              <a:spcAft>
                <a:spcPts val="0"/>
              </a:spcAft>
              <a:buClrTx/>
              <a:buSzTx/>
              <a:buFont typeface="Arial" pitchFamily="34" charset="0"/>
              <a:buChar char="•"/>
              <a:tabLst/>
              <a:defRPr/>
            </a:pPr>
            <a:r>
              <a:rPr kumimoji="0" lang="en-US" sz="2400" b="0" i="0" u="none" strike="noStrike" kern="1200" cap="none" spc="-5" normalizeH="0" baseline="0" noProof="0" smtClean="0">
                <a:ln>
                  <a:noFill/>
                </a:ln>
                <a:solidFill>
                  <a:schemeClr val="tx1"/>
                </a:solidFill>
                <a:effectLst/>
                <a:uLnTx/>
                <a:uFillTx/>
                <a:latin typeface="+mn-lt"/>
                <a:ea typeface="+mn-ea"/>
                <a:cs typeface="+mn-cs"/>
              </a:rPr>
              <a:t>classified as strengths </a:t>
            </a:r>
            <a:r>
              <a:rPr kumimoji="0" 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sz="2400" b="1" i="0" u="none" strike="noStrike" kern="1200" cap="none" spc="0" normalizeH="0" baseline="0" noProof="0" smtClean="0">
                <a:ln>
                  <a:noFill/>
                </a:ln>
                <a:solidFill>
                  <a:schemeClr val="tx1"/>
                </a:solidFill>
                <a:effectLst/>
                <a:uLnTx/>
                <a:uFillTx/>
                <a:latin typeface="Arial"/>
                <a:ea typeface="+mn-ea"/>
                <a:cs typeface="Arial"/>
              </a:rPr>
              <a:t>S</a:t>
            </a:r>
            <a:r>
              <a:rPr kumimoji="0" lang="en-US" sz="2400" b="0"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or weaknesses </a:t>
            </a:r>
            <a:r>
              <a:rPr kumimoji="0" 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sz="2400" b="1" i="0" u="none" strike="noStrike" kern="1200" cap="none" spc="0" normalizeH="0" baseline="0" noProof="0" smtClean="0">
                <a:ln>
                  <a:noFill/>
                </a:ln>
                <a:solidFill>
                  <a:schemeClr val="tx1"/>
                </a:solidFill>
                <a:effectLst/>
                <a:uLnTx/>
                <a:uFillTx/>
                <a:latin typeface="Arial"/>
                <a:ea typeface="+mn-ea"/>
                <a:cs typeface="Arial"/>
              </a:rPr>
              <a:t>W</a:t>
            </a:r>
            <a:r>
              <a:rPr kumimoji="0" lang="en-US" sz="2400" b="0"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10" normalizeH="0" baseline="0" noProof="0" smtClean="0">
                <a:ln>
                  <a:noFill/>
                </a:ln>
                <a:solidFill>
                  <a:schemeClr val="tx1"/>
                </a:solidFill>
                <a:effectLst/>
                <a:uLnTx/>
                <a:uFillTx/>
                <a:latin typeface="+mn-lt"/>
                <a:ea typeface="+mn-ea"/>
                <a:cs typeface="+mn-cs"/>
              </a:rPr>
              <a:t>and </a:t>
            </a:r>
            <a:r>
              <a:rPr kumimoji="0" lang="en-US" sz="2400" b="0" i="0" u="none" strike="noStrike" kern="1200" cap="none" spc="-5" normalizeH="0" baseline="0" noProof="0" smtClean="0">
                <a:ln>
                  <a:noFill/>
                </a:ln>
                <a:solidFill>
                  <a:schemeClr val="tx1"/>
                </a:solidFill>
                <a:effectLst/>
                <a:uLnTx/>
                <a:uFillTx/>
                <a:latin typeface="+mn-lt"/>
                <a:ea typeface="+mn-ea"/>
                <a:cs typeface="+mn-cs"/>
              </a:rPr>
              <a:t>those  external </a:t>
            </a:r>
            <a:r>
              <a:rPr kumimoji="0" lang="en-US" sz="2400" b="0" i="0" u="none" strike="noStrike" kern="1200" cap="none" spc="0" normalizeH="0" baseline="0" noProof="0" smtClean="0">
                <a:ln>
                  <a:noFill/>
                </a:ln>
                <a:solidFill>
                  <a:schemeClr val="tx1"/>
                </a:solidFill>
                <a:effectLst/>
                <a:uLnTx/>
                <a:uFillTx/>
                <a:latin typeface="+mn-lt"/>
                <a:ea typeface="+mn-ea"/>
                <a:cs typeface="+mn-cs"/>
              </a:rPr>
              <a:t>to </a:t>
            </a:r>
            <a:r>
              <a:rPr kumimoji="0" lang="en-US" sz="2400" b="0" i="0" u="none" strike="noStrike" kern="1200" cap="none" spc="-5" normalizeH="0" baseline="0" noProof="0" smtClean="0">
                <a:ln>
                  <a:noFill/>
                </a:ln>
                <a:solidFill>
                  <a:schemeClr val="tx1"/>
                </a:solidFill>
                <a:effectLst/>
                <a:uLnTx/>
                <a:uFillTx/>
                <a:latin typeface="+mn-lt"/>
                <a:ea typeface="+mn-ea"/>
                <a:cs typeface="+mn-cs"/>
              </a:rPr>
              <a:t>the firm can be classified as </a:t>
            </a:r>
            <a:r>
              <a:rPr kumimoji="0" lang="en-US" sz="2400" b="0" i="0" u="none" strike="noStrike" kern="1200" cap="none" spc="-10" normalizeH="0" baseline="0" noProof="0" smtClean="0">
                <a:ln>
                  <a:noFill/>
                </a:ln>
                <a:solidFill>
                  <a:schemeClr val="tx1"/>
                </a:solidFill>
                <a:effectLst/>
                <a:uLnTx/>
                <a:uFillTx/>
                <a:latin typeface="+mn-lt"/>
                <a:ea typeface="+mn-ea"/>
                <a:cs typeface="+mn-cs"/>
              </a:rPr>
              <a:t>opportunities </a:t>
            </a:r>
            <a:r>
              <a:rPr kumimoji="0" 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sz="2400" b="1" i="0" u="none" strike="noStrike" kern="1200" cap="none" spc="0" normalizeH="0" baseline="0" noProof="0" smtClean="0">
                <a:ln>
                  <a:noFill/>
                </a:ln>
                <a:solidFill>
                  <a:schemeClr val="tx1"/>
                </a:solidFill>
                <a:effectLst/>
                <a:uLnTx/>
                <a:uFillTx/>
                <a:latin typeface="Arial"/>
                <a:ea typeface="+mn-ea"/>
                <a:cs typeface="Arial"/>
              </a:rPr>
              <a:t>O</a:t>
            </a:r>
            <a:r>
              <a:rPr kumimoji="0" lang="en-US" sz="2400" b="0"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or threats </a:t>
            </a:r>
            <a:r>
              <a:rPr kumimoji="0" lang="en-US" sz="2400" b="0" i="0" u="none" strike="noStrike" kern="1200" cap="none" spc="0" normalizeH="0" baseline="0" noProof="0" smtClean="0">
                <a:ln>
                  <a:noFill/>
                </a:ln>
                <a:solidFill>
                  <a:schemeClr val="tx1"/>
                </a:solidFill>
                <a:effectLst/>
                <a:uLnTx/>
                <a:uFillTx/>
                <a:latin typeface="+mn-lt"/>
                <a:ea typeface="+mn-ea"/>
                <a:cs typeface="+mn-cs"/>
              </a:rPr>
              <a:t>(</a:t>
            </a:r>
            <a:r>
              <a:rPr kumimoji="0" lang="en-US" sz="2400" b="1" i="0" u="none" strike="noStrike" kern="1200" cap="none" spc="0" normalizeH="0" baseline="0" noProof="0" smtClean="0">
                <a:ln>
                  <a:noFill/>
                </a:ln>
                <a:solidFill>
                  <a:schemeClr val="tx1"/>
                </a:solidFill>
                <a:effectLst/>
                <a:uLnTx/>
                <a:uFillTx/>
                <a:latin typeface="Arial"/>
                <a:ea typeface="+mn-ea"/>
                <a:cs typeface="Arial"/>
              </a:rPr>
              <a:t>T</a:t>
            </a:r>
            <a:r>
              <a:rPr kumimoji="0" lang="en-US" sz="2400" b="0" i="0" u="none" strike="noStrike" kern="1200" cap="none" spc="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Such an analysis of </a:t>
            </a:r>
            <a:r>
              <a:rPr kumimoji="0" lang="en-US" sz="2400" b="0" i="0" u="none" strike="noStrike" kern="1200" cap="none" spc="0" normalizeH="0" baseline="0" noProof="0" smtClean="0">
                <a:ln>
                  <a:noFill/>
                </a:ln>
                <a:solidFill>
                  <a:schemeClr val="tx1"/>
                </a:solidFill>
                <a:effectLst/>
                <a:uLnTx/>
                <a:uFillTx/>
                <a:latin typeface="+mn-lt"/>
                <a:ea typeface="+mn-ea"/>
                <a:cs typeface="+mn-cs"/>
              </a:rPr>
              <a:t>the </a:t>
            </a:r>
            <a:r>
              <a:rPr kumimoji="0" lang="en-US" sz="2400" b="0" i="0" u="none" strike="noStrike" kern="1200" cap="none" spc="-5" normalizeH="0" baseline="0" noProof="0" smtClean="0">
                <a:ln>
                  <a:noFill/>
                </a:ln>
                <a:solidFill>
                  <a:schemeClr val="tx1"/>
                </a:solidFill>
                <a:effectLst/>
                <a:uLnTx/>
                <a:uFillTx/>
                <a:latin typeface="+mn-lt"/>
                <a:ea typeface="+mn-ea"/>
                <a:cs typeface="+mn-cs"/>
              </a:rPr>
              <a:t>strategic  environment is referred </a:t>
            </a:r>
            <a:r>
              <a:rPr kumimoji="0" lang="en-US" sz="2400" b="0" i="0" u="none" strike="noStrike" kern="1200" cap="none" spc="0" normalizeH="0" baseline="0" noProof="0" smtClean="0">
                <a:ln>
                  <a:noFill/>
                </a:ln>
                <a:solidFill>
                  <a:schemeClr val="tx1"/>
                </a:solidFill>
                <a:effectLst/>
                <a:uLnTx/>
                <a:uFillTx/>
                <a:latin typeface="+mn-lt"/>
                <a:ea typeface="+mn-ea"/>
                <a:cs typeface="+mn-cs"/>
              </a:rPr>
              <a:t>to </a:t>
            </a:r>
            <a:r>
              <a:rPr kumimoji="0" lang="en-US" sz="2400" b="0" i="0" u="none" strike="noStrike" kern="1200" cap="none" spc="-5" normalizeH="0" baseline="0" noProof="0" smtClean="0">
                <a:ln>
                  <a:noFill/>
                </a:ln>
                <a:solidFill>
                  <a:schemeClr val="tx1"/>
                </a:solidFill>
                <a:effectLst/>
                <a:uLnTx/>
                <a:uFillTx/>
                <a:latin typeface="+mn-lt"/>
                <a:ea typeface="+mn-ea"/>
                <a:cs typeface="+mn-cs"/>
              </a:rPr>
              <a:t>as </a:t>
            </a:r>
            <a:r>
              <a:rPr kumimoji="0" lang="en-US" sz="2400" b="0" i="0" u="none" strike="noStrike" kern="1200" cap="none" spc="0" normalizeH="0" baseline="0" noProof="0" smtClean="0">
                <a:ln>
                  <a:noFill/>
                </a:ln>
                <a:solidFill>
                  <a:schemeClr val="tx1"/>
                </a:solidFill>
                <a:effectLst/>
                <a:uLnTx/>
                <a:uFillTx/>
                <a:latin typeface="+mn-lt"/>
                <a:ea typeface="+mn-ea"/>
                <a:cs typeface="+mn-cs"/>
              </a:rPr>
              <a:t>a </a:t>
            </a:r>
            <a:r>
              <a:rPr kumimoji="0" lang="en-US" sz="2400" b="1" i="0" u="none" strike="noStrike" kern="1200" cap="none" spc="-5" normalizeH="0" baseline="0" noProof="0" smtClean="0">
                <a:ln>
                  <a:noFill/>
                </a:ln>
                <a:solidFill>
                  <a:schemeClr val="tx1"/>
                </a:solidFill>
                <a:effectLst/>
                <a:uLnTx/>
                <a:uFillTx/>
                <a:latin typeface="Arial"/>
                <a:ea typeface="+mn-ea"/>
                <a:cs typeface="Arial"/>
              </a:rPr>
              <a:t>SWOT</a:t>
            </a:r>
            <a:r>
              <a:rPr kumimoji="0" lang="en-US" sz="2400" b="1" i="0" u="none" strike="noStrike" kern="1200" cap="none" spc="35" normalizeH="0" baseline="0" noProof="0" smtClean="0">
                <a:ln>
                  <a:noFill/>
                </a:ln>
                <a:solidFill>
                  <a:schemeClr val="tx1"/>
                </a:solidFill>
                <a:effectLst/>
                <a:uLnTx/>
                <a:uFillTx/>
                <a:latin typeface="Arial"/>
                <a:ea typeface="+mn-ea"/>
                <a:cs typeface="Arial"/>
              </a:rPr>
              <a:t> </a:t>
            </a:r>
            <a:r>
              <a:rPr kumimoji="0" lang="en-US" sz="2400" b="1" i="0" u="none" strike="noStrike" kern="1200" cap="none" spc="-5" normalizeH="0" baseline="0" noProof="0" smtClean="0">
                <a:ln>
                  <a:noFill/>
                </a:ln>
                <a:solidFill>
                  <a:schemeClr val="tx1"/>
                </a:solidFill>
                <a:effectLst/>
                <a:uLnTx/>
                <a:uFillTx/>
                <a:latin typeface="Arial"/>
                <a:ea typeface="+mn-ea"/>
                <a:cs typeface="Arial"/>
              </a:rPr>
              <a:t>analysis</a:t>
            </a:r>
            <a:r>
              <a:rPr kumimoji="0" lang="en-US" sz="2400" b="0" i="0" u="none" strike="noStrike" kern="1200" cap="none" spc="-5" normalizeH="0" baseline="0" noProof="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smtClean="0">
              <a:ln>
                <a:noFill/>
              </a:ln>
              <a:solidFill>
                <a:schemeClr val="tx1"/>
              </a:solidFill>
              <a:effectLst/>
              <a:uLnTx/>
              <a:uFillTx/>
              <a:latin typeface="Arial"/>
              <a:ea typeface="+mn-ea"/>
              <a:cs typeface="Arial"/>
            </a:endParaRPr>
          </a:p>
          <a:p>
            <a:pPr marL="341630" marR="126364" lvl="0" indent="-342900" algn="l" defTabSz="914400" rtl="0" eaLnBrk="1" fontAlgn="auto" latinLnBrk="0" hangingPunct="1">
              <a:lnSpc>
                <a:spcPts val="2590"/>
              </a:lnSpc>
              <a:spcBef>
                <a:spcPts val="600"/>
              </a:spcBef>
              <a:spcAft>
                <a:spcPts val="0"/>
              </a:spcAft>
              <a:buClrTx/>
              <a:buSzTx/>
              <a:buFont typeface="Arial" pitchFamily="34" charset="0"/>
              <a:buChar char="•"/>
              <a:tabLst/>
              <a:defRPr/>
            </a:pPr>
            <a:r>
              <a:rPr kumimoji="0" lang="en-US" sz="2400" b="0" i="0" u="none" strike="noStrike" kern="1200" cap="none" spc="-10" normalizeH="0" baseline="0" noProof="0" smtClean="0">
                <a:ln>
                  <a:noFill/>
                </a:ln>
                <a:solidFill>
                  <a:schemeClr val="tx1"/>
                </a:solidFill>
                <a:effectLst/>
                <a:uLnTx/>
                <a:uFillTx/>
                <a:latin typeface="+mn-lt"/>
                <a:ea typeface="+mn-ea"/>
                <a:cs typeface="+mn-cs"/>
              </a:rPr>
              <a:t>The </a:t>
            </a:r>
            <a:r>
              <a:rPr kumimoji="0" lang="en-US" sz="2400" b="0" i="0" u="none" strike="noStrike" kern="1200" cap="none" spc="-5" normalizeH="0" baseline="0" noProof="0" smtClean="0">
                <a:ln>
                  <a:noFill/>
                </a:ln>
                <a:solidFill>
                  <a:schemeClr val="tx1"/>
                </a:solidFill>
                <a:effectLst/>
                <a:uLnTx/>
                <a:uFillTx/>
                <a:latin typeface="+mn-lt"/>
                <a:ea typeface="+mn-ea"/>
                <a:cs typeface="+mn-cs"/>
              </a:rPr>
              <a:t>SWOT analysis provides information that </a:t>
            </a:r>
            <a:r>
              <a:rPr kumimoji="0" lang="en-US" sz="2400" b="0" i="0" u="none" strike="noStrike" kern="1200" cap="none" spc="-10" normalizeH="0" baseline="0" noProof="0" smtClean="0">
                <a:ln>
                  <a:noFill/>
                </a:ln>
                <a:solidFill>
                  <a:schemeClr val="tx1"/>
                </a:solidFill>
                <a:effectLst/>
                <a:uLnTx/>
                <a:uFillTx/>
                <a:latin typeface="+mn-lt"/>
                <a:ea typeface="+mn-ea"/>
                <a:cs typeface="+mn-cs"/>
              </a:rPr>
              <a:t>is </a:t>
            </a:r>
            <a:r>
              <a:rPr kumimoji="0" lang="en-US" sz="2400" b="0" i="0" u="none" strike="noStrike" kern="1200" cap="none" spc="-5" normalizeH="0" baseline="0" noProof="0" smtClean="0">
                <a:ln>
                  <a:noFill/>
                </a:ln>
                <a:solidFill>
                  <a:schemeClr val="tx1"/>
                </a:solidFill>
                <a:effectLst/>
                <a:uLnTx/>
                <a:uFillTx/>
                <a:latin typeface="+mn-lt"/>
                <a:ea typeface="+mn-ea"/>
                <a:cs typeface="+mn-cs"/>
              </a:rPr>
              <a:t>helpful  </a:t>
            </a:r>
            <a:r>
              <a:rPr kumimoji="0" lang="en-US" sz="2400" b="0" i="0" u="none" strike="noStrike" kern="1200" cap="none" spc="-10" normalizeH="0" baseline="0" noProof="0" smtClean="0">
                <a:ln>
                  <a:noFill/>
                </a:ln>
                <a:solidFill>
                  <a:schemeClr val="tx1"/>
                </a:solidFill>
                <a:effectLst/>
                <a:uLnTx/>
                <a:uFillTx/>
                <a:latin typeface="+mn-lt"/>
                <a:ea typeface="+mn-ea"/>
                <a:cs typeface="+mn-cs"/>
              </a:rPr>
              <a:t>in </a:t>
            </a:r>
            <a:r>
              <a:rPr kumimoji="0" lang="en-US" sz="2400" b="0" i="0" u="none" strike="noStrike" kern="1200" cap="none" spc="-5" normalizeH="0" baseline="0" noProof="0" smtClean="0">
                <a:ln>
                  <a:noFill/>
                </a:ln>
                <a:solidFill>
                  <a:schemeClr val="tx1"/>
                </a:solidFill>
                <a:effectLst/>
                <a:uLnTx/>
                <a:uFillTx/>
                <a:latin typeface="+mn-lt"/>
                <a:ea typeface="+mn-ea"/>
                <a:cs typeface="+mn-cs"/>
              </a:rPr>
              <a:t>matching </a:t>
            </a:r>
            <a:r>
              <a:rPr kumimoji="0" lang="en-US" sz="2400" b="0" i="0" u="none" strike="noStrike" kern="1200" cap="none" spc="0" normalizeH="0" baseline="0" noProof="0" smtClean="0">
                <a:ln>
                  <a:noFill/>
                </a:ln>
                <a:solidFill>
                  <a:schemeClr val="tx1"/>
                </a:solidFill>
                <a:effectLst/>
                <a:uLnTx/>
                <a:uFillTx/>
                <a:latin typeface="+mn-lt"/>
                <a:ea typeface="+mn-ea"/>
                <a:cs typeface="+mn-cs"/>
              </a:rPr>
              <a:t>the </a:t>
            </a:r>
            <a:r>
              <a:rPr kumimoji="0" lang="en-US" sz="2400" b="0" i="0" u="none" strike="noStrike" kern="1200" cap="none" spc="-5" normalizeH="0" baseline="0" noProof="0" smtClean="0">
                <a:ln>
                  <a:noFill/>
                </a:ln>
                <a:solidFill>
                  <a:schemeClr val="tx1"/>
                </a:solidFill>
                <a:effectLst/>
                <a:uLnTx/>
                <a:uFillTx/>
                <a:latin typeface="+mn-lt"/>
                <a:ea typeface="+mn-ea"/>
                <a:cs typeface="+mn-cs"/>
              </a:rPr>
              <a:t>firm's resources </a:t>
            </a:r>
            <a:r>
              <a:rPr kumimoji="0" lang="en-US" sz="2400" b="0" i="0" u="none" strike="noStrike" kern="1200" cap="none" spc="-10" normalizeH="0" baseline="0" noProof="0" smtClean="0">
                <a:ln>
                  <a:noFill/>
                </a:ln>
                <a:solidFill>
                  <a:schemeClr val="tx1"/>
                </a:solidFill>
                <a:effectLst/>
                <a:uLnTx/>
                <a:uFillTx/>
                <a:latin typeface="+mn-lt"/>
                <a:ea typeface="+mn-ea"/>
                <a:cs typeface="+mn-cs"/>
              </a:rPr>
              <a:t>and </a:t>
            </a:r>
            <a:r>
              <a:rPr kumimoji="0" lang="en-US" sz="2400" b="0" i="0" u="none" strike="noStrike" kern="1200" cap="none" spc="-5" normalizeH="0" baseline="0" noProof="0" smtClean="0">
                <a:ln>
                  <a:noFill/>
                </a:ln>
                <a:solidFill>
                  <a:schemeClr val="tx1"/>
                </a:solidFill>
                <a:effectLst/>
                <a:uLnTx/>
                <a:uFillTx/>
                <a:latin typeface="+mn-lt"/>
                <a:ea typeface="+mn-ea"/>
                <a:cs typeface="+mn-cs"/>
              </a:rPr>
              <a:t>capabilities </a:t>
            </a:r>
            <a:r>
              <a:rPr kumimoji="0" lang="en-US" sz="2400" b="0" i="0" u="none" strike="noStrike" kern="1200" cap="none" spc="0" normalizeH="0" baseline="0" noProof="0" smtClean="0">
                <a:ln>
                  <a:noFill/>
                </a:ln>
                <a:solidFill>
                  <a:schemeClr val="tx1"/>
                </a:solidFill>
                <a:effectLst/>
                <a:uLnTx/>
                <a:uFillTx/>
                <a:latin typeface="+mn-lt"/>
                <a:ea typeface="+mn-ea"/>
                <a:cs typeface="+mn-cs"/>
              </a:rPr>
              <a:t>to </a:t>
            </a:r>
            <a:r>
              <a:rPr kumimoji="0" lang="en-US" sz="2400" b="0" i="0" u="none" strike="noStrike" kern="1200" cap="none" spc="-5" normalizeH="0" baseline="0" noProof="0" smtClean="0">
                <a:ln>
                  <a:noFill/>
                </a:ln>
                <a:solidFill>
                  <a:schemeClr val="tx1"/>
                </a:solidFill>
                <a:effectLst/>
                <a:uLnTx/>
                <a:uFillTx/>
                <a:latin typeface="+mn-lt"/>
                <a:ea typeface="+mn-ea"/>
                <a:cs typeface="+mn-cs"/>
              </a:rPr>
              <a:t>the  competitive environment in </a:t>
            </a:r>
            <a:r>
              <a:rPr kumimoji="0" lang="en-US" sz="2400" b="0" i="0" u="none" strike="noStrike" kern="1200" cap="none" spc="-10" normalizeH="0" baseline="0" noProof="0" smtClean="0">
                <a:ln>
                  <a:noFill/>
                </a:ln>
                <a:solidFill>
                  <a:schemeClr val="tx1"/>
                </a:solidFill>
                <a:effectLst/>
                <a:uLnTx/>
                <a:uFillTx/>
                <a:latin typeface="+mn-lt"/>
                <a:ea typeface="+mn-ea"/>
                <a:cs typeface="+mn-cs"/>
              </a:rPr>
              <a:t>which it </a:t>
            </a:r>
            <a:r>
              <a:rPr kumimoji="0" lang="en-US" sz="2400" b="0" i="0" u="none" strike="noStrike" kern="1200" cap="none" spc="-5" normalizeH="0" baseline="0" noProof="0" smtClean="0">
                <a:ln>
                  <a:noFill/>
                </a:ln>
                <a:solidFill>
                  <a:schemeClr val="tx1"/>
                </a:solidFill>
                <a:effectLst/>
                <a:uLnTx/>
                <a:uFillTx/>
                <a:latin typeface="+mn-lt"/>
                <a:ea typeface="+mn-ea"/>
                <a:cs typeface="+mn-cs"/>
              </a:rPr>
              <a:t>operates. As such, it  </a:t>
            </a:r>
            <a:r>
              <a:rPr kumimoji="0" lang="en-US" sz="2400" b="0" i="0" u="none" strike="noStrike" kern="1200" cap="none" spc="-10" normalizeH="0" baseline="0" noProof="0" smtClean="0">
                <a:ln>
                  <a:noFill/>
                </a:ln>
                <a:solidFill>
                  <a:schemeClr val="tx1"/>
                </a:solidFill>
                <a:effectLst/>
                <a:uLnTx/>
                <a:uFillTx/>
                <a:latin typeface="+mn-lt"/>
                <a:ea typeface="+mn-ea"/>
                <a:cs typeface="+mn-cs"/>
              </a:rPr>
              <a:t>is </a:t>
            </a:r>
            <a:r>
              <a:rPr kumimoji="0" lang="en-US" sz="2400" b="0" i="0" u="none" strike="noStrike" kern="1200" cap="none" spc="-5" normalizeH="0" baseline="0" noProof="0" smtClean="0">
                <a:ln>
                  <a:noFill/>
                </a:ln>
                <a:solidFill>
                  <a:schemeClr val="tx1"/>
                </a:solidFill>
                <a:effectLst/>
                <a:uLnTx/>
                <a:uFillTx/>
                <a:latin typeface="+mn-lt"/>
                <a:ea typeface="+mn-ea"/>
                <a:cs typeface="+mn-cs"/>
              </a:rPr>
              <a:t>instrumental </a:t>
            </a:r>
            <a:r>
              <a:rPr kumimoji="0" lang="en-US" sz="2400" b="0" i="0" u="none" strike="noStrike" kern="1200" cap="none" spc="-10" normalizeH="0" baseline="0" noProof="0" smtClean="0">
                <a:ln>
                  <a:noFill/>
                </a:ln>
                <a:solidFill>
                  <a:schemeClr val="tx1"/>
                </a:solidFill>
                <a:effectLst/>
                <a:uLnTx/>
                <a:uFillTx/>
                <a:latin typeface="+mn-lt"/>
                <a:ea typeface="+mn-ea"/>
                <a:cs typeface="+mn-cs"/>
              </a:rPr>
              <a:t>in </a:t>
            </a:r>
            <a:r>
              <a:rPr kumimoji="0" lang="en-US" sz="2400" b="0" i="0" u="none" strike="noStrike" kern="1200" cap="none" spc="-5" normalizeH="0" baseline="0" noProof="0" smtClean="0">
                <a:ln>
                  <a:noFill/>
                </a:ln>
                <a:solidFill>
                  <a:schemeClr val="tx1"/>
                </a:solidFill>
                <a:effectLst/>
                <a:uLnTx/>
                <a:uFillTx/>
                <a:latin typeface="+mn-lt"/>
                <a:ea typeface="+mn-ea"/>
                <a:cs typeface="+mn-cs"/>
              </a:rPr>
              <a:t>strategy formulation and</a:t>
            </a:r>
            <a:r>
              <a:rPr kumimoji="0" lang="en-US" sz="2400" b="0" i="0" u="none" strike="noStrike" kern="1200" cap="none" spc="4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selection</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3255009" y="497840"/>
            <a:ext cx="263461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heavy" strike="noStrike" kern="1200" cap="none" spc="-5" normalizeH="0" baseline="0" noProof="0" smtClean="0">
                <a:ln>
                  <a:noFill/>
                </a:ln>
                <a:solidFill>
                  <a:schemeClr val="tx1"/>
                </a:solidFill>
                <a:effectLst/>
                <a:uLnTx/>
                <a:uFill>
                  <a:solidFill>
                    <a:srgbClr val="000000"/>
                  </a:solidFill>
                </a:uFill>
                <a:latin typeface="Arial"/>
                <a:ea typeface="+mj-ea"/>
                <a:cs typeface="Arial"/>
              </a:rPr>
              <a:t>Strengths</a:t>
            </a:r>
            <a:endParaRPr kumimoji="0" lang="en-US" sz="4400" b="0" i="1" u="heavy" strike="noStrike" kern="1200" cap="none" spc="-5" normalizeH="0" baseline="0" noProof="0" dirty="0">
              <a:ln>
                <a:noFill/>
              </a:ln>
              <a:solidFill>
                <a:schemeClr val="tx1"/>
              </a:solidFill>
              <a:effectLst/>
              <a:uLnTx/>
              <a:uFill>
                <a:solidFill>
                  <a:srgbClr val="000000"/>
                </a:solidFill>
              </a:uFill>
              <a:latin typeface="Arial"/>
              <a:ea typeface="+mj-ea"/>
              <a:cs typeface="Arial"/>
            </a:endParaRPr>
          </a:p>
        </p:txBody>
      </p:sp>
      <p:sp>
        <p:nvSpPr>
          <p:cNvPr id="3" name="object 4"/>
          <p:cNvSpPr txBox="1"/>
          <p:nvPr/>
        </p:nvSpPr>
        <p:spPr>
          <a:xfrm>
            <a:off x="534669" y="1634490"/>
            <a:ext cx="8054975" cy="4382770"/>
          </a:xfrm>
          <a:prstGeom prst="rect">
            <a:avLst/>
          </a:prstGeom>
        </p:spPr>
        <p:txBody>
          <a:bodyPr vert="horz" wrap="square" lIns="0" tIns="12700" rIns="0" bIns="0" rtlCol="0">
            <a:spAutoFit/>
          </a:bodyPr>
          <a:lstStyle/>
          <a:p>
            <a:pPr marL="354965" marR="5080" indent="-342900">
              <a:lnSpc>
                <a:spcPct val="100000"/>
              </a:lnSpc>
              <a:spcBef>
                <a:spcPts val="100"/>
              </a:spcBef>
            </a:pPr>
            <a:r>
              <a:rPr sz="2800" dirty="0">
                <a:latin typeface="Arial"/>
                <a:cs typeface="Arial"/>
              </a:rPr>
              <a:t>A </a:t>
            </a:r>
            <a:r>
              <a:rPr sz="2800" spc="-5" dirty="0">
                <a:latin typeface="Arial"/>
                <a:cs typeface="Arial"/>
              </a:rPr>
              <a:t>firm's </a:t>
            </a:r>
            <a:r>
              <a:rPr sz="2800" dirty="0">
                <a:latin typeface="Arial"/>
                <a:cs typeface="Arial"/>
              </a:rPr>
              <a:t>strengths are </a:t>
            </a:r>
            <a:r>
              <a:rPr sz="2800" spc="-5" dirty="0">
                <a:latin typeface="Arial"/>
                <a:cs typeface="Arial"/>
              </a:rPr>
              <a:t>its </a:t>
            </a:r>
            <a:r>
              <a:rPr sz="2800" dirty="0">
                <a:latin typeface="Arial"/>
                <a:cs typeface="Arial"/>
              </a:rPr>
              <a:t>resources and capabilities  that can be used as a basis for developing a  </a:t>
            </a:r>
            <a:r>
              <a:rPr sz="2800" spc="-5" dirty="0">
                <a:latin typeface="Arial"/>
                <a:cs typeface="Arial"/>
              </a:rPr>
              <a:t>competitive </a:t>
            </a:r>
            <a:r>
              <a:rPr sz="2800" dirty="0">
                <a:latin typeface="Arial"/>
                <a:cs typeface="Arial"/>
              </a:rPr>
              <a:t>advantage. </a:t>
            </a:r>
            <a:r>
              <a:rPr sz="2800" spc="-5" dirty="0">
                <a:latin typeface="Arial"/>
                <a:cs typeface="Arial"/>
              </a:rPr>
              <a:t>Examples </a:t>
            </a:r>
            <a:r>
              <a:rPr sz="2800" spc="5" dirty="0">
                <a:latin typeface="Arial"/>
                <a:cs typeface="Arial"/>
              </a:rPr>
              <a:t>of </a:t>
            </a:r>
            <a:r>
              <a:rPr sz="2800" dirty="0">
                <a:latin typeface="Arial"/>
                <a:cs typeface="Arial"/>
              </a:rPr>
              <a:t>such  strengths</a:t>
            </a:r>
            <a:r>
              <a:rPr sz="2800" spc="-5" dirty="0">
                <a:latin typeface="Arial"/>
                <a:cs typeface="Arial"/>
              </a:rPr>
              <a:t> </a:t>
            </a:r>
            <a:r>
              <a:rPr sz="2800" dirty="0">
                <a:latin typeface="Arial"/>
                <a:cs typeface="Arial"/>
              </a:rPr>
              <a:t>include:</a:t>
            </a:r>
            <a:endParaRPr sz="28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patents</a:t>
            </a:r>
            <a:endParaRPr sz="2400">
              <a:latin typeface="Arial"/>
              <a:cs typeface="Arial"/>
            </a:endParaRPr>
          </a:p>
          <a:p>
            <a:pPr marL="755650" indent="-286385">
              <a:lnSpc>
                <a:spcPct val="100000"/>
              </a:lnSpc>
              <a:spcBef>
                <a:spcPts val="590"/>
              </a:spcBef>
              <a:buChar char="–"/>
              <a:tabLst>
                <a:tab pos="755650" algn="l"/>
              </a:tabLst>
            </a:pPr>
            <a:r>
              <a:rPr sz="2400" spc="-5" dirty="0">
                <a:latin typeface="Arial"/>
                <a:cs typeface="Arial"/>
              </a:rPr>
              <a:t>strong brand</a:t>
            </a:r>
            <a:r>
              <a:rPr sz="2400" spc="-10" dirty="0">
                <a:latin typeface="Arial"/>
                <a:cs typeface="Arial"/>
              </a:rPr>
              <a:t> </a:t>
            </a:r>
            <a:r>
              <a:rPr sz="2400" spc="-5" dirty="0">
                <a:latin typeface="Arial"/>
                <a:cs typeface="Arial"/>
              </a:rPr>
              <a:t>names</a:t>
            </a:r>
            <a:endParaRPr sz="2400">
              <a:latin typeface="Arial"/>
              <a:cs typeface="Arial"/>
            </a:endParaRPr>
          </a:p>
          <a:p>
            <a:pPr marL="755650" indent="-286385">
              <a:lnSpc>
                <a:spcPct val="100000"/>
              </a:lnSpc>
              <a:spcBef>
                <a:spcPts val="600"/>
              </a:spcBef>
              <a:buChar char="–"/>
              <a:tabLst>
                <a:tab pos="755650" algn="l"/>
              </a:tabLst>
            </a:pPr>
            <a:r>
              <a:rPr sz="2400" spc="-10" dirty="0">
                <a:latin typeface="Arial"/>
                <a:cs typeface="Arial"/>
              </a:rPr>
              <a:t>good </a:t>
            </a:r>
            <a:r>
              <a:rPr sz="2400" spc="-5" dirty="0">
                <a:latin typeface="Arial"/>
                <a:cs typeface="Arial"/>
              </a:rPr>
              <a:t>reputation among</a:t>
            </a:r>
            <a:r>
              <a:rPr sz="2400" spc="10" dirty="0">
                <a:latin typeface="Arial"/>
                <a:cs typeface="Arial"/>
              </a:rPr>
              <a:t> </a:t>
            </a:r>
            <a:r>
              <a:rPr sz="2400" dirty="0">
                <a:latin typeface="Arial"/>
                <a:cs typeface="Arial"/>
              </a:rPr>
              <a:t>customers</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cost advantages </a:t>
            </a:r>
            <a:r>
              <a:rPr sz="2400" dirty="0">
                <a:latin typeface="Arial"/>
                <a:cs typeface="Arial"/>
              </a:rPr>
              <a:t>from </a:t>
            </a:r>
            <a:r>
              <a:rPr sz="2400" spc="-5" dirty="0">
                <a:latin typeface="Arial"/>
                <a:cs typeface="Arial"/>
              </a:rPr>
              <a:t>proprietary</a:t>
            </a:r>
            <a:r>
              <a:rPr sz="2400" spc="5" dirty="0">
                <a:latin typeface="Arial"/>
                <a:cs typeface="Arial"/>
              </a:rPr>
              <a:t> </a:t>
            </a:r>
            <a:r>
              <a:rPr sz="2400" spc="-5" dirty="0">
                <a:latin typeface="Arial"/>
                <a:cs typeface="Arial"/>
              </a:rPr>
              <a:t>know-how</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exclusive access </a:t>
            </a:r>
            <a:r>
              <a:rPr sz="2400" dirty="0">
                <a:latin typeface="Arial"/>
                <a:cs typeface="Arial"/>
              </a:rPr>
              <a:t>to </a:t>
            </a:r>
            <a:r>
              <a:rPr sz="2400" spc="-10" dirty="0">
                <a:latin typeface="Arial"/>
                <a:cs typeface="Arial"/>
              </a:rPr>
              <a:t>high </a:t>
            </a:r>
            <a:r>
              <a:rPr sz="2400" spc="-5" dirty="0">
                <a:latin typeface="Arial"/>
                <a:cs typeface="Arial"/>
              </a:rPr>
              <a:t>grade natural</a:t>
            </a:r>
            <a:r>
              <a:rPr sz="2400" spc="20" dirty="0">
                <a:latin typeface="Arial"/>
                <a:cs typeface="Arial"/>
              </a:rPr>
              <a:t> </a:t>
            </a:r>
            <a:r>
              <a:rPr sz="2400" spc="-5" dirty="0">
                <a:latin typeface="Arial"/>
                <a:cs typeface="Arial"/>
              </a:rPr>
              <a:t>resources</a:t>
            </a:r>
            <a:endParaRPr sz="2400">
              <a:latin typeface="Arial"/>
              <a:cs typeface="Arial"/>
            </a:endParaRPr>
          </a:p>
          <a:p>
            <a:pPr marL="755650" indent="-286385">
              <a:lnSpc>
                <a:spcPct val="100000"/>
              </a:lnSpc>
              <a:spcBef>
                <a:spcPts val="600"/>
              </a:spcBef>
              <a:buChar char="–"/>
              <a:tabLst>
                <a:tab pos="755650" algn="l"/>
              </a:tabLst>
            </a:pPr>
            <a:r>
              <a:rPr sz="2400" spc="-5" dirty="0">
                <a:latin typeface="Arial"/>
                <a:cs typeface="Arial"/>
              </a:rPr>
              <a:t>favorable access </a:t>
            </a:r>
            <a:r>
              <a:rPr sz="2400" dirty="0">
                <a:latin typeface="Arial"/>
                <a:cs typeface="Arial"/>
              </a:rPr>
              <a:t>to </a:t>
            </a:r>
            <a:r>
              <a:rPr sz="2400" spc="-5" dirty="0">
                <a:latin typeface="Arial"/>
                <a:cs typeface="Arial"/>
              </a:rPr>
              <a:t>distribution</a:t>
            </a:r>
            <a:r>
              <a:rPr sz="2400" spc="-10" dirty="0">
                <a:latin typeface="Arial"/>
                <a:cs typeface="Arial"/>
              </a:rPr>
              <a:t> </a:t>
            </a:r>
            <a:r>
              <a:rPr sz="2400" spc="-5" dirty="0">
                <a:latin typeface="Arial"/>
                <a:cs typeface="Arial"/>
              </a:rPr>
              <a:t>networks</a:t>
            </a:r>
            <a:endParaRPr sz="2400">
              <a:latin typeface="Arial"/>
              <a:cs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881629" y="497840"/>
            <a:ext cx="3380740"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heavy" strike="noStrike" kern="1200" cap="none" spc="-5" normalizeH="0" baseline="0" noProof="0" smtClean="0">
                <a:ln>
                  <a:noFill/>
                </a:ln>
                <a:solidFill>
                  <a:schemeClr val="tx1"/>
                </a:solidFill>
                <a:effectLst/>
                <a:uLnTx/>
                <a:uFill>
                  <a:solidFill>
                    <a:srgbClr val="000000"/>
                  </a:solidFill>
                </a:uFill>
                <a:latin typeface="Arial"/>
                <a:ea typeface="+mj-ea"/>
                <a:cs typeface="Arial"/>
              </a:rPr>
              <a:t>Weaknesses</a:t>
            </a:r>
            <a:endParaRPr kumimoji="0" lang="en-US" sz="4400" b="0" i="1" u="heavy" strike="noStrike" kern="1200" cap="none" spc="-5" normalizeH="0" baseline="0" noProof="0" dirty="0">
              <a:ln>
                <a:noFill/>
              </a:ln>
              <a:solidFill>
                <a:schemeClr val="tx1"/>
              </a:solidFill>
              <a:effectLst/>
              <a:uLnTx/>
              <a:uFill>
                <a:solidFill>
                  <a:srgbClr val="000000"/>
                </a:solidFill>
              </a:uFill>
              <a:latin typeface="Arial"/>
              <a:ea typeface="+mj-ea"/>
              <a:cs typeface="Arial"/>
            </a:endParaRPr>
          </a:p>
        </p:txBody>
      </p:sp>
      <p:sp>
        <p:nvSpPr>
          <p:cNvPr id="3" name="object 4"/>
          <p:cNvSpPr txBox="1"/>
          <p:nvPr/>
        </p:nvSpPr>
        <p:spPr>
          <a:xfrm>
            <a:off x="534669" y="1573529"/>
            <a:ext cx="7783195" cy="574040"/>
          </a:xfrm>
          <a:prstGeom prst="rect">
            <a:avLst/>
          </a:prstGeom>
        </p:spPr>
        <p:txBody>
          <a:bodyPr vert="horz" wrap="square" lIns="0" tIns="71120" rIns="0" bIns="0" rtlCol="0">
            <a:spAutoFit/>
          </a:bodyPr>
          <a:lstStyle/>
          <a:p>
            <a:pPr marL="354965" marR="5080" indent="-342900">
              <a:lnSpc>
                <a:spcPts val="1920"/>
              </a:lnSpc>
              <a:spcBef>
                <a:spcPts val="560"/>
              </a:spcBef>
            </a:pPr>
            <a:r>
              <a:rPr sz="2000" dirty="0">
                <a:latin typeface="Arial"/>
                <a:cs typeface="Arial"/>
              </a:rPr>
              <a:t>The absence of </a:t>
            </a:r>
            <a:r>
              <a:rPr sz="2000" spc="-5" dirty="0">
                <a:latin typeface="Arial"/>
                <a:cs typeface="Arial"/>
              </a:rPr>
              <a:t>certain </a:t>
            </a:r>
            <a:r>
              <a:rPr sz="2000" dirty="0">
                <a:latin typeface="Arial"/>
                <a:cs typeface="Arial"/>
              </a:rPr>
              <a:t>strengths </a:t>
            </a:r>
            <a:r>
              <a:rPr sz="2000" spc="-5" dirty="0">
                <a:latin typeface="Arial"/>
                <a:cs typeface="Arial"/>
              </a:rPr>
              <a:t>may </a:t>
            </a:r>
            <a:r>
              <a:rPr sz="2000" dirty="0">
                <a:latin typeface="Arial"/>
                <a:cs typeface="Arial"/>
              </a:rPr>
              <a:t>be viewed as a </a:t>
            </a:r>
            <a:r>
              <a:rPr sz="2000" spc="5" dirty="0">
                <a:latin typeface="Arial"/>
                <a:cs typeface="Arial"/>
              </a:rPr>
              <a:t>weakness. </a:t>
            </a:r>
            <a:r>
              <a:rPr sz="2000" dirty="0">
                <a:latin typeface="Arial"/>
                <a:cs typeface="Arial"/>
              </a:rPr>
              <a:t>For  example, each of </a:t>
            </a:r>
            <a:r>
              <a:rPr sz="2000" spc="-5" dirty="0">
                <a:latin typeface="Arial"/>
                <a:cs typeface="Arial"/>
              </a:rPr>
              <a:t>the following </a:t>
            </a:r>
            <a:r>
              <a:rPr sz="2000" dirty="0">
                <a:latin typeface="Arial"/>
                <a:cs typeface="Arial"/>
              </a:rPr>
              <a:t>may be considered</a:t>
            </a:r>
            <a:r>
              <a:rPr sz="2000" spc="-5" dirty="0">
                <a:latin typeface="Arial"/>
                <a:cs typeface="Arial"/>
              </a:rPr>
              <a:t> </a:t>
            </a:r>
            <a:r>
              <a:rPr sz="2000" dirty="0">
                <a:latin typeface="Arial"/>
                <a:cs typeface="Arial"/>
              </a:rPr>
              <a:t>weaknesses:</a:t>
            </a:r>
            <a:endParaRPr sz="2000">
              <a:latin typeface="Arial"/>
              <a:cs typeface="Arial"/>
            </a:endParaRPr>
          </a:p>
        </p:txBody>
      </p:sp>
      <p:sp>
        <p:nvSpPr>
          <p:cNvPr id="4" name="object 6"/>
          <p:cNvSpPr txBox="1"/>
          <p:nvPr/>
        </p:nvSpPr>
        <p:spPr>
          <a:xfrm>
            <a:off x="1277619" y="2123440"/>
            <a:ext cx="4417060" cy="1680210"/>
          </a:xfrm>
          <a:prstGeom prst="rect">
            <a:avLst/>
          </a:prstGeom>
        </p:spPr>
        <p:txBody>
          <a:bodyPr vert="horz" wrap="square" lIns="0" tIns="10160" rIns="0" bIns="0" rtlCol="0">
            <a:spAutoFit/>
          </a:bodyPr>
          <a:lstStyle/>
          <a:p>
            <a:pPr marL="12700" marR="1972310">
              <a:lnSpc>
                <a:spcPct val="100899"/>
              </a:lnSpc>
              <a:spcBef>
                <a:spcPts val="80"/>
              </a:spcBef>
            </a:pPr>
            <a:r>
              <a:rPr sz="1800" spc="-5" dirty="0">
                <a:latin typeface="Arial"/>
                <a:cs typeface="Arial"/>
              </a:rPr>
              <a:t>lack of </a:t>
            </a:r>
            <a:r>
              <a:rPr sz="1800" spc="-10" dirty="0">
                <a:latin typeface="Arial"/>
                <a:cs typeface="Arial"/>
              </a:rPr>
              <a:t>patent </a:t>
            </a:r>
            <a:r>
              <a:rPr sz="1800" spc="-5" dirty="0">
                <a:latin typeface="Arial"/>
                <a:cs typeface="Arial"/>
              </a:rPr>
              <a:t>protection  </a:t>
            </a:r>
            <a:r>
              <a:rPr sz="1800" dirty="0">
                <a:latin typeface="Arial"/>
                <a:cs typeface="Arial"/>
              </a:rPr>
              <a:t>a </a:t>
            </a:r>
            <a:r>
              <a:rPr sz="1800" spc="-10" dirty="0">
                <a:latin typeface="Arial"/>
                <a:cs typeface="Arial"/>
              </a:rPr>
              <a:t>weak </a:t>
            </a:r>
            <a:r>
              <a:rPr sz="1800" spc="-5" dirty="0">
                <a:latin typeface="Arial"/>
                <a:cs typeface="Arial"/>
              </a:rPr>
              <a:t>brand</a:t>
            </a:r>
            <a:r>
              <a:rPr sz="1800" spc="-15" dirty="0">
                <a:latin typeface="Arial"/>
                <a:cs typeface="Arial"/>
              </a:rPr>
              <a:t> </a:t>
            </a:r>
            <a:r>
              <a:rPr sz="1800" spc="-10" dirty="0">
                <a:latin typeface="Arial"/>
                <a:cs typeface="Arial"/>
              </a:rPr>
              <a:t>name</a:t>
            </a:r>
            <a:endParaRPr sz="1800">
              <a:latin typeface="Arial"/>
              <a:cs typeface="Arial"/>
            </a:endParaRPr>
          </a:p>
          <a:p>
            <a:pPr marL="12700" marR="984885">
              <a:lnSpc>
                <a:spcPts val="2180"/>
              </a:lnSpc>
              <a:spcBef>
                <a:spcPts val="65"/>
              </a:spcBef>
            </a:pPr>
            <a:r>
              <a:rPr sz="1800" spc="-10" dirty="0">
                <a:latin typeface="Arial"/>
                <a:cs typeface="Arial"/>
              </a:rPr>
              <a:t>poor </a:t>
            </a:r>
            <a:r>
              <a:rPr sz="1800" spc="-5" dirty="0">
                <a:latin typeface="Arial"/>
                <a:cs typeface="Arial"/>
              </a:rPr>
              <a:t>reputation </a:t>
            </a:r>
            <a:r>
              <a:rPr sz="1800" spc="-10" dirty="0">
                <a:latin typeface="Arial"/>
                <a:cs typeface="Arial"/>
              </a:rPr>
              <a:t>among </a:t>
            </a:r>
            <a:r>
              <a:rPr sz="1800" spc="-5" dirty="0">
                <a:latin typeface="Arial"/>
                <a:cs typeface="Arial"/>
              </a:rPr>
              <a:t>customers  </a:t>
            </a:r>
            <a:r>
              <a:rPr sz="1800" spc="-10" dirty="0">
                <a:latin typeface="Arial"/>
                <a:cs typeface="Arial"/>
              </a:rPr>
              <a:t>high cost</a:t>
            </a:r>
            <a:r>
              <a:rPr sz="1800" spc="20" dirty="0">
                <a:latin typeface="Arial"/>
                <a:cs typeface="Arial"/>
              </a:rPr>
              <a:t> </a:t>
            </a:r>
            <a:r>
              <a:rPr sz="1800" spc="-5" dirty="0">
                <a:latin typeface="Arial"/>
                <a:cs typeface="Arial"/>
              </a:rPr>
              <a:t>structure</a:t>
            </a:r>
            <a:endParaRPr sz="1800">
              <a:latin typeface="Arial"/>
              <a:cs typeface="Arial"/>
            </a:endParaRPr>
          </a:p>
          <a:p>
            <a:pPr marL="12700">
              <a:lnSpc>
                <a:spcPts val="2095"/>
              </a:lnSpc>
            </a:pPr>
            <a:r>
              <a:rPr sz="1800" spc="-5" dirty="0">
                <a:latin typeface="Arial"/>
                <a:cs typeface="Arial"/>
              </a:rPr>
              <a:t>lack of access </a:t>
            </a:r>
            <a:r>
              <a:rPr sz="1800" dirty="0">
                <a:latin typeface="Arial"/>
                <a:cs typeface="Arial"/>
              </a:rPr>
              <a:t>to </a:t>
            </a:r>
            <a:r>
              <a:rPr sz="1800" spc="-5" dirty="0">
                <a:latin typeface="Arial"/>
                <a:cs typeface="Arial"/>
              </a:rPr>
              <a:t>the </a:t>
            </a:r>
            <a:r>
              <a:rPr sz="1800" spc="-10" dirty="0">
                <a:latin typeface="Arial"/>
                <a:cs typeface="Arial"/>
              </a:rPr>
              <a:t>best natural</a:t>
            </a:r>
            <a:r>
              <a:rPr sz="1800" spc="30" dirty="0">
                <a:latin typeface="Arial"/>
                <a:cs typeface="Arial"/>
              </a:rPr>
              <a:t> </a:t>
            </a:r>
            <a:r>
              <a:rPr sz="1800" spc="-5" dirty="0">
                <a:latin typeface="Arial"/>
                <a:cs typeface="Arial"/>
              </a:rPr>
              <a:t>resources</a:t>
            </a:r>
            <a:endParaRPr sz="1800">
              <a:latin typeface="Arial"/>
              <a:cs typeface="Arial"/>
            </a:endParaRPr>
          </a:p>
          <a:p>
            <a:pPr marL="12700">
              <a:lnSpc>
                <a:spcPct val="100000"/>
              </a:lnSpc>
              <a:spcBef>
                <a:spcPts val="10"/>
              </a:spcBef>
            </a:pPr>
            <a:r>
              <a:rPr sz="1800" spc="-5" dirty="0">
                <a:latin typeface="Arial"/>
                <a:cs typeface="Arial"/>
              </a:rPr>
              <a:t>lack of access </a:t>
            </a:r>
            <a:r>
              <a:rPr sz="1800" dirty="0">
                <a:latin typeface="Arial"/>
                <a:cs typeface="Arial"/>
              </a:rPr>
              <a:t>to </a:t>
            </a:r>
            <a:r>
              <a:rPr sz="1800" spc="-5" dirty="0">
                <a:latin typeface="Arial"/>
                <a:cs typeface="Arial"/>
              </a:rPr>
              <a:t>key distribution</a:t>
            </a:r>
            <a:r>
              <a:rPr sz="1800" spc="-10" dirty="0">
                <a:latin typeface="Arial"/>
                <a:cs typeface="Arial"/>
              </a:rPr>
              <a:t> channels</a:t>
            </a:r>
            <a:endParaRPr sz="1800">
              <a:latin typeface="Arial"/>
              <a:cs typeface="Arial"/>
            </a:endParaRPr>
          </a:p>
        </p:txBody>
      </p:sp>
      <p:sp>
        <p:nvSpPr>
          <p:cNvPr id="5" name="object 7"/>
          <p:cNvSpPr txBox="1"/>
          <p:nvPr/>
        </p:nvSpPr>
        <p:spPr>
          <a:xfrm>
            <a:off x="534669" y="3780790"/>
            <a:ext cx="7895590" cy="1549400"/>
          </a:xfrm>
          <a:prstGeom prst="rect">
            <a:avLst/>
          </a:prstGeom>
        </p:spPr>
        <p:txBody>
          <a:bodyPr vert="horz" wrap="square" lIns="0" tIns="71120" rIns="0" bIns="0" rtlCol="0">
            <a:spAutoFit/>
          </a:bodyPr>
          <a:lstStyle/>
          <a:p>
            <a:pPr marL="354965" marR="5080" indent="-342900">
              <a:lnSpc>
                <a:spcPts val="1920"/>
              </a:lnSpc>
              <a:spcBef>
                <a:spcPts val="560"/>
              </a:spcBef>
            </a:pPr>
            <a:r>
              <a:rPr sz="2000" spc="-5" dirty="0">
                <a:latin typeface="Arial"/>
                <a:cs typeface="Arial"/>
              </a:rPr>
              <a:t>In </a:t>
            </a:r>
            <a:r>
              <a:rPr sz="2000" dirty="0">
                <a:latin typeface="Arial"/>
                <a:cs typeface="Arial"/>
              </a:rPr>
              <a:t>some </a:t>
            </a:r>
            <a:r>
              <a:rPr sz="2000" spc="5" dirty="0">
                <a:latin typeface="Arial"/>
                <a:cs typeface="Arial"/>
              </a:rPr>
              <a:t>cases, </a:t>
            </a:r>
            <a:r>
              <a:rPr sz="2000" dirty="0">
                <a:latin typeface="Arial"/>
                <a:cs typeface="Arial"/>
              </a:rPr>
              <a:t>a weakness </a:t>
            </a:r>
            <a:r>
              <a:rPr sz="2000" spc="-5" dirty="0">
                <a:latin typeface="Arial"/>
                <a:cs typeface="Arial"/>
              </a:rPr>
              <a:t>may </a:t>
            </a:r>
            <a:r>
              <a:rPr sz="2000" dirty="0">
                <a:latin typeface="Arial"/>
                <a:cs typeface="Arial"/>
              </a:rPr>
              <a:t>be </a:t>
            </a:r>
            <a:r>
              <a:rPr sz="2000" spc="-5" dirty="0">
                <a:latin typeface="Arial"/>
                <a:cs typeface="Arial"/>
              </a:rPr>
              <a:t>the flip </a:t>
            </a:r>
            <a:r>
              <a:rPr sz="2000" dirty="0">
                <a:latin typeface="Arial"/>
                <a:cs typeface="Arial"/>
              </a:rPr>
              <a:t>side </a:t>
            </a:r>
            <a:r>
              <a:rPr sz="2000" spc="-5" dirty="0">
                <a:latin typeface="Arial"/>
                <a:cs typeface="Arial"/>
              </a:rPr>
              <a:t>of strength. </a:t>
            </a:r>
            <a:r>
              <a:rPr sz="2000" dirty="0">
                <a:latin typeface="Arial"/>
                <a:cs typeface="Arial"/>
              </a:rPr>
              <a:t>Take </a:t>
            </a:r>
            <a:r>
              <a:rPr sz="2000" spc="-5" dirty="0">
                <a:latin typeface="Arial"/>
                <a:cs typeface="Arial"/>
              </a:rPr>
              <a:t>the  </a:t>
            </a:r>
            <a:r>
              <a:rPr sz="2000" dirty="0">
                <a:latin typeface="Arial"/>
                <a:cs typeface="Arial"/>
              </a:rPr>
              <a:t>case </a:t>
            </a:r>
            <a:r>
              <a:rPr sz="2000" spc="-5" dirty="0">
                <a:latin typeface="Arial"/>
                <a:cs typeface="Arial"/>
              </a:rPr>
              <a:t>in </a:t>
            </a:r>
            <a:r>
              <a:rPr sz="2000" dirty="0">
                <a:latin typeface="Arial"/>
                <a:cs typeface="Arial"/>
              </a:rPr>
              <a:t>which a </a:t>
            </a:r>
            <a:r>
              <a:rPr sz="2000" spc="-5" dirty="0">
                <a:latin typeface="Arial"/>
                <a:cs typeface="Arial"/>
              </a:rPr>
              <a:t>firm </a:t>
            </a:r>
            <a:r>
              <a:rPr sz="2000" dirty="0">
                <a:latin typeface="Arial"/>
                <a:cs typeface="Arial"/>
              </a:rPr>
              <a:t>has a large amount of </a:t>
            </a:r>
            <a:r>
              <a:rPr sz="2000" spc="-5" dirty="0">
                <a:latin typeface="Arial"/>
                <a:cs typeface="Arial"/>
              </a:rPr>
              <a:t>manufacturing </a:t>
            </a:r>
            <a:r>
              <a:rPr sz="2000" dirty="0">
                <a:latin typeface="Arial"/>
                <a:cs typeface="Arial"/>
              </a:rPr>
              <a:t>capacity.  While this capacity </a:t>
            </a:r>
            <a:r>
              <a:rPr sz="2000" spc="-5" dirty="0">
                <a:latin typeface="Arial"/>
                <a:cs typeface="Arial"/>
              </a:rPr>
              <a:t>may </a:t>
            </a:r>
            <a:r>
              <a:rPr sz="2000" dirty="0">
                <a:latin typeface="Arial"/>
                <a:cs typeface="Arial"/>
              </a:rPr>
              <a:t>be considered a strength that </a:t>
            </a:r>
            <a:r>
              <a:rPr sz="2000" spc="-5" dirty="0">
                <a:latin typeface="Arial"/>
                <a:cs typeface="Arial"/>
              </a:rPr>
              <a:t>competitors  do </a:t>
            </a:r>
            <a:r>
              <a:rPr sz="2000" dirty="0">
                <a:latin typeface="Arial"/>
                <a:cs typeface="Arial"/>
              </a:rPr>
              <a:t>not share, </a:t>
            </a:r>
            <a:r>
              <a:rPr sz="2000" spc="-5" dirty="0">
                <a:latin typeface="Arial"/>
                <a:cs typeface="Arial"/>
              </a:rPr>
              <a:t>it </a:t>
            </a:r>
            <a:r>
              <a:rPr sz="2000" dirty="0">
                <a:latin typeface="Arial"/>
                <a:cs typeface="Arial"/>
              </a:rPr>
              <a:t>also may </a:t>
            </a:r>
            <a:r>
              <a:rPr sz="2000" spc="-5" dirty="0">
                <a:latin typeface="Arial"/>
                <a:cs typeface="Arial"/>
              </a:rPr>
              <a:t>be </a:t>
            </a:r>
            <a:r>
              <a:rPr sz="2000" dirty="0">
                <a:latin typeface="Arial"/>
                <a:cs typeface="Arial"/>
              </a:rPr>
              <a:t>a considered a weakness </a:t>
            </a:r>
            <a:r>
              <a:rPr sz="2000" spc="-5" dirty="0">
                <a:latin typeface="Arial"/>
                <a:cs typeface="Arial"/>
              </a:rPr>
              <a:t>if the </a:t>
            </a:r>
            <a:r>
              <a:rPr sz="2000" dirty="0">
                <a:latin typeface="Arial"/>
                <a:cs typeface="Arial"/>
              </a:rPr>
              <a:t>large  investment in </a:t>
            </a:r>
            <a:r>
              <a:rPr sz="2000" spc="-5" dirty="0">
                <a:latin typeface="Arial"/>
                <a:cs typeface="Arial"/>
              </a:rPr>
              <a:t>manufacturing </a:t>
            </a:r>
            <a:r>
              <a:rPr sz="2000" dirty="0">
                <a:latin typeface="Arial"/>
                <a:cs typeface="Arial"/>
              </a:rPr>
              <a:t>capacity prevents </a:t>
            </a:r>
            <a:r>
              <a:rPr sz="2000" spc="-5" dirty="0">
                <a:latin typeface="Arial"/>
                <a:cs typeface="Arial"/>
              </a:rPr>
              <a:t>the firm from  </a:t>
            </a:r>
            <a:r>
              <a:rPr sz="2000" dirty="0">
                <a:latin typeface="Arial"/>
                <a:cs typeface="Arial"/>
              </a:rPr>
              <a:t>reacting quickly </a:t>
            </a:r>
            <a:r>
              <a:rPr sz="2000" spc="-5" dirty="0">
                <a:latin typeface="Arial"/>
                <a:cs typeface="Arial"/>
              </a:rPr>
              <a:t>to </a:t>
            </a:r>
            <a:r>
              <a:rPr sz="2000" dirty="0">
                <a:latin typeface="Arial"/>
                <a:cs typeface="Arial"/>
              </a:rPr>
              <a:t>changes in </a:t>
            </a:r>
            <a:r>
              <a:rPr sz="2000" spc="-5" dirty="0">
                <a:latin typeface="Arial"/>
                <a:cs typeface="Arial"/>
              </a:rPr>
              <a:t>the </a:t>
            </a:r>
            <a:r>
              <a:rPr sz="2000" dirty="0">
                <a:latin typeface="Arial"/>
                <a:cs typeface="Arial"/>
              </a:rPr>
              <a:t>strategic</a:t>
            </a:r>
            <a:r>
              <a:rPr sz="2000" spc="-10" dirty="0">
                <a:latin typeface="Arial"/>
                <a:cs typeface="Arial"/>
              </a:rPr>
              <a:t> </a:t>
            </a:r>
            <a:r>
              <a:rPr sz="2000" dirty="0">
                <a:latin typeface="Arial"/>
                <a:cs typeface="Arial"/>
              </a:rPr>
              <a:t>environment.</a:t>
            </a:r>
            <a:endParaRPr sz="2000">
              <a:latin typeface="Arial"/>
              <a:cs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727960" y="497840"/>
            <a:ext cx="368744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heavy" strike="noStrike" kern="1200" cap="none" spc="-5" normalizeH="0" baseline="0" noProof="0" smtClean="0">
                <a:ln>
                  <a:noFill/>
                </a:ln>
                <a:solidFill>
                  <a:schemeClr val="tx1"/>
                </a:solidFill>
                <a:effectLst/>
                <a:uLnTx/>
                <a:uFill>
                  <a:solidFill>
                    <a:srgbClr val="000000"/>
                  </a:solidFill>
                </a:uFill>
                <a:latin typeface="Arial"/>
                <a:ea typeface="+mj-ea"/>
                <a:cs typeface="Arial"/>
              </a:rPr>
              <a:t>Opportunities</a:t>
            </a:r>
            <a:endParaRPr kumimoji="0" lang="en-US" sz="4400" b="0" i="1" u="heavy" strike="noStrike" kern="1200" cap="none" spc="-5" normalizeH="0" baseline="0" noProof="0" dirty="0">
              <a:ln>
                <a:noFill/>
              </a:ln>
              <a:solidFill>
                <a:schemeClr val="tx1"/>
              </a:solidFill>
              <a:effectLst/>
              <a:uLnTx/>
              <a:uFill>
                <a:solidFill>
                  <a:srgbClr val="000000"/>
                </a:solidFill>
              </a:uFill>
              <a:latin typeface="Arial"/>
              <a:ea typeface="+mj-ea"/>
              <a:cs typeface="Arial"/>
            </a:endParaRPr>
          </a:p>
        </p:txBody>
      </p:sp>
      <p:sp>
        <p:nvSpPr>
          <p:cNvPr id="3" name="object 4"/>
          <p:cNvSpPr txBox="1"/>
          <p:nvPr/>
        </p:nvSpPr>
        <p:spPr>
          <a:xfrm>
            <a:off x="534669" y="1634490"/>
            <a:ext cx="7727315" cy="4036060"/>
          </a:xfrm>
          <a:prstGeom prst="rect">
            <a:avLst/>
          </a:prstGeom>
        </p:spPr>
        <p:txBody>
          <a:bodyPr vert="horz" wrap="square" lIns="0" tIns="12700" rIns="0" bIns="0" rtlCol="0">
            <a:spAutoFit/>
          </a:bodyPr>
          <a:lstStyle/>
          <a:p>
            <a:pPr marL="354965" marR="5080" indent="-342900">
              <a:lnSpc>
                <a:spcPct val="100000"/>
              </a:lnSpc>
              <a:spcBef>
                <a:spcPts val="100"/>
              </a:spcBef>
            </a:pPr>
            <a:r>
              <a:rPr sz="3200" spc="-5" dirty="0">
                <a:latin typeface="Arial"/>
                <a:cs typeface="Arial"/>
              </a:rPr>
              <a:t>The </a:t>
            </a:r>
            <a:r>
              <a:rPr sz="3200" dirty="0">
                <a:latin typeface="Arial"/>
                <a:cs typeface="Arial"/>
              </a:rPr>
              <a:t>external environmental analysis </a:t>
            </a:r>
            <a:r>
              <a:rPr sz="3200" spc="-5" dirty="0">
                <a:latin typeface="Arial"/>
                <a:cs typeface="Arial"/>
              </a:rPr>
              <a:t>may  </a:t>
            </a:r>
            <a:r>
              <a:rPr sz="3200" dirty="0">
                <a:latin typeface="Arial"/>
                <a:cs typeface="Arial"/>
              </a:rPr>
              <a:t>reveal certain new </a:t>
            </a:r>
            <a:r>
              <a:rPr sz="3200" spc="-5" dirty="0">
                <a:latin typeface="Arial"/>
                <a:cs typeface="Arial"/>
              </a:rPr>
              <a:t>opportunities </a:t>
            </a:r>
            <a:r>
              <a:rPr sz="3200" dirty="0">
                <a:latin typeface="Arial"/>
                <a:cs typeface="Arial"/>
              </a:rPr>
              <a:t>for </a:t>
            </a:r>
            <a:r>
              <a:rPr sz="3200" spc="-5" dirty="0">
                <a:latin typeface="Arial"/>
                <a:cs typeface="Arial"/>
              </a:rPr>
              <a:t>profit  </a:t>
            </a:r>
            <a:r>
              <a:rPr sz="3200" dirty="0">
                <a:latin typeface="Arial"/>
                <a:cs typeface="Arial"/>
              </a:rPr>
              <a:t>and growth. Some examples of such  </a:t>
            </a:r>
            <a:r>
              <a:rPr sz="3200" spc="-5" dirty="0">
                <a:latin typeface="Arial"/>
                <a:cs typeface="Arial"/>
              </a:rPr>
              <a:t>opportunities</a:t>
            </a:r>
            <a:r>
              <a:rPr sz="3200" spc="5" dirty="0">
                <a:latin typeface="Arial"/>
                <a:cs typeface="Arial"/>
              </a:rPr>
              <a:t> </a:t>
            </a:r>
            <a:r>
              <a:rPr sz="3200" dirty="0">
                <a:latin typeface="Arial"/>
                <a:cs typeface="Arial"/>
              </a:rPr>
              <a:t>include:</a:t>
            </a:r>
            <a:endParaRPr sz="3200">
              <a:latin typeface="Arial"/>
              <a:cs typeface="Arial"/>
            </a:endParaRPr>
          </a:p>
          <a:p>
            <a:pPr marL="755650" indent="-286385">
              <a:lnSpc>
                <a:spcPct val="100000"/>
              </a:lnSpc>
              <a:spcBef>
                <a:spcPts val="690"/>
              </a:spcBef>
              <a:buChar char="–"/>
              <a:tabLst>
                <a:tab pos="755650" algn="l"/>
              </a:tabLst>
            </a:pPr>
            <a:r>
              <a:rPr sz="2800" dirty="0">
                <a:latin typeface="Arial"/>
                <a:cs typeface="Arial"/>
              </a:rPr>
              <a:t>an </a:t>
            </a:r>
            <a:r>
              <a:rPr sz="2800" spc="-5" dirty="0">
                <a:latin typeface="Arial"/>
                <a:cs typeface="Arial"/>
              </a:rPr>
              <a:t>unfulfilled </a:t>
            </a:r>
            <a:r>
              <a:rPr sz="2800" dirty="0">
                <a:latin typeface="Arial"/>
                <a:cs typeface="Arial"/>
              </a:rPr>
              <a:t>customer</a:t>
            </a:r>
            <a:r>
              <a:rPr sz="2800" spc="10" dirty="0">
                <a:latin typeface="Arial"/>
                <a:cs typeface="Arial"/>
              </a:rPr>
              <a:t> </a:t>
            </a:r>
            <a:r>
              <a:rPr sz="2800" dirty="0">
                <a:latin typeface="Arial"/>
                <a:cs typeface="Arial"/>
              </a:rPr>
              <a:t>need</a:t>
            </a:r>
            <a:endParaRPr sz="2800">
              <a:latin typeface="Arial"/>
              <a:cs typeface="Arial"/>
            </a:endParaRPr>
          </a:p>
          <a:p>
            <a:pPr marL="755650" indent="-286385">
              <a:lnSpc>
                <a:spcPct val="100000"/>
              </a:lnSpc>
              <a:spcBef>
                <a:spcPts val="700"/>
              </a:spcBef>
              <a:buChar char="–"/>
              <a:tabLst>
                <a:tab pos="755650" algn="l"/>
              </a:tabLst>
            </a:pPr>
            <a:r>
              <a:rPr sz="2800" dirty="0">
                <a:latin typeface="Arial"/>
                <a:cs typeface="Arial"/>
              </a:rPr>
              <a:t>arrival of new</a:t>
            </a:r>
            <a:r>
              <a:rPr sz="2800" spc="-5" dirty="0">
                <a:latin typeface="Arial"/>
                <a:cs typeface="Arial"/>
              </a:rPr>
              <a:t> </a:t>
            </a:r>
            <a:r>
              <a:rPr sz="2800" dirty="0">
                <a:latin typeface="Arial"/>
                <a:cs typeface="Arial"/>
              </a:rPr>
              <a:t>technologies</a:t>
            </a:r>
            <a:endParaRPr sz="2800">
              <a:latin typeface="Arial"/>
              <a:cs typeface="Arial"/>
            </a:endParaRPr>
          </a:p>
          <a:p>
            <a:pPr marL="755650" indent="-286385">
              <a:lnSpc>
                <a:spcPct val="100000"/>
              </a:lnSpc>
              <a:spcBef>
                <a:spcPts val="690"/>
              </a:spcBef>
              <a:buChar char="–"/>
              <a:tabLst>
                <a:tab pos="755650" algn="l"/>
              </a:tabLst>
            </a:pPr>
            <a:r>
              <a:rPr sz="2800" dirty="0">
                <a:latin typeface="Arial"/>
                <a:cs typeface="Arial"/>
              </a:rPr>
              <a:t>loosening of</a:t>
            </a:r>
            <a:r>
              <a:rPr sz="2800" spc="5" dirty="0">
                <a:latin typeface="Arial"/>
                <a:cs typeface="Arial"/>
              </a:rPr>
              <a:t> </a:t>
            </a:r>
            <a:r>
              <a:rPr sz="2800" spc="-5" dirty="0">
                <a:latin typeface="Arial"/>
                <a:cs typeface="Arial"/>
              </a:rPr>
              <a:t>regulations</a:t>
            </a:r>
            <a:endParaRPr sz="2800">
              <a:latin typeface="Arial"/>
              <a:cs typeface="Arial"/>
            </a:endParaRPr>
          </a:p>
          <a:p>
            <a:pPr marL="755650" indent="-286385">
              <a:lnSpc>
                <a:spcPct val="100000"/>
              </a:lnSpc>
              <a:spcBef>
                <a:spcPts val="700"/>
              </a:spcBef>
              <a:buChar char="–"/>
              <a:tabLst>
                <a:tab pos="755650" algn="l"/>
              </a:tabLst>
            </a:pPr>
            <a:r>
              <a:rPr sz="2800" dirty="0">
                <a:latin typeface="Arial"/>
                <a:cs typeface="Arial"/>
              </a:rPr>
              <a:t>removal of </a:t>
            </a:r>
            <a:r>
              <a:rPr sz="2800" spc="-5" dirty="0">
                <a:latin typeface="Arial"/>
                <a:cs typeface="Arial"/>
              </a:rPr>
              <a:t>international trade</a:t>
            </a:r>
            <a:r>
              <a:rPr sz="2800" spc="15" dirty="0">
                <a:latin typeface="Arial"/>
                <a:cs typeface="Arial"/>
              </a:rPr>
              <a:t> </a:t>
            </a:r>
            <a:r>
              <a:rPr sz="2800" dirty="0">
                <a:latin typeface="Arial"/>
                <a:cs typeface="Arial"/>
              </a:rPr>
              <a:t>barriers</a:t>
            </a:r>
            <a:endParaRPr sz="2800">
              <a:latin typeface="Arial"/>
              <a:cs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3549650" y="497840"/>
            <a:ext cx="2044700"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1" u="heavy" strike="noStrike" kern="1200" cap="none" spc="-5" normalizeH="0" baseline="0" noProof="0" smtClean="0">
                <a:ln>
                  <a:noFill/>
                </a:ln>
                <a:solidFill>
                  <a:schemeClr val="tx1"/>
                </a:solidFill>
                <a:effectLst/>
                <a:uLnTx/>
                <a:uFill>
                  <a:solidFill>
                    <a:srgbClr val="000000"/>
                  </a:solidFill>
                </a:uFill>
                <a:latin typeface="Arial"/>
                <a:ea typeface="+mj-ea"/>
                <a:cs typeface="Arial"/>
              </a:rPr>
              <a:t>Threats</a:t>
            </a:r>
            <a:endParaRPr kumimoji="0" lang="en-US" sz="4400" b="0" i="1" u="heavy" strike="noStrike" kern="1200" cap="none" spc="-5" normalizeH="0" baseline="0" noProof="0" dirty="0">
              <a:ln>
                <a:noFill/>
              </a:ln>
              <a:solidFill>
                <a:schemeClr val="tx1"/>
              </a:solidFill>
              <a:effectLst/>
              <a:uLnTx/>
              <a:uFill>
                <a:solidFill>
                  <a:srgbClr val="000000"/>
                </a:solidFill>
              </a:uFill>
              <a:latin typeface="Arial"/>
              <a:ea typeface="+mj-ea"/>
              <a:cs typeface="Arial"/>
            </a:endParaRPr>
          </a:p>
        </p:txBody>
      </p:sp>
      <p:sp>
        <p:nvSpPr>
          <p:cNvPr id="3" name="object 4"/>
          <p:cNvSpPr txBox="1"/>
          <p:nvPr/>
        </p:nvSpPr>
        <p:spPr>
          <a:xfrm>
            <a:off x="534669" y="1634490"/>
            <a:ext cx="7962265" cy="3975100"/>
          </a:xfrm>
          <a:prstGeom prst="rect">
            <a:avLst/>
          </a:prstGeom>
        </p:spPr>
        <p:txBody>
          <a:bodyPr vert="horz" wrap="square" lIns="0" tIns="12700" rIns="0" bIns="0" rtlCol="0">
            <a:spAutoFit/>
          </a:bodyPr>
          <a:lstStyle/>
          <a:p>
            <a:pPr marL="354965" marR="105410" indent="-342900">
              <a:lnSpc>
                <a:spcPct val="100000"/>
              </a:lnSpc>
              <a:spcBef>
                <a:spcPts val="100"/>
              </a:spcBef>
            </a:pPr>
            <a:r>
              <a:rPr sz="3200" dirty="0">
                <a:latin typeface="Arial"/>
                <a:cs typeface="Arial"/>
              </a:rPr>
              <a:t>Changes </a:t>
            </a:r>
            <a:r>
              <a:rPr sz="3200" spc="-5" dirty="0">
                <a:latin typeface="Arial"/>
                <a:cs typeface="Arial"/>
              </a:rPr>
              <a:t>in </a:t>
            </a:r>
            <a:r>
              <a:rPr sz="3200" dirty="0">
                <a:latin typeface="Arial"/>
                <a:cs typeface="Arial"/>
              </a:rPr>
              <a:t>the external environmental </a:t>
            </a:r>
            <a:r>
              <a:rPr sz="3200" spc="-5" dirty="0">
                <a:latin typeface="Arial"/>
                <a:cs typeface="Arial"/>
              </a:rPr>
              <a:t>also  may </a:t>
            </a:r>
            <a:r>
              <a:rPr sz="3200" dirty="0">
                <a:latin typeface="Arial"/>
                <a:cs typeface="Arial"/>
              </a:rPr>
              <a:t>present threats to </a:t>
            </a:r>
            <a:r>
              <a:rPr sz="3200" spc="-5" dirty="0">
                <a:latin typeface="Arial"/>
                <a:cs typeface="Arial"/>
              </a:rPr>
              <a:t>the firm. </a:t>
            </a:r>
            <a:r>
              <a:rPr sz="3200" dirty="0">
                <a:latin typeface="Arial"/>
                <a:cs typeface="Arial"/>
              </a:rPr>
              <a:t>Some  examples of such threats</a:t>
            </a:r>
            <a:r>
              <a:rPr sz="3200" spc="-10" dirty="0">
                <a:latin typeface="Arial"/>
                <a:cs typeface="Arial"/>
              </a:rPr>
              <a:t> </a:t>
            </a:r>
            <a:r>
              <a:rPr sz="3200" dirty="0">
                <a:latin typeface="Arial"/>
                <a:cs typeface="Arial"/>
              </a:rPr>
              <a:t>include:</a:t>
            </a:r>
            <a:endParaRPr sz="3200">
              <a:latin typeface="Arial"/>
              <a:cs typeface="Arial"/>
            </a:endParaRPr>
          </a:p>
          <a:p>
            <a:pPr marL="755015" marR="5080" indent="-285750">
              <a:lnSpc>
                <a:spcPct val="100000"/>
              </a:lnSpc>
              <a:spcBef>
                <a:spcPts val="690"/>
              </a:spcBef>
              <a:buChar char="–"/>
              <a:tabLst>
                <a:tab pos="755650" algn="l"/>
              </a:tabLst>
            </a:pPr>
            <a:r>
              <a:rPr sz="2800" spc="-5" dirty="0">
                <a:latin typeface="Arial"/>
                <a:cs typeface="Arial"/>
              </a:rPr>
              <a:t>shifts in </a:t>
            </a:r>
            <a:r>
              <a:rPr sz="2800" dirty="0">
                <a:latin typeface="Arial"/>
                <a:cs typeface="Arial"/>
              </a:rPr>
              <a:t>consumer tastes </a:t>
            </a:r>
            <a:r>
              <a:rPr sz="2800" spc="-5" dirty="0">
                <a:latin typeface="Arial"/>
                <a:cs typeface="Arial"/>
              </a:rPr>
              <a:t>away </a:t>
            </a:r>
            <a:r>
              <a:rPr sz="2800" dirty="0">
                <a:latin typeface="Arial"/>
                <a:cs typeface="Arial"/>
              </a:rPr>
              <a:t>from the </a:t>
            </a:r>
            <a:r>
              <a:rPr sz="2800" spc="-5" dirty="0">
                <a:latin typeface="Arial"/>
                <a:cs typeface="Arial"/>
              </a:rPr>
              <a:t>firm's  </a:t>
            </a:r>
            <a:r>
              <a:rPr sz="2800" dirty="0">
                <a:latin typeface="Arial"/>
                <a:cs typeface="Arial"/>
              </a:rPr>
              <a:t>products</a:t>
            </a:r>
            <a:endParaRPr sz="2800">
              <a:latin typeface="Arial"/>
              <a:cs typeface="Arial"/>
            </a:endParaRPr>
          </a:p>
          <a:p>
            <a:pPr marL="755650" indent="-286385">
              <a:lnSpc>
                <a:spcPct val="100000"/>
              </a:lnSpc>
              <a:spcBef>
                <a:spcPts val="700"/>
              </a:spcBef>
              <a:buChar char="–"/>
              <a:tabLst>
                <a:tab pos="755650" algn="l"/>
              </a:tabLst>
            </a:pPr>
            <a:r>
              <a:rPr sz="2800" spc="-5" dirty="0">
                <a:latin typeface="Arial"/>
                <a:cs typeface="Arial"/>
              </a:rPr>
              <a:t>emergence </a:t>
            </a:r>
            <a:r>
              <a:rPr sz="2800" dirty="0">
                <a:latin typeface="Arial"/>
                <a:cs typeface="Arial"/>
              </a:rPr>
              <a:t>of substitute</a:t>
            </a:r>
            <a:r>
              <a:rPr sz="2800" spc="15" dirty="0">
                <a:latin typeface="Arial"/>
                <a:cs typeface="Arial"/>
              </a:rPr>
              <a:t> </a:t>
            </a:r>
            <a:r>
              <a:rPr sz="2800" dirty="0">
                <a:latin typeface="Arial"/>
                <a:cs typeface="Arial"/>
              </a:rPr>
              <a:t>products</a:t>
            </a:r>
            <a:endParaRPr sz="2800">
              <a:latin typeface="Arial"/>
              <a:cs typeface="Arial"/>
            </a:endParaRPr>
          </a:p>
          <a:p>
            <a:pPr marL="755650" indent="-286385">
              <a:lnSpc>
                <a:spcPct val="100000"/>
              </a:lnSpc>
              <a:spcBef>
                <a:spcPts val="700"/>
              </a:spcBef>
              <a:buChar char="–"/>
              <a:tabLst>
                <a:tab pos="755650" algn="l"/>
              </a:tabLst>
            </a:pPr>
            <a:r>
              <a:rPr sz="2800" dirty="0">
                <a:latin typeface="Arial"/>
                <a:cs typeface="Arial"/>
              </a:rPr>
              <a:t>new</a:t>
            </a:r>
            <a:r>
              <a:rPr sz="2800" spc="-15" dirty="0">
                <a:latin typeface="Arial"/>
                <a:cs typeface="Arial"/>
              </a:rPr>
              <a:t> </a:t>
            </a:r>
            <a:r>
              <a:rPr sz="2800" dirty="0">
                <a:latin typeface="Arial"/>
                <a:cs typeface="Arial"/>
              </a:rPr>
              <a:t>regulations</a:t>
            </a:r>
            <a:endParaRPr sz="2800">
              <a:latin typeface="Arial"/>
              <a:cs typeface="Arial"/>
            </a:endParaRPr>
          </a:p>
          <a:p>
            <a:pPr marL="755650" indent="-286385">
              <a:lnSpc>
                <a:spcPct val="100000"/>
              </a:lnSpc>
              <a:spcBef>
                <a:spcPts val="690"/>
              </a:spcBef>
              <a:buChar char="–"/>
              <a:tabLst>
                <a:tab pos="755650" algn="l"/>
              </a:tabLst>
            </a:pPr>
            <a:r>
              <a:rPr sz="2800" dirty="0">
                <a:latin typeface="Arial"/>
                <a:cs typeface="Arial"/>
              </a:rPr>
              <a:t>increased </a:t>
            </a:r>
            <a:r>
              <a:rPr sz="2800" spc="-5" dirty="0">
                <a:latin typeface="Arial"/>
                <a:cs typeface="Arial"/>
              </a:rPr>
              <a:t>trade</a:t>
            </a:r>
            <a:r>
              <a:rPr sz="2800" spc="15" dirty="0">
                <a:latin typeface="Arial"/>
                <a:cs typeface="Arial"/>
              </a:rPr>
              <a:t> </a:t>
            </a:r>
            <a:r>
              <a:rPr sz="2800" dirty="0">
                <a:latin typeface="Arial"/>
                <a:cs typeface="Arial"/>
              </a:rPr>
              <a:t>barriers</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Organizing</a:t>
            </a:r>
            <a:endParaRPr lang="en-US" dirty="0"/>
          </a:p>
        </p:txBody>
      </p:sp>
      <p:sp>
        <p:nvSpPr>
          <p:cNvPr id="3" name="Content Placeholder 2"/>
          <p:cNvSpPr>
            <a:spLocks noGrp="1"/>
          </p:cNvSpPr>
          <p:nvPr>
            <p:ph idx="1"/>
          </p:nvPr>
        </p:nvSpPr>
        <p:spPr/>
        <p:txBody>
          <a:bodyPr>
            <a:normAutofit/>
          </a:bodyPr>
          <a:lstStyle/>
          <a:p>
            <a:r>
              <a:rPr lang="en-US" altLang="en-US" sz="2400" dirty="0"/>
              <a:t>In organizing, managers create the structure of working relationships between organizational members that </a:t>
            </a:r>
            <a:r>
              <a:rPr lang="en-US" altLang="en-US" sz="2400" u="sng" dirty="0"/>
              <a:t>best allows them to work together and achieve goals.</a:t>
            </a:r>
          </a:p>
          <a:p>
            <a:r>
              <a:rPr lang="en-US" altLang="en-US" sz="2400" u="sng" dirty="0"/>
              <a:t>Managers will group people into departments according to the tasks performed.</a:t>
            </a:r>
          </a:p>
          <a:p>
            <a:pPr lvl="1"/>
            <a:r>
              <a:rPr lang="en-US" altLang="en-US" sz="2000" i="1" u="sng" dirty="0"/>
              <a:t>Managers will also lay out lines of authority and responsibility for members.</a:t>
            </a:r>
          </a:p>
          <a:p>
            <a:r>
              <a:rPr lang="en-US" altLang="en-US" sz="2400" dirty="0"/>
              <a:t>An organizational structure is the outcome of organizing. This structure coordinates and motivates employees so that they work together to achieve goals.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322829" y="497840"/>
            <a:ext cx="449770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tab pos="1129665" algn="l"/>
              </a:tabLst>
              <a:defRPr/>
            </a:pPr>
            <a:r>
              <a:rPr kumimoji="0" lang="en-US" sz="4400" b="0" i="0" u="none" strike="noStrike" kern="1200" cap="none" spc="-5" normalizeH="0" baseline="0" noProof="0" smtClean="0">
                <a:ln>
                  <a:noFill/>
                </a:ln>
                <a:solidFill>
                  <a:schemeClr val="tx1"/>
                </a:solidFill>
                <a:effectLst/>
                <a:uLnTx/>
                <a:uFillTx/>
                <a:latin typeface="Arial"/>
                <a:ea typeface="+mj-ea"/>
                <a:cs typeface="Arial"/>
              </a:rPr>
              <a:t>The	</a:t>
            </a:r>
            <a:r>
              <a:rPr kumimoji="0" lang="en-US" sz="4400" b="0" i="0" u="none" strike="noStrike" kern="1200" cap="none" spc="0" normalizeH="0" baseline="0" noProof="0" smtClean="0">
                <a:ln>
                  <a:noFill/>
                </a:ln>
                <a:solidFill>
                  <a:schemeClr val="tx1"/>
                </a:solidFill>
                <a:effectLst/>
                <a:uLnTx/>
                <a:uFillTx/>
                <a:latin typeface="Arial"/>
                <a:ea typeface="+mj-ea"/>
                <a:cs typeface="Arial"/>
              </a:rPr>
              <a:t>SWOT</a:t>
            </a:r>
            <a:r>
              <a:rPr kumimoji="0" lang="en-US" sz="4400" b="0" i="0" u="none" strike="noStrike" kern="1200" cap="none" spc="-70" normalizeH="0" baseline="0" noProof="0" smtClean="0">
                <a:ln>
                  <a:noFill/>
                </a:ln>
                <a:solidFill>
                  <a:schemeClr val="tx1"/>
                </a:solidFill>
                <a:effectLst/>
                <a:uLnTx/>
                <a:uFillTx/>
                <a:latin typeface="Arial"/>
                <a:ea typeface="+mj-ea"/>
                <a:cs typeface="Arial"/>
              </a:rPr>
              <a:t> </a:t>
            </a:r>
            <a:r>
              <a:rPr kumimoji="0" lang="en-US" sz="4400" b="0" i="0" u="none" strike="noStrike" kern="1200" cap="none" spc="-5" normalizeH="0" baseline="0" noProof="0" smtClean="0">
                <a:ln>
                  <a:noFill/>
                </a:ln>
                <a:solidFill>
                  <a:schemeClr val="tx1"/>
                </a:solidFill>
                <a:effectLst/>
                <a:uLnTx/>
                <a:uFillTx/>
                <a:latin typeface="Arial"/>
                <a:ea typeface="+mj-ea"/>
                <a:cs typeface="Arial"/>
              </a:rPr>
              <a:t>Matrix</a:t>
            </a:r>
            <a:endParaRPr kumimoji="0" lang="en-US" sz="4400" b="0" i="0"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591309"/>
            <a:ext cx="7861934" cy="4378960"/>
          </a:xfrm>
          <a:prstGeom prst="rect">
            <a:avLst/>
          </a:prstGeom>
        </p:spPr>
        <p:txBody>
          <a:bodyPr vert="horz" wrap="square" lIns="0" tIns="55244" rIns="0" bIns="0" rtlCol="0">
            <a:spAutoFit/>
          </a:bodyPr>
          <a:lstStyle/>
          <a:p>
            <a:pPr marL="354965" marR="5080" indent="-342900">
              <a:lnSpc>
                <a:spcPct val="90000"/>
              </a:lnSpc>
              <a:spcBef>
                <a:spcPts val="434"/>
              </a:spcBef>
              <a:buChar char="•"/>
              <a:tabLst>
                <a:tab pos="354965" algn="l"/>
                <a:tab pos="355600" algn="l"/>
              </a:tabLst>
            </a:pPr>
            <a:r>
              <a:rPr sz="2800" dirty="0">
                <a:latin typeface="Arial"/>
                <a:cs typeface="Arial"/>
              </a:rPr>
              <a:t>A firm should not necessarily pursue the more  lucrative opportunities. </a:t>
            </a:r>
            <a:r>
              <a:rPr sz="2800" spc="-5" dirty="0">
                <a:latin typeface="Arial"/>
                <a:cs typeface="Arial"/>
              </a:rPr>
              <a:t>Rather, it may </a:t>
            </a:r>
            <a:r>
              <a:rPr sz="2800" dirty="0">
                <a:latin typeface="Arial"/>
                <a:cs typeface="Arial"/>
              </a:rPr>
              <a:t>have a  better chance at developing a competitive  advantage by </a:t>
            </a:r>
            <a:r>
              <a:rPr sz="2800" spc="-5" dirty="0">
                <a:latin typeface="Arial"/>
                <a:cs typeface="Arial"/>
              </a:rPr>
              <a:t>identifying </a:t>
            </a:r>
            <a:r>
              <a:rPr sz="2800" dirty="0">
                <a:latin typeface="Arial"/>
                <a:cs typeface="Arial"/>
              </a:rPr>
              <a:t>a </a:t>
            </a:r>
            <a:r>
              <a:rPr sz="2800" spc="-5" dirty="0">
                <a:latin typeface="Arial"/>
                <a:cs typeface="Arial"/>
              </a:rPr>
              <a:t>fit between </a:t>
            </a:r>
            <a:r>
              <a:rPr sz="2800" dirty="0">
                <a:latin typeface="Arial"/>
                <a:cs typeface="Arial"/>
              </a:rPr>
              <a:t>the </a:t>
            </a:r>
            <a:r>
              <a:rPr sz="2800" spc="-5" dirty="0">
                <a:latin typeface="Arial"/>
                <a:cs typeface="Arial"/>
              </a:rPr>
              <a:t>firm's  </a:t>
            </a:r>
            <a:r>
              <a:rPr sz="2800" dirty="0">
                <a:latin typeface="Arial"/>
                <a:cs typeface="Arial"/>
              </a:rPr>
              <a:t>strengths and upcoming opportunities. In </a:t>
            </a:r>
            <a:r>
              <a:rPr sz="2800" spc="-5" dirty="0">
                <a:latin typeface="Arial"/>
                <a:cs typeface="Arial"/>
              </a:rPr>
              <a:t>some  </a:t>
            </a:r>
            <a:r>
              <a:rPr sz="2800" dirty="0">
                <a:latin typeface="Arial"/>
                <a:cs typeface="Arial"/>
              </a:rPr>
              <a:t>cases, the firm can overcome a weakness in  </a:t>
            </a:r>
            <a:r>
              <a:rPr sz="2800" spc="-5" dirty="0">
                <a:latin typeface="Arial"/>
                <a:cs typeface="Arial"/>
              </a:rPr>
              <a:t>order </a:t>
            </a:r>
            <a:r>
              <a:rPr sz="2800" dirty="0">
                <a:latin typeface="Arial"/>
                <a:cs typeface="Arial"/>
              </a:rPr>
              <a:t>to prepare itself to pursue a compelling  opportunity.</a:t>
            </a:r>
            <a:endParaRPr sz="2800">
              <a:latin typeface="Arial"/>
              <a:cs typeface="Arial"/>
            </a:endParaRPr>
          </a:p>
          <a:p>
            <a:pPr marL="354965" marR="10160" indent="-342900">
              <a:lnSpc>
                <a:spcPts val="3020"/>
              </a:lnSpc>
              <a:spcBef>
                <a:spcPts val="745"/>
              </a:spcBef>
              <a:buChar char="•"/>
              <a:tabLst>
                <a:tab pos="354965" algn="l"/>
                <a:tab pos="355600" algn="l"/>
              </a:tabLst>
            </a:pPr>
            <a:r>
              <a:rPr sz="2800" spc="-10" dirty="0">
                <a:latin typeface="Arial"/>
                <a:cs typeface="Arial"/>
              </a:rPr>
              <a:t>To </a:t>
            </a:r>
            <a:r>
              <a:rPr sz="2800" dirty="0">
                <a:latin typeface="Arial"/>
                <a:cs typeface="Arial"/>
              </a:rPr>
              <a:t>develop strategies that take into account the  </a:t>
            </a:r>
            <a:r>
              <a:rPr sz="2800" spc="-10" dirty="0">
                <a:latin typeface="Arial"/>
                <a:cs typeface="Arial"/>
              </a:rPr>
              <a:t>SWOT </a:t>
            </a:r>
            <a:r>
              <a:rPr sz="2800" dirty="0">
                <a:latin typeface="Arial"/>
                <a:cs typeface="Arial"/>
              </a:rPr>
              <a:t>profile, a </a:t>
            </a:r>
            <a:r>
              <a:rPr sz="2800" spc="-5" dirty="0">
                <a:latin typeface="Arial"/>
                <a:cs typeface="Arial"/>
              </a:rPr>
              <a:t>matrix </a:t>
            </a:r>
            <a:r>
              <a:rPr sz="2800" dirty="0">
                <a:latin typeface="Arial"/>
                <a:cs typeface="Arial"/>
              </a:rPr>
              <a:t>of these factors can be  constructed.</a:t>
            </a:r>
            <a:endParaRPr sz="2800">
              <a:latin typeface="Arial"/>
              <a:cs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881629" y="497840"/>
            <a:ext cx="337883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0" u="none" strike="noStrike" kern="1200" cap="none" spc="-5" normalizeH="0" baseline="0" noProof="0" smtClean="0">
                <a:ln>
                  <a:noFill/>
                </a:ln>
                <a:solidFill>
                  <a:schemeClr val="tx1"/>
                </a:solidFill>
                <a:effectLst/>
                <a:uLnTx/>
                <a:uFillTx/>
                <a:latin typeface="Arial"/>
                <a:ea typeface="+mj-ea"/>
                <a:cs typeface="Arial"/>
              </a:rPr>
              <a:t>SWOT</a:t>
            </a:r>
            <a:r>
              <a:rPr kumimoji="0" lang="en-US" sz="4400" b="0" i="0" u="none" strike="noStrike" kern="1200" cap="none" spc="-65" normalizeH="0" baseline="0" noProof="0" smtClean="0">
                <a:ln>
                  <a:noFill/>
                </a:ln>
                <a:solidFill>
                  <a:schemeClr val="tx1"/>
                </a:solidFill>
                <a:effectLst/>
                <a:uLnTx/>
                <a:uFillTx/>
                <a:latin typeface="Arial"/>
                <a:ea typeface="+mj-ea"/>
                <a:cs typeface="Arial"/>
              </a:rPr>
              <a:t> </a:t>
            </a:r>
            <a:r>
              <a:rPr kumimoji="0" lang="en-US" sz="4400" b="0" i="0" u="none" strike="noStrike" kern="1200" cap="none" spc="-5" normalizeH="0" baseline="0" noProof="0" smtClean="0">
                <a:ln>
                  <a:noFill/>
                </a:ln>
                <a:solidFill>
                  <a:schemeClr val="tx1"/>
                </a:solidFill>
                <a:effectLst/>
                <a:uLnTx/>
                <a:uFillTx/>
                <a:latin typeface="Arial"/>
                <a:ea typeface="+mj-ea"/>
                <a:cs typeface="Arial"/>
              </a:rPr>
              <a:t>Matrix</a:t>
            </a:r>
            <a:endParaRPr kumimoji="0" lang="en-US" sz="4400" b="0" i="0" u="none" strike="noStrike" kern="1200" cap="none" spc="-5" normalizeH="0" baseline="0" noProof="0" dirty="0">
              <a:ln>
                <a:noFill/>
              </a:ln>
              <a:solidFill>
                <a:schemeClr val="tx1"/>
              </a:solidFill>
              <a:effectLst/>
              <a:uLnTx/>
              <a:uFillTx/>
              <a:latin typeface="Arial"/>
              <a:ea typeface="+mj-ea"/>
              <a:cs typeface="Arial"/>
            </a:endParaRPr>
          </a:p>
        </p:txBody>
      </p:sp>
      <p:sp>
        <p:nvSpPr>
          <p:cNvPr id="3" name="object 4"/>
          <p:cNvSpPr txBox="1"/>
          <p:nvPr/>
        </p:nvSpPr>
        <p:spPr>
          <a:xfrm>
            <a:off x="534669" y="1634490"/>
            <a:ext cx="8070215" cy="878840"/>
          </a:xfrm>
          <a:prstGeom prst="rect">
            <a:avLst/>
          </a:prstGeom>
        </p:spPr>
        <p:txBody>
          <a:bodyPr vert="horz" wrap="square" lIns="0" tIns="12700" rIns="0" bIns="0" rtlCol="0">
            <a:spAutoFit/>
          </a:bodyPr>
          <a:lstStyle/>
          <a:p>
            <a:pPr marL="354965" marR="5080" indent="-342900">
              <a:lnSpc>
                <a:spcPct val="100000"/>
              </a:lnSpc>
              <a:spcBef>
                <a:spcPts val="100"/>
              </a:spcBef>
            </a:pPr>
            <a:r>
              <a:rPr sz="2800" spc="-5" dirty="0">
                <a:latin typeface="Arial"/>
                <a:cs typeface="Arial"/>
              </a:rPr>
              <a:t>The SWOT matrix </a:t>
            </a:r>
            <a:r>
              <a:rPr sz="2800" dirty="0">
                <a:latin typeface="Arial"/>
                <a:cs typeface="Arial"/>
              </a:rPr>
              <a:t>(also </a:t>
            </a:r>
            <a:r>
              <a:rPr sz="2800" spc="-5" dirty="0">
                <a:latin typeface="Arial"/>
                <a:cs typeface="Arial"/>
              </a:rPr>
              <a:t>known as </a:t>
            </a:r>
            <a:r>
              <a:rPr sz="2800" dirty="0">
                <a:latin typeface="Arial"/>
                <a:cs typeface="Arial"/>
              </a:rPr>
              <a:t>a </a:t>
            </a:r>
            <a:r>
              <a:rPr sz="2800" b="1" spc="-5" dirty="0">
                <a:latin typeface="Arial"/>
                <a:cs typeface="Arial"/>
              </a:rPr>
              <a:t>TOWS </a:t>
            </a:r>
            <a:r>
              <a:rPr sz="2800" b="1" dirty="0">
                <a:latin typeface="Arial"/>
                <a:cs typeface="Arial"/>
              </a:rPr>
              <a:t>Matrix</a:t>
            </a:r>
            <a:r>
              <a:rPr sz="2800" dirty="0">
                <a:latin typeface="Arial"/>
                <a:cs typeface="Arial"/>
              </a:rPr>
              <a:t>)  </a:t>
            </a:r>
            <a:r>
              <a:rPr sz="2800" spc="-5" dirty="0">
                <a:latin typeface="Arial"/>
                <a:cs typeface="Arial"/>
              </a:rPr>
              <a:t>is shown</a:t>
            </a:r>
            <a:r>
              <a:rPr sz="2800" spc="5" dirty="0">
                <a:latin typeface="Arial"/>
                <a:cs typeface="Arial"/>
              </a:rPr>
              <a:t> </a:t>
            </a:r>
            <a:r>
              <a:rPr sz="2800" dirty="0">
                <a:latin typeface="Arial"/>
                <a:cs typeface="Arial"/>
              </a:rPr>
              <a:t>below:</a:t>
            </a:r>
            <a:endParaRPr sz="2800">
              <a:latin typeface="Arial"/>
              <a:cs typeface="Arial"/>
            </a:endParaRPr>
          </a:p>
        </p:txBody>
      </p:sp>
      <p:graphicFrame>
        <p:nvGraphicFramePr>
          <p:cNvPr id="4" name="object 11"/>
          <p:cNvGraphicFramePr>
            <a:graphicFrameLocks noGrp="1"/>
          </p:cNvGraphicFramePr>
          <p:nvPr/>
        </p:nvGraphicFramePr>
        <p:xfrm>
          <a:off x="1824127" y="2814727"/>
          <a:ext cx="6096000" cy="2848609"/>
        </p:xfrm>
        <a:graphic>
          <a:graphicData uri="http://schemas.openxmlformats.org/drawingml/2006/table">
            <a:tbl>
              <a:tblPr firstRow="1" bandRow="1">
                <a:tableStyleId>{2D5ABB26-0587-4C30-8999-92F81FD0307C}</a:tableStyleId>
              </a:tblPr>
              <a:tblGrid>
                <a:gridCol w="2061210">
                  <a:extLst>
                    <a:ext uri="{9D8B030D-6E8A-4147-A177-3AD203B41FA5}">
                      <a16:colId xmlns:a16="http://schemas.microsoft.com/office/drawing/2014/main" val="20000"/>
                    </a:ext>
                  </a:extLst>
                </a:gridCol>
                <a:gridCol w="1960880">
                  <a:extLst>
                    <a:ext uri="{9D8B030D-6E8A-4147-A177-3AD203B41FA5}">
                      <a16:colId xmlns:a16="http://schemas.microsoft.com/office/drawing/2014/main" val="20001"/>
                    </a:ext>
                  </a:extLst>
                </a:gridCol>
                <a:gridCol w="2073910">
                  <a:extLst>
                    <a:ext uri="{9D8B030D-6E8A-4147-A177-3AD203B41FA5}">
                      <a16:colId xmlns:a16="http://schemas.microsoft.com/office/drawing/2014/main" val="20002"/>
                    </a:ext>
                  </a:extLst>
                </a:gridCol>
              </a:tblGrid>
              <a:tr h="657860">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0"/>
                        </a:spcBef>
                      </a:pPr>
                      <a:endParaRPr sz="1600">
                        <a:latin typeface="Times New Roman"/>
                        <a:cs typeface="Times New Roman"/>
                      </a:endParaRPr>
                    </a:p>
                    <a:p>
                      <a:pPr algn="ctr">
                        <a:lnSpc>
                          <a:spcPct val="100000"/>
                        </a:lnSpc>
                      </a:pPr>
                      <a:r>
                        <a:rPr sz="1200" b="1" spc="-5" dirty="0">
                          <a:latin typeface="Times New Roman"/>
                          <a:cs typeface="Times New Roman"/>
                        </a:rPr>
                        <a:t>Strengths</a:t>
                      </a:r>
                      <a:endParaRPr sz="1200">
                        <a:latin typeface="Times New Roman"/>
                        <a:cs typeface="Times New Roman"/>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spcBef>
                          <a:spcPts val="30"/>
                        </a:spcBef>
                      </a:pPr>
                      <a:endParaRPr sz="1600">
                        <a:latin typeface="Times New Roman"/>
                        <a:cs typeface="Times New Roman"/>
                      </a:endParaRPr>
                    </a:p>
                    <a:p>
                      <a:pPr marL="646430">
                        <a:lnSpc>
                          <a:spcPct val="100000"/>
                        </a:lnSpc>
                      </a:pPr>
                      <a:r>
                        <a:rPr sz="1200" b="1" spc="-5" dirty="0">
                          <a:latin typeface="Times New Roman"/>
                          <a:cs typeface="Times New Roman"/>
                        </a:rPr>
                        <a:t>Weaknesses</a:t>
                      </a:r>
                      <a:endParaRPr sz="1200">
                        <a:latin typeface="Times New Roman"/>
                        <a:cs typeface="Times New Roman"/>
                      </a:endParaRPr>
                    </a:p>
                  </a:txBody>
                  <a:tcPr marL="0" marR="0" marT="381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096009">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5"/>
                        </a:spcBef>
                      </a:pPr>
                      <a:endParaRPr sz="1150">
                        <a:latin typeface="Times New Roman"/>
                        <a:cs typeface="Times New Roman"/>
                      </a:endParaRPr>
                    </a:p>
                    <a:p>
                      <a:pPr marL="432434">
                        <a:lnSpc>
                          <a:spcPct val="100000"/>
                        </a:lnSpc>
                      </a:pPr>
                      <a:r>
                        <a:rPr sz="1200" b="1" spc="-5" dirty="0">
                          <a:latin typeface="Times New Roman"/>
                          <a:cs typeface="Times New Roman"/>
                        </a:rPr>
                        <a:t>Opportunities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p>
                      <a:pPr>
                        <a:lnSpc>
                          <a:spcPct val="100000"/>
                        </a:lnSpc>
                        <a:spcBef>
                          <a:spcPts val="35"/>
                        </a:spcBef>
                      </a:pPr>
                      <a:endParaRPr sz="1800">
                        <a:latin typeface="Times New Roman"/>
                        <a:cs typeface="Times New Roman"/>
                      </a:endParaRPr>
                    </a:p>
                    <a:p>
                      <a:pPr marL="89535">
                        <a:lnSpc>
                          <a:spcPct val="100000"/>
                        </a:lnSpc>
                      </a:pPr>
                      <a:r>
                        <a:rPr sz="1200" dirty="0">
                          <a:latin typeface="Times New Roman"/>
                          <a:cs typeface="Times New Roman"/>
                        </a:rPr>
                        <a:t>S-O</a:t>
                      </a:r>
                      <a:r>
                        <a:rPr sz="1200" spc="-15" dirty="0">
                          <a:latin typeface="Times New Roman"/>
                          <a:cs typeface="Times New Roman"/>
                        </a:rPr>
                        <a:t> </a:t>
                      </a:r>
                      <a:r>
                        <a:rPr sz="1200" spc="-5" dirty="0">
                          <a:latin typeface="Times New Roman"/>
                          <a:cs typeface="Times New Roman"/>
                        </a:rPr>
                        <a:t>strategies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p>
                      <a:pPr>
                        <a:lnSpc>
                          <a:spcPct val="100000"/>
                        </a:lnSpc>
                        <a:spcBef>
                          <a:spcPts val="35"/>
                        </a:spcBef>
                      </a:pPr>
                      <a:endParaRPr sz="1800">
                        <a:latin typeface="Times New Roman"/>
                        <a:cs typeface="Times New Roman"/>
                      </a:endParaRPr>
                    </a:p>
                    <a:p>
                      <a:pPr marL="88900">
                        <a:lnSpc>
                          <a:spcPct val="100000"/>
                        </a:lnSpc>
                      </a:pPr>
                      <a:r>
                        <a:rPr sz="1200" spc="-5" dirty="0">
                          <a:latin typeface="Times New Roman"/>
                          <a:cs typeface="Times New Roman"/>
                        </a:rPr>
                        <a:t>W-O strategies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094740">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55"/>
                        </a:spcBef>
                      </a:pPr>
                      <a:endParaRPr sz="1100">
                        <a:latin typeface="Times New Roman"/>
                        <a:cs typeface="Times New Roman"/>
                      </a:endParaRPr>
                    </a:p>
                    <a:p>
                      <a:pPr marL="432434">
                        <a:lnSpc>
                          <a:spcPct val="100000"/>
                        </a:lnSpc>
                      </a:pPr>
                      <a:r>
                        <a:rPr sz="1200" b="1" spc="-5" dirty="0">
                          <a:latin typeface="Times New Roman"/>
                          <a:cs typeface="Times New Roman"/>
                        </a:rPr>
                        <a:t>Threats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p>
                      <a:pPr>
                        <a:lnSpc>
                          <a:spcPct val="100000"/>
                        </a:lnSpc>
                        <a:spcBef>
                          <a:spcPts val="25"/>
                        </a:spcBef>
                      </a:pPr>
                      <a:endParaRPr sz="1800">
                        <a:latin typeface="Times New Roman"/>
                        <a:cs typeface="Times New Roman"/>
                      </a:endParaRPr>
                    </a:p>
                    <a:p>
                      <a:pPr marL="89535">
                        <a:lnSpc>
                          <a:spcPct val="100000"/>
                        </a:lnSpc>
                      </a:pPr>
                      <a:r>
                        <a:rPr sz="1200" dirty="0">
                          <a:latin typeface="Times New Roman"/>
                          <a:cs typeface="Times New Roman"/>
                        </a:rPr>
                        <a:t>S-T</a:t>
                      </a:r>
                      <a:r>
                        <a:rPr sz="1200" spc="-10" dirty="0">
                          <a:latin typeface="Times New Roman"/>
                          <a:cs typeface="Times New Roman"/>
                        </a:rPr>
                        <a:t> </a:t>
                      </a:r>
                      <a:r>
                        <a:rPr sz="1200" spc="-5" dirty="0">
                          <a:latin typeface="Times New Roman"/>
                          <a:cs typeface="Times New Roman"/>
                        </a:rPr>
                        <a:t>strategies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1300">
                        <a:latin typeface="Times New Roman"/>
                        <a:cs typeface="Times New Roman"/>
                      </a:endParaRPr>
                    </a:p>
                    <a:p>
                      <a:pPr>
                        <a:lnSpc>
                          <a:spcPct val="100000"/>
                        </a:lnSpc>
                        <a:spcBef>
                          <a:spcPts val="25"/>
                        </a:spcBef>
                      </a:pPr>
                      <a:endParaRPr sz="1800">
                        <a:latin typeface="Times New Roman"/>
                        <a:cs typeface="Times New Roman"/>
                      </a:endParaRPr>
                    </a:p>
                    <a:p>
                      <a:pPr marL="88900">
                        <a:lnSpc>
                          <a:spcPct val="100000"/>
                        </a:lnSpc>
                      </a:pPr>
                      <a:r>
                        <a:rPr sz="1200" spc="-5" dirty="0">
                          <a:latin typeface="Times New Roman"/>
                          <a:cs typeface="Times New Roman"/>
                        </a:rPr>
                        <a:t>W-T</a:t>
                      </a:r>
                      <a:r>
                        <a:rPr sz="1200" dirty="0">
                          <a:latin typeface="Times New Roman"/>
                          <a:cs typeface="Times New Roman"/>
                        </a:rPr>
                        <a:t> </a:t>
                      </a:r>
                      <a:r>
                        <a:rPr sz="1200" spc="-5" dirty="0">
                          <a:latin typeface="Times New Roman"/>
                          <a:cs typeface="Times New Roman"/>
                        </a:rPr>
                        <a:t>strategies</a:t>
                      </a: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1454150" y="497840"/>
            <a:ext cx="623760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0" u="none" strike="noStrike" kern="1200" cap="none" spc="-5" normalizeH="0" baseline="0" noProof="0" smtClean="0">
                <a:ln>
                  <a:noFill/>
                </a:ln>
                <a:solidFill>
                  <a:schemeClr val="tx1"/>
                </a:solidFill>
                <a:effectLst/>
                <a:uLnTx/>
                <a:uFillTx/>
                <a:latin typeface="+mj-lt"/>
                <a:ea typeface="+mj-ea"/>
                <a:cs typeface="+mj-cs"/>
              </a:rPr>
              <a:t>Competitive</a:t>
            </a:r>
            <a:r>
              <a:rPr kumimoji="0" lang="en-US" sz="4400" b="0" i="0" u="none" strike="noStrike" kern="1200" cap="none" spc="-40" normalizeH="0" baseline="0" noProof="0" smtClean="0">
                <a:ln>
                  <a:noFill/>
                </a:ln>
                <a:solidFill>
                  <a:schemeClr val="tx1"/>
                </a:solidFill>
                <a:effectLst/>
                <a:uLnTx/>
                <a:uFillTx/>
                <a:latin typeface="+mj-lt"/>
                <a:ea typeface="+mj-ea"/>
                <a:cs typeface="+mj-cs"/>
              </a:rPr>
              <a:t> </a:t>
            </a:r>
            <a:r>
              <a:rPr kumimoji="0" lang="en-US" sz="4400" b="0" i="0" u="none" strike="noStrike" kern="1200" cap="none" spc="-5" normalizeH="0" baseline="0" noProof="0" smtClean="0">
                <a:ln>
                  <a:noFill/>
                </a:ln>
                <a:solidFill>
                  <a:schemeClr val="tx1"/>
                </a:solidFill>
                <a:effectLst/>
                <a:uLnTx/>
                <a:uFillTx/>
                <a:latin typeface="+mj-lt"/>
                <a:ea typeface="+mj-ea"/>
                <a:cs typeface="+mj-cs"/>
              </a:rPr>
              <a:t>Advantage</a:t>
            </a:r>
            <a:endParaRPr kumimoji="0" lang="en-US" sz="4400" b="0" i="0" u="none" strike="noStrike" kern="1200" cap="none" spc="-5" normalizeH="0" baseline="0" noProof="0" dirty="0">
              <a:ln>
                <a:noFill/>
              </a:ln>
              <a:solidFill>
                <a:schemeClr val="tx1"/>
              </a:solidFill>
              <a:effectLst/>
              <a:uLnTx/>
              <a:uFillTx/>
              <a:latin typeface="+mj-lt"/>
              <a:ea typeface="+mj-ea"/>
              <a:cs typeface="+mj-cs"/>
            </a:endParaRPr>
          </a:p>
        </p:txBody>
      </p:sp>
      <p:sp>
        <p:nvSpPr>
          <p:cNvPr id="3" name="object 6"/>
          <p:cNvSpPr txBox="1"/>
          <p:nvPr/>
        </p:nvSpPr>
        <p:spPr>
          <a:xfrm>
            <a:off x="877569" y="1573529"/>
            <a:ext cx="7694930" cy="1369060"/>
          </a:xfrm>
          <a:prstGeom prst="rect">
            <a:avLst/>
          </a:prstGeom>
        </p:spPr>
        <p:txBody>
          <a:bodyPr vert="horz" wrap="square" lIns="0" tIns="71120" rIns="0" bIns="0" rtlCol="0">
            <a:spAutoFit/>
          </a:bodyPr>
          <a:lstStyle/>
          <a:p>
            <a:pPr marL="12700" marR="5080">
              <a:lnSpc>
                <a:spcPts val="1920"/>
              </a:lnSpc>
              <a:spcBef>
                <a:spcPts val="560"/>
              </a:spcBef>
            </a:pPr>
            <a:r>
              <a:rPr sz="2000" dirty="0">
                <a:latin typeface="Arial"/>
                <a:cs typeface="Arial"/>
              </a:rPr>
              <a:t>When a </a:t>
            </a:r>
            <a:r>
              <a:rPr sz="2000" spc="-5" dirty="0">
                <a:latin typeface="Arial"/>
                <a:cs typeface="Arial"/>
              </a:rPr>
              <a:t>firm </a:t>
            </a:r>
            <a:r>
              <a:rPr sz="2000" dirty="0">
                <a:latin typeface="Arial"/>
                <a:cs typeface="Arial"/>
              </a:rPr>
              <a:t>sustains </a:t>
            </a:r>
            <a:r>
              <a:rPr sz="2000" spc="-5" dirty="0">
                <a:latin typeface="Arial"/>
                <a:cs typeface="Arial"/>
              </a:rPr>
              <a:t>profits </a:t>
            </a:r>
            <a:r>
              <a:rPr sz="2000" dirty="0">
                <a:latin typeface="Arial"/>
                <a:cs typeface="Arial"/>
              </a:rPr>
              <a:t>that exceed </a:t>
            </a:r>
            <a:r>
              <a:rPr sz="2000" spc="-5" dirty="0">
                <a:latin typeface="Arial"/>
                <a:cs typeface="Arial"/>
              </a:rPr>
              <a:t>the </a:t>
            </a:r>
            <a:r>
              <a:rPr sz="2000" dirty="0">
                <a:latin typeface="Arial"/>
                <a:cs typeface="Arial"/>
              </a:rPr>
              <a:t>average </a:t>
            </a:r>
            <a:r>
              <a:rPr sz="2000" spc="-5" dirty="0">
                <a:latin typeface="Arial"/>
                <a:cs typeface="Arial"/>
              </a:rPr>
              <a:t>for its </a:t>
            </a:r>
            <a:r>
              <a:rPr sz="2000" dirty="0">
                <a:latin typeface="Arial"/>
                <a:cs typeface="Arial"/>
              </a:rPr>
              <a:t>industry,  </a:t>
            </a:r>
            <a:r>
              <a:rPr sz="2000" spc="-5" dirty="0">
                <a:latin typeface="Arial"/>
                <a:cs typeface="Arial"/>
              </a:rPr>
              <a:t>the firm is </a:t>
            </a:r>
            <a:r>
              <a:rPr sz="2000" dirty="0">
                <a:latin typeface="Arial"/>
                <a:cs typeface="Arial"/>
              </a:rPr>
              <a:t>said </a:t>
            </a:r>
            <a:r>
              <a:rPr sz="2000" spc="-5" dirty="0">
                <a:latin typeface="Arial"/>
                <a:cs typeface="Arial"/>
              </a:rPr>
              <a:t>to </a:t>
            </a:r>
            <a:r>
              <a:rPr sz="2000" dirty="0">
                <a:latin typeface="Arial"/>
                <a:cs typeface="Arial"/>
              </a:rPr>
              <a:t>possess a </a:t>
            </a:r>
            <a:r>
              <a:rPr sz="2000" b="1" spc="-5" dirty="0">
                <a:latin typeface="Arial"/>
                <a:cs typeface="Arial"/>
              </a:rPr>
              <a:t>competitive </a:t>
            </a:r>
            <a:r>
              <a:rPr sz="2000" b="1" dirty="0">
                <a:latin typeface="Arial"/>
                <a:cs typeface="Arial"/>
              </a:rPr>
              <a:t>advantage </a:t>
            </a:r>
            <a:r>
              <a:rPr sz="2000" dirty="0">
                <a:latin typeface="Arial"/>
                <a:cs typeface="Arial"/>
              </a:rPr>
              <a:t>over </a:t>
            </a:r>
            <a:r>
              <a:rPr sz="2000" spc="-5" dirty="0">
                <a:latin typeface="Arial"/>
                <a:cs typeface="Arial"/>
              </a:rPr>
              <a:t>its </a:t>
            </a:r>
            <a:r>
              <a:rPr sz="2000" dirty="0">
                <a:latin typeface="Arial"/>
                <a:cs typeface="Arial"/>
              </a:rPr>
              <a:t>rivals.  The </a:t>
            </a:r>
            <a:r>
              <a:rPr sz="2000" spc="-5" dirty="0">
                <a:latin typeface="Arial"/>
                <a:cs typeface="Arial"/>
              </a:rPr>
              <a:t>goal of </a:t>
            </a:r>
            <a:r>
              <a:rPr sz="2000" dirty="0">
                <a:latin typeface="Arial"/>
                <a:cs typeface="Arial"/>
              </a:rPr>
              <a:t>much </a:t>
            </a:r>
            <a:r>
              <a:rPr sz="2000" spc="-5" dirty="0">
                <a:latin typeface="Arial"/>
                <a:cs typeface="Arial"/>
              </a:rPr>
              <a:t>of </a:t>
            </a:r>
            <a:r>
              <a:rPr sz="2000" dirty="0">
                <a:latin typeface="Arial"/>
                <a:cs typeface="Arial"/>
              </a:rPr>
              <a:t>business </a:t>
            </a:r>
            <a:r>
              <a:rPr sz="2000" spc="-5" dirty="0">
                <a:latin typeface="Arial"/>
                <a:cs typeface="Arial"/>
              </a:rPr>
              <a:t>strategy </a:t>
            </a:r>
            <a:r>
              <a:rPr sz="2000" dirty="0">
                <a:latin typeface="Arial"/>
                <a:cs typeface="Arial"/>
              </a:rPr>
              <a:t>is </a:t>
            </a:r>
            <a:r>
              <a:rPr sz="2000" spc="-5" dirty="0">
                <a:latin typeface="Arial"/>
                <a:cs typeface="Arial"/>
              </a:rPr>
              <a:t>to </a:t>
            </a:r>
            <a:r>
              <a:rPr sz="2000" dirty="0">
                <a:latin typeface="Arial"/>
                <a:cs typeface="Arial"/>
              </a:rPr>
              <a:t>achieve a sustainable  </a:t>
            </a:r>
            <a:r>
              <a:rPr sz="2000" spc="-5" dirty="0">
                <a:latin typeface="Arial"/>
                <a:cs typeface="Arial"/>
              </a:rPr>
              <a:t>competitive </a:t>
            </a:r>
            <a:r>
              <a:rPr sz="2000" dirty="0">
                <a:latin typeface="Arial"/>
                <a:cs typeface="Arial"/>
              </a:rPr>
              <a:t>advantage.</a:t>
            </a:r>
            <a:endParaRPr sz="2000">
              <a:latin typeface="Arial"/>
              <a:cs typeface="Arial"/>
            </a:endParaRPr>
          </a:p>
          <a:p>
            <a:pPr marL="12700">
              <a:lnSpc>
                <a:spcPct val="100000"/>
              </a:lnSpc>
              <a:spcBef>
                <a:spcPts val="40"/>
              </a:spcBef>
            </a:pPr>
            <a:r>
              <a:rPr sz="2000" dirty="0">
                <a:latin typeface="Arial"/>
                <a:cs typeface="Arial"/>
              </a:rPr>
              <a:t>Michael </a:t>
            </a:r>
            <a:r>
              <a:rPr sz="2000" spc="-5" dirty="0">
                <a:latin typeface="Arial"/>
                <a:cs typeface="Arial"/>
              </a:rPr>
              <a:t>Porter identified </a:t>
            </a:r>
            <a:r>
              <a:rPr sz="2000" dirty="0">
                <a:latin typeface="Arial"/>
                <a:cs typeface="Arial"/>
              </a:rPr>
              <a:t>two basic types of </a:t>
            </a:r>
            <a:r>
              <a:rPr sz="2000" spc="-5" dirty="0">
                <a:latin typeface="Arial"/>
                <a:cs typeface="Arial"/>
              </a:rPr>
              <a:t>competitive</a:t>
            </a:r>
            <a:r>
              <a:rPr sz="2000" spc="5" dirty="0">
                <a:latin typeface="Arial"/>
                <a:cs typeface="Arial"/>
              </a:rPr>
              <a:t> </a:t>
            </a:r>
            <a:r>
              <a:rPr sz="2000" dirty="0">
                <a:latin typeface="Arial"/>
                <a:cs typeface="Arial"/>
              </a:rPr>
              <a:t>advantage:</a:t>
            </a:r>
            <a:endParaRPr sz="2000">
              <a:latin typeface="Arial"/>
              <a:cs typeface="Arial"/>
            </a:endParaRPr>
          </a:p>
        </p:txBody>
      </p:sp>
      <p:sp>
        <p:nvSpPr>
          <p:cNvPr id="4" name="object 8"/>
          <p:cNvSpPr txBox="1"/>
          <p:nvPr/>
        </p:nvSpPr>
        <p:spPr>
          <a:xfrm>
            <a:off x="1277619" y="2918459"/>
            <a:ext cx="2523490" cy="575310"/>
          </a:xfrm>
          <a:prstGeom prst="rect">
            <a:avLst/>
          </a:prstGeom>
        </p:spPr>
        <p:txBody>
          <a:bodyPr vert="horz" wrap="square" lIns="0" tIns="11430" rIns="0" bIns="0" rtlCol="0">
            <a:spAutoFit/>
          </a:bodyPr>
          <a:lstStyle/>
          <a:p>
            <a:pPr marL="12700" marR="5080">
              <a:lnSpc>
                <a:spcPct val="100499"/>
              </a:lnSpc>
              <a:spcBef>
                <a:spcPts val="90"/>
              </a:spcBef>
            </a:pPr>
            <a:r>
              <a:rPr sz="1800" spc="-5" dirty="0">
                <a:latin typeface="Arial"/>
                <a:cs typeface="Arial"/>
              </a:rPr>
              <a:t>cost </a:t>
            </a:r>
            <a:r>
              <a:rPr sz="1800" spc="-10" dirty="0">
                <a:latin typeface="Arial"/>
                <a:cs typeface="Arial"/>
              </a:rPr>
              <a:t>advantage  </a:t>
            </a:r>
            <a:r>
              <a:rPr sz="1800" spc="-5" dirty="0">
                <a:latin typeface="Arial"/>
                <a:cs typeface="Arial"/>
              </a:rPr>
              <a:t>differentiation</a:t>
            </a:r>
            <a:r>
              <a:rPr sz="1800" spc="-60" dirty="0">
                <a:latin typeface="Arial"/>
                <a:cs typeface="Arial"/>
              </a:rPr>
              <a:t> </a:t>
            </a:r>
            <a:r>
              <a:rPr sz="1800" spc="-10" dirty="0">
                <a:latin typeface="Arial"/>
                <a:cs typeface="Arial"/>
              </a:rPr>
              <a:t>advantage</a:t>
            </a:r>
            <a:endParaRPr sz="1800">
              <a:latin typeface="Arial"/>
              <a:cs typeface="Arial"/>
            </a:endParaRPr>
          </a:p>
        </p:txBody>
      </p:sp>
      <p:sp>
        <p:nvSpPr>
          <p:cNvPr id="5" name="object 11"/>
          <p:cNvSpPr txBox="1"/>
          <p:nvPr/>
        </p:nvSpPr>
        <p:spPr>
          <a:xfrm>
            <a:off x="877569" y="3470909"/>
            <a:ext cx="7631430" cy="2343150"/>
          </a:xfrm>
          <a:prstGeom prst="rect">
            <a:avLst/>
          </a:prstGeom>
        </p:spPr>
        <p:txBody>
          <a:bodyPr vert="horz" wrap="square" lIns="0" tIns="71120" rIns="0" bIns="0" rtlCol="0">
            <a:spAutoFit/>
          </a:bodyPr>
          <a:lstStyle/>
          <a:p>
            <a:pPr marL="12700" marR="83185">
              <a:lnSpc>
                <a:spcPts val="1920"/>
              </a:lnSpc>
              <a:spcBef>
                <a:spcPts val="560"/>
              </a:spcBef>
            </a:pPr>
            <a:r>
              <a:rPr sz="2000" dirty="0">
                <a:latin typeface="Arial"/>
                <a:cs typeface="Arial"/>
              </a:rPr>
              <a:t>A </a:t>
            </a:r>
            <a:r>
              <a:rPr sz="2000" spc="-5" dirty="0">
                <a:latin typeface="Arial"/>
                <a:cs typeface="Arial"/>
              </a:rPr>
              <a:t>competitive </a:t>
            </a:r>
            <a:r>
              <a:rPr sz="2000" dirty="0">
                <a:latin typeface="Arial"/>
                <a:cs typeface="Arial"/>
              </a:rPr>
              <a:t>advantage exists when </a:t>
            </a:r>
            <a:r>
              <a:rPr sz="2000" spc="-5" dirty="0">
                <a:latin typeface="Arial"/>
                <a:cs typeface="Arial"/>
              </a:rPr>
              <a:t>the firm is able to </a:t>
            </a:r>
            <a:r>
              <a:rPr sz="2000" dirty="0">
                <a:latin typeface="Arial"/>
                <a:cs typeface="Arial"/>
              </a:rPr>
              <a:t>deliver </a:t>
            </a:r>
            <a:r>
              <a:rPr sz="2000" spc="-5" dirty="0">
                <a:latin typeface="Arial"/>
                <a:cs typeface="Arial"/>
              </a:rPr>
              <a:t>the  </a:t>
            </a:r>
            <a:r>
              <a:rPr sz="2000" dirty="0">
                <a:latin typeface="Arial"/>
                <a:cs typeface="Arial"/>
              </a:rPr>
              <a:t>same </a:t>
            </a:r>
            <a:r>
              <a:rPr sz="2000" spc="-5" dirty="0">
                <a:latin typeface="Arial"/>
                <a:cs typeface="Arial"/>
              </a:rPr>
              <a:t>benefits as competitors </a:t>
            </a:r>
            <a:r>
              <a:rPr sz="2000" dirty="0">
                <a:latin typeface="Arial"/>
                <a:cs typeface="Arial"/>
              </a:rPr>
              <a:t>but at a lower cost (cost advantage),  </a:t>
            </a:r>
            <a:r>
              <a:rPr sz="2000" spc="-5" dirty="0">
                <a:latin typeface="Arial"/>
                <a:cs typeface="Arial"/>
              </a:rPr>
              <a:t>or </a:t>
            </a:r>
            <a:r>
              <a:rPr sz="2000" dirty="0">
                <a:latin typeface="Arial"/>
                <a:cs typeface="Arial"/>
              </a:rPr>
              <a:t>deliver </a:t>
            </a:r>
            <a:r>
              <a:rPr sz="2000" spc="-5" dirty="0">
                <a:latin typeface="Arial"/>
                <a:cs typeface="Arial"/>
              </a:rPr>
              <a:t>benefits that </a:t>
            </a:r>
            <a:r>
              <a:rPr sz="2000" dirty="0">
                <a:latin typeface="Arial"/>
                <a:cs typeface="Arial"/>
              </a:rPr>
              <a:t>exceed those </a:t>
            </a:r>
            <a:r>
              <a:rPr sz="2000" spc="-5" dirty="0">
                <a:latin typeface="Arial"/>
                <a:cs typeface="Arial"/>
              </a:rPr>
              <a:t>of competing </a:t>
            </a:r>
            <a:r>
              <a:rPr sz="2000" dirty="0">
                <a:latin typeface="Arial"/>
                <a:cs typeface="Arial"/>
              </a:rPr>
              <a:t>products  </a:t>
            </a:r>
            <a:r>
              <a:rPr sz="2000" spc="-5" dirty="0">
                <a:latin typeface="Arial"/>
                <a:cs typeface="Arial"/>
              </a:rPr>
              <a:t>(differentiation </a:t>
            </a:r>
            <a:r>
              <a:rPr sz="2000" dirty="0">
                <a:latin typeface="Arial"/>
                <a:cs typeface="Arial"/>
              </a:rPr>
              <a:t>advantage). Thus, a </a:t>
            </a:r>
            <a:r>
              <a:rPr sz="2000" spc="-5" dirty="0">
                <a:latin typeface="Arial"/>
                <a:cs typeface="Arial"/>
              </a:rPr>
              <a:t>competitive </a:t>
            </a:r>
            <a:r>
              <a:rPr sz="2000" dirty="0">
                <a:latin typeface="Arial"/>
                <a:cs typeface="Arial"/>
              </a:rPr>
              <a:t>advantage enables  </a:t>
            </a:r>
            <a:r>
              <a:rPr sz="2000" spc="-5" dirty="0">
                <a:latin typeface="Arial"/>
                <a:cs typeface="Arial"/>
              </a:rPr>
              <a:t>the firm to </a:t>
            </a:r>
            <a:r>
              <a:rPr sz="2000" dirty="0">
                <a:latin typeface="Arial"/>
                <a:cs typeface="Arial"/>
              </a:rPr>
              <a:t>create superior value </a:t>
            </a:r>
            <a:r>
              <a:rPr sz="2000" spc="-5" dirty="0">
                <a:latin typeface="Arial"/>
                <a:cs typeface="Arial"/>
              </a:rPr>
              <a:t>for its </a:t>
            </a:r>
            <a:r>
              <a:rPr sz="2000" dirty="0">
                <a:latin typeface="Arial"/>
                <a:cs typeface="Arial"/>
              </a:rPr>
              <a:t>customers and superior  </a:t>
            </a:r>
            <a:r>
              <a:rPr sz="2000" spc="-5" dirty="0">
                <a:latin typeface="Arial"/>
                <a:cs typeface="Arial"/>
              </a:rPr>
              <a:t>profits for itself.</a:t>
            </a:r>
            <a:endParaRPr sz="2000">
              <a:latin typeface="Arial"/>
              <a:cs typeface="Arial"/>
            </a:endParaRPr>
          </a:p>
          <a:p>
            <a:pPr marL="12700" marR="5080">
              <a:lnSpc>
                <a:spcPct val="79800"/>
              </a:lnSpc>
              <a:spcBef>
                <a:spcPts val="525"/>
              </a:spcBef>
            </a:pPr>
            <a:r>
              <a:rPr sz="2000" dirty="0">
                <a:latin typeface="Arial"/>
                <a:cs typeface="Arial"/>
              </a:rPr>
              <a:t>Cost and </a:t>
            </a:r>
            <a:r>
              <a:rPr sz="2000" spc="-5" dirty="0">
                <a:latin typeface="Arial"/>
                <a:cs typeface="Arial"/>
              </a:rPr>
              <a:t>differentiation </a:t>
            </a:r>
            <a:r>
              <a:rPr sz="2000" dirty="0">
                <a:latin typeface="Arial"/>
                <a:cs typeface="Arial"/>
              </a:rPr>
              <a:t>advantages </a:t>
            </a:r>
            <a:r>
              <a:rPr sz="2000" spc="-5" dirty="0">
                <a:latin typeface="Arial"/>
                <a:cs typeface="Arial"/>
              </a:rPr>
              <a:t>are </a:t>
            </a:r>
            <a:r>
              <a:rPr sz="2000" dirty="0">
                <a:latin typeface="Arial"/>
                <a:cs typeface="Arial"/>
              </a:rPr>
              <a:t>known as </a:t>
            </a:r>
            <a:r>
              <a:rPr sz="2000" i="1" dirty="0">
                <a:latin typeface="Arial"/>
                <a:cs typeface="Arial"/>
              </a:rPr>
              <a:t>positional  advantages </a:t>
            </a:r>
            <a:r>
              <a:rPr sz="2000" dirty="0">
                <a:latin typeface="Arial"/>
                <a:cs typeface="Arial"/>
              </a:rPr>
              <a:t>since they describe </a:t>
            </a:r>
            <a:r>
              <a:rPr sz="2000" spc="-5" dirty="0">
                <a:latin typeface="Arial"/>
                <a:cs typeface="Arial"/>
              </a:rPr>
              <a:t>the firm's </a:t>
            </a:r>
            <a:r>
              <a:rPr sz="2000" dirty="0">
                <a:latin typeface="Arial"/>
                <a:cs typeface="Arial"/>
              </a:rPr>
              <a:t>position in </a:t>
            </a:r>
            <a:r>
              <a:rPr sz="2000" spc="-5" dirty="0">
                <a:latin typeface="Arial"/>
                <a:cs typeface="Arial"/>
              </a:rPr>
              <a:t>the </a:t>
            </a:r>
            <a:r>
              <a:rPr sz="2000" dirty="0">
                <a:latin typeface="Arial"/>
                <a:cs typeface="Arial"/>
              </a:rPr>
              <a:t>industry </a:t>
            </a:r>
            <a:r>
              <a:rPr sz="2000" spc="-5" dirty="0">
                <a:latin typeface="Arial"/>
                <a:cs typeface="Arial"/>
              </a:rPr>
              <a:t>as  </a:t>
            </a:r>
            <a:r>
              <a:rPr sz="2000" dirty="0">
                <a:latin typeface="Arial"/>
                <a:cs typeface="Arial"/>
              </a:rPr>
              <a:t>a leader </a:t>
            </a:r>
            <a:r>
              <a:rPr sz="2000" spc="-5" dirty="0">
                <a:latin typeface="Arial"/>
                <a:cs typeface="Arial"/>
              </a:rPr>
              <a:t>in either </a:t>
            </a:r>
            <a:r>
              <a:rPr sz="2000" dirty="0">
                <a:latin typeface="Arial"/>
                <a:cs typeface="Arial"/>
              </a:rPr>
              <a:t>cost or</a:t>
            </a:r>
            <a:r>
              <a:rPr sz="2000" spc="-10" dirty="0">
                <a:latin typeface="Arial"/>
                <a:cs typeface="Arial"/>
              </a:rPr>
              <a:t> </a:t>
            </a:r>
            <a:r>
              <a:rPr sz="2000" spc="-5" dirty="0">
                <a:latin typeface="Arial"/>
                <a:cs typeface="Arial"/>
              </a:rPr>
              <a:t>differentiation.</a:t>
            </a:r>
            <a:endParaRPr sz="2000">
              <a:latin typeface="Arial"/>
              <a:cs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2602229" y="497840"/>
            <a:ext cx="3941445" cy="695960"/>
          </a:xfrm>
          <a:prstGeom prst="rect">
            <a:avLst/>
          </a:prstGeom>
        </p:spPr>
        <p:txBody>
          <a:bodyPr vert="horz" wrap="square" lIns="0" tIns="12700" rIns="0" bIns="0" rtlCol="0">
            <a:spAutoFit/>
          </a:bodyPr>
          <a:lstStyle/>
          <a:p>
            <a:pPr marL="12700" marR="0" lvl="0" indent="0" algn="ctr" defTabSz="914400" rtl="0" eaLnBrk="1" fontAlgn="auto" latinLnBrk="0" hangingPunct="1">
              <a:lnSpc>
                <a:spcPct val="100000"/>
              </a:lnSpc>
              <a:spcBef>
                <a:spcPts val="100"/>
              </a:spcBef>
              <a:spcAft>
                <a:spcPts val="0"/>
              </a:spcAft>
              <a:buClrTx/>
              <a:buSzTx/>
              <a:buFontTx/>
              <a:buNone/>
              <a:tabLst/>
              <a:defRPr/>
            </a:pPr>
            <a:r>
              <a:rPr kumimoji="0" lang="en-US" sz="4400" b="0" i="0" u="none" strike="noStrike" kern="1200" cap="none" spc="-5" normalizeH="0" baseline="0" noProof="0" smtClean="0">
                <a:ln>
                  <a:noFill/>
                </a:ln>
                <a:solidFill>
                  <a:schemeClr val="tx1"/>
                </a:solidFill>
                <a:effectLst/>
                <a:uLnTx/>
                <a:uFillTx/>
                <a:latin typeface="+mj-lt"/>
                <a:ea typeface="+mj-ea"/>
                <a:cs typeface="+mj-cs"/>
              </a:rPr>
              <a:t>Value</a:t>
            </a:r>
            <a:r>
              <a:rPr kumimoji="0" lang="en-US" sz="4400" b="0" i="0" u="none" strike="noStrike" kern="1200" cap="none" spc="-45" normalizeH="0" baseline="0" noProof="0" smtClean="0">
                <a:ln>
                  <a:noFill/>
                </a:ln>
                <a:solidFill>
                  <a:schemeClr val="tx1"/>
                </a:solidFill>
                <a:effectLst/>
                <a:uLnTx/>
                <a:uFillTx/>
                <a:latin typeface="+mj-lt"/>
                <a:ea typeface="+mj-ea"/>
                <a:cs typeface="+mj-cs"/>
              </a:rPr>
              <a:t> </a:t>
            </a:r>
            <a:r>
              <a:rPr kumimoji="0" lang="en-US" sz="4400" b="0" i="0" u="none" strike="noStrike" kern="1200" cap="none" spc="-5" normalizeH="0" baseline="0" noProof="0" smtClean="0">
                <a:ln>
                  <a:noFill/>
                </a:ln>
                <a:solidFill>
                  <a:schemeClr val="tx1"/>
                </a:solidFill>
                <a:effectLst/>
                <a:uLnTx/>
                <a:uFillTx/>
                <a:latin typeface="+mj-lt"/>
                <a:ea typeface="+mj-ea"/>
                <a:cs typeface="+mj-cs"/>
              </a:rPr>
              <a:t>Creation</a:t>
            </a:r>
            <a:endParaRPr kumimoji="0" lang="en-US" sz="4400" b="0" i="0" u="none" strike="noStrike" kern="1200" cap="none" spc="-5" normalizeH="0" baseline="0" noProof="0" dirty="0">
              <a:ln>
                <a:noFill/>
              </a:ln>
              <a:solidFill>
                <a:schemeClr val="tx1"/>
              </a:solidFill>
              <a:effectLst/>
              <a:uLnTx/>
              <a:uFillTx/>
              <a:latin typeface="+mj-lt"/>
              <a:ea typeface="+mj-ea"/>
              <a:cs typeface="+mj-cs"/>
            </a:endParaRPr>
          </a:p>
        </p:txBody>
      </p:sp>
      <p:sp>
        <p:nvSpPr>
          <p:cNvPr id="3" name="object 6"/>
          <p:cNvSpPr txBox="1">
            <a:spLocks/>
          </p:cNvSpPr>
          <p:nvPr/>
        </p:nvSpPr>
        <p:spPr>
          <a:xfrm>
            <a:off x="548005" y="1597659"/>
            <a:ext cx="8047989" cy="3757929"/>
          </a:xfrm>
          <a:prstGeom prst="rect">
            <a:avLst/>
          </a:prstGeom>
        </p:spPr>
        <p:txBody>
          <a:bodyPr vert="horz" wrap="square" lIns="0" tIns="48895" rIns="0" bIns="0" rtlCol="0">
            <a:spAutoFit/>
          </a:bodyPr>
          <a:lstStyle/>
          <a:p>
            <a:pPr marL="341630" marR="276860" lvl="0" indent="-342900" algn="l" defTabSz="914400" rtl="0" eaLnBrk="1" fontAlgn="auto" latinLnBrk="0" hangingPunct="1">
              <a:lnSpc>
                <a:spcPct val="90000"/>
              </a:lnSpc>
              <a:spcBef>
                <a:spcPts val="385"/>
              </a:spcBef>
              <a:spcAft>
                <a:spcPts val="0"/>
              </a:spcAft>
              <a:buClrTx/>
              <a:buSzTx/>
              <a:buFont typeface="Arial" pitchFamily="34" charset="0"/>
              <a:buChar char="•"/>
              <a:tabLst/>
              <a:defRPr/>
            </a:pPr>
            <a:r>
              <a:rPr kumimoji="0" lang="en-US" sz="2400" b="0" i="0" u="none" strike="noStrike" kern="1200" cap="none" spc="-10" normalizeH="0" baseline="0" noProof="0" smtClean="0">
                <a:ln>
                  <a:noFill/>
                </a:ln>
                <a:solidFill>
                  <a:schemeClr val="tx1"/>
                </a:solidFill>
                <a:effectLst/>
                <a:uLnTx/>
                <a:uFillTx/>
                <a:latin typeface="+mn-lt"/>
                <a:ea typeface="+mn-ea"/>
                <a:cs typeface="+mn-cs"/>
              </a:rPr>
              <a:t>The </a:t>
            </a:r>
            <a:r>
              <a:rPr kumimoji="0" lang="en-US" sz="2400" b="0" i="0" u="none" strike="noStrike" kern="1200" cap="none" spc="-5" normalizeH="0" baseline="0" noProof="0" smtClean="0">
                <a:ln>
                  <a:noFill/>
                </a:ln>
                <a:solidFill>
                  <a:schemeClr val="tx1"/>
                </a:solidFill>
                <a:effectLst/>
                <a:uLnTx/>
                <a:uFillTx/>
                <a:latin typeface="+mn-lt"/>
                <a:ea typeface="+mn-ea"/>
                <a:cs typeface="+mn-cs"/>
              </a:rPr>
              <a:t>firm creates value by performing </a:t>
            </a:r>
            <a:r>
              <a:rPr kumimoji="0" lang="en-US" sz="2400" b="0" i="0" u="none" strike="noStrike" kern="1200" cap="none" spc="0" normalizeH="0" baseline="0" noProof="0" smtClean="0">
                <a:ln>
                  <a:noFill/>
                </a:ln>
                <a:solidFill>
                  <a:schemeClr val="tx1"/>
                </a:solidFill>
                <a:effectLst/>
                <a:uLnTx/>
                <a:uFillTx/>
                <a:latin typeface="+mn-lt"/>
                <a:ea typeface="+mn-ea"/>
                <a:cs typeface="+mn-cs"/>
              </a:rPr>
              <a:t>a </a:t>
            </a:r>
            <a:r>
              <a:rPr kumimoji="0" lang="en-US" sz="2400" b="0" i="0" u="none" strike="noStrike" kern="1200" cap="none" spc="-5" normalizeH="0" baseline="0" noProof="0" smtClean="0">
                <a:ln>
                  <a:noFill/>
                </a:ln>
                <a:solidFill>
                  <a:schemeClr val="tx1"/>
                </a:solidFill>
                <a:effectLst/>
                <a:uLnTx/>
                <a:uFillTx/>
                <a:latin typeface="+mn-lt"/>
                <a:ea typeface="+mn-ea"/>
                <a:cs typeface="+mn-cs"/>
              </a:rPr>
              <a:t>series of  activities that Porter identified as the value chain. </a:t>
            </a:r>
            <a:r>
              <a:rPr kumimoji="0" lang="en-US" sz="2400" b="0" i="0" u="none" strike="noStrike" kern="1200" cap="none" spc="0" normalizeH="0" baseline="0" noProof="0" smtClean="0">
                <a:ln>
                  <a:noFill/>
                </a:ln>
                <a:solidFill>
                  <a:schemeClr val="tx1"/>
                </a:solidFill>
                <a:effectLst/>
                <a:uLnTx/>
                <a:uFillTx/>
                <a:latin typeface="+mn-lt"/>
                <a:ea typeface="+mn-ea"/>
                <a:cs typeface="+mn-cs"/>
              </a:rPr>
              <a:t>In  </a:t>
            </a:r>
            <a:r>
              <a:rPr kumimoji="0" lang="en-US" sz="2400" b="0" i="0" u="none" strike="noStrike" kern="1200" cap="none" spc="-10" normalizeH="0" baseline="0" noProof="0" smtClean="0">
                <a:ln>
                  <a:noFill/>
                </a:ln>
                <a:solidFill>
                  <a:schemeClr val="tx1"/>
                </a:solidFill>
                <a:effectLst/>
                <a:uLnTx/>
                <a:uFillTx/>
                <a:latin typeface="+mn-lt"/>
                <a:ea typeface="+mn-ea"/>
                <a:cs typeface="+mn-cs"/>
              </a:rPr>
              <a:t>addition </a:t>
            </a:r>
            <a:r>
              <a:rPr kumimoji="0" lang="en-US" sz="2400" b="0" i="0" u="none" strike="noStrike" kern="1200" cap="none" spc="0" normalizeH="0" baseline="0" noProof="0" smtClean="0">
                <a:ln>
                  <a:noFill/>
                </a:ln>
                <a:solidFill>
                  <a:schemeClr val="tx1"/>
                </a:solidFill>
                <a:effectLst/>
                <a:uLnTx/>
                <a:uFillTx/>
                <a:latin typeface="+mn-lt"/>
                <a:ea typeface="+mn-ea"/>
                <a:cs typeface="+mn-cs"/>
              </a:rPr>
              <a:t>to the firm's </a:t>
            </a:r>
            <a:r>
              <a:rPr kumimoji="0" lang="en-US" sz="2400" b="0" i="0" u="none" strike="noStrike" kern="1200" cap="none" spc="-5" normalizeH="0" baseline="0" noProof="0" smtClean="0">
                <a:ln>
                  <a:noFill/>
                </a:ln>
                <a:solidFill>
                  <a:schemeClr val="tx1"/>
                </a:solidFill>
                <a:effectLst/>
                <a:uLnTx/>
                <a:uFillTx/>
                <a:latin typeface="+mn-lt"/>
                <a:ea typeface="+mn-ea"/>
                <a:cs typeface="+mn-cs"/>
              </a:rPr>
              <a:t>own value-creating activities, the  firm operates </a:t>
            </a:r>
            <a:r>
              <a:rPr kumimoji="0" lang="en-US" sz="2400" b="0" i="0" u="none" strike="noStrike" kern="1200" cap="none" spc="-10" normalizeH="0" baseline="0" noProof="0" smtClean="0">
                <a:ln>
                  <a:noFill/>
                </a:ln>
                <a:solidFill>
                  <a:schemeClr val="tx1"/>
                </a:solidFill>
                <a:effectLst/>
                <a:uLnTx/>
                <a:uFillTx/>
                <a:latin typeface="+mn-lt"/>
                <a:ea typeface="+mn-ea"/>
                <a:cs typeface="+mn-cs"/>
              </a:rPr>
              <a:t>in </a:t>
            </a:r>
            <a:r>
              <a:rPr kumimoji="0" lang="en-US" sz="2400" b="0" i="0" u="none" strike="noStrike" kern="1200" cap="none" spc="0" normalizeH="0" baseline="0" noProof="0" smtClean="0">
                <a:ln>
                  <a:noFill/>
                </a:ln>
                <a:solidFill>
                  <a:schemeClr val="tx1"/>
                </a:solidFill>
                <a:effectLst/>
                <a:uLnTx/>
                <a:uFillTx/>
                <a:latin typeface="+mn-lt"/>
                <a:ea typeface="+mn-ea"/>
                <a:cs typeface="+mn-cs"/>
              </a:rPr>
              <a:t>a </a:t>
            </a:r>
            <a:r>
              <a:rPr kumimoji="0" lang="en-US" sz="2400" b="0" i="1" u="none" strike="noStrike" kern="1200" cap="none" spc="-5" normalizeH="0" baseline="0" noProof="0" smtClean="0">
                <a:ln>
                  <a:noFill/>
                </a:ln>
                <a:solidFill>
                  <a:schemeClr val="tx1"/>
                </a:solidFill>
                <a:effectLst/>
                <a:uLnTx/>
                <a:uFillTx/>
                <a:latin typeface="Arial"/>
                <a:ea typeface="+mn-ea"/>
                <a:cs typeface="Arial"/>
              </a:rPr>
              <a:t>value system </a:t>
            </a:r>
            <a:r>
              <a:rPr kumimoji="0" lang="en-US" sz="2400" b="0" i="0" u="none" strike="noStrike" kern="1200" cap="none" spc="-5" normalizeH="0" baseline="0" noProof="0" smtClean="0">
                <a:ln>
                  <a:noFill/>
                </a:ln>
                <a:solidFill>
                  <a:schemeClr val="tx1"/>
                </a:solidFill>
                <a:effectLst/>
                <a:uLnTx/>
                <a:uFillTx/>
                <a:latin typeface="+mn-lt"/>
                <a:ea typeface="+mn-ea"/>
                <a:cs typeface="+mn-cs"/>
              </a:rPr>
              <a:t>of vertical activities  </a:t>
            </a:r>
            <a:r>
              <a:rPr kumimoji="0" lang="en-US" sz="2400" b="0" i="0" u="none" strike="noStrike" kern="1200" cap="none" spc="-10" normalizeH="0" baseline="0" noProof="0" smtClean="0">
                <a:ln>
                  <a:noFill/>
                </a:ln>
                <a:solidFill>
                  <a:schemeClr val="tx1"/>
                </a:solidFill>
                <a:effectLst/>
                <a:uLnTx/>
                <a:uFillTx/>
                <a:latin typeface="+mn-lt"/>
                <a:ea typeface="+mn-ea"/>
                <a:cs typeface="+mn-cs"/>
              </a:rPr>
              <a:t>including </a:t>
            </a:r>
            <a:r>
              <a:rPr kumimoji="0" lang="en-US" sz="2400" b="0" i="0" u="none" strike="noStrike" kern="1200" cap="none" spc="-5" normalizeH="0" baseline="0" noProof="0" smtClean="0">
                <a:ln>
                  <a:noFill/>
                </a:ln>
                <a:solidFill>
                  <a:schemeClr val="tx1"/>
                </a:solidFill>
                <a:effectLst/>
                <a:uLnTx/>
                <a:uFillTx/>
                <a:latin typeface="+mn-lt"/>
                <a:ea typeface="+mn-ea"/>
                <a:cs typeface="+mn-cs"/>
              </a:rPr>
              <a:t>those </a:t>
            </a:r>
            <a:r>
              <a:rPr kumimoji="0" lang="en-US" sz="2400" b="0" i="0" u="none" strike="noStrike" kern="1200" cap="none" spc="0" normalizeH="0" baseline="0" noProof="0" smtClean="0">
                <a:ln>
                  <a:noFill/>
                </a:ln>
                <a:solidFill>
                  <a:schemeClr val="tx1"/>
                </a:solidFill>
                <a:effectLst/>
                <a:uLnTx/>
                <a:uFillTx/>
                <a:latin typeface="+mn-lt"/>
                <a:ea typeface="+mn-ea"/>
                <a:cs typeface="+mn-cs"/>
              </a:rPr>
              <a:t>of </a:t>
            </a:r>
            <a:r>
              <a:rPr kumimoji="0" lang="en-US" sz="2400" b="0" i="0" u="none" strike="noStrike" kern="1200" cap="none" spc="-5" normalizeH="0" baseline="0" noProof="0" smtClean="0">
                <a:ln>
                  <a:noFill/>
                </a:ln>
                <a:solidFill>
                  <a:schemeClr val="tx1"/>
                </a:solidFill>
                <a:effectLst/>
                <a:uLnTx/>
                <a:uFillTx/>
                <a:latin typeface="+mn-lt"/>
                <a:ea typeface="+mn-ea"/>
                <a:cs typeface="+mn-cs"/>
              </a:rPr>
              <a:t>upstream suppliers </a:t>
            </a:r>
            <a:r>
              <a:rPr kumimoji="0" lang="en-US" sz="2400" b="0" i="0" u="none" strike="noStrike" kern="1200" cap="none" spc="-10" normalizeH="0" baseline="0" noProof="0" smtClean="0">
                <a:ln>
                  <a:noFill/>
                </a:ln>
                <a:solidFill>
                  <a:schemeClr val="tx1"/>
                </a:solidFill>
                <a:effectLst/>
                <a:uLnTx/>
                <a:uFillTx/>
                <a:latin typeface="+mn-lt"/>
                <a:ea typeface="+mn-ea"/>
                <a:cs typeface="+mn-cs"/>
              </a:rPr>
              <a:t>and </a:t>
            </a:r>
            <a:r>
              <a:rPr kumimoji="0" lang="en-US" sz="2400" b="0" i="0" u="none" strike="noStrike" kern="1200" cap="none" spc="-5" normalizeH="0" baseline="0" noProof="0" smtClean="0">
                <a:ln>
                  <a:noFill/>
                </a:ln>
                <a:solidFill>
                  <a:schemeClr val="tx1"/>
                </a:solidFill>
                <a:effectLst/>
                <a:uLnTx/>
                <a:uFillTx/>
                <a:latin typeface="+mn-lt"/>
                <a:ea typeface="+mn-ea"/>
                <a:cs typeface="+mn-cs"/>
              </a:rPr>
              <a:t>downstream  channel members.</a:t>
            </a:r>
            <a:endParaRPr kumimoji="0" lang="en-US" sz="2400" b="0" i="0" u="none" strike="noStrike" kern="1200" cap="none" spc="0" normalizeH="0" baseline="0" noProof="0" smtClean="0">
              <a:ln>
                <a:noFill/>
              </a:ln>
              <a:solidFill>
                <a:schemeClr val="tx1"/>
              </a:solidFill>
              <a:effectLst/>
              <a:uLnTx/>
              <a:uFillTx/>
              <a:latin typeface="Arial"/>
              <a:ea typeface="+mn-ea"/>
              <a:cs typeface="Arial"/>
            </a:endParaRPr>
          </a:p>
          <a:p>
            <a:pPr marL="341630" marR="426084" lvl="0" indent="-342900" algn="l" defTabSz="914400" rtl="0" eaLnBrk="1" fontAlgn="auto" latinLnBrk="0" hangingPunct="1">
              <a:lnSpc>
                <a:spcPts val="2590"/>
              </a:lnSpc>
              <a:spcBef>
                <a:spcPts val="640"/>
              </a:spcBef>
              <a:spcAft>
                <a:spcPts val="0"/>
              </a:spcAft>
              <a:buClrTx/>
              <a:buSzTx/>
              <a:buFont typeface="Arial" pitchFamily="34" charset="0"/>
              <a:buChar char="•"/>
              <a:tabLst/>
              <a:defRPr/>
            </a:pPr>
            <a:r>
              <a:rPr kumimoji="0" lang="en-US" sz="2400" b="0" i="0" u="none" strike="noStrike" kern="1200" cap="none" spc="-5" normalizeH="0" baseline="0" noProof="0" smtClean="0">
                <a:ln>
                  <a:noFill/>
                </a:ln>
                <a:solidFill>
                  <a:schemeClr val="tx1"/>
                </a:solidFill>
                <a:effectLst/>
                <a:uLnTx/>
                <a:uFillTx/>
                <a:latin typeface="+mn-lt"/>
                <a:ea typeface="+mn-ea"/>
                <a:cs typeface="+mn-cs"/>
              </a:rPr>
              <a:t>To achieve </a:t>
            </a:r>
            <a:r>
              <a:rPr kumimoji="0" lang="en-US" sz="2400" b="0" i="0" u="none" strike="noStrike" kern="1200" cap="none" spc="0" normalizeH="0" baseline="0" noProof="0" smtClean="0">
                <a:ln>
                  <a:noFill/>
                </a:ln>
                <a:solidFill>
                  <a:schemeClr val="tx1"/>
                </a:solidFill>
                <a:effectLst/>
                <a:uLnTx/>
                <a:uFillTx/>
                <a:latin typeface="+mn-lt"/>
                <a:ea typeface="+mn-ea"/>
                <a:cs typeface="+mn-cs"/>
              </a:rPr>
              <a:t>a </a:t>
            </a:r>
            <a:r>
              <a:rPr kumimoji="0" lang="en-US" sz="2400" b="0" i="0" u="none" strike="noStrike" kern="1200" cap="none" spc="-5" normalizeH="0" baseline="0" noProof="0" smtClean="0">
                <a:ln>
                  <a:noFill/>
                </a:ln>
                <a:solidFill>
                  <a:schemeClr val="tx1"/>
                </a:solidFill>
                <a:effectLst/>
                <a:uLnTx/>
                <a:uFillTx/>
                <a:latin typeface="+mn-lt"/>
                <a:ea typeface="+mn-ea"/>
                <a:cs typeface="+mn-cs"/>
              </a:rPr>
              <a:t>competitive advantage, </a:t>
            </a:r>
            <a:r>
              <a:rPr kumimoji="0" lang="en-US" sz="2400" b="0" i="0" u="none" strike="noStrike" kern="1200" cap="none" spc="0" normalizeH="0" baseline="0" noProof="0" smtClean="0">
                <a:ln>
                  <a:noFill/>
                </a:ln>
                <a:solidFill>
                  <a:schemeClr val="tx1"/>
                </a:solidFill>
                <a:effectLst/>
                <a:uLnTx/>
                <a:uFillTx/>
                <a:latin typeface="+mn-lt"/>
                <a:ea typeface="+mn-ea"/>
                <a:cs typeface="+mn-cs"/>
              </a:rPr>
              <a:t>the </a:t>
            </a:r>
            <a:r>
              <a:rPr kumimoji="0" lang="en-US" sz="2400" b="0" i="0" u="none" strike="noStrike" kern="1200" cap="none" spc="-5" normalizeH="0" baseline="0" noProof="0" smtClean="0">
                <a:ln>
                  <a:noFill/>
                </a:ln>
                <a:solidFill>
                  <a:schemeClr val="tx1"/>
                </a:solidFill>
                <a:effectLst/>
                <a:uLnTx/>
                <a:uFillTx/>
                <a:latin typeface="+mn-lt"/>
                <a:ea typeface="+mn-ea"/>
                <a:cs typeface="+mn-cs"/>
              </a:rPr>
              <a:t>firm </a:t>
            </a:r>
            <a:r>
              <a:rPr kumimoji="0" lang="en-US" sz="2400" b="0" i="0" u="none" strike="noStrike" kern="1200" cap="none" spc="0" normalizeH="0" baseline="0" noProof="0" smtClean="0">
                <a:ln>
                  <a:noFill/>
                </a:ln>
                <a:solidFill>
                  <a:schemeClr val="tx1"/>
                </a:solidFill>
                <a:effectLst/>
                <a:uLnTx/>
                <a:uFillTx/>
                <a:latin typeface="+mn-lt"/>
                <a:ea typeface="+mn-ea"/>
                <a:cs typeface="+mn-cs"/>
              </a:rPr>
              <a:t>must  </a:t>
            </a:r>
            <a:r>
              <a:rPr kumimoji="0" lang="en-US" sz="2400" b="0" i="0" u="none" strike="noStrike" kern="1200" cap="none" spc="-5" normalizeH="0" baseline="0" noProof="0" smtClean="0">
                <a:ln>
                  <a:noFill/>
                </a:ln>
                <a:solidFill>
                  <a:schemeClr val="tx1"/>
                </a:solidFill>
                <a:effectLst/>
                <a:uLnTx/>
                <a:uFillTx/>
                <a:latin typeface="+mn-lt"/>
                <a:ea typeface="+mn-ea"/>
                <a:cs typeface="+mn-cs"/>
              </a:rPr>
              <a:t>perform </a:t>
            </a:r>
            <a:r>
              <a:rPr kumimoji="0" lang="en-US" sz="2400" b="0" i="0" u="none" strike="noStrike" kern="1200" cap="none" spc="-10" normalizeH="0" baseline="0" noProof="0" smtClean="0">
                <a:ln>
                  <a:noFill/>
                </a:ln>
                <a:solidFill>
                  <a:schemeClr val="tx1"/>
                </a:solidFill>
                <a:effectLst/>
                <a:uLnTx/>
                <a:uFillTx/>
                <a:latin typeface="+mn-lt"/>
                <a:ea typeface="+mn-ea"/>
                <a:cs typeface="+mn-cs"/>
              </a:rPr>
              <a:t>one </a:t>
            </a:r>
            <a:r>
              <a:rPr kumimoji="0" lang="en-US" sz="2400" b="0" i="0" u="none" strike="noStrike" kern="1200" cap="none" spc="-5" normalizeH="0" baseline="0" noProof="0" smtClean="0">
                <a:ln>
                  <a:noFill/>
                </a:ln>
                <a:solidFill>
                  <a:schemeClr val="tx1"/>
                </a:solidFill>
                <a:effectLst/>
                <a:uLnTx/>
                <a:uFillTx/>
                <a:latin typeface="+mn-lt"/>
                <a:ea typeface="+mn-ea"/>
                <a:cs typeface="+mn-cs"/>
              </a:rPr>
              <a:t>or </a:t>
            </a:r>
            <a:r>
              <a:rPr kumimoji="0" lang="en-US" sz="2400" b="0" i="0" u="none" strike="noStrike" kern="1200" cap="none" spc="0" normalizeH="0" baseline="0" noProof="0" smtClean="0">
                <a:ln>
                  <a:noFill/>
                </a:ln>
                <a:solidFill>
                  <a:schemeClr val="tx1"/>
                </a:solidFill>
                <a:effectLst/>
                <a:uLnTx/>
                <a:uFillTx/>
                <a:latin typeface="+mn-lt"/>
                <a:ea typeface="+mn-ea"/>
                <a:cs typeface="+mn-cs"/>
              </a:rPr>
              <a:t>more </a:t>
            </a:r>
            <a:r>
              <a:rPr kumimoji="0" lang="en-US" sz="2400" b="0" i="0" u="none" strike="noStrike" kern="1200" cap="none" spc="-5" normalizeH="0" baseline="0" noProof="0" smtClean="0">
                <a:ln>
                  <a:noFill/>
                </a:ln>
                <a:solidFill>
                  <a:schemeClr val="tx1"/>
                </a:solidFill>
                <a:effectLst/>
                <a:uLnTx/>
                <a:uFillTx/>
                <a:latin typeface="+mn-lt"/>
                <a:ea typeface="+mn-ea"/>
                <a:cs typeface="+mn-cs"/>
              </a:rPr>
              <a:t>value creating activities in </a:t>
            </a:r>
            <a:r>
              <a:rPr kumimoji="0" lang="en-US" sz="2400" b="0" i="0" u="none" strike="noStrike" kern="1200" cap="none" spc="0" normalizeH="0" baseline="0" noProof="0" smtClean="0">
                <a:ln>
                  <a:noFill/>
                </a:ln>
                <a:solidFill>
                  <a:schemeClr val="tx1"/>
                </a:solidFill>
                <a:effectLst/>
                <a:uLnTx/>
                <a:uFillTx/>
                <a:latin typeface="+mn-lt"/>
                <a:ea typeface="+mn-ea"/>
                <a:cs typeface="+mn-cs"/>
              </a:rPr>
              <a:t>a </a:t>
            </a:r>
            <a:r>
              <a:rPr kumimoji="0" lang="en-US" sz="2400" b="0" i="0" u="none" strike="noStrike" kern="1200" cap="none" spc="-5" normalizeH="0" baseline="0" noProof="0" smtClean="0">
                <a:ln>
                  <a:noFill/>
                </a:ln>
                <a:solidFill>
                  <a:schemeClr val="tx1"/>
                </a:solidFill>
                <a:effectLst/>
                <a:uLnTx/>
                <a:uFillTx/>
                <a:latin typeface="+mn-lt"/>
                <a:ea typeface="+mn-ea"/>
                <a:cs typeface="+mn-cs"/>
              </a:rPr>
              <a:t>way  that creates </a:t>
            </a:r>
            <a:r>
              <a:rPr kumimoji="0" lang="en-US" sz="2400" b="0" i="0" u="none" strike="noStrike" kern="1200" cap="none" spc="0" normalizeH="0" baseline="0" noProof="0" smtClean="0">
                <a:ln>
                  <a:noFill/>
                </a:ln>
                <a:solidFill>
                  <a:schemeClr val="tx1"/>
                </a:solidFill>
                <a:effectLst/>
                <a:uLnTx/>
                <a:uFillTx/>
                <a:latin typeface="+mn-lt"/>
                <a:ea typeface="+mn-ea"/>
                <a:cs typeface="+mn-cs"/>
              </a:rPr>
              <a:t>more </a:t>
            </a:r>
            <a:r>
              <a:rPr kumimoji="0" lang="en-US" sz="2400" b="0" i="0" u="none" strike="noStrike" kern="1200" cap="none" spc="-5" normalizeH="0" baseline="0" noProof="0" smtClean="0">
                <a:ln>
                  <a:noFill/>
                </a:ln>
                <a:solidFill>
                  <a:schemeClr val="tx1"/>
                </a:solidFill>
                <a:effectLst/>
                <a:uLnTx/>
                <a:uFillTx/>
                <a:latin typeface="+mn-lt"/>
                <a:ea typeface="+mn-ea"/>
                <a:cs typeface="+mn-cs"/>
              </a:rPr>
              <a:t>overall value than do</a:t>
            </a:r>
            <a:r>
              <a:rPr kumimoji="0" lang="en-US" sz="2400" b="0" i="0" u="none" strike="noStrike" kern="1200" cap="none" spc="3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competitors.</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341630" marR="5080" lvl="0" indent="-342900" algn="l" defTabSz="914400" rtl="0" eaLnBrk="1" fontAlgn="auto" latinLnBrk="0" hangingPunct="1">
              <a:lnSpc>
                <a:spcPts val="2590"/>
              </a:lnSpc>
              <a:spcBef>
                <a:spcPct val="20000"/>
              </a:spcBef>
              <a:spcAft>
                <a:spcPts val="0"/>
              </a:spcAft>
              <a:buClrTx/>
              <a:buSzTx/>
              <a:buFont typeface="Arial" pitchFamily="34" charset="0"/>
              <a:buChar char="•"/>
              <a:tabLst/>
              <a:defRPr/>
            </a:pPr>
            <a:r>
              <a:rPr kumimoji="0" lang="en-US" sz="2400" b="0" i="0" u="none" strike="noStrike" kern="1200" cap="none" spc="-10" normalizeH="0" baseline="0" noProof="0" smtClean="0">
                <a:ln>
                  <a:noFill/>
                </a:ln>
                <a:solidFill>
                  <a:schemeClr val="tx1"/>
                </a:solidFill>
                <a:effectLst/>
                <a:uLnTx/>
                <a:uFillTx/>
                <a:latin typeface="+mn-lt"/>
                <a:ea typeface="+mn-ea"/>
                <a:cs typeface="+mn-cs"/>
              </a:rPr>
              <a:t>Superior </a:t>
            </a:r>
            <a:r>
              <a:rPr kumimoji="0" lang="en-US" sz="2400" b="0" i="0" u="none" strike="noStrike" kern="1200" cap="none" spc="-5" normalizeH="0" baseline="0" noProof="0" smtClean="0">
                <a:ln>
                  <a:noFill/>
                </a:ln>
                <a:solidFill>
                  <a:schemeClr val="tx1"/>
                </a:solidFill>
                <a:effectLst/>
                <a:uLnTx/>
                <a:uFillTx/>
                <a:latin typeface="+mn-lt"/>
                <a:ea typeface="+mn-ea"/>
                <a:cs typeface="+mn-cs"/>
              </a:rPr>
              <a:t>value </a:t>
            </a:r>
            <a:r>
              <a:rPr kumimoji="0" lang="en-US" sz="2400" b="0" i="0" u="none" strike="noStrike" kern="1200" cap="none" spc="-10" normalizeH="0" baseline="0" noProof="0" smtClean="0">
                <a:ln>
                  <a:noFill/>
                </a:ln>
                <a:solidFill>
                  <a:schemeClr val="tx1"/>
                </a:solidFill>
                <a:effectLst/>
                <a:uLnTx/>
                <a:uFillTx/>
                <a:latin typeface="+mn-lt"/>
                <a:ea typeface="+mn-ea"/>
                <a:cs typeface="+mn-cs"/>
              </a:rPr>
              <a:t>is </a:t>
            </a:r>
            <a:r>
              <a:rPr kumimoji="0" lang="en-US" sz="2400" b="0" i="0" u="none" strike="noStrike" kern="1200" cap="none" spc="-5" normalizeH="0" baseline="0" noProof="0" smtClean="0">
                <a:ln>
                  <a:noFill/>
                </a:ln>
                <a:solidFill>
                  <a:schemeClr val="tx1"/>
                </a:solidFill>
                <a:effectLst/>
                <a:uLnTx/>
                <a:uFillTx/>
                <a:latin typeface="+mn-lt"/>
                <a:ea typeface="+mn-ea"/>
                <a:cs typeface="+mn-cs"/>
              </a:rPr>
              <a:t>created through </a:t>
            </a:r>
            <a:r>
              <a:rPr kumimoji="0" lang="en-US" sz="2400" b="0" i="0" u="none" strike="noStrike" kern="1200" cap="none" spc="-10" normalizeH="0" baseline="0" noProof="0" smtClean="0">
                <a:ln>
                  <a:noFill/>
                </a:ln>
                <a:solidFill>
                  <a:schemeClr val="tx1"/>
                </a:solidFill>
                <a:effectLst/>
                <a:uLnTx/>
                <a:uFillTx/>
                <a:latin typeface="+mn-lt"/>
                <a:ea typeface="+mn-ea"/>
                <a:cs typeface="+mn-cs"/>
              </a:rPr>
              <a:t>lower </a:t>
            </a:r>
            <a:r>
              <a:rPr kumimoji="0" lang="en-US" sz="2400" b="0" i="0" u="none" strike="noStrike" kern="1200" cap="none" spc="-5" normalizeH="0" baseline="0" noProof="0" smtClean="0">
                <a:ln>
                  <a:noFill/>
                </a:ln>
                <a:solidFill>
                  <a:schemeClr val="tx1"/>
                </a:solidFill>
                <a:effectLst/>
                <a:uLnTx/>
                <a:uFillTx/>
                <a:latin typeface="+mn-lt"/>
                <a:ea typeface="+mn-ea"/>
                <a:cs typeface="+mn-cs"/>
              </a:rPr>
              <a:t>costs or superior  benefits </a:t>
            </a:r>
            <a:r>
              <a:rPr kumimoji="0" lang="en-US" sz="2400" b="0" i="0" u="none" strike="noStrike" kern="1200" cap="none" spc="0" normalizeH="0" baseline="0" noProof="0" smtClean="0">
                <a:ln>
                  <a:noFill/>
                </a:ln>
                <a:solidFill>
                  <a:schemeClr val="tx1"/>
                </a:solidFill>
                <a:effectLst/>
                <a:uLnTx/>
                <a:uFillTx/>
                <a:latin typeface="+mn-lt"/>
                <a:ea typeface="+mn-ea"/>
                <a:cs typeface="+mn-cs"/>
              </a:rPr>
              <a:t>to the </a:t>
            </a:r>
            <a:r>
              <a:rPr kumimoji="0" lang="en-US" sz="2400" b="0" i="0" u="none" strike="noStrike" kern="1200" cap="none" spc="-5" normalizeH="0" baseline="0" noProof="0" smtClean="0">
                <a:ln>
                  <a:noFill/>
                </a:ln>
                <a:solidFill>
                  <a:schemeClr val="tx1"/>
                </a:solidFill>
                <a:effectLst/>
                <a:uLnTx/>
                <a:uFillTx/>
                <a:latin typeface="+mn-lt"/>
                <a:ea typeface="+mn-ea"/>
                <a:cs typeface="+mn-cs"/>
              </a:rPr>
              <a:t>consumer</a:t>
            </a:r>
            <a:r>
              <a:rPr kumimoji="0" lang="en-US" sz="2400" b="0" i="0" u="none" strike="noStrike" kern="1200" cap="none" spc="-10" normalizeH="0" baseline="0" noProof="0" smtClean="0">
                <a:ln>
                  <a:noFill/>
                </a:ln>
                <a:solidFill>
                  <a:schemeClr val="tx1"/>
                </a:solidFill>
                <a:effectLst/>
                <a:uLnTx/>
                <a:uFillTx/>
                <a:latin typeface="+mn-lt"/>
                <a:ea typeface="+mn-ea"/>
                <a:cs typeface="+mn-cs"/>
              </a:rPr>
              <a:t> </a:t>
            </a:r>
            <a:r>
              <a:rPr kumimoji="0" lang="en-US" sz="2400" b="0" i="0" u="none" strike="noStrike" kern="1200" cap="none" spc="-5" normalizeH="0" baseline="0" noProof="0" smtClean="0">
                <a:ln>
                  <a:noFill/>
                </a:ln>
                <a:solidFill>
                  <a:schemeClr val="tx1"/>
                </a:solidFill>
                <a:effectLst/>
                <a:uLnTx/>
                <a:uFillTx/>
                <a:latin typeface="+mn-lt"/>
                <a:ea typeface="+mn-ea"/>
                <a:cs typeface="+mn-cs"/>
              </a:rPr>
              <a:t>(differentiation).</a:t>
            </a: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0" y="95250"/>
            <a:ext cx="9144000" cy="857250"/>
          </a:xfrm>
          <a:ln/>
        </p:spPr>
        <p:txBody>
          <a:bodyPr/>
          <a:lstStyle/>
          <a:p>
            <a:r>
              <a:rPr lang="en-US" sz="3200" dirty="0" smtClean="0"/>
              <a:t>Business Portfolio Matrix</a:t>
            </a:r>
            <a:endParaRPr lang="en-US" sz="3200" b="1" dirty="0"/>
          </a:p>
        </p:txBody>
      </p:sp>
      <p:sp>
        <p:nvSpPr>
          <p:cNvPr id="216067" name="Rectangle 3"/>
          <p:cNvSpPr>
            <a:spLocks noGrp="1" noChangeArrowheads="1"/>
          </p:cNvSpPr>
          <p:nvPr>
            <p:ph type="body" idx="1"/>
          </p:nvPr>
        </p:nvSpPr>
        <p:spPr>
          <a:xfrm>
            <a:off x="668338" y="1524000"/>
            <a:ext cx="7769225" cy="4113213"/>
          </a:xfrm>
        </p:spPr>
        <p:txBody>
          <a:bodyPr/>
          <a:lstStyle/>
          <a:p>
            <a:pPr marL="609600" indent="-609600">
              <a:buClr>
                <a:schemeClr val="hlink"/>
              </a:buClr>
              <a:buNone/>
            </a:pPr>
            <a:endParaRPr lang="en-US" sz="2800" dirty="0" smtClean="0"/>
          </a:p>
          <a:p>
            <a:pPr marL="609600" indent="-609600">
              <a:buClr>
                <a:schemeClr val="hlink"/>
              </a:buClr>
              <a:buNone/>
            </a:pPr>
            <a:endParaRPr lang="en-US" sz="2800" dirty="0" smtClean="0"/>
          </a:p>
          <a:p>
            <a:pPr marL="609600" indent="-609600">
              <a:buClr>
                <a:schemeClr val="hlink"/>
              </a:buClr>
              <a:buNone/>
            </a:pPr>
            <a:r>
              <a:rPr lang="en-US" sz="2800" dirty="0" smtClean="0"/>
              <a:t>Product </a:t>
            </a:r>
            <a:r>
              <a:rPr lang="en-US" sz="2800" dirty="0"/>
              <a:t>Portfolio Management Tools</a:t>
            </a:r>
          </a:p>
          <a:p>
            <a:pPr marL="1371600" lvl="2" indent="-457200">
              <a:buFont typeface="Wingdings" pitchFamily="2" charset="2"/>
              <a:buChar char="§"/>
            </a:pPr>
            <a:r>
              <a:rPr lang="en-US" i="1" dirty="0"/>
              <a:t>BCG Matrix</a:t>
            </a:r>
          </a:p>
          <a:p>
            <a:pPr marL="1371600" lvl="2" indent="-457200">
              <a:buFont typeface="Wingdings" pitchFamily="2" charset="2"/>
              <a:buChar char="§"/>
            </a:pPr>
            <a:r>
              <a:rPr lang="en-US" i="1" dirty="0"/>
              <a:t>GE </a:t>
            </a:r>
            <a:r>
              <a:rPr lang="en-US" i="1" dirty="0" smtClean="0"/>
              <a:t>Matrix</a:t>
            </a:r>
          </a:p>
          <a:p>
            <a:pPr marL="609600" indent="-609600">
              <a:buClr>
                <a:schemeClr val="hlink"/>
              </a:buClr>
              <a:buNone/>
            </a:pPr>
            <a:r>
              <a:rPr lang="en-US" sz="2800" dirty="0" smtClean="0"/>
              <a:t>	</a:t>
            </a:r>
          </a:p>
          <a:p>
            <a:pPr marL="609600" indent="-609600">
              <a:buClr>
                <a:schemeClr val="hlink"/>
              </a:buClr>
              <a:buFont typeface="Wingdings" pitchFamily="2" charset="2"/>
              <a:buAutoNum type="arabicPeriod"/>
            </a:pPr>
            <a:endParaRPr lang="en-US" sz="2800" dirty="0"/>
          </a:p>
          <a:p>
            <a:pPr marL="609600" indent="-609600">
              <a:buClr>
                <a:schemeClr val="hlink"/>
              </a:buClr>
              <a:buFont typeface="Wingdings" pitchFamily="2" charset="2"/>
              <a:buNone/>
            </a:pPr>
            <a:endParaRPr lang="en-US" sz="2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681038" y="1416050"/>
            <a:ext cx="8229600" cy="4160838"/>
          </a:xfrm>
        </p:spPr>
        <p:txBody>
          <a:bodyPr/>
          <a:lstStyle/>
          <a:p>
            <a:pPr marL="533400" indent="-533400">
              <a:lnSpc>
                <a:spcPct val="80000"/>
              </a:lnSpc>
              <a:buFont typeface="Wingdings" pitchFamily="2" charset="2"/>
              <a:buChar char=""/>
            </a:pPr>
            <a:r>
              <a:rPr lang="en-US" sz="2400" b="1">
                <a:solidFill>
                  <a:schemeClr val="tx2"/>
                </a:solidFill>
              </a:rPr>
              <a:t>Growth share matrix </a:t>
            </a:r>
            <a:r>
              <a:rPr lang="en-US" sz="2400"/>
              <a:t>is a portfolio planning method that evaluates a company’s products in terms of their market growth rate and relative share.</a:t>
            </a:r>
          </a:p>
          <a:p>
            <a:pPr marL="533400" indent="-533400">
              <a:lnSpc>
                <a:spcPct val="80000"/>
              </a:lnSpc>
            </a:pPr>
            <a:endParaRPr lang="en-US" sz="2400"/>
          </a:p>
          <a:p>
            <a:pPr marL="533400" indent="-533400">
              <a:lnSpc>
                <a:spcPct val="80000"/>
              </a:lnSpc>
            </a:pPr>
            <a:r>
              <a:rPr lang="en-US" sz="2400"/>
              <a:t>Products are classified as: </a:t>
            </a:r>
            <a:r>
              <a:rPr lang="en-US" sz="2800"/>
              <a:t>Stars, Cash Cows, Question marks and Dogs</a:t>
            </a:r>
          </a:p>
          <a:p>
            <a:pPr marL="533400" indent="-533400">
              <a:lnSpc>
                <a:spcPct val="80000"/>
              </a:lnSpc>
            </a:pPr>
            <a:endParaRPr lang="en-US" sz="2800"/>
          </a:p>
          <a:p>
            <a:pPr marL="533400" indent="-533400">
              <a:lnSpc>
                <a:spcPct val="80000"/>
              </a:lnSpc>
            </a:pPr>
            <a:r>
              <a:rPr lang="en-US" sz="2400"/>
              <a:t>Marketing efforts, or investments, will change, depending on the product’s classification</a:t>
            </a:r>
          </a:p>
        </p:txBody>
      </p:sp>
      <p:sp>
        <p:nvSpPr>
          <p:cNvPr id="218115" name="Rectangle 2"/>
          <p:cNvSpPr>
            <a:spLocks noChangeArrowheads="1"/>
          </p:cNvSpPr>
          <p:nvPr/>
        </p:nvSpPr>
        <p:spPr bwMode="auto">
          <a:xfrm>
            <a:off x="457200" y="323850"/>
            <a:ext cx="8229600" cy="762000"/>
          </a:xfrm>
          <a:prstGeom prst="rect">
            <a:avLst/>
          </a:prstGeom>
          <a:noFill/>
          <a:ln w="9525">
            <a:noFill/>
            <a:miter lim="800000"/>
            <a:headEnd/>
            <a:tailEnd/>
          </a:ln>
        </p:spPr>
        <p:txBody>
          <a:bodyPr lIns="0" rIns="0" bIns="0" anchor="b"/>
          <a:lstStyle/>
          <a:p>
            <a:pPr>
              <a:lnSpc>
                <a:spcPct val="80000"/>
              </a:lnSpc>
              <a:spcBef>
                <a:spcPct val="35000"/>
              </a:spcBef>
            </a:pPr>
            <a:r>
              <a:rPr lang="en-US" sz="3200">
                <a:solidFill>
                  <a:schemeClr val="hlink"/>
                </a:solidFill>
              </a:rPr>
              <a:t>The BCG Matrix</a:t>
            </a:r>
          </a:p>
        </p:txBody>
      </p:sp>
      <p:pic>
        <p:nvPicPr>
          <p:cNvPr id="218116" name="Picture 4" descr="j0431611"/>
          <p:cNvPicPr>
            <a:picLocks noChangeAspect="1" noChangeArrowheads="1"/>
          </p:cNvPicPr>
          <p:nvPr/>
        </p:nvPicPr>
        <p:blipFill>
          <a:blip r:embed="rId2" cstate="print"/>
          <a:srcRect/>
          <a:stretch>
            <a:fillRect/>
          </a:stretch>
        </p:blipFill>
        <p:spPr bwMode="auto">
          <a:xfrm>
            <a:off x="1066800" y="4876800"/>
            <a:ext cx="1066800" cy="1066800"/>
          </a:xfrm>
          <a:prstGeom prst="rect">
            <a:avLst/>
          </a:prstGeom>
          <a:noFill/>
        </p:spPr>
      </p:pic>
      <p:pic>
        <p:nvPicPr>
          <p:cNvPr id="218117" name="Picture 5" descr="j0431560"/>
          <p:cNvPicPr>
            <a:picLocks noChangeAspect="1" noChangeArrowheads="1"/>
          </p:cNvPicPr>
          <p:nvPr/>
        </p:nvPicPr>
        <p:blipFill>
          <a:blip r:embed="rId3" cstate="print"/>
          <a:srcRect/>
          <a:stretch>
            <a:fillRect/>
          </a:stretch>
        </p:blipFill>
        <p:spPr bwMode="auto">
          <a:xfrm>
            <a:off x="4419600" y="4867275"/>
            <a:ext cx="1066800" cy="1066800"/>
          </a:xfrm>
          <a:prstGeom prst="rect">
            <a:avLst/>
          </a:prstGeom>
          <a:noFill/>
        </p:spPr>
      </p:pic>
      <p:pic>
        <p:nvPicPr>
          <p:cNvPr id="218118" name="Picture 6" descr="an00315_"/>
          <p:cNvPicPr>
            <a:picLocks noChangeAspect="1" noChangeArrowheads="1"/>
          </p:cNvPicPr>
          <p:nvPr/>
        </p:nvPicPr>
        <p:blipFill>
          <a:blip r:embed="rId4" cstate="print"/>
          <a:srcRect/>
          <a:stretch>
            <a:fillRect/>
          </a:stretch>
        </p:blipFill>
        <p:spPr bwMode="auto">
          <a:xfrm>
            <a:off x="2514600" y="4838700"/>
            <a:ext cx="1447800" cy="1176338"/>
          </a:xfrm>
          <a:prstGeom prst="rect">
            <a:avLst/>
          </a:prstGeom>
          <a:noFill/>
        </p:spPr>
      </p:pic>
      <p:pic>
        <p:nvPicPr>
          <p:cNvPr id="218119" name="Picture 7" descr="j0417434"/>
          <p:cNvPicPr>
            <a:picLocks noChangeAspect="1" noChangeArrowheads="1"/>
          </p:cNvPicPr>
          <p:nvPr/>
        </p:nvPicPr>
        <p:blipFill>
          <a:blip r:embed="rId5" cstate="print"/>
          <a:srcRect/>
          <a:stretch>
            <a:fillRect/>
          </a:stretch>
        </p:blipFill>
        <p:spPr bwMode="auto">
          <a:xfrm>
            <a:off x="5715000" y="4695825"/>
            <a:ext cx="1076325" cy="1295400"/>
          </a:xfrm>
          <a:prstGeom prst="rect">
            <a:avLst/>
          </a:prstGeom>
          <a:noFill/>
        </p:spPr>
      </p:pic>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381000" y="342900"/>
            <a:ext cx="8229600" cy="762000"/>
          </a:xfrm>
        </p:spPr>
        <p:txBody>
          <a:bodyPr/>
          <a:lstStyle/>
          <a:p>
            <a:r>
              <a:rPr lang="en-US" sz="3200" b="1"/>
              <a:t>The BCG Matrix</a:t>
            </a:r>
            <a:endParaRPr lang="en-US" altLang="zh-CN" sz="3200" b="1">
              <a:ea typeface="宋体" pitchFamily="2" charset="-122"/>
            </a:endParaRPr>
          </a:p>
        </p:txBody>
      </p:sp>
      <p:pic>
        <p:nvPicPr>
          <p:cNvPr id="217091" name="Picture 3"/>
          <p:cNvPicPr>
            <a:picLocks noChangeAspect="1" noChangeArrowheads="1"/>
          </p:cNvPicPr>
          <p:nvPr/>
        </p:nvPicPr>
        <p:blipFill>
          <a:blip r:embed="rId2" cstate="print"/>
          <a:srcRect/>
          <a:stretch>
            <a:fillRect/>
          </a:stretch>
        </p:blipFill>
        <p:spPr bwMode="auto">
          <a:xfrm>
            <a:off x="1219200" y="1524000"/>
            <a:ext cx="6858000" cy="4614863"/>
          </a:xfrm>
          <a:prstGeom prst="rect">
            <a:avLst/>
          </a:prstGeom>
          <a:noFill/>
        </p:spPr>
      </p:pic>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BCG example</a:t>
            </a:r>
            <a:endParaRPr lang="en-US" dirty="0"/>
          </a:p>
        </p:txBody>
      </p:sp>
      <p:pic>
        <p:nvPicPr>
          <p:cNvPr id="1026" name="Picture 2" descr="BCG Matrix of Coca Cola BCG Matrix Example"/>
          <p:cNvPicPr>
            <a:picLocks noChangeAspect="1" noChangeArrowheads="1"/>
          </p:cNvPicPr>
          <p:nvPr/>
        </p:nvPicPr>
        <p:blipFill>
          <a:blip r:embed="rId2" cstate="print"/>
          <a:srcRect/>
          <a:stretch>
            <a:fillRect/>
          </a:stretch>
        </p:blipFill>
        <p:spPr bwMode="auto">
          <a:xfrm>
            <a:off x="1981200" y="1447800"/>
            <a:ext cx="4933950" cy="4724400"/>
          </a:xfrm>
          <a:prstGeom prst="rect">
            <a:avLst/>
          </a:prstGeom>
          <a:noFill/>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4294967295"/>
          </p:nvPr>
        </p:nvSpPr>
        <p:spPr>
          <a:xfrm>
            <a:off x="457200" y="1524000"/>
            <a:ext cx="7715250" cy="4954588"/>
          </a:xfrm>
        </p:spPr>
        <p:txBody>
          <a:bodyPr/>
          <a:lstStyle/>
          <a:p>
            <a:pPr marL="533400" indent="-533400">
              <a:lnSpc>
                <a:spcPct val="90000"/>
              </a:lnSpc>
              <a:buFont typeface="Wingdings" pitchFamily="2" charset="2"/>
              <a:buNone/>
            </a:pPr>
            <a:r>
              <a:rPr lang="en-US" sz="2400" b="1">
                <a:solidFill>
                  <a:schemeClr val="tx2"/>
                </a:solidFill>
              </a:rPr>
              <a:t>Stars</a:t>
            </a:r>
            <a:r>
              <a:rPr lang="en-US" sz="2400" b="1"/>
              <a:t> </a:t>
            </a:r>
            <a:r>
              <a:rPr lang="en-US" sz="2400"/>
              <a:t>are high-growth, high-share businesses or products requiring heavy investment to finance rapid growth. They will eventually turn into cash cows.</a:t>
            </a:r>
          </a:p>
          <a:p>
            <a:pPr marL="533400" indent="-533400">
              <a:lnSpc>
                <a:spcPct val="90000"/>
              </a:lnSpc>
              <a:buFontTx/>
              <a:buNone/>
            </a:pPr>
            <a:endParaRPr lang="en-US" sz="1200"/>
          </a:p>
          <a:p>
            <a:pPr marL="533400" indent="-533400">
              <a:lnSpc>
                <a:spcPct val="90000"/>
              </a:lnSpc>
              <a:buFontTx/>
              <a:buNone/>
            </a:pPr>
            <a:r>
              <a:rPr lang="en-US" sz="2400" b="1">
                <a:solidFill>
                  <a:schemeClr val="tx2"/>
                </a:solidFill>
              </a:rPr>
              <a:t>Cash cows </a:t>
            </a:r>
            <a:r>
              <a:rPr lang="en-US" sz="2400"/>
              <a:t>are low-growth, high-share businesses or products that are established; require less investment to maintain market share in a stable market.</a:t>
            </a:r>
          </a:p>
          <a:p>
            <a:pPr marL="533400" indent="-533400">
              <a:lnSpc>
                <a:spcPct val="90000"/>
              </a:lnSpc>
              <a:buFontTx/>
              <a:buNone/>
            </a:pPr>
            <a:endParaRPr lang="en-US" sz="1200"/>
          </a:p>
          <a:p>
            <a:pPr marL="533400" indent="-533400">
              <a:lnSpc>
                <a:spcPct val="90000"/>
              </a:lnSpc>
              <a:buFontTx/>
              <a:buNone/>
            </a:pPr>
            <a:r>
              <a:rPr lang="en-US" sz="2400" b="1"/>
              <a:t>Question marks</a:t>
            </a:r>
            <a:r>
              <a:rPr lang="en-US" sz="2400"/>
              <a:t> are low-share business units in high-growth markets requiring a lot of cash to hold their share.</a:t>
            </a:r>
          </a:p>
          <a:p>
            <a:pPr marL="533400" indent="-533400">
              <a:lnSpc>
                <a:spcPct val="90000"/>
              </a:lnSpc>
              <a:buFontTx/>
              <a:buNone/>
            </a:pPr>
            <a:endParaRPr lang="en-US" sz="1200"/>
          </a:p>
          <a:p>
            <a:pPr marL="533400" indent="-533400">
              <a:lnSpc>
                <a:spcPct val="90000"/>
              </a:lnSpc>
              <a:buFontTx/>
              <a:buNone/>
            </a:pPr>
            <a:r>
              <a:rPr lang="en-US" sz="2400" b="1"/>
              <a:t>Dogs</a:t>
            </a:r>
            <a:r>
              <a:rPr lang="en-US" sz="2400"/>
              <a:t> are low-growth, low-share businesses and products that may generate enough cash to maintain themselves but do not promise to be large sources of cash. Not worth much investment.</a:t>
            </a:r>
          </a:p>
        </p:txBody>
      </p:sp>
      <p:sp>
        <p:nvSpPr>
          <p:cNvPr id="219139" name="Rectangle 2"/>
          <p:cNvSpPr>
            <a:spLocks noChangeArrowheads="1"/>
          </p:cNvSpPr>
          <p:nvPr/>
        </p:nvSpPr>
        <p:spPr bwMode="auto">
          <a:xfrm>
            <a:off x="457200" y="361950"/>
            <a:ext cx="8229600" cy="762000"/>
          </a:xfrm>
          <a:prstGeom prst="rect">
            <a:avLst/>
          </a:prstGeom>
          <a:noFill/>
          <a:ln w="9525">
            <a:noFill/>
            <a:miter lim="800000"/>
            <a:headEnd/>
            <a:tailEnd/>
          </a:ln>
        </p:spPr>
        <p:txBody>
          <a:bodyPr lIns="0" rIns="0" bIns="0" anchor="b"/>
          <a:lstStyle/>
          <a:p>
            <a:pPr>
              <a:lnSpc>
                <a:spcPct val="80000"/>
              </a:lnSpc>
              <a:spcBef>
                <a:spcPct val="35000"/>
              </a:spcBef>
            </a:pPr>
            <a:r>
              <a:rPr lang="en-US" sz="3200">
                <a:solidFill>
                  <a:schemeClr val="hlink"/>
                </a:solidFill>
              </a:rPr>
              <a:t>The BCG Matrix</a:t>
            </a:r>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4294967295"/>
          </p:nvPr>
        </p:nvSpPr>
        <p:spPr>
          <a:xfrm>
            <a:off x="687388" y="1600200"/>
            <a:ext cx="7192962" cy="2967038"/>
          </a:xfrm>
        </p:spPr>
        <p:txBody>
          <a:bodyPr/>
          <a:lstStyle/>
          <a:p>
            <a:pPr marL="533400" indent="-533400">
              <a:lnSpc>
                <a:spcPct val="90000"/>
              </a:lnSpc>
              <a:buFont typeface="Wingdings" pitchFamily="2" charset="2"/>
              <a:buNone/>
            </a:pPr>
            <a:r>
              <a:rPr lang="en-US" sz="2800" b="1">
                <a:solidFill>
                  <a:schemeClr val="tx2"/>
                </a:solidFill>
              </a:rPr>
              <a:t>Problems with Matrix Approaches</a:t>
            </a:r>
          </a:p>
          <a:p>
            <a:pPr marL="533400" indent="-533400" algn="ctr">
              <a:lnSpc>
                <a:spcPct val="90000"/>
              </a:lnSpc>
              <a:buFont typeface="Wingdings" pitchFamily="2" charset="2"/>
              <a:buNone/>
            </a:pPr>
            <a:endParaRPr lang="en-US" sz="1300" b="1" i="1">
              <a:latin typeface="Calibri" pitchFamily="34" charset="0"/>
            </a:endParaRPr>
          </a:p>
          <a:p>
            <a:pPr marL="533400" indent="-533400">
              <a:lnSpc>
                <a:spcPct val="90000"/>
              </a:lnSpc>
            </a:pPr>
            <a:r>
              <a:rPr lang="en-US" sz="2400"/>
              <a:t>Difficulty in defining SBUs and measuring market share and growth</a:t>
            </a:r>
          </a:p>
          <a:p>
            <a:pPr marL="533400" indent="-533400">
              <a:lnSpc>
                <a:spcPct val="90000"/>
              </a:lnSpc>
            </a:pPr>
            <a:r>
              <a:rPr lang="en-US" sz="2400"/>
              <a:t>Time consuming</a:t>
            </a:r>
          </a:p>
          <a:p>
            <a:pPr marL="533400" indent="-533400">
              <a:lnSpc>
                <a:spcPct val="90000"/>
              </a:lnSpc>
            </a:pPr>
            <a:r>
              <a:rPr lang="en-US" sz="2400"/>
              <a:t>Expensive</a:t>
            </a:r>
          </a:p>
          <a:p>
            <a:pPr marL="533400" indent="-533400">
              <a:lnSpc>
                <a:spcPct val="90000"/>
              </a:lnSpc>
            </a:pPr>
            <a:r>
              <a:rPr lang="en-US" sz="2400"/>
              <a:t>Focus on current businesses, not future planning</a:t>
            </a:r>
          </a:p>
        </p:txBody>
      </p:sp>
      <p:sp>
        <p:nvSpPr>
          <p:cNvPr id="221187" name="Rectangle 2"/>
          <p:cNvSpPr>
            <a:spLocks noChangeArrowheads="1"/>
          </p:cNvSpPr>
          <p:nvPr/>
        </p:nvSpPr>
        <p:spPr bwMode="auto">
          <a:xfrm>
            <a:off x="457200" y="352425"/>
            <a:ext cx="8229600" cy="762000"/>
          </a:xfrm>
          <a:prstGeom prst="rect">
            <a:avLst/>
          </a:prstGeom>
          <a:noFill/>
          <a:ln w="9525">
            <a:noFill/>
            <a:miter lim="800000"/>
            <a:headEnd/>
            <a:tailEnd/>
          </a:ln>
        </p:spPr>
        <p:txBody>
          <a:bodyPr lIns="0" rIns="0" bIns="0" anchor="b"/>
          <a:lstStyle/>
          <a:p>
            <a:pPr>
              <a:lnSpc>
                <a:spcPct val="80000"/>
              </a:lnSpc>
              <a:spcBef>
                <a:spcPct val="35000"/>
              </a:spcBef>
            </a:pPr>
            <a:r>
              <a:rPr lang="en-US" sz="3200">
                <a:solidFill>
                  <a:schemeClr val="hlink"/>
                </a:solidFill>
              </a:rPr>
              <a:t>The BCG Matrix</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Leading</a:t>
            </a:r>
            <a:endParaRPr lang="en-US" dirty="0"/>
          </a:p>
        </p:txBody>
      </p:sp>
      <p:sp>
        <p:nvSpPr>
          <p:cNvPr id="3" name="Content Placeholder 2"/>
          <p:cNvSpPr>
            <a:spLocks noGrp="1"/>
          </p:cNvSpPr>
          <p:nvPr>
            <p:ph idx="1"/>
          </p:nvPr>
        </p:nvSpPr>
        <p:spPr/>
        <p:txBody>
          <a:bodyPr>
            <a:noAutofit/>
          </a:bodyPr>
          <a:lstStyle/>
          <a:p>
            <a:r>
              <a:rPr lang="en-US" altLang="en-US" sz="2400" dirty="0"/>
              <a:t>In leading, managers determine direction, </a:t>
            </a:r>
            <a:r>
              <a:rPr lang="en-US" altLang="en-US" sz="2400" u="sng" dirty="0"/>
              <a:t>state a clear vision for employees to follow, and help employees understand the role they play in attaining goals.</a:t>
            </a:r>
          </a:p>
          <a:p>
            <a:r>
              <a:rPr lang="en-US" altLang="en-US" sz="2400" dirty="0"/>
              <a:t>Leadership involves a manager using </a:t>
            </a:r>
            <a:r>
              <a:rPr lang="en-US" altLang="en-US" sz="2400" u="sng" dirty="0"/>
              <a:t>power, influence, vision, persuasion, and communication skills.</a:t>
            </a:r>
          </a:p>
          <a:p>
            <a:r>
              <a:rPr lang="en-US" altLang="en-US" sz="2400" i="1" u="sng" dirty="0"/>
              <a:t>The outcome of the leading function is a high level of motivation and commitment from employees to the organization.</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4294967295"/>
          </p:nvPr>
        </p:nvSpPr>
        <p:spPr>
          <a:xfrm>
            <a:off x="681038" y="1416050"/>
            <a:ext cx="8229600" cy="4160838"/>
          </a:xfrm>
        </p:spPr>
        <p:txBody>
          <a:bodyPr/>
          <a:lstStyle/>
          <a:p>
            <a:pPr marL="533400" indent="-533400">
              <a:lnSpc>
                <a:spcPct val="80000"/>
              </a:lnSpc>
              <a:buFont typeface="Wingdings" pitchFamily="2" charset="2"/>
              <a:buChar char=""/>
            </a:pPr>
            <a:r>
              <a:rPr lang="en-US" sz="2400" b="1">
                <a:solidFill>
                  <a:schemeClr val="tx2"/>
                </a:solidFill>
              </a:rPr>
              <a:t>A more advanced model developed by General Electric: measuring market attractiveness and business strength</a:t>
            </a:r>
            <a:endParaRPr lang="en-US" sz="2400"/>
          </a:p>
          <a:p>
            <a:pPr marL="533400" indent="-533400">
              <a:lnSpc>
                <a:spcPct val="80000"/>
              </a:lnSpc>
            </a:pPr>
            <a:endParaRPr lang="en-US" sz="1400"/>
          </a:p>
          <a:p>
            <a:pPr marL="533400" indent="-533400">
              <a:lnSpc>
                <a:spcPct val="80000"/>
              </a:lnSpc>
            </a:pPr>
            <a:r>
              <a:rPr lang="en-US" sz="2400" b="1"/>
              <a:t>Market attractiveness</a:t>
            </a:r>
            <a:r>
              <a:rPr lang="en-US" sz="2400"/>
              <a:t> is a composite measure of the potential for sales and profits in a particular market segment</a:t>
            </a:r>
            <a:endParaRPr lang="en-US" sz="2800"/>
          </a:p>
          <a:p>
            <a:pPr marL="533400" indent="-533400">
              <a:lnSpc>
                <a:spcPct val="80000"/>
              </a:lnSpc>
            </a:pPr>
            <a:endParaRPr lang="en-US" sz="1400"/>
          </a:p>
          <a:p>
            <a:pPr marL="533400" indent="-533400">
              <a:lnSpc>
                <a:spcPct val="80000"/>
              </a:lnSpc>
            </a:pPr>
            <a:r>
              <a:rPr lang="en-US" sz="2400" b="1"/>
              <a:t>Business strength</a:t>
            </a:r>
            <a:r>
              <a:rPr lang="en-US" sz="2400"/>
              <a:t> is the strength of our offering relative to other companies’ products</a:t>
            </a:r>
          </a:p>
          <a:p>
            <a:pPr marL="533400" indent="-533400">
              <a:lnSpc>
                <a:spcPct val="80000"/>
              </a:lnSpc>
            </a:pPr>
            <a:endParaRPr lang="en-US" sz="2400"/>
          </a:p>
          <a:p>
            <a:pPr marL="533400" indent="-533400">
              <a:lnSpc>
                <a:spcPct val="80000"/>
              </a:lnSpc>
            </a:pPr>
            <a:r>
              <a:rPr lang="en-US" sz="2400"/>
              <a:t>GE Matrix is an expansion of the BCG matrix. The dimensions are more comprehensive and detailed.</a:t>
            </a:r>
          </a:p>
        </p:txBody>
      </p:sp>
      <p:sp>
        <p:nvSpPr>
          <p:cNvPr id="222211" name="Rectangle 2"/>
          <p:cNvSpPr>
            <a:spLocks noChangeArrowheads="1"/>
          </p:cNvSpPr>
          <p:nvPr/>
        </p:nvSpPr>
        <p:spPr bwMode="auto">
          <a:xfrm>
            <a:off x="457200" y="323850"/>
            <a:ext cx="8229600" cy="762000"/>
          </a:xfrm>
          <a:prstGeom prst="rect">
            <a:avLst/>
          </a:prstGeom>
          <a:noFill/>
          <a:ln w="9525">
            <a:noFill/>
            <a:miter lim="800000"/>
            <a:headEnd/>
            <a:tailEnd/>
          </a:ln>
        </p:spPr>
        <p:txBody>
          <a:bodyPr lIns="0" rIns="0" bIns="0" anchor="b"/>
          <a:lstStyle/>
          <a:p>
            <a:pPr>
              <a:lnSpc>
                <a:spcPct val="80000"/>
              </a:lnSpc>
              <a:spcBef>
                <a:spcPct val="35000"/>
              </a:spcBef>
            </a:pPr>
            <a:r>
              <a:rPr lang="en-US" sz="3200">
                <a:solidFill>
                  <a:schemeClr val="hlink"/>
                </a:solidFill>
              </a:rPr>
              <a:t>GE Matrix </a:t>
            </a:r>
          </a:p>
        </p:txBody>
      </p:sp>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8" name="Rectangle 16"/>
          <p:cNvSpPr>
            <a:spLocks noChangeArrowheads="1"/>
          </p:cNvSpPr>
          <p:nvPr/>
        </p:nvSpPr>
        <p:spPr bwMode="auto">
          <a:xfrm>
            <a:off x="247650" y="1066800"/>
            <a:ext cx="8610600" cy="53721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92514" name="Rectangle 2"/>
          <p:cNvSpPr>
            <a:spLocks noGrp="1" noChangeArrowheads="1"/>
          </p:cNvSpPr>
          <p:nvPr>
            <p:ph type="title"/>
          </p:nvPr>
        </p:nvSpPr>
        <p:spPr>
          <a:xfrm>
            <a:off x="0" y="0"/>
            <a:ext cx="9144000" cy="1028700"/>
          </a:xfrm>
          <a:ln/>
        </p:spPr>
        <p:txBody>
          <a:bodyPr/>
          <a:lstStyle/>
          <a:p>
            <a:r>
              <a:rPr lang="en-US" sz="3200" b="1"/>
              <a:t>GE Matrix </a:t>
            </a:r>
          </a:p>
        </p:txBody>
      </p:sp>
      <p:sp>
        <p:nvSpPr>
          <p:cNvPr id="192515" name="Rectangle 3"/>
          <p:cNvSpPr>
            <a:spLocks noGrp="1" noChangeArrowheads="1"/>
          </p:cNvSpPr>
          <p:nvPr>
            <p:ph type="body" idx="1"/>
          </p:nvPr>
        </p:nvSpPr>
        <p:spPr>
          <a:xfrm>
            <a:off x="687388" y="1436688"/>
            <a:ext cx="3452812" cy="2143125"/>
          </a:xfrm>
        </p:spPr>
        <p:txBody>
          <a:bodyPr/>
          <a:lstStyle/>
          <a:p>
            <a:pPr>
              <a:lnSpc>
                <a:spcPct val="90000"/>
              </a:lnSpc>
              <a:buFontTx/>
              <a:buNone/>
            </a:pPr>
            <a:r>
              <a:rPr lang="en-US" sz="1800" b="1"/>
              <a:t>Market Attractiveness</a:t>
            </a:r>
          </a:p>
          <a:p>
            <a:pPr>
              <a:lnSpc>
                <a:spcPct val="90000"/>
              </a:lnSpc>
              <a:spcBef>
                <a:spcPct val="0"/>
              </a:spcBef>
              <a:buClr>
                <a:schemeClr val="hlink"/>
              </a:buClr>
            </a:pPr>
            <a:r>
              <a:rPr lang="en-US" sz="1800" b="1"/>
              <a:t>Growth</a:t>
            </a:r>
          </a:p>
          <a:p>
            <a:pPr>
              <a:lnSpc>
                <a:spcPct val="90000"/>
              </a:lnSpc>
              <a:spcBef>
                <a:spcPct val="0"/>
              </a:spcBef>
              <a:buClr>
                <a:schemeClr val="hlink"/>
              </a:buClr>
            </a:pPr>
            <a:r>
              <a:rPr lang="en-US" sz="1800" b="1"/>
              <a:t>Diversity</a:t>
            </a:r>
          </a:p>
          <a:p>
            <a:pPr>
              <a:lnSpc>
                <a:spcPct val="90000"/>
              </a:lnSpc>
              <a:spcBef>
                <a:spcPct val="0"/>
              </a:spcBef>
              <a:buClr>
                <a:schemeClr val="hlink"/>
              </a:buClr>
            </a:pPr>
            <a:r>
              <a:rPr lang="en-US" sz="1800" b="1"/>
              <a:t>Competitive</a:t>
            </a:r>
          </a:p>
          <a:p>
            <a:pPr>
              <a:lnSpc>
                <a:spcPct val="90000"/>
              </a:lnSpc>
              <a:spcBef>
                <a:spcPct val="0"/>
              </a:spcBef>
              <a:buClr>
                <a:schemeClr val="hlink"/>
              </a:buClr>
              <a:buFontTx/>
              <a:buNone/>
            </a:pPr>
            <a:r>
              <a:rPr lang="en-US" sz="1800" b="1"/>
              <a:t>      Structure Change</a:t>
            </a:r>
          </a:p>
          <a:p>
            <a:pPr>
              <a:lnSpc>
                <a:spcPct val="90000"/>
              </a:lnSpc>
              <a:spcBef>
                <a:spcPct val="0"/>
              </a:spcBef>
              <a:buClr>
                <a:schemeClr val="hlink"/>
              </a:buClr>
            </a:pPr>
            <a:r>
              <a:rPr lang="en-US" sz="1800" b="1"/>
              <a:t>Technology Change</a:t>
            </a:r>
          </a:p>
          <a:p>
            <a:pPr>
              <a:lnSpc>
                <a:spcPct val="90000"/>
              </a:lnSpc>
              <a:spcBef>
                <a:spcPct val="0"/>
              </a:spcBef>
              <a:buClr>
                <a:schemeClr val="hlink"/>
              </a:buClr>
            </a:pPr>
            <a:r>
              <a:rPr lang="en-US" sz="1800" b="1"/>
              <a:t>Social Environment</a:t>
            </a:r>
            <a:endParaRPr lang="en-US" sz="2400" b="1"/>
          </a:p>
        </p:txBody>
      </p:sp>
      <p:sp>
        <p:nvSpPr>
          <p:cNvPr id="192519" name="Rectangle 7"/>
          <p:cNvSpPr>
            <a:spLocks noChangeArrowheads="1"/>
          </p:cNvSpPr>
          <p:nvPr/>
        </p:nvSpPr>
        <p:spPr bwMode="auto">
          <a:xfrm>
            <a:off x="4400550" y="3517900"/>
            <a:ext cx="4210050" cy="2663825"/>
          </a:xfrm>
          <a:prstGeom prst="rect">
            <a:avLst/>
          </a:prstGeom>
          <a:noFill/>
          <a:ln w="9525">
            <a:noFill/>
            <a:miter lim="800000"/>
            <a:headEnd/>
            <a:tailEnd/>
          </a:ln>
          <a:effectLst/>
        </p:spPr>
        <p:txBody>
          <a:bodyPr/>
          <a:lstStyle/>
          <a:p>
            <a:pPr marL="342900" indent="-342900" algn="l"/>
            <a:r>
              <a:rPr lang="en-US" sz="1800"/>
              <a:t>Business Strength</a:t>
            </a:r>
          </a:p>
          <a:p>
            <a:pPr marL="342900" indent="-342900" algn="l">
              <a:spcBef>
                <a:spcPct val="0"/>
              </a:spcBef>
              <a:buClr>
                <a:schemeClr val="hlink"/>
              </a:buClr>
              <a:buFontTx/>
              <a:buChar char="•"/>
            </a:pPr>
            <a:r>
              <a:rPr lang="en-US" sz="1800"/>
              <a:t>Size of Market &amp; Share</a:t>
            </a:r>
          </a:p>
          <a:p>
            <a:pPr marL="342900" indent="-342900" algn="l">
              <a:spcBef>
                <a:spcPct val="0"/>
              </a:spcBef>
              <a:buClr>
                <a:schemeClr val="hlink"/>
              </a:buClr>
              <a:buFontTx/>
              <a:buChar char="•"/>
            </a:pPr>
            <a:r>
              <a:rPr lang="en-US" sz="1800"/>
              <a:t>Company Growth Rate</a:t>
            </a:r>
          </a:p>
          <a:p>
            <a:pPr marL="342900" indent="-342900" algn="l">
              <a:spcBef>
                <a:spcPct val="0"/>
              </a:spcBef>
              <a:buClr>
                <a:schemeClr val="hlink"/>
              </a:buClr>
              <a:buFontTx/>
              <a:buChar char="•"/>
            </a:pPr>
            <a:r>
              <a:rPr lang="en-US" sz="1800"/>
              <a:t>Profit</a:t>
            </a:r>
          </a:p>
          <a:p>
            <a:pPr marL="342900" indent="-342900" algn="l">
              <a:spcBef>
                <a:spcPct val="0"/>
              </a:spcBef>
              <a:buClr>
                <a:schemeClr val="hlink"/>
              </a:buClr>
              <a:buFontTx/>
              <a:buChar char="•"/>
            </a:pPr>
            <a:r>
              <a:rPr lang="en-US" sz="1800"/>
              <a:t>Margins</a:t>
            </a:r>
          </a:p>
          <a:p>
            <a:pPr marL="342900" indent="-342900" algn="l">
              <a:spcBef>
                <a:spcPct val="0"/>
              </a:spcBef>
              <a:buClr>
                <a:schemeClr val="hlink"/>
              </a:buClr>
              <a:buFontTx/>
              <a:buChar char="•"/>
            </a:pPr>
            <a:r>
              <a:rPr lang="en-US" sz="1800"/>
              <a:t>Technology Platform</a:t>
            </a:r>
          </a:p>
          <a:p>
            <a:pPr marL="342900" indent="-342900" algn="l">
              <a:spcBef>
                <a:spcPct val="0"/>
              </a:spcBef>
              <a:buClr>
                <a:schemeClr val="hlink"/>
              </a:buClr>
              <a:buFontTx/>
              <a:buChar char="•"/>
            </a:pPr>
            <a:r>
              <a:rPr lang="en-US" sz="1800"/>
              <a:t>Image</a:t>
            </a:r>
          </a:p>
          <a:p>
            <a:pPr marL="342900" indent="-342900" algn="l">
              <a:spcBef>
                <a:spcPct val="0"/>
              </a:spcBef>
              <a:buClr>
                <a:schemeClr val="hlink"/>
              </a:buClr>
              <a:buFontTx/>
              <a:buChar char="•"/>
            </a:pPr>
            <a:r>
              <a:rPr lang="en-US" sz="1800"/>
              <a:t>People</a:t>
            </a:r>
          </a:p>
        </p:txBody>
      </p:sp>
      <p:sp>
        <p:nvSpPr>
          <p:cNvPr id="192522" name="Line 10"/>
          <p:cNvSpPr>
            <a:spLocks noChangeShapeType="1"/>
          </p:cNvSpPr>
          <p:nvPr/>
        </p:nvSpPr>
        <p:spPr bwMode="auto">
          <a:xfrm rot="-5400000">
            <a:off x="6029325" y="276225"/>
            <a:ext cx="0" cy="4286250"/>
          </a:xfrm>
          <a:prstGeom prst="line">
            <a:avLst/>
          </a:prstGeom>
          <a:noFill/>
          <a:ln w="28575">
            <a:solidFill>
              <a:schemeClr val="hlink"/>
            </a:solidFill>
            <a:round/>
            <a:headEnd/>
            <a:tailEnd/>
          </a:ln>
          <a:effectLst/>
        </p:spPr>
        <p:txBody>
          <a:bodyPr/>
          <a:lstStyle/>
          <a:p>
            <a:endParaRPr lang="en-US"/>
          </a:p>
        </p:txBody>
      </p:sp>
      <p:sp>
        <p:nvSpPr>
          <p:cNvPr id="192523" name="Line 11"/>
          <p:cNvSpPr>
            <a:spLocks noChangeShapeType="1"/>
          </p:cNvSpPr>
          <p:nvPr/>
        </p:nvSpPr>
        <p:spPr bwMode="auto">
          <a:xfrm rot="-10800000">
            <a:off x="6038850" y="1238250"/>
            <a:ext cx="0" cy="2362200"/>
          </a:xfrm>
          <a:prstGeom prst="line">
            <a:avLst/>
          </a:prstGeom>
          <a:noFill/>
          <a:ln w="28575">
            <a:solidFill>
              <a:schemeClr val="hlink"/>
            </a:solidFill>
            <a:round/>
            <a:headEnd/>
            <a:tailEnd/>
          </a:ln>
          <a:effectLst/>
        </p:spPr>
        <p:txBody>
          <a:bodyPr/>
          <a:lstStyle/>
          <a:p>
            <a:endParaRPr lang="en-US"/>
          </a:p>
        </p:txBody>
      </p:sp>
      <p:sp>
        <p:nvSpPr>
          <p:cNvPr id="192524" name="Rectangle 12"/>
          <p:cNvSpPr>
            <a:spLocks noChangeArrowheads="1"/>
          </p:cNvSpPr>
          <p:nvPr/>
        </p:nvSpPr>
        <p:spPr bwMode="auto">
          <a:xfrm>
            <a:off x="3562350" y="1162050"/>
            <a:ext cx="2019300" cy="419100"/>
          </a:xfrm>
          <a:prstGeom prst="rect">
            <a:avLst/>
          </a:prstGeom>
          <a:noFill/>
          <a:ln w="28575" algn="ctr">
            <a:noFill/>
            <a:miter lim="800000"/>
            <a:headEnd/>
            <a:tailEnd/>
          </a:ln>
          <a:effectLst/>
        </p:spPr>
        <p:txBody>
          <a:bodyPr wrap="none" anchor="ctr"/>
          <a:lstStyle/>
          <a:p>
            <a:pPr eaLnBrk="0" hangingPunct="0">
              <a:spcBef>
                <a:spcPct val="0"/>
              </a:spcBef>
            </a:pPr>
            <a:r>
              <a:rPr lang="en-US">
                <a:latin typeface="Arial" charset="0"/>
              </a:rPr>
              <a:t>GE Matrix</a:t>
            </a:r>
          </a:p>
        </p:txBody>
      </p:sp>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MATRIX</a:t>
            </a:r>
            <a:endParaRPr lang="en-US" dirty="0"/>
          </a:p>
        </p:txBody>
      </p:sp>
      <p:pic>
        <p:nvPicPr>
          <p:cNvPr id="193538" name="Picture 2" descr="Ge9 final ppt"/>
          <p:cNvPicPr>
            <a:picLocks noChangeAspect="1" noChangeArrowheads="1"/>
          </p:cNvPicPr>
          <p:nvPr/>
        </p:nvPicPr>
        <p:blipFill>
          <a:blip r:embed="rId2" cstate="print"/>
          <a:srcRect/>
          <a:stretch>
            <a:fillRect/>
          </a:stretch>
        </p:blipFill>
        <p:spPr bwMode="auto">
          <a:xfrm>
            <a:off x="1066800" y="1447800"/>
            <a:ext cx="6934200" cy="5200651"/>
          </a:xfrm>
          <a:prstGeom prst="rect">
            <a:avLst/>
          </a:prstGeom>
          <a:noFill/>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lstStyle/>
          <a:p>
            <a:pPr>
              <a:buFontTx/>
              <a:buChar char="•"/>
            </a:pPr>
            <a:r>
              <a:rPr lang="en-US" sz="2800" dirty="0" smtClean="0"/>
              <a:t>Decisions</a:t>
            </a:r>
          </a:p>
          <a:p>
            <a:pPr lvl="1">
              <a:buSzPct val="65000"/>
            </a:pPr>
            <a:r>
              <a:rPr lang="en-US" dirty="0" smtClean="0"/>
              <a:t>Choices from two or more alternatives</a:t>
            </a:r>
          </a:p>
          <a:p>
            <a:pPr lvl="1">
              <a:buSzPct val="65000"/>
            </a:pPr>
            <a:r>
              <a:rPr lang="en-US" dirty="0" smtClean="0"/>
              <a:t>All organizational members make decisions</a:t>
            </a:r>
          </a:p>
          <a:p>
            <a:pPr>
              <a:buFontTx/>
              <a:buChar char="•"/>
            </a:pPr>
            <a:r>
              <a:rPr lang="en-US" sz="2800" dirty="0" smtClean="0"/>
              <a:t>Decision-Making Process</a:t>
            </a:r>
            <a:endParaRPr lang="en-US" dirty="0" smtClean="0"/>
          </a:p>
          <a:p>
            <a:pPr lvl="1">
              <a:buSzPct val="65000"/>
            </a:pPr>
            <a:r>
              <a:rPr lang="en-US" b="1" i="1" dirty="0" smtClean="0">
                <a:solidFill>
                  <a:srgbClr val="E0B500"/>
                </a:solidFill>
              </a:rPr>
              <a:t>Step 1 - Identifying a Problem</a:t>
            </a:r>
          </a:p>
          <a:p>
            <a:pPr lvl="2">
              <a:buClr>
                <a:schemeClr val="tx2"/>
              </a:buClr>
              <a:buFontTx/>
              <a:buChar char="•"/>
            </a:pPr>
            <a:r>
              <a:rPr lang="en-US" sz="2800" b="1" i="1" dirty="0" smtClean="0">
                <a:solidFill>
                  <a:srgbClr val="E0B500"/>
                </a:solidFill>
              </a:rPr>
              <a:t>problem</a:t>
            </a:r>
            <a:r>
              <a:rPr lang="en-US" sz="2800" dirty="0" smtClean="0"/>
              <a:t> - discrepancy between an existing and a desired state of affairs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lstStyle/>
          <a:p>
            <a:pPr>
              <a:buFontTx/>
              <a:buChar char="•"/>
            </a:pPr>
            <a:r>
              <a:rPr lang="en-US" dirty="0" smtClean="0"/>
              <a:t>Decision-Making Process (continued) </a:t>
            </a:r>
          </a:p>
          <a:p>
            <a:pPr lvl="1">
              <a:buSzPct val="65000"/>
            </a:pPr>
            <a:r>
              <a:rPr lang="en-US" b="1" i="1" dirty="0" smtClean="0">
                <a:solidFill>
                  <a:srgbClr val="E0B500"/>
                </a:solidFill>
              </a:rPr>
              <a:t>Step 2 - Identifying Decision Criteria</a:t>
            </a:r>
          </a:p>
          <a:p>
            <a:pPr lvl="2">
              <a:buClr>
                <a:schemeClr val="tx2"/>
              </a:buClr>
              <a:buFontTx/>
              <a:buChar char="•"/>
            </a:pPr>
            <a:r>
              <a:rPr lang="en-US" b="1" i="1" dirty="0" smtClean="0">
                <a:solidFill>
                  <a:srgbClr val="E0B500"/>
                </a:solidFill>
              </a:rPr>
              <a:t>decision criteria</a:t>
            </a:r>
            <a:r>
              <a:rPr lang="en-US" dirty="0" smtClean="0"/>
              <a:t> - what’s relevant in making a decision</a:t>
            </a:r>
          </a:p>
          <a:p>
            <a:pPr lvl="1">
              <a:buSzPct val="65000"/>
            </a:pPr>
            <a:r>
              <a:rPr lang="en-US" b="1" i="1" dirty="0" smtClean="0">
                <a:solidFill>
                  <a:srgbClr val="E0B500"/>
                </a:solidFill>
              </a:rPr>
              <a:t>Step 3 - Allocating Weights to the Criteria</a:t>
            </a:r>
            <a:endParaRPr lang="en-US" dirty="0" smtClean="0"/>
          </a:p>
          <a:p>
            <a:pPr lvl="2">
              <a:buClr>
                <a:schemeClr val="tx2"/>
              </a:buClr>
              <a:buFontTx/>
              <a:buChar char="•"/>
            </a:pPr>
            <a:r>
              <a:rPr lang="en-US" dirty="0" smtClean="0"/>
              <a:t>must weight the criteria to give them appropriate priority in the decision</a:t>
            </a:r>
          </a:p>
          <a:p>
            <a:pPr lvl="1">
              <a:buSzPct val="65000"/>
            </a:pPr>
            <a:r>
              <a:rPr lang="en-US" b="1" i="1" dirty="0" smtClean="0">
                <a:solidFill>
                  <a:srgbClr val="E0B500"/>
                </a:solidFill>
              </a:rPr>
              <a:t>Step 4 - Developing Alternatives</a:t>
            </a:r>
            <a:endParaRPr lang="en-US" dirty="0" smtClean="0"/>
          </a:p>
          <a:p>
            <a:pPr lvl="2">
              <a:buClr>
                <a:schemeClr val="tx2"/>
              </a:buClr>
              <a:buFontTx/>
              <a:buChar char="•"/>
            </a:pPr>
            <a:r>
              <a:rPr lang="en-US" dirty="0" smtClean="0"/>
              <a:t>list the viable alternatives that could resolve the problem without evaluating them</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92500" lnSpcReduction="10000"/>
          </a:bodyPr>
          <a:lstStyle/>
          <a:p>
            <a:pPr marL="609600" indent="-609600">
              <a:lnSpc>
                <a:spcPct val="90000"/>
              </a:lnSpc>
              <a:buFontTx/>
              <a:buChar char="•"/>
            </a:pPr>
            <a:r>
              <a:rPr lang="en-US" dirty="0" smtClean="0"/>
              <a:t>Decision-Making Process</a:t>
            </a:r>
            <a:r>
              <a:rPr lang="en-US" sz="2800" dirty="0" smtClean="0"/>
              <a:t> (continued) </a:t>
            </a:r>
          </a:p>
          <a:p>
            <a:pPr marL="990600" lvl="1" indent="-533400">
              <a:buSzPct val="65000"/>
            </a:pPr>
            <a:r>
              <a:rPr lang="en-US" b="1" i="1" dirty="0" smtClean="0">
                <a:solidFill>
                  <a:srgbClr val="E0B500"/>
                </a:solidFill>
              </a:rPr>
              <a:t>Step 5 - Analyzing Alternatives</a:t>
            </a:r>
            <a:endParaRPr lang="en-US" dirty="0" smtClean="0"/>
          </a:p>
          <a:p>
            <a:pPr marL="1371600" lvl="2" indent="-457200">
              <a:buClr>
                <a:schemeClr val="tx2"/>
              </a:buClr>
              <a:buFontTx/>
              <a:buChar char="•"/>
            </a:pPr>
            <a:r>
              <a:rPr lang="en-US" dirty="0" smtClean="0"/>
              <a:t>each alternative is evaluated against the criteria</a:t>
            </a:r>
          </a:p>
          <a:p>
            <a:pPr marL="990600" lvl="1" indent="-533400">
              <a:buSzPct val="65000"/>
            </a:pPr>
            <a:r>
              <a:rPr lang="en-US" b="1" i="1" dirty="0" smtClean="0">
                <a:solidFill>
                  <a:srgbClr val="E0B500"/>
                </a:solidFill>
              </a:rPr>
              <a:t>Step 6 - Selecting an Alternative</a:t>
            </a:r>
            <a:endParaRPr lang="en-US" dirty="0" smtClean="0"/>
          </a:p>
          <a:p>
            <a:pPr marL="1371600" lvl="2" indent="-457200">
              <a:buClr>
                <a:schemeClr val="tx2"/>
              </a:buClr>
              <a:buFontTx/>
              <a:buChar char="•"/>
            </a:pPr>
            <a:r>
              <a:rPr lang="en-US" dirty="0" smtClean="0"/>
              <a:t>choosing the best alternative from among those considered</a:t>
            </a:r>
          </a:p>
          <a:p>
            <a:pPr marL="990600" lvl="1" indent="-533400">
              <a:buSzPct val="65000"/>
            </a:pPr>
            <a:r>
              <a:rPr lang="en-US" b="1" i="1" dirty="0" smtClean="0">
                <a:solidFill>
                  <a:srgbClr val="E0B500"/>
                </a:solidFill>
              </a:rPr>
              <a:t>Step 7 - Implementing the Decision</a:t>
            </a:r>
          </a:p>
          <a:p>
            <a:pPr marL="1371600" lvl="2" indent="-457200">
              <a:buClr>
                <a:schemeClr val="tx2"/>
              </a:buClr>
              <a:buFontTx/>
              <a:buChar char="•"/>
            </a:pPr>
            <a:r>
              <a:rPr lang="en-US" b="1" i="1" dirty="0" smtClean="0">
                <a:solidFill>
                  <a:srgbClr val="E0B500"/>
                </a:solidFill>
              </a:rPr>
              <a:t>implementation</a:t>
            </a:r>
            <a:r>
              <a:rPr lang="en-US" dirty="0" smtClean="0"/>
              <a:t> - conveying the decision to those affected by it and getting their commitment to it</a:t>
            </a:r>
          </a:p>
          <a:p>
            <a:pPr marL="990600" lvl="1" indent="-533400">
              <a:buSzPct val="65000"/>
            </a:pPr>
            <a:r>
              <a:rPr lang="en-US" b="1" i="1" dirty="0" smtClean="0">
                <a:solidFill>
                  <a:srgbClr val="E0B500"/>
                </a:solidFill>
              </a:rPr>
              <a:t>Step 8 - Evaluating Decision Effectiveness</a:t>
            </a:r>
            <a:endParaRPr lang="en-US" dirty="0" smtClean="0"/>
          </a:p>
          <a:p>
            <a:pPr marL="1371600" lvl="2" indent="-457200">
              <a:buClr>
                <a:schemeClr val="tx2"/>
              </a:buClr>
              <a:buFontTx/>
              <a:buChar char="•"/>
            </a:pPr>
            <a:r>
              <a:rPr lang="en-US" dirty="0" smtClean="0"/>
              <a:t>determine whether the problem is resolved</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buClr>
                <a:schemeClr val="tx2"/>
              </a:buClr>
              <a:buSzPct val="100000"/>
              <a:buFont typeface="Times New Roman" pitchFamily="18" charset="0"/>
              <a:buChar char="•"/>
            </a:pPr>
            <a:r>
              <a:rPr lang="en-US" sz="2800" dirty="0" smtClean="0">
                <a:latin typeface="Times New Roman" pitchFamily="18" charset="0"/>
              </a:rPr>
              <a:t>Rational Decision Making</a:t>
            </a:r>
          </a:p>
          <a:p>
            <a:pPr lvl="1">
              <a:lnSpc>
                <a:spcPct val="90000"/>
              </a:lnSpc>
              <a:buClr>
                <a:schemeClr val="tx1"/>
              </a:buClr>
              <a:buSzPct val="100000"/>
              <a:buFontTx/>
              <a:buChar char="–"/>
            </a:pPr>
            <a:r>
              <a:rPr lang="en-US" dirty="0" smtClean="0">
                <a:latin typeface="Times New Roman" pitchFamily="18" charset="0"/>
              </a:rPr>
              <a:t>Decisions are consistent, value-maximizing choices within specified constraints</a:t>
            </a:r>
          </a:p>
          <a:p>
            <a:pPr lvl="1">
              <a:lnSpc>
                <a:spcPct val="90000"/>
              </a:lnSpc>
              <a:buClr>
                <a:schemeClr val="tx1"/>
              </a:buClr>
              <a:buSzPct val="100000"/>
              <a:buFontTx/>
              <a:buChar char="–"/>
            </a:pPr>
            <a:r>
              <a:rPr lang="en-US" dirty="0" smtClean="0">
                <a:latin typeface="Times New Roman" pitchFamily="18" charset="0"/>
              </a:rPr>
              <a:t>Managers assumed to make rational decisions</a:t>
            </a:r>
          </a:p>
          <a:p>
            <a:pPr lvl="1">
              <a:lnSpc>
                <a:spcPct val="90000"/>
              </a:lnSpc>
              <a:buClr>
                <a:schemeClr val="tx1"/>
              </a:buClr>
              <a:buSzPct val="100000"/>
              <a:buFontTx/>
              <a:buChar char="–"/>
            </a:pPr>
            <a:r>
              <a:rPr lang="en-US" b="1" i="1" dirty="0" smtClean="0">
                <a:solidFill>
                  <a:srgbClr val="E0B500"/>
                </a:solidFill>
                <a:latin typeface="Times New Roman" pitchFamily="18" charset="0"/>
              </a:rPr>
              <a:t>Assumptions of Rationality</a:t>
            </a:r>
            <a:r>
              <a:rPr lang="en-US" dirty="0" smtClean="0">
                <a:latin typeface="Times New Roman" pitchFamily="18" charset="0"/>
              </a:rPr>
              <a:t> - decision maker would:</a:t>
            </a:r>
          </a:p>
          <a:p>
            <a:pPr lvl="3">
              <a:lnSpc>
                <a:spcPct val="90000"/>
              </a:lnSpc>
              <a:buClr>
                <a:schemeClr val="tx1"/>
              </a:buClr>
              <a:buSzPct val="100000"/>
              <a:buFontTx/>
              <a:buChar char="–"/>
            </a:pPr>
            <a:r>
              <a:rPr lang="en-US" sz="2300" dirty="0" smtClean="0">
                <a:latin typeface="Times New Roman" pitchFamily="18" charset="0"/>
              </a:rPr>
              <a:t>be objective and logical</a:t>
            </a:r>
          </a:p>
          <a:p>
            <a:pPr lvl="3">
              <a:lnSpc>
                <a:spcPct val="90000"/>
              </a:lnSpc>
              <a:buClr>
                <a:schemeClr val="tx1"/>
              </a:buClr>
              <a:buSzPct val="100000"/>
              <a:buFontTx/>
              <a:buChar char="–"/>
            </a:pPr>
            <a:r>
              <a:rPr lang="en-US" sz="2300" dirty="0" smtClean="0">
                <a:latin typeface="Times New Roman" pitchFamily="18" charset="0"/>
              </a:rPr>
              <a:t>carefully define a problem</a:t>
            </a:r>
          </a:p>
          <a:p>
            <a:pPr lvl="3">
              <a:lnSpc>
                <a:spcPct val="90000"/>
              </a:lnSpc>
              <a:buClr>
                <a:schemeClr val="tx1"/>
              </a:buClr>
              <a:buSzPct val="100000"/>
              <a:buFontTx/>
              <a:buChar char="–"/>
            </a:pPr>
            <a:r>
              <a:rPr lang="en-US" sz="2300" dirty="0" smtClean="0">
                <a:latin typeface="Times New Roman" pitchFamily="18" charset="0"/>
              </a:rPr>
              <a:t>have a clear and specific goal</a:t>
            </a:r>
          </a:p>
          <a:p>
            <a:pPr lvl="3">
              <a:lnSpc>
                <a:spcPct val="90000"/>
              </a:lnSpc>
              <a:buClr>
                <a:schemeClr val="tx1"/>
              </a:buClr>
              <a:buSzPct val="100000"/>
              <a:buFontTx/>
              <a:buChar char="–"/>
            </a:pPr>
            <a:r>
              <a:rPr lang="en-US" sz="2300" dirty="0" smtClean="0">
                <a:latin typeface="Times New Roman" pitchFamily="18" charset="0"/>
              </a:rPr>
              <a:t>select the alternative that maximizes the likelihood of achieving the goal</a:t>
            </a:r>
          </a:p>
          <a:p>
            <a:pPr lvl="3">
              <a:lnSpc>
                <a:spcPct val="90000"/>
              </a:lnSpc>
              <a:buClr>
                <a:schemeClr val="tx1"/>
              </a:buClr>
              <a:buSzPct val="100000"/>
              <a:buFontTx/>
              <a:buChar char="–"/>
            </a:pPr>
            <a:r>
              <a:rPr lang="en-US" sz="2300" dirty="0" smtClean="0">
                <a:latin typeface="Times New Roman" pitchFamily="18" charset="0"/>
              </a:rPr>
              <a:t>make decision in the firm’s best </a:t>
            </a:r>
            <a:r>
              <a:rPr lang="en-US" sz="2300" b="1" i="1" dirty="0" smtClean="0">
                <a:solidFill>
                  <a:srgbClr val="E0B500"/>
                </a:solidFill>
                <a:latin typeface="Times New Roman" pitchFamily="18" charset="0"/>
              </a:rPr>
              <a:t>economic</a:t>
            </a:r>
            <a:r>
              <a:rPr lang="en-US" sz="2300" dirty="0" smtClean="0">
                <a:latin typeface="Times New Roman" pitchFamily="18" charset="0"/>
              </a:rPr>
              <a:t> interests</a:t>
            </a:r>
          </a:p>
          <a:p>
            <a:pPr>
              <a:lnSpc>
                <a:spcPct val="90000"/>
              </a:lnSpc>
              <a:buClr>
                <a:schemeClr val="tx1"/>
              </a:buClr>
              <a:buSzPct val="100000"/>
              <a:buFont typeface="Times New Roman" pitchFamily="18" charset="0"/>
              <a:buChar char="•"/>
            </a:pPr>
            <a:r>
              <a:rPr lang="en-US" sz="2800" dirty="0" smtClean="0">
                <a:latin typeface="Times New Roman" pitchFamily="18" charset="0"/>
              </a:rPr>
              <a:t>Managerial decision making seldom meets all the tests</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lstStyle/>
          <a:p>
            <a:pPr>
              <a:buClr>
                <a:schemeClr val="tx2"/>
              </a:buClr>
              <a:buSzPct val="100000"/>
              <a:buFont typeface="Times New Roman" pitchFamily="18" charset="0"/>
              <a:buChar char="•"/>
            </a:pPr>
            <a:r>
              <a:rPr lang="en-US" sz="2800" dirty="0" smtClean="0">
                <a:latin typeface="Times New Roman" pitchFamily="18" charset="0"/>
              </a:rPr>
              <a:t>Bounded Rationality</a:t>
            </a:r>
          </a:p>
          <a:p>
            <a:pPr lvl="1">
              <a:buClr>
                <a:schemeClr val="tx1"/>
              </a:buClr>
              <a:buSzPct val="100000"/>
              <a:buFontTx/>
              <a:buChar char="–"/>
            </a:pPr>
            <a:r>
              <a:rPr lang="en-US" dirty="0" smtClean="0">
                <a:latin typeface="Times New Roman" pitchFamily="18" charset="0"/>
              </a:rPr>
              <a:t>Behave rationally within the parameters of a simplified decision-making process that is limited by an individual’s ability to process information</a:t>
            </a:r>
          </a:p>
          <a:p>
            <a:pPr lvl="1">
              <a:buClr>
                <a:schemeClr val="tx1"/>
              </a:buClr>
              <a:buSzPct val="100000"/>
              <a:buFontTx/>
              <a:buChar char="–"/>
            </a:pPr>
            <a:r>
              <a:rPr lang="en-US" dirty="0" smtClean="0">
                <a:latin typeface="Times New Roman" pitchFamily="18" charset="0"/>
              </a:rPr>
              <a:t>Accept solutions that are “good enough”</a:t>
            </a:r>
          </a:p>
          <a:p>
            <a:pPr lvl="1">
              <a:buClr>
                <a:schemeClr val="tx1"/>
              </a:buClr>
              <a:buSzPct val="100000"/>
              <a:buFontTx/>
              <a:buChar char="–"/>
            </a:pPr>
            <a:r>
              <a:rPr lang="en-US" b="1" i="1" dirty="0" smtClean="0">
                <a:solidFill>
                  <a:srgbClr val="E0B500"/>
                </a:solidFill>
                <a:latin typeface="Times New Roman" pitchFamily="18" charset="0"/>
              </a:rPr>
              <a:t>Escalation of commitment</a:t>
            </a:r>
            <a:r>
              <a:rPr lang="en-US" dirty="0" smtClean="0">
                <a:latin typeface="Times New Roman" pitchFamily="18" charset="0"/>
              </a:rPr>
              <a:t> - increased commitment to a previous decision despite evidence that it may have been wrong</a:t>
            </a:r>
          </a:p>
          <a:p>
            <a:pPr>
              <a:buNone/>
            </a:pP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lstStyle/>
          <a:p>
            <a:pPr>
              <a:buClr>
                <a:schemeClr val="tx2"/>
              </a:buClr>
              <a:buSzPct val="100000"/>
              <a:buFont typeface="Times New Roman" pitchFamily="18" charset="0"/>
              <a:buChar char="•"/>
            </a:pPr>
            <a:r>
              <a:rPr lang="en-US" sz="3600" dirty="0" smtClean="0">
                <a:latin typeface="Times New Roman" pitchFamily="18" charset="0"/>
              </a:rPr>
              <a:t>Role of Intuition</a:t>
            </a:r>
          </a:p>
          <a:p>
            <a:pPr lvl="1">
              <a:buClr>
                <a:schemeClr val="tx1"/>
              </a:buClr>
              <a:buSzPct val="100000"/>
              <a:buFontTx/>
              <a:buChar char="–"/>
            </a:pPr>
            <a:r>
              <a:rPr lang="en-US" sz="3200" b="1" i="1" dirty="0" smtClean="0">
                <a:solidFill>
                  <a:srgbClr val="E0B500"/>
                </a:solidFill>
                <a:latin typeface="Times New Roman" pitchFamily="18" charset="0"/>
              </a:rPr>
              <a:t>Intuitive decision making</a:t>
            </a:r>
            <a:r>
              <a:rPr lang="en-US" sz="3200" dirty="0" smtClean="0">
                <a:latin typeface="Times New Roman" pitchFamily="18" charset="0"/>
              </a:rPr>
              <a:t> - subconscious process of making decisions on the basis of experience and accumulated judgment</a:t>
            </a:r>
          </a:p>
          <a:p>
            <a:pPr lvl="2">
              <a:buClr>
                <a:schemeClr val="tx1"/>
              </a:buClr>
              <a:buSzPct val="65000"/>
              <a:buFont typeface="Times New Roman" pitchFamily="18" charset="0"/>
              <a:buChar char="•"/>
            </a:pPr>
            <a:r>
              <a:rPr lang="en-US" sz="2800" dirty="0" smtClean="0">
                <a:latin typeface="Times New Roman" pitchFamily="18" charset="0"/>
              </a:rPr>
              <a:t>does not rely on a systematic or thorough analysis of the problem</a:t>
            </a:r>
          </a:p>
          <a:p>
            <a:pPr lvl="2">
              <a:buClr>
                <a:schemeClr val="tx1"/>
              </a:buClr>
              <a:buSzPct val="65000"/>
              <a:buFont typeface="Times New Roman" pitchFamily="18" charset="0"/>
              <a:buChar char="•"/>
            </a:pPr>
            <a:r>
              <a:rPr lang="en-US" sz="2800" dirty="0" smtClean="0">
                <a:latin typeface="Times New Roman" pitchFamily="18" charset="0"/>
              </a:rPr>
              <a:t>generally complements a rational analysis</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Significance of Decision-Making:</a:t>
            </a:r>
          </a:p>
          <a:p>
            <a:pPr marL="571500" indent="-571500">
              <a:buAutoNum type="romanLcPeriod"/>
            </a:pPr>
            <a:r>
              <a:rPr lang="en-US" dirty="0" smtClean="0"/>
              <a:t>Managers who use a rational, intelligent, and systematic approach are more likely to come up with high quality solutions to the problems they face than the ones who do not use this approach.</a:t>
            </a:r>
          </a:p>
          <a:p>
            <a:pPr marL="571500" indent="-571500">
              <a:buAutoNum type="romanLcPeriod"/>
            </a:pPr>
            <a:r>
              <a:rPr lang="en-US" dirty="0" smtClean="0"/>
              <a:t>Rational decision-makers have a clear understanding of alternative courses of action to accomplish a goal under a particular set of circumstances.</a:t>
            </a:r>
          </a:p>
          <a:p>
            <a:pPr marL="571500" indent="-571500">
              <a:buAutoNum type="romanLcPeriod"/>
            </a:pPr>
            <a:r>
              <a:rPr lang="en-US" dirty="0" smtClean="0"/>
              <a:t>Rational decision-making is based on the information available with the decision-makers and their ability to evaluate alternatives.</a:t>
            </a:r>
          </a:p>
          <a:p>
            <a:pPr marL="571500" indent="-571500">
              <a:buAutoNum type="romanLcPeriod"/>
            </a:pPr>
            <a:r>
              <a:rPr lang="en-US" dirty="0" smtClean="0"/>
              <a:t>Rational decision-making aims at deciding the best solution by selecting the alternative that most effectively facilitates goal achievement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Controlling</a:t>
            </a:r>
            <a:endParaRPr lang="en-US" dirty="0"/>
          </a:p>
        </p:txBody>
      </p:sp>
      <p:sp>
        <p:nvSpPr>
          <p:cNvPr id="3" name="Content Placeholder 2"/>
          <p:cNvSpPr>
            <a:spLocks noGrp="1"/>
          </p:cNvSpPr>
          <p:nvPr>
            <p:ph idx="1"/>
          </p:nvPr>
        </p:nvSpPr>
        <p:spPr/>
        <p:txBody>
          <a:bodyPr>
            <a:noAutofit/>
          </a:bodyPr>
          <a:lstStyle/>
          <a:p>
            <a:r>
              <a:rPr lang="en-US" altLang="en-US" sz="2400" dirty="0"/>
              <a:t>In controlling, </a:t>
            </a:r>
            <a:r>
              <a:rPr lang="en-US" altLang="en-US" sz="2400" u="sng" dirty="0"/>
              <a:t>managers evaluate how well the organization is achieving its goals and takes corrective action to improve performance.</a:t>
            </a:r>
          </a:p>
          <a:p>
            <a:r>
              <a:rPr lang="en-US" altLang="en-US" sz="2400" dirty="0"/>
              <a:t>Managers will </a:t>
            </a:r>
            <a:r>
              <a:rPr lang="en-US" altLang="en-US" sz="2400" u="sng" dirty="0"/>
              <a:t>monitor individuals, departments, and the organization to determine if desired performance has been reached.</a:t>
            </a:r>
          </a:p>
          <a:p>
            <a:pPr lvl="1"/>
            <a:r>
              <a:rPr lang="en-US" altLang="en-US" sz="2000" u="sng" dirty="0"/>
              <a:t>Managers will also take action to increase performance as required.</a:t>
            </a:r>
          </a:p>
          <a:p>
            <a:r>
              <a:rPr lang="en-US" altLang="en-US" sz="2400" i="1" u="sng" dirty="0">
                <a:solidFill>
                  <a:srgbClr val="FF0000"/>
                </a:solidFill>
              </a:rPr>
              <a:t>The outcome of the controlling function is the accurate measurement of performance and regulation of efficiency and effectiveness.</a:t>
            </a:r>
          </a:p>
          <a:p>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Limitations of Decision-Making:</a:t>
            </a:r>
          </a:p>
          <a:p>
            <a:pPr>
              <a:buNone/>
            </a:pPr>
            <a:endParaRPr lang="en-US" dirty="0" smtClean="0"/>
          </a:p>
          <a:p>
            <a:pPr marL="571500" indent="-571500">
              <a:buAutoNum type="romanLcPeriod"/>
            </a:pPr>
            <a:r>
              <a:rPr lang="en-US" dirty="0" smtClean="0"/>
              <a:t>It is very difficult for managers to be completely rational in their decision-making since decisions are taken keeping the future in mind, and the future is very uncertain.</a:t>
            </a:r>
          </a:p>
          <a:p>
            <a:pPr marL="571500" indent="-571500">
              <a:buAutoNum type="romanLcPeriod"/>
            </a:pPr>
            <a:r>
              <a:rPr lang="en-US" dirty="0" smtClean="0"/>
              <a:t>It is very difficult to determine all the alternative courses of action that might be followed to accomplish a goal.</a:t>
            </a:r>
          </a:p>
          <a:p>
            <a:pPr marL="571500" indent="-571500">
              <a:buAutoNum type="romanLcPeriod"/>
            </a:pPr>
            <a:r>
              <a:rPr lang="en-US" dirty="0" smtClean="0"/>
              <a:t>Rational decision-making becomes almost an impossible task when one has to explore areas which have never been ventured into before.</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a:xfrm>
            <a:off x="533400" y="1600200"/>
            <a:ext cx="8229600" cy="4525963"/>
          </a:xfrm>
        </p:spPr>
        <p:txBody>
          <a:bodyPr>
            <a:normAutofit fontScale="92500" lnSpcReduction="20000"/>
          </a:bodyPr>
          <a:lstStyle/>
          <a:p>
            <a:pPr>
              <a:buNone/>
            </a:pPr>
            <a:r>
              <a:rPr lang="en-US" dirty="0" smtClean="0"/>
              <a:t>Limitations of Decision-Making:</a:t>
            </a:r>
          </a:p>
          <a:p>
            <a:pPr>
              <a:buNone/>
            </a:pPr>
            <a:r>
              <a:rPr lang="en-US" dirty="0" smtClean="0"/>
              <a:t>iv. In most cases, all possible alternatives generated cannot be thoroughly analyzed, even with sophisticated analytical techniques and computers.</a:t>
            </a:r>
          </a:p>
          <a:p>
            <a:pPr>
              <a:buNone/>
            </a:pPr>
            <a:r>
              <a:rPr lang="en-US" dirty="0" smtClean="0"/>
              <a:t>v. Even though the decision-maker strives to be completely rational, sometimes limitations of information, time and certainty, curb rationality.</a:t>
            </a:r>
          </a:p>
          <a:p>
            <a:pPr>
              <a:buNone/>
            </a:pPr>
            <a:r>
              <a:rPr lang="en-US" dirty="0" smtClean="0"/>
              <a:t>vi. Sometimes, managers allow their risk-avoiding tendency to disrupt their rational decision­-making process.</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Identify Limiting Factors</a:t>
            </a:r>
          </a:p>
          <a:p>
            <a:pPr>
              <a:buNone/>
            </a:pPr>
            <a:r>
              <a:rPr lang="en-US" dirty="0" smtClean="0"/>
              <a:t>In order to choose the best alternative and make a decision every manager needs to have the ideal resources − information, time, personnel, equipment, and supplies. But this is an ideal situation and may not always be possible.</a:t>
            </a:r>
          </a:p>
          <a:p>
            <a:pPr>
              <a:buNone/>
            </a:pPr>
            <a:endParaRPr lang="en-US" dirty="0" smtClean="0"/>
          </a:p>
          <a:p>
            <a:pPr>
              <a:buNone/>
            </a:pPr>
            <a:r>
              <a:rPr lang="en-US" dirty="0" smtClean="0"/>
              <a:t>A limiting factor is something that stands in the way of accomplishing a desired objective.</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Developing Potential Alternatives</a:t>
            </a:r>
          </a:p>
          <a:p>
            <a:pPr>
              <a:buNone/>
            </a:pPr>
            <a:r>
              <a:rPr lang="en-US" dirty="0" smtClean="0"/>
              <a:t>Recognizing the limiting factor in a given situation makes it possible to narrow down the search for alternatives and make the best decision possible with the information, resources, and time available.</a:t>
            </a:r>
          </a:p>
          <a:p>
            <a:pPr>
              <a:buNone/>
            </a:pPr>
            <a:endParaRPr lang="en-US" dirty="0" smtClean="0"/>
          </a:p>
          <a:p>
            <a:pPr>
              <a:buNone/>
            </a:pPr>
            <a:r>
              <a:rPr lang="en-US" dirty="0" smtClean="0"/>
              <a:t>Some methods for developing alternatives are −</a:t>
            </a:r>
          </a:p>
          <a:p>
            <a:r>
              <a:rPr lang="en-US" dirty="0" smtClean="0"/>
              <a:t>Brainstorming, where a group works together to generate ideas and alternative solutions.</a:t>
            </a:r>
          </a:p>
          <a:p>
            <a:r>
              <a:rPr lang="en-US" dirty="0" smtClean="0"/>
              <a:t>Nominal group technique is a method that involves the use of a highly structured meeting, complete with an agenda, and restricts discussion or interpersonal communication during the decision-making process.</a:t>
            </a:r>
          </a:p>
          <a:p>
            <a:r>
              <a:rPr lang="en-US" dirty="0" smtClean="0"/>
              <a:t>Delphi technique where the participants do not meet, but a group leader uses written questionnaires to conduct the decision making.</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Analysis of the Alternatives</a:t>
            </a:r>
          </a:p>
          <a:p>
            <a:pPr>
              <a:buNone/>
            </a:pPr>
            <a:r>
              <a:rPr lang="en-US" dirty="0" smtClean="0"/>
              <a:t>This is an important stage in the decision-making process and perhaps the toughest. Managers must identify the merits and demerits of each alternative and weigh them in light of various situations before making a final decision.</a:t>
            </a:r>
          </a:p>
          <a:p>
            <a:pPr>
              <a:buNone/>
            </a:pPr>
            <a:endParaRPr lang="en-US" dirty="0" smtClean="0"/>
          </a:p>
          <a:p>
            <a:pPr>
              <a:buNone/>
            </a:pPr>
            <a:r>
              <a:rPr lang="en-US" dirty="0" smtClean="0"/>
              <a:t>Evaluating the alternatives can be done in numerous ways. Here are a few possibilities −</a:t>
            </a:r>
          </a:p>
          <a:p>
            <a:pPr>
              <a:buNone/>
            </a:pPr>
            <a:endParaRPr lang="en-US" dirty="0" smtClean="0"/>
          </a:p>
          <a:p>
            <a:pPr>
              <a:buNone/>
            </a:pPr>
            <a:r>
              <a:rPr lang="en-US" dirty="0" smtClean="0"/>
              <a:t>Qualitative and quantitative measurements</a:t>
            </a:r>
          </a:p>
          <a:p>
            <a:pPr>
              <a:buNone/>
            </a:pPr>
            <a:r>
              <a:rPr lang="en-US" dirty="0" smtClean="0"/>
              <a:t>Perform a cost‐effectiveness analysis for each alternative</a:t>
            </a:r>
          </a:p>
          <a:p>
            <a:pPr>
              <a:buNone/>
            </a:pPr>
            <a:r>
              <a:rPr lang="en-US" dirty="0" smtClean="0"/>
              <a:t>Marginal analysis</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Selecting Alternatives</a:t>
            </a:r>
          </a:p>
          <a:p>
            <a:pPr>
              <a:buNone/>
            </a:pPr>
            <a:r>
              <a:rPr lang="en-US" dirty="0" smtClean="0"/>
              <a:t>Once the alternatives are analyzed and evaluated, the manager has to choose the best one. The manager needs to choose the alternative that gives the most advantage while meeting all the required criteria. Sometimes the choice is simple with obvious benefits, at times the optimal solution is a combination of several alternatives. At times when the best alternative may not be obvious, the manager uses probability estimates, research and analysis aided by his experience and judgment.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Why to Study Management Practices?</a:t>
            </a:r>
            <a:endParaRPr lang="en-US" dirty="0"/>
          </a:p>
        </p:txBody>
      </p:sp>
      <p:sp>
        <p:nvSpPr>
          <p:cNvPr id="3" name="Content Placeholder 2"/>
          <p:cNvSpPr>
            <a:spLocks noGrp="1"/>
          </p:cNvSpPr>
          <p:nvPr>
            <p:ph idx="1"/>
          </p:nvPr>
        </p:nvSpPr>
        <p:spPr/>
        <p:txBody>
          <a:bodyPr/>
          <a:lstStyle/>
          <a:p>
            <a:r>
              <a:rPr lang="en-US" u="sng" dirty="0"/>
              <a:t>The more efficient and effective use of scarce resources that organizations make of those resources</a:t>
            </a:r>
            <a:r>
              <a:rPr lang="en-US" dirty="0"/>
              <a:t>, the greater the relative well-being and prosperity of people in that society</a:t>
            </a:r>
          </a:p>
          <a:p>
            <a:r>
              <a:rPr lang="en-US" dirty="0"/>
              <a:t>Helps people deal with their bosses and coworkers</a:t>
            </a:r>
          </a:p>
          <a:p>
            <a:r>
              <a:rPr lang="en-US" u="sng" dirty="0"/>
              <a:t>Opens a path to a well-paying job and a satisfying career</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C92A-D9BD-4648-BB79-2B148F4039DE}"/>
              </a:ext>
            </a:extLst>
          </p:cNvPr>
          <p:cNvSpPr>
            <a:spLocks noGrp="1"/>
          </p:cNvSpPr>
          <p:nvPr>
            <p:ph type="title"/>
          </p:nvPr>
        </p:nvSpPr>
        <p:spPr/>
        <p:txBody>
          <a:bodyPr/>
          <a:lstStyle/>
          <a:p>
            <a:r>
              <a:rPr lang="en-US" dirty="0"/>
              <a:t>Different types of Managers</a:t>
            </a:r>
          </a:p>
        </p:txBody>
      </p:sp>
      <p:sp>
        <p:nvSpPr>
          <p:cNvPr id="3" name="Content Placeholder 2">
            <a:extLst>
              <a:ext uri="{FF2B5EF4-FFF2-40B4-BE49-F238E27FC236}">
                <a16:creationId xmlns:a16="http://schemas.microsoft.com/office/drawing/2014/main" id="{FF8CA083-6F99-4278-A47D-0C80BEB45B4B}"/>
              </a:ext>
            </a:extLst>
          </p:cNvPr>
          <p:cNvSpPr>
            <a:spLocks noGrp="1"/>
          </p:cNvSpPr>
          <p:nvPr>
            <p:ph idx="1"/>
          </p:nvPr>
        </p:nvSpPr>
        <p:spPr/>
        <p:txBody>
          <a:bodyPr>
            <a:normAutofit fontScale="85000" lnSpcReduction="10000"/>
          </a:bodyPr>
          <a:lstStyle/>
          <a:p>
            <a:r>
              <a:rPr lang="en-US" i="1" u="sng" dirty="0">
                <a:solidFill>
                  <a:srgbClr val="FF0000"/>
                </a:solidFill>
              </a:rPr>
              <a:t>Supervisory </a:t>
            </a:r>
            <a:r>
              <a:rPr lang="en-US" u="sng" dirty="0">
                <a:solidFill>
                  <a:srgbClr val="FF0000"/>
                </a:solidFill>
              </a:rPr>
              <a:t>or </a:t>
            </a:r>
            <a:r>
              <a:rPr lang="en-US" i="1" u="sng" dirty="0">
                <a:solidFill>
                  <a:srgbClr val="FF0000"/>
                </a:solidFill>
              </a:rPr>
              <a:t>team managers </a:t>
            </a:r>
            <a:r>
              <a:rPr lang="en-US" u="sng" dirty="0"/>
              <a:t>are responsible for coordinating a subgroup of a particular function or a team composed of members from different parts of the organization.</a:t>
            </a:r>
          </a:p>
          <a:p>
            <a:r>
              <a:rPr lang="en-US" dirty="0"/>
              <a:t>A second set of managers includes functional, team, and general managers. </a:t>
            </a:r>
            <a:r>
              <a:rPr lang="en-US" i="1" u="sng" dirty="0">
                <a:solidFill>
                  <a:srgbClr val="FF0000"/>
                </a:solidFill>
              </a:rPr>
              <a:t>Functional managers </a:t>
            </a:r>
            <a:r>
              <a:rPr lang="en-US" u="sng" dirty="0"/>
              <a:t>are responsible for the efficiency and effectiveness of an area, such as accounting or marketing. </a:t>
            </a:r>
          </a:p>
          <a:p>
            <a:r>
              <a:rPr lang="en-US" i="1" u="sng" dirty="0">
                <a:solidFill>
                  <a:srgbClr val="FF0000"/>
                </a:solidFill>
              </a:rPr>
              <a:t>Top managers </a:t>
            </a:r>
            <a:r>
              <a:rPr lang="en-US" dirty="0"/>
              <a:t>are responsible for developing the organization’s strategy and </a:t>
            </a:r>
            <a:r>
              <a:rPr lang="en-US" u="sng" dirty="0"/>
              <a:t>being a steward for its vision and mission. </a:t>
            </a:r>
          </a:p>
        </p:txBody>
      </p:sp>
      <p:sp>
        <p:nvSpPr>
          <p:cNvPr id="4" name="Slide Number Placeholder 3">
            <a:extLst>
              <a:ext uri="{FF2B5EF4-FFF2-40B4-BE49-F238E27FC236}">
                <a16:creationId xmlns:a16="http://schemas.microsoft.com/office/drawing/2014/main" id="{FB1D29F3-67BD-4C3C-8F0C-ECE7DA8F3056}"/>
              </a:ext>
            </a:extLst>
          </p:cNvPr>
          <p:cNvSpPr>
            <a:spLocks noGrp="1"/>
          </p:cNvSpPr>
          <p:nvPr>
            <p:ph type="sldNum" sz="quarter" idx="12"/>
          </p:nvPr>
        </p:nvSpPr>
        <p:spPr/>
        <p:txBody>
          <a:bodyPr/>
          <a:lstStyle/>
          <a:p>
            <a:fld id="{69E57DC2-970A-4B3E-BB1C-7A09969E49DF}" type="slidenum">
              <a:rPr lang="en-US" smtClean="0"/>
              <a:pPr/>
              <a:t>17</a:t>
            </a:fld>
            <a:endParaRPr lang="en-US" dirty="0"/>
          </a:p>
        </p:txBody>
      </p:sp>
    </p:spTree>
    <p:extLst>
      <p:ext uri="{BB962C8B-B14F-4D97-AF65-F5344CB8AC3E}">
        <p14:creationId xmlns:p14="http://schemas.microsoft.com/office/powerpoint/2010/main" val="4186837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Management Levels</a:t>
            </a:r>
            <a:endParaRPr lang="en-US" altLang="en-US" dirty="0"/>
          </a:p>
        </p:txBody>
      </p:sp>
      <p:sp>
        <p:nvSpPr>
          <p:cNvPr id="28675" name="Rectangle 3"/>
          <p:cNvSpPr>
            <a:spLocks noGrp="1" noChangeArrowheads="1"/>
          </p:cNvSpPr>
          <p:nvPr>
            <p:ph type="body" idx="1"/>
          </p:nvPr>
        </p:nvSpPr>
        <p:spPr/>
        <p:txBody>
          <a:bodyPr>
            <a:normAutofit fontScale="92500" lnSpcReduction="10000"/>
          </a:bodyPr>
          <a:lstStyle/>
          <a:p>
            <a:r>
              <a:rPr lang="en-US" altLang="en-US" dirty="0"/>
              <a:t>Organizations often have 3 levels of managers:</a:t>
            </a:r>
          </a:p>
          <a:p>
            <a:pPr lvl="1"/>
            <a:r>
              <a:rPr lang="en-US" altLang="en-US" u="sng" dirty="0"/>
              <a:t>First-line Managers: </a:t>
            </a:r>
            <a:r>
              <a:rPr lang="en-US" altLang="en-US" dirty="0"/>
              <a:t>responsible for day-to-day operation. They supervise the people performing the activities required to make the good or service. </a:t>
            </a:r>
          </a:p>
          <a:p>
            <a:pPr lvl="1"/>
            <a:r>
              <a:rPr lang="en-US" altLang="en-US" u="sng" dirty="0"/>
              <a:t>Middle Managers: </a:t>
            </a:r>
            <a:r>
              <a:rPr lang="en-US" altLang="en-US" dirty="0"/>
              <a:t>Supervise first-line managers. They are also responsible to find the best way to use departmental resources to achieve goals.</a:t>
            </a:r>
          </a:p>
          <a:p>
            <a:pPr lvl="1"/>
            <a:r>
              <a:rPr lang="en-US" altLang="en-US" u="sng" dirty="0"/>
              <a:t>Top Managers: </a:t>
            </a:r>
            <a:r>
              <a:rPr lang="en-US" altLang="en-US" dirty="0"/>
              <a:t>Responsible for the performance of all departments and have cross-departmental responsibility. They establish organizational goals and monitor middle managers.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Freeform 5"/>
          <p:cNvSpPr>
            <a:spLocks/>
          </p:cNvSpPr>
          <p:nvPr/>
        </p:nvSpPr>
        <p:spPr bwMode="auto">
          <a:xfrm>
            <a:off x="2132411" y="5455935"/>
            <a:ext cx="5179219" cy="1068692"/>
          </a:xfrm>
          <a:custGeom>
            <a:avLst/>
            <a:gdLst/>
            <a:ahLst/>
            <a:cxnLst>
              <a:cxn ang="0">
                <a:pos x="4349" y="760"/>
              </a:cxn>
              <a:cxn ang="0">
                <a:pos x="3856" y="0"/>
              </a:cxn>
              <a:cxn ang="0">
                <a:pos x="488" y="0"/>
              </a:cxn>
              <a:cxn ang="0">
                <a:pos x="0" y="760"/>
              </a:cxn>
              <a:cxn ang="0">
                <a:pos x="4349" y="760"/>
              </a:cxn>
            </a:cxnLst>
            <a:rect l="0" t="0" r="r" b="b"/>
            <a:pathLst>
              <a:path w="4350" h="761">
                <a:moveTo>
                  <a:pt x="4349" y="760"/>
                </a:moveTo>
                <a:lnTo>
                  <a:pt x="3856" y="0"/>
                </a:lnTo>
                <a:lnTo>
                  <a:pt x="488" y="0"/>
                </a:lnTo>
                <a:lnTo>
                  <a:pt x="0" y="760"/>
                </a:lnTo>
                <a:lnTo>
                  <a:pt x="4349" y="760"/>
                </a:lnTo>
              </a:path>
            </a:pathLst>
          </a:custGeom>
          <a:noFill/>
          <a:ln w="12700" cap="rnd" cmpd="sng">
            <a:noFill/>
            <a:prstDash val="solid"/>
            <a:round/>
            <a:headEnd type="none" w="med" len="med"/>
            <a:tailEnd type="none" w="med" len="med"/>
          </a:ln>
          <a:effectLst/>
        </p:spPr>
        <p:txBody>
          <a:bodyPr/>
          <a:lstStyle/>
          <a:p>
            <a:endParaRPr lang="en-US" sz="1600"/>
          </a:p>
        </p:txBody>
      </p:sp>
      <p:sp>
        <p:nvSpPr>
          <p:cNvPr id="30724" name="Freeform 4"/>
          <p:cNvSpPr>
            <a:spLocks/>
          </p:cNvSpPr>
          <p:nvPr/>
        </p:nvSpPr>
        <p:spPr bwMode="auto">
          <a:xfrm>
            <a:off x="3657600" y="1447800"/>
            <a:ext cx="1885950" cy="1752600"/>
          </a:xfrm>
          <a:custGeom>
            <a:avLst/>
            <a:gdLst/>
            <a:ahLst/>
            <a:cxnLst>
              <a:cxn ang="0">
                <a:pos x="840" y="0"/>
              </a:cxn>
              <a:cxn ang="0">
                <a:pos x="0" y="1266"/>
              </a:cxn>
              <a:cxn ang="0">
                <a:pos x="1680" y="1266"/>
              </a:cxn>
              <a:cxn ang="0">
                <a:pos x="840" y="0"/>
              </a:cxn>
            </a:cxnLst>
            <a:rect l="0" t="0" r="r" b="b"/>
            <a:pathLst>
              <a:path w="1681" h="1267">
                <a:moveTo>
                  <a:pt x="840" y="0"/>
                </a:moveTo>
                <a:lnTo>
                  <a:pt x="0" y="1266"/>
                </a:lnTo>
                <a:lnTo>
                  <a:pt x="1680" y="1266"/>
                </a:lnTo>
                <a:lnTo>
                  <a:pt x="840" y="0"/>
                </a:lnTo>
              </a:path>
            </a:pathLst>
          </a:custGeom>
          <a:solidFill>
            <a:srgbClr val="FF5027"/>
          </a:solidFill>
          <a:ln w="12700" cap="rnd" cmpd="sng">
            <a:solidFill>
              <a:schemeClr val="tx1"/>
            </a:solidFill>
            <a:prstDash val="solid"/>
            <a:round/>
            <a:headEnd type="none" w="med" len="med"/>
            <a:tailEnd type="none" w="med" len="med"/>
          </a:ln>
          <a:effectLst/>
        </p:spPr>
        <p:txBody>
          <a:bodyPr/>
          <a:lstStyle/>
          <a:p>
            <a:endParaRPr lang="en-US" sz="1600"/>
          </a:p>
        </p:txBody>
      </p:sp>
      <p:sp>
        <p:nvSpPr>
          <p:cNvPr id="30726" name="Freeform 6"/>
          <p:cNvSpPr>
            <a:spLocks/>
          </p:cNvSpPr>
          <p:nvPr/>
        </p:nvSpPr>
        <p:spPr bwMode="auto">
          <a:xfrm>
            <a:off x="3158728" y="3297423"/>
            <a:ext cx="2875359" cy="914217"/>
          </a:xfrm>
          <a:custGeom>
            <a:avLst/>
            <a:gdLst/>
            <a:ahLst/>
            <a:cxnLst>
              <a:cxn ang="0">
                <a:pos x="2502" y="663"/>
              </a:cxn>
              <a:cxn ang="0">
                <a:pos x="2069" y="0"/>
              </a:cxn>
              <a:cxn ang="0">
                <a:pos x="433" y="0"/>
              </a:cxn>
              <a:cxn ang="0">
                <a:pos x="0" y="663"/>
              </a:cxn>
              <a:cxn ang="0">
                <a:pos x="2502" y="663"/>
              </a:cxn>
            </a:cxnLst>
            <a:rect l="0" t="0" r="r" b="b"/>
            <a:pathLst>
              <a:path w="2503" h="664">
                <a:moveTo>
                  <a:pt x="2502" y="663"/>
                </a:moveTo>
                <a:lnTo>
                  <a:pt x="2069" y="0"/>
                </a:lnTo>
                <a:lnTo>
                  <a:pt x="433" y="0"/>
                </a:lnTo>
                <a:lnTo>
                  <a:pt x="0" y="663"/>
                </a:lnTo>
                <a:lnTo>
                  <a:pt x="2502" y="663"/>
                </a:lnTo>
              </a:path>
            </a:pathLst>
          </a:custGeom>
          <a:noFill/>
          <a:ln w="12700" cap="rnd" cmpd="sng">
            <a:solidFill>
              <a:schemeClr val="tx1"/>
            </a:solidFill>
            <a:prstDash val="solid"/>
            <a:round/>
            <a:headEnd type="none" w="med" len="med"/>
            <a:tailEnd type="none" w="med" len="med"/>
          </a:ln>
          <a:effectLst/>
        </p:spPr>
        <p:txBody>
          <a:bodyPr/>
          <a:lstStyle/>
          <a:p>
            <a:endParaRPr lang="en-US" sz="1600"/>
          </a:p>
        </p:txBody>
      </p:sp>
      <p:sp>
        <p:nvSpPr>
          <p:cNvPr id="30727" name="Freeform 7"/>
          <p:cNvSpPr>
            <a:spLocks/>
          </p:cNvSpPr>
          <p:nvPr/>
        </p:nvSpPr>
        <p:spPr bwMode="auto">
          <a:xfrm>
            <a:off x="2100262" y="5400799"/>
            <a:ext cx="4997054" cy="1047628"/>
          </a:xfrm>
          <a:custGeom>
            <a:avLst/>
            <a:gdLst/>
            <a:ahLst/>
            <a:cxnLst>
              <a:cxn ang="0">
                <a:pos x="4349" y="760"/>
              </a:cxn>
              <a:cxn ang="0">
                <a:pos x="3856" y="0"/>
              </a:cxn>
              <a:cxn ang="0">
                <a:pos x="488" y="0"/>
              </a:cxn>
              <a:cxn ang="0">
                <a:pos x="0" y="760"/>
              </a:cxn>
              <a:cxn ang="0">
                <a:pos x="4349" y="760"/>
              </a:cxn>
            </a:cxnLst>
            <a:rect l="0" t="0" r="r" b="b"/>
            <a:pathLst>
              <a:path w="4350" h="761">
                <a:moveTo>
                  <a:pt x="4349" y="760"/>
                </a:moveTo>
                <a:lnTo>
                  <a:pt x="3856" y="0"/>
                </a:lnTo>
                <a:lnTo>
                  <a:pt x="488" y="0"/>
                </a:lnTo>
                <a:lnTo>
                  <a:pt x="0" y="760"/>
                </a:lnTo>
                <a:lnTo>
                  <a:pt x="4349" y="760"/>
                </a:lnTo>
              </a:path>
            </a:pathLst>
          </a:custGeom>
          <a:solidFill>
            <a:srgbClr val="800000"/>
          </a:solidFill>
          <a:ln w="12700" cap="rnd" cmpd="sng">
            <a:solidFill>
              <a:schemeClr val="tx1"/>
            </a:solidFill>
            <a:prstDash val="solid"/>
            <a:round/>
            <a:headEnd type="none" w="med" len="med"/>
            <a:tailEnd type="none" w="med" len="med"/>
          </a:ln>
          <a:effectLst/>
        </p:spPr>
        <p:txBody>
          <a:bodyPr/>
          <a:lstStyle/>
          <a:p>
            <a:endParaRPr lang="en-US" sz="1600"/>
          </a:p>
        </p:txBody>
      </p:sp>
      <p:sp>
        <p:nvSpPr>
          <p:cNvPr id="30728" name="Freeform 8"/>
          <p:cNvSpPr>
            <a:spLocks/>
          </p:cNvSpPr>
          <p:nvPr/>
        </p:nvSpPr>
        <p:spPr bwMode="auto">
          <a:xfrm>
            <a:off x="2661047" y="4312626"/>
            <a:ext cx="3861197" cy="932473"/>
          </a:xfrm>
          <a:custGeom>
            <a:avLst/>
            <a:gdLst/>
            <a:ahLst/>
            <a:cxnLst>
              <a:cxn ang="0">
                <a:pos x="3360" y="659"/>
              </a:cxn>
              <a:cxn ang="0">
                <a:pos x="2928" y="0"/>
              </a:cxn>
              <a:cxn ang="0">
                <a:pos x="432" y="0"/>
              </a:cxn>
              <a:cxn ang="0">
                <a:pos x="0" y="659"/>
              </a:cxn>
              <a:cxn ang="0">
                <a:pos x="3360" y="659"/>
              </a:cxn>
              <a:cxn ang="0">
                <a:pos x="3360" y="659"/>
              </a:cxn>
            </a:cxnLst>
            <a:rect l="0" t="0" r="r" b="b"/>
            <a:pathLst>
              <a:path w="3361" h="660">
                <a:moveTo>
                  <a:pt x="3360" y="659"/>
                </a:moveTo>
                <a:lnTo>
                  <a:pt x="2928" y="0"/>
                </a:lnTo>
                <a:lnTo>
                  <a:pt x="432" y="0"/>
                </a:lnTo>
                <a:lnTo>
                  <a:pt x="0" y="659"/>
                </a:lnTo>
                <a:lnTo>
                  <a:pt x="3360" y="659"/>
                </a:lnTo>
                <a:lnTo>
                  <a:pt x="3360" y="659"/>
                </a:lnTo>
              </a:path>
            </a:pathLst>
          </a:custGeom>
          <a:solidFill>
            <a:schemeClr val="tx2"/>
          </a:solidFill>
          <a:ln w="12700" cap="rnd" cmpd="sng">
            <a:solidFill>
              <a:schemeClr val="tx1"/>
            </a:solidFill>
            <a:prstDash val="solid"/>
            <a:round/>
            <a:headEnd type="none" w="med" len="med"/>
            <a:tailEnd type="none" w="med" len="med"/>
          </a:ln>
          <a:effectLst/>
        </p:spPr>
        <p:txBody>
          <a:bodyPr/>
          <a:lstStyle/>
          <a:p>
            <a:endParaRPr lang="en-US" sz="1600"/>
          </a:p>
        </p:txBody>
      </p:sp>
      <p:sp>
        <p:nvSpPr>
          <p:cNvPr id="30729" name="Freeform 9"/>
          <p:cNvSpPr>
            <a:spLocks/>
          </p:cNvSpPr>
          <p:nvPr/>
        </p:nvSpPr>
        <p:spPr bwMode="auto">
          <a:xfrm>
            <a:off x="3158729" y="3295956"/>
            <a:ext cx="2865834" cy="902983"/>
          </a:xfrm>
          <a:custGeom>
            <a:avLst/>
            <a:gdLst/>
            <a:ahLst/>
            <a:cxnLst>
              <a:cxn ang="0">
                <a:pos x="2494" y="655"/>
              </a:cxn>
              <a:cxn ang="0">
                <a:pos x="2062" y="0"/>
              </a:cxn>
              <a:cxn ang="0">
                <a:pos x="432" y="0"/>
              </a:cxn>
              <a:cxn ang="0">
                <a:pos x="0" y="655"/>
              </a:cxn>
              <a:cxn ang="0">
                <a:pos x="2494" y="655"/>
              </a:cxn>
              <a:cxn ang="0">
                <a:pos x="2494" y="655"/>
              </a:cxn>
            </a:cxnLst>
            <a:rect l="0" t="0" r="r" b="b"/>
            <a:pathLst>
              <a:path w="2495" h="656">
                <a:moveTo>
                  <a:pt x="2494" y="655"/>
                </a:moveTo>
                <a:lnTo>
                  <a:pt x="2062" y="0"/>
                </a:lnTo>
                <a:lnTo>
                  <a:pt x="432" y="0"/>
                </a:lnTo>
                <a:lnTo>
                  <a:pt x="0" y="655"/>
                </a:lnTo>
                <a:lnTo>
                  <a:pt x="2494" y="655"/>
                </a:lnTo>
                <a:lnTo>
                  <a:pt x="2494" y="655"/>
                </a:lnTo>
              </a:path>
            </a:pathLst>
          </a:custGeom>
          <a:solidFill>
            <a:srgbClr val="FF0000"/>
          </a:solidFill>
          <a:ln w="12700" cap="rnd" cmpd="sng">
            <a:solidFill>
              <a:schemeClr val="tx1"/>
            </a:solidFill>
            <a:prstDash val="solid"/>
            <a:round/>
            <a:headEnd type="none" w="med" len="med"/>
            <a:tailEnd type="none" w="med" len="med"/>
          </a:ln>
          <a:effectLst/>
        </p:spPr>
        <p:txBody>
          <a:bodyPr/>
          <a:lstStyle/>
          <a:p>
            <a:endParaRPr lang="en-US" sz="1600"/>
          </a:p>
        </p:txBody>
      </p:sp>
      <p:sp>
        <p:nvSpPr>
          <p:cNvPr id="30730" name="Rectangle 10"/>
          <p:cNvSpPr>
            <a:spLocks noChangeArrowheads="1"/>
          </p:cNvSpPr>
          <p:nvPr/>
        </p:nvSpPr>
        <p:spPr bwMode="auto">
          <a:xfrm>
            <a:off x="3848101" y="2282919"/>
            <a:ext cx="1541860" cy="705321"/>
          </a:xfrm>
          <a:prstGeom prst="rect">
            <a:avLst/>
          </a:prstGeom>
          <a:noFill/>
          <a:ln w="12700">
            <a:noFill/>
            <a:miter lim="800000"/>
            <a:headEnd/>
            <a:tailEnd/>
          </a:ln>
          <a:effectLst/>
        </p:spPr>
        <p:txBody>
          <a:bodyPr wrap="square" lIns="90488" tIns="44450" rIns="90488" bIns="44450">
            <a:spAutoFit/>
          </a:bodyPr>
          <a:lstStyle/>
          <a:p>
            <a:pPr algn="ctr">
              <a:spcBef>
                <a:spcPct val="50000"/>
              </a:spcBef>
            </a:pPr>
            <a:r>
              <a:rPr lang="en-US" altLang="en-US" sz="2000" b="1" dirty="0">
                <a:solidFill>
                  <a:schemeClr val="bg1"/>
                </a:solidFill>
                <a:effectLst>
                  <a:outerShdw blurRad="38100" dist="38100" dir="2700000" algn="tl">
                    <a:srgbClr val="000000"/>
                  </a:outerShdw>
                </a:effectLst>
                <a:latin typeface="Arial" pitchFamily="34" charset="0"/>
              </a:rPr>
              <a:t>Top Managers</a:t>
            </a:r>
          </a:p>
        </p:txBody>
      </p:sp>
      <p:sp>
        <p:nvSpPr>
          <p:cNvPr id="30731" name="Rectangle 11"/>
          <p:cNvSpPr>
            <a:spLocks noChangeArrowheads="1"/>
          </p:cNvSpPr>
          <p:nvPr/>
        </p:nvSpPr>
        <p:spPr bwMode="auto">
          <a:xfrm>
            <a:off x="3462338" y="3335678"/>
            <a:ext cx="2258616" cy="397545"/>
          </a:xfrm>
          <a:prstGeom prst="rect">
            <a:avLst/>
          </a:prstGeom>
          <a:noFill/>
          <a:ln w="12700">
            <a:noFill/>
            <a:miter lim="800000"/>
            <a:headEnd/>
            <a:tailEnd/>
          </a:ln>
          <a:effectLst/>
        </p:spPr>
        <p:txBody>
          <a:bodyPr wrap="square" lIns="90488" tIns="44450" rIns="90488" bIns="44450">
            <a:spAutoFit/>
          </a:bodyPr>
          <a:lstStyle/>
          <a:p>
            <a:pPr algn="ctr">
              <a:spcBef>
                <a:spcPct val="50000"/>
              </a:spcBef>
            </a:pPr>
            <a:r>
              <a:rPr lang="en-US" altLang="en-US" sz="2000" b="1">
                <a:solidFill>
                  <a:schemeClr val="bg1"/>
                </a:solidFill>
                <a:effectLst>
                  <a:outerShdw blurRad="38100" dist="38100" dir="2700000" algn="tl">
                    <a:srgbClr val="000000"/>
                  </a:outerShdw>
                </a:effectLst>
                <a:latin typeface="Arial" pitchFamily="34" charset="0"/>
              </a:rPr>
              <a:t>Middle Managers</a:t>
            </a:r>
          </a:p>
        </p:txBody>
      </p:sp>
      <p:sp>
        <p:nvSpPr>
          <p:cNvPr id="30732" name="Rectangle 12"/>
          <p:cNvSpPr>
            <a:spLocks noChangeArrowheads="1"/>
          </p:cNvSpPr>
          <p:nvPr/>
        </p:nvSpPr>
        <p:spPr bwMode="auto">
          <a:xfrm>
            <a:off x="3239691" y="4592978"/>
            <a:ext cx="2700338" cy="397545"/>
          </a:xfrm>
          <a:prstGeom prst="rect">
            <a:avLst/>
          </a:prstGeom>
          <a:noFill/>
          <a:ln w="12700">
            <a:noFill/>
            <a:miter lim="800000"/>
            <a:headEnd/>
            <a:tailEnd/>
          </a:ln>
          <a:effectLst/>
        </p:spPr>
        <p:txBody>
          <a:bodyPr wrap="square" lIns="90488" tIns="44450" rIns="90488" bIns="44450">
            <a:spAutoFit/>
          </a:bodyPr>
          <a:lstStyle/>
          <a:p>
            <a:pPr algn="ctr">
              <a:spcBef>
                <a:spcPct val="50000"/>
              </a:spcBef>
            </a:pPr>
            <a:r>
              <a:rPr lang="en-US" altLang="en-US" sz="2000" b="1" dirty="0">
                <a:solidFill>
                  <a:schemeClr val="bg1"/>
                </a:solidFill>
                <a:effectLst>
                  <a:outerShdw blurRad="38100" dist="38100" dir="2700000" algn="tl">
                    <a:srgbClr val="000000"/>
                  </a:outerShdw>
                </a:effectLst>
                <a:latin typeface="Arial" pitchFamily="34" charset="0"/>
              </a:rPr>
              <a:t>First-line Managers</a:t>
            </a:r>
          </a:p>
        </p:txBody>
      </p:sp>
      <p:sp>
        <p:nvSpPr>
          <p:cNvPr id="30733" name="Rectangle 13"/>
          <p:cNvSpPr>
            <a:spLocks noChangeArrowheads="1"/>
          </p:cNvSpPr>
          <p:nvPr/>
        </p:nvSpPr>
        <p:spPr bwMode="auto">
          <a:xfrm>
            <a:off x="2745581" y="5652087"/>
            <a:ext cx="3692129" cy="397545"/>
          </a:xfrm>
          <a:prstGeom prst="rect">
            <a:avLst/>
          </a:prstGeom>
          <a:noFill/>
          <a:ln w="12700">
            <a:noFill/>
            <a:miter lim="800000"/>
            <a:headEnd/>
            <a:tailEnd/>
          </a:ln>
          <a:effectLst/>
        </p:spPr>
        <p:txBody>
          <a:bodyPr wrap="square" lIns="90488" tIns="44450" rIns="90488" bIns="44450">
            <a:spAutoFit/>
          </a:bodyPr>
          <a:lstStyle/>
          <a:p>
            <a:pPr algn="ctr">
              <a:spcBef>
                <a:spcPct val="50000"/>
              </a:spcBef>
            </a:pPr>
            <a:r>
              <a:rPr lang="en-US" altLang="en-US" sz="2000" b="1">
                <a:solidFill>
                  <a:schemeClr val="bg1"/>
                </a:solidFill>
                <a:effectLst>
                  <a:outerShdw blurRad="38100" dist="38100" dir="2700000" algn="tl">
                    <a:srgbClr val="000000"/>
                  </a:outerShdw>
                </a:effectLst>
                <a:latin typeface="Arial" pitchFamily="34" charset="0"/>
              </a:rPr>
              <a:t>Non-management</a:t>
            </a:r>
          </a:p>
        </p:txBody>
      </p:sp>
      <p:sp>
        <p:nvSpPr>
          <p:cNvPr id="30735" name="Rectangle 15"/>
          <p:cNvSpPr>
            <a:spLocks noChangeArrowheads="1"/>
          </p:cNvSpPr>
          <p:nvPr/>
        </p:nvSpPr>
        <p:spPr bwMode="auto">
          <a:xfrm>
            <a:off x="1403748" y="396875"/>
            <a:ext cx="6330553" cy="966788"/>
          </a:xfrm>
          <a:prstGeom prst="rect">
            <a:avLst/>
          </a:prstGeom>
          <a:noFill/>
          <a:ln w="12700">
            <a:noFill/>
            <a:miter lim="800000"/>
            <a:headEnd/>
            <a:tailEnd/>
          </a:ln>
          <a:effectLst>
            <a:outerShdw dist="17961" dir="13500000" algn="ctr" rotWithShape="0">
              <a:schemeClr val="tx1"/>
            </a:outerShdw>
          </a:effectLst>
        </p:spPr>
        <p:txBody>
          <a:bodyPr lIns="90488" tIns="44450" rIns="90488" bIns="44450" anchor="ctr"/>
          <a:lstStyle/>
          <a:p>
            <a:pPr algn="ctr"/>
            <a:r>
              <a:rPr lang="en-US" altLang="en-US" sz="4000" dirty="0">
                <a:solidFill>
                  <a:schemeClr val="tx2"/>
                </a:solidFill>
              </a:rPr>
              <a:t>Three Levels of </a:t>
            </a:r>
            <a:r>
              <a:rPr lang="en-US" altLang="en-US" sz="3600" dirty="0">
                <a:solidFill>
                  <a:schemeClr val="tx2"/>
                </a:solidFill>
              </a:rPr>
              <a:t>Management</a:t>
            </a:r>
            <a:endParaRPr lang="en-US" altLang="en-US" sz="4000" dirty="0">
              <a:solidFill>
                <a:schemeClr val="tx2"/>
              </a:solidFill>
            </a:endParaRPr>
          </a:p>
        </p:txBody>
      </p:sp>
      <p:sp>
        <p:nvSpPr>
          <p:cNvPr id="14" name="Slide Number Placeholder 13"/>
          <p:cNvSpPr>
            <a:spLocks noGrp="1"/>
          </p:cNvSpPr>
          <p:nvPr>
            <p:ph type="sldNum" sz="quarter" idx="12"/>
          </p:nvPr>
        </p:nvSpPr>
        <p:spPr>
          <a:xfrm>
            <a:off x="6553200" y="6398480"/>
            <a:ext cx="2133600" cy="322995"/>
          </a:xfrm>
        </p:spPr>
        <p:txBody>
          <a:bodyPr/>
          <a:lstStyle/>
          <a:p>
            <a:fld id="{B6F15528-21DE-4FAA-801E-634DDDAF4B2B}" type="slidenum">
              <a:rPr lang="en-US" sz="1100" smtClean="0"/>
              <a:pPr/>
              <a:t>19</a:t>
            </a:fld>
            <a:endParaRPr lang="en-US" sz="110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 Meaning &amp; Definition</a:t>
            </a:r>
            <a:endParaRPr lang="en-US" dirty="0"/>
          </a:p>
        </p:txBody>
      </p:sp>
      <p:sp>
        <p:nvSpPr>
          <p:cNvPr id="3" name="Content Placeholder 2"/>
          <p:cNvSpPr>
            <a:spLocks noGrp="1"/>
          </p:cNvSpPr>
          <p:nvPr>
            <p:ph idx="1"/>
          </p:nvPr>
        </p:nvSpPr>
        <p:spPr>
          <a:xfrm>
            <a:off x="457200" y="1600200"/>
            <a:ext cx="8382000" cy="4953000"/>
          </a:xfrm>
        </p:spPr>
        <p:txBody>
          <a:bodyPr>
            <a:normAutofit lnSpcReduction="10000"/>
          </a:bodyPr>
          <a:lstStyle/>
          <a:p>
            <a:pPr>
              <a:buNone/>
            </a:pPr>
            <a:r>
              <a:rPr lang="en-US" sz="1800" dirty="0" smtClean="0">
                <a:solidFill>
                  <a:srgbClr val="C00000"/>
                </a:solidFill>
              </a:rPr>
              <a:t>“Management is the art and Science of getting the maximum, possible output from the least of input, that is, resources, at minimum costs, and in a manner that satisfies all the stake holders of the organization, that is, shareholders, employees, suppliers etc… and also contributes to the development of the nation as a whole.”</a:t>
            </a:r>
          </a:p>
          <a:p>
            <a:pPr>
              <a:buNone/>
            </a:pPr>
            <a:endParaRPr lang="en-US" sz="1800" dirty="0" smtClean="0">
              <a:solidFill>
                <a:srgbClr val="C00000"/>
              </a:solidFill>
            </a:endParaRPr>
          </a:p>
          <a:p>
            <a:pPr>
              <a:buNone/>
            </a:pPr>
            <a:r>
              <a:rPr lang="en-US" sz="1800" u="sng" dirty="0" smtClean="0"/>
              <a:t>Management can be defined as an effort for </a:t>
            </a:r>
            <a:r>
              <a:rPr lang="en-US" sz="1800" b="1" i="1" u="sng" dirty="0" smtClean="0"/>
              <a:t>getting things done</a:t>
            </a:r>
            <a:r>
              <a:rPr lang="en-US" sz="1800" u="sng" dirty="0" smtClean="0"/>
              <a:t> in order to achieve the pre-determined goals of the concern through coordination of human and other elements.</a:t>
            </a:r>
          </a:p>
          <a:p>
            <a:pPr>
              <a:buNone/>
            </a:pPr>
            <a:endParaRPr lang="en-US" sz="1800" u="sng" dirty="0" smtClean="0"/>
          </a:p>
          <a:p>
            <a:pPr>
              <a:buNone/>
            </a:pPr>
            <a:r>
              <a:rPr lang="en-US" sz="1800" dirty="0" smtClean="0"/>
              <a:t>According to Henri </a:t>
            </a:r>
            <a:r>
              <a:rPr lang="en-US" sz="1800" dirty="0" err="1" smtClean="0"/>
              <a:t>Fayol</a:t>
            </a:r>
            <a:r>
              <a:rPr lang="en-US" sz="1800" dirty="0" smtClean="0"/>
              <a:t> – “To manage is to forecast and plan, to organize, to command, to coordinate and to control.”</a:t>
            </a:r>
          </a:p>
          <a:p>
            <a:pPr>
              <a:buNone/>
            </a:pPr>
            <a:r>
              <a:rPr lang="en-US" sz="1800" dirty="0" smtClean="0"/>
              <a:t>According to </a:t>
            </a:r>
            <a:r>
              <a:rPr lang="en-US" sz="1800" dirty="0" err="1" smtClean="0"/>
              <a:t>F.W.Taylor</a:t>
            </a:r>
            <a:r>
              <a:rPr lang="en-US" sz="1800" dirty="0" smtClean="0"/>
              <a:t> – Management is the art of knowing what you want to do” and then seeing that it is done in the best and cheapest way.”</a:t>
            </a:r>
          </a:p>
          <a:p>
            <a:pPr>
              <a:buNone/>
            </a:pPr>
            <a:endParaRPr lang="en-US" sz="1800" dirty="0" smtClean="0"/>
          </a:p>
          <a:p>
            <a:pPr>
              <a:buNone/>
            </a:pPr>
            <a:r>
              <a:rPr lang="en-US" sz="1800" dirty="0" smtClean="0"/>
              <a:t>Management as a process “</a:t>
            </a:r>
            <a:r>
              <a:rPr lang="en-US" sz="1800" u="sng" dirty="0" smtClean="0"/>
              <a:t>consisting of </a:t>
            </a:r>
            <a:r>
              <a:rPr lang="en-US" sz="1800" b="1" i="1" u="sng" dirty="0" smtClean="0"/>
              <a:t>planning, organizing, directing</a:t>
            </a:r>
            <a:r>
              <a:rPr lang="en-US" sz="1800" u="sng" dirty="0" smtClean="0"/>
              <a:t>, and </a:t>
            </a:r>
            <a:r>
              <a:rPr lang="en-US" sz="1800" b="1" i="1" u="sng" dirty="0" smtClean="0"/>
              <a:t>controlling</a:t>
            </a:r>
            <a:r>
              <a:rPr lang="en-US" sz="1800" u="sng" dirty="0" smtClean="0"/>
              <a:t>, performed to determine and accomplish the objectives by the use of people and resources</a:t>
            </a: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41425C1-B1F1-4832-A5A0-5EB5697C3F42}"/>
              </a:ext>
            </a:extLst>
          </p:cNvPr>
          <p:cNvSpPr>
            <a:spLocks noGrp="1" noChangeArrowheads="1"/>
          </p:cNvSpPr>
          <p:nvPr>
            <p:ph type="title"/>
          </p:nvPr>
        </p:nvSpPr>
        <p:spPr/>
        <p:txBody>
          <a:bodyPr/>
          <a:lstStyle/>
          <a:p>
            <a:r>
              <a:rPr lang="en-US"/>
              <a:t>Levels of Management</a:t>
            </a:r>
            <a:endParaRPr lang="en-US" dirty="0"/>
          </a:p>
        </p:txBody>
      </p:sp>
      <p:sp>
        <p:nvSpPr>
          <p:cNvPr id="18434" name="Rectangle 3">
            <a:extLst>
              <a:ext uri="{FF2B5EF4-FFF2-40B4-BE49-F238E27FC236}">
                <a16:creationId xmlns:a16="http://schemas.microsoft.com/office/drawing/2014/main" id="{D2D31D1C-FB88-4BD7-9010-9FBBDF18EB62}"/>
              </a:ext>
            </a:extLst>
          </p:cNvPr>
          <p:cNvSpPr>
            <a:spLocks noGrp="1" noChangeArrowheads="1"/>
          </p:cNvSpPr>
          <p:nvPr>
            <p:ph idx="1"/>
          </p:nvPr>
        </p:nvSpPr>
        <p:spPr/>
        <p:txBody>
          <a:bodyPr>
            <a:normAutofit lnSpcReduction="10000"/>
          </a:bodyPr>
          <a:lstStyle/>
          <a:p>
            <a:r>
              <a:rPr lang="en-US" altLang="en-US" dirty="0"/>
              <a:t>1. Top level management: </a:t>
            </a:r>
          </a:p>
          <a:p>
            <a:pPr lvl="1"/>
            <a:r>
              <a:rPr lang="en-US" altLang="en-US" dirty="0"/>
              <a:t>Example: Chairman, CEO, MD, GM</a:t>
            </a:r>
          </a:p>
          <a:p>
            <a:endParaRPr lang="en-US" altLang="en-US" dirty="0"/>
          </a:p>
          <a:p>
            <a:r>
              <a:rPr lang="en-US" altLang="en-US" dirty="0"/>
              <a:t>2. Middle level management: </a:t>
            </a:r>
          </a:p>
          <a:p>
            <a:pPr lvl="1"/>
            <a:r>
              <a:rPr lang="en-US" altLang="en-US" dirty="0"/>
              <a:t>Example: Functional managers, Branch Managers </a:t>
            </a:r>
            <a:r>
              <a:rPr lang="en-US" altLang="en-US" dirty="0" err="1"/>
              <a:t>etc</a:t>
            </a:r>
            <a:r>
              <a:rPr lang="en-US" altLang="en-US" dirty="0"/>
              <a:t> , Project Managers.</a:t>
            </a:r>
          </a:p>
          <a:p>
            <a:endParaRPr lang="en-US" altLang="en-US" dirty="0"/>
          </a:p>
          <a:p>
            <a:r>
              <a:rPr lang="en-US" altLang="en-US" dirty="0"/>
              <a:t>3. First-level management: </a:t>
            </a:r>
          </a:p>
          <a:p>
            <a:pPr lvl="1"/>
            <a:r>
              <a:rPr lang="en-US" altLang="en-US" dirty="0"/>
              <a:t>Example: Foreman, supervisor, inspector etc.</a:t>
            </a:r>
          </a:p>
        </p:txBody>
      </p:sp>
    </p:spTree>
    <p:extLst>
      <p:ext uri="{BB962C8B-B14F-4D97-AF65-F5344CB8AC3E}">
        <p14:creationId xmlns:p14="http://schemas.microsoft.com/office/powerpoint/2010/main" val="1026450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C01123-184E-4EC1-AA1A-065A6AAFDCF8}"/>
              </a:ext>
            </a:extLst>
          </p:cNvPr>
          <p:cNvSpPr>
            <a:spLocks noGrp="1"/>
          </p:cNvSpPr>
          <p:nvPr>
            <p:ph type="title"/>
          </p:nvPr>
        </p:nvSpPr>
        <p:spPr/>
        <p:txBody>
          <a:bodyPr/>
          <a:lstStyle/>
          <a:p>
            <a:r>
              <a:rPr lang="en-US" dirty="0"/>
              <a:t>Levels of Management</a:t>
            </a:r>
          </a:p>
        </p:txBody>
      </p:sp>
      <p:sp>
        <p:nvSpPr>
          <p:cNvPr id="4" name="Content Placeholder 3">
            <a:extLst>
              <a:ext uri="{FF2B5EF4-FFF2-40B4-BE49-F238E27FC236}">
                <a16:creationId xmlns:a16="http://schemas.microsoft.com/office/drawing/2014/main" id="{17303D88-3422-4E75-B9FC-37C423F2CEAC}"/>
              </a:ext>
            </a:extLst>
          </p:cNvPr>
          <p:cNvSpPr>
            <a:spLocks noGrp="1"/>
          </p:cNvSpPr>
          <p:nvPr>
            <p:ph idx="1"/>
          </p:nvPr>
        </p:nvSpPr>
        <p:spPr/>
        <p:txBody>
          <a:bodyPr>
            <a:normAutofit fontScale="77500" lnSpcReduction="20000"/>
          </a:bodyPr>
          <a:lstStyle/>
          <a:p>
            <a:r>
              <a:rPr lang="en-US" dirty="0"/>
              <a:t>We can categorize organizational members in two ways:</a:t>
            </a:r>
          </a:p>
          <a:p>
            <a:pPr lvl="1"/>
            <a:r>
              <a:rPr lang="en-US" u="sng" dirty="0"/>
              <a:t>Operatives who work directly on a job or task and have no responsibility for overseeing the work of others. </a:t>
            </a:r>
          </a:p>
          <a:p>
            <a:pPr lvl="1"/>
            <a:r>
              <a:rPr lang="en-US" u="sng" dirty="0"/>
              <a:t>Managers direct the activities of other people in the organization. Usually classified as top, middle, or first-line, managers supervise both operative and lower-level managers. </a:t>
            </a:r>
          </a:p>
          <a:p>
            <a:pPr lvl="2"/>
            <a:r>
              <a:rPr lang="en-US" dirty="0"/>
              <a:t>First-line managers supervise the day-to-day activities of operative employees. </a:t>
            </a:r>
          </a:p>
          <a:p>
            <a:pPr lvl="2"/>
            <a:r>
              <a:rPr lang="en-US" dirty="0"/>
              <a:t>Middle managers represent the  level of management between first-line managers and top management. </a:t>
            </a:r>
            <a:r>
              <a:rPr lang="en-US" u="sng" dirty="0"/>
              <a:t>These managers translate the goals of top management into specific details that lower-level managers can perform. </a:t>
            </a:r>
          </a:p>
          <a:p>
            <a:pPr lvl="2"/>
            <a:r>
              <a:rPr lang="en-US" dirty="0"/>
              <a:t>Top managers make decisions about the direction of the organization and set policies that affect all organizational members. </a:t>
            </a:r>
          </a:p>
          <a:p>
            <a:endParaRPr lang="en-US" dirty="0"/>
          </a:p>
          <a:p>
            <a:endParaRPr lang="en-US" dirty="0"/>
          </a:p>
        </p:txBody>
      </p:sp>
    </p:spTree>
    <p:extLst>
      <p:ext uri="{BB962C8B-B14F-4D97-AF65-F5344CB8AC3E}">
        <p14:creationId xmlns:p14="http://schemas.microsoft.com/office/powerpoint/2010/main" val="901144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97BE6E2-F834-48CA-B33D-F20C7B0FC74D}"/>
              </a:ext>
            </a:extLst>
          </p:cNvPr>
          <p:cNvSpPr>
            <a:spLocks noGrp="1" noChangeArrowheads="1"/>
          </p:cNvSpPr>
          <p:nvPr>
            <p:ph type="title"/>
          </p:nvPr>
        </p:nvSpPr>
        <p:spPr/>
        <p:txBody>
          <a:bodyPr/>
          <a:lstStyle/>
          <a:p>
            <a:r>
              <a:rPr lang="en-US"/>
              <a:t>Managerial Skills</a:t>
            </a:r>
            <a:endParaRPr lang="en-US" dirty="0"/>
          </a:p>
        </p:txBody>
      </p:sp>
      <p:sp>
        <p:nvSpPr>
          <p:cNvPr id="21506" name="Rectangle 3">
            <a:extLst>
              <a:ext uri="{FF2B5EF4-FFF2-40B4-BE49-F238E27FC236}">
                <a16:creationId xmlns:a16="http://schemas.microsoft.com/office/drawing/2014/main" id="{03CAD003-A18E-4378-A123-15DC6C390727}"/>
              </a:ext>
            </a:extLst>
          </p:cNvPr>
          <p:cNvSpPr>
            <a:spLocks noGrp="1" noChangeArrowheads="1"/>
          </p:cNvSpPr>
          <p:nvPr>
            <p:ph idx="1"/>
          </p:nvPr>
        </p:nvSpPr>
        <p:spPr/>
        <p:txBody>
          <a:bodyPr/>
          <a:lstStyle/>
          <a:p>
            <a:r>
              <a:rPr lang="en-US" altLang="en-US"/>
              <a:t>Conceptual skills for the top management</a:t>
            </a:r>
          </a:p>
          <a:p>
            <a:endParaRPr lang="en-US" altLang="en-US"/>
          </a:p>
          <a:p>
            <a:r>
              <a:rPr lang="en-US" altLang="en-US"/>
              <a:t>Human skills for the middle management</a:t>
            </a:r>
          </a:p>
          <a:p>
            <a:endParaRPr lang="en-US" altLang="en-US"/>
          </a:p>
          <a:p>
            <a:r>
              <a:rPr lang="en-US" altLang="en-US"/>
              <a:t>Technical skill for the lower management</a:t>
            </a:r>
          </a:p>
        </p:txBody>
      </p:sp>
    </p:spTree>
    <p:extLst>
      <p:ext uri="{BB962C8B-B14F-4D97-AF65-F5344CB8AC3E}">
        <p14:creationId xmlns:p14="http://schemas.microsoft.com/office/powerpoint/2010/main" val="34347799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title"/>
          </p:nvPr>
        </p:nvSpPr>
        <p:spPr/>
        <p:txBody>
          <a:bodyPr>
            <a:normAutofit fontScale="90000"/>
          </a:bodyPr>
          <a:lstStyle/>
          <a:p>
            <a:r>
              <a:rPr lang="en-US" altLang="en-US"/>
              <a:t>Skill Type Needed by Manager Level</a:t>
            </a:r>
            <a:endParaRPr lang="en-US" altLang="en-US" dirty="0"/>
          </a:p>
        </p:txBody>
      </p:sp>
      <p:sp>
        <p:nvSpPr>
          <p:cNvPr id="4" name="Content Placeholder 3">
            <a:extLst>
              <a:ext uri="{FF2B5EF4-FFF2-40B4-BE49-F238E27FC236}">
                <a16:creationId xmlns:a16="http://schemas.microsoft.com/office/drawing/2014/main" id="{7C5FA4CC-C443-4399-B909-6DC95FF3284B}"/>
              </a:ext>
            </a:extLst>
          </p:cNvPr>
          <p:cNvSpPr>
            <a:spLocks noGrp="1"/>
          </p:cNvSpPr>
          <p:nvPr>
            <p:ph idx="1"/>
          </p:nvPr>
        </p:nvSpPr>
        <p:spPr/>
        <p:txBody>
          <a:bodyPr/>
          <a:lstStyle/>
          <a:p>
            <a:pPr marL="0" indent="0">
              <a:buNone/>
            </a:pPr>
            <a:r>
              <a:rPr lang="en-US" dirty="0"/>
              <a:t> </a:t>
            </a:r>
          </a:p>
        </p:txBody>
      </p:sp>
      <p:sp>
        <p:nvSpPr>
          <p:cNvPr id="15" name="Slide Number Placeholder 14"/>
          <p:cNvSpPr>
            <a:spLocks noGrp="1"/>
          </p:cNvSpPr>
          <p:nvPr>
            <p:ph type="sldNum" sz="quarter" idx="12"/>
          </p:nvPr>
        </p:nvSpPr>
        <p:spPr/>
        <p:txBody>
          <a:bodyPr/>
          <a:lstStyle/>
          <a:p>
            <a:fld id="{B6F15528-21DE-4FAA-801E-634DDDAF4B2B}" type="slidenum">
              <a:rPr lang="en-US" smtClean="0"/>
              <a:pPr/>
              <a:t>23</a:t>
            </a:fld>
            <a:endParaRPr lang="en-US"/>
          </a:p>
        </p:txBody>
      </p:sp>
      <p:sp>
        <p:nvSpPr>
          <p:cNvPr id="47106" name="Rectangle 2"/>
          <p:cNvSpPr>
            <a:spLocks noChangeArrowheads="1"/>
          </p:cNvSpPr>
          <p:nvPr/>
        </p:nvSpPr>
        <p:spPr bwMode="auto">
          <a:xfrm>
            <a:off x="2808685" y="1914527"/>
            <a:ext cx="4395788" cy="3679825"/>
          </a:xfrm>
          <a:prstGeom prst="rect">
            <a:avLst/>
          </a:prstGeom>
          <a:solidFill>
            <a:schemeClr val="tx2"/>
          </a:solidFill>
          <a:ln w="25400">
            <a:solidFill>
              <a:srgbClr val="000080"/>
            </a:solidFill>
            <a:miter lim="800000"/>
            <a:headEnd/>
            <a:tailEnd/>
          </a:ln>
          <a:effectLst>
            <a:outerShdw dist="127000" dir="2212194" algn="ctr" rotWithShape="0">
              <a:srgbClr val="333333"/>
            </a:outerShdw>
          </a:effectLst>
        </p:spPr>
        <p:txBody>
          <a:bodyPr wrap="none" anchor="ctr"/>
          <a:lstStyle/>
          <a:p>
            <a:endParaRPr lang="en-US"/>
          </a:p>
        </p:txBody>
      </p:sp>
      <p:sp>
        <p:nvSpPr>
          <p:cNvPr id="47108" name="AutoShape 4"/>
          <p:cNvSpPr>
            <a:spLocks noChangeArrowheads="1"/>
          </p:cNvSpPr>
          <p:nvPr/>
        </p:nvSpPr>
        <p:spPr bwMode="auto">
          <a:xfrm>
            <a:off x="3794522" y="1905000"/>
            <a:ext cx="2595563" cy="3689350"/>
          </a:xfrm>
          <a:prstGeom prst="parallelogram">
            <a:avLst>
              <a:gd name="adj" fmla="val 24986"/>
            </a:avLst>
          </a:prstGeom>
          <a:solidFill>
            <a:srgbClr val="00279F"/>
          </a:solidFill>
          <a:ln w="25400">
            <a:solidFill>
              <a:schemeClr val="tx1"/>
            </a:solidFill>
            <a:miter lim="800000"/>
            <a:headEnd/>
            <a:tailEnd/>
          </a:ln>
          <a:effectLst/>
        </p:spPr>
        <p:txBody>
          <a:bodyPr wrap="none" anchor="ctr"/>
          <a:lstStyle/>
          <a:p>
            <a:endParaRPr lang="en-US"/>
          </a:p>
        </p:txBody>
      </p:sp>
      <p:sp>
        <p:nvSpPr>
          <p:cNvPr id="47109" name="Line 5"/>
          <p:cNvSpPr>
            <a:spLocks noChangeShapeType="1"/>
          </p:cNvSpPr>
          <p:nvPr/>
        </p:nvSpPr>
        <p:spPr bwMode="auto">
          <a:xfrm>
            <a:off x="2819401" y="3092450"/>
            <a:ext cx="4375547" cy="0"/>
          </a:xfrm>
          <a:prstGeom prst="line">
            <a:avLst/>
          </a:prstGeom>
          <a:noFill/>
          <a:ln w="38100" cmpd="dbl">
            <a:solidFill>
              <a:schemeClr val="bg1"/>
            </a:solidFill>
            <a:round/>
            <a:headEnd/>
            <a:tailEnd/>
          </a:ln>
          <a:effectLst/>
        </p:spPr>
        <p:txBody>
          <a:bodyPr wrap="none" anchor="ctr"/>
          <a:lstStyle/>
          <a:p>
            <a:endParaRPr lang="en-US"/>
          </a:p>
        </p:txBody>
      </p:sp>
      <p:sp>
        <p:nvSpPr>
          <p:cNvPr id="47110" name="Line 6"/>
          <p:cNvSpPr>
            <a:spLocks noChangeShapeType="1"/>
          </p:cNvSpPr>
          <p:nvPr/>
        </p:nvSpPr>
        <p:spPr bwMode="auto">
          <a:xfrm>
            <a:off x="2847976" y="4416425"/>
            <a:ext cx="4375547" cy="0"/>
          </a:xfrm>
          <a:prstGeom prst="line">
            <a:avLst/>
          </a:prstGeom>
          <a:noFill/>
          <a:ln w="38100" cmpd="dbl">
            <a:solidFill>
              <a:schemeClr val="bg1"/>
            </a:solidFill>
            <a:round/>
            <a:headEnd/>
            <a:tailEnd/>
          </a:ln>
          <a:effectLst/>
        </p:spPr>
        <p:txBody>
          <a:bodyPr wrap="none" anchor="ctr"/>
          <a:lstStyle/>
          <a:p>
            <a:endParaRPr lang="en-US"/>
          </a:p>
        </p:txBody>
      </p:sp>
      <p:sp>
        <p:nvSpPr>
          <p:cNvPr id="47111" name="Rectangle 7"/>
          <p:cNvSpPr>
            <a:spLocks noChangeArrowheads="1"/>
          </p:cNvSpPr>
          <p:nvPr/>
        </p:nvSpPr>
        <p:spPr bwMode="auto">
          <a:xfrm>
            <a:off x="1721405" y="2120900"/>
            <a:ext cx="1128002" cy="643766"/>
          </a:xfrm>
          <a:prstGeom prst="rect">
            <a:avLst/>
          </a:prstGeom>
          <a:noFill/>
          <a:ln w="12700">
            <a:noFill/>
            <a:miter lim="800000"/>
            <a:headEnd/>
            <a:tailEnd/>
          </a:ln>
          <a:effectLst/>
        </p:spPr>
        <p:txBody>
          <a:bodyPr wrap="none" lIns="90488" tIns="44450" rIns="90488" bIns="44450">
            <a:spAutoFit/>
          </a:bodyPr>
          <a:lstStyle/>
          <a:p>
            <a:pPr algn="ctr"/>
            <a:r>
              <a:rPr lang="en-US" altLang="en-US" b="1">
                <a:solidFill>
                  <a:srgbClr val="790015"/>
                </a:solidFill>
              </a:rPr>
              <a:t>Top</a:t>
            </a:r>
          </a:p>
          <a:p>
            <a:pPr algn="ctr"/>
            <a:r>
              <a:rPr lang="en-US" altLang="en-US" b="1">
                <a:solidFill>
                  <a:srgbClr val="790015"/>
                </a:solidFill>
              </a:rPr>
              <a:t>Managers</a:t>
            </a:r>
          </a:p>
        </p:txBody>
      </p:sp>
      <p:sp>
        <p:nvSpPr>
          <p:cNvPr id="47112" name="Rectangle 8"/>
          <p:cNvSpPr>
            <a:spLocks noChangeArrowheads="1"/>
          </p:cNvSpPr>
          <p:nvPr/>
        </p:nvSpPr>
        <p:spPr bwMode="auto">
          <a:xfrm>
            <a:off x="1707118" y="3335338"/>
            <a:ext cx="1128002" cy="643766"/>
          </a:xfrm>
          <a:prstGeom prst="rect">
            <a:avLst/>
          </a:prstGeom>
          <a:noFill/>
          <a:ln w="12700">
            <a:noFill/>
            <a:miter lim="800000"/>
            <a:headEnd/>
            <a:tailEnd/>
          </a:ln>
          <a:effectLst/>
        </p:spPr>
        <p:txBody>
          <a:bodyPr wrap="none" lIns="90488" tIns="44450" rIns="90488" bIns="44450">
            <a:spAutoFit/>
          </a:bodyPr>
          <a:lstStyle/>
          <a:p>
            <a:pPr algn="ctr"/>
            <a:r>
              <a:rPr lang="en-US" altLang="en-US" b="1">
                <a:solidFill>
                  <a:srgbClr val="790015"/>
                </a:solidFill>
              </a:rPr>
              <a:t>Middle</a:t>
            </a:r>
          </a:p>
          <a:p>
            <a:pPr algn="ctr"/>
            <a:r>
              <a:rPr lang="en-US" altLang="en-US" b="1">
                <a:solidFill>
                  <a:srgbClr val="790015"/>
                </a:solidFill>
              </a:rPr>
              <a:t>Managers</a:t>
            </a:r>
          </a:p>
        </p:txBody>
      </p:sp>
      <p:sp>
        <p:nvSpPr>
          <p:cNvPr id="47113" name="Rectangle 9"/>
          <p:cNvSpPr>
            <a:spLocks noChangeArrowheads="1"/>
          </p:cNvSpPr>
          <p:nvPr/>
        </p:nvSpPr>
        <p:spPr bwMode="auto">
          <a:xfrm>
            <a:off x="1707118" y="4564063"/>
            <a:ext cx="1128002" cy="643766"/>
          </a:xfrm>
          <a:prstGeom prst="rect">
            <a:avLst/>
          </a:prstGeom>
          <a:noFill/>
          <a:ln w="12700">
            <a:noFill/>
            <a:miter lim="800000"/>
            <a:headEnd/>
            <a:tailEnd/>
          </a:ln>
          <a:effectLst/>
        </p:spPr>
        <p:txBody>
          <a:bodyPr wrap="none" lIns="90488" tIns="44450" rIns="90488" bIns="44450">
            <a:spAutoFit/>
          </a:bodyPr>
          <a:lstStyle/>
          <a:p>
            <a:pPr algn="ctr"/>
            <a:r>
              <a:rPr lang="en-US" altLang="en-US" b="1">
                <a:solidFill>
                  <a:srgbClr val="790015"/>
                </a:solidFill>
              </a:rPr>
              <a:t>Line</a:t>
            </a:r>
          </a:p>
          <a:p>
            <a:pPr algn="ctr"/>
            <a:r>
              <a:rPr lang="en-US" altLang="en-US" b="1">
                <a:solidFill>
                  <a:srgbClr val="790015"/>
                </a:solidFill>
              </a:rPr>
              <a:t>Managers</a:t>
            </a:r>
          </a:p>
        </p:txBody>
      </p:sp>
      <p:sp>
        <p:nvSpPr>
          <p:cNvPr id="47114" name="Rectangle 10"/>
          <p:cNvSpPr>
            <a:spLocks noChangeArrowheads="1"/>
          </p:cNvSpPr>
          <p:nvPr/>
        </p:nvSpPr>
        <p:spPr bwMode="auto">
          <a:xfrm>
            <a:off x="2620280" y="5668965"/>
            <a:ext cx="1259065" cy="366767"/>
          </a:xfrm>
          <a:prstGeom prst="rect">
            <a:avLst/>
          </a:prstGeom>
          <a:noFill/>
          <a:ln w="12700">
            <a:noFill/>
            <a:miter lim="800000"/>
            <a:headEnd/>
            <a:tailEnd/>
          </a:ln>
          <a:effectLst/>
        </p:spPr>
        <p:txBody>
          <a:bodyPr wrap="none" lIns="90488" tIns="44450" rIns="90488" bIns="44450">
            <a:spAutoFit/>
          </a:bodyPr>
          <a:lstStyle/>
          <a:p>
            <a:pPr algn="ctr"/>
            <a:r>
              <a:rPr lang="en-US" altLang="en-US" b="1">
                <a:solidFill>
                  <a:srgbClr val="00279F"/>
                </a:solidFill>
              </a:rPr>
              <a:t>Conceptual</a:t>
            </a:r>
            <a:endParaRPr lang="en-US" altLang="en-US" b="1">
              <a:solidFill>
                <a:srgbClr val="500093"/>
              </a:solidFill>
            </a:endParaRPr>
          </a:p>
        </p:txBody>
      </p:sp>
      <p:sp>
        <p:nvSpPr>
          <p:cNvPr id="47115" name="Rectangle 11"/>
          <p:cNvSpPr>
            <a:spLocks noChangeArrowheads="1"/>
          </p:cNvSpPr>
          <p:nvPr/>
        </p:nvSpPr>
        <p:spPr bwMode="auto">
          <a:xfrm>
            <a:off x="4534225" y="5678490"/>
            <a:ext cx="876844" cy="366767"/>
          </a:xfrm>
          <a:prstGeom prst="rect">
            <a:avLst/>
          </a:prstGeom>
          <a:noFill/>
          <a:ln w="12700">
            <a:noFill/>
            <a:miter lim="800000"/>
            <a:headEnd/>
            <a:tailEnd/>
          </a:ln>
          <a:effectLst/>
        </p:spPr>
        <p:txBody>
          <a:bodyPr wrap="none" lIns="90488" tIns="44450" rIns="90488" bIns="44450">
            <a:spAutoFit/>
          </a:bodyPr>
          <a:lstStyle/>
          <a:p>
            <a:pPr algn="ctr"/>
            <a:r>
              <a:rPr lang="en-US" altLang="en-US" b="1">
                <a:solidFill>
                  <a:srgbClr val="00279F"/>
                </a:solidFill>
              </a:rPr>
              <a:t>Human</a:t>
            </a:r>
            <a:endParaRPr lang="en-US" altLang="en-US" b="1">
              <a:solidFill>
                <a:srgbClr val="500093"/>
              </a:solidFill>
            </a:endParaRPr>
          </a:p>
        </p:txBody>
      </p:sp>
      <p:sp>
        <p:nvSpPr>
          <p:cNvPr id="47116" name="Rectangle 12"/>
          <p:cNvSpPr>
            <a:spLocks noChangeArrowheads="1"/>
          </p:cNvSpPr>
          <p:nvPr/>
        </p:nvSpPr>
        <p:spPr bwMode="auto">
          <a:xfrm>
            <a:off x="5943678" y="5649915"/>
            <a:ext cx="1055931" cy="366767"/>
          </a:xfrm>
          <a:prstGeom prst="rect">
            <a:avLst/>
          </a:prstGeom>
          <a:noFill/>
          <a:ln w="12700">
            <a:noFill/>
            <a:miter lim="800000"/>
            <a:headEnd/>
            <a:tailEnd/>
          </a:ln>
          <a:effectLst/>
        </p:spPr>
        <p:txBody>
          <a:bodyPr wrap="none" lIns="90488" tIns="44450" rIns="90488" bIns="44450">
            <a:spAutoFit/>
          </a:bodyPr>
          <a:lstStyle/>
          <a:p>
            <a:pPr algn="ctr"/>
            <a:r>
              <a:rPr lang="en-US" altLang="en-US" b="1">
                <a:solidFill>
                  <a:srgbClr val="00279F"/>
                </a:solidFill>
              </a:rPr>
              <a:t>Technical</a:t>
            </a:r>
            <a:endParaRPr lang="en-US" altLang="en-US" b="1">
              <a:solidFill>
                <a:srgbClr val="500093"/>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67A3-523F-4F14-9420-D939C1B4782A}"/>
              </a:ext>
            </a:extLst>
          </p:cNvPr>
          <p:cNvSpPr>
            <a:spLocks noGrp="1"/>
          </p:cNvSpPr>
          <p:nvPr>
            <p:ph type="title"/>
          </p:nvPr>
        </p:nvSpPr>
        <p:spPr/>
        <p:txBody>
          <a:bodyPr>
            <a:normAutofit fontScale="90000"/>
          </a:bodyPr>
          <a:lstStyle/>
          <a:p>
            <a:r>
              <a:rPr lang="en-US"/>
              <a:t>Technical Skills </a:t>
            </a:r>
            <a:br>
              <a:rPr lang="en-US"/>
            </a:br>
            <a:endParaRPr lang="en-US" dirty="0"/>
          </a:p>
        </p:txBody>
      </p:sp>
      <p:sp>
        <p:nvSpPr>
          <p:cNvPr id="22530" name="Content Placeholder 3">
            <a:extLst>
              <a:ext uri="{FF2B5EF4-FFF2-40B4-BE49-F238E27FC236}">
                <a16:creationId xmlns:a16="http://schemas.microsoft.com/office/drawing/2014/main" id="{AEEB1EC4-4BDC-4924-8C00-3DD0B3FBBC91}"/>
              </a:ext>
            </a:extLst>
          </p:cNvPr>
          <p:cNvSpPr>
            <a:spLocks noGrp="1"/>
          </p:cNvSpPr>
          <p:nvPr>
            <p:ph idx="1"/>
          </p:nvPr>
        </p:nvSpPr>
        <p:spPr/>
        <p:txBody>
          <a:bodyPr>
            <a:normAutofit/>
          </a:bodyPr>
          <a:lstStyle/>
          <a:p>
            <a:r>
              <a:rPr lang="en-US" altLang="en-US" sz="2400" dirty="0"/>
              <a:t>“Business skills”</a:t>
            </a:r>
          </a:p>
          <a:p>
            <a:r>
              <a:rPr lang="en-US" altLang="en-US" sz="2400" dirty="0"/>
              <a:t>Using methods and techniques to perform a task</a:t>
            </a:r>
          </a:p>
          <a:p>
            <a:r>
              <a:rPr lang="en-US" altLang="en-US" sz="2400" dirty="0"/>
              <a:t>Keeping up with the latest technology in your job</a:t>
            </a:r>
          </a:p>
        </p:txBody>
      </p:sp>
      <p:sp>
        <p:nvSpPr>
          <p:cNvPr id="22531" name="Slide Number Placeholder 6">
            <a:extLst>
              <a:ext uri="{FF2B5EF4-FFF2-40B4-BE49-F238E27FC236}">
                <a16:creationId xmlns:a16="http://schemas.microsoft.com/office/drawing/2014/main" id="{5A4AB0AE-F66E-45C5-86E2-4D78FFA595F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D438778-5366-4440-9FD5-E9794DB4A669}" type="slidenum">
              <a:rPr lang="en-US" altLang="en-US" smtClean="0"/>
              <a:pPr/>
              <a:t>24</a:t>
            </a:fld>
            <a:endParaRPr lang="en-US" altLang="en-US"/>
          </a:p>
        </p:txBody>
      </p:sp>
      <p:pic>
        <p:nvPicPr>
          <p:cNvPr id="22533" name="Picture 2" descr="C:\Documents and Settings\Administrator\Local Settings\Temporary Internet Files\Content.IE5\P1RWAXEM\MC900439945[1].wmf">
            <a:extLst>
              <a:ext uri="{FF2B5EF4-FFF2-40B4-BE49-F238E27FC236}">
                <a16:creationId xmlns:a16="http://schemas.microsoft.com/office/drawing/2014/main" id="{1C0A6E31-6EF9-4B72-A646-914CB4BF77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8426" y="3470466"/>
            <a:ext cx="1467933" cy="254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3" descr="C:\Program Files\Microsoft Office\MEDIA\CAGCAT10\j0195384.wmf">
            <a:extLst>
              <a:ext uri="{FF2B5EF4-FFF2-40B4-BE49-F238E27FC236}">
                <a16:creationId xmlns:a16="http://schemas.microsoft.com/office/drawing/2014/main" id="{C7AD903B-3281-4F72-8CE8-69423DC80A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1" y="3696552"/>
            <a:ext cx="1654206" cy="2250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731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3896-9FBB-4C89-9D11-E1CBEDA98B7B}"/>
              </a:ext>
            </a:extLst>
          </p:cNvPr>
          <p:cNvSpPr>
            <a:spLocks noGrp="1"/>
          </p:cNvSpPr>
          <p:nvPr>
            <p:ph type="title"/>
          </p:nvPr>
        </p:nvSpPr>
        <p:spPr/>
        <p:txBody>
          <a:bodyPr/>
          <a:lstStyle/>
          <a:p>
            <a:r>
              <a:rPr lang="en-US"/>
              <a:t> Human Skills</a:t>
            </a:r>
            <a:endParaRPr lang="en-US" dirty="0"/>
          </a:p>
        </p:txBody>
      </p:sp>
      <p:sp>
        <p:nvSpPr>
          <p:cNvPr id="4" name="Content Placeholder 3">
            <a:extLst>
              <a:ext uri="{FF2B5EF4-FFF2-40B4-BE49-F238E27FC236}">
                <a16:creationId xmlns:a16="http://schemas.microsoft.com/office/drawing/2014/main" id="{BD78D3F6-C186-49ED-9DC3-9841ECFF5441}"/>
              </a:ext>
            </a:extLst>
          </p:cNvPr>
          <p:cNvSpPr>
            <a:spLocks noGrp="1"/>
          </p:cNvSpPr>
          <p:nvPr>
            <p:ph idx="1"/>
          </p:nvPr>
        </p:nvSpPr>
        <p:spPr/>
        <p:txBody>
          <a:bodyPr>
            <a:noAutofit/>
          </a:bodyPr>
          <a:lstStyle/>
          <a:p>
            <a:r>
              <a:rPr lang="en-US" sz="2400" dirty="0"/>
              <a:t>“People skills”</a:t>
            </a:r>
          </a:p>
          <a:p>
            <a:r>
              <a:rPr lang="en-US" sz="2400" dirty="0"/>
              <a:t>Your relationships with all individuals and groups</a:t>
            </a:r>
          </a:p>
          <a:p>
            <a:r>
              <a:rPr lang="en-US" sz="2400" dirty="0"/>
              <a:t>Understanding</a:t>
            </a:r>
          </a:p>
          <a:p>
            <a:r>
              <a:rPr lang="en-US" sz="2400" dirty="0"/>
              <a:t>Communicating</a:t>
            </a:r>
          </a:p>
          <a:p>
            <a:r>
              <a:rPr lang="en-US" sz="2400" dirty="0"/>
              <a:t>Motivating</a:t>
            </a:r>
          </a:p>
          <a:p>
            <a:r>
              <a:rPr lang="en-US" sz="2400" dirty="0"/>
              <a:t>Resolving conflict</a:t>
            </a:r>
          </a:p>
          <a:p>
            <a:r>
              <a:rPr lang="en-US" sz="2400" dirty="0"/>
              <a:t>Working as a team member</a:t>
            </a:r>
          </a:p>
          <a:p>
            <a:r>
              <a:rPr lang="en-US" sz="2400" dirty="0"/>
              <a:t>“It’s not what you know, it’s who you know.”</a:t>
            </a:r>
          </a:p>
          <a:p>
            <a:r>
              <a:rPr lang="en-US" sz="2400" dirty="0"/>
              <a:t>Ethics</a:t>
            </a:r>
          </a:p>
          <a:p>
            <a:endParaRPr lang="en-US" sz="2400" dirty="0"/>
          </a:p>
          <a:p>
            <a:endParaRPr lang="en-US" sz="2400" dirty="0"/>
          </a:p>
        </p:txBody>
      </p:sp>
      <p:sp>
        <p:nvSpPr>
          <p:cNvPr id="23555" name="Footer Placeholder 8">
            <a:extLst>
              <a:ext uri="{FF2B5EF4-FFF2-40B4-BE49-F238E27FC236}">
                <a16:creationId xmlns:a16="http://schemas.microsoft.com/office/drawing/2014/main" id="{BBF9E8C9-ED28-49C7-9E0D-ED44D2F8C3B6}"/>
              </a:ext>
            </a:extLst>
          </p:cNvPr>
          <p:cNvSpPr>
            <a:spLocks noGrp="1"/>
          </p:cNvSpPr>
          <p:nvPr>
            <p:ph type="ftr"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t>
            </a:r>
          </a:p>
        </p:txBody>
      </p:sp>
      <p:pic>
        <p:nvPicPr>
          <p:cNvPr id="23558" name="Picture 3" descr="C:\Documents and Settings\Administrator\Local Settings\Temporary Internet Files\Content.IE5\I3T586GM\MC900367808[1].wmf">
            <a:extLst>
              <a:ext uri="{FF2B5EF4-FFF2-40B4-BE49-F238E27FC236}">
                <a16:creationId xmlns:a16="http://schemas.microsoft.com/office/drawing/2014/main" id="{DF513FE7-D151-4442-BD2C-1CBA6961B6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200" y="4049486"/>
            <a:ext cx="177046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7549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93F6-3714-4356-B10D-C44E4A35E2C4}"/>
              </a:ext>
            </a:extLst>
          </p:cNvPr>
          <p:cNvSpPr>
            <a:spLocks noGrp="1"/>
          </p:cNvSpPr>
          <p:nvPr>
            <p:ph type="title"/>
          </p:nvPr>
        </p:nvSpPr>
        <p:spPr/>
        <p:txBody>
          <a:bodyPr/>
          <a:lstStyle/>
          <a:p>
            <a:r>
              <a:rPr lang="en-US"/>
              <a:t>Conceptual Skills</a:t>
            </a:r>
            <a:endParaRPr lang="en-US" dirty="0"/>
          </a:p>
        </p:txBody>
      </p:sp>
      <p:sp>
        <p:nvSpPr>
          <p:cNvPr id="24578" name="Content Placeholder 3">
            <a:extLst>
              <a:ext uri="{FF2B5EF4-FFF2-40B4-BE49-F238E27FC236}">
                <a16:creationId xmlns:a16="http://schemas.microsoft.com/office/drawing/2014/main" id="{1D5952E9-BCE9-4F48-9BA0-362958FEB623}"/>
              </a:ext>
            </a:extLst>
          </p:cNvPr>
          <p:cNvSpPr>
            <a:spLocks noGrp="1"/>
          </p:cNvSpPr>
          <p:nvPr>
            <p:ph idx="1"/>
          </p:nvPr>
        </p:nvSpPr>
        <p:spPr/>
        <p:txBody>
          <a:bodyPr>
            <a:normAutofit/>
          </a:bodyPr>
          <a:lstStyle/>
          <a:p>
            <a:r>
              <a:rPr lang="en-US" altLang="en-US" sz="2400" dirty="0"/>
              <a:t>Select alternatives to solve problems</a:t>
            </a:r>
          </a:p>
          <a:p>
            <a:r>
              <a:rPr lang="en-US" altLang="en-US" sz="2400" dirty="0"/>
              <a:t>Take advantage of opportunities</a:t>
            </a:r>
          </a:p>
          <a:p>
            <a:r>
              <a:rPr lang="en-US" altLang="en-US" sz="2400" dirty="0"/>
              <a:t>Be able to conceptualize, diagnose and analyze</a:t>
            </a:r>
          </a:p>
          <a:p>
            <a:r>
              <a:rPr lang="en-US" altLang="en-US" sz="2400" dirty="0"/>
              <a:t>Use math skills</a:t>
            </a:r>
          </a:p>
          <a:p>
            <a:r>
              <a:rPr lang="en-US" altLang="en-US" sz="2400" dirty="0"/>
              <a:t>Manage time</a:t>
            </a:r>
          </a:p>
        </p:txBody>
      </p:sp>
      <p:sp>
        <p:nvSpPr>
          <p:cNvPr id="24579" name="Footer Placeholder 6">
            <a:extLst>
              <a:ext uri="{FF2B5EF4-FFF2-40B4-BE49-F238E27FC236}">
                <a16:creationId xmlns:a16="http://schemas.microsoft.com/office/drawing/2014/main" id="{09D5027A-479F-42F5-85A2-3C6DBAFA0144}"/>
              </a:ext>
            </a:extLst>
          </p:cNvPr>
          <p:cNvSpPr>
            <a:spLocks noGrp="1"/>
          </p:cNvSpPr>
          <p:nvPr>
            <p:ph type="ftr"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t>
            </a:r>
          </a:p>
        </p:txBody>
      </p:sp>
      <p:sp>
        <p:nvSpPr>
          <p:cNvPr id="24580" name="Slide Number Placeholder 5">
            <a:extLst>
              <a:ext uri="{FF2B5EF4-FFF2-40B4-BE49-F238E27FC236}">
                <a16:creationId xmlns:a16="http://schemas.microsoft.com/office/drawing/2014/main" id="{AF317AAD-7308-4144-8293-325AEAC5576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343266-0EA2-47CB-803B-D7EC6972BCBF}" type="slidenum">
              <a:rPr lang="en-US" altLang="en-US" smtClean="0"/>
              <a:pPr/>
              <a:t>26</a:t>
            </a:fld>
            <a:endParaRPr lang="en-US" altLang="en-US"/>
          </a:p>
        </p:txBody>
      </p:sp>
      <p:pic>
        <p:nvPicPr>
          <p:cNvPr id="24582" name="Picture 2" descr="C:\Documents and Settings\Administrator\Local Settings\Temporary Internet Files\Content.IE5\KTDFO1N6\MC900299751[1].wmf">
            <a:extLst>
              <a:ext uri="{FF2B5EF4-FFF2-40B4-BE49-F238E27FC236}">
                <a16:creationId xmlns:a16="http://schemas.microsoft.com/office/drawing/2014/main" id="{5759CF24-BD47-4CF4-872A-094CC9E7E1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2819400"/>
            <a:ext cx="3396854"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6355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Managerial Roles</a:t>
            </a:r>
            <a:endParaRPr lang="en-US" altLang="en-US" dirty="0"/>
          </a:p>
        </p:txBody>
      </p:sp>
      <p:sp>
        <p:nvSpPr>
          <p:cNvPr id="36867" name="Rectangle 3"/>
          <p:cNvSpPr>
            <a:spLocks noGrp="1" noChangeArrowheads="1"/>
          </p:cNvSpPr>
          <p:nvPr>
            <p:ph type="body" idx="1"/>
          </p:nvPr>
        </p:nvSpPr>
        <p:spPr/>
        <p:txBody>
          <a:bodyPr>
            <a:normAutofit lnSpcReduction="10000"/>
          </a:bodyPr>
          <a:lstStyle/>
          <a:p>
            <a:r>
              <a:rPr lang="en-US" altLang="en-US" dirty="0"/>
              <a:t>Described by </a:t>
            </a:r>
            <a:r>
              <a:rPr lang="en-US" altLang="en-US" dirty="0" err="1"/>
              <a:t>Mintzberg</a:t>
            </a:r>
            <a:r>
              <a:rPr lang="en-US" altLang="en-US" dirty="0"/>
              <a:t>.</a:t>
            </a:r>
          </a:p>
          <a:p>
            <a:pPr lvl="1"/>
            <a:r>
              <a:rPr lang="en-US" altLang="en-US" u="sng" dirty="0"/>
              <a:t>A role is a set of specific tasks a person performs because of the position they hold.</a:t>
            </a:r>
          </a:p>
          <a:p>
            <a:r>
              <a:rPr lang="en-US" altLang="en-US" dirty="0"/>
              <a:t>Roles are directed inside as well as outside the organization.</a:t>
            </a:r>
          </a:p>
          <a:p>
            <a:r>
              <a:rPr lang="en-US" altLang="en-US" dirty="0"/>
              <a:t>There are 3 broad role categories:</a:t>
            </a:r>
          </a:p>
          <a:p>
            <a:pPr lvl="1"/>
            <a:r>
              <a:rPr lang="en-US" altLang="en-US" dirty="0"/>
              <a:t>1. Interpersonal</a:t>
            </a:r>
          </a:p>
          <a:p>
            <a:pPr lvl="1"/>
            <a:r>
              <a:rPr lang="en-US" altLang="en-US" dirty="0"/>
              <a:t>2. Informational </a:t>
            </a:r>
          </a:p>
          <a:p>
            <a:pPr lvl="1"/>
            <a:r>
              <a:rPr lang="en-US" altLang="en-US" dirty="0"/>
              <a:t>3. Decisional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31794967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Interpersonal Roles</a:t>
            </a:r>
            <a:endParaRPr lang="en-US" altLang="en-US" dirty="0"/>
          </a:p>
        </p:txBody>
      </p:sp>
      <p:sp>
        <p:nvSpPr>
          <p:cNvPr id="38915" name="Rectangle 3"/>
          <p:cNvSpPr>
            <a:spLocks noGrp="1" noChangeArrowheads="1"/>
          </p:cNvSpPr>
          <p:nvPr>
            <p:ph type="body" idx="1"/>
          </p:nvPr>
        </p:nvSpPr>
        <p:spPr/>
        <p:txBody>
          <a:bodyPr/>
          <a:lstStyle/>
          <a:p>
            <a:r>
              <a:rPr lang="en-US" altLang="en-US" dirty="0"/>
              <a:t>Roles managers assume to coordinate and interact with employees and provide direction to the organization.</a:t>
            </a:r>
          </a:p>
          <a:p>
            <a:pPr lvl="1"/>
            <a:r>
              <a:rPr lang="en-US" altLang="en-US" u="sng" dirty="0"/>
              <a:t>Figurehead role: symbolizes the organization and what it is trying to achieve.</a:t>
            </a:r>
          </a:p>
          <a:p>
            <a:pPr lvl="1"/>
            <a:r>
              <a:rPr lang="en-US" altLang="en-US" u="sng" dirty="0"/>
              <a:t>Leader role: train, counsel, mentor and encourage high employee performance.</a:t>
            </a:r>
          </a:p>
          <a:p>
            <a:pPr lvl="1"/>
            <a:r>
              <a:rPr lang="en-US" altLang="en-US" u="sng" dirty="0"/>
              <a:t>Liaison role: link and coordinate people inside and outside the organization to help achieve goals.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1097670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Informational Roles</a:t>
            </a:r>
            <a:endParaRPr lang="en-US" altLang="en-US" dirty="0"/>
          </a:p>
        </p:txBody>
      </p:sp>
      <p:sp>
        <p:nvSpPr>
          <p:cNvPr id="40963" name="Rectangle 3"/>
          <p:cNvSpPr>
            <a:spLocks noGrp="1" noChangeArrowheads="1"/>
          </p:cNvSpPr>
          <p:nvPr>
            <p:ph type="body" idx="1"/>
          </p:nvPr>
        </p:nvSpPr>
        <p:spPr/>
        <p:txBody>
          <a:bodyPr>
            <a:normAutofit lnSpcReduction="10000"/>
          </a:bodyPr>
          <a:lstStyle/>
          <a:p>
            <a:r>
              <a:rPr lang="en-US" altLang="en-US" u="sng" dirty="0"/>
              <a:t>Associated with the tasks needed to obtain and transmit information for management of the organization.</a:t>
            </a:r>
          </a:p>
          <a:p>
            <a:pPr lvl="1"/>
            <a:r>
              <a:rPr lang="en-US" altLang="en-US" dirty="0"/>
              <a:t>Monitor role: analyzes information from both the internal and external environment.</a:t>
            </a:r>
          </a:p>
          <a:p>
            <a:pPr lvl="1"/>
            <a:r>
              <a:rPr lang="en-US" altLang="en-US" dirty="0"/>
              <a:t>Disseminator role: </a:t>
            </a:r>
            <a:r>
              <a:rPr lang="en-US" altLang="en-US" u="sng" dirty="0"/>
              <a:t>manager transmits information to influence attitudes and behavior of employees</a:t>
            </a:r>
            <a:r>
              <a:rPr lang="en-US" altLang="en-US" dirty="0"/>
              <a:t>.</a:t>
            </a:r>
          </a:p>
          <a:p>
            <a:pPr lvl="1"/>
            <a:r>
              <a:rPr lang="en-US" altLang="en-US" dirty="0"/>
              <a:t>Spokesperson role: use of information to positively influence the way people in and out of the organization respond to it.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91355902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Management</a:t>
            </a:r>
            <a:endParaRPr lang="en-US" dirty="0"/>
          </a:p>
        </p:txBody>
      </p:sp>
      <p:sp>
        <p:nvSpPr>
          <p:cNvPr id="3" name="Content Placeholder 2"/>
          <p:cNvSpPr>
            <a:spLocks noGrp="1"/>
          </p:cNvSpPr>
          <p:nvPr>
            <p:ph idx="1"/>
          </p:nvPr>
        </p:nvSpPr>
        <p:spPr>
          <a:xfrm>
            <a:off x="457200" y="1600200"/>
            <a:ext cx="8382000" cy="4876800"/>
          </a:xfrm>
        </p:spPr>
        <p:txBody>
          <a:bodyPr>
            <a:normAutofit/>
          </a:bodyPr>
          <a:lstStyle/>
          <a:p>
            <a:pPr>
              <a:buNone/>
            </a:pPr>
            <a:endParaRPr lang="en-US" sz="1800" dirty="0" smtClean="0"/>
          </a:p>
          <a:p>
            <a:pPr>
              <a:buAutoNum type="arabicPeriod"/>
            </a:pPr>
            <a:r>
              <a:rPr lang="en-US" sz="1800" dirty="0" smtClean="0"/>
              <a:t>Multidisciplinary – it freely draws ideas and concepts from other disciplines like psychology, sociology, economics, operations research etc. It integrates knowledge.</a:t>
            </a:r>
          </a:p>
          <a:p>
            <a:pPr>
              <a:buAutoNum type="arabicPeriod"/>
            </a:pPr>
            <a:r>
              <a:rPr lang="en-US" sz="1800" dirty="0" smtClean="0"/>
              <a:t>Dynamic nature of principles – they are flexible in nature and change with changes in the environment. </a:t>
            </a:r>
          </a:p>
          <a:p>
            <a:pPr>
              <a:buAutoNum type="arabicPeriod"/>
            </a:pPr>
            <a:r>
              <a:rPr lang="en-US" sz="1800" dirty="0" smtClean="0"/>
              <a:t>Relative, not Absolute Principles – management principles have different strength in different conditions.</a:t>
            </a:r>
          </a:p>
          <a:p>
            <a:pPr>
              <a:buAutoNum type="arabicPeriod"/>
            </a:pPr>
            <a:r>
              <a:rPr lang="en-US" sz="1800" dirty="0" smtClean="0"/>
              <a:t>Management: Science or Art – is both science and art. </a:t>
            </a:r>
          </a:p>
          <a:p>
            <a:pPr>
              <a:buAutoNum type="arabicPeriod"/>
            </a:pPr>
            <a:r>
              <a:rPr lang="en-US" sz="1800" dirty="0" smtClean="0"/>
              <a:t>Management as profession – as an emerging profession. </a:t>
            </a:r>
          </a:p>
          <a:p>
            <a:pPr>
              <a:buAutoNum type="arabicPeriod"/>
            </a:pPr>
            <a:r>
              <a:rPr lang="en-US" sz="1800" u="sng" dirty="0" smtClean="0"/>
              <a:t>Universality of management – it is universal but not its principles which change as per situation. </a:t>
            </a:r>
            <a:endParaRPr lang="en-US" sz="1800" u="sng"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Decisional Roles</a:t>
            </a:r>
            <a:endParaRPr lang="en-US" altLang="en-US" dirty="0"/>
          </a:p>
        </p:txBody>
      </p:sp>
      <p:sp>
        <p:nvSpPr>
          <p:cNvPr id="43011" name="Rectangle 3"/>
          <p:cNvSpPr>
            <a:spLocks noGrp="1" noChangeArrowheads="1"/>
          </p:cNvSpPr>
          <p:nvPr>
            <p:ph type="body" idx="1"/>
          </p:nvPr>
        </p:nvSpPr>
        <p:spPr/>
        <p:txBody>
          <a:bodyPr>
            <a:normAutofit/>
          </a:bodyPr>
          <a:lstStyle/>
          <a:p>
            <a:r>
              <a:rPr lang="en-US" altLang="en-US" sz="2400" u="sng" dirty="0"/>
              <a:t>Associated with the methods managers use to plan strategy and utilize resources to achieve goals.</a:t>
            </a:r>
          </a:p>
          <a:p>
            <a:pPr lvl="1"/>
            <a:r>
              <a:rPr lang="en-US" altLang="en-US" sz="2000" dirty="0"/>
              <a:t>Entrepreneur role: deciding upon new projects or programs to initiate and invest. </a:t>
            </a:r>
          </a:p>
          <a:p>
            <a:pPr lvl="1"/>
            <a:r>
              <a:rPr lang="en-US" altLang="en-US" sz="2000" dirty="0"/>
              <a:t>Disturbance handler role: assume responsibility for handling an unexpected event or crisis.</a:t>
            </a:r>
          </a:p>
          <a:p>
            <a:pPr lvl="1"/>
            <a:r>
              <a:rPr lang="en-US" altLang="en-US" sz="2000" dirty="0"/>
              <a:t>Resource allocator role: assign resources between functions and divisions, set budgets of lower managers.</a:t>
            </a:r>
          </a:p>
          <a:p>
            <a:pPr lvl="1"/>
            <a:r>
              <a:rPr lang="en-US" altLang="en-US" sz="2000" dirty="0"/>
              <a:t>Negotiator role: seeks to negotiate solutions between other managers, unions, customers, or shareholders.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78223515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Managerial Skills</a:t>
            </a:r>
            <a:endParaRPr lang="en-US" altLang="en-US" dirty="0"/>
          </a:p>
        </p:txBody>
      </p:sp>
      <p:sp>
        <p:nvSpPr>
          <p:cNvPr id="45059" name="Rectangle 3"/>
          <p:cNvSpPr>
            <a:spLocks noGrp="1" noChangeArrowheads="1"/>
          </p:cNvSpPr>
          <p:nvPr>
            <p:ph type="body" idx="1"/>
          </p:nvPr>
        </p:nvSpPr>
        <p:spPr/>
        <p:txBody>
          <a:bodyPr>
            <a:normAutofit fontScale="92500" lnSpcReduction="20000"/>
          </a:bodyPr>
          <a:lstStyle/>
          <a:p>
            <a:r>
              <a:rPr lang="en-US" altLang="en-US" dirty="0"/>
              <a:t>There are three skill sets that managers need to perform effectively.</a:t>
            </a:r>
          </a:p>
          <a:p>
            <a:pPr lvl="1"/>
            <a:r>
              <a:rPr lang="en-US" altLang="en-US" dirty="0"/>
              <a:t>1. Conceptual skills: the ability to analyze and diagnose a situation and find the cause and effect.</a:t>
            </a:r>
          </a:p>
          <a:p>
            <a:pPr lvl="1"/>
            <a:r>
              <a:rPr lang="en-US" altLang="en-US" dirty="0"/>
              <a:t>2. Human skills: the ability to understand, alter, lead, and control people’s behavior. </a:t>
            </a:r>
          </a:p>
          <a:p>
            <a:pPr lvl="1"/>
            <a:r>
              <a:rPr lang="en-US" altLang="en-US" dirty="0"/>
              <a:t>3. Technical skills: the job-specific knowledge required to perform a task. Common examples include marketing, accounting, and manufacturing.</a:t>
            </a:r>
          </a:p>
          <a:p>
            <a:r>
              <a:rPr lang="en-US" altLang="en-US" u="sng" dirty="0"/>
              <a:t>All three skills are enhanced through formal training, reading, and practice.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68253857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DAF1CB6-0D59-4A74-87E7-C4D748AC2B4F}"/>
              </a:ext>
            </a:extLst>
          </p:cNvPr>
          <p:cNvSpPr>
            <a:spLocks noGrp="1" noChangeArrowheads="1"/>
          </p:cNvSpPr>
          <p:nvPr>
            <p:ph type="title"/>
          </p:nvPr>
        </p:nvSpPr>
        <p:spPr/>
        <p:txBody>
          <a:bodyPr/>
          <a:lstStyle/>
          <a:p>
            <a:r>
              <a:rPr lang="en-US"/>
              <a:t>Functions of Management</a:t>
            </a:r>
            <a:endParaRPr lang="en-US" dirty="0"/>
          </a:p>
        </p:txBody>
      </p:sp>
      <p:sp>
        <p:nvSpPr>
          <p:cNvPr id="27650" name="Rectangle 3">
            <a:extLst>
              <a:ext uri="{FF2B5EF4-FFF2-40B4-BE49-F238E27FC236}">
                <a16:creationId xmlns:a16="http://schemas.microsoft.com/office/drawing/2014/main" id="{BF91A70A-635D-41F4-B013-5E4CB74399BE}"/>
              </a:ext>
            </a:extLst>
          </p:cNvPr>
          <p:cNvSpPr>
            <a:spLocks noGrp="1" noChangeArrowheads="1"/>
          </p:cNvSpPr>
          <p:nvPr>
            <p:ph idx="1"/>
          </p:nvPr>
        </p:nvSpPr>
        <p:spPr/>
        <p:txBody>
          <a:bodyPr/>
          <a:lstStyle/>
          <a:p>
            <a:r>
              <a:rPr lang="en-US" altLang="en-US"/>
              <a:t>Planning</a:t>
            </a:r>
          </a:p>
          <a:p>
            <a:r>
              <a:rPr lang="en-US" altLang="en-US"/>
              <a:t>Organising</a:t>
            </a:r>
          </a:p>
          <a:p>
            <a:r>
              <a:rPr lang="en-US" altLang="en-US"/>
              <a:t>Staffing</a:t>
            </a:r>
          </a:p>
          <a:p>
            <a:r>
              <a:rPr lang="en-US" altLang="en-US"/>
              <a:t>Directing</a:t>
            </a:r>
          </a:p>
          <a:p>
            <a:r>
              <a:rPr lang="en-US" altLang="en-US"/>
              <a:t>Controlling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C89AAEA-60C2-4FB0-BA7B-3ED513266418}"/>
              </a:ext>
            </a:extLst>
          </p:cNvPr>
          <p:cNvSpPr txBox="1">
            <a:spLocks/>
          </p:cNvSpPr>
          <p:nvPr/>
        </p:nvSpPr>
        <p:spPr>
          <a:xfrm>
            <a:off x="1314450" y="381000"/>
            <a:ext cx="6686550" cy="838200"/>
          </a:xfrm>
          <a:prstGeom prst="rect">
            <a:avLst/>
          </a:prstGeom>
        </p:spPr>
        <p:txBody>
          <a:bodyPr>
            <a:normAutofit/>
          </a:bodyPr>
          <a:lstStyle/>
          <a:p>
            <a:pPr>
              <a:defRPr/>
            </a:pPr>
            <a:r>
              <a:rPr lang="en-US" sz="3200" b="1" dirty="0">
                <a:solidFill>
                  <a:schemeClr val="tx2"/>
                </a:solidFill>
                <a:effectLst>
                  <a:outerShdw blurRad="31750" dist="25400" dir="5400000" algn="tl" rotWithShape="0">
                    <a:srgbClr val="000000">
                      <a:alpha val="25000"/>
                    </a:srgbClr>
                  </a:outerShdw>
                </a:effectLst>
                <a:latin typeface="+mj-lt"/>
                <a:ea typeface="+mj-ea"/>
                <a:cs typeface="+mj-cs"/>
              </a:rPr>
              <a:t>Management</a:t>
            </a:r>
            <a:r>
              <a:rPr lang="en-US" sz="3600" dirty="0">
                <a:latin typeface="+mj-lt"/>
                <a:ea typeface="+mj-ea"/>
                <a:cs typeface="+mj-cs"/>
              </a:rPr>
              <a:t> </a:t>
            </a:r>
            <a:r>
              <a:rPr lang="en-US" sz="3200" b="1" dirty="0">
                <a:solidFill>
                  <a:schemeClr val="tx2"/>
                </a:solidFill>
                <a:effectLst>
                  <a:outerShdw blurRad="31750" dist="25400" dir="5400000" algn="tl" rotWithShape="0">
                    <a:srgbClr val="000000">
                      <a:alpha val="25000"/>
                    </a:srgbClr>
                  </a:outerShdw>
                </a:effectLst>
                <a:latin typeface="+mj-lt"/>
                <a:ea typeface="+mj-ea"/>
                <a:cs typeface="+mj-cs"/>
              </a:rPr>
              <a:t>Functions</a:t>
            </a:r>
          </a:p>
        </p:txBody>
      </p:sp>
      <p:pic>
        <p:nvPicPr>
          <p:cNvPr id="7171" name="Picture 3">
            <a:extLst>
              <a:ext uri="{FF2B5EF4-FFF2-40B4-BE49-F238E27FC236}">
                <a16:creationId xmlns:a16="http://schemas.microsoft.com/office/drawing/2014/main" id="{F0664426-0DE9-4696-9A76-F280217DAB40}"/>
              </a:ext>
            </a:extLst>
          </p:cNvPr>
          <p:cNvPicPr>
            <a:picLocks noChangeAspect="1" noChangeArrowheads="1"/>
          </p:cNvPicPr>
          <p:nvPr/>
        </p:nvPicPr>
        <p:blipFill>
          <a:blip r:embed="rId2" cstate="print"/>
          <a:srcRect/>
          <a:stretch>
            <a:fillRect/>
          </a:stretch>
        </p:blipFill>
        <p:spPr bwMode="auto">
          <a:xfrm>
            <a:off x="1620982" y="1600200"/>
            <a:ext cx="5754485" cy="2971800"/>
          </a:xfrm>
          <a:prstGeom prst="rect">
            <a:avLst/>
          </a:prstGeom>
          <a:noFill/>
          <a:ln w="9525">
            <a:solidFill>
              <a:schemeClr val="accent2">
                <a:lumMod val="50000"/>
              </a:schemeClr>
            </a:solidFill>
            <a:miter lim="800000"/>
            <a:headEnd/>
            <a:tailEnd/>
          </a:ln>
          <a:effectLst>
            <a:innerShdw blurRad="63500" dist="50800" dir="13500000">
              <a:prstClr val="black">
                <a:alpha val="50000"/>
              </a:prstClr>
            </a:innerShdw>
          </a:effectLst>
        </p:spPr>
      </p:pic>
      <p:sp>
        <p:nvSpPr>
          <p:cNvPr id="28676" name="TextBox 3">
            <a:extLst>
              <a:ext uri="{FF2B5EF4-FFF2-40B4-BE49-F238E27FC236}">
                <a16:creationId xmlns:a16="http://schemas.microsoft.com/office/drawing/2014/main" id="{B90779E1-7291-47F3-9392-E251A8E70376}"/>
              </a:ext>
            </a:extLst>
          </p:cNvPr>
          <p:cNvSpPr txBox="1">
            <a:spLocks noChangeArrowheads="1"/>
          </p:cNvSpPr>
          <p:nvPr/>
        </p:nvSpPr>
        <p:spPr bwMode="auto">
          <a:xfrm>
            <a:off x="3429000" y="5116515"/>
            <a:ext cx="243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P  -  O  - S  -  D  -  C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1E24-125A-4151-ADEE-5950B45D0FA1}"/>
              </a:ext>
            </a:extLst>
          </p:cNvPr>
          <p:cNvSpPr>
            <a:spLocks noGrp="1"/>
          </p:cNvSpPr>
          <p:nvPr>
            <p:ph type="title"/>
          </p:nvPr>
        </p:nvSpPr>
        <p:spPr/>
        <p:txBody>
          <a:bodyPr/>
          <a:lstStyle/>
          <a:p>
            <a:r>
              <a:rPr lang="en-US"/>
              <a:t>Management Functions</a:t>
            </a:r>
            <a:endParaRPr lang="en-US" dirty="0"/>
          </a:p>
        </p:txBody>
      </p:sp>
      <p:sp>
        <p:nvSpPr>
          <p:cNvPr id="29699" name="Subtitle 2">
            <a:extLst>
              <a:ext uri="{FF2B5EF4-FFF2-40B4-BE49-F238E27FC236}">
                <a16:creationId xmlns:a16="http://schemas.microsoft.com/office/drawing/2014/main" id="{67AA92CF-0C2C-43B5-BCDA-D2B8B96067FF}"/>
              </a:ext>
            </a:extLst>
          </p:cNvPr>
          <p:cNvSpPr>
            <a:spLocks noGrp="1"/>
          </p:cNvSpPr>
          <p:nvPr>
            <p:ph idx="1"/>
          </p:nvPr>
        </p:nvSpPr>
        <p:spPr/>
        <p:txBody>
          <a:bodyPr>
            <a:normAutofit/>
          </a:bodyPr>
          <a:lstStyle/>
          <a:p>
            <a:r>
              <a:rPr lang="en-US" altLang="en-US" dirty="0"/>
              <a:t>Planning</a:t>
            </a:r>
          </a:p>
          <a:p>
            <a:pPr lvl="1"/>
            <a:r>
              <a:rPr lang="en-US" altLang="en-US" dirty="0"/>
              <a:t>Process of determining the organization’s objectives and deciding how to accomplish them.</a:t>
            </a:r>
          </a:p>
        </p:txBody>
      </p:sp>
      <p:pic>
        <p:nvPicPr>
          <p:cNvPr id="8194" name="Picture 2" descr="C:\Documents and Settings\anthony.chelte\Local Settings\Temporary Internet Files\Content.IE5\LSOGCFP2\MCj03790090000[1].wmf">
            <a:extLst>
              <a:ext uri="{FF2B5EF4-FFF2-40B4-BE49-F238E27FC236}">
                <a16:creationId xmlns:a16="http://schemas.microsoft.com/office/drawing/2014/main" id="{337F2E25-15DA-43D6-AD1C-A18244B17A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4532" y="3803650"/>
            <a:ext cx="2340769"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2000"/>
                                        <p:tgtEl>
                                          <p:spTgt spid="819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40317A64-AA42-4D8C-8245-2A3C5F9CB5BF}"/>
              </a:ext>
            </a:extLst>
          </p:cNvPr>
          <p:cNvSpPr>
            <a:spLocks noGrp="1"/>
          </p:cNvSpPr>
          <p:nvPr>
            <p:ph type="title"/>
          </p:nvPr>
        </p:nvSpPr>
        <p:spPr/>
        <p:txBody>
          <a:bodyPr>
            <a:normAutofit fontScale="90000"/>
          </a:bodyPr>
          <a:lstStyle/>
          <a:p>
            <a:r>
              <a:rPr lang="en-US" dirty="0"/>
              <a:t>Management Functions - Organizing</a:t>
            </a:r>
          </a:p>
        </p:txBody>
      </p:sp>
      <p:sp>
        <p:nvSpPr>
          <p:cNvPr id="30723" name="Subtitle 2">
            <a:extLst>
              <a:ext uri="{FF2B5EF4-FFF2-40B4-BE49-F238E27FC236}">
                <a16:creationId xmlns:a16="http://schemas.microsoft.com/office/drawing/2014/main" id="{CA49CEBD-0999-4A72-9F79-196270F0C8E2}"/>
              </a:ext>
            </a:extLst>
          </p:cNvPr>
          <p:cNvSpPr>
            <a:spLocks noGrp="1"/>
          </p:cNvSpPr>
          <p:nvPr>
            <p:ph idx="1"/>
          </p:nvPr>
        </p:nvSpPr>
        <p:spPr/>
        <p:txBody>
          <a:bodyPr>
            <a:normAutofit/>
          </a:bodyPr>
          <a:lstStyle/>
          <a:p>
            <a:r>
              <a:rPr lang="en-US" altLang="en-US" dirty="0"/>
              <a:t>Organizing –</a:t>
            </a:r>
          </a:p>
          <a:p>
            <a:pPr lvl="1"/>
            <a:r>
              <a:rPr lang="en-US" altLang="en-US" dirty="0"/>
              <a:t>Structuring of resources &amp; activities to accomplish objectives efficiently &amp; effectively.</a:t>
            </a:r>
          </a:p>
        </p:txBody>
      </p:sp>
      <p:pic>
        <p:nvPicPr>
          <p:cNvPr id="16386" name="Picture 2" descr="C:\Documents and Settings\anthony.chelte\Local Settings\Temporary Internet Files\Content.IE5\3X6G50K6\MCj01494780000[1].wmf">
            <a:extLst>
              <a:ext uri="{FF2B5EF4-FFF2-40B4-BE49-F238E27FC236}">
                <a16:creationId xmlns:a16="http://schemas.microsoft.com/office/drawing/2014/main" id="{47CED40B-91E2-43DA-AD7D-3D43FA4B4E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979" y="2937156"/>
            <a:ext cx="3257550"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down)">
                                      <p:cBhvr>
                                        <p:cTn id="7"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C7091FB0-BDD1-4F7A-81B4-0BF7E72D81E6}"/>
              </a:ext>
            </a:extLst>
          </p:cNvPr>
          <p:cNvSpPr>
            <a:spLocks noGrp="1"/>
          </p:cNvSpPr>
          <p:nvPr>
            <p:ph type="title"/>
          </p:nvPr>
        </p:nvSpPr>
        <p:spPr/>
        <p:txBody>
          <a:bodyPr>
            <a:normAutofit fontScale="90000"/>
          </a:bodyPr>
          <a:lstStyle/>
          <a:p>
            <a:r>
              <a:rPr lang="en-US" dirty="0"/>
              <a:t>Management Functions - Organizing</a:t>
            </a:r>
          </a:p>
        </p:txBody>
      </p:sp>
      <p:sp>
        <p:nvSpPr>
          <p:cNvPr id="6" name="Content Placeholder 5">
            <a:extLst>
              <a:ext uri="{FF2B5EF4-FFF2-40B4-BE49-F238E27FC236}">
                <a16:creationId xmlns:a16="http://schemas.microsoft.com/office/drawing/2014/main" id="{753BA747-8421-4502-8DF9-1524742033A1}"/>
              </a:ext>
            </a:extLst>
          </p:cNvPr>
          <p:cNvSpPr>
            <a:spLocks noGrp="1"/>
          </p:cNvSpPr>
          <p:nvPr>
            <p:ph idx="1"/>
          </p:nvPr>
        </p:nvSpPr>
        <p:spPr/>
        <p:txBody>
          <a:bodyPr/>
          <a:lstStyle/>
          <a:p>
            <a:r>
              <a:rPr lang="en-US" dirty="0"/>
              <a:t>Importance:</a:t>
            </a:r>
          </a:p>
          <a:p>
            <a:pPr lvl="1"/>
            <a:r>
              <a:rPr lang="en-US" dirty="0"/>
              <a:t>Creates synergy</a:t>
            </a:r>
          </a:p>
          <a:p>
            <a:pPr lvl="1"/>
            <a:r>
              <a:rPr lang="en-US" dirty="0"/>
              <a:t>Establishes lines of authority</a:t>
            </a:r>
          </a:p>
          <a:p>
            <a:pPr lvl="1"/>
            <a:r>
              <a:rPr lang="en-US" dirty="0"/>
              <a:t>Improves communication</a:t>
            </a:r>
          </a:p>
          <a:p>
            <a:pPr lvl="1"/>
            <a:r>
              <a:rPr lang="en-US" dirty="0"/>
              <a:t>Improves competitiveness</a:t>
            </a:r>
          </a:p>
        </p:txBody>
      </p:sp>
      <p:sp>
        <p:nvSpPr>
          <p:cNvPr id="7" name="Slide Number Placeholder 6">
            <a:extLst>
              <a:ext uri="{FF2B5EF4-FFF2-40B4-BE49-F238E27FC236}">
                <a16:creationId xmlns:a16="http://schemas.microsoft.com/office/drawing/2014/main" id="{479B9C7F-A05B-449B-BB85-3272858CF51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B6B2A4-C9E8-4831-BFE6-A6D985426410}" type="slidenum">
              <a:rPr lang="en-US" altLang="en-US" smtClean="0"/>
              <a:pPr/>
              <a:t>36</a:t>
            </a:fld>
            <a:endParaRPr lang="en-US" altLang="en-US"/>
          </a:p>
        </p:txBody>
      </p:sp>
      <p:pic>
        <p:nvPicPr>
          <p:cNvPr id="17410" name="Picture 2" descr="C:\Documents and Settings\anthony.chelte\Local Settings\Temporary Internet Files\Content.IE5\LSOGCFP2\MCj02972670000[1].wmf">
            <a:extLst>
              <a:ext uri="{FF2B5EF4-FFF2-40B4-BE49-F238E27FC236}">
                <a16:creationId xmlns:a16="http://schemas.microsoft.com/office/drawing/2014/main" id="{074E9AC6-0DC4-4AFE-A823-A675D322B6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4575" y="2646752"/>
            <a:ext cx="2755025" cy="3673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down)">
                                      <p:cBhvr>
                                        <p:cTn id="7" dur="500"/>
                                        <p:tgtEl>
                                          <p:spTgt spid="174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down)">
                                      <p:cBhvr>
                                        <p:cTn id="13" dur="500"/>
                                        <p:tgtEl>
                                          <p:spTgt spid="6">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down)">
                                      <p:cBhvr>
                                        <p:cTn id="16" dur="500"/>
                                        <p:tgtEl>
                                          <p:spTgt spid="6">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down)">
                                      <p:cBhvr>
                                        <p:cTn id="19" dur="500"/>
                                        <p:tgtEl>
                                          <p:spTgt spid="6">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FCD2-ADDC-4EB1-9257-C7CDA17A19C7}"/>
              </a:ext>
            </a:extLst>
          </p:cNvPr>
          <p:cNvSpPr>
            <a:spLocks noGrp="1"/>
          </p:cNvSpPr>
          <p:nvPr>
            <p:ph type="title"/>
          </p:nvPr>
        </p:nvSpPr>
        <p:spPr/>
        <p:txBody>
          <a:bodyPr/>
          <a:lstStyle/>
          <a:p>
            <a:r>
              <a:rPr lang="en-US" dirty="0"/>
              <a:t>Management Functions – Staffing </a:t>
            </a:r>
          </a:p>
        </p:txBody>
      </p:sp>
      <p:sp>
        <p:nvSpPr>
          <p:cNvPr id="32771" name="Subtitle 2">
            <a:extLst>
              <a:ext uri="{FF2B5EF4-FFF2-40B4-BE49-F238E27FC236}">
                <a16:creationId xmlns:a16="http://schemas.microsoft.com/office/drawing/2014/main" id="{5857C9C9-4130-49AE-B6EA-20E4EAADF337}"/>
              </a:ext>
            </a:extLst>
          </p:cNvPr>
          <p:cNvSpPr>
            <a:spLocks noGrp="1"/>
          </p:cNvSpPr>
          <p:nvPr>
            <p:ph idx="1"/>
          </p:nvPr>
        </p:nvSpPr>
        <p:spPr/>
        <p:txBody>
          <a:bodyPr>
            <a:normAutofit/>
          </a:bodyPr>
          <a:lstStyle/>
          <a:p>
            <a:r>
              <a:rPr lang="en-US" altLang="en-US" dirty="0"/>
              <a:t>Staffing –</a:t>
            </a:r>
          </a:p>
          <a:p>
            <a:pPr lvl="1"/>
            <a:r>
              <a:rPr lang="en-US" altLang="en-US" dirty="0"/>
              <a:t>Hiring people (resources) to carry out the work of the organization.</a:t>
            </a:r>
          </a:p>
        </p:txBody>
      </p:sp>
      <p:pic>
        <p:nvPicPr>
          <p:cNvPr id="18434" name="Picture 2" descr="C:\Documents and Settings\anthony.chelte\Local Settings\Temporary Internet Files\Content.IE5\0RTKAWHI\MPj04358830000[1].jpg">
            <a:extLst>
              <a:ext uri="{FF2B5EF4-FFF2-40B4-BE49-F238E27FC236}">
                <a16:creationId xmlns:a16="http://schemas.microsoft.com/office/drawing/2014/main" id="{87A35D68-4869-4DB3-850D-EFA6471B2E37}"/>
              </a:ext>
            </a:extLst>
          </p:cNvPr>
          <p:cNvPicPr>
            <a:picLocks noChangeAspect="1" noChangeArrowheads="1"/>
          </p:cNvPicPr>
          <p:nvPr/>
        </p:nvPicPr>
        <p:blipFill>
          <a:blip r:embed="rId2" cstate="print"/>
          <a:srcRect/>
          <a:stretch>
            <a:fillRect/>
          </a:stretch>
        </p:blipFill>
        <p:spPr bwMode="auto">
          <a:xfrm>
            <a:off x="5372100" y="3626130"/>
            <a:ext cx="2857500" cy="2693988"/>
          </a:xfrm>
          <a:prstGeom prst="rect">
            <a:avLst/>
          </a:prstGeom>
          <a:noFill/>
          <a:ln>
            <a:solidFill>
              <a:schemeClr val="accent2">
                <a:lumMod val="50000"/>
              </a:schemeClr>
            </a:solid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E2B0F400-5BFD-4AEA-88DE-DB323B07F387}"/>
              </a:ext>
            </a:extLst>
          </p:cNvPr>
          <p:cNvSpPr>
            <a:spLocks noGrp="1"/>
          </p:cNvSpPr>
          <p:nvPr>
            <p:ph type="title"/>
          </p:nvPr>
        </p:nvSpPr>
        <p:spPr/>
        <p:txBody>
          <a:bodyPr/>
          <a:lstStyle/>
          <a:p>
            <a:r>
              <a:rPr lang="en-US" dirty="0"/>
              <a:t>Management Functions – Staffing </a:t>
            </a:r>
          </a:p>
        </p:txBody>
      </p:sp>
      <p:sp>
        <p:nvSpPr>
          <p:cNvPr id="6" name="Content Placeholder 5">
            <a:extLst>
              <a:ext uri="{FF2B5EF4-FFF2-40B4-BE49-F238E27FC236}">
                <a16:creationId xmlns:a16="http://schemas.microsoft.com/office/drawing/2014/main" id="{C554EAEA-B127-40E2-80F7-E82FF2771311}"/>
              </a:ext>
            </a:extLst>
          </p:cNvPr>
          <p:cNvSpPr>
            <a:spLocks noGrp="1"/>
          </p:cNvSpPr>
          <p:nvPr>
            <p:ph idx="1"/>
          </p:nvPr>
        </p:nvSpPr>
        <p:spPr/>
        <p:txBody>
          <a:bodyPr/>
          <a:lstStyle/>
          <a:p>
            <a:r>
              <a:rPr lang="en-US" dirty="0"/>
              <a:t>Importance</a:t>
            </a:r>
          </a:p>
          <a:p>
            <a:pPr lvl="1"/>
            <a:r>
              <a:rPr lang="en-US" dirty="0"/>
              <a:t>Recruiting</a:t>
            </a:r>
          </a:p>
          <a:p>
            <a:pPr lvl="1"/>
            <a:r>
              <a:rPr lang="en-US" dirty="0"/>
              <a:t>Determine skills</a:t>
            </a:r>
          </a:p>
          <a:p>
            <a:pPr lvl="1"/>
            <a:r>
              <a:rPr lang="en-US" dirty="0"/>
              <a:t>Motivate &amp; train</a:t>
            </a:r>
          </a:p>
          <a:p>
            <a:pPr lvl="1"/>
            <a:r>
              <a:rPr lang="en-US" dirty="0"/>
              <a:t>Compensation levels</a:t>
            </a:r>
          </a:p>
          <a:p>
            <a:pPr lvl="1"/>
            <a:endParaRPr lang="en-US" dirty="0"/>
          </a:p>
        </p:txBody>
      </p:sp>
      <p:sp>
        <p:nvSpPr>
          <p:cNvPr id="7" name="Slide Number Placeholder 6">
            <a:extLst>
              <a:ext uri="{FF2B5EF4-FFF2-40B4-BE49-F238E27FC236}">
                <a16:creationId xmlns:a16="http://schemas.microsoft.com/office/drawing/2014/main" id="{C4C03E44-94A2-4FA8-B02C-70E25A39132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21DE3C9-156E-4EA9-8F77-C64E9A0125A8}" type="slidenum">
              <a:rPr lang="en-US" altLang="en-US" smtClean="0"/>
              <a:pPr/>
              <a:t>38</a:t>
            </a:fld>
            <a:endParaRPr lang="en-US" altLang="en-US"/>
          </a:p>
        </p:txBody>
      </p:sp>
      <p:pic>
        <p:nvPicPr>
          <p:cNvPr id="19458" name="Picture 2" descr="C:\Documents and Settings\anthony.chelte\Local Settings\Temporary Internet Files\Content.IE5\2QG29OW0\MCj02919440000[1].wmf">
            <a:extLst>
              <a:ext uri="{FF2B5EF4-FFF2-40B4-BE49-F238E27FC236}">
                <a16:creationId xmlns:a16="http://schemas.microsoft.com/office/drawing/2014/main" id="{073108B9-A0DF-42C3-B6B0-FA7A1FB60E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8289" y="2851703"/>
            <a:ext cx="2601311" cy="346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68D0AB56-89E8-414D-9ADB-A64AFE232632}"/>
              </a:ext>
            </a:extLst>
          </p:cNvPr>
          <p:cNvSpPr>
            <a:spLocks noGrp="1"/>
          </p:cNvSpPr>
          <p:nvPr>
            <p:ph type="title"/>
          </p:nvPr>
        </p:nvSpPr>
        <p:spPr/>
        <p:txBody>
          <a:bodyPr/>
          <a:lstStyle/>
          <a:p>
            <a:r>
              <a:rPr lang="en-US" dirty="0"/>
              <a:t>Management Functions – Staffing </a:t>
            </a:r>
          </a:p>
        </p:txBody>
      </p:sp>
      <p:sp>
        <p:nvSpPr>
          <p:cNvPr id="34819" name="Subtitle 2">
            <a:extLst>
              <a:ext uri="{FF2B5EF4-FFF2-40B4-BE49-F238E27FC236}">
                <a16:creationId xmlns:a16="http://schemas.microsoft.com/office/drawing/2014/main" id="{D7A06116-08BC-4F3E-99E8-32985B4426F3}"/>
              </a:ext>
            </a:extLst>
          </p:cNvPr>
          <p:cNvSpPr>
            <a:spLocks noGrp="1"/>
          </p:cNvSpPr>
          <p:nvPr>
            <p:ph idx="1"/>
          </p:nvPr>
        </p:nvSpPr>
        <p:spPr/>
        <p:txBody>
          <a:bodyPr>
            <a:normAutofit/>
          </a:bodyPr>
          <a:lstStyle/>
          <a:p>
            <a:r>
              <a:rPr lang="en-US" altLang="en-US" dirty="0"/>
              <a:t>Downsizing</a:t>
            </a:r>
          </a:p>
          <a:p>
            <a:pPr lvl="1"/>
            <a:r>
              <a:rPr lang="en-US" altLang="en-US" dirty="0"/>
              <a:t>Elimination of significant numbers of employees</a:t>
            </a:r>
          </a:p>
          <a:p>
            <a:pPr lvl="1"/>
            <a:r>
              <a:rPr lang="en-US" altLang="en-US" dirty="0"/>
              <a:t>(rightsizing, trimming the fat)</a:t>
            </a:r>
          </a:p>
        </p:txBody>
      </p:sp>
      <p:pic>
        <p:nvPicPr>
          <p:cNvPr id="18434" name="Picture 2" descr="C:\Documents and Settings\anthony.chelte\Local Settings\Temporary Internet Files\Content.IE5\0RTKAWHI\MPj04358830000[1].jpg">
            <a:extLst>
              <a:ext uri="{FF2B5EF4-FFF2-40B4-BE49-F238E27FC236}">
                <a16:creationId xmlns:a16="http://schemas.microsoft.com/office/drawing/2014/main" id="{4865891D-56AB-4792-96C8-4224186D461F}"/>
              </a:ext>
            </a:extLst>
          </p:cNvPr>
          <p:cNvPicPr>
            <a:picLocks noChangeAspect="1" noChangeArrowheads="1"/>
          </p:cNvPicPr>
          <p:nvPr/>
        </p:nvPicPr>
        <p:blipFill>
          <a:blip r:embed="rId2" cstate="print"/>
          <a:srcRect/>
          <a:stretch>
            <a:fillRect/>
          </a:stretch>
        </p:blipFill>
        <p:spPr bwMode="auto">
          <a:xfrm>
            <a:off x="1028699" y="4686300"/>
            <a:ext cx="2057400" cy="1600200"/>
          </a:xfrm>
          <a:prstGeom prst="rect">
            <a:avLst/>
          </a:prstGeom>
          <a:noFill/>
          <a:ln>
            <a:solidFill>
              <a:schemeClr val="accent2">
                <a:lumMod val="50000"/>
              </a:schemeClr>
            </a:solidFill>
          </a:ln>
        </p:spPr>
      </p:pic>
      <p:pic>
        <p:nvPicPr>
          <p:cNvPr id="18435" name="Picture 3" descr="C:\Documents and Settings\anthony.chelte\My Documents\My Pictures\Microsoft Clip Organizer\MPj04358830000[1].jpg">
            <a:extLst>
              <a:ext uri="{FF2B5EF4-FFF2-40B4-BE49-F238E27FC236}">
                <a16:creationId xmlns:a16="http://schemas.microsoft.com/office/drawing/2014/main" id="{40B91FBB-5E89-4751-9EEE-DE7381C14558}"/>
              </a:ext>
            </a:extLst>
          </p:cNvPr>
          <p:cNvPicPr>
            <a:picLocks noChangeAspect="1" noChangeArrowheads="1"/>
          </p:cNvPicPr>
          <p:nvPr/>
        </p:nvPicPr>
        <p:blipFill>
          <a:blip r:embed="rId3" cstate="print"/>
          <a:srcRect/>
          <a:stretch>
            <a:fillRect/>
          </a:stretch>
        </p:blipFill>
        <p:spPr bwMode="auto">
          <a:xfrm>
            <a:off x="3860642" y="4800600"/>
            <a:ext cx="1696641" cy="1371600"/>
          </a:xfrm>
          <a:prstGeom prst="rect">
            <a:avLst/>
          </a:prstGeom>
          <a:noFill/>
          <a:ln>
            <a:solidFill>
              <a:schemeClr val="accent2">
                <a:lumMod val="75000"/>
              </a:schemeClr>
            </a:solidFill>
          </a:ln>
        </p:spPr>
      </p:pic>
      <p:pic>
        <p:nvPicPr>
          <p:cNvPr id="8" name="Picture 3" descr="C:\Documents and Settings\anthony.chelte\My Documents\My Pictures\Microsoft Clip Organizer\MPj04358830000[1].jpg">
            <a:extLst>
              <a:ext uri="{FF2B5EF4-FFF2-40B4-BE49-F238E27FC236}">
                <a16:creationId xmlns:a16="http://schemas.microsoft.com/office/drawing/2014/main" id="{E8DB8DAD-EB9A-4440-88BC-C39EFD81B124}"/>
              </a:ext>
            </a:extLst>
          </p:cNvPr>
          <p:cNvPicPr>
            <a:picLocks noChangeAspect="1" noChangeArrowheads="1"/>
          </p:cNvPicPr>
          <p:nvPr/>
        </p:nvPicPr>
        <p:blipFill>
          <a:blip r:embed="rId4" cstate="print"/>
          <a:srcRect/>
          <a:stretch>
            <a:fillRect/>
          </a:stretch>
        </p:blipFill>
        <p:spPr bwMode="auto">
          <a:xfrm>
            <a:off x="6331826" y="5067300"/>
            <a:ext cx="1293019" cy="838200"/>
          </a:xfrm>
          <a:prstGeom prst="rect">
            <a:avLst/>
          </a:prstGeom>
          <a:noFill/>
          <a:ln>
            <a:solidFill>
              <a:schemeClr val="accent2">
                <a:lumMod val="60000"/>
                <a:lumOff val="40000"/>
              </a:schemeClr>
            </a:solid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down)">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206B-A129-4174-89F3-3998C3A5F479}"/>
              </a:ext>
            </a:extLst>
          </p:cNvPr>
          <p:cNvSpPr>
            <a:spLocks noGrp="1"/>
          </p:cNvSpPr>
          <p:nvPr>
            <p:ph type="title"/>
          </p:nvPr>
        </p:nvSpPr>
        <p:spPr/>
        <p:txBody>
          <a:bodyPr>
            <a:normAutofit fontScale="90000"/>
          </a:bodyPr>
          <a:lstStyle/>
          <a:p>
            <a:r>
              <a:rPr lang="en-US"/>
              <a:t>Evolution of Management Thought</a:t>
            </a:r>
            <a:br>
              <a:rPr lang="en-US"/>
            </a:br>
            <a:endParaRPr lang="en-US" dirty="0"/>
          </a:p>
        </p:txBody>
      </p:sp>
      <p:sp>
        <p:nvSpPr>
          <p:cNvPr id="3" name="Content Placeholder 2">
            <a:extLst>
              <a:ext uri="{FF2B5EF4-FFF2-40B4-BE49-F238E27FC236}">
                <a16:creationId xmlns:a16="http://schemas.microsoft.com/office/drawing/2014/main" id="{C35EAB1E-7ED3-4E09-91F2-93746707CD74}"/>
              </a:ext>
            </a:extLst>
          </p:cNvPr>
          <p:cNvSpPr>
            <a:spLocks noGrp="1"/>
          </p:cNvSpPr>
          <p:nvPr>
            <p:ph idx="1"/>
          </p:nvPr>
        </p:nvSpPr>
        <p:spPr/>
        <p:txBody>
          <a:bodyPr>
            <a:normAutofit fontScale="92500" lnSpcReduction="10000"/>
          </a:bodyPr>
          <a:lstStyle/>
          <a:p>
            <a:r>
              <a:rPr lang="en-US" b="1" dirty="0"/>
              <a:t>Early Contributions</a:t>
            </a:r>
          </a:p>
          <a:p>
            <a:pPr lvl="1"/>
            <a:r>
              <a:rPr lang="en-US" dirty="0"/>
              <a:t>Concept of organization and administration existed ” in Egypt in 1300 BC.</a:t>
            </a:r>
          </a:p>
          <a:p>
            <a:pPr lvl="1"/>
            <a:r>
              <a:rPr lang="en-US" dirty="0"/>
              <a:t>Confucius’s parables came long before Christ (551-479 B.C.)</a:t>
            </a:r>
          </a:p>
          <a:p>
            <a:pPr lvl="1"/>
            <a:r>
              <a:rPr lang="en-US" dirty="0" err="1"/>
              <a:t>Kautilya</a:t>
            </a:r>
            <a:r>
              <a:rPr lang="en-US" dirty="0"/>
              <a:t> offered   some   principles   of   state administration in 320 BC.</a:t>
            </a:r>
          </a:p>
          <a:p>
            <a:pPr lvl="1"/>
            <a:r>
              <a:rPr lang="en-US" dirty="0"/>
              <a:t>Roman Catholic church gave the concept of staff personnel.</a:t>
            </a:r>
          </a:p>
          <a:p>
            <a:pPr lvl="1"/>
            <a:r>
              <a:rPr lang="en-US" dirty="0"/>
              <a:t>The </a:t>
            </a:r>
            <a:r>
              <a:rPr lang="en-US" dirty="0" err="1"/>
              <a:t>Cameralists</a:t>
            </a:r>
            <a:r>
              <a:rPr lang="en-US" dirty="0"/>
              <a:t>, a group of German and Austrian public administration-16th to 18th centuries.</a:t>
            </a:r>
          </a:p>
          <a:p>
            <a:pPr lvl="1"/>
            <a:endParaRPr lang="en-US" dirty="0"/>
          </a:p>
        </p:txBody>
      </p:sp>
      <p:sp>
        <p:nvSpPr>
          <p:cNvPr id="4" name="Slide Number Placeholder 3">
            <a:extLst>
              <a:ext uri="{FF2B5EF4-FFF2-40B4-BE49-F238E27FC236}">
                <a16:creationId xmlns:a16="http://schemas.microsoft.com/office/drawing/2014/main" id="{825DC9A6-0B4A-4780-9297-17CA9BF0CDAD}"/>
              </a:ext>
            </a:extLst>
          </p:cNvPr>
          <p:cNvSpPr>
            <a:spLocks noGrp="1"/>
          </p:cNvSpPr>
          <p:nvPr>
            <p:ph type="sldNum" sz="quarter" idx="12"/>
          </p:nvPr>
        </p:nvSpPr>
        <p:spPr/>
        <p:txBody>
          <a:bodyPr/>
          <a:lstStyle/>
          <a:p>
            <a:fld id="{69E57DC2-970A-4B3E-BB1C-7A09969E49DF}" type="slidenum">
              <a:rPr lang="en-US" smtClean="0"/>
              <a:pPr/>
              <a:t>4</a:t>
            </a:fld>
            <a:endParaRPr lang="en-US" dirty="0"/>
          </a:p>
        </p:txBody>
      </p:sp>
    </p:spTree>
    <p:extLst>
      <p:ext uri="{BB962C8B-B14F-4D97-AF65-F5344CB8AC3E}">
        <p14:creationId xmlns:p14="http://schemas.microsoft.com/office/powerpoint/2010/main" val="24323243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65B78246-C399-4A05-972B-06343DFDCA12}"/>
              </a:ext>
            </a:extLst>
          </p:cNvPr>
          <p:cNvSpPr>
            <a:spLocks noGrp="1"/>
          </p:cNvSpPr>
          <p:nvPr>
            <p:ph type="title"/>
          </p:nvPr>
        </p:nvSpPr>
        <p:spPr/>
        <p:txBody>
          <a:bodyPr/>
          <a:lstStyle/>
          <a:p>
            <a:r>
              <a:rPr lang="en-US" dirty="0"/>
              <a:t>Management Functions – Directing </a:t>
            </a:r>
          </a:p>
        </p:txBody>
      </p:sp>
      <p:sp>
        <p:nvSpPr>
          <p:cNvPr id="35843" name="Subtitle 2">
            <a:extLst>
              <a:ext uri="{FF2B5EF4-FFF2-40B4-BE49-F238E27FC236}">
                <a16:creationId xmlns:a16="http://schemas.microsoft.com/office/drawing/2014/main" id="{DA51B53D-942F-4850-9E31-2176684AE5AC}"/>
              </a:ext>
            </a:extLst>
          </p:cNvPr>
          <p:cNvSpPr>
            <a:spLocks noGrp="1"/>
          </p:cNvSpPr>
          <p:nvPr>
            <p:ph idx="1"/>
          </p:nvPr>
        </p:nvSpPr>
        <p:spPr/>
        <p:txBody>
          <a:bodyPr>
            <a:normAutofit/>
          </a:bodyPr>
          <a:lstStyle/>
          <a:p>
            <a:r>
              <a:rPr lang="en-US" altLang="en-US" dirty="0"/>
              <a:t>Directing</a:t>
            </a:r>
          </a:p>
          <a:p>
            <a:pPr lvl="1"/>
            <a:r>
              <a:rPr lang="en-US" altLang="en-US" dirty="0"/>
              <a:t>Motivating and leading employees to achieve organizational objectives.</a:t>
            </a:r>
          </a:p>
        </p:txBody>
      </p:sp>
      <p:pic>
        <p:nvPicPr>
          <p:cNvPr id="20482" name="Picture 2" descr="C:\Documents and Settings\anthony.chelte\Local Settings\Temporary Internet Files\Content.IE5\3X6G50K6\MCBD19894_0000[1].wmf">
            <a:extLst>
              <a:ext uri="{FF2B5EF4-FFF2-40B4-BE49-F238E27FC236}">
                <a16:creationId xmlns:a16="http://schemas.microsoft.com/office/drawing/2014/main" id="{214B9BEA-E0C1-4ADF-B42E-C3C9E9E94D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5010" y="2667000"/>
            <a:ext cx="2584589" cy="365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20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87DF-DE90-4176-9CAA-95C0F04B6632}"/>
              </a:ext>
            </a:extLst>
          </p:cNvPr>
          <p:cNvSpPr>
            <a:spLocks noGrp="1"/>
          </p:cNvSpPr>
          <p:nvPr>
            <p:ph type="title"/>
          </p:nvPr>
        </p:nvSpPr>
        <p:spPr/>
        <p:txBody>
          <a:bodyPr/>
          <a:lstStyle/>
          <a:p>
            <a:r>
              <a:rPr lang="en-US" dirty="0"/>
              <a:t>Management Functions – Directing </a:t>
            </a:r>
          </a:p>
        </p:txBody>
      </p:sp>
      <p:sp>
        <p:nvSpPr>
          <p:cNvPr id="36867" name="Subtitle 2">
            <a:extLst>
              <a:ext uri="{FF2B5EF4-FFF2-40B4-BE49-F238E27FC236}">
                <a16:creationId xmlns:a16="http://schemas.microsoft.com/office/drawing/2014/main" id="{ACBFCB76-6CB0-4E6E-B6A8-7238EF2E7F5E}"/>
              </a:ext>
            </a:extLst>
          </p:cNvPr>
          <p:cNvSpPr>
            <a:spLocks noGrp="1"/>
          </p:cNvSpPr>
          <p:nvPr>
            <p:ph idx="1"/>
          </p:nvPr>
        </p:nvSpPr>
        <p:spPr/>
        <p:txBody>
          <a:bodyPr>
            <a:normAutofit/>
          </a:bodyPr>
          <a:lstStyle/>
          <a:p>
            <a:r>
              <a:rPr lang="en-US" altLang="en-US" dirty="0"/>
              <a:t>Motivation</a:t>
            </a:r>
          </a:p>
          <a:p>
            <a:pPr lvl="1"/>
            <a:r>
              <a:rPr lang="en-US" altLang="en-US" dirty="0"/>
              <a:t>Incentives (raise, promotion)</a:t>
            </a:r>
          </a:p>
          <a:p>
            <a:pPr lvl="1"/>
            <a:r>
              <a:rPr lang="en-US" altLang="en-US" dirty="0"/>
              <a:t>Employee involvement (cost reduction, customer service, new products)</a:t>
            </a:r>
          </a:p>
          <a:p>
            <a:pPr lvl="1"/>
            <a:r>
              <a:rPr lang="en-US" altLang="en-US" dirty="0"/>
              <a:t>Recognition and appreciation</a:t>
            </a:r>
          </a:p>
        </p:txBody>
      </p:sp>
      <p:pic>
        <p:nvPicPr>
          <p:cNvPr id="21506" name="Picture 2" descr="C:\Documents and Settings\anthony.chelte\Local Settings\Temporary Internet Files\Content.IE5\2QG29OW0\MCj00787090000[1].wmf">
            <a:extLst>
              <a:ext uri="{FF2B5EF4-FFF2-40B4-BE49-F238E27FC236}">
                <a16:creationId xmlns:a16="http://schemas.microsoft.com/office/drawing/2014/main" id="{A0F81D83-181D-4C0E-9384-51847DF28F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8700" y="4146022"/>
            <a:ext cx="1094945" cy="217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3" descr="C:\Documents and Settings\anthony.chelte\Local Settings\Temporary Internet Files\Content.IE5\3X6G50K6\MCj00787330000[1].wmf">
            <a:extLst>
              <a:ext uri="{FF2B5EF4-FFF2-40B4-BE49-F238E27FC236}">
                <a16:creationId xmlns:a16="http://schemas.microsoft.com/office/drawing/2014/main" id="{0230E6CB-ABE6-40E5-AEF5-520AA2E041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6308" y="3808768"/>
            <a:ext cx="648892" cy="243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descr="C:\Documents and Settings\anthony.chelte\Local Settings\Temporary Internet Files\Content.IE5\LSOGCFP2\MCj00787100000[1].wmf">
            <a:extLst>
              <a:ext uri="{FF2B5EF4-FFF2-40B4-BE49-F238E27FC236}">
                <a16:creationId xmlns:a16="http://schemas.microsoft.com/office/drawing/2014/main" id="{DD80FB0F-C8F5-4AD0-A975-B1EBDE8A75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3920" y="4191000"/>
            <a:ext cx="1262214" cy="205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20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fade">
                                      <p:cBhvr>
                                        <p:cTn id="12" dur="2000"/>
                                        <p:tgtEl>
                                          <p:spTgt spid="21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07"/>
                                        </p:tgtEl>
                                        <p:attrNameLst>
                                          <p:attrName>style.visibility</p:attrName>
                                        </p:attrNameLst>
                                      </p:cBhvr>
                                      <p:to>
                                        <p:strVal val="visible"/>
                                      </p:to>
                                    </p:set>
                                    <p:anim calcmode="lin" valueType="num">
                                      <p:cBhvr additive="base">
                                        <p:cTn id="17" dur="500" fill="hold"/>
                                        <p:tgtEl>
                                          <p:spTgt spid="21507"/>
                                        </p:tgtEl>
                                        <p:attrNameLst>
                                          <p:attrName>ppt_x</p:attrName>
                                        </p:attrNameLst>
                                      </p:cBhvr>
                                      <p:tavLst>
                                        <p:tav tm="0">
                                          <p:val>
                                            <p:strVal val="#ppt_x"/>
                                          </p:val>
                                        </p:tav>
                                        <p:tav tm="100000">
                                          <p:val>
                                            <p:strVal val="#ppt_x"/>
                                          </p:val>
                                        </p:tav>
                                      </p:tavLst>
                                    </p:anim>
                                    <p:anim calcmode="lin" valueType="num">
                                      <p:cBhvr additive="base">
                                        <p:cTn id="18"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B81EC8A-D0A5-4E36-BA15-A7DC202C9D1D}"/>
              </a:ext>
            </a:extLst>
          </p:cNvPr>
          <p:cNvSpPr>
            <a:spLocks noGrp="1"/>
          </p:cNvSpPr>
          <p:nvPr>
            <p:ph type="title"/>
          </p:nvPr>
        </p:nvSpPr>
        <p:spPr/>
        <p:txBody>
          <a:bodyPr>
            <a:normAutofit fontScale="90000"/>
          </a:bodyPr>
          <a:lstStyle/>
          <a:p>
            <a:r>
              <a:rPr lang="en-US" dirty="0"/>
              <a:t>Management Functions – Controlling </a:t>
            </a:r>
          </a:p>
        </p:txBody>
      </p:sp>
      <p:sp>
        <p:nvSpPr>
          <p:cNvPr id="37891" name="Subtitle 2">
            <a:extLst>
              <a:ext uri="{FF2B5EF4-FFF2-40B4-BE49-F238E27FC236}">
                <a16:creationId xmlns:a16="http://schemas.microsoft.com/office/drawing/2014/main" id="{EAA8AE85-E2D7-434E-9A8D-797DB9EE9326}"/>
              </a:ext>
            </a:extLst>
          </p:cNvPr>
          <p:cNvSpPr>
            <a:spLocks noGrp="1"/>
          </p:cNvSpPr>
          <p:nvPr>
            <p:ph idx="1"/>
          </p:nvPr>
        </p:nvSpPr>
        <p:spPr/>
        <p:txBody>
          <a:bodyPr>
            <a:normAutofit/>
          </a:bodyPr>
          <a:lstStyle/>
          <a:p>
            <a:r>
              <a:rPr lang="en-US" altLang="en-US" dirty="0"/>
              <a:t>Controlling</a:t>
            </a:r>
          </a:p>
          <a:p>
            <a:pPr lvl="1"/>
            <a:r>
              <a:rPr lang="en-US" altLang="en-US" dirty="0"/>
              <a:t>Process of evaluating and correcting activities to keep organization on course. </a:t>
            </a:r>
          </a:p>
        </p:txBody>
      </p:sp>
      <p:pic>
        <p:nvPicPr>
          <p:cNvPr id="22531" name="Picture 3" descr="C:\Documents and Settings\anthony.chelte\Local Settings\Temporary Internet Files\Content.IE5\2QG29OW0\MPj04358930000[1].jpg">
            <a:extLst>
              <a:ext uri="{FF2B5EF4-FFF2-40B4-BE49-F238E27FC236}">
                <a16:creationId xmlns:a16="http://schemas.microsoft.com/office/drawing/2014/main" id="{9DC3564A-18FC-4458-BFDE-6A240F7F9AA3}"/>
              </a:ext>
            </a:extLst>
          </p:cNvPr>
          <p:cNvPicPr>
            <a:picLocks noChangeAspect="1" noChangeArrowheads="1"/>
          </p:cNvPicPr>
          <p:nvPr/>
        </p:nvPicPr>
        <p:blipFill>
          <a:blip r:embed="rId2" cstate="print"/>
          <a:srcRect/>
          <a:stretch>
            <a:fillRect/>
          </a:stretch>
        </p:blipFill>
        <p:spPr bwMode="auto">
          <a:xfrm>
            <a:off x="6286500" y="3729318"/>
            <a:ext cx="1943100" cy="2590800"/>
          </a:xfrm>
          <a:prstGeom prst="rect">
            <a:avLst/>
          </a:prstGeom>
          <a:noFill/>
          <a:ln>
            <a:solidFill>
              <a:schemeClr val="accent2">
                <a:lumMod val="50000"/>
              </a:schemeClr>
            </a:solidFill>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fade">
                                      <p:cBhvr>
                                        <p:cTn id="7" dur="2000"/>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a:extLst>
              <a:ext uri="{FF2B5EF4-FFF2-40B4-BE49-F238E27FC236}">
                <a16:creationId xmlns:a16="http://schemas.microsoft.com/office/drawing/2014/main" id="{C6E21D02-1790-436E-8898-DE70FB1A76E1}"/>
              </a:ext>
            </a:extLst>
          </p:cNvPr>
          <p:cNvSpPr>
            <a:spLocks noGrp="1"/>
          </p:cNvSpPr>
          <p:nvPr>
            <p:ph type="ftr" sz="quarter" idx="11"/>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a:t>
            </a:r>
          </a:p>
        </p:txBody>
      </p:sp>
      <p:sp>
        <p:nvSpPr>
          <p:cNvPr id="25603" name="Slide Number Placeholder 3">
            <a:extLst>
              <a:ext uri="{FF2B5EF4-FFF2-40B4-BE49-F238E27FC236}">
                <a16:creationId xmlns:a16="http://schemas.microsoft.com/office/drawing/2014/main" id="{268B0E68-03F0-4766-A67A-B109C92B2A6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0FFD39-1550-4027-BA69-FF317047E7EF}" type="slidenum">
              <a:rPr lang="en-US" altLang="en-US" smtClean="0"/>
              <a:pPr/>
              <a:t>43</a:t>
            </a:fld>
            <a:endParaRPr lang="en-US" altLang="en-US"/>
          </a:p>
        </p:txBody>
      </p:sp>
      <p:grpSp>
        <p:nvGrpSpPr>
          <p:cNvPr id="2" name="Group 17">
            <a:extLst>
              <a:ext uri="{FF2B5EF4-FFF2-40B4-BE49-F238E27FC236}">
                <a16:creationId xmlns:a16="http://schemas.microsoft.com/office/drawing/2014/main" id="{9E7DE5C1-EAE3-4A1E-9397-987622288D82}"/>
              </a:ext>
            </a:extLst>
          </p:cNvPr>
          <p:cNvGrpSpPr>
            <a:grpSpLocks/>
          </p:cNvGrpSpPr>
          <p:nvPr/>
        </p:nvGrpSpPr>
        <p:grpSpPr bwMode="auto">
          <a:xfrm>
            <a:off x="3429000" y="2476502"/>
            <a:ext cx="4229100" cy="1770063"/>
            <a:chOff x="1920" y="1560"/>
            <a:chExt cx="3552" cy="1115"/>
          </a:xfrm>
        </p:grpSpPr>
        <p:sp>
          <p:nvSpPr>
            <p:cNvPr id="25612" name="AutoShape 9">
              <a:extLst>
                <a:ext uri="{FF2B5EF4-FFF2-40B4-BE49-F238E27FC236}">
                  <a16:creationId xmlns:a16="http://schemas.microsoft.com/office/drawing/2014/main" id="{344C8396-D5DD-4695-86E5-91F20AD6E9E1}"/>
                </a:ext>
              </a:extLst>
            </p:cNvPr>
            <p:cNvSpPr>
              <a:spLocks noChangeArrowheads="1"/>
            </p:cNvSpPr>
            <p:nvPr/>
          </p:nvSpPr>
          <p:spPr bwMode="auto">
            <a:xfrm>
              <a:off x="1920" y="1560"/>
              <a:ext cx="1422" cy="1115"/>
            </a:xfrm>
            <a:prstGeom prst="rightArrow">
              <a:avLst>
                <a:gd name="adj1" fmla="val 50000"/>
                <a:gd name="adj2" fmla="val 31883"/>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a:p>
          </p:txBody>
        </p:sp>
        <p:sp>
          <p:nvSpPr>
            <p:cNvPr id="80908" name="Rectangle 12">
              <a:extLst>
                <a:ext uri="{FF2B5EF4-FFF2-40B4-BE49-F238E27FC236}">
                  <a16:creationId xmlns:a16="http://schemas.microsoft.com/office/drawing/2014/main" id="{E38A6343-71F0-43D5-99FE-12412B6C0A25}"/>
                </a:ext>
              </a:extLst>
            </p:cNvPr>
            <p:cNvSpPr>
              <a:spLocks noChangeArrowheads="1"/>
            </p:cNvSpPr>
            <p:nvPr/>
          </p:nvSpPr>
          <p:spPr bwMode="auto">
            <a:xfrm>
              <a:off x="3360" y="1573"/>
              <a:ext cx="2112" cy="1067"/>
            </a:xfrm>
            <a:prstGeom prst="rect">
              <a:avLst/>
            </a:prstGeom>
            <a:solidFill>
              <a:schemeClr val="accent2"/>
            </a:solidFill>
            <a:ln w="9525">
              <a:noFill/>
              <a:miter lim="800000"/>
              <a:headEnd/>
              <a:tailEnd/>
            </a:ln>
            <a:effectLst/>
          </p:spPr>
          <p:txBody>
            <a:bodyPr wrap="none" anchor="ctr"/>
            <a:lstStyle/>
            <a:p>
              <a:pPr algn="ctr">
                <a:defRPr/>
              </a:pPr>
              <a:r>
                <a:rPr lang="en-US" sz="2800" b="1" dirty="0">
                  <a:solidFill>
                    <a:schemeClr val="bg1"/>
                  </a:solidFill>
                  <a:effectLst>
                    <a:outerShdw blurRad="38100" dist="38100" dir="2700000" algn="tl">
                      <a:srgbClr val="000000"/>
                    </a:outerShdw>
                  </a:effectLst>
                  <a:latin typeface="Arial" charset="0"/>
                </a:rPr>
                <a:t>Informational</a:t>
              </a:r>
              <a:endParaRPr lang="en-US" sz="1600" b="1" dirty="0">
                <a:solidFill>
                  <a:schemeClr val="bg1"/>
                </a:solidFill>
                <a:effectLst>
                  <a:outerShdw blurRad="38100" dist="38100" dir="2700000" algn="tl">
                    <a:srgbClr val="000000"/>
                  </a:outerShdw>
                </a:effectLst>
                <a:latin typeface="Arial" charset="0"/>
              </a:endParaRPr>
            </a:p>
          </p:txBody>
        </p:sp>
      </p:grpSp>
      <p:grpSp>
        <p:nvGrpSpPr>
          <p:cNvPr id="3" name="Group 16">
            <a:extLst>
              <a:ext uri="{FF2B5EF4-FFF2-40B4-BE49-F238E27FC236}">
                <a16:creationId xmlns:a16="http://schemas.microsoft.com/office/drawing/2014/main" id="{3A86C85A-98BB-4FFC-B402-C5B4A87607E3}"/>
              </a:ext>
            </a:extLst>
          </p:cNvPr>
          <p:cNvGrpSpPr>
            <a:grpSpLocks/>
          </p:cNvGrpSpPr>
          <p:nvPr/>
        </p:nvGrpSpPr>
        <p:grpSpPr bwMode="auto">
          <a:xfrm>
            <a:off x="3429000" y="485777"/>
            <a:ext cx="4229100" cy="1770063"/>
            <a:chOff x="1920" y="306"/>
            <a:chExt cx="3552" cy="1115"/>
          </a:xfrm>
        </p:grpSpPr>
        <p:sp>
          <p:nvSpPr>
            <p:cNvPr id="25610" name="AutoShape 8">
              <a:extLst>
                <a:ext uri="{FF2B5EF4-FFF2-40B4-BE49-F238E27FC236}">
                  <a16:creationId xmlns:a16="http://schemas.microsoft.com/office/drawing/2014/main" id="{C49763F5-6F37-48CF-AC2C-AC463C11E745}"/>
                </a:ext>
              </a:extLst>
            </p:cNvPr>
            <p:cNvSpPr>
              <a:spLocks noChangeArrowheads="1"/>
            </p:cNvSpPr>
            <p:nvPr/>
          </p:nvSpPr>
          <p:spPr bwMode="auto">
            <a:xfrm>
              <a:off x="1920" y="306"/>
              <a:ext cx="1422" cy="1115"/>
            </a:xfrm>
            <a:prstGeom prst="rightArrow">
              <a:avLst>
                <a:gd name="adj1" fmla="val 50000"/>
                <a:gd name="adj2" fmla="val 31883"/>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a:p>
          </p:txBody>
        </p:sp>
        <p:sp>
          <p:nvSpPr>
            <p:cNvPr id="80909" name="Rectangle 13">
              <a:extLst>
                <a:ext uri="{FF2B5EF4-FFF2-40B4-BE49-F238E27FC236}">
                  <a16:creationId xmlns:a16="http://schemas.microsoft.com/office/drawing/2014/main" id="{36606A43-60C1-4808-AC4E-3A82A54E428A}"/>
                </a:ext>
              </a:extLst>
            </p:cNvPr>
            <p:cNvSpPr>
              <a:spLocks noChangeArrowheads="1"/>
            </p:cNvSpPr>
            <p:nvPr/>
          </p:nvSpPr>
          <p:spPr bwMode="auto">
            <a:xfrm>
              <a:off x="3360" y="340"/>
              <a:ext cx="2112" cy="1067"/>
            </a:xfrm>
            <a:prstGeom prst="rect">
              <a:avLst/>
            </a:prstGeom>
            <a:solidFill>
              <a:schemeClr val="accent2"/>
            </a:solidFill>
            <a:ln w="9525">
              <a:noFill/>
              <a:miter lim="800000"/>
              <a:headEnd/>
              <a:tailEnd/>
            </a:ln>
            <a:effectLst/>
          </p:spPr>
          <p:txBody>
            <a:bodyPr wrap="none" anchor="ctr"/>
            <a:lstStyle/>
            <a:p>
              <a:pPr algn="ctr">
                <a:defRPr/>
              </a:pPr>
              <a:r>
                <a:rPr lang="en-US" sz="2800" b="1" dirty="0">
                  <a:solidFill>
                    <a:schemeClr val="bg1"/>
                  </a:solidFill>
                  <a:effectLst>
                    <a:outerShdw blurRad="38100" dist="38100" dir="2700000" algn="tl">
                      <a:srgbClr val="000000"/>
                    </a:outerShdw>
                  </a:effectLst>
                  <a:latin typeface="Arial" charset="0"/>
                </a:rPr>
                <a:t>Decisional</a:t>
              </a:r>
              <a:endParaRPr lang="en-US" sz="1600" b="1" dirty="0">
                <a:solidFill>
                  <a:schemeClr val="bg1"/>
                </a:solidFill>
                <a:effectLst>
                  <a:outerShdw blurRad="38100" dist="38100" dir="2700000" algn="tl">
                    <a:srgbClr val="000000"/>
                  </a:outerShdw>
                </a:effectLst>
                <a:latin typeface="Arial" charset="0"/>
              </a:endParaRPr>
            </a:p>
          </p:txBody>
        </p:sp>
      </p:grpSp>
      <p:grpSp>
        <p:nvGrpSpPr>
          <p:cNvPr id="4" name="Group 18">
            <a:extLst>
              <a:ext uri="{FF2B5EF4-FFF2-40B4-BE49-F238E27FC236}">
                <a16:creationId xmlns:a16="http://schemas.microsoft.com/office/drawing/2014/main" id="{28F9AB24-CA58-4AFF-90BA-22F8A0B06983}"/>
              </a:ext>
            </a:extLst>
          </p:cNvPr>
          <p:cNvGrpSpPr>
            <a:grpSpLocks/>
          </p:cNvGrpSpPr>
          <p:nvPr/>
        </p:nvGrpSpPr>
        <p:grpSpPr bwMode="auto">
          <a:xfrm>
            <a:off x="3429000" y="4402138"/>
            <a:ext cx="4229100" cy="1770062"/>
            <a:chOff x="1920" y="2773"/>
            <a:chExt cx="3552" cy="1115"/>
          </a:xfrm>
        </p:grpSpPr>
        <p:sp>
          <p:nvSpPr>
            <p:cNvPr id="25608" name="AutoShape 10">
              <a:extLst>
                <a:ext uri="{FF2B5EF4-FFF2-40B4-BE49-F238E27FC236}">
                  <a16:creationId xmlns:a16="http://schemas.microsoft.com/office/drawing/2014/main" id="{F65450C3-4621-4038-9667-3BD8222935E7}"/>
                </a:ext>
              </a:extLst>
            </p:cNvPr>
            <p:cNvSpPr>
              <a:spLocks noChangeArrowheads="1"/>
            </p:cNvSpPr>
            <p:nvPr/>
          </p:nvSpPr>
          <p:spPr bwMode="auto">
            <a:xfrm>
              <a:off x="1920" y="2773"/>
              <a:ext cx="1422" cy="1115"/>
            </a:xfrm>
            <a:prstGeom prst="rightArrow">
              <a:avLst>
                <a:gd name="adj1" fmla="val 50000"/>
                <a:gd name="adj2" fmla="val 31883"/>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600"/>
            </a:p>
          </p:txBody>
        </p:sp>
        <p:sp>
          <p:nvSpPr>
            <p:cNvPr id="80910" name="Rectangle 14">
              <a:extLst>
                <a:ext uri="{FF2B5EF4-FFF2-40B4-BE49-F238E27FC236}">
                  <a16:creationId xmlns:a16="http://schemas.microsoft.com/office/drawing/2014/main" id="{635513B3-A30C-4160-A4CE-55C473B6A835}"/>
                </a:ext>
              </a:extLst>
            </p:cNvPr>
            <p:cNvSpPr>
              <a:spLocks noChangeArrowheads="1"/>
            </p:cNvSpPr>
            <p:nvPr/>
          </p:nvSpPr>
          <p:spPr bwMode="auto">
            <a:xfrm>
              <a:off x="3360" y="2821"/>
              <a:ext cx="2112" cy="1067"/>
            </a:xfrm>
            <a:prstGeom prst="rect">
              <a:avLst/>
            </a:prstGeom>
            <a:solidFill>
              <a:schemeClr val="accent2"/>
            </a:solidFill>
            <a:ln w="9525">
              <a:noFill/>
              <a:miter lim="800000"/>
              <a:headEnd/>
              <a:tailEnd/>
            </a:ln>
            <a:effectLst/>
          </p:spPr>
          <p:txBody>
            <a:bodyPr wrap="none" anchor="ctr"/>
            <a:lstStyle/>
            <a:p>
              <a:pPr algn="ctr">
                <a:defRPr/>
              </a:pPr>
              <a:r>
                <a:rPr lang="en-US" sz="2800" b="1">
                  <a:solidFill>
                    <a:schemeClr val="bg1"/>
                  </a:solidFill>
                  <a:effectLst>
                    <a:outerShdw blurRad="38100" dist="38100" dir="2700000" algn="tl">
                      <a:srgbClr val="000000"/>
                    </a:outerShdw>
                  </a:effectLst>
                  <a:latin typeface="Arial" charset="0"/>
                </a:rPr>
                <a:t>Interpersonal</a:t>
              </a:r>
              <a:endParaRPr lang="en-US" sz="1600" b="1">
                <a:solidFill>
                  <a:schemeClr val="bg1"/>
                </a:solidFill>
                <a:effectLst>
                  <a:outerShdw blurRad="38100" dist="38100" dir="2700000" algn="tl">
                    <a:srgbClr val="000000"/>
                  </a:outerShdw>
                </a:effectLst>
                <a:latin typeface="Arial" charset="0"/>
              </a:endParaRPr>
            </a:p>
          </p:txBody>
        </p:sp>
      </p:grpSp>
      <p:sp>
        <p:nvSpPr>
          <p:cNvPr id="80907" name="Rectangle 11">
            <a:extLst>
              <a:ext uri="{FF2B5EF4-FFF2-40B4-BE49-F238E27FC236}">
                <a16:creationId xmlns:a16="http://schemas.microsoft.com/office/drawing/2014/main" id="{8E2D2B69-39EF-4658-BA6A-829F432F89C5}"/>
              </a:ext>
            </a:extLst>
          </p:cNvPr>
          <p:cNvSpPr>
            <a:spLocks noChangeArrowheads="1"/>
          </p:cNvSpPr>
          <p:nvPr/>
        </p:nvSpPr>
        <p:spPr bwMode="auto">
          <a:xfrm>
            <a:off x="1500187" y="457200"/>
            <a:ext cx="3071813" cy="5715000"/>
          </a:xfrm>
          <a:prstGeom prst="rect">
            <a:avLst/>
          </a:prstGeom>
          <a:solidFill>
            <a:schemeClr val="accent2"/>
          </a:solidFill>
          <a:ln w="9525">
            <a:noFill/>
            <a:miter lim="800000"/>
            <a:headEnd/>
            <a:tailEnd/>
          </a:ln>
          <a:effectLst/>
        </p:spPr>
        <p:txBody>
          <a:bodyPr wrap="none" anchor="ctr"/>
          <a:lstStyle/>
          <a:p>
            <a:pPr algn="ctr">
              <a:lnSpc>
                <a:spcPct val="110000"/>
              </a:lnSpc>
              <a:defRPr/>
            </a:pPr>
            <a:r>
              <a:rPr lang="en-US" sz="3600" b="1" dirty="0">
                <a:solidFill>
                  <a:schemeClr val="bg1"/>
                </a:solidFill>
                <a:effectLst>
                  <a:outerShdw blurRad="38100" dist="38100" dir="2700000" algn="tl">
                    <a:srgbClr val="000000"/>
                  </a:outerShdw>
                </a:effectLst>
                <a:latin typeface="Tahoma" pitchFamily="34" charset="0"/>
              </a:rPr>
              <a:t>The Roles of</a:t>
            </a:r>
          </a:p>
          <a:p>
            <a:pPr algn="ctr">
              <a:lnSpc>
                <a:spcPct val="110000"/>
              </a:lnSpc>
              <a:defRPr/>
            </a:pPr>
            <a:r>
              <a:rPr lang="en-US" sz="3600" b="1" dirty="0">
                <a:solidFill>
                  <a:schemeClr val="bg1"/>
                </a:solidFill>
                <a:effectLst>
                  <a:outerShdw blurRad="38100" dist="38100" dir="2700000" algn="tl">
                    <a:srgbClr val="000000"/>
                  </a:outerShdw>
                </a:effectLst>
                <a:latin typeface="Tahoma" pitchFamily="34" charset="0"/>
              </a:rPr>
              <a:t>Management</a:t>
            </a:r>
          </a:p>
          <a:p>
            <a:pPr algn="ctr">
              <a:lnSpc>
                <a:spcPct val="110000"/>
              </a:lnSpc>
              <a:defRPr/>
            </a:pPr>
            <a:endParaRPr lang="en-US" sz="3600" b="1" dirty="0">
              <a:solidFill>
                <a:schemeClr val="bg1"/>
              </a:solidFill>
              <a:effectLst>
                <a:outerShdw blurRad="38100" dist="38100" dir="2700000" algn="tl">
                  <a:srgbClr val="000000"/>
                </a:outerShdw>
              </a:effectLst>
              <a:latin typeface="Tahoma" pitchFamily="34" charset="0"/>
            </a:endParaRPr>
          </a:p>
          <a:p>
            <a:pPr algn="ctr">
              <a:lnSpc>
                <a:spcPct val="110000"/>
              </a:lnSpc>
              <a:defRPr/>
            </a:pPr>
            <a:endParaRPr lang="en-US" sz="3600" b="1" dirty="0">
              <a:solidFill>
                <a:schemeClr val="bg1"/>
              </a:solidFill>
              <a:effectLst>
                <a:outerShdw blurRad="38100" dist="38100" dir="2700000" algn="tl">
                  <a:srgbClr val="000000"/>
                </a:outerShdw>
              </a:effectLst>
              <a:latin typeface="Tahoma" pitchFamily="34" charset="0"/>
            </a:endParaRPr>
          </a:p>
          <a:p>
            <a:pPr algn="ctr">
              <a:lnSpc>
                <a:spcPct val="110000"/>
              </a:lnSpc>
              <a:defRPr/>
            </a:pPr>
            <a:endParaRPr lang="en-US" sz="2000" b="1" i="1" dirty="0">
              <a:solidFill>
                <a:schemeClr val="bg1"/>
              </a:solidFill>
              <a:effectLst>
                <a:outerShdw blurRad="38100" dist="38100" dir="2700000" algn="tl">
                  <a:srgbClr val="000000"/>
                </a:outerShdw>
              </a:effectLst>
              <a:latin typeface="Tahoma" pitchFamily="34" charset="0"/>
            </a:endParaRPr>
          </a:p>
          <a:p>
            <a:pPr algn="ctr">
              <a:lnSpc>
                <a:spcPct val="110000"/>
              </a:lnSpc>
              <a:defRPr/>
            </a:pPr>
            <a:endParaRPr lang="en-US" sz="2000" b="1" i="1" dirty="0">
              <a:solidFill>
                <a:schemeClr val="bg1"/>
              </a:solidFill>
              <a:effectLst>
                <a:outerShdw blurRad="38100" dist="38100" dir="2700000" algn="tl">
                  <a:srgbClr val="000000"/>
                </a:outerShdw>
              </a:effectLst>
              <a:latin typeface="Tahoma" pitchFamily="34" charset="0"/>
            </a:endParaRPr>
          </a:p>
          <a:p>
            <a:pPr algn="ctr">
              <a:lnSpc>
                <a:spcPct val="110000"/>
              </a:lnSpc>
              <a:defRPr/>
            </a:pPr>
            <a:r>
              <a:rPr lang="en-US" sz="2000" b="1" i="1" dirty="0">
                <a:solidFill>
                  <a:schemeClr val="bg1"/>
                </a:solidFill>
                <a:effectLst>
                  <a:outerShdw blurRad="38100" dist="38100" dir="2700000" algn="tl">
                    <a:srgbClr val="000000"/>
                  </a:outerShdw>
                </a:effectLst>
                <a:latin typeface="Tahoma" pitchFamily="34" charset="0"/>
              </a:rPr>
              <a:t>The </a:t>
            </a:r>
            <a:r>
              <a:rPr lang="en-US" sz="2000" b="1" i="1" dirty="0" err="1">
                <a:solidFill>
                  <a:schemeClr val="bg1"/>
                </a:solidFill>
                <a:effectLst>
                  <a:outerShdw blurRad="38100" dist="38100" dir="2700000" algn="tl">
                    <a:srgbClr val="000000"/>
                  </a:outerShdw>
                </a:effectLst>
                <a:latin typeface="Tahoma" pitchFamily="34" charset="0"/>
              </a:rPr>
              <a:t>Mintzberg</a:t>
            </a:r>
            <a:endParaRPr lang="en-US" sz="2000" b="1" i="1" dirty="0">
              <a:solidFill>
                <a:schemeClr val="bg1"/>
              </a:solidFill>
              <a:effectLst>
                <a:outerShdw blurRad="38100" dist="38100" dir="2700000" algn="tl">
                  <a:srgbClr val="000000"/>
                </a:outerShdw>
              </a:effectLst>
              <a:latin typeface="Tahoma" pitchFamily="34" charset="0"/>
            </a:endParaRPr>
          </a:p>
          <a:p>
            <a:pPr algn="ctr">
              <a:lnSpc>
                <a:spcPct val="110000"/>
              </a:lnSpc>
              <a:defRPr/>
            </a:pPr>
            <a:r>
              <a:rPr lang="en-US" sz="2000" b="1" i="1" dirty="0">
                <a:solidFill>
                  <a:schemeClr val="bg1"/>
                </a:solidFill>
                <a:effectLst>
                  <a:outerShdw blurRad="38100" dist="38100" dir="2700000" algn="tl">
                    <a:srgbClr val="000000"/>
                  </a:outerShdw>
                </a:effectLst>
                <a:latin typeface="Tahoma" pitchFamily="34" charset="0"/>
              </a:rPr>
              <a:t>Studies</a:t>
            </a:r>
            <a:endParaRPr lang="en-US" sz="1600" dirty="0">
              <a:solidFill>
                <a:schemeClr val="bg1"/>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92523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0907"/>
                                        </p:tgtEl>
                                        <p:attrNameLst>
                                          <p:attrName>style.visibility</p:attrName>
                                        </p:attrNameLst>
                                      </p:cBhvr>
                                      <p:to>
                                        <p:strVal val="visible"/>
                                      </p:to>
                                    </p:set>
                                    <p:animEffect transition="in" filter="wipe(up)">
                                      <p:cBhvr>
                                        <p:cTn id="7" dur="500"/>
                                        <p:tgtEl>
                                          <p:spTgt spid="80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7"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Managerial Roles</a:t>
            </a:r>
            <a:endParaRPr lang="en-US" altLang="en-US" dirty="0"/>
          </a:p>
        </p:txBody>
      </p:sp>
      <p:sp>
        <p:nvSpPr>
          <p:cNvPr id="36867" name="Rectangle 3"/>
          <p:cNvSpPr>
            <a:spLocks noGrp="1" noChangeArrowheads="1"/>
          </p:cNvSpPr>
          <p:nvPr>
            <p:ph type="body" idx="1"/>
          </p:nvPr>
        </p:nvSpPr>
        <p:spPr/>
        <p:txBody>
          <a:bodyPr>
            <a:normAutofit lnSpcReduction="10000"/>
          </a:bodyPr>
          <a:lstStyle/>
          <a:p>
            <a:r>
              <a:rPr lang="en-US" altLang="en-US"/>
              <a:t>Described by Mintzberg.</a:t>
            </a:r>
          </a:p>
          <a:p>
            <a:pPr lvl="1"/>
            <a:r>
              <a:rPr lang="en-US" altLang="en-US"/>
              <a:t>A role is a set of specific tasks a person performs because of the position they hold.</a:t>
            </a:r>
          </a:p>
          <a:p>
            <a:r>
              <a:rPr lang="en-US" altLang="en-US"/>
              <a:t>Roles are directed inside as well as outside the organization.</a:t>
            </a:r>
          </a:p>
          <a:p>
            <a:r>
              <a:rPr lang="en-US" altLang="en-US"/>
              <a:t>There are 3 broad role categories:</a:t>
            </a:r>
          </a:p>
          <a:p>
            <a:pPr lvl="1"/>
            <a:r>
              <a:rPr lang="en-US" altLang="en-US"/>
              <a:t>1. Interpersonal</a:t>
            </a:r>
          </a:p>
          <a:p>
            <a:pPr lvl="1"/>
            <a:r>
              <a:rPr lang="en-US" altLang="en-US"/>
              <a:t>2. Informational </a:t>
            </a:r>
          </a:p>
          <a:p>
            <a:pPr lvl="1"/>
            <a:r>
              <a:rPr lang="en-US" altLang="en-US"/>
              <a:t>3. Decisional</a:t>
            </a:r>
            <a:endParaRPr lang="en-US" alt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1794967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Interpersonal Roles</a:t>
            </a:r>
            <a:endParaRPr lang="en-US" altLang="en-US" dirty="0"/>
          </a:p>
        </p:txBody>
      </p:sp>
      <p:sp>
        <p:nvSpPr>
          <p:cNvPr id="38915" name="Rectangle 3"/>
          <p:cNvSpPr>
            <a:spLocks noGrp="1" noChangeArrowheads="1"/>
          </p:cNvSpPr>
          <p:nvPr>
            <p:ph type="body" idx="1"/>
          </p:nvPr>
        </p:nvSpPr>
        <p:spPr/>
        <p:txBody>
          <a:bodyPr/>
          <a:lstStyle/>
          <a:p>
            <a:r>
              <a:rPr lang="en-US" altLang="en-US"/>
              <a:t>Roles managers assume to coordinate and interact with employees and provide direction to the organization.</a:t>
            </a:r>
          </a:p>
          <a:p>
            <a:pPr lvl="1"/>
            <a:r>
              <a:rPr lang="en-US" altLang="en-US"/>
              <a:t>Figurehead role: symbolizes the organization and what it is trying to achieve.</a:t>
            </a:r>
          </a:p>
          <a:p>
            <a:pPr lvl="1"/>
            <a:r>
              <a:rPr lang="en-US" altLang="en-US"/>
              <a:t>Leader role: train, counsel, mentor and encourage high employee performance.</a:t>
            </a:r>
          </a:p>
          <a:p>
            <a:pPr lvl="1"/>
            <a:r>
              <a:rPr lang="en-US" altLang="en-US"/>
              <a:t>Liaison role: link and coordinate people inside and outside the organization to help achieve goals.</a:t>
            </a:r>
            <a:endParaRPr lang="en-US" alt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109767093"/>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Informational Roles</a:t>
            </a:r>
            <a:endParaRPr lang="en-US" altLang="en-US" dirty="0"/>
          </a:p>
        </p:txBody>
      </p:sp>
      <p:sp>
        <p:nvSpPr>
          <p:cNvPr id="40963" name="Rectangle 3"/>
          <p:cNvSpPr>
            <a:spLocks noGrp="1" noChangeArrowheads="1"/>
          </p:cNvSpPr>
          <p:nvPr>
            <p:ph type="body" idx="1"/>
          </p:nvPr>
        </p:nvSpPr>
        <p:spPr/>
        <p:txBody>
          <a:bodyPr>
            <a:normAutofit lnSpcReduction="10000"/>
          </a:bodyPr>
          <a:lstStyle/>
          <a:p>
            <a:r>
              <a:rPr lang="en-US" altLang="en-US"/>
              <a:t>Associated with the tasks needed to obtain and transmit information for management of the organization.</a:t>
            </a:r>
          </a:p>
          <a:p>
            <a:pPr lvl="1"/>
            <a:r>
              <a:rPr lang="en-US" altLang="en-US"/>
              <a:t>Monitor role: analyzes information from both the internal and external environment.</a:t>
            </a:r>
          </a:p>
          <a:p>
            <a:pPr lvl="1"/>
            <a:r>
              <a:rPr lang="en-US" altLang="en-US"/>
              <a:t>Disseminator role: manager transmits information to influence attitudes and behavior of employees.</a:t>
            </a:r>
          </a:p>
          <a:p>
            <a:pPr lvl="1"/>
            <a:r>
              <a:rPr lang="en-US" altLang="en-US"/>
              <a:t>Spokesperson role: use of information to positively influence the way people in and out of the organization respond to it.</a:t>
            </a:r>
            <a:endParaRPr lang="en-US" alt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91355902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Decisional Roles</a:t>
            </a:r>
            <a:endParaRPr lang="en-US" altLang="en-US" dirty="0"/>
          </a:p>
        </p:txBody>
      </p:sp>
      <p:sp>
        <p:nvSpPr>
          <p:cNvPr id="43011" name="Rectangle 3"/>
          <p:cNvSpPr>
            <a:spLocks noGrp="1" noChangeArrowheads="1"/>
          </p:cNvSpPr>
          <p:nvPr>
            <p:ph type="body" idx="1"/>
          </p:nvPr>
        </p:nvSpPr>
        <p:spPr/>
        <p:txBody>
          <a:bodyPr>
            <a:normAutofit fontScale="92500" lnSpcReduction="20000"/>
          </a:bodyPr>
          <a:lstStyle/>
          <a:p>
            <a:r>
              <a:rPr lang="en-US" altLang="en-US"/>
              <a:t>Associated with the methods managers use to plan strategy and utilize resources to achieve goals.</a:t>
            </a:r>
          </a:p>
          <a:p>
            <a:pPr lvl="1"/>
            <a:r>
              <a:rPr lang="en-US" altLang="en-US"/>
              <a:t>Entrepreneur role: deciding upon new projects or programs to initiate and invest. </a:t>
            </a:r>
          </a:p>
          <a:p>
            <a:pPr lvl="1"/>
            <a:r>
              <a:rPr lang="en-US" altLang="en-US"/>
              <a:t>Disturbance handler role: assume responsibility for handling an unexpected event or crisis.</a:t>
            </a:r>
          </a:p>
          <a:p>
            <a:pPr lvl="1"/>
            <a:r>
              <a:rPr lang="en-US" altLang="en-US"/>
              <a:t>Resource allocator role: assign resources between functions and divisions, set budgets of lower managers.</a:t>
            </a:r>
          </a:p>
          <a:p>
            <a:pPr lvl="1"/>
            <a:r>
              <a:rPr lang="en-US" altLang="en-US"/>
              <a:t>Negotiator role: seeks to negotiate solutions between other managers, unions, customers, or shareholders.</a:t>
            </a:r>
            <a:endParaRPr lang="en-US" alt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78223515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3200" b="1" smtClean="0">
                <a:solidFill>
                  <a:schemeClr val="tx1"/>
                </a:solidFill>
                <a:latin typeface="Times New Roman" pitchFamily="18" charset="0"/>
              </a:rPr>
              <a:t>APPROACHES TO MANAGEMENT</a:t>
            </a:r>
          </a:p>
        </p:txBody>
      </p:sp>
      <p:sp>
        <p:nvSpPr>
          <p:cNvPr id="3075" name="Rectangle 3"/>
          <p:cNvSpPr>
            <a:spLocks noGrp="1" noChangeArrowheads="1"/>
          </p:cNvSpPr>
          <p:nvPr>
            <p:ph type="body" idx="1"/>
          </p:nvPr>
        </p:nvSpPr>
        <p:spPr/>
        <p:txBody>
          <a:bodyPr/>
          <a:lstStyle/>
          <a:p>
            <a:pPr marL="514350" indent="-514350" eaLnBrk="1" hangingPunct="1">
              <a:buFontTx/>
              <a:buAutoNum type="arabicParenR"/>
            </a:pPr>
            <a:r>
              <a:rPr lang="en-US" sz="2800" smtClean="0">
                <a:latin typeface="Times New Roman" pitchFamily="18" charset="0"/>
              </a:rPr>
              <a:t>Decision Theory Approach</a:t>
            </a:r>
          </a:p>
          <a:p>
            <a:pPr marL="514350" indent="-514350" eaLnBrk="1" hangingPunct="1">
              <a:buFontTx/>
              <a:buAutoNum type="arabicParenR"/>
            </a:pPr>
            <a:r>
              <a:rPr lang="en-US" sz="2800" smtClean="0">
                <a:latin typeface="Times New Roman" pitchFamily="18" charset="0"/>
              </a:rPr>
              <a:t>Mathematical Approach</a:t>
            </a:r>
          </a:p>
          <a:p>
            <a:pPr marL="514350" indent="-514350" eaLnBrk="1" hangingPunct="1">
              <a:buFontTx/>
              <a:buAutoNum type="arabicParenR"/>
            </a:pPr>
            <a:r>
              <a:rPr lang="en-US" sz="2800" smtClean="0">
                <a:latin typeface="Times New Roman" pitchFamily="18" charset="0"/>
              </a:rPr>
              <a:t>Systems Approach</a:t>
            </a:r>
          </a:p>
          <a:p>
            <a:pPr marL="514350" indent="-514350" eaLnBrk="1" hangingPunct="1">
              <a:buFontTx/>
              <a:buAutoNum type="arabicParenR"/>
            </a:pPr>
            <a:r>
              <a:rPr lang="en-US" sz="2800" smtClean="0">
                <a:latin typeface="Times New Roman" pitchFamily="18" charset="0"/>
              </a:rPr>
              <a:t>McKinsey’s 7-S Approach</a:t>
            </a:r>
          </a:p>
          <a:p>
            <a:pPr marL="514350" indent="-514350" eaLnBrk="1" hangingPunct="1">
              <a:buFontTx/>
              <a:buNone/>
            </a:pPr>
            <a:endParaRPr lang="en-US" sz="2800" smtClean="0">
              <a:latin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685800"/>
            <a:ext cx="8229600" cy="609600"/>
          </a:xfrm>
        </p:spPr>
        <p:txBody>
          <a:bodyPr/>
          <a:lstStyle/>
          <a:p>
            <a:pPr eaLnBrk="1" hangingPunct="1"/>
            <a:r>
              <a:rPr lang="en-US" sz="3200" b="1" smtClean="0">
                <a:solidFill>
                  <a:schemeClr val="tx1"/>
                </a:solidFill>
                <a:latin typeface="Times New Roman" pitchFamily="18" charset="0"/>
              </a:rPr>
              <a:t>DECISION THEORY APPROACH</a:t>
            </a:r>
          </a:p>
        </p:txBody>
      </p:sp>
      <p:sp>
        <p:nvSpPr>
          <p:cNvPr id="4099" name="Rectangle 3"/>
          <p:cNvSpPr>
            <a:spLocks noGrp="1" noChangeArrowheads="1"/>
          </p:cNvSpPr>
          <p:nvPr>
            <p:ph type="body" idx="1"/>
          </p:nvPr>
        </p:nvSpPr>
        <p:spPr/>
        <p:txBody>
          <a:bodyPr/>
          <a:lstStyle/>
          <a:p>
            <a:pPr eaLnBrk="1" hangingPunct="1"/>
            <a:r>
              <a:rPr lang="en-US" sz="2600" smtClean="0">
                <a:latin typeface="Times New Roman" pitchFamily="18" charset="0"/>
              </a:rPr>
              <a:t>Manager – Decision maker</a:t>
            </a:r>
          </a:p>
          <a:p>
            <a:pPr eaLnBrk="1" hangingPunct="1"/>
            <a:r>
              <a:rPr lang="en-US" sz="2600" smtClean="0">
                <a:latin typeface="Times New Roman" pitchFamily="18" charset="0"/>
              </a:rPr>
              <a:t>Organisation – Decision making unit.</a:t>
            </a:r>
          </a:p>
          <a:p>
            <a:pPr eaLnBrk="1" hangingPunct="1"/>
            <a:r>
              <a:rPr lang="en-US" sz="2600" smtClean="0">
                <a:latin typeface="Times New Roman" pitchFamily="18" charset="0"/>
              </a:rPr>
              <a:t>Features</a:t>
            </a:r>
          </a:p>
          <a:p>
            <a:pPr lvl="1" eaLnBrk="1" hangingPunct="1"/>
            <a:r>
              <a:rPr lang="en-US" sz="2200" smtClean="0">
                <a:latin typeface="Times New Roman" pitchFamily="18" charset="0"/>
              </a:rPr>
              <a:t>Management is decision making.</a:t>
            </a:r>
          </a:p>
          <a:p>
            <a:pPr lvl="1" eaLnBrk="1" hangingPunct="1"/>
            <a:r>
              <a:rPr lang="en-US" sz="2200" smtClean="0">
                <a:latin typeface="Times New Roman" pitchFamily="18" charset="0"/>
              </a:rPr>
              <a:t>Members of Organisation - decision makers and problem solvers.</a:t>
            </a:r>
          </a:p>
          <a:p>
            <a:pPr lvl="1" eaLnBrk="1" hangingPunct="1"/>
            <a:r>
              <a:rPr lang="en-US" sz="2200" smtClean="0">
                <a:latin typeface="Times New Roman" pitchFamily="18" charset="0"/>
              </a:rPr>
              <a:t>Decision making - control point in management</a:t>
            </a:r>
          </a:p>
          <a:p>
            <a:pPr lvl="1" eaLnBrk="1" hangingPunct="1"/>
            <a:r>
              <a:rPr lang="en-US" sz="2200" smtClean="0">
                <a:latin typeface="Times New Roman" pitchFamily="18" charset="0"/>
              </a:rPr>
              <a:t>Increasing efficiency - the quality of decision</a:t>
            </a:r>
          </a:p>
          <a:p>
            <a:pPr lvl="1" eaLnBrk="1" hangingPunct="1"/>
            <a:r>
              <a:rPr lang="en-US" sz="2200" smtClean="0">
                <a:latin typeface="Times New Roman" pitchFamily="18" charset="0"/>
              </a:rPr>
              <a:t>MIS, process &amp; techniques of decision making are the subject matter of study.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0E88B846-64D9-4130-91B1-2EB6C3694257}"/>
              </a:ext>
            </a:extLst>
          </p:cNvPr>
          <p:cNvSpPr>
            <a:spLocks noGrp="1" noChangeArrowheads="1"/>
          </p:cNvSpPr>
          <p:nvPr>
            <p:ph type="title"/>
          </p:nvPr>
        </p:nvSpPr>
        <p:spPr/>
        <p:txBody>
          <a:bodyPr>
            <a:normAutofit fontScale="90000"/>
          </a:bodyPr>
          <a:lstStyle/>
          <a:p>
            <a:r>
              <a:rPr lang="en-US" altLang="en-US"/>
              <a:t>Historical Background of Management</a:t>
            </a:r>
          </a:p>
        </p:txBody>
      </p:sp>
      <p:sp>
        <p:nvSpPr>
          <p:cNvPr id="134147" name="Rectangle 3">
            <a:extLst>
              <a:ext uri="{FF2B5EF4-FFF2-40B4-BE49-F238E27FC236}">
                <a16:creationId xmlns:a16="http://schemas.microsoft.com/office/drawing/2014/main" id="{17C4AC36-C9D6-4176-BF18-E846000A497D}"/>
              </a:ext>
            </a:extLst>
          </p:cNvPr>
          <p:cNvSpPr>
            <a:spLocks noGrp="1" noChangeArrowheads="1"/>
          </p:cNvSpPr>
          <p:nvPr>
            <p:ph type="body" idx="1"/>
          </p:nvPr>
        </p:nvSpPr>
        <p:spPr/>
        <p:txBody>
          <a:bodyPr>
            <a:normAutofit fontScale="92500" lnSpcReduction="10000"/>
          </a:bodyPr>
          <a:lstStyle/>
          <a:p>
            <a:r>
              <a:rPr lang="en-US" altLang="en-US" dirty="0"/>
              <a:t>Ancient Management</a:t>
            </a:r>
          </a:p>
          <a:p>
            <a:pPr lvl="1"/>
            <a:r>
              <a:rPr lang="en-US" altLang="en-US" dirty="0"/>
              <a:t>Egypt (pyramids) and China (Great Wall)</a:t>
            </a:r>
          </a:p>
          <a:p>
            <a:pPr lvl="1"/>
            <a:r>
              <a:rPr lang="en-US" altLang="en-US" dirty="0"/>
              <a:t>Venetians (floating warship assembly lines)</a:t>
            </a:r>
          </a:p>
          <a:p>
            <a:r>
              <a:rPr lang="en-US" altLang="en-US" dirty="0"/>
              <a:t>Adam Smith</a:t>
            </a:r>
          </a:p>
          <a:p>
            <a:pPr lvl="1"/>
            <a:r>
              <a:rPr lang="en-US" altLang="en-US" dirty="0"/>
              <a:t>Published </a:t>
            </a:r>
            <a:r>
              <a:rPr lang="en-US" altLang="en-US" i="1" dirty="0"/>
              <a:t>“The Wealth of Nations” </a:t>
            </a:r>
            <a:r>
              <a:rPr lang="en-US" altLang="en-US" dirty="0"/>
              <a:t>in 1776</a:t>
            </a:r>
          </a:p>
          <a:p>
            <a:pPr lvl="2"/>
            <a:r>
              <a:rPr lang="en-US" altLang="en-US" dirty="0"/>
              <a:t>Advocated the division of labor (job specialization) to increase the productivity of workers</a:t>
            </a:r>
          </a:p>
          <a:p>
            <a:r>
              <a:rPr lang="en-US" altLang="en-US" dirty="0"/>
              <a:t>Industrial Revolution</a:t>
            </a:r>
          </a:p>
          <a:p>
            <a:pPr lvl="1"/>
            <a:r>
              <a:rPr lang="en-US" altLang="en-US" u="sng" dirty="0"/>
              <a:t>Substituted machine power for human labor</a:t>
            </a:r>
          </a:p>
          <a:p>
            <a:pPr lvl="1"/>
            <a:r>
              <a:rPr lang="en-US" altLang="en-US" u="sng" dirty="0"/>
              <a:t>Created large organizations in need of management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914400"/>
            <a:ext cx="8229600" cy="503238"/>
          </a:xfrm>
        </p:spPr>
        <p:txBody>
          <a:bodyPr>
            <a:normAutofit fontScale="90000"/>
          </a:bodyPr>
          <a:lstStyle/>
          <a:p>
            <a:pPr eaLnBrk="1" hangingPunct="1"/>
            <a:r>
              <a:rPr lang="en-US" sz="3200" b="1" smtClean="0">
                <a:solidFill>
                  <a:schemeClr val="tx1"/>
                </a:solidFill>
                <a:latin typeface="Times New Roman" pitchFamily="18" charset="0"/>
              </a:rPr>
              <a:t>DECISION THEORY APPROACH</a:t>
            </a:r>
          </a:p>
        </p:txBody>
      </p:sp>
      <p:sp>
        <p:nvSpPr>
          <p:cNvPr id="5123" name="Rectangle 3"/>
          <p:cNvSpPr>
            <a:spLocks noGrp="1" noChangeArrowheads="1"/>
          </p:cNvSpPr>
          <p:nvPr>
            <p:ph type="body" idx="1"/>
          </p:nvPr>
        </p:nvSpPr>
        <p:spPr>
          <a:xfrm>
            <a:off x="457200" y="1828800"/>
            <a:ext cx="8229600" cy="4297363"/>
          </a:xfrm>
        </p:spPr>
        <p:txBody>
          <a:bodyPr/>
          <a:lstStyle/>
          <a:p>
            <a:pPr eaLnBrk="1" hangingPunct="1"/>
            <a:r>
              <a:rPr lang="en-US" sz="2600" smtClean="0">
                <a:latin typeface="Times New Roman" pitchFamily="18" charset="0"/>
              </a:rPr>
              <a:t>Contributors</a:t>
            </a:r>
          </a:p>
          <a:p>
            <a:pPr lvl="1" eaLnBrk="1" hangingPunct="1"/>
            <a:r>
              <a:rPr lang="en-US" sz="2200" smtClean="0">
                <a:latin typeface="Times New Roman" pitchFamily="18" charset="0"/>
              </a:rPr>
              <a:t>Simon, Forrester, etc.</a:t>
            </a:r>
          </a:p>
          <a:p>
            <a:pPr eaLnBrk="1" hangingPunct="1"/>
            <a:r>
              <a:rPr lang="en-US" sz="2600" smtClean="0">
                <a:latin typeface="Times New Roman" pitchFamily="18" charset="0"/>
              </a:rPr>
              <a:t>Uses</a:t>
            </a:r>
          </a:p>
          <a:p>
            <a:pPr lvl="1" eaLnBrk="1" hangingPunct="1"/>
            <a:r>
              <a:rPr lang="en-US" sz="2600" b="1" smtClean="0">
                <a:latin typeface="Times New Roman" pitchFamily="18" charset="0"/>
              </a:rPr>
              <a:t> </a:t>
            </a:r>
            <a:r>
              <a:rPr lang="en-US" sz="2200" smtClean="0">
                <a:latin typeface="Times New Roman" pitchFamily="18" charset="0"/>
              </a:rPr>
              <a:t>Tools for making suitable decisions in organisations.</a:t>
            </a:r>
          </a:p>
          <a:p>
            <a:pPr eaLnBrk="1" hangingPunct="1"/>
            <a:r>
              <a:rPr lang="en-US" sz="2600" smtClean="0">
                <a:latin typeface="Times New Roman" pitchFamily="18" charset="0"/>
              </a:rPr>
              <a:t>Limitation</a:t>
            </a:r>
          </a:p>
          <a:p>
            <a:pPr lvl="1" eaLnBrk="1" hangingPunct="1"/>
            <a:r>
              <a:rPr lang="en-US" sz="2200" smtClean="0">
                <a:latin typeface="Times New Roman" pitchFamily="18" charset="0"/>
              </a:rPr>
              <a:t>Does not take the total view of management</a:t>
            </a:r>
          </a:p>
          <a:p>
            <a:pPr lvl="1" eaLnBrk="1" hangingPunct="1"/>
            <a:r>
              <a:rPr lang="en-US" sz="2200" smtClean="0">
                <a:latin typeface="Times New Roman" pitchFamily="18" charset="0"/>
              </a:rPr>
              <a:t>Decision making - one aspect of management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3200" b="1" smtClean="0">
                <a:solidFill>
                  <a:schemeClr val="tx1"/>
                </a:solidFill>
                <a:latin typeface="Times New Roman" pitchFamily="18" charset="0"/>
              </a:rPr>
              <a:t>MATHEMATICAL APPROACH</a:t>
            </a:r>
          </a:p>
        </p:txBody>
      </p:sp>
      <p:sp>
        <p:nvSpPr>
          <p:cNvPr id="6147" name="Rectangle 3"/>
          <p:cNvSpPr>
            <a:spLocks noGrp="1" noChangeArrowheads="1"/>
          </p:cNvSpPr>
          <p:nvPr>
            <p:ph type="body" idx="1"/>
          </p:nvPr>
        </p:nvSpPr>
        <p:spPr/>
        <p:txBody>
          <a:bodyPr/>
          <a:lstStyle/>
          <a:p>
            <a:pPr marL="609600" indent="-609600" eaLnBrk="1" hangingPunct="1"/>
            <a:r>
              <a:rPr lang="en-US" sz="2600" smtClean="0">
                <a:latin typeface="Times New Roman" pitchFamily="18" charset="0"/>
              </a:rPr>
              <a:t>Management- logical entity</a:t>
            </a:r>
          </a:p>
          <a:p>
            <a:pPr marL="609600" indent="-609600" eaLnBrk="1" hangingPunct="1"/>
            <a:r>
              <a:rPr lang="en-US" sz="2600" smtClean="0">
                <a:latin typeface="Times New Roman" pitchFamily="18" charset="0"/>
              </a:rPr>
              <a:t>Actions- Mathematical symbols, Relationships and measurable data.</a:t>
            </a:r>
          </a:p>
          <a:p>
            <a:pPr marL="609600" indent="-609600" eaLnBrk="1" hangingPunct="1"/>
            <a:r>
              <a:rPr lang="en-US" sz="2600" smtClean="0">
                <a:latin typeface="Times New Roman" pitchFamily="18" charset="0"/>
              </a:rPr>
              <a:t>Features</a:t>
            </a:r>
          </a:p>
          <a:p>
            <a:pPr marL="990600" lvl="1" indent="-533400" eaLnBrk="1" hangingPunct="1">
              <a:buFontTx/>
              <a:buAutoNum type="arabicPeriod"/>
            </a:pPr>
            <a:r>
              <a:rPr lang="en-US" sz="2200" smtClean="0">
                <a:latin typeface="Times New Roman" pitchFamily="18" charset="0"/>
              </a:rPr>
              <a:t>Problem Solving mechanism with the help of mathematical tools and techniques.</a:t>
            </a:r>
          </a:p>
          <a:p>
            <a:pPr marL="990600" lvl="1" indent="-533400" eaLnBrk="1" hangingPunct="1">
              <a:buFontTx/>
              <a:buAutoNum type="arabicPeriod"/>
            </a:pPr>
            <a:r>
              <a:rPr lang="en-US" sz="2200" smtClean="0">
                <a:latin typeface="Times New Roman" pitchFamily="18" charset="0"/>
              </a:rPr>
              <a:t>Problems Expressed in mathematical symbols.</a:t>
            </a:r>
          </a:p>
          <a:p>
            <a:pPr marL="990600" lvl="1" indent="-533400" eaLnBrk="1" hangingPunct="1">
              <a:buFontTx/>
              <a:buAutoNum type="arabicPeriod"/>
            </a:pPr>
            <a:r>
              <a:rPr lang="en-US" sz="2200" smtClean="0">
                <a:latin typeface="Times New Roman" pitchFamily="18" charset="0"/>
              </a:rPr>
              <a:t>Variables in management – quantified.</a:t>
            </a:r>
          </a:p>
          <a:p>
            <a:pPr marL="990600" lvl="1" indent="-533400" eaLnBrk="1" hangingPunct="1">
              <a:buFontTx/>
              <a:buAutoNum type="arabicPeriod"/>
            </a:pPr>
            <a:r>
              <a:rPr lang="en-US" sz="2200" smtClean="0">
                <a:latin typeface="Times New Roman" pitchFamily="18" charset="0"/>
              </a:rPr>
              <a:t>Scope - Decision making, system analysis &amp; some aspect of human behaviour.</a:t>
            </a:r>
          </a:p>
          <a:p>
            <a:pPr marL="990600" lvl="1" indent="-533400" eaLnBrk="1" hangingPunct="1">
              <a:buFontTx/>
              <a:buAutoNum type="arabicPeriod"/>
            </a:pPr>
            <a:r>
              <a:rPr lang="en-US" sz="2200" smtClean="0">
                <a:latin typeface="Times New Roman" pitchFamily="18" charset="0"/>
              </a:rPr>
              <a:t>Tools - Operations research ,simulation etc.</a:t>
            </a: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200" b="1" smtClean="0">
                <a:solidFill>
                  <a:schemeClr val="tx1"/>
                </a:solidFill>
                <a:latin typeface="Times New Roman" pitchFamily="18" charset="0"/>
              </a:rPr>
              <a:t>MATHEMATICAL APPROACH Cont..</a:t>
            </a:r>
          </a:p>
        </p:txBody>
      </p:sp>
      <p:sp>
        <p:nvSpPr>
          <p:cNvPr id="7171" name="Rectangle 3"/>
          <p:cNvSpPr>
            <a:spLocks noGrp="1" noChangeArrowheads="1"/>
          </p:cNvSpPr>
          <p:nvPr>
            <p:ph type="body" idx="1"/>
          </p:nvPr>
        </p:nvSpPr>
        <p:spPr/>
        <p:txBody>
          <a:bodyPr/>
          <a:lstStyle/>
          <a:p>
            <a:pPr eaLnBrk="1" hangingPunct="1"/>
            <a:r>
              <a:rPr lang="en-US" sz="2600" smtClean="0">
                <a:latin typeface="Times New Roman" pitchFamily="18" charset="0"/>
              </a:rPr>
              <a:t>Contributors</a:t>
            </a:r>
          </a:p>
          <a:p>
            <a:pPr lvl="1" eaLnBrk="1" hangingPunct="1"/>
            <a:r>
              <a:rPr lang="en-US" sz="2600" smtClean="0">
                <a:latin typeface="Times New Roman" pitchFamily="18" charset="0"/>
              </a:rPr>
              <a:t> </a:t>
            </a:r>
            <a:r>
              <a:rPr lang="en-US" sz="2200" smtClean="0">
                <a:latin typeface="Times New Roman" pitchFamily="18" charset="0"/>
              </a:rPr>
              <a:t>Newman, Charles Hitch, etc.</a:t>
            </a:r>
          </a:p>
          <a:p>
            <a:pPr eaLnBrk="1" hangingPunct="1"/>
            <a:r>
              <a:rPr lang="en-US" sz="2600" smtClean="0">
                <a:latin typeface="Times New Roman" pitchFamily="18" charset="0"/>
              </a:rPr>
              <a:t>Uses</a:t>
            </a:r>
          </a:p>
          <a:p>
            <a:pPr lvl="1" eaLnBrk="1" hangingPunct="1"/>
            <a:r>
              <a:rPr lang="en-US" sz="2600" smtClean="0">
                <a:latin typeface="Times New Roman" pitchFamily="18" charset="0"/>
              </a:rPr>
              <a:t> </a:t>
            </a:r>
            <a:r>
              <a:rPr lang="en-US" sz="2200" smtClean="0">
                <a:latin typeface="Times New Roman" pitchFamily="18" charset="0"/>
              </a:rPr>
              <a:t>Provided Exactness in management discipline</a:t>
            </a:r>
            <a:r>
              <a:rPr lang="en-US" sz="2600" smtClean="0">
                <a:latin typeface="Times New Roman" pitchFamily="18" charset="0"/>
              </a:rPr>
              <a:t>.</a:t>
            </a:r>
          </a:p>
          <a:p>
            <a:pPr eaLnBrk="1" hangingPunct="1"/>
            <a:r>
              <a:rPr lang="en-US" sz="2600" smtClean="0">
                <a:latin typeface="Times New Roman" pitchFamily="18" charset="0"/>
              </a:rPr>
              <a:t>Limitations</a:t>
            </a:r>
          </a:p>
          <a:p>
            <a:pPr lvl="1" eaLnBrk="1" hangingPunct="1"/>
            <a:r>
              <a:rPr lang="en-US" sz="2200" smtClean="0">
                <a:latin typeface="Times New Roman" pitchFamily="18" charset="0"/>
              </a:rPr>
              <a:t>Not a separate school</a:t>
            </a:r>
          </a:p>
          <a:p>
            <a:pPr lvl="1" eaLnBrk="1" hangingPunct="1"/>
            <a:r>
              <a:rPr lang="en-US" sz="2200" smtClean="0">
                <a:latin typeface="Times New Roman" pitchFamily="18" charset="0"/>
              </a:rPr>
              <a:t>Technique in decision making.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81000"/>
            <a:ext cx="8077200" cy="685800"/>
          </a:xfrm>
        </p:spPr>
        <p:txBody>
          <a:bodyPr>
            <a:normAutofit fontScale="90000"/>
          </a:bodyPr>
          <a:lstStyle/>
          <a:p>
            <a:pPr eaLnBrk="1" hangingPunct="1"/>
            <a:r>
              <a:rPr lang="en-US" sz="3200" b="1" smtClean="0">
                <a:solidFill>
                  <a:schemeClr val="tx1"/>
                </a:solidFill>
                <a:latin typeface="Times New Roman" pitchFamily="18" charset="0"/>
              </a:rPr>
              <a:t/>
            </a:r>
            <a:br>
              <a:rPr lang="en-US" sz="3200" b="1" smtClean="0">
                <a:solidFill>
                  <a:schemeClr val="tx1"/>
                </a:solidFill>
                <a:latin typeface="Times New Roman" pitchFamily="18" charset="0"/>
              </a:rPr>
            </a:br>
            <a:r>
              <a:rPr lang="en-US" sz="3200" b="1" smtClean="0">
                <a:solidFill>
                  <a:schemeClr val="tx1"/>
                </a:solidFill>
                <a:latin typeface="Times New Roman" pitchFamily="18" charset="0"/>
              </a:rPr>
              <a:t>SYSTEMS APPROACH </a:t>
            </a:r>
            <a:br>
              <a:rPr lang="en-US" sz="3200" b="1" smtClean="0">
                <a:solidFill>
                  <a:schemeClr val="tx1"/>
                </a:solidFill>
                <a:latin typeface="Times New Roman" pitchFamily="18" charset="0"/>
              </a:rPr>
            </a:br>
            <a:endParaRPr lang="en-US" sz="3200" b="1" smtClean="0">
              <a:solidFill>
                <a:schemeClr val="tx1"/>
              </a:solidFill>
              <a:latin typeface="Times New Roman" pitchFamily="18" charset="0"/>
            </a:endParaRPr>
          </a:p>
        </p:txBody>
      </p:sp>
      <p:sp>
        <p:nvSpPr>
          <p:cNvPr id="8195" name="Rectangle 3"/>
          <p:cNvSpPr>
            <a:spLocks noGrp="1" noChangeArrowheads="1"/>
          </p:cNvSpPr>
          <p:nvPr>
            <p:ph type="body" idx="1"/>
          </p:nvPr>
        </p:nvSpPr>
        <p:spPr>
          <a:xfrm>
            <a:off x="457200" y="1371600"/>
            <a:ext cx="8229600" cy="5257800"/>
          </a:xfrm>
        </p:spPr>
        <p:txBody>
          <a:bodyPr/>
          <a:lstStyle/>
          <a:p>
            <a:pPr eaLnBrk="1" hangingPunct="1">
              <a:lnSpc>
                <a:spcPct val="80000"/>
              </a:lnSpc>
            </a:pPr>
            <a:r>
              <a:rPr lang="en-US" sz="2600" dirty="0" smtClean="0">
                <a:latin typeface="Times New Roman" pitchFamily="18" charset="0"/>
              </a:rPr>
              <a:t>An enterprise - Man-Made system</a:t>
            </a:r>
          </a:p>
          <a:p>
            <a:pPr eaLnBrk="1" hangingPunct="1">
              <a:lnSpc>
                <a:spcPct val="80000"/>
              </a:lnSpc>
            </a:pPr>
            <a:r>
              <a:rPr lang="en-US" sz="2600" dirty="0" smtClean="0">
                <a:latin typeface="Times New Roman" pitchFamily="18" charset="0"/>
              </a:rPr>
              <a:t>Internal parts</a:t>
            </a:r>
          </a:p>
          <a:p>
            <a:pPr lvl="1">
              <a:lnSpc>
                <a:spcPct val="80000"/>
              </a:lnSpc>
            </a:pPr>
            <a:r>
              <a:rPr lang="en-US" sz="2200" dirty="0" smtClean="0">
                <a:latin typeface="Times New Roman" pitchFamily="18" charset="0"/>
              </a:rPr>
              <a:t>Achieve established goals</a:t>
            </a:r>
          </a:p>
          <a:p>
            <a:pPr eaLnBrk="1" hangingPunct="1">
              <a:lnSpc>
                <a:spcPct val="80000"/>
              </a:lnSpc>
            </a:pPr>
            <a:r>
              <a:rPr lang="en-US" sz="2600" dirty="0" smtClean="0">
                <a:latin typeface="Times New Roman" pitchFamily="18" charset="0"/>
              </a:rPr>
              <a:t>External parts</a:t>
            </a:r>
          </a:p>
          <a:p>
            <a:pPr lvl="1">
              <a:lnSpc>
                <a:spcPct val="80000"/>
              </a:lnSpc>
            </a:pPr>
            <a:r>
              <a:rPr lang="en-US" sz="2200" dirty="0" smtClean="0">
                <a:latin typeface="Times New Roman" pitchFamily="18" charset="0"/>
              </a:rPr>
              <a:t>Achieve interplay with its environment</a:t>
            </a:r>
          </a:p>
          <a:p>
            <a:pPr eaLnBrk="1" hangingPunct="1">
              <a:lnSpc>
                <a:spcPct val="80000"/>
              </a:lnSpc>
            </a:pPr>
            <a:r>
              <a:rPr lang="en-US" sz="2600" dirty="0" smtClean="0">
                <a:latin typeface="Times New Roman" pitchFamily="18" charset="0"/>
              </a:rPr>
              <a:t>Manager integrates his available facilities with goal achievement.</a:t>
            </a:r>
          </a:p>
          <a:p>
            <a:pPr eaLnBrk="1" hangingPunct="1">
              <a:lnSpc>
                <a:spcPct val="80000"/>
              </a:lnSpc>
            </a:pPr>
            <a:r>
              <a:rPr lang="en-US" sz="2600" b="1" dirty="0" smtClean="0">
                <a:latin typeface="Times New Roman" pitchFamily="18" charset="0"/>
              </a:rPr>
              <a:t>Uses</a:t>
            </a:r>
          </a:p>
          <a:p>
            <a:pPr lvl="1" eaLnBrk="1" hangingPunct="1">
              <a:lnSpc>
                <a:spcPct val="80000"/>
              </a:lnSpc>
            </a:pPr>
            <a:r>
              <a:rPr lang="en-US" sz="2200" dirty="0" smtClean="0">
                <a:latin typeface="Times New Roman" pitchFamily="18" charset="0"/>
              </a:rPr>
              <a:t>Quick Perception</a:t>
            </a:r>
          </a:p>
          <a:p>
            <a:pPr lvl="1" eaLnBrk="1" hangingPunct="1">
              <a:lnSpc>
                <a:spcPct val="80000"/>
              </a:lnSpc>
            </a:pPr>
            <a:r>
              <a:rPr lang="en-US" sz="2200" dirty="0" smtClean="0">
                <a:latin typeface="Times New Roman" pitchFamily="18" charset="0"/>
              </a:rPr>
              <a:t>Better Planning</a:t>
            </a:r>
          </a:p>
          <a:p>
            <a:pPr eaLnBrk="1" hangingPunct="1">
              <a:lnSpc>
                <a:spcPct val="80000"/>
              </a:lnSpc>
            </a:pPr>
            <a:r>
              <a:rPr lang="en-US" sz="2600" b="1" dirty="0" smtClean="0">
                <a:latin typeface="Times New Roman" pitchFamily="18" charset="0"/>
              </a:rPr>
              <a:t>Limitations</a:t>
            </a:r>
          </a:p>
          <a:p>
            <a:pPr lvl="1" eaLnBrk="1" hangingPunct="1">
              <a:lnSpc>
                <a:spcPct val="80000"/>
              </a:lnSpc>
            </a:pPr>
            <a:r>
              <a:rPr lang="en-US" sz="2200" dirty="0" smtClean="0">
                <a:latin typeface="Times New Roman" pitchFamily="18" charset="0"/>
              </a:rPr>
              <a:t>Complicated</a:t>
            </a:r>
          </a:p>
          <a:p>
            <a:pPr lvl="1" eaLnBrk="1" hangingPunct="1">
              <a:lnSpc>
                <a:spcPct val="80000"/>
              </a:lnSpc>
            </a:pPr>
            <a:r>
              <a:rPr lang="en-US" sz="2200" dirty="0" smtClean="0">
                <a:latin typeface="Times New Roman" pitchFamily="18" charset="0"/>
              </a:rPr>
              <a:t>Expensive</a:t>
            </a:r>
            <a:endParaRPr lang="en-US" sz="2000" dirty="0" smtClean="0">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A018C937-723C-47F9-878E-DFE312352C0E}" type="slidenum">
              <a:rPr lang="en-US" smtClean="0"/>
              <a:pPr/>
              <a:t>54</a:t>
            </a:fld>
            <a:endParaRPr lang="en-US" smtClean="0"/>
          </a:p>
        </p:txBody>
      </p:sp>
      <p:sp>
        <p:nvSpPr>
          <p:cNvPr id="9219" name="Rectangle 2"/>
          <p:cNvSpPr>
            <a:spLocks noGrp="1" noChangeArrowheads="1"/>
          </p:cNvSpPr>
          <p:nvPr>
            <p:ph type="title"/>
          </p:nvPr>
        </p:nvSpPr>
        <p:spPr>
          <a:xfrm>
            <a:off x="685800" y="304800"/>
            <a:ext cx="7772400" cy="1066800"/>
          </a:xfrm>
        </p:spPr>
        <p:txBody>
          <a:bodyPr/>
          <a:lstStyle/>
          <a:p>
            <a:r>
              <a:rPr lang="en-US" u="sng" smtClean="0"/>
              <a:t>System</a:t>
            </a:r>
          </a:p>
        </p:txBody>
      </p:sp>
      <p:sp>
        <p:nvSpPr>
          <p:cNvPr id="9220" name="Rectangle 3"/>
          <p:cNvSpPr>
            <a:spLocks noGrp="1" noChangeArrowheads="1"/>
          </p:cNvSpPr>
          <p:nvPr>
            <p:ph type="body" idx="1"/>
          </p:nvPr>
        </p:nvSpPr>
        <p:spPr>
          <a:xfrm>
            <a:off x="685800" y="1371600"/>
            <a:ext cx="7772400" cy="4724400"/>
          </a:xfrm>
        </p:spPr>
        <p:txBody>
          <a:bodyPr/>
          <a:lstStyle/>
          <a:p>
            <a:pPr>
              <a:lnSpc>
                <a:spcPct val="90000"/>
              </a:lnSpc>
            </a:pPr>
            <a:r>
              <a:rPr lang="en-US" smtClean="0"/>
              <a:t>A set of interconnected elements to achieve a common objective</a:t>
            </a:r>
          </a:p>
          <a:p>
            <a:pPr>
              <a:lnSpc>
                <a:spcPct val="90000"/>
              </a:lnSpc>
            </a:pPr>
            <a:r>
              <a:rPr lang="en-US" smtClean="0"/>
              <a:t>Elements are interrelated and interdependent</a:t>
            </a:r>
          </a:p>
          <a:p>
            <a:pPr>
              <a:lnSpc>
                <a:spcPct val="90000"/>
              </a:lnSpc>
            </a:pPr>
            <a:r>
              <a:rPr lang="en-US" smtClean="0"/>
              <a:t>Composed of sub-systems, which in turn may be made up of other subsystems</a:t>
            </a:r>
          </a:p>
          <a:p>
            <a:pPr>
              <a:lnSpc>
                <a:spcPct val="90000"/>
              </a:lnSpc>
            </a:pPr>
            <a:r>
              <a:rPr lang="en-US" smtClean="0"/>
              <a:t>The set of elements may be: Input(s), Process(es), or output(s)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2B26E3CA-12DC-4E24-A44C-A18F8BEF58C8}" type="slidenum">
              <a:rPr lang="en-US" smtClean="0"/>
              <a:pPr/>
              <a:t>55</a:t>
            </a:fld>
            <a:endParaRPr lang="en-US" smtClean="0"/>
          </a:p>
        </p:txBody>
      </p:sp>
      <p:sp>
        <p:nvSpPr>
          <p:cNvPr id="10243" name="Rectangle 3"/>
          <p:cNvSpPr>
            <a:spLocks noGrp="1" noChangeArrowheads="1"/>
          </p:cNvSpPr>
          <p:nvPr>
            <p:ph type="body" idx="1"/>
          </p:nvPr>
        </p:nvSpPr>
        <p:spPr>
          <a:xfrm>
            <a:off x="685800" y="533400"/>
            <a:ext cx="7772400" cy="5562600"/>
          </a:xfrm>
        </p:spPr>
        <p:txBody>
          <a:bodyPr/>
          <a:lstStyle/>
          <a:p>
            <a:pPr>
              <a:lnSpc>
                <a:spcPct val="80000"/>
              </a:lnSpc>
            </a:pPr>
            <a:r>
              <a:rPr lang="en-US" sz="2800" smtClean="0"/>
              <a:t>Cybernetic systems – self-regulating, self-monitoring (feedback and control elements attached)</a:t>
            </a:r>
          </a:p>
          <a:p>
            <a:pPr>
              <a:lnSpc>
                <a:spcPct val="80000"/>
              </a:lnSpc>
            </a:pPr>
            <a:r>
              <a:rPr lang="en-US" sz="2800" smtClean="0"/>
              <a:t>A system cannot exist in vacuum</a:t>
            </a:r>
          </a:p>
          <a:p>
            <a:pPr>
              <a:lnSpc>
                <a:spcPct val="80000"/>
              </a:lnSpc>
            </a:pPr>
            <a:r>
              <a:rPr lang="en-US" sz="2800" smtClean="0"/>
              <a:t>It exists and functions in an </a:t>
            </a:r>
            <a:r>
              <a:rPr lang="en-US" sz="2800" i="1" smtClean="0"/>
              <a:t>environment</a:t>
            </a:r>
            <a:r>
              <a:rPr lang="en-US" sz="2800" smtClean="0"/>
              <a:t>, separated by its </a:t>
            </a:r>
            <a:r>
              <a:rPr lang="en-US" sz="2800" i="1" smtClean="0"/>
              <a:t>boundary</a:t>
            </a:r>
            <a:endParaRPr lang="en-US" sz="2800" smtClean="0"/>
          </a:p>
          <a:p>
            <a:pPr>
              <a:lnSpc>
                <a:spcPct val="80000"/>
              </a:lnSpc>
            </a:pPr>
            <a:r>
              <a:rPr lang="en-US" sz="2800" smtClean="0"/>
              <a:t>Several systems may share the same environment</a:t>
            </a:r>
          </a:p>
          <a:p>
            <a:pPr>
              <a:lnSpc>
                <a:spcPct val="80000"/>
              </a:lnSpc>
            </a:pPr>
            <a:r>
              <a:rPr lang="en-US" sz="2800" smtClean="0"/>
              <a:t>Some systems may be connected by a shared boundary</a:t>
            </a:r>
            <a:endParaRPr lang="en-US" sz="2800" i="1" smtClean="0"/>
          </a:p>
          <a:p>
            <a:pPr>
              <a:lnSpc>
                <a:spcPct val="80000"/>
              </a:lnSpc>
            </a:pPr>
            <a:r>
              <a:rPr lang="en-US" sz="2800" i="1" smtClean="0"/>
              <a:t>Open system</a:t>
            </a:r>
            <a:r>
              <a:rPr lang="en-US" sz="2800" smtClean="0"/>
              <a:t>: interacts with its environment, exchanges inputs and outputs</a:t>
            </a:r>
            <a:endParaRPr lang="en-US" sz="2800" i="1" smtClean="0"/>
          </a:p>
          <a:p>
            <a:pPr>
              <a:lnSpc>
                <a:spcPct val="80000"/>
              </a:lnSpc>
            </a:pPr>
            <a:r>
              <a:rPr lang="en-US" sz="2800" i="1" smtClean="0"/>
              <a:t>Closed systems</a:t>
            </a:r>
            <a:r>
              <a:rPr lang="en-US" sz="2800" smtClean="0"/>
              <a:t>: do not interact, or exchange any inputs or outputs with its environment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System Approach Theory of </a:t>
            </a:r>
            <a:r>
              <a:rPr lang="en-US" b="1" dirty="0" smtClean="0"/>
              <a:t>Management</a:t>
            </a:r>
            <a:endParaRPr lang="en-US" dirty="0"/>
          </a:p>
        </p:txBody>
      </p:sp>
      <p:sp>
        <p:nvSpPr>
          <p:cNvPr id="3" name="Content Placeholder 2"/>
          <p:cNvSpPr>
            <a:spLocks noGrp="1"/>
          </p:cNvSpPr>
          <p:nvPr>
            <p:ph idx="1"/>
          </p:nvPr>
        </p:nvSpPr>
        <p:spPr/>
        <p:txBody>
          <a:bodyPr/>
          <a:lstStyle/>
          <a:p>
            <a:pPr>
              <a:buNone/>
            </a:pPr>
            <a:r>
              <a:rPr lang="en-US" b="1" dirty="0"/>
              <a:t>Features of System Approach:</a:t>
            </a:r>
          </a:p>
          <a:p>
            <a:pPr>
              <a:buNone/>
            </a:pPr>
            <a:r>
              <a:rPr lang="en-US" dirty="0" smtClean="0"/>
              <a:t>1. </a:t>
            </a:r>
            <a:r>
              <a:rPr lang="en-US" dirty="0"/>
              <a:t> System approach considers the </a:t>
            </a:r>
            <a:r>
              <a:rPr lang="en-US" dirty="0" err="1"/>
              <a:t>organisation</a:t>
            </a:r>
            <a:r>
              <a:rPr lang="en-US" dirty="0"/>
              <a:t> as a dynamic and inter-related set of parts. Each part represents a department or a sub-system. Each department has its sub-system. Continuous and effective interaction of sub-systems helps to attain goals of the larger system.</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Approach Theory of Management</a:t>
            </a:r>
            <a:endParaRPr lang="en-US" dirty="0"/>
          </a:p>
        </p:txBody>
      </p:sp>
      <p:sp>
        <p:nvSpPr>
          <p:cNvPr id="3" name="Content Placeholder 2"/>
          <p:cNvSpPr>
            <a:spLocks noGrp="1"/>
          </p:cNvSpPr>
          <p:nvPr>
            <p:ph idx="1"/>
          </p:nvPr>
        </p:nvSpPr>
        <p:spPr/>
        <p:txBody>
          <a:bodyPr/>
          <a:lstStyle/>
          <a:p>
            <a:pPr>
              <a:buNone/>
            </a:pPr>
            <a:r>
              <a:rPr lang="en-US" dirty="0"/>
              <a:t>2. It considers the impact of both near and distant future on </a:t>
            </a:r>
            <a:r>
              <a:rPr lang="en-US" dirty="0" err="1"/>
              <a:t>organisational</a:t>
            </a:r>
            <a:r>
              <a:rPr lang="en-US" dirty="0"/>
              <a:t> activities. </a:t>
            </a:r>
            <a:r>
              <a:rPr lang="en-US" dirty="0" err="1"/>
              <a:t>Organisations</a:t>
            </a:r>
            <a:r>
              <a:rPr lang="en-US" dirty="0"/>
              <a:t> constantly respond to changes in the internal and external environmental conditions.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Approach Theory of Management</a:t>
            </a:r>
            <a:endParaRPr lang="en-US" dirty="0"/>
          </a:p>
        </p:txBody>
      </p:sp>
      <p:sp>
        <p:nvSpPr>
          <p:cNvPr id="3" name="Content Placeholder 2"/>
          <p:cNvSpPr>
            <a:spLocks noGrp="1"/>
          </p:cNvSpPr>
          <p:nvPr>
            <p:ph idx="1"/>
          </p:nvPr>
        </p:nvSpPr>
        <p:spPr/>
        <p:txBody>
          <a:bodyPr/>
          <a:lstStyle/>
          <a:p>
            <a:pPr>
              <a:buNone/>
            </a:pPr>
            <a:r>
              <a:rPr lang="en-US" dirty="0" smtClean="0"/>
              <a:t>3. </a:t>
            </a:r>
            <a:r>
              <a:rPr lang="en-US" dirty="0"/>
              <a:t>System approach integrates goals of different parts of the </a:t>
            </a:r>
            <a:r>
              <a:rPr lang="en-US" dirty="0" err="1"/>
              <a:t>organisation</a:t>
            </a:r>
            <a:r>
              <a:rPr lang="en-US" dirty="0"/>
              <a:t> (sub-systems or departments) with the </a:t>
            </a:r>
            <a:r>
              <a:rPr lang="en-US" dirty="0" err="1"/>
              <a:t>organisation</a:t>
            </a:r>
            <a:r>
              <a:rPr lang="en-US" dirty="0"/>
              <a:t> as a whole. It also integrates goals of the </a:t>
            </a:r>
            <a:r>
              <a:rPr lang="en-US" dirty="0" err="1"/>
              <a:t>organisation</a:t>
            </a:r>
            <a:r>
              <a:rPr lang="en-US" dirty="0"/>
              <a:t> with goals of the environment or society in which it operates. Integration of goals maintains equilibrium or balance and enables </a:t>
            </a:r>
            <a:r>
              <a:rPr lang="en-US" dirty="0" err="1"/>
              <a:t>organisations</a:t>
            </a:r>
            <a:r>
              <a:rPr lang="en-US" dirty="0"/>
              <a:t> to grow in the dynamic environment.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Approach Theory of Management</a:t>
            </a:r>
            <a:endParaRPr lang="en-US" dirty="0"/>
          </a:p>
        </p:txBody>
      </p:sp>
      <p:sp>
        <p:nvSpPr>
          <p:cNvPr id="3" name="Content Placeholder 2"/>
          <p:cNvSpPr>
            <a:spLocks noGrp="1"/>
          </p:cNvSpPr>
          <p:nvPr>
            <p:ph idx="1"/>
          </p:nvPr>
        </p:nvSpPr>
        <p:spPr/>
        <p:txBody>
          <a:bodyPr/>
          <a:lstStyle/>
          <a:p>
            <a:pPr>
              <a:buNone/>
            </a:pPr>
            <a:r>
              <a:rPr lang="en-US" dirty="0"/>
              <a:t>4</a:t>
            </a:r>
            <a:r>
              <a:rPr lang="en-US" dirty="0" smtClean="0"/>
              <a:t>. </a:t>
            </a:r>
            <a:r>
              <a:rPr lang="en-US" dirty="0"/>
              <a:t> It synthesizes knowledge of different fields of study such as biology, sociology, psychology, information systems, economics etc. As business </a:t>
            </a:r>
            <a:r>
              <a:rPr lang="en-US" dirty="0" err="1"/>
              <a:t>organisation</a:t>
            </a:r>
            <a:r>
              <a:rPr lang="en-US" dirty="0"/>
              <a:t> deals with different components of society, it makes best use of different fields of study to improve interaction with its counterparts.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CBB4C71-D11E-41B8-B50E-51EA3FEFD663}"/>
              </a:ext>
            </a:extLst>
          </p:cNvPr>
          <p:cNvSpPr>
            <a:spLocks noGrp="1" noChangeArrowheads="1"/>
          </p:cNvSpPr>
          <p:nvPr>
            <p:ph type="title"/>
          </p:nvPr>
        </p:nvSpPr>
        <p:spPr>
          <a:xfrm>
            <a:off x="1028700" y="685801"/>
            <a:ext cx="7355758" cy="726141"/>
          </a:xfrm>
        </p:spPr>
        <p:txBody>
          <a:bodyPr>
            <a:normAutofit fontScale="90000"/>
          </a:bodyPr>
          <a:lstStyle/>
          <a:p>
            <a:r>
              <a:rPr lang="en-US"/>
              <a:t>Management – An Art, Science or Profession</a:t>
            </a:r>
            <a:endParaRPr lang="en-US" dirty="0"/>
          </a:p>
        </p:txBody>
      </p:sp>
      <p:sp>
        <p:nvSpPr>
          <p:cNvPr id="12290" name="Rectangle 3">
            <a:extLst>
              <a:ext uri="{FF2B5EF4-FFF2-40B4-BE49-F238E27FC236}">
                <a16:creationId xmlns:a16="http://schemas.microsoft.com/office/drawing/2014/main" id="{66D461BA-65C6-4713-87ED-13ECB8F1AD7E}"/>
              </a:ext>
            </a:extLst>
          </p:cNvPr>
          <p:cNvSpPr>
            <a:spLocks noGrp="1" noChangeArrowheads="1"/>
          </p:cNvSpPr>
          <p:nvPr>
            <p:ph idx="1"/>
          </p:nvPr>
        </p:nvSpPr>
        <p:spPr>
          <a:xfrm>
            <a:off x="1028700" y="1532966"/>
            <a:ext cx="7355757" cy="4787153"/>
          </a:xfrm>
        </p:spPr>
        <p:txBody>
          <a:bodyPr>
            <a:normAutofit fontScale="85000" lnSpcReduction="10000"/>
          </a:bodyPr>
          <a:lstStyle/>
          <a:p>
            <a:r>
              <a:rPr lang="en-US" altLang="en-US" dirty="0"/>
              <a:t>Science: </a:t>
            </a:r>
          </a:p>
          <a:p>
            <a:r>
              <a:rPr lang="en-US" altLang="en-US" i="1" dirty="0"/>
              <a:t>Any branch of knowledge to be considered a science (like – physics, chemistry, biology etc.) should fulfill the following conditions:</a:t>
            </a:r>
          </a:p>
          <a:p>
            <a:pPr lvl="1"/>
            <a:r>
              <a:rPr lang="en-US" altLang="en-US" u="sng" dirty="0"/>
              <a:t>The existence of a systematic body of knowledge encompassing a wide array of principles;</a:t>
            </a:r>
          </a:p>
          <a:p>
            <a:pPr lvl="1"/>
            <a:r>
              <a:rPr lang="en-US" altLang="en-US" u="sng" dirty="0"/>
              <a:t>The principle must explain a phenomenon by establishing cause – effect relationship;</a:t>
            </a:r>
          </a:p>
          <a:p>
            <a:r>
              <a:rPr lang="en-US" altLang="en-US" dirty="0"/>
              <a:t>Over the years, thanks to the contributions of many thinkers and practitioners, management, with its own principles has emerged as a systematic body of knowledge.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System Approach Theory of Management</a:t>
            </a:r>
            <a:endParaRPr lang="en-US" dirty="0"/>
          </a:p>
        </p:txBody>
      </p:sp>
      <p:sp>
        <p:nvSpPr>
          <p:cNvPr id="3" name="Content Placeholder 2"/>
          <p:cNvSpPr>
            <a:spLocks noGrp="1"/>
          </p:cNvSpPr>
          <p:nvPr>
            <p:ph idx="1"/>
          </p:nvPr>
        </p:nvSpPr>
        <p:spPr/>
        <p:txBody>
          <a:bodyPr/>
          <a:lstStyle/>
          <a:p>
            <a:pPr>
              <a:buNone/>
            </a:pPr>
            <a:r>
              <a:rPr lang="en-US" dirty="0"/>
              <a:t>5. System approach enables </a:t>
            </a:r>
            <a:r>
              <a:rPr lang="en-US" dirty="0" err="1"/>
              <a:t>organisations</a:t>
            </a:r>
            <a:r>
              <a:rPr lang="en-US" dirty="0"/>
              <a:t> to frame policies that promote business objectives and social objectives. Business operates in the social system and social values, culture, beliefs and ethics are important constituents of business operations.</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Systems Theory</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Critics </a:t>
            </a:r>
            <a:r>
              <a:rPr lang="en-US" dirty="0"/>
              <a:t>of this theory claim this as a theoretical approach to management. The way an </a:t>
            </a:r>
            <a:r>
              <a:rPr lang="en-US" dirty="0" err="1"/>
              <a:t>organisation</a:t>
            </a:r>
            <a:r>
              <a:rPr lang="en-US" dirty="0"/>
              <a:t> actually works and solves problems (by applying different techniques and methods) has no appeal in the theory.</a:t>
            </a:r>
          </a:p>
          <a:p>
            <a:pPr fontAlgn="base"/>
            <a:r>
              <a:rPr lang="en-US" dirty="0" smtClean="0"/>
              <a:t>Relationship </a:t>
            </a:r>
            <a:r>
              <a:rPr lang="en-US" dirty="0"/>
              <a:t>amongst parts of the </a:t>
            </a:r>
            <a:r>
              <a:rPr lang="en-US" dirty="0" err="1"/>
              <a:t>organisation</a:t>
            </a:r>
            <a:r>
              <a:rPr lang="en-US" dirty="0"/>
              <a:t> is </a:t>
            </a:r>
            <a:r>
              <a:rPr lang="en-US" dirty="0" err="1"/>
              <a:t>emphasised</a:t>
            </a:r>
            <a:r>
              <a:rPr lang="en-US" dirty="0"/>
              <a:t> upon but the exact nature of inter-dependence is not defined.</a:t>
            </a:r>
          </a:p>
          <a:p>
            <a:pPr fontAlgn="base"/>
            <a:r>
              <a:rPr lang="en-US" dirty="0" smtClean="0"/>
              <a:t>Exact </a:t>
            </a:r>
            <a:r>
              <a:rPr lang="en-US" dirty="0"/>
              <a:t>relationship between internal and external environment of the </a:t>
            </a:r>
            <a:r>
              <a:rPr lang="en-US" dirty="0" err="1"/>
              <a:t>organisation</a:t>
            </a:r>
            <a:r>
              <a:rPr lang="en-US" dirty="0"/>
              <a:t> is also not defined.</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Systems Theory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System approach fails to provide uniform approach to management. Management principles change with changes in its environmental </a:t>
            </a:r>
            <a:r>
              <a:rPr lang="en-US" dirty="0" err="1" smtClean="0"/>
              <a:t>vairables</a:t>
            </a:r>
            <a:r>
              <a:rPr lang="en-US" dirty="0" smtClean="0"/>
              <a:t>. No standard set of principles apply to all types of </a:t>
            </a:r>
            <a:r>
              <a:rPr lang="en-US" dirty="0" err="1" smtClean="0"/>
              <a:t>organisations</a:t>
            </a:r>
            <a:r>
              <a:rPr lang="en-US" dirty="0" smtClean="0"/>
              <a:t>. </a:t>
            </a:r>
            <a:endParaRPr lang="en-US" dirty="0"/>
          </a:p>
          <a:p>
            <a:r>
              <a:rPr lang="en-US" dirty="0"/>
              <a:t>It fails to provide concepts that apply to all types of </a:t>
            </a:r>
            <a:r>
              <a:rPr lang="en-US" dirty="0" err="1"/>
              <a:t>organisations</a:t>
            </a:r>
            <a:r>
              <a:rPr lang="en-US" dirty="0"/>
              <a:t>. The small </a:t>
            </a:r>
            <a:r>
              <a:rPr lang="en-US" dirty="0" err="1"/>
              <a:t>organisations</a:t>
            </a:r>
            <a:r>
              <a:rPr lang="en-US" dirty="0"/>
              <a:t> are less adaptive to environmental variables than large </a:t>
            </a:r>
            <a:r>
              <a:rPr lang="en-US" dirty="0" err="1"/>
              <a:t>organisations</a:t>
            </a:r>
            <a:r>
              <a:rPr lang="en-US" dirty="0"/>
              <a:t>. The theory assumes that most of the </a:t>
            </a:r>
            <a:r>
              <a:rPr lang="en-US" dirty="0" err="1"/>
              <a:t>organisations</a:t>
            </a:r>
            <a:r>
              <a:rPr lang="en-US" dirty="0"/>
              <a:t> are big, complex and open systems. It, thus, fails to provide a unified theory.</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Systems Model of Management</a:t>
            </a:r>
          </a:p>
        </p:txBody>
      </p:sp>
      <p:pic>
        <p:nvPicPr>
          <p:cNvPr id="3074" name="Picture 2" descr="https://cdn.businessmanagementideas.com/wp-content/uploads/2016/08/clip_image002_thumb-11.jpg"/>
          <p:cNvPicPr>
            <a:picLocks noChangeAspect="1" noChangeArrowheads="1"/>
          </p:cNvPicPr>
          <p:nvPr/>
        </p:nvPicPr>
        <p:blipFill>
          <a:blip r:embed="rId2" cstate="print"/>
          <a:srcRect/>
          <a:stretch>
            <a:fillRect/>
          </a:stretch>
        </p:blipFill>
        <p:spPr bwMode="auto">
          <a:xfrm>
            <a:off x="838200" y="2133600"/>
            <a:ext cx="7582826" cy="3429000"/>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Components of Systems Theory of </a:t>
            </a:r>
            <a:r>
              <a:rPr lang="en-US" b="1" dirty="0" smtClean="0"/>
              <a:t>Management</a:t>
            </a:r>
            <a:endParaRPr lang="en-US" dirty="0"/>
          </a:p>
        </p:txBody>
      </p:sp>
      <p:sp>
        <p:nvSpPr>
          <p:cNvPr id="3" name="Content Placeholder 2"/>
          <p:cNvSpPr>
            <a:spLocks noGrp="1"/>
          </p:cNvSpPr>
          <p:nvPr>
            <p:ph idx="1"/>
          </p:nvPr>
        </p:nvSpPr>
        <p:spPr/>
        <p:txBody>
          <a:bodyPr/>
          <a:lstStyle/>
          <a:p>
            <a:pPr>
              <a:buNone/>
            </a:pPr>
            <a:r>
              <a:rPr lang="en-US" b="1" dirty="0"/>
              <a:t>The components are: </a:t>
            </a:r>
            <a:endParaRPr lang="en-US" b="1" dirty="0" smtClean="0"/>
          </a:p>
          <a:p>
            <a:pPr marL="514350" indent="-514350">
              <a:buAutoNum type="arabicPeriod"/>
            </a:pPr>
            <a:r>
              <a:rPr lang="en-US" dirty="0" smtClean="0"/>
              <a:t>Sub-System</a:t>
            </a:r>
            <a:r>
              <a:rPr lang="en-US" dirty="0"/>
              <a:t> </a:t>
            </a:r>
            <a:endParaRPr lang="en-US" dirty="0" smtClean="0"/>
          </a:p>
          <a:p>
            <a:pPr marL="514350" indent="-514350">
              <a:buAutoNum type="arabicPeriod"/>
            </a:pPr>
            <a:r>
              <a:rPr lang="en-US" dirty="0" smtClean="0"/>
              <a:t>Synergy</a:t>
            </a:r>
            <a:r>
              <a:rPr lang="en-US" dirty="0"/>
              <a:t> </a:t>
            </a:r>
            <a:endParaRPr lang="en-US" dirty="0" smtClean="0"/>
          </a:p>
          <a:p>
            <a:pPr marL="514350" indent="-514350">
              <a:buAutoNum type="arabicPeriod"/>
            </a:pPr>
            <a:r>
              <a:rPr lang="en-US" dirty="0" smtClean="0"/>
              <a:t>Open </a:t>
            </a:r>
            <a:r>
              <a:rPr lang="en-US" dirty="0"/>
              <a:t>and Closed Systems </a:t>
            </a:r>
            <a:endParaRPr lang="en-US" dirty="0" smtClean="0"/>
          </a:p>
          <a:p>
            <a:pPr marL="514350" indent="-514350">
              <a:buAutoNum type="arabicPeriod"/>
            </a:pPr>
            <a:r>
              <a:rPr lang="en-US" dirty="0" smtClean="0"/>
              <a:t>System </a:t>
            </a:r>
            <a:r>
              <a:rPr lang="en-US" dirty="0"/>
              <a:t>Boundary </a:t>
            </a:r>
            <a:endParaRPr lang="en-US" dirty="0" smtClean="0"/>
          </a:p>
          <a:p>
            <a:pPr marL="514350" indent="-514350">
              <a:buAutoNum type="arabicPeriod"/>
            </a:pPr>
            <a:r>
              <a:rPr lang="en-US" dirty="0" smtClean="0"/>
              <a:t>Flow</a:t>
            </a:r>
            <a:r>
              <a:rPr lang="en-US" dirty="0"/>
              <a:t> </a:t>
            </a:r>
            <a:endParaRPr lang="en-US" dirty="0" smtClean="0"/>
          </a:p>
          <a:p>
            <a:pPr marL="514350" indent="-514350">
              <a:buAutoNum type="arabicPeriod"/>
            </a:pPr>
            <a:r>
              <a:rPr lang="en-US" dirty="0" smtClean="0"/>
              <a:t>Feedback</a:t>
            </a:r>
            <a:r>
              <a:rPr lang="en-US" dirty="0"/>
              <a: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Planning: Meaning </a:t>
            </a:r>
            <a:endParaRPr lang="en-US" dirty="0"/>
          </a:p>
        </p:txBody>
      </p:sp>
      <p:sp>
        <p:nvSpPr>
          <p:cNvPr id="5" name="Content Placeholder 4"/>
          <p:cNvSpPr>
            <a:spLocks noGrp="1"/>
          </p:cNvSpPr>
          <p:nvPr>
            <p:ph sz="quarter" idx="1"/>
          </p:nvPr>
        </p:nvSpPr>
        <p:spPr/>
        <p:txBody>
          <a:bodyPr>
            <a:noAutofit/>
          </a:bodyPr>
          <a:lstStyle/>
          <a:p>
            <a:r>
              <a:rPr lang="en-US" sz="2400" dirty="0"/>
              <a:t>Planning is deciding in advance </a:t>
            </a:r>
          </a:p>
          <a:p>
            <a:pPr lvl="1"/>
            <a:r>
              <a:rPr lang="en-US" sz="2000" dirty="0"/>
              <a:t>what to do, </a:t>
            </a:r>
          </a:p>
          <a:p>
            <a:pPr lvl="1"/>
            <a:r>
              <a:rPr lang="en-US" sz="2000" dirty="0"/>
              <a:t>how to do it, </a:t>
            </a:r>
          </a:p>
          <a:p>
            <a:pPr lvl="1"/>
            <a:r>
              <a:rPr lang="en-US" sz="2000" dirty="0"/>
              <a:t>when to do it and </a:t>
            </a:r>
          </a:p>
          <a:p>
            <a:pPr lvl="1"/>
            <a:r>
              <a:rPr lang="en-US" sz="2000" dirty="0"/>
              <a:t>who should do it. </a:t>
            </a:r>
          </a:p>
          <a:p>
            <a:pPr lvl="1"/>
            <a:r>
              <a:rPr lang="en-US" sz="2000" dirty="0"/>
              <a:t>It involves anticipating the future and consciously choosing the future course of action.</a:t>
            </a:r>
          </a:p>
          <a:p>
            <a:endParaRPr lang="en-US" sz="2400" dirty="0"/>
          </a:p>
          <a:p>
            <a:r>
              <a:rPr lang="en-US" sz="2400" b="1" dirty="0"/>
              <a:t>“According to </a:t>
            </a:r>
            <a:r>
              <a:rPr lang="en-US" sz="2400" b="1" dirty="0" err="1"/>
              <a:t>Haimann</a:t>
            </a:r>
            <a:r>
              <a:rPr lang="en-US" sz="2400" b="1" dirty="0"/>
              <a:t>, Planning is the function that determines in advance what should be done.”</a:t>
            </a:r>
          </a:p>
          <a:p>
            <a:pPr lvl="1"/>
            <a:r>
              <a:rPr lang="en-US" sz="2000" i="0" dirty="0"/>
              <a:t>When a manager </a:t>
            </a:r>
            <a:r>
              <a:rPr lang="en-US" sz="2000" b="1" i="0" dirty="0"/>
              <a:t>plans</a:t>
            </a:r>
            <a:r>
              <a:rPr lang="en-US" sz="2000" i="0" dirty="0"/>
              <a:t>, he projects a course of action for further attempting to achieve a consistent co-ordinate structure of operations aimed at the desired results.</a:t>
            </a:r>
            <a:endParaRPr lang="en-US" sz="2000" b="1"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Nature of Planning</a:t>
            </a:r>
            <a:endParaRPr lang="en-US" dirty="0"/>
          </a:p>
        </p:txBody>
      </p:sp>
      <p:sp>
        <p:nvSpPr>
          <p:cNvPr id="3" name="Content Placeholder 2"/>
          <p:cNvSpPr>
            <a:spLocks noGrp="1"/>
          </p:cNvSpPr>
          <p:nvPr>
            <p:ph sz="quarter" idx="1"/>
          </p:nvPr>
        </p:nvSpPr>
        <p:spPr/>
        <p:txBody>
          <a:bodyPr>
            <a:normAutofit/>
          </a:bodyPr>
          <a:lstStyle/>
          <a:p>
            <a:r>
              <a:rPr lang="en-US" dirty="0"/>
              <a:t>Planning is goal-oriented</a:t>
            </a:r>
          </a:p>
          <a:p>
            <a:r>
              <a:rPr lang="en-US" dirty="0"/>
              <a:t>Planning is a primary function</a:t>
            </a:r>
          </a:p>
          <a:p>
            <a:r>
              <a:rPr lang="en-US" dirty="0"/>
              <a:t>Planning is all-pervasive</a:t>
            </a:r>
          </a:p>
          <a:p>
            <a:r>
              <a:rPr lang="en-US" dirty="0"/>
              <a:t>Planning is a continuous process</a:t>
            </a:r>
          </a:p>
          <a:p>
            <a:r>
              <a:rPr lang="en-US" dirty="0"/>
              <a:t>Planning is forward-looking</a:t>
            </a:r>
          </a:p>
          <a:p>
            <a:r>
              <a:rPr lang="en-US" dirty="0"/>
              <a:t>Planning involves choice</a:t>
            </a:r>
          </a:p>
          <a:p>
            <a:r>
              <a:rPr lang="en-US" dirty="0"/>
              <a:t>Planning is directed towards efficiency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Planning</a:t>
            </a:r>
            <a:endParaRPr lang="en-US" dirty="0"/>
          </a:p>
        </p:txBody>
      </p:sp>
      <p:sp>
        <p:nvSpPr>
          <p:cNvPr id="3" name="Content Placeholder 2"/>
          <p:cNvSpPr>
            <a:spLocks noGrp="1"/>
          </p:cNvSpPr>
          <p:nvPr>
            <p:ph sz="quarter" idx="1"/>
          </p:nvPr>
        </p:nvSpPr>
        <p:spPr/>
        <p:txBody>
          <a:bodyPr>
            <a:normAutofit/>
          </a:bodyPr>
          <a:lstStyle/>
          <a:p>
            <a:r>
              <a:rPr lang="en-US" dirty="0"/>
              <a:t>Focuses attention on objectives and result</a:t>
            </a:r>
          </a:p>
          <a:p>
            <a:r>
              <a:rPr lang="en-US" dirty="0"/>
              <a:t>Reduces uncertainty and risk</a:t>
            </a:r>
          </a:p>
          <a:p>
            <a:r>
              <a:rPr lang="en-US" dirty="0"/>
              <a:t>Provides sense of direction</a:t>
            </a:r>
          </a:p>
          <a:p>
            <a:r>
              <a:rPr lang="en-US" dirty="0"/>
              <a:t>Encourages innovation and creativity</a:t>
            </a:r>
          </a:p>
          <a:p>
            <a:r>
              <a:rPr lang="en-US" dirty="0"/>
              <a:t>Helps in </a:t>
            </a:r>
            <a:r>
              <a:rPr lang="en-US" dirty="0" smtClean="0"/>
              <a:t>co-ordination</a:t>
            </a:r>
            <a:endParaRPr lang="en-US" dirty="0"/>
          </a:p>
          <a:p>
            <a:r>
              <a:rPr lang="en-US" dirty="0"/>
              <a:t>Guides decision-making</a:t>
            </a:r>
          </a:p>
          <a:p>
            <a:r>
              <a:rPr lang="en-US" dirty="0"/>
              <a:t>Provide efficiency in operation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F6A4-745C-4448-B3B3-B98653EF8F48}"/>
              </a:ext>
            </a:extLst>
          </p:cNvPr>
          <p:cNvSpPr>
            <a:spLocks noGrp="1"/>
          </p:cNvSpPr>
          <p:nvPr>
            <p:ph type="title"/>
          </p:nvPr>
        </p:nvSpPr>
        <p:spPr/>
        <p:txBody>
          <a:bodyPr/>
          <a:lstStyle/>
          <a:p>
            <a:r>
              <a:rPr lang="en-US" dirty="0"/>
              <a:t>Planning Premises</a:t>
            </a:r>
          </a:p>
        </p:txBody>
      </p:sp>
      <p:sp>
        <p:nvSpPr>
          <p:cNvPr id="3" name="Content Placeholder 2">
            <a:extLst>
              <a:ext uri="{FF2B5EF4-FFF2-40B4-BE49-F238E27FC236}">
                <a16:creationId xmlns:a16="http://schemas.microsoft.com/office/drawing/2014/main" id="{A9E0C9A5-D267-4394-8179-0217A4461046}"/>
              </a:ext>
            </a:extLst>
          </p:cNvPr>
          <p:cNvSpPr>
            <a:spLocks noGrp="1"/>
          </p:cNvSpPr>
          <p:nvPr>
            <p:ph idx="1"/>
          </p:nvPr>
        </p:nvSpPr>
        <p:spPr/>
        <p:txBody>
          <a:bodyPr>
            <a:normAutofit fontScale="70000" lnSpcReduction="20000"/>
          </a:bodyPr>
          <a:lstStyle/>
          <a:p>
            <a:r>
              <a:rPr lang="en-US" dirty="0"/>
              <a:t>These are the conditions under which planning activities will be undertaken</a:t>
            </a:r>
          </a:p>
          <a:p>
            <a:r>
              <a:rPr lang="en-US" dirty="0"/>
              <a:t>Planning premises are planning activities – the expected environmental and internal conditions </a:t>
            </a:r>
          </a:p>
          <a:p>
            <a:r>
              <a:rPr lang="en-US" dirty="0"/>
              <a:t>External premises include </a:t>
            </a:r>
            <a:r>
              <a:rPr lang="en-US" sz="2900" dirty="0"/>
              <a:t>total</a:t>
            </a:r>
            <a:r>
              <a:rPr lang="en-US" dirty="0"/>
              <a:t> factors in task environment like political, social, technological, competitor’s plan and actions, government policies, etc.</a:t>
            </a:r>
          </a:p>
          <a:p>
            <a:r>
              <a:rPr lang="en-US" dirty="0"/>
              <a:t>Internal premises include organization’s policies, resources of various types, and the ability of the organization to withstand the environmental pressure</a:t>
            </a:r>
          </a:p>
          <a:p>
            <a:r>
              <a:rPr lang="en-US" dirty="0"/>
              <a:t>Forecasting plays a major role in planning premises</a:t>
            </a:r>
          </a:p>
          <a:p>
            <a:r>
              <a:rPr lang="en-US" dirty="0"/>
              <a:t>At the top level, it is mostly externally focused and it becomes more internally focused at the lower management</a:t>
            </a:r>
          </a:p>
        </p:txBody>
      </p:sp>
      <p:sp>
        <p:nvSpPr>
          <p:cNvPr id="4" name="Slide Number Placeholder 3">
            <a:extLst>
              <a:ext uri="{FF2B5EF4-FFF2-40B4-BE49-F238E27FC236}">
                <a16:creationId xmlns:a16="http://schemas.microsoft.com/office/drawing/2014/main" id="{EC30FE13-0E1D-4E02-95CC-4F8285518091}"/>
              </a:ext>
            </a:extLst>
          </p:cNvPr>
          <p:cNvSpPr>
            <a:spLocks noGrp="1"/>
          </p:cNvSpPr>
          <p:nvPr>
            <p:ph type="sldNum" sz="quarter" idx="12"/>
          </p:nvPr>
        </p:nvSpPr>
        <p:spPr/>
        <p:txBody>
          <a:bodyPr/>
          <a:lstStyle/>
          <a:p>
            <a:fld id="{69E57DC2-970A-4B3E-BB1C-7A09969E49DF}" type="slidenum">
              <a:rPr lang="en-US" smtClean="0"/>
              <a:pPr/>
              <a:t>68</a:t>
            </a:fld>
            <a:endParaRPr lang="en-US" dirty="0"/>
          </a:p>
        </p:txBody>
      </p:sp>
    </p:spTree>
    <p:extLst>
      <p:ext uri="{BB962C8B-B14F-4D97-AF65-F5344CB8AC3E}">
        <p14:creationId xmlns:p14="http://schemas.microsoft.com/office/powerpoint/2010/main" val="10168734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Planning</a:t>
            </a:r>
          </a:p>
        </p:txBody>
      </p:sp>
      <p:pic>
        <p:nvPicPr>
          <p:cNvPr id="13" name="Picture 3">
            <a:extLst>
              <a:ext uri="{FF2B5EF4-FFF2-40B4-BE49-F238E27FC236}">
                <a16:creationId xmlns:a16="http://schemas.microsoft.com/office/drawing/2014/main" id="{E470ED87-40A6-49AB-8C5F-BBB7F637106C}"/>
              </a:ext>
            </a:extLst>
          </p:cNvPr>
          <p:cNvPicPr>
            <a:picLocks noGrp="1" noChangeAspect="1" noChangeArrowheads="1"/>
          </p:cNvPicPr>
          <p:nvPr>
            <p:ph idx="1"/>
          </p:nvPr>
        </p:nvPicPr>
        <p:blipFill>
          <a:blip r:embed="rId2" cstate="print"/>
          <a:srcRect/>
          <a:stretch>
            <a:fillRect/>
          </a:stretch>
        </p:blipFill>
        <p:spPr bwMode="auto">
          <a:xfrm>
            <a:off x="1028701" y="1635919"/>
            <a:ext cx="7200900" cy="4581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E2FC03E-8E31-4055-B646-A577A5BDC27E}"/>
              </a:ext>
            </a:extLst>
          </p:cNvPr>
          <p:cNvSpPr>
            <a:spLocks noGrp="1" noChangeArrowheads="1"/>
          </p:cNvSpPr>
          <p:nvPr>
            <p:ph type="title"/>
          </p:nvPr>
        </p:nvSpPr>
        <p:spPr>
          <a:xfrm>
            <a:off x="1028700" y="685801"/>
            <a:ext cx="7298872" cy="726141"/>
          </a:xfrm>
        </p:spPr>
        <p:txBody>
          <a:bodyPr wrap="none">
            <a:normAutofit/>
          </a:bodyPr>
          <a:lstStyle/>
          <a:p>
            <a:r>
              <a:rPr lang="en-US" sz="3200" dirty="0"/>
              <a:t>Management – An Art, Science or Profession</a:t>
            </a:r>
          </a:p>
        </p:txBody>
      </p:sp>
      <p:sp>
        <p:nvSpPr>
          <p:cNvPr id="13314" name="Rectangle 3">
            <a:extLst>
              <a:ext uri="{FF2B5EF4-FFF2-40B4-BE49-F238E27FC236}">
                <a16:creationId xmlns:a16="http://schemas.microsoft.com/office/drawing/2014/main" id="{8D81FAEC-D3B7-499F-AE15-35AE8884BCF8}"/>
              </a:ext>
            </a:extLst>
          </p:cNvPr>
          <p:cNvSpPr>
            <a:spLocks noGrp="1" noChangeArrowheads="1"/>
          </p:cNvSpPr>
          <p:nvPr>
            <p:ph idx="1"/>
          </p:nvPr>
        </p:nvSpPr>
        <p:spPr>
          <a:xfrm>
            <a:off x="1028700" y="1532966"/>
            <a:ext cx="7298871" cy="4787153"/>
          </a:xfrm>
        </p:spPr>
        <p:txBody>
          <a:bodyPr/>
          <a:lstStyle/>
          <a:p>
            <a:r>
              <a:rPr lang="en-US" altLang="en-US" dirty="0"/>
              <a:t>Management may be considered as inexact science because,</a:t>
            </a:r>
          </a:p>
          <a:p>
            <a:pPr lvl="1"/>
            <a:r>
              <a:rPr lang="en-US" altLang="en-US" dirty="0"/>
              <a:t>Management involves getting things done through people</a:t>
            </a:r>
          </a:p>
          <a:p>
            <a:pPr lvl="1"/>
            <a:r>
              <a:rPr lang="en-US" altLang="en-US" dirty="0"/>
              <a:t>The behavior of human beings cannot be accurately predicted</a:t>
            </a:r>
          </a:p>
          <a:p>
            <a:pPr lvl="1"/>
            <a:r>
              <a:rPr lang="en-US" altLang="en-US" dirty="0"/>
              <a:t>The output varies – consistency missing</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Mission or Purpose</a:t>
            </a:r>
          </a:p>
        </p:txBody>
      </p:sp>
      <p:sp>
        <p:nvSpPr>
          <p:cNvPr id="3" name="Content Placeholder 2"/>
          <p:cNvSpPr>
            <a:spLocks noGrp="1"/>
          </p:cNvSpPr>
          <p:nvPr>
            <p:ph sz="quarter" idx="1"/>
          </p:nvPr>
        </p:nvSpPr>
        <p:spPr/>
        <p:txBody>
          <a:bodyPr>
            <a:normAutofit/>
          </a:bodyPr>
          <a:lstStyle/>
          <a:p>
            <a:r>
              <a:rPr lang="en-US" dirty="0"/>
              <a:t>Mission identifies the basic tasks of an organization for which it exists.</a:t>
            </a:r>
          </a:p>
          <a:p>
            <a:r>
              <a:rPr lang="en-US" dirty="0"/>
              <a:t>It answers some of the basic questions :</a:t>
            </a:r>
          </a:p>
          <a:p>
            <a:pPr lvl="1">
              <a:buFont typeface="Wingdings" pitchFamily="2" charset="2"/>
              <a:buChar char="ü"/>
            </a:pPr>
            <a:r>
              <a:rPr lang="en-US" dirty="0"/>
              <a:t>What business we are in?</a:t>
            </a:r>
          </a:p>
          <a:p>
            <a:pPr lvl="1">
              <a:buFont typeface="Wingdings" pitchFamily="2" charset="2"/>
              <a:buChar char="ü"/>
            </a:pPr>
            <a:r>
              <a:rPr lang="en-US" dirty="0"/>
              <a:t>What will our business be?</a:t>
            </a:r>
          </a:p>
          <a:p>
            <a:pPr lvl="1">
              <a:buFont typeface="Wingdings" pitchFamily="2" charset="2"/>
              <a:buChar char="ü"/>
            </a:pPr>
            <a:r>
              <a:rPr lang="en-US" dirty="0"/>
              <a:t>Who are our customers?</a:t>
            </a:r>
          </a:p>
          <a:p>
            <a:pPr lvl="1">
              <a:buFont typeface="Wingdings" pitchFamily="2" charset="2"/>
              <a:buChar char="ü"/>
            </a:pPr>
            <a:r>
              <a:rPr lang="en-US" dirty="0"/>
              <a:t>What are our values and beliefs?</a:t>
            </a:r>
          </a:p>
          <a:p>
            <a:pPr lvl="1">
              <a:buFont typeface="Wingdings" pitchFamily="2" charset="2"/>
              <a:buChar char="ü"/>
            </a:pPr>
            <a:r>
              <a:rPr lang="en-US" dirty="0"/>
              <a:t>What will be due utility to the society? </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
          </p:nvPr>
        </p:nvSpPr>
        <p:spPr/>
        <p:txBody>
          <a:bodyPr>
            <a:normAutofit fontScale="70000" lnSpcReduction="20000"/>
          </a:bodyPr>
          <a:lstStyle/>
          <a:p>
            <a:pPr>
              <a:lnSpc>
                <a:spcPct val="120000"/>
              </a:lnSpc>
            </a:pPr>
            <a:r>
              <a:rPr lang="en-US" dirty="0"/>
              <a:t>Objective are goals, aims or purposes that organization wish over varying periods of time.</a:t>
            </a:r>
          </a:p>
          <a:p>
            <a:pPr>
              <a:lnSpc>
                <a:spcPct val="120000"/>
              </a:lnSpc>
            </a:pPr>
            <a:r>
              <a:rPr lang="en-US" dirty="0"/>
              <a:t>No Planning is possible without setting up of Objectives. </a:t>
            </a:r>
          </a:p>
          <a:p>
            <a:pPr>
              <a:lnSpc>
                <a:spcPct val="120000"/>
              </a:lnSpc>
            </a:pPr>
            <a:r>
              <a:rPr lang="en-US" dirty="0"/>
              <a:t>Objectives are related to the future and are an essential part of the planning process </a:t>
            </a:r>
          </a:p>
          <a:p>
            <a:pPr>
              <a:lnSpc>
                <a:spcPct val="120000"/>
              </a:lnSpc>
            </a:pPr>
            <a:r>
              <a:rPr lang="en-US" dirty="0"/>
              <a:t>Goals and Objectives Should Be </a:t>
            </a:r>
            <a:r>
              <a:rPr lang="en-US" b="1" dirty="0" smtClean="0"/>
              <a:t>SMART</a:t>
            </a:r>
            <a:r>
              <a:rPr lang="en-US" dirty="0" smtClean="0"/>
              <a:t> </a:t>
            </a:r>
            <a:endParaRPr lang="en-US" dirty="0"/>
          </a:p>
          <a:p>
            <a:pPr lvl="1">
              <a:lnSpc>
                <a:spcPct val="120000"/>
              </a:lnSpc>
            </a:pPr>
            <a:r>
              <a:rPr lang="en-US" b="1" dirty="0"/>
              <a:t>S</a:t>
            </a:r>
            <a:r>
              <a:rPr lang="en-US" dirty="0"/>
              <a:t>pecific </a:t>
            </a:r>
          </a:p>
          <a:p>
            <a:pPr lvl="1">
              <a:lnSpc>
                <a:spcPct val="120000"/>
              </a:lnSpc>
            </a:pPr>
            <a:r>
              <a:rPr lang="en-US" b="1" dirty="0"/>
              <a:t>M</a:t>
            </a:r>
            <a:r>
              <a:rPr lang="en-US" dirty="0"/>
              <a:t>easurable </a:t>
            </a:r>
          </a:p>
          <a:p>
            <a:pPr lvl="1">
              <a:lnSpc>
                <a:spcPct val="120000"/>
              </a:lnSpc>
            </a:pPr>
            <a:r>
              <a:rPr lang="en-US" b="1" dirty="0"/>
              <a:t>A</a:t>
            </a:r>
            <a:r>
              <a:rPr lang="en-US" dirty="0"/>
              <a:t>cceptable </a:t>
            </a:r>
          </a:p>
          <a:p>
            <a:pPr lvl="1">
              <a:lnSpc>
                <a:spcPct val="120000"/>
              </a:lnSpc>
            </a:pPr>
            <a:r>
              <a:rPr lang="en-US" b="1" dirty="0"/>
              <a:t>R</a:t>
            </a:r>
            <a:r>
              <a:rPr lang="en-US" dirty="0"/>
              <a:t>ealistic </a:t>
            </a:r>
          </a:p>
          <a:p>
            <a:pPr lvl="1">
              <a:lnSpc>
                <a:spcPct val="120000"/>
              </a:lnSpc>
            </a:pPr>
            <a:r>
              <a:rPr lang="en-US" b="1" dirty="0"/>
              <a:t>T</a:t>
            </a:r>
            <a:r>
              <a:rPr lang="en-US" dirty="0"/>
              <a:t>imeframe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Policies</a:t>
            </a:r>
            <a:endParaRPr lang="en-US" dirty="0"/>
          </a:p>
        </p:txBody>
      </p:sp>
      <p:sp>
        <p:nvSpPr>
          <p:cNvPr id="3" name="Content Placeholder 2"/>
          <p:cNvSpPr>
            <a:spLocks noGrp="1"/>
          </p:cNvSpPr>
          <p:nvPr>
            <p:ph sz="quarter" idx="1"/>
          </p:nvPr>
        </p:nvSpPr>
        <p:spPr/>
        <p:txBody>
          <a:bodyPr/>
          <a:lstStyle/>
          <a:p>
            <a:r>
              <a:rPr lang="en-US"/>
              <a:t>Policies are general statements or understandings which provide guidance in Decision Making to various managers. </a:t>
            </a:r>
          </a:p>
          <a:p>
            <a:endParaRPr lang="en-US"/>
          </a:p>
          <a:p>
            <a:r>
              <a:rPr lang="en-US"/>
              <a:t>Policies define boundaries within which decisions can be made and decision are directed towards the achievements of  objectives.</a:t>
            </a:r>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of a company’s recruitment policy</a:t>
            </a:r>
            <a:endParaRPr lang="en-US" dirty="0"/>
          </a:p>
        </p:txBody>
      </p:sp>
      <p:sp>
        <p:nvSpPr>
          <p:cNvPr id="3" name="Content Placeholder 2"/>
          <p:cNvSpPr>
            <a:spLocks noGrp="1"/>
          </p:cNvSpPr>
          <p:nvPr>
            <p:ph sz="quarter" idx="1"/>
          </p:nvPr>
        </p:nvSpPr>
        <p:spPr/>
        <p:txBody>
          <a:bodyPr>
            <a:noAutofit/>
          </a:bodyPr>
          <a:lstStyle/>
          <a:p>
            <a:r>
              <a:rPr lang="en-US" sz="2800" dirty="0"/>
              <a:t>Once a vacancy occurs a detailed job description is prepared before each post is advertised and is available to all applicants.</a:t>
            </a:r>
          </a:p>
          <a:p>
            <a:endParaRPr lang="en-US" sz="2800" dirty="0"/>
          </a:p>
          <a:p>
            <a:r>
              <a:rPr lang="en-US" sz="2800" dirty="0"/>
              <a:t>50% of the managerial vacancies will be filled by direct recruitment from management school graduates.</a:t>
            </a:r>
          </a:p>
          <a:p>
            <a:endParaRPr lang="en-US" sz="2800" dirty="0"/>
          </a:p>
          <a:p>
            <a:r>
              <a:rPr lang="en-US" sz="2800" dirty="0"/>
              <a:t>Rules pertaining to recruitment will specify the standard of eligibility, cut-off marks, offer terms,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a:t>
            </a:r>
          </a:p>
        </p:txBody>
      </p:sp>
      <p:sp>
        <p:nvSpPr>
          <p:cNvPr id="3" name="Content Placeholder 2"/>
          <p:cNvSpPr>
            <a:spLocks noGrp="1"/>
          </p:cNvSpPr>
          <p:nvPr>
            <p:ph sz="quarter" idx="1"/>
          </p:nvPr>
        </p:nvSpPr>
        <p:spPr/>
        <p:txBody>
          <a:bodyPr>
            <a:normAutofit fontScale="70000" lnSpcReduction="20000"/>
          </a:bodyPr>
          <a:lstStyle/>
          <a:p>
            <a:r>
              <a:rPr lang="en-US" dirty="0"/>
              <a:t>It refers to a framework of grand plans formulated to meet the challenges of special circumstances.</a:t>
            </a:r>
          </a:p>
          <a:p>
            <a:endParaRPr lang="en-US" dirty="0"/>
          </a:p>
          <a:p>
            <a:r>
              <a:rPr lang="en-US" dirty="0"/>
              <a:t>Strategic plans define the action steps by which the organization intends to achieve its goals.</a:t>
            </a:r>
          </a:p>
          <a:p>
            <a:endParaRPr lang="en-US" dirty="0"/>
          </a:p>
          <a:p>
            <a:r>
              <a:rPr lang="en-US" dirty="0"/>
              <a:t>Strategic goals are broad goals of where the organization wants to be in the future. These goals pertain to the whole organization.</a:t>
            </a:r>
          </a:p>
          <a:p>
            <a:endParaRPr lang="en-US" dirty="0"/>
          </a:p>
          <a:p>
            <a:r>
              <a:rPr lang="en-US" dirty="0"/>
              <a:t>Strategic goals examples:</a:t>
            </a:r>
          </a:p>
          <a:p>
            <a:pPr lvl="1">
              <a:buFont typeface="Wingdings" pitchFamily="2" charset="2"/>
              <a:buChar char="ü"/>
            </a:pPr>
            <a:r>
              <a:rPr lang="en-US" dirty="0"/>
              <a:t>	</a:t>
            </a:r>
            <a:r>
              <a:rPr lang="en-US" b="1" dirty="0"/>
              <a:t>15% return on investment and 5% growth</a:t>
            </a:r>
          </a:p>
          <a:p>
            <a:pPr lvl="1">
              <a:buFont typeface="Wingdings" pitchFamily="2" charset="2"/>
              <a:buChar char="ü"/>
            </a:pPr>
            <a:r>
              <a:rPr lang="en-US" b="1" dirty="0"/>
              <a:t>	No layoffs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Rules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A rule is an explicit statement that tells an employee what he or she can and cannot do. </a:t>
            </a:r>
          </a:p>
          <a:p>
            <a:r>
              <a:rPr lang="en-US" dirty="0"/>
              <a:t>Rules are “do” and “don't” statements put into place to promote the safety of employees and the uniform treatment and behavior of employees.</a:t>
            </a:r>
          </a:p>
          <a:p>
            <a:r>
              <a:rPr lang="en-US" dirty="0"/>
              <a:t>A Rule is definite and rigid and allows no deviation or discretion to the Subordinates.</a:t>
            </a:r>
          </a:p>
          <a:p>
            <a:r>
              <a:rPr lang="en-US" dirty="0"/>
              <a:t>Rules channel the behavior of workers in a desired direction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Program</a:t>
            </a:r>
            <a:endParaRPr lang="en-US" dirty="0"/>
          </a:p>
        </p:txBody>
      </p:sp>
      <p:sp>
        <p:nvSpPr>
          <p:cNvPr id="3" name="Content Placeholder 2"/>
          <p:cNvSpPr>
            <a:spLocks noGrp="1"/>
          </p:cNvSpPr>
          <p:nvPr>
            <p:ph sz="quarter" idx="1"/>
          </p:nvPr>
        </p:nvSpPr>
        <p:spPr/>
        <p:txBody>
          <a:bodyPr>
            <a:normAutofit lnSpcReduction="10000"/>
          </a:bodyPr>
          <a:lstStyle/>
          <a:p>
            <a:r>
              <a:rPr lang="en-US"/>
              <a:t>A Program is a sequence of activities designed to implement policies and accomplish objectives.</a:t>
            </a:r>
          </a:p>
          <a:p>
            <a:endParaRPr lang="en-US"/>
          </a:p>
          <a:p>
            <a:r>
              <a:rPr lang="en-US"/>
              <a:t>Program may be taken as a combination of policies, procedures, rules, budgets, task assignment , etc developed for specific purpose of carrying out a particulars course of action.</a:t>
            </a:r>
            <a:endParaRPr 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Budget</a:t>
            </a:r>
            <a:endParaRPr lang="en-US" dirty="0"/>
          </a:p>
        </p:txBody>
      </p:sp>
      <p:sp>
        <p:nvSpPr>
          <p:cNvPr id="3" name="Content Placeholder 2"/>
          <p:cNvSpPr>
            <a:spLocks noGrp="1"/>
          </p:cNvSpPr>
          <p:nvPr>
            <p:ph sz="quarter" idx="1"/>
          </p:nvPr>
        </p:nvSpPr>
        <p:spPr/>
        <p:txBody>
          <a:bodyPr>
            <a:noAutofit/>
          </a:bodyPr>
          <a:lstStyle/>
          <a:p>
            <a:r>
              <a:rPr lang="en-US" sz="2400" dirty="0"/>
              <a:t>It is a prior plan about how many resources (manpower, time, m/c hrs &amp; money) needs to be allocated to a given job of the organization. </a:t>
            </a:r>
          </a:p>
          <a:p>
            <a:endParaRPr lang="en-US" sz="2400" dirty="0"/>
          </a:p>
          <a:p>
            <a:r>
              <a:rPr lang="en-US" sz="2400" dirty="0"/>
              <a:t>A pre-determined statement of management policy during period which provides a standard for comparison with the results actually achieved.</a:t>
            </a:r>
          </a:p>
          <a:p>
            <a:endParaRPr lang="en-US" sz="2400" dirty="0"/>
          </a:p>
          <a:p>
            <a:r>
              <a:rPr lang="en-US" sz="2400" dirty="0"/>
              <a:t>There should be an active involvement of top management while preparing a budget.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Plans</a:t>
            </a:r>
          </a:p>
        </p:txBody>
      </p:sp>
      <p:sp>
        <p:nvSpPr>
          <p:cNvPr id="3" name="Content Placeholder 2"/>
          <p:cNvSpPr>
            <a:spLocks noGrp="1"/>
          </p:cNvSpPr>
          <p:nvPr>
            <p:ph sz="quarter" idx="1"/>
          </p:nvPr>
        </p:nvSpPr>
        <p:spPr/>
        <p:txBody>
          <a:bodyPr>
            <a:normAutofit/>
          </a:bodyPr>
          <a:lstStyle/>
          <a:p>
            <a:r>
              <a:rPr lang="en-US" dirty="0"/>
              <a:t>On the basis of Approach adopted</a:t>
            </a:r>
          </a:p>
          <a:p>
            <a:pPr lvl="1">
              <a:buNone/>
            </a:pPr>
            <a:r>
              <a:rPr lang="en-US" dirty="0"/>
              <a:t>– </a:t>
            </a:r>
            <a:r>
              <a:rPr lang="en-US" dirty="0">
                <a:solidFill>
                  <a:schemeClr val="accent6">
                    <a:lumMod val="75000"/>
                  </a:schemeClr>
                </a:solidFill>
              </a:rPr>
              <a:t>Proactive, Reactive</a:t>
            </a:r>
          </a:p>
          <a:p>
            <a:r>
              <a:rPr lang="en-US" dirty="0"/>
              <a:t>On the basis of Importance </a:t>
            </a:r>
          </a:p>
          <a:p>
            <a:pPr lvl="1">
              <a:buNone/>
            </a:pPr>
            <a:r>
              <a:rPr lang="en-US" dirty="0"/>
              <a:t>– </a:t>
            </a:r>
            <a:r>
              <a:rPr lang="en-US" dirty="0">
                <a:solidFill>
                  <a:schemeClr val="accent6">
                    <a:lumMod val="75000"/>
                  </a:schemeClr>
                </a:solidFill>
              </a:rPr>
              <a:t>Strategic, Tactical, Operational</a:t>
            </a:r>
          </a:p>
          <a:p>
            <a:r>
              <a:rPr lang="en-US" dirty="0"/>
              <a:t>On the basis of Time </a:t>
            </a:r>
          </a:p>
          <a:p>
            <a:pPr lvl="1">
              <a:buNone/>
            </a:pPr>
            <a:r>
              <a:rPr lang="en-US" dirty="0"/>
              <a:t>– </a:t>
            </a:r>
            <a:r>
              <a:rPr lang="en-US" dirty="0">
                <a:solidFill>
                  <a:schemeClr val="accent6">
                    <a:lumMod val="75000"/>
                  </a:schemeClr>
                </a:solidFill>
              </a:rPr>
              <a:t>Long term, Intermediate, Short term</a:t>
            </a:r>
          </a:p>
          <a:p>
            <a:r>
              <a:rPr lang="en-US" dirty="0"/>
              <a:t>On the basis of Use 	</a:t>
            </a:r>
          </a:p>
          <a:p>
            <a:pPr lvl="1">
              <a:buNone/>
            </a:pPr>
            <a:r>
              <a:rPr lang="en-US" dirty="0">
                <a:solidFill>
                  <a:schemeClr val="accent6">
                    <a:lumMod val="75000"/>
                  </a:schemeClr>
                </a:solidFill>
              </a:rPr>
              <a:t>–  Single, Standing</a:t>
            </a:r>
          </a:p>
          <a:p>
            <a:endParaRPr lang="en-US" dirty="0"/>
          </a:p>
          <a:p>
            <a:endParaRPr lang="en-US" dirty="0"/>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Proactive Plan</a:t>
            </a:r>
          </a:p>
        </p:txBody>
      </p:sp>
      <p:sp>
        <p:nvSpPr>
          <p:cNvPr id="3" name="Content Placeholder 2"/>
          <p:cNvSpPr>
            <a:spLocks noGrp="1"/>
          </p:cNvSpPr>
          <p:nvPr>
            <p:ph sz="quarter" idx="1"/>
          </p:nvPr>
        </p:nvSpPr>
        <p:spPr/>
        <p:txBody>
          <a:bodyPr>
            <a:normAutofit fontScale="85000" lnSpcReduction="10000"/>
          </a:bodyPr>
          <a:lstStyle/>
          <a:p>
            <a:r>
              <a:rPr lang="en-US" dirty="0"/>
              <a:t>It involves designing suitable course of action in anticipation of likely changes in relevant environment.</a:t>
            </a:r>
          </a:p>
          <a:p>
            <a:endParaRPr lang="en-US" dirty="0"/>
          </a:p>
          <a:p>
            <a:r>
              <a:rPr lang="en-US" dirty="0"/>
              <a:t>Needs of planning are forecasted.</a:t>
            </a:r>
          </a:p>
          <a:p>
            <a:endParaRPr lang="en-US" dirty="0"/>
          </a:p>
          <a:p>
            <a:r>
              <a:rPr lang="en-US" dirty="0"/>
              <a:t>It is operational an depends on the will of the management.</a:t>
            </a:r>
          </a:p>
          <a:p>
            <a:endParaRPr lang="en-US" dirty="0"/>
          </a:p>
          <a:p>
            <a:r>
              <a:rPr lang="en-US" dirty="0"/>
              <a:t>Involves  broad planning wide environmental scanning, decentralized control.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F8FCC2A-66DF-40AB-A3A4-517AC64E9D7D}"/>
              </a:ext>
            </a:extLst>
          </p:cNvPr>
          <p:cNvSpPr>
            <a:spLocks noGrp="1" noChangeArrowheads="1"/>
          </p:cNvSpPr>
          <p:nvPr>
            <p:ph type="title"/>
          </p:nvPr>
        </p:nvSpPr>
        <p:spPr>
          <a:xfrm>
            <a:off x="1028700" y="685801"/>
            <a:ext cx="7355758" cy="726141"/>
          </a:xfrm>
        </p:spPr>
        <p:txBody>
          <a:bodyPr>
            <a:normAutofit fontScale="90000"/>
          </a:bodyPr>
          <a:lstStyle/>
          <a:p>
            <a:r>
              <a:rPr lang="en-US"/>
              <a:t>Management – An Art, Science or Profession</a:t>
            </a:r>
            <a:endParaRPr lang="en-US" dirty="0"/>
          </a:p>
        </p:txBody>
      </p:sp>
      <p:sp>
        <p:nvSpPr>
          <p:cNvPr id="14338" name="Rectangle 3">
            <a:extLst>
              <a:ext uri="{FF2B5EF4-FFF2-40B4-BE49-F238E27FC236}">
                <a16:creationId xmlns:a16="http://schemas.microsoft.com/office/drawing/2014/main" id="{9AD0E7C9-AE42-491A-A102-520157B2DA54}"/>
              </a:ext>
            </a:extLst>
          </p:cNvPr>
          <p:cNvSpPr>
            <a:spLocks noGrp="1" noChangeArrowheads="1"/>
          </p:cNvSpPr>
          <p:nvPr>
            <p:ph idx="1"/>
          </p:nvPr>
        </p:nvSpPr>
        <p:spPr>
          <a:xfrm>
            <a:off x="1028700" y="1532966"/>
            <a:ext cx="7355757" cy="4787153"/>
          </a:xfrm>
        </p:spPr>
        <p:txBody>
          <a:bodyPr>
            <a:normAutofit fontScale="77500" lnSpcReduction="20000"/>
          </a:bodyPr>
          <a:lstStyle/>
          <a:p>
            <a:r>
              <a:rPr lang="en-US" altLang="en-US" dirty="0"/>
              <a:t>An Art: </a:t>
            </a:r>
          </a:p>
          <a:p>
            <a:r>
              <a:rPr lang="en-US" altLang="en-US" dirty="0"/>
              <a:t>refers to the ‘know-how’ – the ways of doing things to accomplish a desired result.</a:t>
            </a:r>
          </a:p>
          <a:p>
            <a:r>
              <a:rPr lang="en-US" altLang="en-US" dirty="0"/>
              <a:t>As the saying goes ‘practice makes a man perfect; constant practice of the theoretical aspects (knowledge base) contributes for the formation and sharpening of the theory and practice. </a:t>
            </a:r>
            <a:r>
              <a:rPr lang="en-US" altLang="en-US" u="sng" dirty="0"/>
              <a:t> Therefore, what is required is the right blend of the theory and practice.</a:t>
            </a:r>
          </a:p>
          <a:p>
            <a:r>
              <a:rPr lang="en-US" altLang="en-US" dirty="0"/>
              <a:t>Effective practice of any art requires a thorough understanding of the science underlying it.  </a:t>
            </a:r>
            <a:r>
              <a:rPr lang="en-US" altLang="en-US" u="sng" dirty="0"/>
              <a:t>The executives who attempt to manage without the conceptual understanding of management principles and techniques have to depend on luck or intuition.  </a:t>
            </a:r>
          </a:p>
          <a:p>
            <a:endParaRPr lang="en-US"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Reactive Plan</a:t>
            </a:r>
            <a:endParaRPr lang="en-US" dirty="0"/>
          </a:p>
        </p:txBody>
      </p:sp>
      <p:sp>
        <p:nvSpPr>
          <p:cNvPr id="3" name="Content Placeholder 2"/>
          <p:cNvSpPr>
            <a:spLocks noGrp="1"/>
          </p:cNvSpPr>
          <p:nvPr>
            <p:ph sz="quarter" idx="1"/>
          </p:nvPr>
        </p:nvSpPr>
        <p:spPr/>
        <p:txBody>
          <a:bodyPr>
            <a:noAutofit/>
          </a:bodyPr>
          <a:lstStyle/>
          <a:p>
            <a:r>
              <a:rPr lang="en-US" sz="2800" dirty="0"/>
              <a:t>It is a plan made as a response to the environmental needs or changes.</a:t>
            </a:r>
          </a:p>
          <a:p>
            <a:endParaRPr lang="en-US" sz="2800" dirty="0"/>
          </a:p>
          <a:p>
            <a:r>
              <a:rPr lang="en-US" sz="2800" dirty="0"/>
              <a:t>It is enforced due to change in technology / environment.</a:t>
            </a:r>
          </a:p>
          <a:p>
            <a:endParaRPr lang="en-US" sz="2800" dirty="0"/>
          </a:p>
          <a:p>
            <a:r>
              <a:rPr lang="en-US" sz="2800" dirty="0"/>
              <a:t>It is not optional and has to be implemented when required.</a:t>
            </a:r>
          </a:p>
          <a:p>
            <a:endParaRPr lang="en-US" sz="2800" dirty="0"/>
          </a:p>
          <a:p>
            <a:r>
              <a:rPr lang="en-US" sz="2800" dirty="0"/>
              <a:t>Becomes invalid when not done at suitable time.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Strategic plan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a:t>Strategic plans define the framework of the organization’s vision and how the organization intends to make its vision a reality. </a:t>
            </a:r>
          </a:p>
          <a:p>
            <a:endParaRPr lang="en-US"/>
          </a:p>
          <a:p>
            <a:r>
              <a:rPr lang="en-US"/>
              <a:t>Strategic plan is the plan which is formulated by the top level management for a long period of time of five years or more. </a:t>
            </a:r>
          </a:p>
          <a:p>
            <a:endParaRPr lang="en-US"/>
          </a:p>
          <a:p>
            <a:r>
              <a:rPr lang="en-US"/>
              <a:t>They decide the major goals and policies to achieve the goals. </a:t>
            </a:r>
          </a:p>
          <a:p>
            <a:endParaRPr lang="en-US"/>
          </a:p>
          <a:p>
            <a:r>
              <a:rPr lang="en-US"/>
              <a:t>It takes in a note of all the external factors and risks involved and makes a long-term policy of the organization. </a:t>
            </a:r>
          </a:p>
          <a:p>
            <a:endParaRPr lang="en-US"/>
          </a:p>
          <a:p>
            <a:r>
              <a:rPr lang="en-US"/>
              <a:t>It involves the determination of strengths and weaknesses, external risks, mission, and control system to implement plans.</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Tactical Plan</a:t>
            </a:r>
            <a:br>
              <a:rPr lang="en-US"/>
            </a:br>
            <a:endParaRPr lang="en-US" dirty="0"/>
          </a:p>
        </p:txBody>
      </p:sp>
      <p:sp>
        <p:nvSpPr>
          <p:cNvPr id="3" name="Content Placeholder 2"/>
          <p:cNvSpPr>
            <a:spLocks noGrp="1"/>
          </p:cNvSpPr>
          <p:nvPr>
            <p:ph sz="quarter" idx="1"/>
          </p:nvPr>
        </p:nvSpPr>
        <p:spPr/>
        <p:txBody>
          <a:bodyPr>
            <a:normAutofit fontScale="77500" lnSpcReduction="20000"/>
          </a:bodyPr>
          <a:lstStyle/>
          <a:p>
            <a:r>
              <a:rPr lang="en-US"/>
              <a:t>Tactical plans describe the tactics that the managers plan to adopt to achieve the objectives set in the strategic plan.</a:t>
            </a:r>
          </a:p>
          <a:p>
            <a:endParaRPr lang="en-US"/>
          </a:p>
          <a:p>
            <a:r>
              <a:rPr lang="en-US"/>
              <a:t>Tactical plan is the plan which is concerned with the integration of various organizational units and ensures implementation of strategic plans on day to day basis.</a:t>
            </a:r>
          </a:p>
          <a:p>
            <a:r>
              <a:rPr lang="en-US"/>
              <a:t> </a:t>
            </a:r>
          </a:p>
          <a:p>
            <a:r>
              <a:rPr lang="en-US"/>
              <a:t>It involves how the resources of an organization should be used in order to achieve the strategic goals. </a:t>
            </a:r>
          </a:p>
          <a:p>
            <a:endParaRPr lang="en-US"/>
          </a:p>
          <a:p>
            <a:r>
              <a:rPr lang="en-US"/>
              <a:t>The tactical plan is also known as coordinative or functional plan.</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Operational Plan</a:t>
            </a:r>
            <a:endParaRPr lang="en-US" dirty="0"/>
          </a:p>
        </p:txBody>
      </p:sp>
      <p:sp>
        <p:nvSpPr>
          <p:cNvPr id="3" name="Content Placeholder 2"/>
          <p:cNvSpPr>
            <a:spLocks noGrp="1"/>
          </p:cNvSpPr>
          <p:nvPr>
            <p:ph sz="quarter" idx="1"/>
          </p:nvPr>
        </p:nvSpPr>
        <p:spPr/>
        <p:txBody>
          <a:bodyPr>
            <a:normAutofit fontScale="55000" lnSpcReduction="20000"/>
          </a:bodyPr>
          <a:lstStyle/>
          <a:p>
            <a:r>
              <a:rPr lang="en-US" dirty="0"/>
              <a:t>Operational plans are the plans which are formulated by the lower level management for short term period of up to one year to create specific action steps that support the strategic and tactical plans.</a:t>
            </a:r>
          </a:p>
          <a:p>
            <a:endParaRPr lang="en-US" dirty="0"/>
          </a:p>
          <a:p>
            <a:r>
              <a:rPr lang="en-US" dirty="0"/>
              <a:t>It is concerned with the day to day operations of the organization. </a:t>
            </a:r>
          </a:p>
          <a:p>
            <a:endParaRPr lang="en-US" dirty="0"/>
          </a:p>
          <a:p>
            <a:r>
              <a:rPr lang="en-US" dirty="0"/>
              <a:t>It is detailed and specific and usually based on past experiences. </a:t>
            </a:r>
          </a:p>
          <a:p>
            <a:endParaRPr lang="en-US" dirty="0"/>
          </a:p>
          <a:p>
            <a:r>
              <a:rPr lang="en-US" dirty="0"/>
              <a:t>It usually covers functional aspects such as production, finance, Human Resources etc.</a:t>
            </a:r>
          </a:p>
          <a:p>
            <a:endParaRPr lang="en-US" dirty="0"/>
          </a:p>
          <a:p>
            <a:r>
              <a:rPr lang="en-US" dirty="0"/>
              <a:t>Operational plans can be:</a:t>
            </a:r>
          </a:p>
          <a:p>
            <a:pPr lvl="1"/>
            <a:r>
              <a:rPr lang="en-US" dirty="0"/>
              <a:t>Standing plans − Drawn to cover issues that managers face repeatedly, e.g. policies, procedures, rules.</a:t>
            </a:r>
          </a:p>
          <a:p>
            <a:pPr lvl="1"/>
            <a:r>
              <a:rPr lang="en-US" dirty="0"/>
              <a:t>Ongoing plans − Prepared for single or exceptional situations or problems and are normally discarded or replaced after one use, e.g. programs, projects, and budgets.</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Long-term plan</a:t>
            </a:r>
            <a:endParaRPr lang="en-US" dirty="0"/>
          </a:p>
        </p:txBody>
      </p:sp>
      <p:sp>
        <p:nvSpPr>
          <p:cNvPr id="3" name="Content Placeholder 2"/>
          <p:cNvSpPr>
            <a:spLocks noGrp="1"/>
          </p:cNvSpPr>
          <p:nvPr>
            <p:ph sz="quarter" idx="1"/>
          </p:nvPr>
        </p:nvSpPr>
        <p:spPr/>
        <p:txBody>
          <a:bodyPr>
            <a:noAutofit/>
          </a:bodyPr>
          <a:lstStyle/>
          <a:p>
            <a:r>
              <a:rPr lang="en-US" sz="2400" dirty="0"/>
              <a:t>Involves plans typically for  3-5 years.</a:t>
            </a:r>
          </a:p>
          <a:p>
            <a:endParaRPr lang="en-US" sz="2400" dirty="0"/>
          </a:p>
          <a:p>
            <a:r>
              <a:rPr lang="en-US" sz="2400" dirty="0"/>
              <a:t>Long-term plan is the long-term process that business owners use to reach their business mission and vision. </a:t>
            </a:r>
          </a:p>
          <a:p>
            <a:endParaRPr lang="en-US" sz="2400" dirty="0"/>
          </a:p>
          <a:p>
            <a:r>
              <a:rPr lang="en-US" sz="2400" dirty="0"/>
              <a:t>It determines the path for business owners to reach their goals. </a:t>
            </a:r>
          </a:p>
          <a:p>
            <a:endParaRPr lang="en-US" sz="2400" dirty="0"/>
          </a:p>
          <a:p>
            <a:r>
              <a:rPr lang="en-US" sz="2400" dirty="0"/>
              <a:t>It also reinforces and makes corrections to the goals as the plan progresses.</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Short-term plan</a:t>
            </a:r>
          </a:p>
        </p:txBody>
      </p:sp>
      <p:sp>
        <p:nvSpPr>
          <p:cNvPr id="3" name="Content Placeholder 2"/>
          <p:cNvSpPr>
            <a:spLocks noGrp="1"/>
          </p:cNvSpPr>
          <p:nvPr>
            <p:ph sz="quarter" idx="1"/>
          </p:nvPr>
        </p:nvSpPr>
        <p:spPr/>
        <p:txBody>
          <a:bodyPr>
            <a:normAutofit fontScale="92500" lnSpcReduction="20000"/>
          </a:bodyPr>
          <a:lstStyle/>
          <a:p>
            <a:r>
              <a:rPr lang="en-US" dirty="0"/>
              <a:t>Short-term plan involves plans for a few weeks or at most a year. </a:t>
            </a:r>
          </a:p>
          <a:p>
            <a:endParaRPr lang="en-US" dirty="0"/>
          </a:p>
          <a:p>
            <a:r>
              <a:rPr lang="en-US" dirty="0"/>
              <a:t>It allocates resources for the day-to-day business development and management within the strategic plan. </a:t>
            </a:r>
          </a:p>
          <a:p>
            <a:endParaRPr lang="en-US" dirty="0"/>
          </a:p>
          <a:p>
            <a:r>
              <a:rPr lang="en-US" dirty="0"/>
              <a:t>Short-term plans outline objectives necessary to meet intermediate plans and the strategic planning process.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Plan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a:t>These plans are connected with some special problems. </a:t>
            </a:r>
          </a:p>
          <a:p>
            <a:endParaRPr lang="en-US"/>
          </a:p>
          <a:p>
            <a:r>
              <a:rPr lang="en-US"/>
              <a:t>These plans end the moment of the problems to be solved. </a:t>
            </a:r>
          </a:p>
          <a:p>
            <a:endParaRPr lang="en-US"/>
          </a:p>
          <a:p>
            <a:r>
              <a:rPr lang="en-US"/>
              <a:t>They are not used, once after their use. </a:t>
            </a:r>
          </a:p>
          <a:p>
            <a:endParaRPr lang="en-US"/>
          </a:p>
          <a:p>
            <a:r>
              <a:rPr lang="en-US"/>
              <a:t>They are further re-created whenever required.</a:t>
            </a:r>
            <a:br>
              <a:rPr lang="en-US"/>
            </a:b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Standing Plan</a:t>
            </a:r>
            <a:endParaRPr lang="en-US" dirty="0"/>
          </a:p>
        </p:txBody>
      </p:sp>
      <p:sp>
        <p:nvSpPr>
          <p:cNvPr id="3" name="Content Placeholder 2"/>
          <p:cNvSpPr>
            <a:spLocks noGrp="1"/>
          </p:cNvSpPr>
          <p:nvPr>
            <p:ph sz="quarter" idx="1"/>
          </p:nvPr>
        </p:nvSpPr>
        <p:spPr/>
        <p:txBody>
          <a:bodyPr>
            <a:normAutofit lnSpcReduction="10000"/>
          </a:bodyPr>
          <a:lstStyle/>
          <a:p>
            <a:r>
              <a:rPr lang="en-US"/>
              <a:t>These plans are formulated once and they are repeatedly used. </a:t>
            </a:r>
          </a:p>
          <a:p>
            <a:endParaRPr lang="en-US"/>
          </a:p>
          <a:p>
            <a:r>
              <a:rPr lang="en-US"/>
              <a:t>These plans continuously guide the managers. That is why it is said that a standing plan is a standing guide to solving the problems. </a:t>
            </a:r>
          </a:p>
          <a:p>
            <a:endParaRPr lang="en-US"/>
          </a:p>
          <a:p>
            <a:r>
              <a:rPr lang="en-US"/>
              <a:t>These plans include mission, policies, objective, rules and strategy.</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Limitations/Barriers</a:t>
            </a:r>
          </a:p>
        </p:txBody>
      </p:sp>
      <p:sp>
        <p:nvSpPr>
          <p:cNvPr id="3" name="Content Placeholder 2"/>
          <p:cNvSpPr>
            <a:spLocks noGrp="1"/>
          </p:cNvSpPr>
          <p:nvPr>
            <p:ph sz="quarter" idx="1"/>
          </p:nvPr>
        </p:nvSpPr>
        <p:spPr/>
        <p:txBody>
          <a:bodyPr>
            <a:normAutofit/>
          </a:bodyPr>
          <a:lstStyle/>
          <a:p>
            <a:r>
              <a:rPr lang="en-US" dirty="0"/>
              <a:t>Lack of accurate information</a:t>
            </a:r>
          </a:p>
          <a:p>
            <a:r>
              <a:rPr lang="en-US" dirty="0"/>
              <a:t>Time and cost</a:t>
            </a:r>
          </a:p>
          <a:p>
            <a:r>
              <a:rPr lang="en-US" dirty="0"/>
              <a:t>Resistance to change</a:t>
            </a:r>
          </a:p>
          <a:p>
            <a:r>
              <a:rPr lang="en-US" dirty="0"/>
              <a:t>Lack of ability to plans</a:t>
            </a:r>
          </a:p>
          <a:p>
            <a:r>
              <a:rPr lang="en-US" dirty="0"/>
              <a:t>False sense of security</a:t>
            </a:r>
          </a:p>
          <a:p>
            <a:r>
              <a:rPr lang="en-US" dirty="0"/>
              <a:t>Environmental constraints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9342" y="242061"/>
            <a:ext cx="4119245" cy="665480"/>
          </a:xfrm>
          <a:prstGeom prst="rect">
            <a:avLst/>
          </a:prstGeom>
        </p:spPr>
        <p:txBody>
          <a:bodyPr vert="horz" wrap="square" lIns="0" tIns="12700" rIns="0" bIns="0" rtlCol="0">
            <a:spAutoFit/>
          </a:bodyPr>
          <a:lstStyle/>
          <a:p>
            <a:pPr marL="12700">
              <a:lnSpc>
                <a:spcPct val="100000"/>
              </a:lnSpc>
              <a:spcBef>
                <a:spcPts val="100"/>
              </a:spcBef>
            </a:pPr>
            <a:r>
              <a:rPr sz="4200" b="0" spc="-5" dirty="0">
                <a:latin typeface="Arial"/>
                <a:cs typeface="Arial"/>
              </a:rPr>
              <a:t>Steps in</a:t>
            </a:r>
            <a:r>
              <a:rPr sz="4200" b="0" spc="-55" dirty="0">
                <a:latin typeface="Arial"/>
                <a:cs typeface="Arial"/>
              </a:rPr>
              <a:t> </a:t>
            </a:r>
            <a:r>
              <a:rPr sz="4200" b="0" dirty="0">
                <a:latin typeface="Arial"/>
                <a:cs typeface="Arial"/>
              </a:rPr>
              <a:t>planning</a:t>
            </a:r>
            <a:endParaRPr sz="4200">
              <a:latin typeface="Arial"/>
              <a:cs typeface="Arial"/>
            </a:endParaRPr>
          </a:p>
        </p:txBody>
      </p:sp>
      <p:sp>
        <p:nvSpPr>
          <p:cNvPr id="3" name="object 3"/>
          <p:cNvSpPr/>
          <p:nvPr/>
        </p:nvSpPr>
        <p:spPr>
          <a:xfrm>
            <a:off x="8122793" y="1549653"/>
            <a:ext cx="103885" cy="1943481"/>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869428" y="569467"/>
            <a:ext cx="42164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Arial"/>
                <a:cs typeface="Arial"/>
              </a:rPr>
              <a:t>15</a:t>
            </a:r>
            <a:endParaRPr sz="2800">
              <a:latin typeface="Arial"/>
              <a:cs typeface="Arial"/>
            </a:endParaRPr>
          </a:p>
        </p:txBody>
      </p:sp>
      <p:sp>
        <p:nvSpPr>
          <p:cNvPr id="5" name="object 5"/>
          <p:cNvSpPr txBox="1"/>
          <p:nvPr/>
        </p:nvSpPr>
        <p:spPr>
          <a:xfrm>
            <a:off x="2134361" y="6087617"/>
            <a:ext cx="4495800" cy="339195"/>
          </a:xfrm>
          <a:prstGeom prst="rect">
            <a:avLst/>
          </a:prstGeom>
          <a:solidFill>
            <a:srgbClr val="E6C133"/>
          </a:solidFill>
          <a:ln w="19811">
            <a:solidFill>
              <a:srgbClr val="FFFFFF"/>
            </a:solidFill>
          </a:ln>
        </p:spPr>
        <p:txBody>
          <a:bodyPr vert="horz" wrap="square" lIns="0" tIns="92075" rIns="0" bIns="0" rtlCol="0">
            <a:spAutoFit/>
          </a:bodyPr>
          <a:lstStyle/>
          <a:p>
            <a:pPr algn="ctr">
              <a:lnSpc>
                <a:spcPct val="100000"/>
              </a:lnSpc>
              <a:spcBef>
                <a:spcPts val="725"/>
              </a:spcBef>
            </a:pPr>
            <a:r>
              <a:rPr sz="1600" spc="-5" dirty="0">
                <a:latin typeface="Arial"/>
                <a:cs typeface="Arial"/>
              </a:rPr>
              <a:t>Quantifying plans by making</a:t>
            </a:r>
            <a:r>
              <a:rPr sz="1600" spc="25" dirty="0">
                <a:latin typeface="Arial"/>
                <a:cs typeface="Arial"/>
              </a:rPr>
              <a:t> </a:t>
            </a:r>
            <a:r>
              <a:rPr sz="1600" spc="-5" dirty="0">
                <a:latin typeface="Arial"/>
                <a:cs typeface="Arial"/>
              </a:rPr>
              <a:t>budgets</a:t>
            </a:r>
            <a:endParaRPr sz="1600" dirty="0">
              <a:latin typeface="Arial"/>
              <a:cs typeface="Arial"/>
            </a:endParaRPr>
          </a:p>
        </p:txBody>
      </p:sp>
      <p:grpSp>
        <p:nvGrpSpPr>
          <p:cNvPr id="6" name="object 6"/>
          <p:cNvGrpSpPr/>
          <p:nvPr/>
        </p:nvGrpSpPr>
        <p:grpSpPr>
          <a:xfrm>
            <a:off x="2124455" y="1135380"/>
            <a:ext cx="4516120" cy="4970145"/>
            <a:chOff x="2124455" y="1135380"/>
            <a:chExt cx="4516120" cy="4970145"/>
          </a:xfrm>
        </p:grpSpPr>
        <p:sp>
          <p:nvSpPr>
            <p:cNvPr id="7" name="object 7"/>
            <p:cNvSpPr/>
            <p:nvPr/>
          </p:nvSpPr>
          <p:spPr>
            <a:xfrm>
              <a:off x="2134361" y="5382006"/>
              <a:ext cx="4495800" cy="713740"/>
            </a:xfrm>
            <a:custGeom>
              <a:avLst/>
              <a:gdLst/>
              <a:ahLst/>
              <a:cxnLst/>
              <a:rect l="l" t="t" r="r" b="b"/>
              <a:pathLst>
                <a:path w="4495800" h="713739">
                  <a:moveTo>
                    <a:pt x="4495799" y="0"/>
                  </a:moveTo>
                  <a:lnTo>
                    <a:pt x="0" y="0"/>
                  </a:lnTo>
                  <a:lnTo>
                    <a:pt x="0" y="463435"/>
                  </a:lnTo>
                  <a:lnTo>
                    <a:pt x="2158746" y="463435"/>
                  </a:lnTo>
                  <a:lnTo>
                    <a:pt x="2158746" y="534924"/>
                  </a:lnTo>
                  <a:lnTo>
                    <a:pt x="2069591" y="534924"/>
                  </a:lnTo>
                  <a:lnTo>
                    <a:pt x="2247900" y="713232"/>
                  </a:lnTo>
                  <a:lnTo>
                    <a:pt x="2426208" y="534924"/>
                  </a:lnTo>
                  <a:lnTo>
                    <a:pt x="2337054" y="534924"/>
                  </a:lnTo>
                  <a:lnTo>
                    <a:pt x="2337054" y="463435"/>
                  </a:lnTo>
                  <a:lnTo>
                    <a:pt x="4495799" y="463435"/>
                  </a:lnTo>
                  <a:lnTo>
                    <a:pt x="4495799" y="0"/>
                  </a:lnTo>
                  <a:close/>
                </a:path>
              </a:pathLst>
            </a:custGeom>
            <a:solidFill>
              <a:srgbClr val="EE7923"/>
            </a:solidFill>
          </p:spPr>
          <p:txBody>
            <a:bodyPr wrap="square" lIns="0" tIns="0" rIns="0" bIns="0" rtlCol="0"/>
            <a:lstStyle/>
            <a:p>
              <a:endParaRPr/>
            </a:p>
          </p:txBody>
        </p:sp>
        <p:sp>
          <p:nvSpPr>
            <p:cNvPr id="8" name="object 8"/>
            <p:cNvSpPr/>
            <p:nvPr/>
          </p:nvSpPr>
          <p:spPr>
            <a:xfrm>
              <a:off x="2134361" y="5382006"/>
              <a:ext cx="4495800" cy="713740"/>
            </a:xfrm>
            <a:custGeom>
              <a:avLst/>
              <a:gdLst/>
              <a:ahLst/>
              <a:cxnLst/>
              <a:rect l="l" t="t" r="r" b="b"/>
              <a:pathLst>
                <a:path w="4495800" h="713739">
                  <a:moveTo>
                    <a:pt x="4495799" y="463435"/>
                  </a:moveTo>
                  <a:lnTo>
                    <a:pt x="2337054" y="463435"/>
                  </a:lnTo>
                  <a:lnTo>
                    <a:pt x="2337054" y="534924"/>
                  </a:lnTo>
                  <a:lnTo>
                    <a:pt x="2426208" y="534924"/>
                  </a:lnTo>
                  <a:lnTo>
                    <a:pt x="2247900" y="713232"/>
                  </a:lnTo>
                  <a:lnTo>
                    <a:pt x="2069591" y="534924"/>
                  </a:lnTo>
                  <a:lnTo>
                    <a:pt x="2158746" y="534924"/>
                  </a:lnTo>
                  <a:lnTo>
                    <a:pt x="2158746" y="463435"/>
                  </a:lnTo>
                  <a:lnTo>
                    <a:pt x="0" y="463435"/>
                  </a:lnTo>
                  <a:lnTo>
                    <a:pt x="0" y="0"/>
                  </a:lnTo>
                  <a:lnTo>
                    <a:pt x="4495799" y="0"/>
                  </a:lnTo>
                  <a:lnTo>
                    <a:pt x="4495799" y="463435"/>
                  </a:lnTo>
                  <a:close/>
                </a:path>
              </a:pathLst>
            </a:custGeom>
            <a:ln w="19812">
              <a:solidFill>
                <a:srgbClr val="FFFFFF"/>
              </a:solidFill>
            </a:ln>
          </p:spPr>
          <p:txBody>
            <a:bodyPr wrap="square" lIns="0" tIns="0" rIns="0" bIns="0" rtlCol="0"/>
            <a:lstStyle/>
            <a:p>
              <a:endParaRPr/>
            </a:p>
          </p:txBody>
        </p:sp>
        <p:sp>
          <p:nvSpPr>
            <p:cNvPr id="9" name="object 9"/>
            <p:cNvSpPr/>
            <p:nvPr/>
          </p:nvSpPr>
          <p:spPr>
            <a:xfrm>
              <a:off x="2134361" y="4676394"/>
              <a:ext cx="4495800" cy="713740"/>
            </a:xfrm>
            <a:custGeom>
              <a:avLst/>
              <a:gdLst/>
              <a:ahLst/>
              <a:cxnLst/>
              <a:rect l="l" t="t" r="r" b="b"/>
              <a:pathLst>
                <a:path w="4495800" h="713739">
                  <a:moveTo>
                    <a:pt x="4495799" y="0"/>
                  </a:moveTo>
                  <a:lnTo>
                    <a:pt x="0" y="0"/>
                  </a:lnTo>
                  <a:lnTo>
                    <a:pt x="0" y="463422"/>
                  </a:lnTo>
                  <a:lnTo>
                    <a:pt x="2158746" y="463422"/>
                  </a:lnTo>
                  <a:lnTo>
                    <a:pt x="2158746" y="534923"/>
                  </a:lnTo>
                  <a:lnTo>
                    <a:pt x="2069591" y="534923"/>
                  </a:lnTo>
                  <a:lnTo>
                    <a:pt x="2247900" y="713231"/>
                  </a:lnTo>
                  <a:lnTo>
                    <a:pt x="2426208" y="534923"/>
                  </a:lnTo>
                  <a:lnTo>
                    <a:pt x="2337054" y="534923"/>
                  </a:lnTo>
                  <a:lnTo>
                    <a:pt x="2337054" y="463422"/>
                  </a:lnTo>
                  <a:lnTo>
                    <a:pt x="4495799" y="463422"/>
                  </a:lnTo>
                  <a:lnTo>
                    <a:pt x="4495799" y="0"/>
                  </a:lnTo>
                  <a:close/>
                </a:path>
              </a:pathLst>
            </a:custGeom>
            <a:solidFill>
              <a:srgbClr val="5A9FF5"/>
            </a:solidFill>
          </p:spPr>
          <p:txBody>
            <a:bodyPr wrap="square" lIns="0" tIns="0" rIns="0" bIns="0" rtlCol="0"/>
            <a:lstStyle/>
            <a:p>
              <a:endParaRPr/>
            </a:p>
          </p:txBody>
        </p:sp>
        <p:sp>
          <p:nvSpPr>
            <p:cNvPr id="10" name="object 10"/>
            <p:cNvSpPr/>
            <p:nvPr/>
          </p:nvSpPr>
          <p:spPr>
            <a:xfrm>
              <a:off x="2134361" y="4676394"/>
              <a:ext cx="4495800" cy="713740"/>
            </a:xfrm>
            <a:custGeom>
              <a:avLst/>
              <a:gdLst/>
              <a:ahLst/>
              <a:cxnLst/>
              <a:rect l="l" t="t" r="r" b="b"/>
              <a:pathLst>
                <a:path w="4495800" h="713739">
                  <a:moveTo>
                    <a:pt x="4495799" y="463422"/>
                  </a:moveTo>
                  <a:lnTo>
                    <a:pt x="2337054" y="463422"/>
                  </a:lnTo>
                  <a:lnTo>
                    <a:pt x="2337054" y="534923"/>
                  </a:lnTo>
                  <a:lnTo>
                    <a:pt x="2426208" y="534923"/>
                  </a:lnTo>
                  <a:lnTo>
                    <a:pt x="2247900" y="713231"/>
                  </a:lnTo>
                  <a:lnTo>
                    <a:pt x="2069591" y="534923"/>
                  </a:lnTo>
                  <a:lnTo>
                    <a:pt x="2158746" y="534923"/>
                  </a:lnTo>
                  <a:lnTo>
                    <a:pt x="2158746" y="463422"/>
                  </a:lnTo>
                  <a:lnTo>
                    <a:pt x="0" y="463422"/>
                  </a:lnTo>
                  <a:lnTo>
                    <a:pt x="0" y="0"/>
                  </a:lnTo>
                  <a:lnTo>
                    <a:pt x="4495799" y="0"/>
                  </a:lnTo>
                  <a:lnTo>
                    <a:pt x="4495799" y="463422"/>
                  </a:lnTo>
                  <a:close/>
                </a:path>
              </a:pathLst>
            </a:custGeom>
            <a:ln w="19812">
              <a:solidFill>
                <a:srgbClr val="FFFFFF"/>
              </a:solidFill>
            </a:ln>
          </p:spPr>
          <p:txBody>
            <a:bodyPr wrap="square" lIns="0" tIns="0" rIns="0" bIns="0" rtlCol="0"/>
            <a:lstStyle/>
            <a:p>
              <a:endParaRPr/>
            </a:p>
          </p:txBody>
        </p:sp>
        <p:sp>
          <p:nvSpPr>
            <p:cNvPr id="11" name="object 11"/>
            <p:cNvSpPr/>
            <p:nvPr/>
          </p:nvSpPr>
          <p:spPr>
            <a:xfrm>
              <a:off x="2134361" y="3970781"/>
              <a:ext cx="4495800" cy="711835"/>
            </a:xfrm>
            <a:custGeom>
              <a:avLst/>
              <a:gdLst/>
              <a:ahLst/>
              <a:cxnLst/>
              <a:rect l="l" t="t" r="r" b="b"/>
              <a:pathLst>
                <a:path w="4495800" h="711835">
                  <a:moveTo>
                    <a:pt x="4495799" y="0"/>
                  </a:moveTo>
                  <a:lnTo>
                    <a:pt x="0" y="0"/>
                  </a:lnTo>
                  <a:lnTo>
                    <a:pt x="0" y="462407"/>
                  </a:lnTo>
                  <a:lnTo>
                    <a:pt x="2159000" y="462407"/>
                  </a:lnTo>
                  <a:lnTo>
                    <a:pt x="2159000" y="533781"/>
                  </a:lnTo>
                  <a:lnTo>
                    <a:pt x="2069973" y="533781"/>
                  </a:lnTo>
                  <a:lnTo>
                    <a:pt x="2247900" y="711708"/>
                  </a:lnTo>
                  <a:lnTo>
                    <a:pt x="2425827" y="533781"/>
                  </a:lnTo>
                  <a:lnTo>
                    <a:pt x="2336800" y="533781"/>
                  </a:lnTo>
                  <a:lnTo>
                    <a:pt x="2336800" y="462407"/>
                  </a:lnTo>
                  <a:lnTo>
                    <a:pt x="4495799" y="462407"/>
                  </a:lnTo>
                  <a:lnTo>
                    <a:pt x="4495799" y="0"/>
                  </a:lnTo>
                  <a:close/>
                </a:path>
              </a:pathLst>
            </a:custGeom>
            <a:solidFill>
              <a:srgbClr val="75CEEB"/>
            </a:solidFill>
          </p:spPr>
          <p:txBody>
            <a:bodyPr wrap="square" lIns="0" tIns="0" rIns="0" bIns="0" rtlCol="0"/>
            <a:lstStyle/>
            <a:p>
              <a:endParaRPr/>
            </a:p>
          </p:txBody>
        </p:sp>
        <p:sp>
          <p:nvSpPr>
            <p:cNvPr id="12" name="object 12"/>
            <p:cNvSpPr/>
            <p:nvPr/>
          </p:nvSpPr>
          <p:spPr>
            <a:xfrm>
              <a:off x="2134361" y="3970781"/>
              <a:ext cx="4495800" cy="711835"/>
            </a:xfrm>
            <a:custGeom>
              <a:avLst/>
              <a:gdLst/>
              <a:ahLst/>
              <a:cxnLst/>
              <a:rect l="l" t="t" r="r" b="b"/>
              <a:pathLst>
                <a:path w="4495800" h="711835">
                  <a:moveTo>
                    <a:pt x="4495799" y="462407"/>
                  </a:moveTo>
                  <a:lnTo>
                    <a:pt x="2336800" y="462407"/>
                  </a:lnTo>
                  <a:lnTo>
                    <a:pt x="2336800" y="533781"/>
                  </a:lnTo>
                  <a:lnTo>
                    <a:pt x="2425827" y="533781"/>
                  </a:lnTo>
                  <a:lnTo>
                    <a:pt x="2247900" y="711708"/>
                  </a:lnTo>
                  <a:lnTo>
                    <a:pt x="2069973" y="533781"/>
                  </a:lnTo>
                  <a:lnTo>
                    <a:pt x="2159000" y="533781"/>
                  </a:lnTo>
                  <a:lnTo>
                    <a:pt x="2159000" y="462407"/>
                  </a:lnTo>
                  <a:lnTo>
                    <a:pt x="0" y="462407"/>
                  </a:lnTo>
                  <a:lnTo>
                    <a:pt x="0" y="0"/>
                  </a:lnTo>
                  <a:lnTo>
                    <a:pt x="4495799" y="0"/>
                  </a:lnTo>
                  <a:lnTo>
                    <a:pt x="4495799" y="462407"/>
                  </a:lnTo>
                  <a:close/>
                </a:path>
              </a:pathLst>
            </a:custGeom>
            <a:ln w="19812">
              <a:solidFill>
                <a:srgbClr val="FFFFFF"/>
              </a:solidFill>
            </a:ln>
          </p:spPr>
          <p:txBody>
            <a:bodyPr wrap="square" lIns="0" tIns="0" rIns="0" bIns="0" rtlCol="0"/>
            <a:lstStyle/>
            <a:p>
              <a:endParaRPr/>
            </a:p>
          </p:txBody>
        </p:sp>
        <p:sp>
          <p:nvSpPr>
            <p:cNvPr id="13" name="object 13"/>
            <p:cNvSpPr/>
            <p:nvPr/>
          </p:nvSpPr>
          <p:spPr>
            <a:xfrm>
              <a:off x="2134361" y="3263646"/>
              <a:ext cx="4495800" cy="713740"/>
            </a:xfrm>
            <a:custGeom>
              <a:avLst/>
              <a:gdLst/>
              <a:ahLst/>
              <a:cxnLst/>
              <a:rect l="l" t="t" r="r" b="b"/>
              <a:pathLst>
                <a:path w="4495800" h="713739">
                  <a:moveTo>
                    <a:pt x="4495799" y="0"/>
                  </a:moveTo>
                  <a:lnTo>
                    <a:pt x="0" y="0"/>
                  </a:lnTo>
                  <a:lnTo>
                    <a:pt x="0" y="463422"/>
                  </a:lnTo>
                  <a:lnTo>
                    <a:pt x="2158746" y="463422"/>
                  </a:lnTo>
                  <a:lnTo>
                    <a:pt x="2158746" y="534923"/>
                  </a:lnTo>
                  <a:lnTo>
                    <a:pt x="2069591" y="534923"/>
                  </a:lnTo>
                  <a:lnTo>
                    <a:pt x="2247900" y="713231"/>
                  </a:lnTo>
                  <a:lnTo>
                    <a:pt x="2426208" y="534923"/>
                  </a:lnTo>
                  <a:lnTo>
                    <a:pt x="2337054" y="534923"/>
                  </a:lnTo>
                  <a:lnTo>
                    <a:pt x="2337054" y="463422"/>
                  </a:lnTo>
                  <a:lnTo>
                    <a:pt x="4495799" y="463422"/>
                  </a:lnTo>
                  <a:lnTo>
                    <a:pt x="4495799" y="0"/>
                  </a:lnTo>
                  <a:close/>
                </a:path>
              </a:pathLst>
            </a:custGeom>
            <a:solidFill>
              <a:srgbClr val="64D59F"/>
            </a:solidFill>
          </p:spPr>
          <p:txBody>
            <a:bodyPr wrap="square" lIns="0" tIns="0" rIns="0" bIns="0" rtlCol="0"/>
            <a:lstStyle/>
            <a:p>
              <a:endParaRPr/>
            </a:p>
          </p:txBody>
        </p:sp>
        <p:sp>
          <p:nvSpPr>
            <p:cNvPr id="14" name="object 14"/>
            <p:cNvSpPr/>
            <p:nvPr/>
          </p:nvSpPr>
          <p:spPr>
            <a:xfrm>
              <a:off x="2134361" y="3263646"/>
              <a:ext cx="4495800" cy="713740"/>
            </a:xfrm>
            <a:custGeom>
              <a:avLst/>
              <a:gdLst/>
              <a:ahLst/>
              <a:cxnLst/>
              <a:rect l="l" t="t" r="r" b="b"/>
              <a:pathLst>
                <a:path w="4495800" h="713739">
                  <a:moveTo>
                    <a:pt x="4495799" y="463422"/>
                  </a:moveTo>
                  <a:lnTo>
                    <a:pt x="2337054" y="463422"/>
                  </a:lnTo>
                  <a:lnTo>
                    <a:pt x="2337054" y="534923"/>
                  </a:lnTo>
                  <a:lnTo>
                    <a:pt x="2426208" y="534923"/>
                  </a:lnTo>
                  <a:lnTo>
                    <a:pt x="2247900" y="713231"/>
                  </a:lnTo>
                  <a:lnTo>
                    <a:pt x="2069591" y="534923"/>
                  </a:lnTo>
                  <a:lnTo>
                    <a:pt x="2158746" y="534923"/>
                  </a:lnTo>
                  <a:lnTo>
                    <a:pt x="2158746" y="463422"/>
                  </a:lnTo>
                  <a:lnTo>
                    <a:pt x="0" y="463422"/>
                  </a:lnTo>
                  <a:lnTo>
                    <a:pt x="0" y="0"/>
                  </a:lnTo>
                  <a:lnTo>
                    <a:pt x="4495799" y="0"/>
                  </a:lnTo>
                  <a:lnTo>
                    <a:pt x="4495799" y="463422"/>
                  </a:lnTo>
                  <a:close/>
                </a:path>
              </a:pathLst>
            </a:custGeom>
            <a:ln w="19812">
              <a:solidFill>
                <a:srgbClr val="FFFFFF"/>
              </a:solidFill>
            </a:ln>
          </p:spPr>
          <p:txBody>
            <a:bodyPr wrap="square" lIns="0" tIns="0" rIns="0" bIns="0" rtlCol="0"/>
            <a:lstStyle/>
            <a:p>
              <a:endParaRPr/>
            </a:p>
          </p:txBody>
        </p:sp>
        <p:sp>
          <p:nvSpPr>
            <p:cNvPr id="15" name="object 15"/>
            <p:cNvSpPr/>
            <p:nvPr/>
          </p:nvSpPr>
          <p:spPr>
            <a:xfrm>
              <a:off x="2134361" y="2558033"/>
              <a:ext cx="4495800" cy="713740"/>
            </a:xfrm>
            <a:custGeom>
              <a:avLst/>
              <a:gdLst/>
              <a:ahLst/>
              <a:cxnLst/>
              <a:rect l="l" t="t" r="r" b="b"/>
              <a:pathLst>
                <a:path w="4495800" h="713739">
                  <a:moveTo>
                    <a:pt x="4495799" y="0"/>
                  </a:moveTo>
                  <a:lnTo>
                    <a:pt x="0" y="0"/>
                  </a:lnTo>
                  <a:lnTo>
                    <a:pt x="0" y="463423"/>
                  </a:lnTo>
                  <a:lnTo>
                    <a:pt x="2158746" y="463423"/>
                  </a:lnTo>
                  <a:lnTo>
                    <a:pt x="2158746" y="534924"/>
                  </a:lnTo>
                  <a:lnTo>
                    <a:pt x="2069591" y="534924"/>
                  </a:lnTo>
                  <a:lnTo>
                    <a:pt x="2247900" y="713231"/>
                  </a:lnTo>
                  <a:lnTo>
                    <a:pt x="2426208" y="534924"/>
                  </a:lnTo>
                  <a:lnTo>
                    <a:pt x="2337054" y="534924"/>
                  </a:lnTo>
                  <a:lnTo>
                    <a:pt x="2337054" y="463423"/>
                  </a:lnTo>
                  <a:lnTo>
                    <a:pt x="4495799" y="463423"/>
                  </a:lnTo>
                  <a:lnTo>
                    <a:pt x="4495799" y="0"/>
                  </a:lnTo>
                  <a:close/>
                </a:path>
              </a:pathLst>
            </a:custGeom>
            <a:solidFill>
              <a:srgbClr val="E6C133"/>
            </a:solidFill>
          </p:spPr>
          <p:txBody>
            <a:bodyPr wrap="square" lIns="0" tIns="0" rIns="0" bIns="0" rtlCol="0"/>
            <a:lstStyle/>
            <a:p>
              <a:endParaRPr/>
            </a:p>
          </p:txBody>
        </p:sp>
        <p:sp>
          <p:nvSpPr>
            <p:cNvPr id="16" name="object 16"/>
            <p:cNvSpPr/>
            <p:nvPr/>
          </p:nvSpPr>
          <p:spPr>
            <a:xfrm>
              <a:off x="2134361" y="2558033"/>
              <a:ext cx="4495800" cy="713740"/>
            </a:xfrm>
            <a:custGeom>
              <a:avLst/>
              <a:gdLst/>
              <a:ahLst/>
              <a:cxnLst/>
              <a:rect l="l" t="t" r="r" b="b"/>
              <a:pathLst>
                <a:path w="4495800" h="713739">
                  <a:moveTo>
                    <a:pt x="4495799" y="463423"/>
                  </a:moveTo>
                  <a:lnTo>
                    <a:pt x="2337054" y="463423"/>
                  </a:lnTo>
                  <a:lnTo>
                    <a:pt x="2337054" y="534924"/>
                  </a:lnTo>
                  <a:lnTo>
                    <a:pt x="2426208" y="534924"/>
                  </a:lnTo>
                  <a:lnTo>
                    <a:pt x="2247900" y="713231"/>
                  </a:lnTo>
                  <a:lnTo>
                    <a:pt x="2069591" y="534924"/>
                  </a:lnTo>
                  <a:lnTo>
                    <a:pt x="2158746" y="534924"/>
                  </a:lnTo>
                  <a:lnTo>
                    <a:pt x="2158746" y="463423"/>
                  </a:lnTo>
                  <a:lnTo>
                    <a:pt x="0" y="463423"/>
                  </a:lnTo>
                  <a:lnTo>
                    <a:pt x="0" y="0"/>
                  </a:lnTo>
                  <a:lnTo>
                    <a:pt x="4495799" y="0"/>
                  </a:lnTo>
                  <a:lnTo>
                    <a:pt x="4495799" y="463423"/>
                  </a:lnTo>
                  <a:close/>
                </a:path>
              </a:pathLst>
            </a:custGeom>
            <a:ln w="19812">
              <a:solidFill>
                <a:srgbClr val="FFFFFF"/>
              </a:solidFill>
            </a:ln>
          </p:spPr>
          <p:txBody>
            <a:bodyPr wrap="square" lIns="0" tIns="0" rIns="0" bIns="0" rtlCol="0"/>
            <a:lstStyle/>
            <a:p>
              <a:endParaRPr/>
            </a:p>
          </p:txBody>
        </p:sp>
        <p:sp>
          <p:nvSpPr>
            <p:cNvPr id="17" name="object 17"/>
            <p:cNvSpPr/>
            <p:nvPr/>
          </p:nvSpPr>
          <p:spPr>
            <a:xfrm>
              <a:off x="2134361" y="1852422"/>
              <a:ext cx="4495800" cy="711835"/>
            </a:xfrm>
            <a:custGeom>
              <a:avLst/>
              <a:gdLst/>
              <a:ahLst/>
              <a:cxnLst/>
              <a:rect l="l" t="t" r="r" b="b"/>
              <a:pathLst>
                <a:path w="4495800" h="711835">
                  <a:moveTo>
                    <a:pt x="4495799" y="0"/>
                  </a:moveTo>
                  <a:lnTo>
                    <a:pt x="0" y="0"/>
                  </a:lnTo>
                  <a:lnTo>
                    <a:pt x="0" y="462406"/>
                  </a:lnTo>
                  <a:lnTo>
                    <a:pt x="2159000" y="462406"/>
                  </a:lnTo>
                  <a:lnTo>
                    <a:pt x="2159000" y="533780"/>
                  </a:lnTo>
                  <a:lnTo>
                    <a:pt x="2069973" y="533780"/>
                  </a:lnTo>
                  <a:lnTo>
                    <a:pt x="2247900" y="711707"/>
                  </a:lnTo>
                  <a:lnTo>
                    <a:pt x="2425827" y="533780"/>
                  </a:lnTo>
                  <a:lnTo>
                    <a:pt x="2336800" y="533780"/>
                  </a:lnTo>
                  <a:lnTo>
                    <a:pt x="2336800" y="462406"/>
                  </a:lnTo>
                  <a:lnTo>
                    <a:pt x="4495799" y="462406"/>
                  </a:lnTo>
                  <a:lnTo>
                    <a:pt x="4495799" y="0"/>
                  </a:lnTo>
                  <a:close/>
                </a:path>
              </a:pathLst>
            </a:custGeom>
            <a:solidFill>
              <a:srgbClr val="EE7923"/>
            </a:solidFill>
          </p:spPr>
          <p:txBody>
            <a:bodyPr wrap="square" lIns="0" tIns="0" rIns="0" bIns="0" rtlCol="0"/>
            <a:lstStyle/>
            <a:p>
              <a:endParaRPr/>
            </a:p>
          </p:txBody>
        </p:sp>
        <p:sp>
          <p:nvSpPr>
            <p:cNvPr id="18" name="object 18"/>
            <p:cNvSpPr/>
            <p:nvPr/>
          </p:nvSpPr>
          <p:spPr>
            <a:xfrm>
              <a:off x="2134361" y="1852422"/>
              <a:ext cx="4495800" cy="711835"/>
            </a:xfrm>
            <a:custGeom>
              <a:avLst/>
              <a:gdLst/>
              <a:ahLst/>
              <a:cxnLst/>
              <a:rect l="l" t="t" r="r" b="b"/>
              <a:pathLst>
                <a:path w="4495800" h="711835">
                  <a:moveTo>
                    <a:pt x="4495799" y="462406"/>
                  </a:moveTo>
                  <a:lnTo>
                    <a:pt x="2336800" y="462406"/>
                  </a:lnTo>
                  <a:lnTo>
                    <a:pt x="2336800" y="533780"/>
                  </a:lnTo>
                  <a:lnTo>
                    <a:pt x="2425827" y="533780"/>
                  </a:lnTo>
                  <a:lnTo>
                    <a:pt x="2247900" y="711707"/>
                  </a:lnTo>
                  <a:lnTo>
                    <a:pt x="2069973" y="533780"/>
                  </a:lnTo>
                  <a:lnTo>
                    <a:pt x="2159000" y="533780"/>
                  </a:lnTo>
                  <a:lnTo>
                    <a:pt x="2159000" y="462406"/>
                  </a:lnTo>
                  <a:lnTo>
                    <a:pt x="0" y="462406"/>
                  </a:lnTo>
                  <a:lnTo>
                    <a:pt x="0" y="0"/>
                  </a:lnTo>
                  <a:lnTo>
                    <a:pt x="4495799" y="0"/>
                  </a:lnTo>
                  <a:lnTo>
                    <a:pt x="4495799" y="462406"/>
                  </a:lnTo>
                  <a:close/>
                </a:path>
              </a:pathLst>
            </a:custGeom>
            <a:ln w="19812">
              <a:solidFill>
                <a:srgbClr val="FFFFFF"/>
              </a:solidFill>
            </a:ln>
          </p:spPr>
          <p:txBody>
            <a:bodyPr wrap="square" lIns="0" tIns="0" rIns="0" bIns="0" rtlCol="0"/>
            <a:lstStyle/>
            <a:p>
              <a:endParaRPr/>
            </a:p>
          </p:txBody>
        </p:sp>
        <p:sp>
          <p:nvSpPr>
            <p:cNvPr id="19" name="object 19"/>
            <p:cNvSpPr/>
            <p:nvPr/>
          </p:nvSpPr>
          <p:spPr>
            <a:xfrm>
              <a:off x="2134361" y="1145286"/>
              <a:ext cx="4495800" cy="713740"/>
            </a:xfrm>
            <a:custGeom>
              <a:avLst/>
              <a:gdLst/>
              <a:ahLst/>
              <a:cxnLst/>
              <a:rect l="l" t="t" r="r" b="b"/>
              <a:pathLst>
                <a:path w="4495800" h="713739">
                  <a:moveTo>
                    <a:pt x="4495799" y="0"/>
                  </a:moveTo>
                  <a:lnTo>
                    <a:pt x="0" y="0"/>
                  </a:lnTo>
                  <a:lnTo>
                    <a:pt x="0" y="463423"/>
                  </a:lnTo>
                  <a:lnTo>
                    <a:pt x="2158746" y="463423"/>
                  </a:lnTo>
                  <a:lnTo>
                    <a:pt x="2158746" y="534924"/>
                  </a:lnTo>
                  <a:lnTo>
                    <a:pt x="2069591" y="534924"/>
                  </a:lnTo>
                  <a:lnTo>
                    <a:pt x="2247900" y="713231"/>
                  </a:lnTo>
                  <a:lnTo>
                    <a:pt x="2426208" y="534924"/>
                  </a:lnTo>
                  <a:lnTo>
                    <a:pt x="2337054" y="534924"/>
                  </a:lnTo>
                  <a:lnTo>
                    <a:pt x="2337054" y="463423"/>
                  </a:lnTo>
                  <a:lnTo>
                    <a:pt x="4495799" y="463423"/>
                  </a:lnTo>
                  <a:lnTo>
                    <a:pt x="4495799" y="0"/>
                  </a:lnTo>
                  <a:close/>
                </a:path>
              </a:pathLst>
            </a:custGeom>
            <a:solidFill>
              <a:srgbClr val="5A9FF5"/>
            </a:solidFill>
          </p:spPr>
          <p:txBody>
            <a:bodyPr wrap="square" lIns="0" tIns="0" rIns="0" bIns="0" rtlCol="0"/>
            <a:lstStyle/>
            <a:p>
              <a:endParaRPr/>
            </a:p>
          </p:txBody>
        </p:sp>
        <p:sp>
          <p:nvSpPr>
            <p:cNvPr id="20" name="object 20"/>
            <p:cNvSpPr/>
            <p:nvPr/>
          </p:nvSpPr>
          <p:spPr>
            <a:xfrm>
              <a:off x="2134361" y="1145286"/>
              <a:ext cx="4495800" cy="713740"/>
            </a:xfrm>
            <a:custGeom>
              <a:avLst/>
              <a:gdLst/>
              <a:ahLst/>
              <a:cxnLst/>
              <a:rect l="l" t="t" r="r" b="b"/>
              <a:pathLst>
                <a:path w="4495800" h="713739">
                  <a:moveTo>
                    <a:pt x="4495799" y="463423"/>
                  </a:moveTo>
                  <a:lnTo>
                    <a:pt x="2337054" y="463423"/>
                  </a:lnTo>
                  <a:lnTo>
                    <a:pt x="2337054" y="534924"/>
                  </a:lnTo>
                  <a:lnTo>
                    <a:pt x="2426208" y="534924"/>
                  </a:lnTo>
                  <a:lnTo>
                    <a:pt x="2247900" y="713231"/>
                  </a:lnTo>
                  <a:lnTo>
                    <a:pt x="2069591" y="534924"/>
                  </a:lnTo>
                  <a:lnTo>
                    <a:pt x="2158746" y="534924"/>
                  </a:lnTo>
                  <a:lnTo>
                    <a:pt x="2158746" y="463423"/>
                  </a:lnTo>
                  <a:lnTo>
                    <a:pt x="0" y="463423"/>
                  </a:lnTo>
                  <a:lnTo>
                    <a:pt x="0" y="0"/>
                  </a:lnTo>
                  <a:lnTo>
                    <a:pt x="4495799" y="0"/>
                  </a:lnTo>
                  <a:lnTo>
                    <a:pt x="4495799" y="463423"/>
                  </a:lnTo>
                  <a:close/>
                </a:path>
              </a:pathLst>
            </a:custGeom>
            <a:ln w="19812">
              <a:solidFill>
                <a:srgbClr val="FFFFFF"/>
              </a:solidFill>
            </a:ln>
          </p:spPr>
          <p:txBody>
            <a:bodyPr wrap="square" lIns="0" tIns="0" rIns="0" bIns="0" rtlCol="0"/>
            <a:lstStyle/>
            <a:p>
              <a:endParaRPr/>
            </a:p>
          </p:txBody>
        </p:sp>
      </p:grpSp>
      <p:sp>
        <p:nvSpPr>
          <p:cNvPr id="21" name="object 21"/>
          <p:cNvSpPr txBox="1"/>
          <p:nvPr/>
        </p:nvSpPr>
        <p:spPr>
          <a:xfrm>
            <a:off x="2844800" y="1223594"/>
            <a:ext cx="3072765" cy="4506595"/>
          </a:xfrm>
          <a:prstGeom prst="rect">
            <a:avLst/>
          </a:prstGeom>
        </p:spPr>
        <p:txBody>
          <a:bodyPr vert="horz" wrap="square" lIns="0" tIns="12065" rIns="0" bIns="0" rtlCol="0">
            <a:spAutoFit/>
          </a:bodyPr>
          <a:lstStyle/>
          <a:p>
            <a:pPr marL="2540" algn="ctr">
              <a:lnSpc>
                <a:spcPct val="100000"/>
              </a:lnSpc>
              <a:spcBef>
                <a:spcPts val="95"/>
              </a:spcBef>
            </a:pPr>
            <a:r>
              <a:rPr sz="1600" spc="-5" dirty="0">
                <a:latin typeface="Arial"/>
                <a:cs typeface="Arial"/>
              </a:rPr>
              <a:t>Being </a:t>
            </a:r>
            <a:r>
              <a:rPr sz="1600" spc="-10" dirty="0">
                <a:latin typeface="Arial"/>
                <a:cs typeface="Arial"/>
              </a:rPr>
              <a:t>aware </a:t>
            </a:r>
            <a:r>
              <a:rPr sz="1600" spc="-5" dirty="0">
                <a:latin typeface="Arial"/>
                <a:cs typeface="Arial"/>
              </a:rPr>
              <a:t>of</a:t>
            </a:r>
            <a:r>
              <a:rPr sz="1600" spc="15" dirty="0">
                <a:latin typeface="Arial"/>
                <a:cs typeface="Arial"/>
              </a:rPr>
              <a:t> </a:t>
            </a:r>
            <a:r>
              <a:rPr sz="1600" spc="-5" dirty="0">
                <a:latin typeface="Arial"/>
                <a:cs typeface="Arial"/>
              </a:rPr>
              <a:t>opportunity</a:t>
            </a:r>
            <a:endParaRPr sz="1600" dirty="0">
              <a:latin typeface="Arial"/>
              <a:cs typeface="Arial"/>
            </a:endParaRPr>
          </a:p>
          <a:p>
            <a:pPr>
              <a:lnSpc>
                <a:spcPct val="100000"/>
              </a:lnSpc>
            </a:pPr>
            <a:endParaRPr sz="1800" dirty="0">
              <a:latin typeface="Arial"/>
              <a:cs typeface="Arial"/>
            </a:endParaRPr>
          </a:p>
          <a:p>
            <a:pPr algn="ctr">
              <a:lnSpc>
                <a:spcPct val="100000"/>
              </a:lnSpc>
              <a:spcBef>
                <a:spcPts val="1575"/>
              </a:spcBef>
            </a:pPr>
            <a:r>
              <a:rPr sz="1600" spc="-5" dirty="0">
                <a:latin typeface="Arial"/>
                <a:cs typeface="Arial"/>
              </a:rPr>
              <a:t>Setting objectives or</a:t>
            </a:r>
            <a:r>
              <a:rPr sz="1600" spc="-10" dirty="0">
                <a:latin typeface="Arial"/>
                <a:cs typeface="Arial"/>
              </a:rPr>
              <a:t> </a:t>
            </a:r>
            <a:r>
              <a:rPr sz="1600" spc="-5" dirty="0">
                <a:latin typeface="Arial"/>
                <a:cs typeface="Arial"/>
              </a:rPr>
              <a:t>goals</a:t>
            </a:r>
            <a:endParaRPr sz="1600" dirty="0">
              <a:latin typeface="Arial"/>
              <a:cs typeface="Arial"/>
            </a:endParaRPr>
          </a:p>
          <a:p>
            <a:pPr marL="12700" marR="5080" algn="ctr">
              <a:lnSpc>
                <a:spcPct val="289600"/>
              </a:lnSpc>
            </a:pPr>
            <a:r>
              <a:rPr sz="1600" spc="-5" dirty="0">
                <a:latin typeface="Arial"/>
                <a:cs typeface="Arial"/>
              </a:rPr>
              <a:t>Considering planning premises  Identifying alternatives  Comparing alternatives </a:t>
            </a:r>
            <a:r>
              <a:rPr sz="1600" spc="-10" dirty="0">
                <a:latin typeface="Arial"/>
                <a:cs typeface="Arial"/>
              </a:rPr>
              <a:t>with </a:t>
            </a:r>
            <a:r>
              <a:rPr sz="1600" spc="-5" dirty="0">
                <a:latin typeface="Arial"/>
                <a:cs typeface="Arial"/>
              </a:rPr>
              <a:t>goals  Choosing an alternative  Formulating support</a:t>
            </a:r>
            <a:r>
              <a:rPr sz="1600" spc="10" dirty="0">
                <a:latin typeface="Arial"/>
                <a:cs typeface="Arial"/>
              </a:rPr>
              <a:t> </a:t>
            </a:r>
            <a:r>
              <a:rPr sz="1600" spc="-5" dirty="0">
                <a:latin typeface="Arial"/>
                <a:cs typeface="Arial"/>
              </a:rPr>
              <a:t>plans</a:t>
            </a:r>
            <a:endParaRPr sz="16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C49ACF0-7C32-4114-86C7-9CB2FE473BB7}"/>
              </a:ext>
            </a:extLst>
          </p:cNvPr>
          <p:cNvSpPr>
            <a:spLocks noGrp="1" noChangeArrowheads="1"/>
          </p:cNvSpPr>
          <p:nvPr>
            <p:ph type="title"/>
          </p:nvPr>
        </p:nvSpPr>
        <p:spPr>
          <a:xfrm>
            <a:off x="1028700" y="685801"/>
            <a:ext cx="7306408" cy="726141"/>
          </a:xfrm>
        </p:spPr>
        <p:txBody>
          <a:bodyPr>
            <a:normAutofit fontScale="90000"/>
          </a:bodyPr>
          <a:lstStyle/>
          <a:p>
            <a:r>
              <a:rPr lang="en-US"/>
              <a:t>Management – An Art, Science or Profession</a:t>
            </a:r>
            <a:endParaRPr lang="en-US" dirty="0"/>
          </a:p>
        </p:txBody>
      </p:sp>
      <p:sp>
        <p:nvSpPr>
          <p:cNvPr id="16386" name="Rectangle 3">
            <a:extLst>
              <a:ext uri="{FF2B5EF4-FFF2-40B4-BE49-F238E27FC236}">
                <a16:creationId xmlns:a16="http://schemas.microsoft.com/office/drawing/2014/main" id="{67A2EBCB-84E8-4006-9C49-EDC5B517FD61}"/>
              </a:ext>
            </a:extLst>
          </p:cNvPr>
          <p:cNvSpPr>
            <a:spLocks noGrp="1" noChangeArrowheads="1"/>
          </p:cNvSpPr>
          <p:nvPr>
            <p:ph idx="1"/>
          </p:nvPr>
        </p:nvSpPr>
        <p:spPr>
          <a:xfrm>
            <a:off x="1028700" y="1532966"/>
            <a:ext cx="7306407" cy="4787153"/>
          </a:xfrm>
        </p:spPr>
        <p:txBody>
          <a:bodyPr>
            <a:normAutofit lnSpcReduction="10000"/>
          </a:bodyPr>
          <a:lstStyle/>
          <a:p>
            <a:pPr marL="0" indent="0">
              <a:buNone/>
            </a:pPr>
            <a:r>
              <a:rPr lang="en-US" altLang="en-US" b="1" dirty="0"/>
              <a:t>As a Profession:</a:t>
            </a:r>
          </a:p>
          <a:p>
            <a:r>
              <a:rPr lang="en-US" altLang="en-US" dirty="0"/>
              <a:t>These are the days where we are hearing a lot about professional managers and their contribution to the economic development of the nation.  </a:t>
            </a:r>
          </a:p>
          <a:p>
            <a:r>
              <a:rPr lang="en-US" altLang="en-US" dirty="0"/>
              <a:t>Therefore, it is appropriate to know the other dimension of management – whether it is a profession.</a:t>
            </a:r>
          </a:p>
          <a:p>
            <a:r>
              <a:rPr lang="en-US" altLang="en-US" u="sng" dirty="0"/>
              <a:t>Since professionals are getting involved, it can be referred to as a profession.</a:t>
            </a:r>
          </a:p>
          <a:p>
            <a:endParaRPr lang="en-US"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1318" y="473709"/>
            <a:ext cx="5620385"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Arial"/>
                <a:cs typeface="Arial"/>
              </a:rPr>
              <a:t>1. </a:t>
            </a:r>
            <a:r>
              <a:rPr sz="3200" b="0" spc="-5" dirty="0">
                <a:latin typeface="Arial"/>
                <a:cs typeface="Arial"/>
              </a:rPr>
              <a:t>Being aware </a:t>
            </a:r>
            <a:r>
              <a:rPr sz="3200" b="0" dirty="0">
                <a:latin typeface="Arial"/>
                <a:cs typeface="Arial"/>
              </a:rPr>
              <a:t>of</a:t>
            </a:r>
            <a:r>
              <a:rPr sz="3200" b="0" spc="-60" dirty="0">
                <a:latin typeface="Arial"/>
                <a:cs typeface="Arial"/>
              </a:rPr>
              <a:t> </a:t>
            </a:r>
            <a:r>
              <a:rPr sz="3200" b="0" spc="-5" dirty="0">
                <a:latin typeface="Arial"/>
                <a:cs typeface="Arial"/>
              </a:rPr>
              <a:t>opportunities</a:t>
            </a:r>
            <a:endParaRPr sz="3200">
              <a:latin typeface="Arial"/>
              <a:cs typeface="Arial"/>
            </a:endParaRPr>
          </a:p>
        </p:txBody>
      </p:sp>
      <p:sp>
        <p:nvSpPr>
          <p:cNvPr id="3" name="object 3"/>
          <p:cNvSpPr txBox="1"/>
          <p:nvPr/>
        </p:nvSpPr>
        <p:spPr>
          <a:xfrm>
            <a:off x="838911" y="1312778"/>
            <a:ext cx="5624830" cy="1122680"/>
          </a:xfrm>
          <a:prstGeom prst="rect">
            <a:avLst/>
          </a:prstGeom>
        </p:spPr>
        <p:txBody>
          <a:bodyPr vert="horz" wrap="square" lIns="0" tIns="12065" rIns="0" bIns="0" rtlCol="0">
            <a:spAutoFit/>
          </a:bodyPr>
          <a:lstStyle/>
          <a:p>
            <a:pPr marL="355600" marR="5080" indent="-343535">
              <a:lnSpc>
                <a:spcPct val="150000"/>
              </a:lnSpc>
              <a:spcBef>
                <a:spcPts val="95"/>
              </a:spcBef>
              <a:tabLst>
                <a:tab pos="355600" algn="l"/>
              </a:tabLst>
            </a:pPr>
            <a:r>
              <a:rPr sz="1900" spc="350" dirty="0">
                <a:latin typeface="Arial"/>
                <a:cs typeface="Arial"/>
              </a:rPr>
              <a:t>	</a:t>
            </a:r>
            <a:r>
              <a:rPr sz="2400" spc="-5" dirty="0">
                <a:latin typeface="Arial"/>
                <a:cs typeface="Arial"/>
              </a:rPr>
              <a:t>Analysis </a:t>
            </a:r>
            <a:r>
              <a:rPr sz="2400" dirty="0">
                <a:latin typeface="Arial"/>
                <a:cs typeface="Arial"/>
              </a:rPr>
              <a:t>of </a:t>
            </a:r>
            <a:r>
              <a:rPr sz="2400" spc="-5" dirty="0">
                <a:latin typeface="Arial"/>
                <a:cs typeface="Arial"/>
              </a:rPr>
              <a:t>external environment </a:t>
            </a:r>
            <a:r>
              <a:rPr sz="2400" dirty="0">
                <a:latin typeface="Arial"/>
                <a:cs typeface="Arial"/>
              </a:rPr>
              <a:t>– </a:t>
            </a:r>
            <a:r>
              <a:rPr sz="2400" spc="-5" dirty="0">
                <a:latin typeface="Arial"/>
                <a:cs typeface="Arial"/>
              </a:rPr>
              <a:t>real  starting point </a:t>
            </a:r>
            <a:r>
              <a:rPr sz="2400" dirty="0">
                <a:latin typeface="Arial"/>
                <a:cs typeface="Arial"/>
              </a:rPr>
              <a:t>for</a:t>
            </a:r>
            <a:r>
              <a:rPr sz="2400" spc="5" dirty="0">
                <a:latin typeface="Arial"/>
                <a:cs typeface="Arial"/>
              </a:rPr>
              <a:t> </a:t>
            </a:r>
            <a:r>
              <a:rPr sz="2400" spc="-5" dirty="0">
                <a:latin typeface="Arial"/>
                <a:cs typeface="Arial"/>
              </a:rPr>
              <a:t>planning</a:t>
            </a:r>
            <a:endParaRPr sz="2400" dirty="0">
              <a:latin typeface="Arial"/>
              <a:cs typeface="Arial"/>
            </a:endParaRPr>
          </a:p>
        </p:txBody>
      </p:sp>
      <p:sp>
        <p:nvSpPr>
          <p:cNvPr id="4" name="object 4"/>
          <p:cNvSpPr txBox="1"/>
          <p:nvPr/>
        </p:nvSpPr>
        <p:spPr>
          <a:xfrm>
            <a:off x="838911" y="2536316"/>
            <a:ext cx="6065520" cy="1671955"/>
          </a:xfrm>
          <a:prstGeom prst="rect">
            <a:avLst/>
          </a:prstGeom>
        </p:spPr>
        <p:txBody>
          <a:bodyPr vert="horz" wrap="square" lIns="0" tIns="12700" rIns="0" bIns="0" rtlCol="0">
            <a:spAutoFit/>
          </a:bodyPr>
          <a:lstStyle/>
          <a:p>
            <a:pPr marL="355600" marR="5080" indent="-343535">
              <a:lnSpc>
                <a:spcPct val="150000"/>
              </a:lnSpc>
              <a:spcBef>
                <a:spcPts val="100"/>
              </a:spcBef>
              <a:tabLst>
                <a:tab pos="355600" algn="l"/>
              </a:tabLst>
            </a:pPr>
            <a:r>
              <a:rPr sz="1900" spc="350" dirty="0">
                <a:latin typeface="Arial"/>
                <a:cs typeface="Arial"/>
              </a:rPr>
              <a:t>	</a:t>
            </a:r>
            <a:r>
              <a:rPr sz="2400" spc="-5" dirty="0">
                <a:latin typeface="Arial"/>
                <a:cs typeface="Arial"/>
              </a:rPr>
              <a:t>Setting realistic objectives depends on </a:t>
            </a:r>
            <a:r>
              <a:rPr sz="2400" dirty="0">
                <a:latin typeface="Arial"/>
                <a:cs typeface="Arial"/>
              </a:rPr>
              <a:t>the  </a:t>
            </a:r>
            <a:r>
              <a:rPr sz="2400" spc="-5" dirty="0">
                <a:latin typeface="Arial"/>
                <a:cs typeface="Arial"/>
              </a:rPr>
              <a:t>awareness </a:t>
            </a:r>
            <a:r>
              <a:rPr sz="2400" dirty="0">
                <a:latin typeface="Arial"/>
                <a:cs typeface="Arial"/>
              </a:rPr>
              <a:t>of </a:t>
            </a:r>
            <a:r>
              <a:rPr sz="2400" spc="-5" dirty="0">
                <a:latin typeface="Arial"/>
                <a:cs typeface="Arial"/>
              </a:rPr>
              <a:t>external environment or  opportunities.</a:t>
            </a:r>
            <a:endParaRPr sz="2400" dirty="0">
              <a:latin typeface="Arial"/>
              <a:cs typeface="Arial"/>
            </a:endParaRPr>
          </a:p>
        </p:txBody>
      </p:sp>
      <p:sp>
        <p:nvSpPr>
          <p:cNvPr id="5" name="object 5"/>
          <p:cNvSpPr txBox="1"/>
          <p:nvPr/>
        </p:nvSpPr>
        <p:spPr>
          <a:xfrm>
            <a:off x="838911" y="4310634"/>
            <a:ext cx="5831205" cy="1122680"/>
          </a:xfrm>
          <a:prstGeom prst="rect">
            <a:avLst/>
          </a:prstGeom>
        </p:spPr>
        <p:txBody>
          <a:bodyPr vert="horz" wrap="square" lIns="0" tIns="12700" rIns="0" bIns="0" rtlCol="0">
            <a:spAutoFit/>
          </a:bodyPr>
          <a:lstStyle/>
          <a:p>
            <a:pPr marL="355600" marR="5080" indent="-343535">
              <a:lnSpc>
                <a:spcPct val="150000"/>
              </a:lnSpc>
              <a:spcBef>
                <a:spcPts val="100"/>
              </a:spcBef>
              <a:tabLst>
                <a:tab pos="355600" algn="l"/>
              </a:tabLst>
            </a:pPr>
            <a:r>
              <a:rPr sz="1900" spc="350" dirty="0">
                <a:latin typeface="Arial"/>
                <a:cs typeface="Arial"/>
              </a:rPr>
              <a:t>	</a:t>
            </a:r>
            <a:r>
              <a:rPr sz="2400" spc="-5" dirty="0">
                <a:latin typeface="Arial"/>
                <a:cs typeface="Arial"/>
              </a:rPr>
              <a:t>Planning requires a realistic diagnosis </a:t>
            </a:r>
            <a:r>
              <a:rPr sz="2400" dirty="0">
                <a:latin typeface="Arial"/>
                <a:cs typeface="Arial"/>
              </a:rPr>
              <a:t>of  </a:t>
            </a:r>
            <a:r>
              <a:rPr sz="2400" spc="-5" dirty="0">
                <a:latin typeface="Arial"/>
                <a:cs typeface="Arial"/>
              </a:rPr>
              <a:t>opportunity</a:t>
            </a:r>
            <a:r>
              <a:rPr sz="2400" spc="10" dirty="0">
                <a:latin typeface="Arial"/>
                <a:cs typeface="Arial"/>
              </a:rPr>
              <a:t> </a:t>
            </a:r>
            <a:r>
              <a:rPr sz="2400" spc="-5" dirty="0">
                <a:latin typeface="Arial"/>
                <a:cs typeface="Arial"/>
              </a:rPr>
              <a:t>situation</a:t>
            </a:r>
            <a:endParaRPr sz="2400">
              <a:latin typeface="Arial"/>
              <a:cs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1674" y="470661"/>
            <a:ext cx="6016625" cy="665480"/>
          </a:xfrm>
          <a:prstGeom prst="rect">
            <a:avLst/>
          </a:prstGeom>
        </p:spPr>
        <p:txBody>
          <a:bodyPr vert="horz" wrap="square" lIns="0" tIns="12700" rIns="0" bIns="0" rtlCol="0">
            <a:spAutoFit/>
          </a:bodyPr>
          <a:lstStyle/>
          <a:p>
            <a:pPr marL="12700">
              <a:lnSpc>
                <a:spcPct val="100000"/>
              </a:lnSpc>
              <a:spcBef>
                <a:spcPts val="100"/>
              </a:spcBef>
            </a:pPr>
            <a:r>
              <a:rPr sz="4200" b="0" dirty="0">
                <a:latin typeface="Arial"/>
                <a:cs typeface="Arial"/>
              </a:rPr>
              <a:t>2. Establishing</a:t>
            </a:r>
            <a:r>
              <a:rPr sz="4200" b="0" spc="-90" dirty="0">
                <a:latin typeface="Arial"/>
                <a:cs typeface="Arial"/>
              </a:rPr>
              <a:t> </a:t>
            </a:r>
            <a:r>
              <a:rPr sz="4200" b="0" dirty="0">
                <a:latin typeface="Arial"/>
                <a:cs typeface="Arial"/>
              </a:rPr>
              <a:t>objectives</a:t>
            </a:r>
            <a:endParaRPr sz="4200">
              <a:latin typeface="Arial"/>
              <a:cs typeface="Arial"/>
            </a:endParaRPr>
          </a:p>
        </p:txBody>
      </p:sp>
      <p:sp>
        <p:nvSpPr>
          <p:cNvPr id="3" name="object 3"/>
          <p:cNvSpPr txBox="1"/>
          <p:nvPr/>
        </p:nvSpPr>
        <p:spPr>
          <a:xfrm>
            <a:off x="840739" y="1162786"/>
            <a:ext cx="6526530" cy="3566795"/>
          </a:xfrm>
          <a:prstGeom prst="rect">
            <a:avLst/>
          </a:prstGeom>
        </p:spPr>
        <p:txBody>
          <a:bodyPr vert="horz" wrap="square" lIns="0" tIns="12700" rIns="0" bIns="0" rtlCol="0">
            <a:spAutoFit/>
          </a:bodyPr>
          <a:lstStyle/>
          <a:p>
            <a:pPr marL="355600" marR="5080" indent="-343535" algn="just">
              <a:lnSpc>
                <a:spcPct val="140000"/>
              </a:lnSpc>
              <a:spcBef>
                <a:spcPts val="100"/>
              </a:spcBef>
            </a:pPr>
            <a:r>
              <a:rPr sz="2550" spc="445" dirty="0">
                <a:latin typeface="Arial"/>
                <a:cs typeface="Arial"/>
              </a:rPr>
              <a:t></a:t>
            </a:r>
            <a:r>
              <a:rPr sz="2550" spc="-409" dirty="0">
                <a:latin typeface="Arial"/>
                <a:cs typeface="Arial"/>
              </a:rPr>
              <a:t> </a:t>
            </a:r>
            <a:r>
              <a:rPr sz="3200" dirty="0">
                <a:latin typeface="Arial"/>
                <a:cs typeface="Arial"/>
              </a:rPr>
              <a:t>Objectives – specify the expected  results </a:t>
            </a:r>
            <a:r>
              <a:rPr sz="3200" spc="-5" dirty="0">
                <a:latin typeface="Arial"/>
                <a:cs typeface="Arial"/>
              </a:rPr>
              <a:t>and indicate the end</a:t>
            </a:r>
            <a:r>
              <a:rPr sz="3200" spc="-70" dirty="0">
                <a:latin typeface="Arial"/>
                <a:cs typeface="Arial"/>
              </a:rPr>
              <a:t> </a:t>
            </a:r>
            <a:r>
              <a:rPr sz="3200" spc="-5" dirty="0">
                <a:latin typeface="Arial"/>
                <a:cs typeface="Arial"/>
              </a:rPr>
              <a:t>points  </a:t>
            </a:r>
            <a:r>
              <a:rPr sz="3200" dirty="0">
                <a:latin typeface="Arial"/>
                <a:cs typeface="Arial"/>
              </a:rPr>
              <a:t>of what is to be</a:t>
            </a:r>
            <a:r>
              <a:rPr sz="3200" spc="-70" dirty="0">
                <a:latin typeface="Arial"/>
                <a:cs typeface="Arial"/>
              </a:rPr>
              <a:t> </a:t>
            </a:r>
            <a:r>
              <a:rPr sz="3200" spc="-5" dirty="0">
                <a:latin typeface="Arial"/>
                <a:cs typeface="Arial"/>
              </a:rPr>
              <a:t>done.</a:t>
            </a:r>
            <a:endParaRPr sz="3200">
              <a:latin typeface="Arial"/>
              <a:cs typeface="Arial"/>
            </a:endParaRPr>
          </a:p>
          <a:p>
            <a:pPr marL="355600" marR="347980" indent="-343535" algn="just">
              <a:lnSpc>
                <a:spcPct val="140000"/>
              </a:lnSpc>
              <a:spcBef>
                <a:spcPts val="1000"/>
              </a:spcBef>
            </a:pPr>
            <a:r>
              <a:rPr sz="2550" spc="445" dirty="0">
                <a:latin typeface="Arial"/>
                <a:cs typeface="Arial"/>
              </a:rPr>
              <a:t></a:t>
            </a:r>
            <a:r>
              <a:rPr sz="2550" spc="-315" dirty="0">
                <a:latin typeface="Arial"/>
                <a:cs typeface="Arial"/>
              </a:rPr>
              <a:t> </a:t>
            </a:r>
            <a:r>
              <a:rPr sz="3200" spc="-5" dirty="0">
                <a:latin typeface="Arial"/>
                <a:cs typeface="Arial"/>
              </a:rPr>
              <a:t>Enterprise/ </a:t>
            </a:r>
            <a:r>
              <a:rPr sz="3200" spc="-10" dirty="0">
                <a:latin typeface="Arial"/>
                <a:cs typeface="Arial"/>
              </a:rPr>
              <a:t>Company’s </a:t>
            </a:r>
            <a:r>
              <a:rPr sz="3200" spc="-85" dirty="0">
                <a:latin typeface="Arial"/>
                <a:cs typeface="Arial"/>
              </a:rPr>
              <a:t>objective  </a:t>
            </a:r>
            <a:r>
              <a:rPr sz="3200" dirty="0">
                <a:latin typeface="Arial"/>
                <a:cs typeface="Arial"/>
              </a:rPr>
              <a:t>give </a:t>
            </a:r>
            <a:r>
              <a:rPr sz="3200" spc="-5" dirty="0">
                <a:latin typeface="Arial"/>
                <a:cs typeface="Arial"/>
              </a:rPr>
              <a:t>direction </a:t>
            </a:r>
            <a:r>
              <a:rPr sz="3200" dirty="0">
                <a:latin typeface="Arial"/>
                <a:cs typeface="Arial"/>
              </a:rPr>
              <a:t>to </a:t>
            </a:r>
            <a:r>
              <a:rPr sz="3200" spc="-5" dirty="0">
                <a:latin typeface="Arial"/>
                <a:cs typeface="Arial"/>
              </a:rPr>
              <a:t>major</a:t>
            </a:r>
            <a:r>
              <a:rPr sz="3200" spc="-70" dirty="0">
                <a:latin typeface="Arial"/>
                <a:cs typeface="Arial"/>
              </a:rPr>
              <a:t> </a:t>
            </a:r>
            <a:r>
              <a:rPr sz="3200" spc="-5" dirty="0">
                <a:latin typeface="Arial"/>
                <a:cs typeface="Arial"/>
              </a:rPr>
              <a:t>plans</a:t>
            </a:r>
            <a:endParaRPr sz="3200">
              <a:latin typeface="Arial"/>
              <a:cs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938" y="470661"/>
            <a:ext cx="5601970" cy="665480"/>
          </a:xfrm>
          <a:prstGeom prst="rect">
            <a:avLst/>
          </a:prstGeom>
        </p:spPr>
        <p:txBody>
          <a:bodyPr vert="horz" wrap="square" lIns="0" tIns="12700" rIns="0" bIns="0" rtlCol="0">
            <a:spAutoFit/>
          </a:bodyPr>
          <a:lstStyle/>
          <a:p>
            <a:pPr marL="12700">
              <a:lnSpc>
                <a:spcPct val="100000"/>
              </a:lnSpc>
              <a:spcBef>
                <a:spcPts val="100"/>
              </a:spcBef>
            </a:pPr>
            <a:r>
              <a:rPr sz="4200" b="0" dirty="0">
                <a:latin typeface="Arial"/>
                <a:cs typeface="Arial"/>
              </a:rPr>
              <a:t>3. Developing</a:t>
            </a:r>
            <a:r>
              <a:rPr sz="4200" b="0" spc="-90" dirty="0">
                <a:latin typeface="Arial"/>
                <a:cs typeface="Arial"/>
              </a:rPr>
              <a:t> </a:t>
            </a:r>
            <a:r>
              <a:rPr sz="4200" b="0" dirty="0">
                <a:latin typeface="Arial"/>
                <a:cs typeface="Arial"/>
              </a:rPr>
              <a:t>premises</a:t>
            </a:r>
            <a:endParaRPr sz="4200">
              <a:latin typeface="Arial"/>
              <a:cs typeface="Arial"/>
            </a:endParaRPr>
          </a:p>
        </p:txBody>
      </p:sp>
      <p:sp>
        <p:nvSpPr>
          <p:cNvPr id="3" name="object 3"/>
          <p:cNvSpPr txBox="1"/>
          <p:nvPr/>
        </p:nvSpPr>
        <p:spPr>
          <a:xfrm>
            <a:off x="688340" y="1176760"/>
            <a:ext cx="6573520" cy="2346960"/>
          </a:xfrm>
          <a:prstGeom prst="rect">
            <a:avLst/>
          </a:prstGeom>
        </p:spPr>
        <p:txBody>
          <a:bodyPr vert="horz" wrap="square" lIns="0" tIns="12065" rIns="0" bIns="0" rtlCol="0">
            <a:spAutoFit/>
          </a:bodyPr>
          <a:lstStyle/>
          <a:p>
            <a:pPr marL="355600" marR="5080" indent="-343535">
              <a:lnSpc>
                <a:spcPct val="150000"/>
              </a:lnSpc>
              <a:spcBef>
                <a:spcPts val="95"/>
              </a:spcBef>
              <a:tabLst>
                <a:tab pos="355600" algn="l"/>
              </a:tabLst>
            </a:pPr>
            <a:r>
              <a:rPr sz="1900" spc="350" dirty="0">
                <a:latin typeface="Arial"/>
                <a:cs typeface="Arial"/>
              </a:rPr>
              <a:t>	</a:t>
            </a:r>
            <a:r>
              <a:rPr sz="2400" spc="-5" dirty="0">
                <a:latin typeface="Arial"/>
                <a:cs typeface="Arial"/>
              </a:rPr>
              <a:t>Premises </a:t>
            </a:r>
            <a:r>
              <a:rPr sz="2400" dirty="0">
                <a:latin typeface="Arial"/>
                <a:cs typeface="Arial"/>
              </a:rPr>
              <a:t>– </a:t>
            </a:r>
            <a:r>
              <a:rPr sz="2400" spc="-5" dirty="0">
                <a:latin typeface="Arial"/>
                <a:cs typeface="Arial"/>
              </a:rPr>
              <a:t>assumptions about the  environment </a:t>
            </a:r>
            <a:r>
              <a:rPr sz="2400" dirty="0">
                <a:latin typeface="Arial"/>
                <a:cs typeface="Arial"/>
              </a:rPr>
              <a:t>in </a:t>
            </a:r>
            <a:r>
              <a:rPr sz="2400" spc="-5" dirty="0">
                <a:latin typeface="Arial"/>
                <a:cs typeface="Arial"/>
              </a:rPr>
              <a:t>which plan </a:t>
            </a:r>
            <a:r>
              <a:rPr sz="2400" dirty="0">
                <a:latin typeface="Arial"/>
                <a:cs typeface="Arial"/>
              </a:rPr>
              <a:t>is to be carried</a:t>
            </a:r>
            <a:r>
              <a:rPr sz="2400" spc="40" dirty="0">
                <a:latin typeface="Arial"/>
                <a:cs typeface="Arial"/>
              </a:rPr>
              <a:t> </a:t>
            </a:r>
            <a:r>
              <a:rPr sz="2400" spc="-5" dirty="0">
                <a:latin typeface="Arial"/>
                <a:cs typeface="Arial"/>
              </a:rPr>
              <a:t>out.</a:t>
            </a:r>
            <a:endParaRPr sz="2400">
              <a:latin typeface="Arial"/>
              <a:cs typeface="Arial"/>
            </a:endParaRPr>
          </a:p>
          <a:p>
            <a:pPr marL="355600" marR="226060" indent="-343535">
              <a:lnSpc>
                <a:spcPct val="150000"/>
              </a:lnSpc>
              <a:spcBef>
                <a:spcPts val="1000"/>
              </a:spcBef>
            </a:pPr>
            <a:r>
              <a:rPr sz="2400" spc="-5" dirty="0">
                <a:latin typeface="Arial"/>
                <a:cs typeface="Arial"/>
              </a:rPr>
              <a:t>Principle </a:t>
            </a:r>
            <a:r>
              <a:rPr sz="2400" dirty="0">
                <a:latin typeface="Arial"/>
                <a:cs typeface="Arial"/>
              </a:rPr>
              <a:t>of </a:t>
            </a:r>
            <a:r>
              <a:rPr sz="2400" spc="-5" dirty="0">
                <a:latin typeface="Arial"/>
                <a:cs typeface="Arial"/>
              </a:rPr>
              <a:t>planning premises </a:t>
            </a:r>
            <a:r>
              <a:rPr sz="2400" dirty="0">
                <a:latin typeface="Arial"/>
                <a:cs typeface="Arial"/>
              </a:rPr>
              <a:t>– the </a:t>
            </a:r>
            <a:r>
              <a:rPr sz="2400" spc="-5" dirty="0">
                <a:latin typeface="Arial"/>
                <a:cs typeface="Arial"/>
              </a:rPr>
              <a:t>more  thoroughly individuals charged with</a:t>
            </a:r>
            <a:r>
              <a:rPr sz="2400" spc="105" dirty="0">
                <a:latin typeface="Arial"/>
                <a:cs typeface="Arial"/>
              </a:rPr>
              <a:t> </a:t>
            </a:r>
            <a:r>
              <a:rPr sz="2400" spc="-5" dirty="0">
                <a:latin typeface="Arial"/>
                <a:cs typeface="Arial"/>
              </a:rPr>
              <a:t>planning</a:t>
            </a:r>
            <a:endParaRPr sz="2400">
              <a:latin typeface="Arial"/>
              <a:cs typeface="Arial"/>
            </a:endParaRPr>
          </a:p>
        </p:txBody>
      </p:sp>
      <p:sp>
        <p:nvSpPr>
          <p:cNvPr id="4" name="object 4"/>
          <p:cNvSpPr txBox="1"/>
          <p:nvPr/>
        </p:nvSpPr>
        <p:spPr>
          <a:xfrm>
            <a:off x="1031544" y="3497960"/>
            <a:ext cx="6177915" cy="1606337"/>
          </a:xfrm>
          <a:prstGeom prst="rect">
            <a:avLst/>
          </a:prstGeom>
        </p:spPr>
        <p:txBody>
          <a:bodyPr vert="horz" wrap="square" lIns="0" tIns="12700" rIns="0" bIns="0" rtlCol="0">
            <a:spAutoFit/>
          </a:bodyPr>
          <a:lstStyle/>
          <a:p>
            <a:pPr marL="12700" marR="5080">
              <a:lnSpc>
                <a:spcPct val="150000"/>
              </a:lnSpc>
              <a:spcBef>
                <a:spcPts val="100"/>
              </a:spcBef>
            </a:pPr>
            <a:r>
              <a:rPr sz="2400" spc="-5" dirty="0">
                <a:latin typeface="Arial"/>
                <a:cs typeface="Arial"/>
              </a:rPr>
              <a:t>understand and agree </a:t>
            </a:r>
            <a:r>
              <a:rPr sz="2400" dirty="0">
                <a:latin typeface="Arial"/>
                <a:cs typeface="Arial"/>
              </a:rPr>
              <a:t>to </a:t>
            </a:r>
            <a:r>
              <a:rPr sz="2400" spc="-5" dirty="0">
                <a:latin typeface="Arial"/>
                <a:cs typeface="Arial"/>
              </a:rPr>
              <a:t>utilize </a:t>
            </a:r>
            <a:r>
              <a:rPr sz="2400" dirty="0">
                <a:latin typeface="Arial"/>
                <a:cs typeface="Arial"/>
              </a:rPr>
              <a:t>the consistent  </a:t>
            </a:r>
            <a:r>
              <a:rPr sz="2400" spc="-5" dirty="0">
                <a:latin typeface="Arial"/>
                <a:cs typeface="Arial"/>
              </a:rPr>
              <a:t>planning premises, </a:t>
            </a:r>
            <a:r>
              <a:rPr sz="2400" dirty="0">
                <a:latin typeface="Arial"/>
                <a:cs typeface="Arial"/>
              </a:rPr>
              <a:t>the </a:t>
            </a:r>
            <a:r>
              <a:rPr sz="2400" spc="-5" dirty="0">
                <a:latin typeface="Arial"/>
                <a:cs typeface="Arial"/>
              </a:rPr>
              <a:t>more coordinated  enterprise planning will</a:t>
            </a:r>
            <a:r>
              <a:rPr sz="2400" spc="75" dirty="0">
                <a:latin typeface="Arial"/>
                <a:cs typeface="Arial"/>
              </a:rPr>
              <a:t> </a:t>
            </a:r>
            <a:r>
              <a:rPr sz="2400" dirty="0">
                <a:latin typeface="Arial"/>
                <a:cs typeface="Arial"/>
              </a:rPr>
              <a:t>be.</a:t>
            </a:r>
            <a:endParaRPr sz="2400">
              <a:latin typeface="Arial"/>
              <a:cs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62727"/>
            <a:ext cx="8229600" cy="566822"/>
          </a:xfrm>
          <a:prstGeom prst="rect">
            <a:avLst/>
          </a:prstGeom>
        </p:spPr>
        <p:txBody>
          <a:bodyPr vert="horz" wrap="square" lIns="0" tIns="12700" rIns="0" bIns="0" rtlCol="0">
            <a:spAutoFit/>
          </a:bodyPr>
          <a:lstStyle/>
          <a:p>
            <a:pPr marL="2019935" marR="5080" indent="-1805305">
              <a:lnSpc>
                <a:spcPct val="100000"/>
              </a:lnSpc>
              <a:spcBef>
                <a:spcPts val="100"/>
              </a:spcBef>
            </a:pPr>
            <a:r>
              <a:rPr sz="3600" b="0" dirty="0">
                <a:latin typeface="Arial"/>
                <a:cs typeface="Arial"/>
              </a:rPr>
              <a:t>4. Determining</a:t>
            </a:r>
            <a:r>
              <a:rPr sz="3600" b="0" spc="-125" dirty="0">
                <a:latin typeface="Arial"/>
                <a:cs typeface="Arial"/>
              </a:rPr>
              <a:t> </a:t>
            </a:r>
            <a:r>
              <a:rPr sz="3600" b="0" dirty="0">
                <a:latin typeface="Arial"/>
                <a:cs typeface="Arial"/>
              </a:rPr>
              <a:t>alternative  courses</a:t>
            </a:r>
            <a:endParaRPr sz="3600">
              <a:latin typeface="Arial"/>
              <a:cs typeface="Arial"/>
            </a:endParaRPr>
          </a:p>
        </p:txBody>
      </p:sp>
      <p:sp>
        <p:nvSpPr>
          <p:cNvPr id="3" name="object 3"/>
          <p:cNvSpPr txBox="1"/>
          <p:nvPr/>
        </p:nvSpPr>
        <p:spPr>
          <a:xfrm>
            <a:off x="688340" y="1480692"/>
            <a:ext cx="6383020" cy="2347595"/>
          </a:xfrm>
          <a:prstGeom prst="rect">
            <a:avLst/>
          </a:prstGeom>
        </p:spPr>
        <p:txBody>
          <a:bodyPr vert="horz" wrap="square" lIns="0" tIns="12700" rIns="0" bIns="0" rtlCol="0">
            <a:spAutoFit/>
          </a:bodyPr>
          <a:lstStyle/>
          <a:p>
            <a:pPr marL="355600" marR="448309" indent="-343535">
              <a:lnSpc>
                <a:spcPct val="150100"/>
              </a:lnSpc>
              <a:spcBef>
                <a:spcPts val="100"/>
              </a:spcBef>
              <a:tabLst>
                <a:tab pos="355600" algn="l"/>
              </a:tabLst>
            </a:pPr>
            <a:r>
              <a:rPr sz="1900" spc="350" dirty="0">
                <a:latin typeface="Arial"/>
                <a:cs typeface="Arial"/>
              </a:rPr>
              <a:t>	</a:t>
            </a:r>
            <a:r>
              <a:rPr sz="2400" dirty="0">
                <a:latin typeface="Arial"/>
                <a:cs typeface="Arial"/>
              </a:rPr>
              <a:t>It </a:t>
            </a:r>
            <a:r>
              <a:rPr sz="2400" spc="-5" dirty="0">
                <a:latin typeface="Arial"/>
                <a:cs typeface="Arial"/>
              </a:rPr>
              <a:t>is </a:t>
            </a:r>
            <a:r>
              <a:rPr sz="2400" dirty="0">
                <a:latin typeface="Arial"/>
                <a:cs typeface="Arial"/>
              </a:rPr>
              <a:t>to </a:t>
            </a:r>
            <a:r>
              <a:rPr sz="2400" spc="-5" dirty="0">
                <a:latin typeface="Arial"/>
                <a:cs typeface="Arial"/>
              </a:rPr>
              <a:t>search </a:t>
            </a:r>
            <a:r>
              <a:rPr sz="2400" dirty="0">
                <a:latin typeface="Arial"/>
                <a:cs typeface="Arial"/>
              </a:rPr>
              <a:t>for </a:t>
            </a:r>
            <a:r>
              <a:rPr sz="2400" spc="-5" dirty="0">
                <a:latin typeface="Arial"/>
                <a:cs typeface="Arial"/>
              </a:rPr>
              <a:t>and examine alternative  course </a:t>
            </a:r>
            <a:r>
              <a:rPr sz="2400" dirty="0">
                <a:latin typeface="Arial"/>
                <a:cs typeface="Arial"/>
              </a:rPr>
              <a:t>of </a:t>
            </a:r>
            <a:r>
              <a:rPr sz="2400" spc="-5" dirty="0">
                <a:latin typeface="Arial"/>
                <a:cs typeface="Arial"/>
              </a:rPr>
              <a:t>action</a:t>
            </a:r>
            <a:endParaRPr sz="2400">
              <a:latin typeface="Arial"/>
              <a:cs typeface="Arial"/>
            </a:endParaRPr>
          </a:p>
          <a:p>
            <a:pPr marL="355600" marR="5080" indent="-343535">
              <a:lnSpc>
                <a:spcPct val="150000"/>
              </a:lnSpc>
              <a:spcBef>
                <a:spcPts val="994"/>
              </a:spcBef>
              <a:tabLst>
                <a:tab pos="355600" algn="l"/>
              </a:tabLst>
            </a:pPr>
            <a:r>
              <a:rPr sz="1900" spc="350" dirty="0">
                <a:latin typeface="Arial"/>
                <a:cs typeface="Arial"/>
              </a:rPr>
              <a:t>	</a:t>
            </a:r>
            <a:r>
              <a:rPr sz="2400" spc="-5" dirty="0">
                <a:latin typeface="Arial"/>
                <a:cs typeface="Arial"/>
              </a:rPr>
              <a:t>Number </a:t>
            </a:r>
            <a:r>
              <a:rPr sz="2400" dirty="0">
                <a:latin typeface="Arial"/>
                <a:cs typeface="Arial"/>
              </a:rPr>
              <a:t>of </a:t>
            </a:r>
            <a:r>
              <a:rPr sz="2400" spc="-5" dirty="0">
                <a:latin typeface="Arial"/>
                <a:cs typeface="Arial"/>
              </a:rPr>
              <a:t>alternative </a:t>
            </a:r>
            <a:r>
              <a:rPr sz="2400" dirty="0">
                <a:latin typeface="Arial"/>
                <a:cs typeface="Arial"/>
              </a:rPr>
              <a:t>that </a:t>
            </a:r>
            <a:r>
              <a:rPr sz="2400" spc="-5" dirty="0">
                <a:latin typeface="Arial"/>
                <a:cs typeface="Arial"/>
              </a:rPr>
              <a:t>can be thoroughly  examined</a:t>
            </a:r>
            <a:endParaRPr sz="2400">
              <a:latin typeface="Arial"/>
              <a:cs typeface="Arial"/>
            </a:endParaRPr>
          </a:p>
        </p:txBody>
      </p:sp>
      <p:sp>
        <p:nvSpPr>
          <p:cNvPr id="4" name="object 4"/>
          <p:cNvSpPr txBox="1"/>
          <p:nvPr/>
        </p:nvSpPr>
        <p:spPr>
          <a:xfrm>
            <a:off x="688340" y="3930777"/>
            <a:ext cx="6432550" cy="1052339"/>
          </a:xfrm>
          <a:prstGeom prst="rect">
            <a:avLst/>
          </a:prstGeom>
        </p:spPr>
        <p:txBody>
          <a:bodyPr vert="horz" wrap="square" lIns="0" tIns="12700" rIns="0" bIns="0" rtlCol="0">
            <a:spAutoFit/>
          </a:bodyPr>
          <a:lstStyle/>
          <a:p>
            <a:pPr marL="355600" marR="5080" indent="-343535">
              <a:lnSpc>
                <a:spcPct val="150000"/>
              </a:lnSpc>
              <a:spcBef>
                <a:spcPts val="100"/>
              </a:spcBef>
              <a:tabLst>
                <a:tab pos="355600" algn="l"/>
              </a:tabLst>
            </a:pPr>
            <a:r>
              <a:rPr sz="1900" spc="350" dirty="0">
                <a:latin typeface="Arial"/>
                <a:cs typeface="Arial"/>
              </a:rPr>
              <a:t>	</a:t>
            </a:r>
            <a:r>
              <a:rPr sz="2400" dirty="0">
                <a:latin typeface="Arial"/>
                <a:cs typeface="Arial"/>
              </a:rPr>
              <a:t>The </a:t>
            </a:r>
            <a:r>
              <a:rPr sz="2400" spc="-5" dirty="0">
                <a:latin typeface="Arial"/>
                <a:cs typeface="Arial"/>
              </a:rPr>
              <a:t>planner </a:t>
            </a:r>
            <a:r>
              <a:rPr sz="2400" dirty="0">
                <a:latin typeface="Arial"/>
                <a:cs typeface="Arial"/>
              </a:rPr>
              <a:t>must </a:t>
            </a:r>
            <a:r>
              <a:rPr sz="2400" spc="-5" dirty="0">
                <a:latin typeface="Arial"/>
                <a:cs typeface="Arial"/>
              </a:rPr>
              <a:t>usually make a preliminary  analysis </a:t>
            </a:r>
            <a:r>
              <a:rPr sz="2400" dirty="0">
                <a:latin typeface="Arial"/>
                <a:cs typeface="Arial"/>
              </a:rPr>
              <a:t>to </a:t>
            </a:r>
            <a:r>
              <a:rPr sz="2400" spc="-5" dirty="0">
                <a:latin typeface="Arial"/>
                <a:cs typeface="Arial"/>
              </a:rPr>
              <a:t>find </a:t>
            </a:r>
            <a:r>
              <a:rPr sz="2400" dirty="0">
                <a:latin typeface="Arial"/>
                <a:cs typeface="Arial"/>
              </a:rPr>
              <a:t>out best</a:t>
            </a:r>
            <a:r>
              <a:rPr sz="2400" spc="20" dirty="0">
                <a:latin typeface="Arial"/>
                <a:cs typeface="Arial"/>
              </a:rPr>
              <a:t> </a:t>
            </a:r>
            <a:r>
              <a:rPr sz="2400" spc="-5" dirty="0">
                <a:latin typeface="Arial"/>
                <a:cs typeface="Arial"/>
              </a:rPr>
              <a:t>alternative.</a:t>
            </a:r>
            <a:endParaRPr sz="2400">
              <a:latin typeface="Arial"/>
              <a:cs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7033" y="472186"/>
            <a:ext cx="5208905" cy="1244600"/>
          </a:xfrm>
          <a:prstGeom prst="rect">
            <a:avLst/>
          </a:prstGeom>
        </p:spPr>
        <p:txBody>
          <a:bodyPr vert="horz" wrap="square" lIns="0" tIns="12065" rIns="0" bIns="0" rtlCol="0">
            <a:spAutoFit/>
          </a:bodyPr>
          <a:lstStyle/>
          <a:p>
            <a:pPr marL="1715135" marR="5080" indent="-1703070">
              <a:lnSpc>
                <a:spcPct val="100000"/>
              </a:lnSpc>
              <a:spcBef>
                <a:spcPts val="95"/>
              </a:spcBef>
            </a:pPr>
            <a:r>
              <a:rPr sz="4000" b="0" spc="-5" dirty="0">
                <a:latin typeface="Arial"/>
                <a:cs typeface="Arial"/>
              </a:rPr>
              <a:t>5. </a:t>
            </a:r>
            <a:r>
              <a:rPr sz="3600" b="0" dirty="0">
                <a:latin typeface="Arial"/>
                <a:cs typeface="Arial"/>
              </a:rPr>
              <a:t>Evaluating </a:t>
            </a:r>
            <a:r>
              <a:rPr sz="4000" b="0" spc="-5" dirty="0">
                <a:latin typeface="Arial"/>
                <a:cs typeface="Arial"/>
              </a:rPr>
              <a:t>alternative  courses</a:t>
            </a:r>
            <a:endParaRPr sz="4000">
              <a:latin typeface="Arial"/>
              <a:cs typeface="Arial"/>
            </a:endParaRPr>
          </a:p>
        </p:txBody>
      </p:sp>
      <p:sp>
        <p:nvSpPr>
          <p:cNvPr id="3" name="object 3"/>
          <p:cNvSpPr txBox="1"/>
          <p:nvPr/>
        </p:nvSpPr>
        <p:spPr>
          <a:xfrm>
            <a:off x="688340" y="1708865"/>
            <a:ext cx="6573520" cy="1799589"/>
          </a:xfrm>
          <a:prstGeom prst="rect">
            <a:avLst/>
          </a:prstGeom>
        </p:spPr>
        <p:txBody>
          <a:bodyPr vert="horz" wrap="square" lIns="0" tIns="196215" rIns="0" bIns="0" rtlCol="0">
            <a:spAutoFit/>
          </a:bodyPr>
          <a:lstStyle/>
          <a:p>
            <a:pPr marL="12700">
              <a:lnSpc>
                <a:spcPct val="100000"/>
              </a:lnSpc>
              <a:spcBef>
                <a:spcPts val="1545"/>
              </a:spcBef>
              <a:tabLst>
                <a:tab pos="355600" algn="l"/>
              </a:tabLst>
            </a:pPr>
            <a:r>
              <a:rPr sz="1900" spc="350" dirty="0">
                <a:latin typeface="Arial"/>
                <a:cs typeface="Arial"/>
              </a:rPr>
              <a:t>	</a:t>
            </a:r>
            <a:r>
              <a:rPr sz="2400" dirty="0">
                <a:latin typeface="Arial"/>
                <a:cs typeface="Arial"/>
              </a:rPr>
              <a:t>After </a:t>
            </a:r>
            <a:r>
              <a:rPr sz="2400" spc="-5" dirty="0">
                <a:latin typeface="Arial"/>
                <a:cs typeface="Arial"/>
              </a:rPr>
              <a:t>examining </a:t>
            </a:r>
            <a:r>
              <a:rPr sz="2400" dirty="0">
                <a:latin typeface="Arial"/>
                <a:cs typeface="Arial"/>
              </a:rPr>
              <a:t>the strong </a:t>
            </a:r>
            <a:r>
              <a:rPr sz="2400" spc="-5" dirty="0">
                <a:latin typeface="Arial"/>
                <a:cs typeface="Arial"/>
              </a:rPr>
              <a:t>and weak points</a:t>
            </a:r>
            <a:r>
              <a:rPr sz="2400" spc="15" dirty="0">
                <a:latin typeface="Arial"/>
                <a:cs typeface="Arial"/>
              </a:rPr>
              <a:t> </a:t>
            </a:r>
            <a:r>
              <a:rPr sz="2400" dirty="0">
                <a:latin typeface="Arial"/>
                <a:cs typeface="Arial"/>
              </a:rPr>
              <a:t>of</a:t>
            </a:r>
            <a:endParaRPr sz="2400">
              <a:latin typeface="Arial"/>
              <a:cs typeface="Arial"/>
            </a:endParaRPr>
          </a:p>
          <a:p>
            <a:pPr marL="355600">
              <a:lnSpc>
                <a:spcPct val="100000"/>
              </a:lnSpc>
              <a:spcBef>
                <a:spcPts val="1445"/>
              </a:spcBef>
            </a:pPr>
            <a:r>
              <a:rPr sz="2400" spc="-5" dirty="0">
                <a:latin typeface="Arial"/>
                <a:cs typeface="Arial"/>
              </a:rPr>
              <a:t>alternatives</a:t>
            </a:r>
            <a:endParaRPr sz="2400">
              <a:latin typeface="Arial"/>
              <a:cs typeface="Arial"/>
            </a:endParaRPr>
          </a:p>
          <a:p>
            <a:pPr>
              <a:lnSpc>
                <a:spcPct val="100000"/>
              </a:lnSpc>
              <a:spcBef>
                <a:spcPts val="20"/>
              </a:spcBef>
            </a:pPr>
            <a:endParaRPr sz="2100">
              <a:latin typeface="Arial"/>
              <a:cs typeface="Arial"/>
            </a:endParaRPr>
          </a:p>
          <a:p>
            <a:pPr marL="12700">
              <a:lnSpc>
                <a:spcPct val="100000"/>
              </a:lnSpc>
              <a:tabLst>
                <a:tab pos="355600" algn="l"/>
              </a:tabLst>
            </a:pPr>
            <a:r>
              <a:rPr sz="1900" spc="350" dirty="0">
                <a:latin typeface="Arial"/>
                <a:cs typeface="Arial"/>
              </a:rPr>
              <a:t>	</a:t>
            </a:r>
            <a:r>
              <a:rPr sz="2400" spc="-5" dirty="0">
                <a:latin typeface="Arial"/>
                <a:cs typeface="Arial"/>
              </a:rPr>
              <a:t>Evaluate </a:t>
            </a:r>
            <a:r>
              <a:rPr sz="2400" dirty="0">
                <a:latin typeface="Arial"/>
                <a:cs typeface="Arial"/>
              </a:rPr>
              <a:t>the </a:t>
            </a:r>
            <a:r>
              <a:rPr sz="2400" spc="-5" dirty="0">
                <a:latin typeface="Arial"/>
                <a:cs typeface="Arial"/>
              </a:rPr>
              <a:t>alternatives by weighing </a:t>
            </a:r>
            <a:r>
              <a:rPr sz="2400" dirty="0">
                <a:latin typeface="Arial"/>
                <a:cs typeface="Arial"/>
              </a:rPr>
              <a:t>them</a:t>
            </a:r>
            <a:r>
              <a:rPr sz="2400" spc="85" dirty="0">
                <a:latin typeface="Arial"/>
                <a:cs typeface="Arial"/>
              </a:rPr>
              <a:t> </a:t>
            </a:r>
            <a:r>
              <a:rPr sz="2400" spc="-5" dirty="0">
                <a:latin typeface="Arial"/>
                <a:cs typeface="Arial"/>
              </a:rPr>
              <a:t>as</a:t>
            </a:r>
            <a:endParaRPr sz="2400">
              <a:latin typeface="Arial"/>
              <a:cs typeface="Arial"/>
            </a:endParaRPr>
          </a:p>
        </p:txBody>
      </p:sp>
      <p:sp>
        <p:nvSpPr>
          <p:cNvPr id="4" name="object 4"/>
          <p:cNvSpPr txBox="1"/>
          <p:nvPr/>
        </p:nvSpPr>
        <p:spPr>
          <a:xfrm>
            <a:off x="1031544" y="3665601"/>
            <a:ext cx="588899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compared with goals or objectives </a:t>
            </a:r>
            <a:r>
              <a:rPr sz="2400" dirty="0">
                <a:latin typeface="Arial"/>
                <a:cs typeface="Arial"/>
              </a:rPr>
              <a:t>of </a:t>
            </a:r>
            <a:r>
              <a:rPr sz="2400" spc="-5" dirty="0">
                <a:latin typeface="Arial"/>
                <a:cs typeface="Arial"/>
              </a:rPr>
              <a:t>a</a:t>
            </a:r>
            <a:r>
              <a:rPr sz="2400" spc="80" dirty="0">
                <a:latin typeface="Arial"/>
                <a:cs typeface="Arial"/>
              </a:rPr>
              <a:t> </a:t>
            </a:r>
            <a:r>
              <a:rPr sz="2400" spc="-5" dirty="0">
                <a:latin typeface="Arial"/>
                <a:cs typeface="Arial"/>
              </a:rPr>
              <a:t>firm.</a:t>
            </a:r>
            <a:endParaRPr sz="2400">
              <a:latin typeface="Arial"/>
              <a:cs typeface="Arial"/>
            </a:endParaRPr>
          </a:p>
        </p:txBody>
      </p:sp>
      <p:sp>
        <p:nvSpPr>
          <p:cNvPr id="5" name="object 5"/>
          <p:cNvSpPr txBox="1"/>
          <p:nvPr/>
        </p:nvSpPr>
        <p:spPr>
          <a:xfrm>
            <a:off x="688340" y="4159864"/>
            <a:ext cx="6741795" cy="1605696"/>
          </a:xfrm>
          <a:prstGeom prst="rect">
            <a:avLst/>
          </a:prstGeom>
        </p:spPr>
        <p:txBody>
          <a:bodyPr vert="horz" wrap="square" lIns="0" tIns="12065" rIns="0" bIns="0" rtlCol="0">
            <a:spAutoFit/>
          </a:bodyPr>
          <a:lstStyle/>
          <a:p>
            <a:pPr marL="355600" marR="5080" indent="-343535" algn="just">
              <a:lnSpc>
                <a:spcPct val="150000"/>
              </a:lnSpc>
              <a:spcBef>
                <a:spcPts val="95"/>
              </a:spcBef>
            </a:pPr>
            <a:r>
              <a:rPr sz="1900" spc="350" dirty="0">
                <a:latin typeface="Arial"/>
                <a:cs typeface="Arial"/>
              </a:rPr>
              <a:t> </a:t>
            </a:r>
            <a:r>
              <a:rPr sz="2400" dirty="0">
                <a:latin typeface="Arial"/>
                <a:cs typeface="Arial"/>
              </a:rPr>
              <a:t>One </a:t>
            </a:r>
            <a:r>
              <a:rPr sz="2400" spc="-5" dirty="0">
                <a:latin typeface="Arial"/>
                <a:cs typeface="Arial"/>
              </a:rPr>
              <a:t>course </a:t>
            </a:r>
            <a:r>
              <a:rPr sz="2400" dirty="0">
                <a:latin typeface="Arial"/>
                <a:cs typeface="Arial"/>
              </a:rPr>
              <a:t>may </a:t>
            </a:r>
            <a:r>
              <a:rPr sz="2400" spc="-5" dirty="0">
                <a:latin typeface="Arial"/>
                <a:cs typeface="Arial"/>
              </a:rPr>
              <a:t>appear </a:t>
            </a:r>
            <a:r>
              <a:rPr sz="2400" dirty="0">
                <a:latin typeface="Arial"/>
                <a:cs typeface="Arial"/>
              </a:rPr>
              <a:t>to </a:t>
            </a:r>
            <a:r>
              <a:rPr sz="2400" spc="-10" dirty="0">
                <a:latin typeface="Arial"/>
                <a:cs typeface="Arial"/>
              </a:rPr>
              <a:t>be </a:t>
            </a:r>
            <a:r>
              <a:rPr sz="2400" dirty="0">
                <a:latin typeface="Arial"/>
                <a:cs typeface="Arial"/>
              </a:rPr>
              <a:t>most </a:t>
            </a:r>
            <a:r>
              <a:rPr sz="2400" spc="-5" dirty="0">
                <a:latin typeface="Arial"/>
                <a:cs typeface="Arial"/>
              </a:rPr>
              <a:t>profitable </a:t>
            </a:r>
            <a:r>
              <a:rPr sz="2400" spc="-570" dirty="0">
                <a:latin typeface="Arial"/>
                <a:cs typeface="Arial"/>
              </a:rPr>
              <a:t>–  </a:t>
            </a:r>
            <a:r>
              <a:rPr sz="2400" spc="-5" dirty="0">
                <a:latin typeface="Arial"/>
                <a:cs typeface="Arial"/>
              </a:rPr>
              <a:t>but </a:t>
            </a:r>
            <a:r>
              <a:rPr sz="2400" spc="-10" dirty="0">
                <a:latin typeface="Arial"/>
                <a:cs typeface="Arial"/>
              </a:rPr>
              <a:t>high </a:t>
            </a:r>
            <a:r>
              <a:rPr sz="2400" dirty="0">
                <a:latin typeface="Arial"/>
                <a:cs typeface="Arial"/>
              </a:rPr>
              <a:t>risk </a:t>
            </a:r>
            <a:r>
              <a:rPr sz="2400" spc="-5" dirty="0">
                <a:latin typeface="Arial"/>
                <a:cs typeface="Arial"/>
              </a:rPr>
              <a:t>and not </a:t>
            </a:r>
            <a:r>
              <a:rPr sz="2400" dirty="0">
                <a:latin typeface="Arial"/>
                <a:cs typeface="Arial"/>
              </a:rPr>
              <a:t>match </a:t>
            </a:r>
            <a:r>
              <a:rPr sz="2400" spc="-10" dirty="0">
                <a:latin typeface="Arial"/>
                <a:cs typeface="Arial"/>
              </a:rPr>
              <a:t>firm’s </a:t>
            </a:r>
            <a:r>
              <a:rPr sz="2400" spc="-5" dirty="0">
                <a:latin typeface="Arial"/>
                <a:cs typeface="Arial"/>
              </a:rPr>
              <a:t>or </a:t>
            </a:r>
            <a:r>
              <a:rPr sz="2400" spc="-10" dirty="0">
                <a:latin typeface="Arial"/>
                <a:cs typeface="Arial"/>
              </a:rPr>
              <a:t>company’s  </a:t>
            </a:r>
            <a:r>
              <a:rPr sz="2400" spc="-5" dirty="0">
                <a:latin typeface="Arial"/>
                <a:cs typeface="Arial"/>
              </a:rPr>
              <a:t>goal</a:t>
            </a:r>
            <a:endParaRPr sz="2400">
              <a:latin typeface="Arial"/>
              <a:cs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6142" y="473709"/>
            <a:ext cx="6148705" cy="574040"/>
          </a:xfrm>
          <a:prstGeom prst="rect">
            <a:avLst/>
          </a:prstGeom>
        </p:spPr>
        <p:txBody>
          <a:bodyPr vert="horz" wrap="square" lIns="0" tIns="12700" rIns="0" bIns="0" rtlCol="0">
            <a:spAutoFit/>
          </a:bodyPr>
          <a:lstStyle/>
          <a:p>
            <a:pPr marL="12700">
              <a:lnSpc>
                <a:spcPct val="100000"/>
              </a:lnSpc>
              <a:spcBef>
                <a:spcPts val="100"/>
              </a:spcBef>
            </a:pPr>
            <a:r>
              <a:rPr sz="3600" b="0" dirty="0">
                <a:latin typeface="Arial"/>
                <a:cs typeface="Arial"/>
              </a:rPr>
              <a:t>6. </a:t>
            </a:r>
            <a:r>
              <a:rPr sz="3600" b="0" spc="-5" dirty="0">
                <a:latin typeface="Arial"/>
                <a:cs typeface="Arial"/>
              </a:rPr>
              <a:t>Selecting a course </a:t>
            </a:r>
            <a:r>
              <a:rPr sz="3600" b="0" dirty="0">
                <a:latin typeface="Arial"/>
                <a:cs typeface="Arial"/>
              </a:rPr>
              <a:t>of </a:t>
            </a:r>
            <a:r>
              <a:rPr sz="3600" b="0" spc="-5" dirty="0">
                <a:latin typeface="Arial"/>
                <a:cs typeface="Arial"/>
              </a:rPr>
              <a:t>action</a:t>
            </a:r>
            <a:endParaRPr sz="3600">
              <a:latin typeface="Arial"/>
              <a:cs typeface="Arial"/>
            </a:endParaRPr>
          </a:p>
        </p:txBody>
      </p:sp>
      <p:sp>
        <p:nvSpPr>
          <p:cNvPr id="3" name="object 3"/>
          <p:cNvSpPr txBox="1"/>
          <p:nvPr/>
        </p:nvSpPr>
        <p:spPr>
          <a:xfrm>
            <a:off x="688340" y="1359153"/>
            <a:ext cx="6030595" cy="1549911"/>
          </a:xfrm>
          <a:prstGeom prst="rect">
            <a:avLst/>
          </a:prstGeom>
        </p:spPr>
        <p:txBody>
          <a:bodyPr vert="horz" wrap="square" lIns="0" tIns="12700" rIns="0" bIns="0" rtlCol="0">
            <a:spAutoFit/>
          </a:bodyPr>
          <a:lstStyle/>
          <a:p>
            <a:pPr marL="12700">
              <a:lnSpc>
                <a:spcPct val="100000"/>
              </a:lnSpc>
              <a:spcBef>
                <a:spcPts val="100"/>
              </a:spcBef>
              <a:tabLst>
                <a:tab pos="355600" algn="l"/>
              </a:tabLst>
            </a:pPr>
            <a:r>
              <a:rPr sz="1900" spc="350" dirty="0">
                <a:latin typeface="Arial"/>
                <a:cs typeface="Arial"/>
              </a:rPr>
              <a:t>	</a:t>
            </a:r>
            <a:r>
              <a:rPr sz="2400" spc="-5" dirty="0">
                <a:latin typeface="Arial"/>
                <a:cs typeface="Arial"/>
              </a:rPr>
              <a:t>Real point </a:t>
            </a:r>
            <a:r>
              <a:rPr sz="2400" dirty="0">
                <a:latin typeface="Arial"/>
                <a:cs typeface="Arial"/>
              </a:rPr>
              <a:t>of </a:t>
            </a:r>
            <a:r>
              <a:rPr sz="2400" spc="-5" dirty="0">
                <a:latin typeface="Arial"/>
                <a:cs typeface="Arial"/>
              </a:rPr>
              <a:t>decision</a:t>
            </a:r>
            <a:r>
              <a:rPr sz="2400" spc="50" dirty="0">
                <a:latin typeface="Arial"/>
                <a:cs typeface="Arial"/>
              </a:rPr>
              <a:t> </a:t>
            </a:r>
            <a:r>
              <a:rPr sz="2400" spc="-5" dirty="0">
                <a:latin typeface="Arial"/>
                <a:cs typeface="Arial"/>
              </a:rPr>
              <a:t>making</a:t>
            </a:r>
            <a:endParaRPr sz="2400">
              <a:latin typeface="Arial"/>
              <a:cs typeface="Arial"/>
            </a:endParaRPr>
          </a:p>
          <a:p>
            <a:pPr marL="355600" marR="5080" indent="-343535">
              <a:lnSpc>
                <a:spcPct val="150000"/>
              </a:lnSpc>
              <a:spcBef>
                <a:spcPts val="1000"/>
              </a:spcBef>
              <a:tabLst>
                <a:tab pos="355600" algn="l"/>
              </a:tabLst>
            </a:pPr>
            <a:r>
              <a:rPr sz="1900" spc="350" dirty="0">
                <a:latin typeface="Arial"/>
                <a:cs typeface="Arial"/>
              </a:rPr>
              <a:t>	</a:t>
            </a:r>
            <a:r>
              <a:rPr sz="2400" spc="-5" dirty="0">
                <a:latin typeface="Arial"/>
                <a:cs typeface="Arial"/>
              </a:rPr>
              <a:t>Alternative course </a:t>
            </a:r>
            <a:r>
              <a:rPr sz="2400" dirty="0">
                <a:latin typeface="Arial"/>
                <a:cs typeface="Arial"/>
              </a:rPr>
              <a:t>of </a:t>
            </a:r>
            <a:r>
              <a:rPr sz="2400" spc="-5" dirty="0">
                <a:latin typeface="Arial"/>
                <a:cs typeface="Arial"/>
              </a:rPr>
              <a:t>action </a:t>
            </a:r>
            <a:r>
              <a:rPr sz="2400" dirty="0">
                <a:latin typeface="Arial"/>
                <a:cs typeface="Arial"/>
              </a:rPr>
              <a:t>– </a:t>
            </a:r>
            <a:r>
              <a:rPr sz="2400" spc="-5" dirty="0">
                <a:latin typeface="Arial"/>
                <a:cs typeface="Arial"/>
              </a:rPr>
              <a:t>one or </a:t>
            </a:r>
            <a:r>
              <a:rPr sz="2400" dirty="0">
                <a:latin typeface="Arial"/>
                <a:cs typeface="Arial"/>
              </a:rPr>
              <a:t>more  </a:t>
            </a:r>
            <a:r>
              <a:rPr sz="2400" spc="-5" dirty="0">
                <a:latin typeface="Arial"/>
                <a:cs typeface="Arial"/>
              </a:rPr>
              <a:t>advisable</a:t>
            </a:r>
            <a:endParaRPr sz="2400">
              <a:latin typeface="Arial"/>
              <a:cs typeface="Arial"/>
            </a:endParaRPr>
          </a:p>
        </p:txBody>
      </p:sp>
      <p:sp>
        <p:nvSpPr>
          <p:cNvPr id="4" name="object 4"/>
          <p:cNvSpPr txBox="1"/>
          <p:nvPr/>
        </p:nvSpPr>
        <p:spPr>
          <a:xfrm>
            <a:off x="688340" y="3076402"/>
            <a:ext cx="5979795" cy="1123950"/>
          </a:xfrm>
          <a:prstGeom prst="rect">
            <a:avLst/>
          </a:prstGeom>
        </p:spPr>
        <p:txBody>
          <a:bodyPr vert="horz" wrap="square" lIns="0" tIns="196215" rIns="0" bIns="0" rtlCol="0">
            <a:spAutoFit/>
          </a:bodyPr>
          <a:lstStyle/>
          <a:p>
            <a:pPr marL="12700">
              <a:lnSpc>
                <a:spcPct val="100000"/>
              </a:lnSpc>
              <a:spcBef>
                <a:spcPts val="1545"/>
              </a:spcBef>
              <a:tabLst>
                <a:tab pos="355600" algn="l"/>
              </a:tabLst>
            </a:pPr>
            <a:r>
              <a:rPr sz="1900" spc="350" dirty="0">
                <a:latin typeface="Arial"/>
                <a:cs typeface="Arial"/>
              </a:rPr>
              <a:t>	</a:t>
            </a:r>
            <a:r>
              <a:rPr sz="2400" spc="-5" dirty="0">
                <a:latin typeface="Arial"/>
                <a:cs typeface="Arial"/>
              </a:rPr>
              <a:t>Manager decide </a:t>
            </a:r>
            <a:r>
              <a:rPr sz="2400" dirty="0">
                <a:latin typeface="Arial"/>
                <a:cs typeface="Arial"/>
              </a:rPr>
              <a:t>to </a:t>
            </a:r>
            <a:r>
              <a:rPr sz="2400" spc="-5" dirty="0">
                <a:latin typeface="Arial"/>
                <a:cs typeface="Arial"/>
              </a:rPr>
              <a:t>follow several</a:t>
            </a:r>
            <a:r>
              <a:rPr sz="2400" spc="80" dirty="0">
                <a:latin typeface="Arial"/>
                <a:cs typeface="Arial"/>
              </a:rPr>
              <a:t> </a:t>
            </a:r>
            <a:r>
              <a:rPr sz="2400" spc="-5" dirty="0">
                <a:latin typeface="Arial"/>
                <a:cs typeface="Arial"/>
              </a:rPr>
              <a:t>courses</a:t>
            </a:r>
            <a:endParaRPr sz="2400">
              <a:latin typeface="Arial"/>
              <a:cs typeface="Arial"/>
            </a:endParaRPr>
          </a:p>
          <a:p>
            <a:pPr marL="355600">
              <a:lnSpc>
                <a:spcPct val="100000"/>
              </a:lnSpc>
              <a:spcBef>
                <a:spcPts val="1440"/>
              </a:spcBef>
            </a:pPr>
            <a:r>
              <a:rPr sz="2400" spc="-5" dirty="0">
                <a:latin typeface="Arial"/>
                <a:cs typeface="Arial"/>
              </a:rPr>
              <a:t>rather than one </a:t>
            </a:r>
            <a:r>
              <a:rPr sz="2400" dirty="0">
                <a:latin typeface="Arial"/>
                <a:cs typeface="Arial"/>
              </a:rPr>
              <a:t>but</a:t>
            </a:r>
            <a:r>
              <a:rPr sz="2400" spc="15" dirty="0">
                <a:latin typeface="Arial"/>
                <a:cs typeface="Arial"/>
              </a:rPr>
              <a:t> </a:t>
            </a:r>
            <a:r>
              <a:rPr sz="2400" spc="-5" dirty="0">
                <a:latin typeface="Arial"/>
                <a:cs typeface="Arial"/>
              </a:rPr>
              <a:t>course</a:t>
            </a:r>
            <a:endParaRPr sz="2400">
              <a:latin typeface="Arial"/>
              <a:cs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4846" y="473709"/>
            <a:ext cx="5552440"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Arial"/>
                <a:cs typeface="Arial"/>
              </a:rPr>
              <a:t>7. </a:t>
            </a:r>
            <a:r>
              <a:rPr sz="3200" b="0" spc="-5" dirty="0">
                <a:latin typeface="Arial"/>
                <a:cs typeface="Arial"/>
              </a:rPr>
              <a:t>Formulating </a:t>
            </a:r>
            <a:r>
              <a:rPr sz="3200" b="0" dirty="0">
                <a:latin typeface="Arial"/>
                <a:cs typeface="Arial"/>
              </a:rPr>
              <a:t>derivative</a:t>
            </a:r>
            <a:r>
              <a:rPr sz="3200" b="0" spc="-90" dirty="0">
                <a:latin typeface="Arial"/>
                <a:cs typeface="Arial"/>
              </a:rPr>
              <a:t> </a:t>
            </a:r>
            <a:r>
              <a:rPr sz="3200" b="0" spc="-5" dirty="0">
                <a:latin typeface="Arial"/>
                <a:cs typeface="Arial"/>
              </a:rPr>
              <a:t>plans</a:t>
            </a:r>
            <a:endParaRPr sz="3200">
              <a:latin typeface="Arial"/>
              <a:cs typeface="Arial"/>
            </a:endParaRPr>
          </a:p>
        </p:txBody>
      </p:sp>
      <p:sp>
        <p:nvSpPr>
          <p:cNvPr id="3" name="object 3"/>
          <p:cNvSpPr txBox="1"/>
          <p:nvPr/>
        </p:nvSpPr>
        <p:spPr>
          <a:xfrm>
            <a:off x="840739" y="1124563"/>
            <a:ext cx="6508115" cy="2769870"/>
          </a:xfrm>
          <a:prstGeom prst="rect">
            <a:avLst/>
          </a:prstGeom>
        </p:spPr>
        <p:txBody>
          <a:bodyPr vert="horz" wrap="square" lIns="0" tIns="13335" rIns="0" bIns="0" rtlCol="0">
            <a:spAutoFit/>
          </a:bodyPr>
          <a:lstStyle/>
          <a:p>
            <a:pPr marL="355600" marR="5080" indent="-343535">
              <a:lnSpc>
                <a:spcPct val="150000"/>
              </a:lnSpc>
              <a:spcBef>
                <a:spcPts val="105"/>
              </a:spcBef>
            </a:pPr>
            <a:r>
              <a:rPr sz="3200" spc="45" dirty="0">
                <a:latin typeface="Arial"/>
                <a:cs typeface="Arial"/>
              </a:rPr>
              <a:t></a:t>
            </a:r>
            <a:r>
              <a:rPr sz="4000" spc="45" dirty="0">
                <a:latin typeface="Arial"/>
                <a:cs typeface="Arial"/>
              </a:rPr>
              <a:t>Derivative </a:t>
            </a:r>
            <a:r>
              <a:rPr sz="4000" spc="-70" dirty="0">
                <a:latin typeface="Arial"/>
                <a:cs typeface="Arial"/>
              </a:rPr>
              <a:t>plans/supporting  </a:t>
            </a:r>
            <a:r>
              <a:rPr sz="4000" spc="-5" dirty="0">
                <a:latin typeface="Arial"/>
                <a:cs typeface="Arial"/>
              </a:rPr>
              <a:t>plans – invariably required  to support the basic</a:t>
            </a:r>
            <a:r>
              <a:rPr sz="4000" spc="20" dirty="0">
                <a:latin typeface="Arial"/>
                <a:cs typeface="Arial"/>
              </a:rPr>
              <a:t> </a:t>
            </a:r>
            <a:r>
              <a:rPr sz="4000" spc="-5" dirty="0">
                <a:latin typeface="Arial"/>
                <a:cs typeface="Arial"/>
              </a:rPr>
              <a:t>plan</a:t>
            </a:r>
            <a:endParaRPr sz="4000">
              <a:latin typeface="Arial"/>
              <a:cs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682" y="473709"/>
            <a:ext cx="5892800" cy="513715"/>
          </a:xfrm>
          <a:prstGeom prst="rect">
            <a:avLst/>
          </a:prstGeom>
        </p:spPr>
        <p:txBody>
          <a:bodyPr vert="horz" wrap="square" lIns="0" tIns="13335" rIns="0" bIns="0" rtlCol="0">
            <a:spAutoFit/>
          </a:bodyPr>
          <a:lstStyle/>
          <a:p>
            <a:pPr marL="12700">
              <a:lnSpc>
                <a:spcPct val="100000"/>
              </a:lnSpc>
              <a:spcBef>
                <a:spcPts val="105"/>
              </a:spcBef>
            </a:pPr>
            <a:r>
              <a:rPr sz="3200" b="0" dirty="0">
                <a:latin typeface="Arial"/>
                <a:cs typeface="Arial"/>
              </a:rPr>
              <a:t>8. </a:t>
            </a:r>
            <a:r>
              <a:rPr sz="3200" b="0" spc="-5" dirty="0">
                <a:latin typeface="Arial"/>
                <a:cs typeface="Arial"/>
              </a:rPr>
              <a:t>Quantifying </a:t>
            </a:r>
            <a:r>
              <a:rPr sz="3200" b="0" dirty="0">
                <a:latin typeface="Arial"/>
                <a:cs typeface="Arial"/>
              </a:rPr>
              <a:t>– Budgeting</a:t>
            </a:r>
            <a:r>
              <a:rPr sz="3200" b="0" spc="-95" dirty="0">
                <a:latin typeface="Arial"/>
                <a:cs typeface="Arial"/>
              </a:rPr>
              <a:t> </a:t>
            </a:r>
            <a:r>
              <a:rPr sz="3200" b="0" spc="-5" dirty="0">
                <a:latin typeface="Arial"/>
                <a:cs typeface="Arial"/>
              </a:rPr>
              <a:t>plans</a:t>
            </a:r>
            <a:endParaRPr sz="3200">
              <a:latin typeface="Arial"/>
              <a:cs typeface="Arial"/>
            </a:endParaRPr>
          </a:p>
        </p:txBody>
      </p:sp>
      <p:sp>
        <p:nvSpPr>
          <p:cNvPr id="3" name="object 3"/>
          <p:cNvSpPr txBox="1"/>
          <p:nvPr/>
        </p:nvSpPr>
        <p:spPr>
          <a:xfrm>
            <a:off x="688340" y="1427734"/>
            <a:ext cx="6475730" cy="2122805"/>
          </a:xfrm>
          <a:prstGeom prst="rect">
            <a:avLst/>
          </a:prstGeom>
        </p:spPr>
        <p:txBody>
          <a:bodyPr vert="horz" wrap="square" lIns="0" tIns="12065" rIns="0" bIns="0" rtlCol="0">
            <a:spAutoFit/>
          </a:bodyPr>
          <a:lstStyle/>
          <a:p>
            <a:pPr marL="12700">
              <a:lnSpc>
                <a:spcPct val="100000"/>
              </a:lnSpc>
              <a:spcBef>
                <a:spcPts val="95"/>
              </a:spcBef>
              <a:tabLst>
                <a:tab pos="355600" algn="l"/>
              </a:tabLst>
            </a:pPr>
            <a:r>
              <a:rPr sz="1750" spc="315" dirty="0">
                <a:latin typeface="Arial"/>
                <a:cs typeface="Arial"/>
              </a:rPr>
              <a:t>	</a:t>
            </a:r>
            <a:r>
              <a:rPr sz="2200" spc="-125" dirty="0">
                <a:latin typeface="Arial"/>
                <a:cs typeface="Arial"/>
              </a:rPr>
              <a:t>To </a:t>
            </a:r>
            <a:r>
              <a:rPr sz="2200" spc="-5" dirty="0">
                <a:latin typeface="Arial"/>
                <a:cs typeface="Arial"/>
              </a:rPr>
              <a:t>quantify them by converting them into</a:t>
            </a:r>
            <a:r>
              <a:rPr sz="2200" spc="210" dirty="0">
                <a:latin typeface="Arial"/>
                <a:cs typeface="Arial"/>
              </a:rPr>
              <a:t> </a:t>
            </a:r>
            <a:r>
              <a:rPr sz="2200" spc="-5" dirty="0">
                <a:latin typeface="Arial"/>
                <a:cs typeface="Arial"/>
              </a:rPr>
              <a:t>budgets</a:t>
            </a:r>
            <a:endParaRPr sz="2200">
              <a:latin typeface="Arial"/>
              <a:cs typeface="Arial"/>
            </a:endParaRPr>
          </a:p>
          <a:p>
            <a:pPr marL="355600" marR="5080" indent="-343535">
              <a:lnSpc>
                <a:spcPct val="150000"/>
              </a:lnSpc>
              <a:spcBef>
                <a:spcPts val="1000"/>
              </a:spcBef>
              <a:tabLst>
                <a:tab pos="355600" algn="l"/>
              </a:tabLst>
            </a:pPr>
            <a:r>
              <a:rPr sz="1750" spc="315" dirty="0">
                <a:latin typeface="Arial"/>
                <a:cs typeface="Arial"/>
              </a:rPr>
              <a:t>	</a:t>
            </a:r>
            <a:r>
              <a:rPr sz="2200" spc="-5" dirty="0">
                <a:latin typeface="Arial"/>
                <a:cs typeface="Arial"/>
              </a:rPr>
              <a:t>The overall budget of a firm/an enterprise  represents the sum total </a:t>
            </a:r>
            <a:r>
              <a:rPr sz="2200" dirty="0">
                <a:latin typeface="Arial"/>
                <a:cs typeface="Arial"/>
              </a:rPr>
              <a:t>of </a:t>
            </a:r>
            <a:r>
              <a:rPr sz="2200" spc="-5" dirty="0">
                <a:latin typeface="Arial"/>
                <a:cs typeface="Arial"/>
              </a:rPr>
              <a:t>income and</a:t>
            </a:r>
            <a:r>
              <a:rPr sz="2200" spc="85" dirty="0">
                <a:latin typeface="Arial"/>
                <a:cs typeface="Arial"/>
              </a:rPr>
              <a:t> </a:t>
            </a:r>
            <a:r>
              <a:rPr sz="2200" spc="-5" dirty="0">
                <a:latin typeface="Arial"/>
                <a:cs typeface="Arial"/>
              </a:rPr>
              <a:t>expenses</a:t>
            </a:r>
            <a:endParaRPr sz="2200">
              <a:latin typeface="Arial"/>
              <a:cs typeface="Arial"/>
            </a:endParaRPr>
          </a:p>
          <a:p>
            <a:pPr>
              <a:lnSpc>
                <a:spcPct val="100000"/>
              </a:lnSpc>
              <a:spcBef>
                <a:spcPts val="15"/>
              </a:spcBef>
            </a:pPr>
            <a:endParaRPr sz="2000">
              <a:latin typeface="Arial"/>
              <a:cs typeface="Arial"/>
            </a:endParaRPr>
          </a:p>
          <a:p>
            <a:pPr marL="12700">
              <a:lnSpc>
                <a:spcPct val="100000"/>
              </a:lnSpc>
              <a:tabLst>
                <a:tab pos="355600" algn="l"/>
              </a:tabLst>
            </a:pPr>
            <a:r>
              <a:rPr sz="1750" spc="315" dirty="0">
                <a:latin typeface="Arial"/>
                <a:cs typeface="Arial"/>
              </a:rPr>
              <a:t>	</a:t>
            </a:r>
            <a:r>
              <a:rPr sz="2200" spc="-5" dirty="0">
                <a:latin typeface="Arial"/>
                <a:cs typeface="Arial"/>
              </a:rPr>
              <a:t>Budgets become a means of adding the</a:t>
            </a:r>
            <a:r>
              <a:rPr sz="2200" spc="85" dirty="0">
                <a:latin typeface="Arial"/>
                <a:cs typeface="Arial"/>
              </a:rPr>
              <a:t> </a:t>
            </a:r>
            <a:r>
              <a:rPr sz="2200" spc="-5" dirty="0">
                <a:latin typeface="Arial"/>
                <a:cs typeface="Arial"/>
              </a:rPr>
              <a:t>various</a:t>
            </a:r>
            <a:endParaRPr sz="2200">
              <a:latin typeface="Arial"/>
              <a:cs typeface="Arial"/>
            </a:endParaRPr>
          </a:p>
        </p:txBody>
      </p:sp>
      <p:sp>
        <p:nvSpPr>
          <p:cNvPr id="4" name="object 4"/>
          <p:cNvSpPr txBox="1"/>
          <p:nvPr/>
        </p:nvSpPr>
        <p:spPr>
          <a:xfrm>
            <a:off x="1031544" y="3524783"/>
            <a:ext cx="5866765" cy="965714"/>
          </a:xfrm>
          <a:prstGeom prst="rect">
            <a:avLst/>
          </a:prstGeom>
        </p:spPr>
        <p:txBody>
          <a:bodyPr vert="horz" wrap="square" lIns="0" tIns="12700" rIns="0" bIns="0" rtlCol="0">
            <a:spAutoFit/>
          </a:bodyPr>
          <a:lstStyle/>
          <a:p>
            <a:pPr marL="12700" marR="5080">
              <a:lnSpc>
                <a:spcPct val="150000"/>
              </a:lnSpc>
              <a:spcBef>
                <a:spcPts val="100"/>
              </a:spcBef>
            </a:pPr>
            <a:r>
              <a:rPr sz="2200" spc="-5" dirty="0">
                <a:latin typeface="Arial"/>
                <a:cs typeface="Arial"/>
              </a:rPr>
              <a:t>plan and set important standards against which  planning process can be</a:t>
            </a:r>
            <a:r>
              <a:rPr sz="2200" spc="10" dirty="0">
                <a:latin typeface="Arial"/>
                <a:cs typeface="Arial"/>
              </a:rPr>
              <a:t> </a:t>
            </a:r>
            <a:r>
              <a:rPr sz="2200" spc="-5" dirty="0">
                <a:latin typeface="Arial"/>
                <a:cs typeface="Arial"/>
              </a:rPr>
              <a:t>measured</a:t>
            </a:r>
            <a:endParaRPr sz="2200">
              <a:latin typeface="Arial"/>
              <a:cs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1414" y="473709"/>
            <a:ext cx="2159635"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Arial"/>
                <a:cs typeface="Arial"/>
              </a:rPr>
              <a:t>Objectives</a:t>
            </a:r>
            <a:endParaRPr sz="3600">
              <a:latin typeface="Arial"/>
              <a:cs typeface="Arial"/>
            </a:endParaRPr>
          </a:p>
        </p:txBody>
      </p:sp>
      <p:sp>
        <p:nvSpPr>
          <p:cNvPr id="3" name="object 3"/>
          <p:cNvSpPr txBox="1"/>
          <p:nvPr/>
        </p:nvSpPr>
        <p:spPr>
          <a:xfrm>
            <a:off x="688340" y="1163091"/>
            <a:ext cx="6663690" cy="4634230"/>
          </a:xfrm>
          <a:prstGeom prst="rect">
            <a:avLst/>
          </a:prstGeom>
        </p:spPr>
        <p:txBody>
          <a:bodyPr vert="horz" wrap="square" lIns="0" tIns="12700" rIns="0" bIns="0" rtlCol="0">
            <a:spAutoFit/>
          </a:bodyPr>
          <a:lstStyle/>
          <a:p>
            <a:pPr marL="355600" marR="164465" indent="-343535">
              <a:lnSpc>
                <a:spcPct val="150000"/>
              </a:lnSpc>
              <a:spcBef>
                <a:spcPts val="100"/>
              </a:spcBef>
            </a:pPr>
            <a:r>
              <a:rPr sz="2250" spc="380" dirty="0">
                <a:latin typeface="Arial"/>
                <a:cs typeface="Arial"/>
              </a:rPr>
              <a:t> </a:t>
            </a:r>
            <a:r>
              <a:rPr sz="2800" spc="-5" dirty="0">
                <a:latin typeface="Arial"/>
                <a:cs typeface="Arial"/>
              </a:rPr>
              <a:t>Objectives were defined as </a:t>
            </a:r>
            <a:r>
              <a:rPr sz="2800" dirty="0">
                <a:latin typeface="Arial"/>
                <a:cs typeface="Arial"/>
              </a:rPr>
              <a:t>important  </a:t>
            </a:r>
            <a:r>
              <a:rPr sz="2800" spc="-5" dirty="0">
                <a:latin typeface="Arial"/>
                <a:cs typeface="Arial"/>
              </a:rPr>
              <a:t>ends </a:t>
            </a:r>
            <a:r>
              <a:rPr sz="2800" dirty="0">
                <a:latin typeface="Arial"/>
                <a:cs typeface="Arial"/>
              </a:rPr>
              <a:t>towards </a:t>
            </a:r>
            <a:r>
              <a:rPr sz="2800" spc="-5" dirty="0">
                <a:latin typeface="Arial"/>
                <a:cs typeface="Arial"/>
              </a:rPr>
              <a:t>which </a:t>
            </a:r>
            <a:r>
              <a:rPr sz="2800" dirty="0">
                <a:latin typeface="Arial"/>
                <a:cs typeface="Arial"/>
              </a:rPr>
              <a:t>organizational </a:t>
            </a:r>
            <a:r>
              <a:rPr sz="2800" spc="-5" dirty="0">
                <a:latin typeface="Arial"/>
                <a:cs typeface="Arial"/>
              </a:rPr>
              <a:t>and  individual activities are</a:t>
            </a:r>
            <a:r>
              <a:rPr sz="2800" spc="40" dirty="0">
                <a:latin typeface="Arial"/>
                <a:cs typeface="Arial"/>
              </a:rPr>
              <a:t> </a:t>
            </a:r>
            <a:r>
              <a:rPr sz="2800" dirty="0">
                <a:latin typeface="Arial"/>
                <a:cs typeface="Arial"/>
              </a:rPr>
              <a:t>directed</a:t>
            </a:r>
            <a:endParaRPr sz="2800">
              <a:latin typeface="Arial"/>
              <a:cs typeface="Arial"/>
            </a:endParaRPr>
          </a:p>
          <a:p>
            <a:pPr marL="12700" algn="just">
              <a:lnSpc>
                <a:spcPct val="100000"/>
              </a:lnSpc>
              <a:spcBef>
                <a:spcPts val="2680"/>
              </a:spcBef>
            </a:pPr>
            <a:r>
              <a:rPr sz="2250" spc="380" dirty="0">
                <a:latin typeface="Arial"/>
                <a:cs typeface="Arial"/>
              </a:rPr>
              <a:t> </a:t>
            </a:r>
            <a:r>
              <a:rPr sz="2800" spc="-5" dirty="0">
                <a:latin typeface="Arial"/>
                <a:cs typeface="Arial"/>
              </a:rPr>
              <a:t>The </a:t>
            </a:r>
            <a:r>
              <a:rPr sz="2800" dirty="0">
                <a:latin typeface="Arial"/>
                <a:cs typeface="Arial"/>
              </a:rPr>
              <a:t>emphasis </a:t>
            </a:r>
            <a:r>
              <a:rPr sz="2800" spc="-5" dirty="0">
                <a:latin typeface="Arial"/>
                <a:cs typeface="Arial"/>
              </a:rPr>
              <a:t>is on </a:t>
            </a:r>
            <a:r>
              <a:rPr sz="2800" dirty="0">
                <a:latin typeface="Arial"/>
                <a:cs typeface="Arial"/>
              </a:rPr>
              <a:t>verifiable</a:t>
            </a:r>
            <a:r>
              <a:rPr sz="2800" spc="-260" dirty="0">
                <a:latin typeface="Arial"/>
                <a:cs typeface="Arial"/>
              </a:rPr>
              <a:t> </a:t>
            </a:r>
            <a:r>
              <a:rPr sz="2800" spc="-60" dirty="0">
                <a:latin typeface="Arial"/>
                <a:cs typeface="Arial"/>
              </a:rPr>
              <a:t>objectives</a:t>
            </a:r>
            <a:endParaRPr sz="2800">
              <a:latin typeface="Arial"/>
              <a:cs typeface="Arial"/>
            </a:endParaRPr>
          </a:p>
          <a:p>
            <a:pPr marL="355600" marR="874394" algn="just">
              <a:lnSpc>
                <a:spcPct val="150000"/>
              </a:lnSpc>
            </a:pPr>
            <a:r>
              <a:rPr sz="2800" spc="-5" dirty="0">
                <a:latin typeface="Arial"/>
                <a:cs typeface="Arial"/>
              </a:rPr>
              <a:t>– means at the end of the </a:t>
            </a:r>
            <a:r>
              <a:rPr sz="2800" dirty="0">
                <a:latin typeface="Arial"/>
                <a:cs typeface="Arial"/>
              </a:rPr>
              <a:t>period </a:t>
            </a:r>
            <a:r>
              <a:rPr sz="2800" spc="-5" dirty="0">
                <a:latin typeface="Arial"/>
                <a:cs typeface="Arial"/>
              </a:rPr>
              <a:t>–  whether or </a:t>
            </a:r>
            <a:r>
              <a:rPr sz="2800" dirty="0">
                <a:latin typeface="Arial"/>
                <a:cs typeface="Arial"/>
              </a:rPr>
              <a:t>not objective has </a:t>
            </a:r>
            <a:r>
              <a:rPr sz="2800" spc="-5" dirty="0">
                <a:latin typeface="Arial"/>
                <a:cs typeface="Arial"/>
              </a:rPr>
              <a:t>been  achieved</a:t>
            </a:r>
            <a:endParaRPr sz="2800">
              <a:latin typeface="Arial"/>
              <a:cs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0204" y="470661"/>
            <a:ext cx="4739005" cy="665480"/>
          </a:xfrm>
          <a:prstGeom prst="rect">
            <a:avLst/>
          </a:prstGeom>
        </p:spPr>
        <p:txBody>
          <a:bodyPr vert="horz" wrap="square" lIns="0" tIns="12700" rIns="0" bIns="0" rtlCol="0">
            <a:spAutoFit/>
          </a:bodyPr>
          <a:lstStyle/>
          <a:p>
            <a:pPr marL="12700">
              <a:lnSpc>
                <a:spcPct val="100000"/>
              </a:lnSpc>
              <a:spcBef>
                <a:spcPts val="100"/>
              </a:spcBef>
            </a:pPr>
            <a:r>
              <a:rPr sz="4200" b="0" dirty="0">
                <a:latin typeface="Arial"/>
                <a:cs typeface="Arial"/>
              </a:rPr>
              <a:t>Nature of</a:t>
            </a:r>
            <a:r>
              <a:rPr sz="4200" b="0" spc="-114" dirty="0">
                <a:latin typeface="Arial"/>
                <a:cs typeface="Arial"/>
              </a:rPr>
              <a:t> </a:t>
            </a:r>
            <a:r>
              <a:rPr sz="4200" b="0" dirty="0">
                <a:latin typeface="Arial"/>
                <a:cs typeface="Arial"/>
              </a:rPr>
              <a:t>objectives</a:t>
            </a:r>
            <a:endParaRPr sz="4200">
              <a:latin typeface="Arial"/>
              <a:cs typeface="Arial"/>
            </a:endParaRPr>
          </a:p>
        </p:txBody>
      </p:sp>
      <p:sp>
        <p:nvSpPr>
          <p:cNvPr id="3" name="object 3"/>
          <p:cNvSpPr txBox="1">
            <a:spLocks noGrp="1"/>
          </p:cNvSpPr>
          <p:nvPr>
            <p:ph type="body" idx="1"/>
          </p:nvPr>
        </p:nvSpPr>
        <p:spPr>
          <a:xfrm>
            <a:off x="457200" y="1600200"/>
            <a:ext cx="8229600" cy="3835024"/>
          </a:xfrm>
          <a:prstGeom prst="rect">
            <a:avLst/>
          </a:prstGeom>
        </p:spPr>
        <p:txBody>
          <a:bodyPr vert="horz" wrap="square" lIns="0" tIns="13335" rIns="0" bIns="0" rtlCol="0">
            <a:spAutoFit/>
          </a:bodyPr>
          <a:lstStyle/>
          <a:p>
            <a:pPr marL="507365" marR="930910" indent="-343535">
              <a:lnSpc>
                <a:spcPct val="150000"/>
              </a:lnSpc>
              <a:spcBef>
                <a:spcPts val="105"/>
              </a:spcBef>
            </a:pPr>
            <a:r>
              <a:rPr dirty="0" smtClean="0"/>
              <a:t>Objectives </a:t>
            </a:r>
            <a:r>
              <a:rPr dirty="0"/>
              <a:t>state </a:t>
            </a:r>
            <a:r>
              <a:rPr spc="-5" dirty="0"/>
              <a:t>end result </a:t>
            </a:r>
            <a:r>
              <a:rPr spc="-260" dirty="0"/>
              <a:t>and  </a:t>
            </a:r>
            <a:r>
              <a:rPr spc="-5" dirty="0"/>
              <a:t>overall </a:t>
            </a:r>
            <a:r>
              <a:rPr dirty="0"/>
              <a:t>objectives </a:t>
            </a:r>
            <a:r>
              <a:rPr spc="-5" dirty="0"/>
              <a:t>need </a:t>
            </a:r>
            <a:r>
              <a:rPr dirty="0"/>
              <a:t>to be  </a:t>
            </a:r>
            <a:r>
              <a:rPr spc="-5" dirty="0"/>
              <a:t>supported </a:t>
            </a:r>
            <a:r>
              <a:rPr dirty="0"/>
              <a:t>by</a:t>
            </a:r>
            <a:r>
              <a:rPr spc="-50" dirty="0"/>
              <a:t> </a:t>
            </a:r>
            <a:r>
              <a:rPr dirty="0"/>
              <a:t>sub-objectives</a:t>
            </a:r>
            <a:endParaRPr sz="2550" dirty="0"/>
          </a:p>
          <a:p>
            <a:pPr marL="507365" marR="5080" indent="-343535">
              <a:lnSpc>
                <a:spcPct val="150000"/>
              </a:lnSpc>
              <a:spcBef>
                <a:spcPts val="994"/>
              </a:spcBef>
            </a:pPr>
            <a:r>
              <a:rPr dirty="0" smtClean="0"/>
              <a:t>Objectives </a:t>
            </a:r>
            <a:r>
              <a:rPr spc="-5" dirty="0"/>
              <a:t>forms </a:t>
            </a:r>
            <a:r>
              <a:rPr dirty="0"/>
              <a:t>a </a:t>
            </a:r>
            <a:r>
              <a:rPr spc="-5" dirty="0"/>
              <a:t>hierarchy </a:t>
            </a:r>
            <a:r>
              <a:rPr dirty="0"/>
              <a:t>as </a:t>
            </a:r>
            <a:r>
              <a:rPr spc="-195" dirty="0"/>
              <a:t>well  </a:t>
            </a:r>
            <a:r>
              <a:rPr dirty="0"/>
              <a:t>as</a:t>
            </a:r>
            <a:r>
              <a:rPr spc="-20" dirty="0"/>
              <a:t> </a:t>
            </a:r>
            <a:r>
              <a:rPr dirty="0"/>
              <a:t>network</a:t>
            </a:r>
            <a:endParaRPr sz="2550" dirty="0"/>
          </a:p>
        </p:txBody>
      </p:sp>
      <p:sp>
        <p:nvSpPr>
          <p:cNvPr id="4" name="object 4"/>
          <p:cNvSpPr/>
          <p:nvPr/>
        </p:nvSpPr>
        <p:spPr>
          <a:xfrm>
            <a:off x="8122793" y="1549653"/>
            <a:ext cx="103885" cy="194348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869428" y="569467"/>
            <a:ext cx="421640"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FFFF"/>
                </a:solidFill>
                <a:latin typeface="Arial"/>
                <a:cs typeface="Arial"/>
              </a:rPr>
              <a:t>25</a:t>
            </a:r>
            <a:endParaRPr sz="28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1158</TotalTime>
  <Words>8333</Words>
  <Application>Microsoft Office PowerPoint</Application>
  <PresentationFormat>On-screen Show (4:3)</PresentationFormat>
  <Paragraphs>1003</Paragraphs>
  <Slides>155</Slides>
  <Notes>25</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155</vt:i4>
      </vt:variant>
    </vt:vector>
  </HeadingPairs>
  <TitlesOfParts>
    <vt:vector size="163" baseType="lpstr">
      <vt:lpstr>宋体</vt:lpstr>
      <vt:lpstr>Arial</vt:lpstr>
      <vt:lpstr>Calibri</vt:lpstr>
      <vt:lpstr>Lucida Sans</vt:lpstr>
      <vt:lpstr>Tahoma</vt:lpstr>
      <vt:lpstr>Times New Roman</vt:lpstr>
      <vt:lpstr>Wingdings</vt:lpstr>
      <vt:lpstr>Office Theme</vt:lpstr>
      <vt:lpstr>Principles of Management</vt:lpstr>
      <vt:lpstr>Management – Meaning &amp; Definition</vt:lpstr>
      <vt:lpstr>Nature of Management</vt:lpstr>
      <vt:lpstr>Evolution of Management Thought </vt:lpstr>
      <vt:lpstr>Historical Background of Management</vt:lpstr>
      <vt:lpstr>Management – An Art, Science or Profession</vt:lpstr>
      <vt:lpstr>Management – An Art, Science or Profession</vt:lpstr>
      <vt:lpstr>Management – An Art, Science or Profession</vt:lpstr>
      <vt:lpstr>Management – An Art, Science or Profession</vt:lpstr>
      <vt:lpstr>Managerial Functions</vt:lpstr>
      <vt:lpstr>Four Functions of Management</vt:lpstr>
      <vt:lpstr>Planning</vt:lpstr>
      <vt:lpstr>Organizing</vt:lpstr>
      <vt:lpstr>Leading</vt:lpstr>
      <vt:lpstr>Controlling</vt:lpstr>
      <vt:lpstr>Why to Study Management Practices?</vt:lpstr>
      <vt:lpstr>Different types of Managers</vt:lpstr>
      <vt:lpstr>Management Levels</vt:lpstr>
      <vt:lpstr>PowerPoint Presentation</vt:lpstr>
      <vt:lpstr>Levels of Management</vt:lpstr>
      <vt:lpstr>Levels of Management</vt:lpstr>
      <vt:lpstr>Managerial Skills</vt:lpstr>
      <vt:lpstr>Skill Type Needed by Manager Level</vt:lpstr>
      <vt:lpstr>Technical Skills  </vt:lpstr>
      <vt:lpstr> Human Skills</vt:lpstr>
      <vt:lpstr>Conceptual Skills</vt:lpstr>
      <vt:lpstr>Managerial Roles</vt:lpstr>
      <vt:lpstr>Interpersonal Roles</vt:lpstr>
      <vt:lpstr>Informational Roles</vt:lpstr>
      <vt:lpstr>Decisional Roles</vt:lpstr>
      <vt:lpstr>Managerial Skills</vt:lpstr>
      <vt:lpstr>Functions of Management</vt:lpstr>
      <vt:lpstr>PowerPoint Presentation</vt:lpstr>
      <vt:lpstr>Management Functions</vt:lpstr>
      <vt:lpstr>Management Functions - Organizing</vt:lpstr>
      <vt:lpstr>Management Functions - Organizing</vt:lpstr>
      <vt:lpstr>Management Functions – Staffing </vt:lpstr>
      <vt:lpstr>Management Functions – Staffing </vt:lpstr>
      <vt:lpstr>Management Functions – Staffing </vt:lpstr>
      <vt:lpstr>Management Functions – Directing </vt:lpstr>
      <vt:lpstr>Management Functions – Directing </vt:lpstr>
      <vt:lpstr>Management Functions – Controlling </vt:lpstr>
      <vt:lpstr>PowerPoint Presentation</vt:lpstr>
      <vt:lpstr>Managerial Roles</vt:lpstr>
      <vt:lpstr>Interpersonal Roles</vt:lpstr>
      <vt:lpstr>Informational Roles</vt:lpstr>
      <vt:lpstr>Decisional Roles</vt:lpstr>
      <vt:lpstr>APPROACHES TO MANAGEMENT</vt:lpstr>
      <vt:lpstr>DECISION THEORY APPROACH</vt:lpstr>
      <vt:lpstr>DECISION THEORY APPROACH</vt:lpstr>
      <vt:lpstr>MATHEMATICAL APPROACH</vt:lpstr>
      <vt:lpstr>MATHEMATICAL APPROACH Cont..</vt:lpstr>
      <vt:lpstr> SYSTEMS APPROACH  </vt:lpstr>
      <vt:lpstr>System</vt:lpstr>
      <vt:lpstr>PowerPoint Presentation</vt:lpstr>
      <vt:lpstr>System Approach Theory of Management</vt:lpstr>
      <vt:lpstr>System Approach Theory of Management</vt:lpstr>
      <vt:lpstr>System Approach Theory of Management</vt:lpstr>
      <vt:lpstr>System Approach Theory of Management</vt:lpstr>
      <vt:lpstr>System Approach Theory of Management</vt:lpstr>
      <vt:lpstr>Limitations of Systems Theory</vt:lpstr>
      <vt:lpstr>Limitations of Systems Theory</vt:lpstr>
      <vt:lpstr>The Systems Model of Management</vt:lpstr>
      <vt:lpstr>Components of Systems Theory of Management</vt:lpstr>
      <vt:lpstr>Planning: Meaning </vt:lpstr>
      <vt:lpstr>Nature of Planning</vt:lpstr>
      <vt:lpstr>Importance of Planning</vt:lpstr>
      <vt:lpstr>Planning Premises</vt:lpstr>
      <vt:lpstr>Hierarchy of Planning</vt:lpstr>
      <vt:lpstr>Mission or Purpose</vt:lpstr>
      <vt:lpstr>Objectives</vt:lpstr>
      <vt:lpstr>Policies</vt:lpstr>
      <vt:lpstr>Example of a company’s recruitment policy</vt:lpstr>
      <vt:lpstr>Strategies</vt:lpstr>
      <vt:lpstr>Rules</vt:lpstr>
      <vt:lpstr>Program</vt:lpstr>
      <vt:lpstr>Budget</vt:lpstr>
      <vt:lpstr>Types of Plans</vt:lpstr>
      <vt:lpstr>Proactive Plan</vt:lpstr>
      <vt:lpstr>Reactive Plan</vt:lpstr>
      <vt:lpstr>Strategic plan</vt:lpstr>
      <vt:lpstr>Tactical Plan </vt:lpstr>
      <vt:lpstr>Operational Plan</vt:lpstr>
      <vt:lpstr>Long-term plan</vt:lpstr>
      <vt:lpstr>Short-term plan</vt:lpstr>
      <vt:lpstr>Single Plan</vt:lpstr>
      <vt:lpstr>Standing Plan</vt:lpstr>
      <vt:lpstr>Planning Limitations/Barriers</vt:lpstr>
      <vt:lpstr>Steps in planning</vt:lpstr>
      <vt:lpstr>1. Being aware of opportunities</vt:lpstr>
      <vt:lpstr>2. Establishing objectives</vt:lpstr>
      <vt:lpstr>3. Developing premises</vt:lpstr>
      <vt:lpstr>4. Determining alternative  courses</vt:lpstr>
      <vt:lpstr>5. Evaluating alternative  courses</vt:lpstr>
      <vt:lpstr>6. Selecting a course of action</vt:lpstr>
      <vt:lpstr>7. Formulating derivative plans</vt:lpstr>
      <vt:lpstr>8. Quantifying – Budgeting plans</vt:lpstr>
      <vt:lpstr>Objectives</vt:lpstr>
      <vt:lpstr>Nature of objectives</vt:lpstr>
      <vt:lpstr>Hierarchy of objectives</vt:lpstr>
      <vt:lpstr>Illustration of Hierarchy of Objectives</vt:lpstr>
      <vt:lpstr>Setting Objectives and Organizational  hierarchy</vt:lpstr>
      <vt:lpstr>Setting of objectives –approaches</vt:lpstr>
      <vt:lpstr>Multiplicity of approaches</vt:lpstr>
      <vt:lpstr>How to set objectives</vt:lpstr>
      <vt:lpstr>Examples of Verifiable objectives:</vt:lpstr>
      <vt:lpstr>Quantitative and Qualitative  objectives</vt:lpstr>
      <vt:lpstr>Guidelines for setting objectives</vt:lpstr>
      <vt:lpstr>3. Objectives should present a challenge, indicate  priorities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Portfolio Matrix</vt:lpstr>
      <vt:lpstr>PowerPoint Presentation</vt:lpstr>
      <vt:lpstr>The BCG Matrix</vt:lpstr>
      <vt:lpstr>BCG example</vt:lpstr>
      <vt:lpstr>PowerPoint Presentation</vt:lpstr>
      <vt:lpstr>PowerPoint Presentation</vt:lpstr>
      <vt:lpstr>PowerPoint Presentation</vt:lpstr>
      <vt:lpstr>GE Matrix </vt:lpstr>
      <vt:lpstr>GE MATRIX</vt:lpstr>
      <vt:lpstr>Decision Making</vt:lpstr>
      <vt:lpstr>Decision Making</vt:lpstr>
      <vt:lpstr>Decision Making</vt:lpstr>
      <vt:lpstr>Decision Making</vt:lpstr>
      <vt:lpstr>Decision Making</vt:lpstr>
      <vt:lpstr>Decision Making</vt:lpstr>
      <vt:lpstr>Decision Making</vt:lpstr>
      <vt:lpstr>Decision Making</vt:lpstr>
      <vt:lpstr>Decision Making</vt:lpstr>
      <vt:lpstr>Decision Making</vt:lpstr>
      <vt:lpstr>Decision Making</vt:lpstr>
      <vt:lpstr>Decision Making</vt:lpstr>
      <vt:lpstr>Decision Making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UEM</dc:creator>
  <cp:lastModifiedBy>UEM</cp:lastModifiedBy>
  <cp:revision>93</cp:revision>
  <dcterms:created xsi:type="dcterms:W3CDTF">2020-07-07T04:51:53Z</dcterms:created>
  <dcterms:modified xsi:type="dcterms:W3CDTF">2023-09-19T08:44:56Z</dcterms:modified>
</cp:coreProperties>
</file>