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normAutofit/>
          </a:bodyPr>
          <a:lstStyle/>
          <a:p>
            <a:r>
              <a:rPr lang="en-IN" sz="4800" b="1" dirty="0" smtClean="0">
                <a:latin typeface="Times New Roman" pitchFamily="18" charset="0"/>
                <a:cs typeface="Times New Roman" pitchFamily="18" charset="0"/>
              </a:rPr>
              <a:t>DBMS WEEK 6 &amp; 7 </a:t>
            </a:r>
            <a:endParaRPr lang="en-IN" sz="48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508375"/>
            <a:ext cx="6400800" cy="1752600"/>
          </a:xfrm>
        </p:spPr>
        <p:txBody>
          <a:bodyPr/>
          <a:lstStyle/>
          <a:p>
            <a:r>
              <a:rPr lang="en-IN" b="1" dirty="0" smtClean="0">
                <a:latin typeface="Times New Roman" pitchFamily="18" charset="0"/>
                <a:cs typeface="Times New Roman" pitchFamily="18" charset="0"/>
              </a:rPr>
              <a:t>Paper code: CS593</a:t>
            </a:r>
            <a:endParaRPr lang="en-IN"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IN" b="1" u="sng" dirty="0" smtClean="0">
                <a:latin typeface="Times New Roman" pitchFamily="18" charset="0"/>
                <a:cs typeface="Times New Roman" pitchFamily="18" charset="0"/>
              </a:rPr>
              <a:t>INTERSECT - Syntax</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686800" cy="4953000"/>
          </a:xfrm>
        </p:spPr>
        <p:txBody>
          <a:bodyPr>
            <a:normAutofit/>
          </a:bodyPr>
          <a:lstStyle/>
          <a:p>
            <a:pPr>
              <a:buNone/>
            </a:pPr>
            <a:r>
              <a:rPr lang="en-IN" sz="2000" dirty="0" smtClean="0">
                <a:latin typeface="Times New Roman" pitchFamily="18" charset="0"/>
                <a:cs typeface="Times New Roman" pitchFamily="18" charset="0"/>
              </a:rPr>
              <a:t>	SELECT expression1, expression2, ... </a:t>
            </a:r>
            <a:r>
              <a:rPr lang="en-IN" sz="2000" dirty="0" err="1" smtClean="0">
                <a:latin typeface="Times New Roman" pitchFamily="18" charset="0"/>
                <a:cs typeface="Times New Roman" pitchFamily="18" charset="0"/>
              </a:rPr>
              <a:t>expression_n</a:t>
            </a:r>
            <a:r>
              <a:rPr lang="en-IN" sz="2000" dirty="0" smtClean="0">
                <a:latin typeface="Times New Roman" pitchFamily="18" charset="0"/>
                <a:cs typeface="Times New Roman" pitchFamily="18" charset="0"/>
              </a:rPr>
              <a:t> FROM tables </a:t>
            </a:r>
          </a:p>
          <a:p>
            <a:pPr>
              <a:buNone/>
            </a:pPr>
            <a:r>
              <a:rPr lang="en-IN" sz="2000" dirty="0" smtClean="0">
                <a:latin typeface="Times New Roman" pitchFamily="18" charset="0"/>
                <a:cs typeface="Times New Roman" pitchFamily="18" charset="0"/>
              </a:rPr>
              <a:t>	[WHERE conditions] </a:t>
            </a:r>
          </a:p>
          <a:p>
            <a:pPr>
              <a:buNone/>
            </a:pPr>
            <a:r>
              <a:rPr lang="en-IN" sz="2000" dirty="0" smtClean="0">
                <a:latin typeface="Times New Roman" pitchFamily="18" charset="0"/>
                <a:cs typeface="Times New Roman" pitchFamily="18" charset="0"/>
              </a:rPr>
              <a:t>	INTERSECT </a:t>
            </a:r>
          </a:p>
          <a:p>
            <a:pPr>
              <a:buNone/>
            </a:pPr>
            <a:r>
              <a:rPr lang="en-IN" sz="2000" dirty="0" smtClean="0">
                <a:latin typeface="Times New Roman" pitchFamily="18" charset="0"/>
                <a:cs typeface="Times New Roman" pitchFamily="18" charset="0"/>
              </a:rPr>
              <a:t>	SELECT expression1, expression2, ... </a:t>
            </a:r>
            <a:r>
              <a:rPr lang="en-IN" sz="2000" dirty="0" err="1" smtClean="0">
                <a:latin typeface="Times New Roman" pitchFamily="18" charset="0"/>
                <a:cs typeface="Times New Roman" pitchFamily="18" charset="0"/>
              </a:rPr>
              <a:t>expression_n</a:t>
            </a:r>
            <a:r>
              <a:rPr lang="en-IN" sz="2000" dirty="0" smtClean="0">
                <a:latin typeface="Times New Roman" pitchFamily="18" charset="0"/>
                <a:cs typeface="Times New Roman" pitchFamily="18" charset="0"/>
              </a:rPr>
              <a:t> FROM tables </a:t>
            </a:r>
          </a:p>
          <a:p>
            <a:pPr>
              <a:buNone/>
            </a:pPr>
            <a:r>
              <a:rPr lang="en-IN" sz="2000" dirty="0" smtClean="0">
                <a:latin typeface="Times New Roman" pitchFamily="18" charset="0"/>
                <a:cs typeface="Times New Roman" pitchFamily="18" charset="0"/>
              </a:rPr>
              <a:t>	[WHERE conditions</a:t>
            </a:r>
            <a:r>
              <a:rPr lang="en-IN" sz="2000" dirty="0" smtClean="0">
                <a:latin typeface="Times New Roman" pitchFamily="18" charset="0"/>
                <a:cs typeface="Times New Roman" pitchFamily="18" charset="0"/>
              </a:rPr>
              <a:t>];</a:t>
            </a: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E.g.</a:t>
            </a:r>
          </a:p>
          <a:p>
            <a:pPr>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SELECT ID, NAME, AMOUNT, DATE FROM CUSTOMERS </a:t>
            </a: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LEFT </a:t>
            </a:r>
            <a:r>
              <a:rPr lang="en-IN" sz="2000" dirty="0" smtClean="0">
                <a:latin typeface="Times New Roman" pitchFamily="18" charset="0"/>
                <a:cs typeface="Times New Roman" pitchFamily="18" charset="0"/>
              </a:rPr>
              <a:t>JOIN ORDERS ON CUSTOMERS.ID = ORDERS.CUSTOMER_ID </a:t>
            </a: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INTERSECT </a:t>
            </a:r>
          </a:p>
          <a:p>
            <a:pPr>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SELECT </a:t>
            </a:r>
            <a:r>
              <a:rPr lang="en-IN" sz="2000" dirty="0" smtClean="0">
                <a:latin typeface="Times New Roman" pitchFamily="18" charset="0"/>
                <a:cs typeface="Times New Roman" pitchFamily="18" charset="0"/>
              </a:rPr>
              <a:t>ID, NAME, AMOUNT, DATE FROM CUSTOMERS </a:t>
            </a: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RIGHT </a:t>
            </a:r>
            <a:r>
              <a:rPr lang="en-IN" sz="2000" dirty="0" smtClean="0">
                <a:latin typeface="Times New Roman" pitchFamily="18" charset="0"/>
                <a:cs typeface="Times New Roman" pitchFamily="18" charset="0"/>
              </a:rPr>
              <a:t>JOIN ORDERS ON CUSTOMERS.ID = ORDERS.CUSTOMER_ID;</a:t>
            </a:r>
            <a:endParaRPr lang="en-IN"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IN" u="sng" dirty="0" smtClean="0">
                <a:latin typeface="Times New Roman" pitchFamily="18" charset="0"/>
                <a:cs typeface="Times New Roman" pitchFamily="18" charset="0"/>
              </a:rPr>
              <a:t>Few more numeric functions</a:t>
            </a:r>
            <a:endParaRPr lang="en-IN" u="sng" dirty="0">
              <a:latin typeface="Times New Roman" pitchFamily="18" charset="0"/>
              <a:cs typeface="Times New Roman" pitchFamily="18" charset="0"/>
            </a:endParaRPr>
          </a:p>
        </p:txBody>
      </p:sp>
      <p:sp>
        <p:nvSpPr>
          <p:cNvPr id="3" name="Content Placeholder 2"/>
          <p:cNvSpPr>
            <a:spLocks noGrp="1"/>
          </p:cNvSpPr>
          <p:nvPr>
            <p:ph idx="1"/>
          </p:nvPr>
        </p:nvSpPr>
        <p:spPr>
          <a:xfrm>
            <a:off x="152400" y="1600200"/>
            <a:ext cx="8915400" cy="4525963"/>
          </a:xfrm>
        </p:spPr>
        <p:txBody>
          <a:bodyPr/>
          <a:lstStyle/>
          <a:p>
            <a:pPr>
              <a:buNone/>
            </a:pPr>
            <a:r>
              <a:rPr lang="en-IN" u="sng" dirty="0" smtClean="0">
                <a:latin typeface="Times New Roman" pitchFamily="18" charset="0"/>
                <a:cs typeface="Times New Roman" pitchFamily="18" charset="0"/>
              </a:rPr>
              <a:t>ABS() Function: </a:t>
            </a:r>
            <a:r>
              <a:rPr lang="en-IN" dirty="0" smtClean="0">
                <a:latin typeface="Times New Roman" pitchFamily="18" charset="0"/>
                <a:cs typeface="Times New Roman" pitchFamily="18" charset="0"/>
              </a:rPr>
              <a:t>Returns absolute value</a:t>
            </a:r>
          </a:p>
          <a:p>
            <a:pPr>
              <a:buNone/>
            </a:pPr>
            <a:r>
              <a:rPr lang="en-IN" dirty="0" smtClean="0">
                <a:latin typeface="Times New Roman" pitchFamily="18" charset="0"/>
                <a:cs typeface="Times New Roman" pitchFamily="18" charset="0"/>
              </a:rPr>
              <a:t>Example: SELECT ABS(-243.5);</a:t>
            </a:r>
          </a:p>
          <a:p>
            <a:pPr>
              <a:buNone/>
            </a:pPr>
            <a:r>
              <a:rPr lang="en-IN" dirty="0" smtClean="0">
                <a:latin typeface="Times New Roman" pitchFamily="18" charset="0"/>
                <a:cs typeface="Times New Roman" pitchFamily="18" charset="0"/>
              </a:rPr>
              <a:t>Result: 243.5</a:t>
            </a:r>
          </a:p>
          <a:p>
            <a:pPr>
              <a:buNone/>
            </a:pPr>
            <a:endParaRPr lang="en-IN" dirty="0" smtClean="0">
              <a:latin typeface="Times New Roman" pitchFamily="18" charset="0"/>
              <a:cs typeface="Times New Roman" pitchFamily="18" charset="0"/>
            </a:endParaRPr>
          </a:p>
          <a:p>
            <a:pPr>
              <a:buNone/>
            </a:pPr>
            <a:r>
              <a:rPr lang="en-IN" u="sng" dirty="0" smtClean="0">
                <a:latin typeface="Times New Roman" pitchFamily="18" charset="0"/>
                <a:cs typeface="Times New Roman" pitchFamily="18" charset="0"/>
              </a:rPr>
              <a:t>DIV Function: </a:t>
            </a:r>
            <a:r>
              <a:rPr lang="en-IN" dirty="0" smtClean="0">
                <a:latin typeface="Times New Roman" pitchFamily="18" charset="0"/>
                <a:cs typeface="Times New Roman" pitchFamily="18" charset="0"/>
              </a:rPr>
              <a:t>Integer division (10/5):</a:t>
            </a:r>
          </a:p>
          <a:p>
            <a:pPr>
              <a:buNone/>
            </a:pPr>
            <a:r>
              <a:rPr lang="en-IN" dirty="0" smtClean="0">
                <a:latin typeface="Times New Roman" pitchFamily="18" charset="0"/>
                <a:cs typeface="Times New Roman" pitchFamily="18" charset="0"/>
              </a:rPr>
              <a:t>SELECT</a:t>
            </a:r>
            <a:r>
              <a:rPr lang="en-IN" dirty="0" smtClean="0">
                <a:latin typeface="Times New Roman" pitchFamily="18" charset="0"/>
                <a:cs typeface="Times New Roman" pitchFamily="18" charset="0"/>
              </a:rPr>
              <a:t> 10 DIV 5;</a:t>
            </a:r>
          </a:p>
          <a:p>
            <a:pPr>
              <a:buNone/>
            </a:pPr>
            <a:r>
              <a:rPr lang="en-IN" dirty="0" smtClean="0">
                <a:latin typeface="Times New Roman" pitchFamily="18" charset="0"/>
                <a:cs typeface="Times New Roman" pitchFamily="18" charset="0"/>
              </a:rPr>
              <a:t>Result</a:t>
            </a:r>
            <a:r>
              <a:rPr lang="en-IN" dirty="0" smtClean="0">
                <a:latin typeface="Times New Roman" pitchFamily="18" charset="0"/>
                <a:cs typeface="Times New Roman" pitchFamily="18" charset="0"/>
              </a:rPr>
              <a:t>: 2</a:t>
            </a: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839200" cy="6096000"/>
          </a:xfrm>
        </p:spPr>
        <p:txBody>
          <a:bodyPr>
            <a:normAutofit fontScale="92500" lnSpcReduction="10000"/>
          </a:bodyPr>
          <a:lstStyle/>
          <a:p>
            <a:pPr>
              <a:buNone/>
            </a:pPr>
            <a:r>
              <a:rPr lang="en-IN" dirty="0" smtClean="0">
                <a:latin typeface="Times New Roman" pitchFamily="18" charset="0"/>
                <a:cs typeface="Times New Roman" pitchFamily="18" charset="0"/>
              </a:rPr>
              <a:t>	</a:t>
            </a:r>
          </a:p>
          <a:p>
            <a:pPr>
              <a:buNone/>
            </a:pPr>
            <a:r>
              <a:rPr lang="en-IN" dirty="0" smtClean="0">
                <a:latin typeface="Times New Roman" pitchFamily="18" charset="0"/>
                <a:cs typeface="Times New Roman" pitchFamily="18" charset="0"/>
              </a:rPr>
              <a:t>	</a:t>
            </a:r>
            <a:r>
              <a:rPr lang="en-IN" u="sng" dirty="0" smtClean="0">
                <a:latin typeface="Times New Roman" pitchFamily="18" charset="0"/>
                <a:cs typeface="Times New Roman" pitchFamily="18" charset="0"/>
              </a:rPr>
              <a:t>EXP</a:t>
            </a:r>
            <a:r>
              <a:rPr lang="en-IN" u="sng" dirty="0" smtClean="0">
                <a:latin typeface="Times New Roman" pitchFamily="18" charset="0"/>
                <a:cs typeface="Times New Roman" pitchFamily="18" charset="0"/>
              </a:rPr>
              <a:t>() Function</a:t>
            </a:r>
            <a:r>
              <a:rPr lang="en-IN" dirty="0" smtClean="0">
                <a:latin typeface="Times New Roman" pitchFamily="18" charset="0"/>
                <a:cs typeface="Times New Roman" pitchFamily="18" charset="0"/>
              </a:rPr>
              <a:t>: Return </a:t>
            </a:r>
            <a:r>
              <a:rPr lang="en-IN" i="1" dirty="0" smtClean="0">
                <a:latin typeface="Times New Roman" pitchFamily="18" charset="0"/>
                <a:cs typeface="Times New Roman" pitchFamily="18" charset="0"/>
              </a:rPr>
              <a:t>e</a:t>
            </a:r>
            <a:r>
              <a:rPr lang="en-IN" dirty="0" smtClean="0">
                <a:latin typeface="Times New Roman" pitchFamily="18" charset="0"/>
                <a:cs typeface="Times New Roman" pitchFamily="18" charset="0"/>
              </a:rPr>
              <a:t> raised to the power of 1:</a:t>
            </a:r>
          </a:p>
          <a:p>
            <a:pPr>
              <a:buNone/>
            </a:pPr>
            <a:r>
              <a:rPr lang="en-IN" dirty="0" smtClean="0">
                <a:latin typeface="Times New Roman" pitchFamily="18" charset="0"/>
                <a:cs typeface="Times New Roman" pitchFamily="18" charset="0"/>
              </a:rPr>
              <a:t>	SELECT EXP(1</a:t>
            </a:r>
            <a:r>
              <a:rPr lang="en-IN" dirty="0" smtClean="0">
                <a:latin typeface="Times New Roman" pitchFamily="18" charset="0"/>
                <a:cs typeface="Times New Roman" pitchFamily="18" charset="0"/>
              </a:rPr>
              <a:t>);</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u="sng" dirty="0" smtClean="0">
                <a:latin typeface="Times New Roman" pitchFamily="18" charset="0"/>
                <a:cs typeface="Times New Roman" pitchFamily="18" charset="0"/>
              </a:rPr>
              <a:t>GREATEST() Function: </a:t>
            </a:r>
            <a:r>
              <a:rPr lang="en-IN" dirty="0" smtClean="0">
                <a:latin typeface="Times New Roman" pitchFamily="18" charset="0"/>
                <a:cs typeface="Times New Roman" pitchFamily="18" charset="0"/>
              </a:rPr>
              <a:t>Return the greatest value of the list of arguments</a:t>
            </a:r>
          </a:p>
          <a:p>
            <a:pPr>
              <a:buNone/>
            </a:pPr>
            <a:r>
              <a:rPr lang="en-IN" dirty="0" smtClean="0">
                <a:latin typeface="Times New Roman" pitchFamily="18" charset="0"/>
                <a:cs typeface="Times New Roman" pitchFamily="18" charset="0"/>
              </a:rPr>
              <a:t>	Example: SELECT GREATEST(3, 12, 34, 8, 25);</a:t>
            </a:r>
          </a:p>
          <a:p>
            <a:pPr>
              <a:buNone/>
            </a:pPr>
            <a:endParaRPr lang="en-IN" u="sng"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u="sng" dirty="0" smtClean="0">
                <a:latin typeface="Times New Roman" pitchFamily="18" charset="0"/>
                <a:cs typeface="Times New Roman" pitchFamily="18" charset="0"/>
              </a:rPr>
              <a:t>LEAST() Function: </a:t>
            </a:r>
            <a:r>
              <a:rPr lang="en-IN" dirty="0" smtClean="0">
                <a:latin typeface="Times New Roman" pitchFamily="18" charset="0"/>
                <a:cs typeface="Times New Roman" pitchFamily="18" charset="0"/>
              </a:rPr>
              <a:t>Return the smallest value of the list of arguments</a:t>
            </a:r>
          </a:p>
          <a:p>
            <a:pPr>
              <a:buNone/>
            </a:pPr>
            <a:r>
              <a:rPr lang="en-IN" dirty="0" smtClean="0">
                <a:latin typeface="Times New Roman" pitchFamily="18" charset="0"/>
                <a:cs typeface="Times New Roman" pitchFamily="18" charset="0"/>
              </a:rPr>
              <a:t>	Example: SELECT LEAST(3, 12, 34, 8, 25);</a:t>
            </a:r>
          </a:p>
          <a:p>
            <a:pPr>
              <a:buNone/>
            </a:pPr>
            <a:r>
              <a:rPr lang="en-IN"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686800" cy="5897563"/>
          </a:xfrm>
        </p:spPr>
        <p:txBody>
          <a:bodyPr>
            <a:normAutofit fontScale="92500" lnSpcReduction="20000"/>
          </a:bodyPr>
          <a:lstStyle/>
          <a:p>
            <a:pPr>
              <a:buNone/>
            </a:pP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L</a:t>
            </a:r>
            <a:r>
              <a:rPr lang="en-IN" u="sng" dirty="0" smtClean="0">
                <a:latin typeface="Times New Roman" pitchFamily="18" charset="0"/>
                <a:cs typeface="Times New Roman" pitchFamily="18" charset="0"/>
              </a:rPr>
              <a:t>N</a:t>
            </a:r>
            <a:r>
              <a:rPr lang="en-IN" u="sng" dirty="0" smtClean="0">
                <a:latin typeface="Times New Roman" pitchFamily="18" charset="0"/>
                <a:cs typeface="Times New Roman" pitchFamily="18" charset="0"/>
              </a:rPr>
              <a:t>() Function: </a:t>
            </a:r>
            <a:r>
              <a:rPr lang="en-IN" dirty="0" smtClean="0">
                <a:latin typeface="Times New Roman" pitchFamily="18" charset="0"/>
                <a:cs typeface="Times New Roman" pitchFamily="18" charset="0"/>
              </a:rPr>
              <a:t>Natural </a:t>
            </a:r>
            <a:r>
              <a:rPr lang="en-IN" dirty="0" smtClean="0">
                <a:latin typeface="Times New Roman" pitchFamily="18" charset="0"/>
                <a:cs typeface="Times New Roman" pitchFamily="18" charset="0"/>
              </a:rPr>
              <a:t>Logarithm of a number</a:t>
            </a: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Example: SELECT LN(2);</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u="sng" dirty="0" smtClean="0">
                <a:latin typeface="Times New Roman" pitchFamily="18" charset="0"/>
                <a:cs typeface="Times New Roman" pitchFamily="18" charset="0"/>
              </a:rPr>
              <a:t>LOG() Function: </a:t>
            </a:r>
            <a:r>
              <a:rPr lang="en-IN" dirty="0" smtClean="0">
                <a:latin typeface="Times New Roman" pitchFamily="18" charset="0"/>
                <a:cs typeface="Times New Roman" pitchFamily="18" charset="0"/>
              </a:rPr>
              <a:t>SELECT LOG(2);</a:t>
            </a:r>
          </a:p>
          <a:p>
            <a:pPr>
              <a:buNone/>
            </a:pPr>
            <a:r>
              <a:rPr lang="en-IN" dirty="0" smtClean="0">
                <a:latin typeface="Times New Roman" pitchFamily="18" charset="0"/>
                <a:cs typeface="Times New Roman" pitchFamily="18" charset="0"/>
              </a:rPr>
              <a:t>	</a:t>
            </a:r>
            <a:r>
              <a:rPr lang="en-IN" u="sng" dirty="0" smtClean="0">
                <a:latin typeface="Times New Roman" pitchFamily="18" charset="0"/>
                <a:cs typeface="Times New Roman" pitchFamily="18" charset="0"/>
              </a:rPr>
              <a:t>Syntax: </a:t>
            </a:r>
            <a:r>
              <a:rPr lang="en-IN" dirty="0" smtClean="0">
                <a:latin typeface="Times New Roman" pitchFamily="18" charset="0"/>
                <a:cs typeface="Times New Roman" pitchFamily="18" charset="0"/>
              </a:rPr>
              <a:t>LOG(</a:t>
            </a:r>
            <a:r>
              <a:rPr lang="en-IN" i="1" dirty="0" smtClean="0">
                <a:latin typeface="Times New Roman" pitchFamily="18" charset="0"/>
                <a:cs typeface="Times New Roman" pitchFamily="18" charset="0"/>
              </a:rPr>
              <a:t>number</a:t>
            </a:r>
            <a:r>
              <a:rPr lang="en-IN" dirty="0" smtClean="0">
                <a:latin typeface="Times New Roman" pitchFamily="18" charset="0"/>
                <a:cs typeface="Times New Roman" pitchFamily="18" charset="0"/>
              </a:rPr>
              <a:t>) or LOG(</a:t>
            </a:r>
            <a:r>
              <a:rPr lang="en-IN" i="1" dirty="0" smtClean="0">
                <a:latin typeface="Times New Roman" pitchFamily="18" charset="0"/>
                <a:cs typeface="Times New Roman" pitchFamily="18" charset="0"/>
              </a:rPr>
              <a:t>base, number</a:t>
            </a:r>
            <a:r>
              <a:rPr lang="en-IN" dirty="0" smtClean="0">
                <a:latin typeface="Times New Roman" pitchFamily="18" charset="0"/>
                <a:cs typeface="Times New Roman" pitchFamily="18" charset="0"/>
              </a:rPr>
              <a:t>)</a:t>
            </a:r>
          </a:p>
          <a:p>
            <a:pPr>
              <a:buNone/>
            </a:pPr>
            <a:r>
              <a:rPr lang="en-IN" dirty="0" smtClean="0">
                <a:latin typeface="Times New Roman" pitchFamily="18" charset="0"/>
                <a:cs typeface="Times New Roman" pitchFamily="18" charset="0"/>
              </a:rPr>
              <a:t>	A number. Must be greater than 0</a:t>
            </a:r>
          </a:p>
          <a:p>
            <a:pPr>
              <a:buNone/>
            </a:pPr>
            <a:r>
              <a:rPr lang="en-IN" dirty="0" smtClean="0">
                <a:latin typeface="Times New Roman" pitchFamily="18" charset="0"/>
                <a:cs typeface="Times New Roman" pitchFamily="18" charset="0"/>
              </a:rPr>
              <a:t>	The base of </a:t>
            </a:r>
            <a:r>
              <a:rPr lang="en-IN" i="1" dirty="0" smtClean="0">
                <a:latin typeface="Times New Roman" pitchFamily="18" charset="0"/>
                <a:cs typeface="Times New Roman" pitchFamily="18" charset="0"/>
              </a:rPr>
              <a:t>number</a:t>
            </a:r>
            <a:r>
              <a:rPr lang="en-IN" dirty="0" smtClean="0">
                <a:latin typeface="Times New Roman" pitchFamily="18" charset="0"/>
                <a:cs typeface="Times New Roman" pitchFamily="18" charset="0"/>
              </a:rPr>
              <a:t>. Must be greater than 1</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r>
              <a:rPr lang="en-IN" u="sng" dirty="0" smtClean="0">
                <a:latin typeface="Times New Roman" pitchFamily="18" charset="0"/>
                <a:cs typeface="Times New Roman" pitchFamily="18" charset="0"/>
              </a:rPr>
              <a:t>LOG10() Function: </a:t>
            </a:r>
          </a:p>
          <a:p>
            <a:pPr>
              <a:buNone/>
            </a:pPr>
            <a:r>
              <a:rPr lang="en-IN" dirty="0" smtClean="0">
                <a:latin typeface="Times New Roman" pitchFamily="18" charset="0"/>
                <a:cs typeface="Times New Roman" pitchFamily="18" charset="0"/>
              </a:rPr>
              <a:t>	Return the base-10 logarithm of 2:</a:t>
            </a:r>
            <a:endParaRPr lang="en-IN" u="sng"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SELECT LOG10(2);</a:t>
            </a:r>
          </a:p>
          <a:p>
            <a:pPr>
              <a:buNone/>
            </a:pPr>
            <a:r>
              <a:rPr lang="en-IN" dirty="0" smtClean="0">
                <a:latin typeface="Times New Roman" pitchFamily="18" charset="0"/>
                <a:cs typeface="Times New Roman" pitchFamily="18" charset="0"/>
              </a:rPr>
              <a:t>	Syntax: SELECT LOG10(number);</a:t>
            </a:r>
          </a:p>
          <a:p>
            <a:pPr>
              <a:buNone/>
            </a:pPr>
            <a:endParaRPr lang="en-IN" dirty="0"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9144000" cy="6400800"/>
          </a:xfrm>
        </p:spPr>
        <p:txBody>
          <a:bodyPr>
            <a:normAutofit fontScale="85000" lnSpcReduction="10000"/>
          </a:bodyPr>
          <a:lstStyle/>
          <a:p>
            <a:pPr>
              <a:buNone/>
            </a:pPr>
            <a:r>
              <a:rPr lang="en-IN" u="sng" dirty="0" smtClean="0">
                <a:latin typeface="Times New Roman" pitchFamily="18" charset="0"/>
                <a:cs typeface="Times New Roman" pitchFamily="18" charset="0"/>
              </a:rPr>
              <a:t>LOG2() Function: </a:t>
            </a:r>
            <a:r>
              <a:rPr lang="en-IN" dirty="0" smtClean="0">
                <a:latin typeface="Times New Roman" pitchFamily="18" charset="0"/>
                <a:cs typeface="Times New Roman" pitchFamily="18" charset="0"/>
              </a:rPr>
              <a:t>Return the base-2 logarithm of 6</a:t>
            </a:r>
          </a:p>
          <a:p>
            <a:pPr>
              <a:buNone/>
            </a:pPr>
            <a:r>
              <a:rPr lang="en-IN" dirty="0" smtClean="0">
                <a:latin typeface="Times New Roman" pitchFamily="18" charset="0"/>
                <a:cs typeface="Times New Roman" pitchFamily="18" charset="0"/>
              </a:rPr>
              <a:t>SELECT LOG2(6);</a:t>
            </a:r>
          </a:p>
          <a:p>
            <a:pPr>
              <a:buNone/>
            </a:pPr>
            <a:r>
              <a:rPr lang="en-IN" dirty="0" smtClean="0">
                <a:latin typeface="Times New Roman" pitchFamily="18" charset="0"/>
                <a:cs typeface="Times New Roman" pitchFamily="18" charset="0"/>
              </a:rPr>
              <a:t>Syntax: LOG2(</a:t>
            </a:r>
            <a:r>
              <a:rPr lang="en-IN" i="1" dirty="0" smtClean="0">
                <a:latin typeface="Times New Roman" pitchFamily="18" charset="0"/>
                <a:cs typeface="Times New Roman" pitchFamily="18" charset="0"/>
              </a:rPr>
              <a:t>number</a:t>
            </a:r>
            <a:r>
              <a:rPr lang="en-IN" dirty="0" smtClean="0">
                <a:latin typeface="Times New Roman" pitchFamily="18" charset="0"/>
                <a:cs typeface="Times New Roman" pitchFamily="18" charset="0"/>
              </a:rPr>
              <a:t>);</a:t>
            </a:r>
          </a:p>
          <a:p>
            <a:pPr>
              <a:buNone/>
            </a:pPr>
            <a:endParaRPr lang="en-IN" dirty="0" smtClean="0">
              <a:latin typeface="Times New Roman" pitchFamily="18" charset="0"/>
              <a:cs typeface="Times New Roman" pitchFamily="18" charset="0"/>
            </a:endParaRPr>
          </a:p>
          <a:p>
            <a:pPr>
              <a:buNone/>
            </a:pPr>
            <a:r>
              <a:rPr lang="en-IN" u="sng" dirty="0" smtClean="0">
                <a:latin typeface="Times New Roman" pitchFamily="18" charset="0"/>
                <a:cs typeface="Times New Roman" pitchFamily="18" charset="0"/>
              </a:rPr>
              <a:t>MAX() Function: </a:t>
            </a:r>
          </a:p>
          <a:p>
            <a:pPr>
              <a:buNone/>
            </a:pPr>
            <a:r>
              <a:rPr lang="en-IN" dirty="0" smtClean="0">
                <a:latin typeface="Times New Roman" pitchFamily="18" charset="0"/>
                <a:cs typeface="Times New Roman" pitchFamily="18" charset="0"/>
              </a:rPr>
              <a:t>	Find the price of the most expensive product in the "Products" table:</a:t>
            </a:r>
          </a:p>
          <a:p>
            <a:pPr>
              <a:buNone/>
            </a:pPr>
            <a:r>
              <a:rPr lang="en-IN" dirty="0" smtClean="0">
                <a:latin typeface="Times New Roman" pitchFamily="18" charset="0"/>
                <a:cs typeface="Times New Roman" pitchFamily="18" charset="0"/>
              </a:rPr>
              <a:t>	SELECT MAX(Price) AS </a:t>
            </a:r>
            <a:r>
              <a:rPr lang="en-IN" dirty="0" err="1" smtClean="0">
                <a:latin typeface="Times New Roman" pitchFamily="18" charset="0"/>
                <a:cs typeface="Times New Roman" pitchFamily="18" charset="0"/>
              </a:rPr>
              <a:t>LargestPrice</a:t>
            </a:r>
            <a:r>
              <a:rPr lang="en-IN" dirty="0" smtClean="0">
                <a:latin typeface="Times New Roman" pitchFamily="18" charset="0"/>
                <a:cs typeface="Times New Roman" pitchFamily="18" charset="0"/>
              </a:rPr>
              <a:t> FROM Products;</a:t>
            </a:r>
          </a:p>
          <a:p>
            <a:pPr>
              <a:buNone/>
            </a:pPr>
            <a:endParaRPr lang="en-IN" dirty="0" smtClean="0">
              <a:latin typeface="Times New Roman" pitchFamily="18" charset="0"/>
              <a:cs typeface="Times New Roman" pitchFamily="18" charset="0"/>
            </a:endParaRPr>
          </a:p>
          <a:p>
            <a:pPr>
              <a:buNone/>
            </a:pPr>
            <a:r>
              <a:rPr lang="en-IN" u="sng" dirty="0" smtClean="0">
                <a:latin typeface="Times New Roman" pitchFamily="18" charset="0"/>
                <a:cs typeface="Times New Roman" pitchFamily="18" charset="0"/>
              </a:rPr>
              <a:t>MIN() Function:</a:t>
            </a:r>
          </a:p>
          <a:p>
            <a:pPr>
              <a:buNone/>
            </a:pPr>
            <a:r>
              <a:rPr lang="en-IN" dirty="0" smtClean="0">
                <a:latin typeface="Times New Roman" pitchFamily="18" charset="0"/>
                <a:cs typeface="Times New Roman" pitchFamily="18" charset="0"/>
              </a:rPr>
              <a:t>	Find the price of the cheapest product in the "Products" table:</a:t>
            </a:r>
          </a:p>
          <a:p>
            <a:pPr>
              <a:buNone/>
            </a:pPr>
            <a:r>
              <a:rPr lang="en-IN" dirty="0" smtClean="0">
                <a:latin typeface="Times New Roman" pitchFamily="18" charset="0"/>
                <a:cs typeface="Times New Roman" pitchFamily="18" charset="0"/>
              </a:rPr>
              <a:t>	SELECT MIN(Price) AS </a:t>
            </a:r>
            <a:r>
              <a:rPr lang="en-IN" dirty="0" err="1" smtClean="0">
                <a:latin typeface="Times New Roman" pitchFamily="18" charset="0"/>
                <a:cs typeface="Times New Roman" pitchFamily="18" charset="0"/>
              </a:rPr>
              <a:t>SmallestPrice</a:t>
            </a:r>
            <a:r>
              <a:rPr lang="en-IN" dirty="0" smtClean="0">
                <a:latin typeface="Times New Roman" pitchFamily="18" charset="0"/>
                <a:cs typeface="Times New Roman" pitchFamily="18" charset="0"/>
              </a:rPr>
              <a:t> FROM Products;</a:t>
            </a: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9144000" cy="6629400"/>
          </a:xfrm>
        </p:spPr>
        <p:txBody>
          <a:bodyPr/>
          <a:lstStyle/>
          <a:p>
            <a:pPr>
              <a:buNone/>
            </a:pPr>
            <a:r>
              <a:rPr lang="en-IN" u="sng" dirty="0" smtClean="0">
                <a:latin typeface="Times New Roman" pitchFamily="18" charset="0"/>
                <a:cs typeface="Times New Roman" pitchFamily="18" charset="0"/>
              </a:rPr>
              <a:t>MOD() Function: </a:t>
            </a:r>
            <a:r>
              <a:rPr lang="en-IN" dirty="0" smtClean="0">
                <a:latin typeface="Times New Roman" pitchFamily="18" charset="0"/>
                <a:cs typeface="Times New Roman" pitchFamily="18" charset="0"/>
              </a:rPr>
              <a:t>Returns remainder</a:t>
            </a:r>
          </a:p>
          <a:p>
            <a:pPr>
              <a:buNone/>
            </a:pPr>
            <a:r>
              <a:rPr lang="en-IN" u="sng" dirty="0" smtClean="0">
                <a:latin typeface="Times New Roman" pitchFamily="18" charset="0"/>
                <a:cs typeface="Times New Roman" pitchFamily="18" charset="0"/>
              </a:rPr>
              <a:t>Syntax: </a:t>
            </a:r>
            <a:r>
              <a:rPr lang="en-IN" dirty="0" smtClean="0">
                <a:latin typeface="Times New Roman" pitchFamily="18" charset="0"/>
                <a:cs typeface="Times New Roman" pitchFamily="18" charset="0"/>
              </a:rPr>
              <a:t>Select MOD(</a:t>
            </a:r>
            <a:r>
              <a:rPr lang="en-IN" dirty="0" err="1" smtClean="0">
                <a:latin typeface="Times New Roman" pitchFamily="18" charset="0"/>
                <a:cs typeface="Times New Roman" pitchFamily="18" charset="0"/>
              </a:rPr>
              <a:t>x,y</a:t>
            </a:r>
            <a:r>
              <a:rPr lang="en-IN" dirty="0" smtClean="0">
                <a:latin typeface="Times New Roman" pitchFamily="18" charset="0"/>
                <a:cs typeface="Times New Roman" pitchFamily="18" charset="0"/>
              </a:rPr>
              <a:t>);</a:t>
            </a:r>
          </a:p>
          <a:p>
            <a:pPr>
              <a:buNone/>
            </a:pPr>
            <a:r>
              <a:rPr lang="en-IN" u="sng" dirty="0" smtClean="0">
                <a:latin typeface="Times New Roman" pitchFamily="18" charset="0"/>
                <a:cs typeface="Times New Roman" pitchFamily="18" charset="0"/>
              </a:rPr>
              <a:t>Example: </a:t>
            </a:r>
            <a:r>
              <a:rPr lang="en-IN" dirty="0" smtClean="0">
                <a:latin typeface="Times New Roman" pitchFamily="18" charset="0"/>
                <a:cs typeface="Times New Roman" pitchFamily="18" charset="0"/>
              </a:rPr>
              <a:t>Select MOD(18,4);</a:t>
            </a:r>
          </a:p>
          <a:p>
            <a:pPr>
              <a:buNone/>
            </a:pPr>
            <a:endParaRPr lang="en-IN" dirty="0" smtClean="0">
              <a:latin typeface="Times New Roman" pitchFamily="18" charset="0"/>
              <a:cs typeface="Times New Roman" pitchFamily="18" charset="0"/>
            </a:endParaRPr>
          </a:p>
          <a:p>
            <a:pPr>
              <a:buNone/>
            </a:pPr>
            <a:r>
              <a:rPr lang="en-IN" u="sng" dirty="0" smtClean="0">
                <a:latin typeface="Times New Roman" pitchFamily="18" charset="0"/>
                <a:cs typeface="Times New Roman" pitchFamily="18" charset="0"/>
              </a:rPr>
              <a:t>POW() Function: </a:t>
            </a:r>
            <a:r>
              <a:rPr lang="en-IN" dirty="0" smtClean="0">
                <a:latin typeface="Times New Roman" pitchFamily="18" charset="0"/>
                <a:cs typeface="Times New Roman" pitchFamily="18" charset="0"/>
              </a:rPr>
              <a:t>Return 4 raised to the second power</a:t>
            </a:r>
          </a:p>
          <a:p>
            <a:pPr>
              <a:buNone/>
            </a:pPr>
            <a:r>
              <a:rPr lang="en-IN" u="sng" dirty="0" smtClean="0">
                <a:latin typeface="Times New Roman" pitchFamily="18" charset="0"/>
                <a:cs typeface="Times New Roman" pitchFamily="18" charset="0"/>
              </a:rPr>
              <a:t>Syntax: </a:t>
            </a:r>
            <a:r>
              <a:rPr lang="en-IN" dirty="0" smtClean="0">
                <a:latin typeface="Times New Roman" pitchFamily="18" charset="0"/>
                <a:cs typeface="Times New Roman" pitchFamily="18" charset="0"/>
              </a:rPr>
              <a:t>Select POW(</a:t>
            </a:r>
            <a:r>
              <a:rPr lang="en-IN" dirty="0" err="1" smtClean="0">
                <a:latin typeface="Times New Roman" pitchFamily="18" charset="0"/>
                <a:cs typeface="Times New Roman" pitchFamily="18" charset="0"/>
              </a:rPr>
              <a:t>x,y</a:t>
            </a:r>
            <a:r>
              <a:rPr lang="en-IN" dirty="0" smtClean="0">
                <a:latin typeface="Times New Roman" pitchFamily="18" charset="0"/>
                <a:cs typeface="Times New Roman" pitchFamily="18" charset="0"/>
              </a:rPr>
              <a:t>);</a:t>
            </a:r>
          </a:p>
          <a:p>
            <a:pPr>
              <a:buNone/>
            </a:pPr>
            <a:r>
              <a:rPr lang="en-IN" u="sng" dirty="0" smtClean="0">
                <a:latin typeface="Times New Roman" pitchFamily="18" charset="0"/>
                <a:cs typeface="Times New Roman" pitchFamily="18" charset="0"/>
              </a:rPr>
              <a:t>Example: </a:t>
            </a:r>
            <a:r>
              <a:rPr lang="en-IN" dirty="0" smtClean="0">
                <a:latin typeface="Times New Roman" pitchFamily="18" charset="0"/>
                <a:cs typeface="Times New Roman" pitchFamily="18" charset="0"/>
              </a:rPr>
              <a:t>SELECT POW(4, 2);</a:t>
            </a:r>
          </a:p>
          <a:p>
            <a:pPr>
              <a:buNone/>
            </a:pPr>
            <a:endParaRPr lang="en-IN" u="sng" dirty="0" smtClean="0">
              <a:latin typeface="Times New Roman" pitchFamily="18" charset="0"/>
              <a:cs typeface="Times New Roman" pitchFamily="18" charset="0"/>
            </a:endParaRPr>
          </a:p>
          <a:p>
            <a:pPr>
              <a:buNone/>
            </a:pPr>
            <a:r>
              <a:rPr lang="en-IN" u="sng" dirty="0" smtClean="0">
                <a:latin typeface="Times New Roman" pitchFamily="18" charset="0"/>
                <a:cs typeface="Times New Roman" pitchFamily="18" charset="0"/>
              </a:rPr>
              <a:t>RADIANS() Function: </a:t>
            </a:r>
            <a:r>
              <a:rPr lang="en-IN" sz="2800" dirty="0" smtClean="0">
                <a:latin typeface="Times New Roman" pitchFamily="18" charset="0"/>
                <a:cs typeface="Times New Roman" pitchFamily="18" charset="0"/>
              </a:rPr>
              <a:t>Convert a degree value into radians</a:t>
            </a:r>
          </a:p>
          <a:p>
            <a:pPr>
              <a:buNone/>
            </a:pPr>
            <a:r>
              <a:rPr lang="en-IN" dirty="0" smtClean="0">
                <a:latin typeface="Times New Roman" pitchFamily="18" charset="0"/>
                <a:cs typeface="Times New Roman" pitchFamily="18" charset="0"/>
              </a:rPr>
              <a:t>SELECT RADIANS(180);</a:t>
            </a:r>
          </a:p>
          <a:p>
            <a:pPr>
              <a:buNone/>
            </a:pPr>
            <a:r>
              <a:rPr lang="en-IN" dirty="0" smtClean="0">
                <a:latin typeface="Times New Roman" pitchFamily="18" charset="0"/>
                <a:cs typeface="Times New Roman" pitchFamily="18" charset="0"/>
              </a:rPr>
              <a:t>3.141592653589793</a:t>
            </a:r>
          </a:p>
          <a:p>
            <a:pPr>
              <a:buNone/>
            </a:pPr>
            <a:endParaRPr lang="en-IN" u="sng" dirty="0" smtClean="0">
              <a:latin typeface="Times New Roman" pitchFamily="18" charset="0"/>
              <a:cs typeface="Times New Roman" pitchFamily="18" charset="0"/>
            </a:endParaRPr>
          </a:p>
          <a:p>
            <a:pPr>
              <a:buNone/>
            </a:pPr>
            <a:endParaRPr lang="en-IN" u="sng"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fontScale="92500" lnSpcReduction="20000"/>
          </a:bodyPr>
          <a:lstStyle/>
          <a:p>
            <a:pPr>
              <a:buNone/>
            </a:pPr>
            <a:r>
              <a:rPr lang="en-IN" dirty="0" smtClean="0">
                <a:latin typeface="Times New Roman" pitchFamily="18" charset="0"/>
                <a:cs typeface="Times New Roman" pitchFamily="18" charset="0"/>
              </a:rPr>
              <a:t>	</a:t>
            </a:r>
            <a:r>
              <a:rPr lang="en-IN" u="sng" dirty="0" smtClean="0">
                <a:latin typeface="Times New Roman" pitchFamily="18" charset="0"/>
                <a:cs typeface="Times New Roman" pitchFamily="18" charset="0"/>
              </a:rPr>
              <a:t>RAND() Function: </a:t>
            </a:r>
            <a:r>
              <a:rPr lang="en-IN" dirty="0" smtClean="0">
                <a:latin typeface="Times New Roman" pitchFamily="18" charset="0"/>
                <a:cs typeface="Times New Roman" pitchFamily="18" charset="0"/>
              </a:rPr>
              <a:t>Return a random decimal number (no seed value - so it returns a completely random number &gt;= 0 and &lt;1)</a:t>
            </a:r>
          </a:p>
          <a:p>
            <a:pPr>
              <a:buNone/>
            </a:pPr>
            <a:r>
              <a:rPr lang="en-IN" dirty="0" smtClean="0">
                <a:latin typeface="Times New Roman" pitchFamily="18" charset="0"/>
                <a:cs typeface="Times New Roman" pitchFamily="18" charset="0"/>
              </a:rPr>
              <a:t>	Syntax: SELECT RAND();</a:t>
            </a:r>
          </a:p>
          <a:p>
            <a:pPr>
              <a:buNone/>
            </a:pPr>
            <a:endParaRPr lang="en-IN"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buNone/>
            </a:pPr>
            <a:r>
              <a:rPr lang="en-IN" u="sng" dirty="0" smtClean="0">
                <a:latin typeface="Times New Roman" pitchFamily="18" charset="0"/>
                <a:cs typeface="Times New Roman" pitchFamily="18" charset="0"/>
              </a:rPr>
              <a:t>SIGN</a:t>
            </a:r>
            <a:r>
              <a:rPr lang="en-IN" u="sng" dirty="0" smtClean="0">
                <a:latin typeface="Times New Roman" pitchFamily="18" charset="0"/>
                <a:cs typeface="Times New Roman" pitchFamily="18" charset="0"/>
              </a:rPr>
              <a:t>() Function: </a:t>
            </a:r>
            <a:r>
              <a:rPr lang="en-IN" dirty="0" smtClean="0">
                <a:latin typeface="Times New Roman" pitchFamily="18" charset="0"/>
                <a:cs typeface="Times New Roman" pitchFamily="18" charset="0"/>
              </a:rPr>
              <a:t>Return the sign of a number.</a:t>
            </a:r>
          </a:p>
          <a:p>
            <a:pPr>
              <a:buNone/>
            </a:pPr>
            <a:r>
              <a:rPr lang="en-IN" dirty="0" smtClean="0">
                <a:latin typeface="Times New Roman" pitchFamily="18" charset="0"/>
                <a:cs typeface="Times New Roman" pitchFamily="18" charset="0"/>
              </a:rPr>
              <a:t>	</a:t>
            </a:r>
            <a:r>
              <a:rPr lang="en-IN" u="sng" dirty="0" smtClean="0">
                <a:latin typeface="Times New Roman" pitchFamily="18" charset="0"/>
                <a:cs typeface="Times New Roman" pitchFamily="18" charset="0"/>
              </a:rPr>
              <a:t>Example: </a:t>
            </a:r>
            <a:r>
              <a:rPr lang="en-IN" dirty="0" smtClean="0">
                <a:latin typeface="Times New Roman" pitchFamily="18" charset="0"/>
                <a:cs typeface="Times New Roman" pitchFamily="18" charset="0"/>
              </a:rPr>
              <a:t>SELECT SIGN(-255.5); </a:t>
            </a:r>
          </a:p>
          <a:p>
            <a:pPr>
              <a:buNone/>
            </a:pPr>
            <a:r>
              <a:rPr lang="en-IN" dirty="0" smtClean="0">
                <a:latin typeface="Times New Roman" pitchFamily="18" charset="0"/>
                <a:cs typeface="Times New Roman" pitchFamily="18" charset="0"/>
              </a:rPr>
              <a:t>	</a:t>
            </a:r>
            <a:r>
              <a:rPr lang="en-IN" u="sng" dirty="0" smtClean="0">
                <a:latin typeface="Times New Roman" pitchFamily="18" charset="0"/>
                <a:cs typeface="Times New Roman" pitchFamily="18" charset="0"/>
              </a:rPr>
              <a:t>Result: </a:t>
            </a:r>
            <a:r>
              <a:rPr lang="en-IN" dirty="0" smtClean="0">
                <a:latin typeface="Times New Roman" pitchFamily="18" charset="0"/>
                <a:cs typeface="Times New Roman" pitchFamily="18" charset="0"/>
              </a:rPr>
              <a:t>-1</a:t>
            </a:r>
          </a:p>
          <a:p>
            <a:pPr>
              <a:buNone/>
            </a:pPr>
            <a:endParaRPr lang="en-IN" sz="1000"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This function will return one of the following:</a:t>
            </a:r>
          </a:p>
          <a:p>
            <a:pPr>
              <a:buNone/>
            </a:pPr>
            <a:r>
              <a:rPr lang="en-IN" dirty="0" smtClean="0">
                <a:latin typeface="Times New Roman" pitchFamily="18" charset="0"/>
                <a:cs typeface="Times New Roman" pitchFamily="18" charset="0"/>
              </a:rPr>
              <a:t>If number &gt; 0, it returns 1</a:t>
            </a:r>
          </a:p>
          <a:p>
            <a:pPr>
              <a:buNone/>
            </a:pPr>
            <a:r>
              <a:rPr lang="en-IN" dirty="0" smtClean="0">
                <a:latin typeface="Times New Roman" pitchFamily="18" charset="0"/>
                <a:cs typeface="Times New Roman" pitchFamily="18" charset="0"/>
              </a:rPr>
              <a:t>If number = 0, it returns 0</a:t>
            </a:r>
          </a:p>
          <a:p>
            <a:pPr>
              <a:buNone/>
            </a:pPr>
            <a:r>
              <a:rPr lang="en-IN" dirty="0" smtClean="0">
                <a:latin typeface="Times New Roman" pitchFamily="18" charset="0"/>
                <a:cs typeface="Times New Roman" pitchFamily="18" charset="0"/>
              </a:rPr>
              <a:t>If number &lt; 0, it returns -1</a:t>
            </a: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220200" cy="1143000"/>
          </a:xfrm>
        </p:spPr>
        <p:txBody>
          <a:bodyPr>
            <a:normAutofit fontScale="90000"/>
          </a:bodyPr>
          <a:lstStyle/>
          <a:p>
            <a:r>
              <a:rPr lang="en-IN" b="1" u="sng" dirty="0" err="1" smtClean="0">
                <a:latin typeface="Times New Roman" pitchFamily="18" charset="0"/>
                <a:cs typeface="Times New Roman" pitchFamily="18" charset="0"/>
              </a:rPr>
              <a:t>SubQuery</a:t>
            </a:r>
            <a:r>
              <a:rPr lang="en-IN" b="1" u="sng" dirty="0" smtClean="0">
                <a:latin typeface="Times New Roman" pitchFamily="18" charset="0"/>
                <a:cs typeface="Times New Roman" pitchFamily="18" charset="0"/>
              </a:rPr>
              <a:t/>
            </a:r>
            <a:br>
              <a:rPr lang="en-IN" b="1" u="sng" dirty="0" smtClean="0">
                <a:latin typeface="Times New Roman" pitchFamily="18" charset="0"/>
                <a:cs typeface="Times New Roman" pitchFamily="18" charset="0"/>
              </a:rPr>
            </a:br>
            <a:r>
              <a:rPr lang="en-IN" b="1" u="sng" dirty="0" err="1" smtClean="0">
                <a:latin typeface="Times New Roman" pitchFamily="18" charset="0"/>
                <a:cs typeface="Times New Roman" pitchFamily="18" charset="0"/>
              </a:rPr>
              <a:t>Subqueries</a:t>
            </a:r>
            <a:r>
              <a:rPr lang="en-IN" b="1" u="sng" dirty="0" smtClean="0">
                <a:latin typeface="Times New Roman" pitchFamily="18" charset="0"/>
                <a:cs typeface="Times New Roman" pitchFamily="18" charset="0"/>
              </a:rPr>
              <a:t> with the SELECT Statement</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152400" y="1722437"/>
            <a:ext cx="8915400" cy="4525963"/>
          </a:xfrm>
        </p:spPr>
        <p:txBody>
          <a:bodyPr>
            <a:normAutofit/>
          </a:bodyPr>
          <a:lstStyle/>
          <a:p>
            <a:pPr>
              <a:buNone/>
            </a:pPr>
            <a:r>
              <a:rPr lang="en-IN" sz="2000" dirty="0" smtClean="0">
                <a:latin typeface="Times New Roman" pitchFamily="18" charset="0"/>
                <a:cs typeface="Times New Roman" pitchFamily="18" charset="0"/>
              </a:rPr>
              <a:t>Syntax: </a:t>
            </a:r>
          </a:p>
          <a:p>
            <a:pPr>
              <a:buNone/>
            </a:pPr>
            <a:r>
              <a:rPr lang="en-IN" sz="2000" dirty="0" smtClean="0">
                <a:latin typeface="Times New Roman" pitchFamily="18" charset="0"/>
                <a:cs typeface="Times New Roman" pitchFamily="18" charset="0"/>
              </a:rPr>
              <a:t>	SELECT </a:t>
            </a:r>
            <a:r>
              <a:rPr lang="en-IN" sz="2000" dirty="0" err="1" smtClean="0">
                <a:latin typeface="Times New Roman" pitchFamily="18" charset="0"/>
                <a:cs typeface="Times New Roman" pitchFamily="18" charset="0"/>
              </a:rPr>
              <a:t>column_name</a:t>
            </a:r>
            <a:r>
              <a:rPr lang="en-IN" sz="2000" dirty="0" smtClean="0">
                <a:latin typeface="Times New Roman" pitchFamily="18" charset="0"/>
                <a:cs typeface="Times New Roman" pitchFamily="18" charset="0"/>
              </a:rPr>
              <a:t> [, </a:t>
            </a:r>
            <a:r>
              <a:rPr lang="en-IN" sz="2000" dirty="0" err="1" smtClean="0">
                <a:latin typeface="Times New Roman" pitchFamily="18" charset="0"/>
                <a:cs typeface="Times New Roman" pitchFamily="18" charset="0"/>
              </a:rPr>
              <a:t>column_name</a:t>
            </a:r>
            <a:r>
              <a:rPr lang="en-IN" sz="2000" dirty="0" smtClean="0">
                <a:latin typeface="Times New Roman" pitchFamily="18" charset="0"/>
                <a:cs typeface="Times New Roman" pitchFamily="18" charset="0"/>
              </a:rPr>
              <a:t> ] </a:t>
            </a:r>
          </a:p>
          <a:p>
            <a:pPr>
              <a:buNone/>
            </a:pPr>
            <a:r>
              <a:rPr lang="en-IN" sz="2000" dirty="0" smtClean="0">
                <a:latin typeface="Times New Roman" pitchFamily="18" charset="0"/>
                <a:cs typeface="Times New Roman" pitchFamily="18" charset="0"/>
              </a:rPr>
              <a:t>	FROM table1 [, table2 ] </a:t>
            </a:r>
          </a:p>
          <a:p>
            <a:pPr>
              <a:buNone/>
            </a:pPr>
            <a:r>
              <a:rPr lang="en-IN" sz="2000" dirty="0" smtClean="0">
                <a:latin typeface="Times New Roman" pitchFamily="18" charset="0"/>
                <a:cs typeface="Times New Roman" pitchFamily="18" charset="0"/>
              </a:rPr>
              <a:t>	WHERE </a:t>
            </a:r>
            <a:r>
              <a:rPr lang="en-IN" sz="2000" dirty="0" err="1" smtClean="0">
                <a:latin typeface="Times New Roman" pitchFamily="18" charset="0"/>
                <a:cs typeface="Times New Roman" pitchFamily="18" charset="0"/>
              </a:rPr>
              <a:t>column_name</a:t>
            </a:r>
            <a:r>
              <a:rPr lang="en-IN" sz="2000" dirty="0" smtClean="0">
                <a:latin typeface="Times New Roman" pitchFamily="18" charset="0"/>
                <a:cs typeface="Times New Roman" pitchFamily="18" charset="0"/>
              </a:rPr>
              <a:t> </a:t>
            </a:r>
          </a:p>
          <a:p>
            <a:pPr>
              <a:buNone/>
            </a:pPr>
            <a:r>
              <a:rPr lang="en-IN" sz="2000" dirty="0" smtClean="0">
                <a:latin typeface="Times New Roman" pitchFamily="18" charset="0"/>
                <a:cs typeface="Times New Roman" pitchFamily="18" charset="0"/>
              </a:rPr>
              <a:t>	OPERATOR (SELECT </a:t>
            </a:r>
            <a:r>
              <a:rPr lang="en-IN" sz="2000" dirty="0" err="1" smtClean="0">
                <a:latin typeface="Times New Roman" pitchFamily="18" charset="0"/>
                <a:cs typeface="Times New Roman" pitchFamily="18" charset="0"/>
              </a:rPr>
              <a:t>column_name</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column_name</a:t>
            </a:r>
            <a:r>
              <a:rPr lang="en-IN" sz="2000" dirty="0" smtClean="0">
                <a:latin typeface="Times New Roman" pitchFamily="18" charset="0"/>
                <a:cs typeface="Times New Roman" pitchFamily="18" charset="0"/>
              </a:rPr>
              <a:t> ] FROM table1 [, table2 ] [WHERE])</a:t>
            </a: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r>
              <a:rPr lang="en-IN" sz="2000" dirty="0" smtClean="0">
                <a:latin typeface="Times New Roman" pitchFamily="18" charset="0"/>
                <a:cs typeface="Times New Roman" pitchFamily="18" charset="0"/>
              </a:rPr>
              <a:t>E.g. </a:t>
            </a:r>
          </a:p>
          <a:p>
            <a:pPr>
              <a:buNone/>
            </a:pPr>
            <a:r>
              <a:rPr lang="en-IN" sz="2000" dirty="0" smtClean="0">
                <a:latin typeface="Times New Roman" pitchFamily="18" charset="0"/>
                <a:cs typeface="Times New Roman" pitchFamily="18" charset="0"/>
              </a:rPr>
              <a:t>	SELECT * FROM CUSTOMERS WHERE ID </a:t>
            </a:r>
          </a:p>
          <a:p>
            <a:pPr>
              <a:buNone/>
            </a:pPr>
            <a:r>
              <a:rPr lang="en-IN" sz="2000" dirty="0" smtClean="0">
                <a:latin typeface="Times New Roman" pitchFamily="18" charset="0"/>
                <a:cs typeface="Times New Roman" pitchFamily="18" charset="0"/>
              </a:rPr>
              <a:t>	IN (SELECT ID FROM CUSTOMERS WHERE SALARY &gt; 4500) ;</a:t>
            </a:r>
            <a:endParaRPr lang="en-IN"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143000"/>
          </a:xfrm>
        </p:spPr>
        <p:txBody>
          <a:bodyPr>
            <a:normAutofit fontScale="90000"/>
          </a:bodyPr>
          <a:lstStyle/>
          <a:p>
            <a:r>
              <a:rPr lang="en-IN" b="1" u="sng" dirty="0" err="1" smtClean="0">
                <a:latin typeface="Times New Roman" pitchFamily="18" charset="0"/>
                <a:cs typeface="Times New Roman" pitchFamily="18" charset="0"/>
              </a:rPr>
              <a:t>Subqueries</a:t>
            </a:r>
            <a:r>
              <a:rPr lang="en-IN" b="1" u="sng" dirty="0" smtClean="0">
                <a:latin typeface="Times New Roman" pitchFamily="18" charset="0"/>
                <a:cs typeface="Times New Roman" pitchFamily="18" charset="0"/>
              </a:rPr>
              <a:t> with the INSERT Statement</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152400" y="1874837"/>
            <a:ext cx="8839200" cy="4525963"/>
          </a:xfrm>
        </p:spPr>
        <p:txBody>
          <a:bodyPr>
            <a:normAutofit/>
          </a:bodyPr>
          <a:lstStyle/>
          <a:p>
            <a:pPr algn="just">
              <a:buNone/>
            </a:pPr>
            <a:r>
              <a:rPr lang="en-IN" sz="2000" dirty="0" smtClean="0">
                <a:latin typeface="Times New Roman" pitchFamily="18" charset="0"/>
                <a:cs typeface="Times New Roman" pitchFamily="18" charset="0"/>
              </a:rPr>
              <a:t>	Consider a table CUSTOMERS_BKP with similar structure as CUSTOMERS table. Now to copy the complete CUSTOMERS table into the CUSTOMERS_BKP table, you can use the following syntax.</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E.g. INSERT INTO CUSTOMERS_BKP SELECT * FROM CUSTOMERS </a:t>
            </a:r>
          </a:p>
          <a:p>
            <a:pPr algn="just">
              <a:buNone/>
            </a:pPr>
            <a:r>
              <a:rPr lang="en-IN" sz="2000" dirty="0" smtClean="0">
                <a:latin typeface="Times New Roman" pitchFamily="18" charset="0"/>
                <a:cs typeface="Times New Roman" pitchFamily="18" charset="0"/>
              </a:rPr>
              <a:t>	WHERE ID IN (SELECT ID FROM CUSTOMERS) ;</a:t>
            </a:r>
            <a:endParaRPr lang="en-IN"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067800" cy="1143000"/>
          </a:xfrm>
        </p:spPr>
        <p:txBody>
          <a:bodyPr>
            <a:normAutofit fontScale="90000"/>
          </a:bodyPr>
          <a:lstStyle/>
          <a:p>
            <a:r>
              <a:rPr lang="en-IN" b="1" u="sng" dirty="0" err="1" smtClean="0">
                <a:latin typeface="Times New Roman" pitchFamily="18" charset="0"/>
                <a:cs typeface="Times New Roman" pitchFamily="18" charset="0"/>
              </a:rPr>
              <a:t>Subqueries</a:t>
            </a:r>
            <a:r>
              <a:rPr lang="en-IN" b="1" u="sng" dirty="0" smtClean="0">
                <a:latin typeface="Times New Roman" pitchFamily="18" charset="0"/>
                <a:cs typeface="Times New Roman" pitchFamily="18" charset="0"/>
              </a:rPr>
              <a:t> with the UPDATE Statement</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IN" sz="2000" dirty="0" smtClean="0">
                <a:latin typeface="Times New Roman" pitchFamily="18" charset="0"/>
                <a:cs typeface="Times New Roman" pitchFamily="18" charset="0"/>
              </a:rPr>
              <a:t>	Assuming, we have CUSTOMERS_BKP table available which is backup of CUSTOMERS table. The following example updates SALARY by 0.25 times in the CUSTOMERS table for all the customers whose AGE is greater than or equal to 27.</a:t>
            </a:r>
          </a:p>
          <a:p>
            <a:pPr algn="just">
              <a:buNone/>
            </a:pP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E.g.</a:t>
            </a:r>
          </a:p>
          <a:p>
            <a:pPr algn="just">
              <a:buNone/>
            </a:pPr>
            <a:r>
              <a:rPr lang="en-IN" sz="2000" dirty="0" smtClean="0">
                <a:latin typeface="Times New Roman" pitchFamily="18" charset="0"/>
                <a:cs typeface="Times New Roman" pitchFamily="18" charset="0"/>
              </a:rPr>
              <a:t>	UPDATE CUSTOMERS SET SALARY = SALARY * 0.25 WHERE </a:t>
            </a:r>
          </a:p>
          <a:p>
            <a:pPr algn="just">
              <a:buNone/>
            </a:pPr>
            <a:r>
              <a:rPr lang="en-IN" sz="2000" dirty="0" smtClean="0">
                <a:latin typeface="Times New Roman" pitchFamily="18" charset="0"/>
                <a:cs typeface="Times New Roman" pitchFamily="18" charset="0"/>
              </a:rPr>
              <a:t>	AGE IN (SELECT AGE FROM CUSTOMERS_BKP WHERE AGE &gt;= 27 );</a:t>
            </a:r>
            <a:endParaRPr lang="en-IN"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b="1" u="sng" dirty="0" smtClean="0">
                <a:latin typeface="Times New Roman" pitchFamily="18" charset="0"/>
                <a:cs typeface="Times New Roman" pitchFamily="18" charset="0"/>
              </a:rPr>
              <a:t>The SQL UNION Operator</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876800"/>
          </a:xfrm>
        </p:spPr>
        <p:txBody>
          <a:bodyPr>
            <a:normAutofit/>
          </a:bodyPr>
          <a:lstStyle/>
          <a:p>
            <a:pPr>
              <a:buNone/>
            </a:pPr>
            <a:r>
              <a:rPr lang="en-IN" sz="2400" dirty="0" smtClean="0">
                <a:latin typeface="Times New Roman" pitchFamily="18" charset="0"/>
                <a:cs typeface="Times New Roman" pitchFamily="18" charset="0"/>
              </a:rPr>
              <a:t>	The UNION operator is used to combine the result-set of two or more SELECT statements.</a:t>
            </a:r>
          </a:p>
          <a:p>
            <a:r>
              <a:rPr lang="en-IN" sz="2400" dirty="0" smtClean="0">
                <a:latin typeface="Times New Roman" pitchFamily="18" charset="0"/>
                <a:cs typeface="Times New Roman" pitchFamily="18" charset="0"/>
              </a:rPr>
              <a:t>Each SELECT statement within UNION must have the same number of columns</a:t>
            </a:r>
          </a:p>
          <a:p>
            <a:r>
              <a:rPr lang="en-IN" sz="2400" dirty="0" smtClean="0">
                <a:latin typeface="Times New Roman" pitchFamily="18" charset="0"/>
                <a:cs typeface="Times New Roman" pitchFamily="18" charset="0"/>
              </a:rPr>
              <a:t>The columns must also have similar data types</a:t>
            </a:r>
          </a:p>
          <a:p>
            <a:r>
              <a:rPr lang="en-IN" sz="2400" dirty="0" smtClean="0">
                <a:latin typeface="Times New Roman" pitchFamily="18" charset="0"/>
                <a:cs typeface="Times New Roman" pitchFamily="18" charset="0"/>
              </a:rPr>
              <a:t>The columns in each SELECT statement must also be in the same order</a:t>
            </a:r>
          </a:p>
          <a:p>
            <a:r>
              <a:rPr lang="en-IN" sz="2400" dirty="0" smtClean="0">
                <a:latin typeface="Times New Roman" pitchFamily="18" charset="0"/>
                <a:cs typeface="Times New Roman" pitchFamily="18" charset="0"/>
              </a:rPr>
              <a:t>Syntax: </a:t>
            </a:r>
          </a:p>
          <a:p>
            <a:pPr>
              <a:buNone/>
            </a:pPr>
            <a:r>
              <a:rPr lang="en-IN" sz="2400" dirty="0" smtClean="0">
                <a:latin typeface="Times New Roman" pitchFamily="18" charset="0"/>
                <a:cs typeface="Times New Roman" pitchFamily="18" charset="0"/>
              </a:rPr>
              <a:t> SELECT </a:t>
            </a:r>
            <a:r>
              <a:rPr lang="en-IN" sz="2400" i="1" dirty="0" err="1" smtClean="0">
                <a:latin typeface="Times New Roman" pitchFamily="18" charset="0"/>
                <a:cs typeface="Times New Roman" pitchFamily="18" charset="0"/>
              </a:rPr>
              <a:t>column_name</a:t>
            </a:r>
            <a:r>
              <a:rPr lang="en-IN" sz="2400" i="1" dirty="0" smtClean="0">
                <a:latin typeface="Times New Roman" pitchFamily="18" charset="0"/>
                <a:cs typeface="Times New Roman" pitchFamily="18" charset="0"/>
              </a:rPr>
              <a:t>(s)</a:t>
            </a:r>
            <a:r>
              <a:rPr lang="en-IN" sz="2400" dirty="0" smtClean="0">
                <a:latin typeface="Times New Roman" pitchFamily="18" charset="0"/>
                <a:cs typeface="Times New Roman" pitchFamily="18" charset="0"/>
              </a:rPr>
              <a:t> FROM </a:t>
            </a:r>
            <a:r>
              <a:rPr lang="en-IN" sz="2400" i="1" dirty="0" smtClean="0">
                <a:latin typeface="Times New Roman" pitchFamily="18" charset="0"/>
                <a:cs typeface="Times New Roman" pitchFamily="18" charset="0"/>
              </a:rPr>
              <a:t>table1</a:t>
            </a: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UNION</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SELECT </a:t>
            </a:r>
            <a:r>
              <a:rPr lang="en-IN" sz="2400" i="1" dirty="0" err="1" smtClean="0">
                <a:latin typeface="Times New Roman" pitchFamily="18" charset="0"/>
                <a:cs typeface="Times New Roman" pitchFamily="18" charset="0"/>
              </a:rPr>
              <a:t>column_name</a:t>
            </a:r>
            <a:r>
              <a:rPr lang="en-IN" sz="2400" i="1" dirty="0" smtClean="0">
                <a:latin typeface="Times New Roman" pitchFamily="18" charset="0"/>
                <a:cs typeface="Times New Roman" pitchFamily="18" charset="0"/>
              </a:rPr>
              <a:t>(s)</a:t>
            </a:r>
            <a:r>
              <a:rPr lang="en-IN" sz="2400" dirty="0" smtClean="0">
                <a:latin typeface="Times New Roman" pitchFamily="18" charset="0"/>
                <a:cs typeface="Times New Roman" pitchFamily="18" charset="0"/>
              </a:rPr>
              <a:t> FROM </a:t>
            </a:r>
            <a:r>
              <a:rPr lang="en-IN" sz="2400" i="1" dirty="0" smtClean="0">
                <a:latin typeface="Times New Roman" pitchFamily="18" charset="0"/>
                <a:cs typeface="Times New Roman" pitchFamily="18" charset="0"/>
              </a:rPr>
              <a:t>table2</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9448800" cy="1143000"/>
          </a:xfrm>
        </p:spPr>
        <p:txBody>
          <a:bodyPr>
            <a:normAutofit fontScale="90000"/>
          </a:bodyPr>
          <a:lstStyle/>
          <a:p>
            <a:r>
              <a:rPr lang="en-IN" b="1" u="sng" dirty="0" err="1" smtClean="0">
                <a:latin typeface="Times New Roman" pitchFamily="18" charset="0"/>
                <a:cs typeface="Times New Roman" pitchFamily="18" charset="0"/>
              </a:rPr>
              <a:t>Subqueries</a:t>
            </a:r>
            <a:r>
              <a:rPr lang="en-IN" b="1" u="sng" dirty="0" smtClean="0">
                <a:latin typeface="Times New Roman" pitchFamily="18" charset="0"/>
                <a:cs typeface="Times New Roman" pitchFamily="18" charset="0"/>
              </a:rPr>
              <a:t> with the DELETE Statement</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152400" y="1600200"/>
            <a:ext cx="8686800" cy="4525963"/>
          </a:xfrm>
        </p:spPr>
        <p:txBody>
          <a:bodyPr>
            <a:normAutofit/>
          </a:bodyPr>
          <a:lstStyle/>
          <a:p>
            <a:pPr algn="just">
              <a:buNone/>
            </a:pPr>
            <a:r>
              <a:rPr lang="en-IN" sz="2400" dirty="0" smtClean="0">
                <a:latin typeface="Times New Roman" pitchFamily="18" charset="0"/>
                <a:cs typeface="Times New Roman" pitchFamily="18" charset="0"/>
              </a:rPr>
              <a:t>	Assuming, we have a CUSTOMERS_BKP table available which is a backup of the CUSTOMERS table. The following example deletes the records from the CUSTOMERS table for all the customers whose AGE is greater than or equal to 27.</a:t>
            </a:r>
          </a:p>
          <a:p>
            <a:pPr algn="just">
              <a:buNone/>
            </a:pPr>
            <a:endParaRPr lang="en-IN" sz="2400" dirty="0" smtClean="0">
              <a:latin typeface="Times New Roman" pitchFamily="18" charset="0"/>
              <a:cs typeface="Times New Roman" pitchFamily="18" charset="0"/>
            </a:endParaRPr>
          </a:p>
          <a:p>
            <a:pPr algn="just">
              <a:buNone/>
            </a:pPr>
            <a:r>
              <a:rPr lang="en-IN" sz="2400" dirty="0" smtClean="0">
                <a:latin typeface="Times New Roman" pitchFamily="18" charset="0"/>
                <a:cs typeface="Times New Roman" pitchFamily="18" charset="0"/>
              </a:rPr>
              <a:t>E.g. </a:t>
            </a:r>
          </a:p>
          <a:p>
            <a:pPr algn="just">
              <a:buNone/>
            </a:pPr>
            <a:r>
              <a:rPr lang="en-IN" sz="2400" dirty="0" smtClean="0">
                <a:latin typeface="Times New Roman" pitchFamily="18" charset="0"/>
                <a:cs typeface="Times New Roman" pitchFamily="18" charset="0"/>
              </a:rPr>
              <a:t>	DELETE FROM CUSTOMERS WHERE AGE IN (SELECT AGE FROM CUSTOMERS_BKP WHERE AGE &gt;= 27 );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b="1" u="sng" dirty="0" smtClean="0">
                <a:latin typeface="Times New Roman" pitchFamily="18" charset="0"/>
                <a:cs typeface="Times New Roman" pitchFamily="18" charset="0"/>
              </a:rPr>
              <a:t>UNION ALL - Operation</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	The UNION operator selects only distinct values by default. To allow </a:t>
            </a:r>
            <a:r>
              <a:rPr lang="en-IN" dirty="0" smtClean="0">
                <a:latin typeface="Times New Roman" pitchFamily="18" charset="0"/>
                <a:cs typeface="Times New Roman" pitchFamily="18" charset="0"/>
              </a:rPr>
              <a:t>all union duplicate values also, </a:t>
            </a:r>
            <a:r>
              <a:rPr lang="en-IN" dirty="0" smtClean="0">
                <a:latin typeface="Times New Roman" pitchFamily="18" charset="0"/>
                <a:cs typeface="Times New Roman" pitchFamily="18" charset="0"/>
              </a:rPr>
              <a:t>use UNION ALL:</a:t>
            </a:r>
          </a:p>
          <a:p>
            <a:pPr>
              <a:buNone/>
            </a:pPr>
            <a:r>
              <a:rPr lang="en-IN" dirty="0" smtClean="0">
                <a:latin typeface="Times New Roman" pitchFamily="18" charset="0"/>
                <a:cs typeface="Times New Roman" pitchFamily="18" charset="0"/>
              </a:rPr>
              <a:t>Syntax:</a:t>
            </a:r>
          </a:p>
          <a:p>
            <a:pPr>
              <a:buNone/>
            </a:pPr>
            <a:r>
              <a:rPr lang="en-IN" dirty="0" smtClean="0">
                <a:latin typeface="Times New Roman" pitchFamily="18" charset="0"/>
                <a:cs typeface="Times New Roman" pitchFamily="18" charset="0"/>
              </a:rPr>
              <a:t>SELECT </a:t>
            </a:r>
            <a:r>
              <a:rPr lang="en-IN" i="1" dirty="0" err="1" smtClean="0">
                <a:latin typeface="Times New Roman" pitchFamily="18" charset="0"/>
                <a:cs typeface="Times New Roman" pitchFamily="18" charset="0"/>
              </a:rPr>
              <a:t>column_name</a:t>
            </a:r>
            <a:r>
              <a:rPr lang="en-IN" i="1" dirty="0" smtClean="0">
                <a:latin typeface="Times New Roman" pitchFamily="18" charset="0"/>
                <a:cs typeface="Times New Roman" pitchFamily="18" charset="0"/>
              </a:rPr>
              <a:t>(s)</a:t>
            </a:r>
            <a:r>
              <a:rPr lang="en-IN" dirty="0" smtClean="0">
                <a:latin typeface="Times New Roman" pitchFamily="18" charset="0"/>
                <a:cs typeface="Times New Roman" pitchFamily="18" charset="0"/>
              </a:rPr>
              <a:t> FROM </a:t>
            </a:r>
            <a:r>
              <a:rPr lang="en-IN" i="1" dirty="0" smtClean="0">
                <a:latin typeface="Times New Roman" pitchFamily="18" charset="0"/>
                <a:cs typeface="Times New Roman" pitchFamily="18" charset="0"/>
              </a:rPr>
              <a:t>table1</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UNION ALL</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SELECT </a:t>
            </a:r>
            <a:r>
              <a:rPr lang="en-IN" i="1" dirty="0" err="1" smtClean="0">
                <a:latin typeface="Times New Roman" pitchFamily="18" charset="0"/>
                <a:cs typeface="Times New Roman" pitchFamily="18" charset="0"/>
              </a:rPr>
              <a:t>column_name</a:t>
            </a:r>
            <a:r>
              <a:rPr lang="en-IN" i="1" dirty="0" smtClean="0">
                <a:latin typeface="Times New Roman" pitchFamily="18" charset="0"/>
                <a:cs typeface="Times New Roman" pitchFamily="18" charset="0"/>
              </a:rPr>
              <a:t>(s)</a:t>
            </a:r>
            <a:r>
              <a:rPr lang="en-IN" dirty="0" smtClean="0">
                <a:latin typeface="Times New Roman" pitchFamily="18" charset="0"/>
                <a:cs typeface="Times New Roman" pitchFamily="18" charset="0"/>
              </a:rPr>
              <a:t> FROM </a:t>
            </a:r>
            <a:r>
              <a:rPr lang="en-IN" i="1" dirty="0" smtClean="0">
                <a:latin typeface="Times New Roman" pitchFamily="18" charset="0"/>
                <a:cs typeface="Times New Roman" pitchFamily="18" charset="0"/>
              </a:rPr>
              <a:t>table2</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7"/>
            <a:ext cx="8229600" cy="1143000"/>
          </a:xfrm>
        </p:spPr>
        <p:txBody>
          <a:bodyPr>
            <a:normAutofit fontScale="90000"/>
          </a:bodyPr>
          <a:lstStyle/>
          <a:p>
            <a:r>
              <a:rPr lang="en-IN" b="1" u="sng" dirty="0" smtClean="0">
                <a:latin typeface="Times New Roman" pitchFamily="18" charset="0"/>
                <a:cs typeface="Times New Roman" pitchFamily="18" charset="0"/>
              </a:rPr>
              <a:t>SQL UNION With WHERE Clause</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7637"/>
            <a:ext cx="8229600" cy="4830763"/>
          </a:xfrm>
        </p:spPr>
        <p:txBody>
          <a:bodyPr>
            <a:normAutofit/>
          </a:bodyPr>
          <a:lstStyle/>
          <a:p>
            <a:pPr>
              <a:buNone/>
            </a:pPr>
            <a:r>
              <a:rPr lang="en-IN" sz="2400" dirty="0" smtClean="0">
                <a:latin typeface="Times New Roman" pitchFamily="18" charset="0"/>
                <a:cs typeface="Times New Roman" pitchFamily="18" charset="0"/>
              </a:rPr>
              <a:t>	The following SQL statement returns the German cities (only distinct values) from both the "Customers" and the "Suppliers" table:</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SELECT City, Country FROM Customers</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WHERE Country='Germany'</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UNION</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SELECT City, Country FROM Suppliers</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WHERE Country='Germany'</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ORDER BY City;</a:t>
            </a:r>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220200" cy="1143000"/>
          </a:xfrm>
        </p:spPr>
        <p:txBody>
          <a:bodyPr>
            <a:normAutofit fontScale="90000"/>
          </a:bodyPr>
          <a:lstStyle/>
          <a:p>
            <a:r>
              <a:rPr lang="en-IN" b="1" u="sng" dirty="0" smtClean="0">
                <a:latin typeface="Times New Roman" pitchFamily="18" charset="0"/>
                <a:cs typeface="Times New Roman" pitchFamily="18" charset="0"/>
              </a:rPr>
              <a:t>SQL UNION ALL With WHERE Clause</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228600" y="1798637"/>
            <a:ext cx="8686800" cy="4983163"/>
          </a:xfrm>
        </p:spPr>
        <p:txBody>
          <a:bodyPr>
            <a:normAutofit/>
          </a:bodyPr>
          <a:lstStyle/>
          <a:p>
            <a:pPr>
              <a:buNone/>
            </a:pPr>
            <a:r>
              <a:rPr lang="en-IN" sz="2400" dirty="0" smtClean="0">
                <a:latin typeface="Times New Roman" pitchFamily="18" charset="0"/>
                <a:cs typeface="Times New Roman" pitchFamily="18" charset="0"/>
              </a:rPr>
              <a:t>	The following SQL statement returns the German cities (duplicate values also) from both the "Customers" and the "Suppliers" table:</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SELECT City, Country FROM Customers</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WHERE Country='Germany'</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UNION ALL</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SELECT City, Country FROM Suppliers</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WHERE Country='Germany'</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ORDER BY City;</a:t>
            </a:r>
            <a:endParaRPr lang="en-IN"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IN" u="sng" dirty="0" smtClean="0">
                <a:latin typeface="Times New Roman" pitchFamily="18" charset="0"/>
                <a:cs typeface="Times New Roman" pitchFamily="18" charset="0"/>
              </a:rPr>
              <a:t>The SQL HAVING Clause</a:t>
            </a:r>
            <a:endParaRPr lang="en-IN"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525963"/>
          </a:xfrm>
        </p:spPr>
        <p:txBody>
          <a:bodyPr>
            <a:normAutofit/>
          </a:bodyPr>
          <a:lstStyle/>
          <a:p>
            <a:pPr>
              <a:buNone/>
            </a:pPr>
            <a:r>
              <a:rPr lang="en-IN" sz="2400" dirty="0" smtClean="0">
                <a:latin typeface="Times New Roman" pitchFamily="18" charset="0"/>
                <a:cs typeface="Times New Roman" pitchFamily="18" charset="0"/>
              </a:rPr>
              <a:t>	The HAVING clause was added to SQL because the WHERE keyword could not be used with aggregate functions.</a:t>
            </a:r>
          </a:p>
          <a:p>
            <a:pPr>
              <a:buNone/>
            </a:pPr>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Syntax: </a:t>
            </a:r>
          </a:p>
          <a:p>
            <a:pPr>
              <a:buNone/>
            </a:pPr>
            <a:r>
              <a:rPr lang="en-IN" sz="2400" dirty="0" smtClean="0">
                <a:latin typeface="Times New Roman" pitchFamily="18" charset="0"/>
                <a:cs typeface="Times New Roman" pitchFamily="18" charset="0"/>
              </a:rPr>
              <a:t>	SELECT </a:t>
            </a:r>
            <a:r>
              <a:rPr lang="en-IN" sz="2400" i="1" dirty="0" err="1" smtClean="0">
                <a:latin typeface="Times New Roman" pitchFamily="18" charset="0"/>
                <a:cs typeface="Times New Roman" pitchFamily="18" charset="0"/>
              </a:rPr>
              <a:t>column_name</a:t>
            </a:r>
            <a:r>
              <a:rPr lang="en-IN" sz="2400" i="1" dirty="0" smtClean="0">
                <a:latin typeface="Times New Roman" pitchFamily="18" charset="0"/>
                <a:cs typeface="Times New Roman" pitchFamily="18" charset="0"/>
              </a:rPr>
              <a:t>(s) </a:t>
            </a:r>
            <a:r>
              <a:rPr lang="en-IN" sz="2400" dirty="0" smtClean="0">
                <a:latin typeface="Times New Roman" pitchFamily="18" charset="0"/>
                <a:cs typeface="Times New Roman" pitchFamily="18" charset="0"/>
              </a:rPr>
              <a:t>FROM </a:t>
            </a:r>
            <a:r>
              <a:rPr lang="en-IN" sz="2400" i="1" dirty="0" err="1" smtClean="0">
                <a:latin typeface="Times New Roman" pitchFamily="18" charset="0"/>
                <a:cs typeface="Times New Roman" pitchFamily="18" charset="0"/>
              </a:rPr>
              <a:t>table_name</a:t>
            </a:r>
            <a:r>
              <a:rPr lang="en-IN" sz="2400" dirty="0" smtClean="0">
                <a:latin typeface="Times New Roman" pitchFamily="18" charset="0"/>
                <a:cs typeface="Times New Roman" pitchFamily="18" charset="0"/>
              </a:rPr>
              <a:t/>
            </a:r>
            <a:br>
              <a:rPr lang="en-IN" sz="24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WHERE </a:t>
            </a:r>
            <a:r>
              <a:rPr lang="en-IN" sz="2400" i="1" dirty="0" smtClean="0">
                <a:latin typeface="Times New Roman" pitchFamily="18" charset="0"/>
                <a:cs typeface="Times New Roman" pitchFamily="18" charset="0"/>
              </a:rPr>
              <a:t>condition </a:t>
            </a:r>
            <a:r>
              <a:rPr lang="en-IN" sz="2400" dirty="0" smtClean="0">
                <a:latin typeface="Times New Roman" pitchFamily="18" charset="0"/>
                <a:cs typeface="Times New Roman" pitchFamily="18" charset="0"/>
              </a:rPr>
              <a:t>GROUP BY </a:t>
            </a:r>
            <a:r>
              <a:rPr lang="en-IN" sz="2400" i="1" dirty="0" err="1" smtClean="0">
                <a:latin typeface="Times New Roman" pitchFamily="18" charset="0"/>
                <a:cs typeface="Times New Roman" pitchFamily="18" charset="0"/>
              </a:rPr>
              <a:t>column_name</a:t>
            </a:r>
            <a:r>
              <a:rPr lang="en-IN" sz="2400" i="1" dirty="0" smtClean="0">
                <a:latin typeface="Times New Roman" pitchFamily="18" charset="0"/>
                <a:cs typeface="Times New Roman" pitchFamily="18" charset="0"/>
              </a:rPr>
              <a:t>(s)</a:t>
            </a:r>
            <a:br>
              <a:rPr lang="en-IN" sz="2400" i="1"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HAVING </a:t>
            </a:r>
            <a:r>
              <a:rPr lang="en-IN" sz="2400" i="1" dirty="0" smtClean="0">
                <a:latin typeface="Times New Roman" pitchFamily="18" charset="0"/>
                <a:cs typeface="Times New Roman" pitchFamily="18" charset="0"/>
              </a:rPr>
              <a:t>condition</a:t>
            </a:r>
            <a:br>
              <a:rPr lang="en-IN" sz="2400" i="1"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ORDER BY </a:t>
            </a:r>
            <a:r>
              <a:rPr lang="en-IN" sz="2400" i="1" dirty="0" err="1" smtClean="0">
                <a:latin typeface="Times New Roman" pitchFamily="18" charset="0"/>
                <a:cs typeface="Times New Roman" pitchFamily="18" charset="0"/>
              </a:rPr>
              <a:t>column_name</a:t>
            </a:r>
            <a:r>
              <a:rPr lang="en-IN" sz="2400" i="1" dirty="0" smtClean="0">
                <a:latin typeface="Times New Roman" pitchFamily="18" charset="0"/>
                <a:cs typeface="Times New Roman" pitchFamily="18" charset="0"/>
              </a:rPr>
              <a:t>(s);</a:t>
            </a:r>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6398" t="25000" r="15666" b="20833"/>
          <a:stretch>
            <a:fillRect/>
          </a:stretch>
        </p:blipFill>
        <p:spPr bwMode="auto">
          <a:xfrm>
            <a:off x="152400" y="228600"/>
            <a:ext cx="8839200" cy="3962400"/>
          </a:xfrm>
          <a:prstGeom prst="rect">
            <a:avLst/>
          </a:prstGeom>
          <a:noFill/>
          <a:ln w="9525">
            <a:noFill/>
            <a:miter lim="800000"/>
            <a:headEnd/>
            <a:tailEnd/>
          </a:ln>
          <a:effectLst/>
        </p:spPr>
      </p:pic>
      <p:sp>
        <p:nvSpPr>
          <p:cNvPr id="5" name="Rectangle 4"/>
          <p:cNvSpPr/>
          <p:nvPr/>
        </p:nvSpPr>
        <p:spPr>
          <a:xfrm>
            <a:off x="304800" y="4382869"/>
            <a:ext cx="8686800" cy="646331"/>
          </a:xfrm>
          <a:prstGeom prst="rect">
            <a:avLst/>
          </a:prstGeom>
        </p:spPr>
        <p:txBody>
          <a:bodyPr wrap="square">
            <a:spAutoFit/>
          </a:bodyPr>
          <a:lstStyle/>
          <a:p>
            <a:r>
              <a:rPr lang="en-IN" b="1" dirty="0" smtClean="0">
                <a:latin typeface="Times New Roman" pitchFamily="18" charset="0"/>
                <a:cs typeface="Times New Roman" pitchFamily="18" charset="0"/>
              </a:rPr>
              <a:t>The following SQL statement lists the number of customers in each country. Only include countries with more than 5 customers:</a:t>
            </a:r>
            <a:endParaRPr lang="en-IN" b="1" dirty="0">
              <a:latin typeface="Times New Roman" pitchFamily="18" charset="0"/>
              <a:cs typeface="Times New Roman" pitchFamily="18" charset="0"/>
            </a:endParaRPr>
          </a:p>
        </p:txBody>
      </p:sp>
      <p:sp>
        <p:nvSpPr>
          <p:cNvPr id="6" name="Rectangle 5"/>
          <p:cNvSpPr/>
          <p:nvPr/>
        </p:nvSpPr>
        <p:spPr>
          <a:xfrm>
            <a:off x="1219200" y="5181600"/>
            <a:ext cx="4800600" cy="1323439"/>
          </a:xfrm>
          <a:prstGeom prst="rect">
            <a:avLst/>
          </a:prstGeom>
        </p:spPr>
        <p:txBody>
          <a:bodyPr wrap="square">
            <a:spAutoFit/>
          </a:bodyPr>
          <a:lstStyle/>
          <a:p>
            <a:r>
              <a:rPr lang="en-IN" sz="2000" b="1" dirty="0" smtClean="0">
                <a:latin typeface="Times New Roman" pitchFamily="18" charset="0"/>
                <a:cs typeface="Times New Roman" pitchFamily="18" charset="0"/>
              </a:rPr>
              <a:t>SELECT COUNT(</a:t>
            </a:r>
            <a:r>
              <a:rPr lang="en-IN" sz="2000" b="1" dirty="0" err="1" smtClean="0">
                <a:latin typeface="Times New Roman" pitchFamily="18" charset="0"/>
                <a:cs typeface="Times New Roman" pitchFamily="18" charset="0"/>
              </a:rPr>
              <a:t>CustomerID</a:t>
            </a:r>
            <a:r>
              <a:rPr lang="en-IN" sz="2000" b="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country</a:t>
            </a:r>
            <a:r>
              <a:rPr lang="en-IN" sz="2000" b="1" dirty="0" smtClean="0">
                <a:latin typeface="Times New Roman" pitchFamily="18" charset="0"/>
                <a:cs typeface="Times New Roman" pitchFamily="18" charset="0"/>
              </a:rPr>
              <a:t/>
            </a:r>
            <a:br>
              <a:rPr lang="en-IN" sz="2000" b="1"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FROM Customers</a:t>
            </a:r>
            <a:br>
              <a:rPr lang="en-IN" sz="2000" b="1"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GROUP BY Country</a:t>
            </a:r>
            <a:br>
              <a:rPr lang="en-IN" sz="2000" b="1"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HAVING COUNT(</a:t>
            </a:r>
            <a:r>
              <a:rPr lang="en-IN" sz="2000" b="1" dirty="0" err="1" smtClean="0">
                <a:latin typeface="Times New Roman" pitchFamily="18" charset="0"/>
                <a:cs typeface="Times New Roman" pitchFamily="18" charset="0"/>
              </a:rPr>
              <a:t>CustomerID</a:t>
            </a:r>
            <a:r>
              <a:rPr lang="en-IN" sz="2000" b="1" dirty="0" smtClean="0">
                <a:latin typeface="Times New Roman" pitchFamily="18" charset="0"/>
                <a:cs typeface="Times New Roman" pitchFamily="18" charset="0"/>
              </a:rPr>
              <a:t>) &gt; 5;</a:t>
            </a:r>
            <a:endParaRPr lang="en-IN" sz="20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b="1" u="sng" dirty="0" smtClean="0">
                <a:latin typeface="Times New Roman" pitchFamily="18" charset="0"/>
                <a:cs typeface="Times New Roman" pitchFamily="18" charset="0"/>
              </a:rPr>
              <a:t>MYSQL MINUS Operator</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46237"/>
            <a:ext cx="8229600" cy="4754563"/>
          </a:xfrm>
        </p:spPr>
        <p:txBody>
          <a:bodyPr>
            <a:normAutofit/>
          </a:bodyPr>
          <a:lstStyle/>
          <a:p>
            <a:pPr>
              <a:buNone/>
            </a:pPr>
            <a:r>
              <a:rPr lang="en-IN" sz="2400" dirty="0" smtClean="0">
                <a:latin typeface="Times New Roman" pitchFamily="18" charset="0"/>
                <a:cs typeface="Times New Roman" pitchFamily="18" charset="0"/>
              </a:rPr>
              <a:t>	MINUS compares results of two queries and returns distinct rows from the first query that aren’t output by the second query.</a:t>
            </a:r>
          </a:p>
          <a:p>
            <a:pPr>
              <a:buNone/>
            </a:pPr>
            <a:r>
              <a:rPr lang="en-IN" sz="2400" dirty="0" smtClean="0">
                <a:latin typeface="Times New Roman" pitchFamily="18" charset="0"/>
                <a:cs typeface="Times New Roman" pitchFamily="18" charset="0"/>
              </a:rPr>
              <a:t>	Syntax:</a:t>
            </a:r>
          </a:p>
          <a:p>
            <a:pPr latinLnBrk="1">
              <a:buNone/>
            </a:pPr>
            <a:r>
              <a:rPr lang="en-IN" sz="2400" dirty="0" smtClean="0">
                <a:latin typeface="Times New Roman" pitchFamily="18" charset="0"/>
                <a:cs typeface="Times New Roman" pitchFamily="18" charset="0"/>
              </a:rPr>
              <a:t>		SELECT column_list_1 FROM table_1</a:t>
            </a:r>
          </a:p>
          <a:p>
            <a:pPr latinLnBrk="1">
              <a:buNone/>
            </a:pPr>
            <a:r>
              <a:rPr lang="en-IN" sz="2400" dirty="0" smtClean="0">
                <a:latin typeface="Times New Roman" pitchFamily="18" charset="0"/>
                <a:cs typeface="Times New Roman" pitchFamily="18" charset="0"/>
              </a:rPr>
              <a:t>		MINUS </a:t>
            </a:r>
          </a:p>
          <a:p>
            <a:pPr latinLnBrk="1">
              <a:buNone/>
            </a:pPr>
            <a:r>
              <a:rPr lang="en-IN" sz="2400" dirty="0" smtClean="0">
                <a:latin typeface="Times New Roman" pitchFamily="18" charset="0"/>
                <a:cs typeface="Times New Roman" pitchFamily="18" charset="0"/>
              </a:rPr>
              <a:t>		SELECT columns_list_2 FROM table_2;</a:t>
            </a:r>
          </a:p>
          <a:p>
            <a:pPr>
              <a:buNone/>
            </a:pPr>
            <a:endParaRPr lang="en-IN"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7"/>
            <a:ext cx="8229600" cy="1143000"/>
          </a:xfrm>
        </p:spPr>
        <p:txBody>
          <a:bodyPr/>
          <a:lstStyle/>
          <a:p>
            <a:r>
              <a:rPr lang="en-IN" u="sng" dirty="0" smtClean="0">
                <a:latin typeface="Times New Roman" pitchFamily="18" charset="0"/>
                <a:cs typeface="Times New Roman" pitchFamily="18" charset="0"/>
              </a:rPr>
              <a:t>MYSQL INTERSECT Operator</a:t>
            </a:r>
            <a:endParaRPr lang="en-IN"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22437"/>
            <a:ext cx="8229600" cy="4525963"/>
          </a:xfrm>
        </p:spPr>
        <p:txBody>
          <a:bodyPr/>
          <a:lstStyle/>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l="16398" t="26042" r="66032" b="54166"/>
          <a:stretch>
            <a:fillRect/>
          </a:stretch>
        </p:blipFill>
        <p:spPr bwMode="auto">
          <a:xfrm>
            <a:off x="2514600" y="1798637"/>
            <a:ext cx="3810000" cy="2413000"/>
          </a:xfrm>
          <a:prstGeom prst="rect">
            <a:avLst/>
          </a:prstGeom>
          <a:noFill/>
          <a:ln w="9525">
            <a:noFill/>
            <a:miter lim="800000"/>
            <a:headEnd/>
            <a:tailEnd/>
          </a:ln>
          <a:effectLst/>
        </p:spPr>
      </p:pic>
      <p:sp>
        <p:nvSpPr>
          <p:cNvPr id="6" name="Rectangle 5"/>
          <p:cNvSpPr/>
          <p:nvPr/>
        </p:nvSpPr>
        <p:spPr>
          <a:xfrm>
            <a:off x="685800" y="4541837"/>
            <a:ext cx="7924800" cy="1200329"/>
          </a:xfrm>
          <a:prstGeom prst="rect">
            <a:avLst/>
          </a:prstGeom>
        </p:spPr>
        <p:txBody>
          <a:bodyPr wrap="square">
            <a:spAutoFit/>
          </a:bodyPr>
          <a:lstStyle/>
          <a:p>
            <a:pPr algn="just"/>
            <a:r>
              <a:rPr lang="en-IN" sz="2400" b="1" dirty="0" smtClean="0">
                <a:latin typeface="Times New Roman" pitchFamily="18" charset="0"/>
                <a:cs typeface="Times New Roman" pitchFamily="18" charset="0"/>
              </a:rPr>
              <a:t> The INTERSECT query will return the records in the blue shaded area. These are the records that exist in both Dataset1 and Dataset2.</a:t>
            </a:r>
            <a:endParaRPr lang="en-IN" sz="24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92</Words>
  <Application>Microsoft Office PowerPoint</Application>
  <PresentationFormat>On-screen Show (4:3)</PresentationFormat>
  <Paragraphs>151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DBMS WEEK 6 &amp; 7 </vt:lpstr>
      <vt:lpstr>The SQL UNION Operator</vt:lpstr>
      <vt:lpstr>UNION ALL - Operation</vt:lpstr>
      <vt:lpstr>SQL UNION With WHERE Clause</vt:lpstr>
      <vt:lpstr>SQL UNION ALL With WHERE Clause</vt:lpstr>
      <vt:lpstr>The SQL HAVING Clause</vt:lpstr>
      <vt:lpstr>Slide 7</vt:lpstr>
      <vt:lpstr>MYSQL MINUS Operator</vt:lpstr>
      <vt:lpstr>MYSQL INTERSECT Operator</vt:lpstr>
      <vt:lpstr>INTERSECT - Syntax</vt:lpstr>
      <vt:lpstr>Few more numeric functions</vt:lpstr>
      <vt:lpstr>Slide 12</vt:lpstr>
      <vt:lpstr>Slide 13</vt:lpstr>
      <vt:lpstr>Slide 14</vt:lpstr>
      <vt:lpstr>Slide 15</vt:lpstr>
      <vt:lpstr>Slide 16</vt:lpstr>
      <vt:lpstr>SubQuery Subqueries with the SELECT Statement</vt:lpstr>
      <vt:lpstr>Subqueries with the INSERT Statement</vt:lpstr>
      <vt:lpstr>Subqueries with the UPDATE Statement</vt:lpstr>
      <vt:lpstr>Subqueries with the DELETE Statement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WEEK 5</dc:title>
  <dc:creator>UEM</dc:creator>
  <cp:lastModifiedBy>UEM</cp:lastModifiedBy>
  <cp:revision>71</cp:revision>
  <dcterms:created xsi:type="dcterms:W3CDTF">2006-08-16T00:00:00Z</dcterms:created>
  <dcterms:modified xsi:type="dcterms:W3CDTF">2019-08-21T04:35:17Z</dcterms:modified>
</cp:coreProperties>
</file>