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9197" y="706882"/>
            <a:ext cx="68456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691" y="2050160"/>
            <a:ext cx="4036060" cy="170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875" y="6858000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724" y="6858000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2" name="object 12"/>
            <p:cNvSpPr/>
            <p:nvPr/>
          </p:nvSpPr>
          <p:spPr>
            <a:xfrm>
              <a:off x="88544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48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183" y="5500115"/>
              <a:ext cx="137159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8916" y="1991924"/>
            <a:ext cx="6910070" cy="319722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202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Introduced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Alan </a:t>
            </a:r>
            <a:r>
              <a:rPr sz="3200" spc="-20" dirty="0">
                <a:latin typeface="Arial"/>
                <a:cs typeface="Arial"/>
              </a:rPr>
              <a:t>Turing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1936.</a:t>
            </a:r>
            <a:endParaRPr sz="3200">
              <a:latin typeface="Arial"/>
              <a:cs typeface="Arial"/>
            </a:endParaRPr>
          </a:p>
          <a:p>
            <a:pPr marL="12700" marR="499109">
              <a:lnSpc>
                <a:spcPct val="100000"/>
              </a:lnSpc>
              <a:spcBef>
                <a:spcPts val="1920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simple mathematical model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25" dirty="0">
                <a:latin typeface="Arial"/>
                <a:cs typeface="Arial"/>
              </a:rPr>
              <a:t>computer.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2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Models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computing capability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25" dirty="0">
                <a:latin typeface="Arial"/>
                <a:cs typeface="Arial"/>
              </a:rPr>
              <a:t>computer.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INTRODUCING TURING</a:t>
            </a:r>
            <a:r>
              <a:rPr spc="-100" dirty="0"/>
              <a:t> </a:t>
            </a:r>
            <a:r>
              <a:rPr dirty="0"/>
              <a:t>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587" y="486155"/>
            <a:ext cx="7355840" cy="902335"/>
            <a:chOff x="380587" y="486155"/>
            <a:chExt cx="7355840" cy="902335"/>
          </a:xfrm>
        </p:grpSpPr>
        <p:sp>
          <p:nvSpPr>
            <p:cNvPr id="3" name="object 3"/>
            <p:cNvSpPr/>
            <p:nvPr/>
          </p:nvSpPr>
          <p:spPr>
            <a:xfrm>
              <a:off x="380587" y="714082"/>
              <a:ext cx="2457147" cy="341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240" y="486155"/>
              <a:ext cx="5053584" cy="902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642" y="592582"/>
            <a:ext cx="7101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C00000"/>
                </a:solidFill>
              </a:rPr>
              <a:t>VARIATIONS </a:t>
            </a:r>
            <a:r>
              <a:rPr dirty="0">
                <a:solidFill>
                  <a:srgbClr val="C00000"/>
                </a:solidFill>
              </a:rPr>
              <a:t>OF TURING</a:t>
            </a:r>
            <a:r>
              <a:rPr spc="-3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MACHINES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2069" y="1873402"/>
            <a:ext cx="577024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7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Multitape </a:t>
            </a:r>
            <a:r>
              <a:rPr sz="2800" spc="-20" dirty="0">
                <a:latin typeface="Arial"/>
                <a:cs typeface="Arial"/>
              </a:rPr>
              <a:t>Turing</a:t>
            </a:r>
            <a:r>
              <a:rPr sz="2800" spc="-5" dirty="0">
                <a:latin typeface="Arial"/>
                <a:cs typeface="Arial"/>
              </a:rPr>
              <a:t> Machines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Non </a:t>
            </a:r>
            <a:r>
              <a:rPr sz="2800" dirty="0">
                <a:latin typeface="Arial"/>
                <a:cs typeface="Arial"/>
              </a:rPr>
              <a:t>deterministic </a:t>
            </a:r>
            <a:r>
              <a:rPr sz="2800" spc="-20" dirty="0">
                <a:latin typeface="Arial"/>
                <a:cs typeface="Arial"/>
              </a:rPr>
              <a:t>Turing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Multihead </a:t>
            </a:r>
            <a:r>
              <a:rPr sz="2800" spc="-20" dirty="0">
                <a:latin typeface="Arial"/>
                <a:cs typeface="Arial"/>
              </a:rPr>
              <a:t>Turing</a:t>
            </a:r>
            <a:r>
              <a:rPr sz="2800" spc="-5" dirty="0">
                <a:latin typeface="Arial"/>
                <a:cs typeface="Arial"/>
              </a:rPr>
              <a:t> Machines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Arial"/>
                <a:cs typeface="Arial"/>
              </a:rPr>
              <a:t>Off-line </a:t>
            </a:r>
            <a:r>
              <a:rPr sz="2800" spc="-20" dirty="0">
                <a:latin typeface="Arial"/>
                <a:cs typeface="Arial"/>
              </a:rPr>
              <a:t>Turing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Multidimensional </a:t>
            </a:r>
            <a:r>
              <a:rPr sz="2800" spc="-20" dirty="0">
                <a:latin typeface="Arial"/>
                <a:cs typeface="Arial"/>
              </a:rPr>
              <a:t>Turing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866" y="592582"/>
            <a:ext cx="6170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5" dirty="0">
                <a:solidFill>
                  <a:srgbClr val="C00000"/>
                </a:solidFill>
                <a:latin typeface="Arial"/>
                <a:cs typeface="Arial"/>
              </a:rPr>
              <a:t>MULTITAPE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TURING</a:t>
            </a:r>
            <a:r>
              <a:rPr b="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142" y="1454657"/>
            <a:ext cx="60725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3909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Turing </a:t>
            </a:r>
            <a:r>
              <a:rPr sz="2000" dirty="0">
                <a:latin typeface="Arial"/>
                <a:cs typeface="Arial"/>
              </a:rPr>
              <a:t>Machine with several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tapes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Font typeface="Wingdings"/>
              <a:buChar char=""/>
              <a:tabLst>
                <a:tab pos="284480" algn="l"/>
                <a:tab pos="1868805" algn="l"/>
                <a:tab pos="3123565" algn="l"/>
              </a:tabLst>
            </a:pPr>
            <a:r>
              <a:rPr sz="2000" spc="-5" dirty="0">
                <a:latin typeface="Arial"/>
                <a:cs typeface="Arial"/>
              </a:rPr>
              <a:t>Every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Tape’s	</a:t>
            </a:r>
            <a:r>
              <a:rPr sz="2000" spc="-5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	</a:t>
            </a:r>
            <a:r>
              <a:rPr sz="2000" spc="-5" dirty="0">
                <a:latin typeface="Arial"/>
                <a:cs typeface="Arial"/>
              </a:rPr>
              <a:t>Controlled </a:t>
            </a:r>
            <a:r>
              <a:rPr sz="200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R/W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84480" algn="l"/>
                <a:tab pos="2346960" algn="l"/>
              </a:tabLst>
            </a:pPr>
            <a:r>
              <a:rPr sz="2000" dirty="0">
                <a:latin typeface="Arial"/>
                <a:cs typeface="Arial"/>
              </a:rPr>
              <a:t>For N-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tape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	M=(Q,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Γ,δ,q0,B,F)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125" y="3893311"/>
            <a:ext cx="2422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64285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define	</a:t>
            </a:r>
            <a:r>
              <a:rPr sz="2000" dirty="0">
                <a:latin typeface="Arial"/>
                <a:cs typeface="Arial"/>
              </a:rPr>
              <a:t>δ : Q X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Γ</a:t>
            </a:r>
            <a:r>
              <a:rPr sz="1950" spc="22" baseline="25641" dirty="0">
                <a:latin typeface="Arial"/>
                <a:cs typeface="Arial"/>
              </a:rPr>
              <a:t>N</a:t>
            </a:r>
            <a:endParaRPr sz="1950" baseline="256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296" y="3893311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 X </a:t>
            </a:r>
            <a:r>
              <a:rPr sz="2000" spc="10" dirty="0">
                <a:latin typeface="Arial"/>
                <a:cs typeface="Arial"/>
              </a:rPr>
              <a:t>Γ</a:t>
            </a:r>
            <a:r>
              <a:rPr sz="1950" spc="15" baseline="2564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X { L , R}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1950" spc="30" baseline="25641" dirty="0">
                <a:latin typeface="Arial"/>
                <a:cs typeface="Arial"/>
              </a:rPr>
              <a:t>N</a:t>
            </a:r>
            <a:endParaRPr sz="1950" baseline="2564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8744" y="4021582"/>
            <a:ext cx="285750" cy="103505"/>
          </a:xfrm>
          <a:custGeom>
            <a:avLst/>
            <a:gdLst/>
            <a:ahLst/>
            <a:cxnLst/>
            <a:rect l="l" t="t" r="r" b="b"/>
            <a:pathLst>
              <a:path w="285750" h="103504">
                <a:moveTo>
                  <a:pt x="249680" y="58288"/>
                </a:moveTo>
                <a:lnTo>
                  <a:pt x="190500" y="92329"/>
                </a:lnTo>
                <a:lnTo>
                  <a:pt x="189483" y="96266"/>
                </a:lnTo>
                <a:lnTo>
                  <a:pt x="191261" y="99314"/>
                </a:lnTo>
                <a:lnTo>
                  <a:pt x="193039" y="102235"/>
                </a:lnTo>
                <a:lnTo>
                  <a:pt x="196850" y="103378"/>
                </a:lnTo>
                <a:lnTo>
                  <a:pt x="274743" y="58420"/>
                </a:lnTo>
                <a:lnTo>
                  <a:pt x="249680" y="58288"/>
                </a:lnTo>
                <a:close/>
              </a:path>
              <a:path w="285750" h="103504">
                <a:moveTo>
                  <a:pt x="260627" y="51997"/>
                </a:moveTo>
                <a:lnTo>
                  <a:pt x="249680" y="58288"/>
                </a:lnTo>
                <a:lnTo>
                  <a:pt x="273176" y="58420"/>
                </a:lnTo>
                <a:lnTo>
                  <a:pt x="273176" y="57531"/>
                </a:lnTo>
                <a:lnTo>
                  <a:pt x="270001" y="57531"/>
                </a:lnTo>
                <a:lnTo>
                  <a:pt x="260627" y="51997"/>
                </a:lnTo>
                <a:close/>
              </a:path>
              <a:path w="285750" h="103504">
                <a:moveTo>
                  <a:pt x="197484" y="0"/>
                </a:moveTo>
                <a:lnTo>
                  <a:pt x="193547" y="889"/>
                </a:lnTo>
                <a:lnTo>
                  <a:pt x="189991" y="6985"/>
                </a:lnTo>
                <a:lnTo>
                  <a:pt x="191007" y="10922"/>
                </a:lnTo>
                <a:lnTo>
                  <a:pt x="249772" y="45589"/>
                </a:lnTo>
                <a:lnTo>
                  <a:pt x="273176" y="45720"/>
                </a:lnTo>
                <a:lnTo>
                  <a:pt x="273176" y="58420"/>
                </a:lnTo>
                <a:lnTo>
                  <a:pt x="274743" y="58420"/>
                </a:lnTo>
                <a:lnTo>
                  <a:pt x="285750" y="52070"/>
                </a:lnTo>
                <a:lnTo>
                  <a:pt x="200405" y="1778"/>
                </a:lnTo>
                <a:lnTo>
                  <a:pt x="197484" y="0"/>
                </a:lnTo>
                <a:close/>
              </a:path>
              <a:path w="285750" h="103504">
                <a:moveTo>
                  <a:pt x="0" y="44196"/>
                </a:moveTo>
                <a:lnTo>
                  <a:pt x="0" y="56896"/>
                </a:lnTo>
                <a:lnTo>
                  <a:pt x="249680" y="58288"/>
                </a:lnTo>
                <a:lnTo>
                  <a:pt x="260627" y="51997"/>
                </a:lnTo>
                <a:lnTo>
                  <a:pt x="249772" y="45589"/>
                </a:lnTo>
                <a:lnTo>
                  <a:pt x="0" y="44196"/>
                </a:lnTo>
                <a:close/>
              </a:path>
              <a:path w="285750" h="103504">
                <a:moveTo>
                  <a:pt x="270001" y="46609"/>
                </a:moveTo>
                <a:lnTo>
                  <a:pt x="260627" y="51997"/>
                </a:lnTo>
                <a:lnTo>
                  <a:pt x="270001" y="57531"/>
                </a:lnTo>
                <a:lnTo>
                  <a:pt x="270001" y="46609"/>
                </a:lnTo>
                <a:close/>
              </a:path>
              <a:path w="285750" h="103504">
                <a:moveTo>
                  <a:pt x="273176" y="46609"/>
                </a:moveTo>
                <a:lnTo>
                  <a:pt x="270001" y="46609"/>
                </a:lnTo>
                <a:lnTo>
                  <a:pt x="270001" y="57531"/>
                </a:lnTo>
                <a:lnTo>
                  <a:pt x="273176" y="57531"/>
                </a:lnTo>
                <a:lnTo>
                  <a:pt x="273176" y="46609"/>
                </a:lnTo>
                <a:close/>
              </a:path>
              <a:path w="285750" h="103504">
                <a:moveTo>
                  <a:pt x="249772" y="45589"/>
                </a:moveTo>
                <a:lnTo>
                  <a:pt x="260627" y="51997"/>
                </a:lnTo>
                <a:lnTo>
                  <a:pt x="270001" y="46609"/>
                </a:lnTo>
                <a:lnTo>
                  <a:pt x="273176" y="46609"/>
                </a:lnTo>
                <a:lnTo>
                  <a:pt x="273176" y="45720"/>
                </a:lnTo>
                <a:lnTo>
                  <a:pt x="249772" y="45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4244" y="0"/>
            <a:ext cx="2870200" cy="6867525"/>
            <a:chOff x="6274244" y="0"/>
            <a:chExt cx="2870200" cy="6867525"/>
          </a:xfrm>
        </p:grpSpPr>
        <p:sp>
          <p:nvSpPr>
            <p:cNvPr id="3" name="object 3"/>
            <p:cNvSpPr/>
            <p:nvPr/>
          </p:nvSpPr>
          <p:spPr>
            <a:xfrm>
              <a:off x="6287262" y="2858261"/>
              <a:ext cx="1358265" cy="1000125"/>
            </a:xfrm>
            <a:custGeom>
              <a:avLst/>
              <a:gdLst/>
              <a:ahLst/>
              <a:cxnLst/>
              <a:rect l="l" t="t" r="r" b="b"/>
              <a:pathLst>
                <a:path w="1358265" h="1000125">
                  <a:moveTo>
                    <a:pt x="0" y="999744"/>
                  </a:moveTo>
                  <a:lnTo>
                    <a:pt x="1357884" y="999744"/>
                  </a:lnTo>
                  <a:lnTo>
                    <a:pt x="1357884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47022" y="3278688"/>
              <a:ext cx="228135" cy="237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3191" y="454278"/>
            <a:ext cx="4417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For e.g.,</a:t>
            </a:r>
            <a:r>
              <a:rPr sz="24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if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n=2	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with the</a:t>
            </a:r>
            <a:r>
              <a:rPr sz="2400" b="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current 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611" y="1551254"/>
            <a:ext cx="36087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δ( </a:t>
            </a: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7" baseline="-20833" dirty="0">
                <a:latin typeface="Arial"/>
                <a:cs typeface="Arial"/>
              </a:rPr>
              <a:t>O ,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,e) </a:t>
            </a:r>
            <a:r>
              <a:rPr sz="2400" spc="-5" dirty="0">
                <a:latin typeface="Arial"/>
                <a:cs typeface="Arial"/>
              </a:rPr>
              <a:t>=(q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60" dirty="0">
                <a:latin typeface="Arial"/>
                <a:cs typeface="Arial"/>
              </a:rPr>
              <a:t>,y, </a:t>
            </a:r>
            <a:r>
              <a:rPr sz="2400" dirty="0">
                <a:latin typeface="Arial"/>
                <a:cs typeface="Arial"/>
              </a:rPr>
              <a:t>L,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5628" y="2845244"/>
            <a:ext cx="1382395" cy="1026160"/>
            <a:chOff x="1345628" y="2845244"/>
            <a:chExt cx="1382395" cy="1026160"/>
          </a:xfrm>
        </p:grpSpPr>
        <p:sp>
          <p:nvSpPr>
            <p:cNvPr id="8" name="object 8"/>
            <p:cNvSpPr/>
            <p:nvPr/>
          </p:nvSpPr>
          <p:spPr>
            <a:xfrm>
              <a:off x="1358646" y="2858262"/>
              <a:ext cx="1356360" cy="1000125"/>
            </a:xfrm>
            <a:custGeom>
              <a:avLst/>
              <a:gdLst/>
              <a:ahLst/>
              <a:cxnLst/>
              <a:rect l="l" t="t" r="r" b="b"/>
              <a:pathLst>
                <a:path w="1356360" h="1000125">
                  <a:moveTo>
                    <a:pt x="0" y="999744"/>
                  </a:moveTo>
                  <a:lnTo>
                    <a:pt x="1356360" y="999744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0438" y="3316732"/>
              <a:ext cx="122748" cy="199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1576" y="3297936"/>
              <a:ext cx="335280" cy="3535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74773" y="3202304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7" baseline="-20833" dirty="0">
                <a:latin typeface="Arial"/>
                <a:cs typeface="Arial"/>
              </a:rPr>
              <a:t>O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2249" y="4565650"/>
          <a:ext cx="189484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/>
                <a:gridCol w="206375"/>
                <a:gridCol w="215900"/>
                <a:gridCol w="234315"/>
                <a:gridCol w="206375"/>
                <a:gridCol w="206375"/>
                <a:gridCol w="206375"/>
                <a:gridCol w="206375"/>
                <a:gridCol w="20637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b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c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93898" y="4565650"/>
          <a:ext cx="190373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/>
                <a:gridCol w="206375"/>
                <a:gridCol w="234315"/>
                <a:gridCol w="224790"/>
                <a:gridCol w="206375"/>
                <a:gridCol w="206375"/>
                <a:gridCol w="206375"/>
                <a:gridCol w="206375"/>
                <a:gridCol w="20637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832103" y="3713988"/>
            <a:ext cx="2623185" cy="1051560"/>
            <a:chOff x="832103" y="3713988"/>
            <a:chExt cx="2623185" cy="1051560"/>
          </a:xfrm>
        </p:grpSpPr>
        <p:sp>
          <p:nvSpPr>
            <p:cNvPr id="15" name="object 15"/>
            <p:cNvSpPr/>
            <p:nvPr/>
          </p:nvSpPr>
          <p:spPr>
            <a:xfrm>
              <a:off x="832103" y="3713988"/>
              <a:ext cx="1051560" cy="1051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0371" y="3858006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14452" y="596265"/>
                  </a:moveTo>
                  <a:lnTo>
                    <a:pt x="2082" y="603377"/>
                  </a:lnTo>
                  <a:lnTo>
                    <a:pt x="0" y="611378"/>
                  </a:lnTo>
                  <a:lnTo>
                    <a:pt x="3606" y="617474"/>
                  </a:lnTo>
                  <a:lnTo>
                    <a:pt x="60134" y="714502"/>
                  </a:lnTo>
                  <a:lnTo>
                    <a:pt x="75154" y="688721"/>
                  </a:lnTo>
                  <a:lnTo>
                    <a:pt x="47180" y="688721"/>
                  </a:lnTo>
                  <a:lnTo>
                    <a:pt x="47180" y="640856"/>
                  </a:lnTo>
                  <a:lnTo>
                    <a:pt x="25984" y="604520"/>
                  </a:lnTo>
                  <a:lnTo>
                    <a:pt x="22377" y="598297"/>
                  </a:lnTo>
                  <a:lnTo>
                    <a:pt x="14452" y="596265"/>
                  </a:lnTo>
                  <a:close/>
                </a:path>
                <a:path w="835025" h="715010">
                  <a:moveTo>
                    <a:pt x="47180" y="640856"/>
                  </a:moveTo>
                  <a:lnTo>
                    <a:pt x="47180" y="688721"/>
                  </a:lnTo>
                  <a:lnTo>
                    <a:pt x="73088" y="688721"/>
                  </a:lnTo>
                  <a:lnTo>
                    <a:pt x="73088" y="682244"/>
                  </a:lnTo>
                  <a:lnTo>
                    <a:pt x="48945" y="682244"/>
                  </a:lnTo>
                  <a:lnTo>
                    <a:pt x="60134" y="663063"/>
                  </a:lnTo>
                  <a:lnTo>
                    <a:pt x="47180" y="640856"/>
                  </a:lnTo>
                  <a:close/>
                </a:path>
                <a:path w="835025" h="715010">
                  <a:moveTo>
                    <a:pt x="105816" y="596265"/>
                  </a:moveTo>
                  <a:lnTo>
                    <a:pt x="97891" y="598297"/>
                  </a:lnTo>
                  <a:lnTo>
                    <a:pt x="94284" y="604520"/>
                  </a:lnTo>
                  <a:lnTo>
                    <a:pt x="73088" y="640856"/>
                  </a:lnTo>
                  <a:lnTo>
                    <a:pt x="73088" y="688721"/>
                  </a:lnTo>
                  <a:lnTo>
                    <a:pt x="75154" y="688721"/>
                  </a:lnTo>
                  <a:lnTo>
                    <a:pt x="116662" y="617474"/>
                  </a:lnTo>
                  <a:lnTo>
                    <a:pt x="120268" y="611378"/>
                  </a:lnTo>
                  <a:lnTo>
                    <a:pt x="118186" y="603377"/>
                  </a:lnTo>
                  <a:lnTo>
                    <a:pt x="105816" y="596265"/>
                  </a:lnTo>
                  <a:close/>
                </a:path>
                <a:path w="835025" h="715010">
                  <a:moveTo>
                    <a:pt x="60134" y="663063"/>
                  </a:moveTo>
                  <a:lnTo>
                    <a:pt x="48945" y="682244"/>
                  </a:lnTo>
                  <a:lnTo>
                    <a:pt x="71323" y="682244"/>
                  </a:lnTo>
                  <a:lnTo>
                    <a:pt x="60134" y="663063"/>
                  </a:lnTo>
                  <a:close/>
                </a:path>
                <a:path w="835025" h="715010">
                  <a:moveTo>
                    <a:pt x="73088" y="640856"/>
                  </a:moveTo>
                  <a:lnTo>
                    <a:pt x="60134" y="663063"/>
                  </a:lnTo>
                  <a:lnTo>
                    <a:pt x="71323" y="682244"/>
                  </a:lnTo>
                  <a:lnTo>
                    <a:pt x="73088" y="682244"/>
                  </a:lnTo>
                  <a:lnTo>
                    <a:pt x="73088" y="640856"/>
                  </a:lnTo>
                  <a:close/>
                </a:path>
                <a:path w="835025" h="715010">
                  <a:moveTo>
                    <a:pt x="761555" y="344297"/>
                  </a:moveTo>
                  <a:lnTo>
                    <a:pt x="52984" y="344297"/>
                  </a:lnTo>
                  <a:lnTo>
                    <a:pt x="47180" y="350012"/>
                  </a:lnTo>
                  <a:lnTo>
                    <a:pt x="47180" y="640856"/>
                  </a:lnTo>
                  <a:lnTo>
                    <a:pt x="60134" y="663063"/>
                  </a:lnTo>
                  <a:lnTo>
                    <a:pt x="73088" y="640856"/>
                  </a:lnTo>
                  <a:lnTo>
                    <a:pt x="73088" y="370205"/>
                  </a:lnTo>
                  <a:lnTo>
                    <a:pt x="60134" y="370205"/>
                  </a:lnTo>
                  <a:lnTo>
                    <a:pt x="73088" y="357251"/>
                  </a:lnTo>
                  <a:lnTo>
                    <a:pt x="761555" y="357251"/>
                  </a:lnTo>
                  <a:lnTo>
                    <a:pt x="761555" y="344297"/>
                  </a:lnTo>
                  <a:close/>
                </a:path>
                <a:path w="835025" h="715010">
                  <a:moveTo>
                    <a:pt x="73088" y="357251"/>
                  </a:moveTo>
                  <a:lnTo>
                    <a:pt x="60134" y="370205"/>
                  </a:lnTo>
                  <a:lnTo>
                    <a:pt x="73088" y="370205"/>
                  </a:lnTo>
                  <a:lnTo>
                    <a:pt x="73088" y="357251"/>
                  </a:lnTo>
                  <a:close/>
                </a:path>
                <a:path w="835025" h="715010">
                  <a:moveTo>
                    <a:pt x="787463" y="344297"/>
                  </a:moveTo>
                  <a:lnTo>
                    <a:pt x="774509" y="344297"/>
                  </a:lnTo>
                  <a:lnTo>
                    <a:pt x="761555" y="357251"/>
                  </a:lnTo>
                  <a:lnTo>
                    <a:pt x="73088" y="357251"/>
                  </a:lnTo>
                  <a:lnTo>
                    <a:pt x="73088" y="370205"/>
                  </a:lnTo>
                  <a:lnTo>
                    <a:pt x="781621" y="370205"/>
                  </a:lnTo>
                  <a:lnTo>
                    <a:pt x="787463" y="364363"/>
                  </a:lnTo>
                  <a:lnTo>
                    <a:pt x="787463" y="344297"/>
                  </a:lnTo>
                  <a:close/>
                </a:path>
                <a:path w="835025" h="715010">
                  <a:moveTo>
                    <a:pt x="774509" y="51289"/>
                  </a:moveTo>
                  <a:lnTo>
                    <a:pt x="761555" y="73496"/>
                  </a:lnTo>
                  <a:lnTo>
                    <a:pt x="761555" y="357251"/>
                  </a:lnTo>
                  <a:lnTo>
                    <a:pt x="774509" y="344297"/>
                  </a:lnTo>
                  <a:lnTo>
                    <a:pt x="787463" y="344297"/>
                  </a:lnTo>
                  <a:lnTo>
                    <a:pt x="787463" y="73496"/>
                  </a:lnTo>
                  <a:lnTo>
                    <a:pt x="774509" y="51289"/>
                  </a:lnTo>
                  <a:close/>
                </a:path>
                <a:path w="835025" h="715010">
                  <a:moveTo>
                    <a:pt x="774509" y="0"/>
                  </a:moveTo>
                  <a:lnTo>
                    <a:pt x="714438" y="102997"/>
                  </a:lnTo>
                  <a:lnTo>
                    <a:pt x="716470" y="110998"/>
                  </a:lnTo>
                  <a:lnTo>
                    <a:pt x="722693" y="114554"/>
                  </a:lnTo>
                  <a:lnTo>
                    <a:pt x="728789" y="118110"/>
                  </a:lnTo>
                  <a:lnTo>
                    <a:pt x="736790" y="116078"/>
                  </a:lnTo>
                  <a:lnTo>
                    <a:pt x="740346" y="109855"/>
                  </a:lnTo>
                  <a:lnTo>
                    <a:pt x="761555" y="73496"/>
                  </a:lnTo>
                  <a:lnTo>
                    <a:pt x="761555" y="25654"/>
                  </a:lnTo>
                  <a:lnTo>
                    <a:pt x="789471" y="25654"/>
                  </a:lnTo>
                  <a:lnTo>
                    <a:pt x="774509" y="0"/>
                  </a:lnTo>
                  <a:close/>
                </a:path>
                <a:path w="835025" h="715010">
                  <a:moveTo>
                    <a:pt x="789471" y="25654"/>
                  </a:moveTo>
                  <a:lnTo>
                    <a:pt x="787463" y="25654"/>
                  </a:lnTo>
                  <a:lnTo>
                    <a:pt x="787463" y="73496"/>
                  </a:lnTo>
                  <a:lnTo>
                    <a:pt x="808672" y="109855"/>
                  </a:lnTo>
                  <a:lnTo>
                    <a:pt x="812228" y="116078"/>
                  </a:lnTo>
                  <a:lnTo>
                    <a:pt x="820229" y="118110"/>
                  </a:lnTo>
                  <a:lnTo>
                    <a:pt x="826325" y="114554"/>
                  </a:lnTo>
                  <a:lnTo>
                    <a:pt x="832548" y="110998"/>
                  </a:lnTo>
                  <a:lnTo>
                    <a:pt x="834707" y="102997"/>
                  </a:lnTo>
                  <a:lnTo>
                    <a:pt x="831024" y="96901"/>
                  </a:lnTo>
                  <a:lnTo>
                    <a:pt x="789471" y="25654"/>
                  </a:lnTo>
                  <a:close/>
                </a:path>
                <a:path w="835025" h="715010">
                  <a:moveTo>
                    <a:pt x="787463" y="25654"/>
                  </a:moveTo>
                  <a:lnTo>
                    <a:pt x="761555" y="25654"/>
                  </a:lnTo>
                  <a:lnTo>
                    <a:pt x="761555" y="73496"/>
                  </a:lnTo>
                  <a:lnTo>
                    <a:pt x="774509" y="51289"/>
                  </a:lnTo>
                  <a:lnTo>
                    <a:pt x="763333" y="32131"/>
                  </a:lnTo>
                  <a:lnTo>
                    <a:pt x="787463" y="32131"/>
                  </a:lnTo>
                  <a:lnTo>
                    <a:pt x="787463" y="25654"/>
                  </a:lnTo>
                  <a:close/>
                </a:path>
                <a:path w="835025" h="715010">
                  <a:moveTo>
                    <a:pt x="787463" y="32131"/>
                  </a:moveTo>
                  <a:lnTo>
                    <a:pt x="785685" y="32131"/>
                  </a:lnTo>
                  <a:lnTo>
                    <a:pt x="774509" y="51289"/>
                  </a:lnTo>
                  <a:lnTo>
                    <a:pt x="787463" y="73496"/>
                  </a:lnTo>
                  <a:lnTo>
                    <a:pt x="787463" y="32131"/>
                  </a:lnTo>
                  <a:close/>
                </a:path>
                <a:path w="835025" h="715010">
                  <a:moveTo>
                    <a:pt x="785685" y="32131"/>
                  </a:moveTo>
                  <a:lnTo>
                    <a:pt x="763333" y="32131"/>
                  </a:lnTo>
                  <a:lnTo>
                    <a:pt x="774509" y="51289"/>
                  </a:lnTo>
                  <a:lnTo>
                    <a:pt x="785685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3347" y="3713988"/>
              <a:ext cx="1051560" cy="1051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1678" y="3858006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728726" y="596265"/>
                  </a:moveTo>
                  <a:lnTo>
                    <a:pt x="722629" y="599821"/>
                  </a:lnTo>
                  <a:lnTo>
                    <a:pt x="716407" y="603377"/>
                  </a:lnTo>
                  <a:lnTo>
                    <a:pt x="714375" y="611378"/>
                  </a:lnTo>
                  <a:lnTo>
                    <a:pt x="774445" y="714502"/>
                  </a:lnTo>
                  <a:lnTo>
                    <a:pt x="789462" y="688721"/>
                  </a:lnTo>
                  <a:lnTo>
                    <a:pt x="761492" y="688721"/>
                  </a:lnTo>
                  <a:lnTo>
                    <a:pt x="761492" y="640878"/>
                  </a:lnTo>
                  <a:lnTo>
                    <a:pt x="740282" y="604520"/>
                  </a:lnTo>
                  <a:lnTo>
                    <a:pt x="736726" y="598297"/>
                  </a:lnTo>
                  <a:lnTo>
                    <a:pt x="728726" y="596265"/>
                  </a:lnTo>
                  <a:close/>
                </a:path>
                <a:path w="835025" h="715010">
                  <a:moveTo>
                    <a:pt x="761492" y="640878"/>
                  </a:moveTo>
                  <a:lnTo>
                    <a:pt x="761492" y="688721"/>
                  </a:lnTo>
                  <a:lnTo>
                    <a:pt x="787399" y="688721"/>
                  </a:lnTo>
                  <a:lnTo>
                    <a:pt x="787399" y="682244"/>
                  </a:lnTo>
                  <a:lnTo>
                    <a:pt x="763269" y="682244"/>
                  </a:lnTo>
                  <a:lnTo>
                    <a:pt x="774445" y="663085"/>
                  </a:lnTo>
                  <a:lnTo>
                    <a:pt x="761492" y="640878"/>
                  </a:lnTo>
                  <a:close/>
                </a:path>
                <a:path w="835025" h="715010">
                  <a:moveTo>
                    <a:pt x="820166" y="596265"/>
                  </a:moveTo>
                  <a:lnTo>
                    <a:pt x="812165" y="598297"/>
                  </a:lnTo>
                  <a:lnTo>
                    <a:pt x="808608" y="604520"/>
                  </a:lnTo>
                  <a:lnTo>
                    <a:pt x="787399" y="640878"/>
                  </a:lnTo>
                  <a:lnTo>
                    <a:pt x="787399" y="688721"/>
                  </a:lnTo>
                  <a:lnTo>
                    <a:pt x="789462" y="688721"/>
                  </a:lnTo>
                  <a:lnTo>
                    <a:pt x="830960" y="617474"/>
                  </a:lnTo>
                  <a:lnTo>
                    <a:pt x="834644" y="611378"/>
                  </a:lnTo>
                  <a:lnTo>
                    <a:pt x="832484" y="603377"/>
                  </a:lnTo>
                  <a:lnTo>
                    <a:pt x="826261" y="599821"/>
                  </a:lnTo>
                  <a:lnTo>
                    <a:pt x="820166" y="596265"/>
                  </a:lnTo>
                  <a:close/>
                </a:path>
                <a:path w="835025" h="715010">
                  <a:moveTo>
                    <a:pt x="774445" y="663085"/>
                  </a:moveTo>
                  <a:lnTo>
                    <a:pt x="763269" y="682244"/>
                  </a:lnTo>
                  <a:lnTo>
                    <a:pt x="785621" y="682244"/>
                  </a:lnTo>
                  <a:lnTo>
                    <a:pt x="774445" y="663085"/>
                  </a:lnTo>
                  <a:close/>
                </a:path>
                <a:path w="835025" h="715010">
                  <a:moveTo>
                    <a:pt x="787399" y="640878"/>
                  </a:moveTo>
                  <a:lnTo>
                    <a:pt x="774445" y="663085"/>
                  </a:lnTo>
                  <a:lnTo>
                    <a:pt x="785621" y="682244"/>
                  </a:lnTo>
                  <a:lnTo>
                    <a:pt x="787399" y="682244"/>
                  </a:lnTo>
                  <a:lnTo>
                    <a:pt x="787399" y="640878"/>
                  </a:lnTo>
                  <a:close/>
                </a:path>
                <a:path w="835025" h="715010">
                  <a:moveTo>
                    <a:pt x="761492" y="357251"/>
                  </a:moveTo>
                  <a:lnTo>
                    <a:pt x="761492" y="640878"/>
                  </a:lnTo>
                  <a:lnTo>
                    <a:pt x="774445" y="663085"/>
                  </a:lnTo>
                  <a:lnTo>
                    <a:pt x="787399" y="640878"/>
                  </a:lnTo>
                  <a:lnTo>
                    <a:pt x="787399" y="370205"/>
                  </a:lnTo>
                  <a:lnTo>
                    <a:pt x="774445" y="370205"/>
                  </a:lnTo>
                  <a:lnTo>
                    <a:pt x="761492" y="357251"/>
                  </a:lnTo>
                  <a:close/>
                </a:path>
                <a:path w="835025" h="715010">
                  <a:moveTo>
                    <a:pt x="60070" y="51289"/>
                  </a:moveTo>
                  <a:lnTo>
                    <a:pt x="47116" y="73496"/>
                  </a:lnTo>
                  <a:lnTo>
                    <a:pt x="47116" y="364363"/>
                  </a:lnTo>
                  <a:lnTo>
                    <a:pt x="52958" y="370205"/>
                  </a:lnTo>
                  <a:lnTo>
                    <a:pt x="761492" y="370205"/>
                  </a:lnTo>
                  <a:lnTo>
                    <a:pt x="761492" y="357251"/>
                  </a:lnTo>
                  <a:lnTo>
                    <a:pt x="73025" y="357251"/>
                  </a:lnTo>
                  <a:lnTo>
                    <a:pt x="60070" y="344297"/>
                  </a:lnTo>
                  <a:lnTo>
                    <a:pt x="73025" y="344297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835025" h="715010">
                  <a:moveTo>
                    <a:pt x="781557" y="344297"/>
                  </a:moveTo>
                  <a:lnTo>
                    <a:pt x="73025" y="344297"/>
                  </a:lnTo>
                  <a:lnTo>
                    <a:pt x="73025" y="357251"/>
                  </a:lnTo>
                  <a:lnTo>
                    <a:pt x="761492" y="357251"/>
                  </a:lnTo>
                  <a:lnTo>
                    <a:pt x="774445" y="370205"/>
                  </a:lnTo>
                  <a:lnTo>
                    <a:pt x="787399" y="370205"/>
                  </a:lnTo>
                  <a:lnTo>
                    <a:pt x="787399" y="350012"/>
                  </a:lnTo>
                  <a:lnTo>
                    <a:pt x="781557" y="344297"/>
                  </a:lnTo>
                  <a:close/>
                </a:path>
                <a:path w="835025" h="715010">
                  <a:moveTo>
                    <a:pt x="73025" y="344297"/>
                  </a:moveTo>
                  <a:lnTo>
                    <a:pt x="60070" y="344297"/>
                  </a:lnTo>
                  <a:lnTo>
                    <a:pt x="73025" y="357251"/>
                  </a:lnTo>
                  <a:lnTo>
                    <a:pt x="73025" y="344297"/>
                  </a:lnTo>
                  <a:close/>
                </a:path>
                <a:path w="835025" h="715010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4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6" y="25654"/>
                  </a:lnTo>
                  <a:lnTo>
                    <a:pt x="75033" y="25654"/>
                  </a:lnTo>
                  <a:lnTo>
                    <a:pt x="60070" y="0"/>
                  </a:lnTo>
                  <a:close/>
                </a:path>
                <a:path w="835025" h="715010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7" y="114554"/>
                  </a:lnTo>
                  <a:lnTo>
                    <a:pt x="118109" y="110998"/>
                  </a:lnTo>
                  <a:lnTo>
                    <a:pt x="120141" y="102997"/>
                  </a:lnTo>
                  <a:lnTo>
                    <a:pt x="75033" y="25654"/>
                  </a:lnTo>
                  <a:close/>
                </a:path>
                <a:path w="835025" h="715010">
                  <a:moveTo>
                    <a:pt x="73025" y="25654"/>
                  </a:moveTo>
                  <a:lnTo>
                    <a:pt x="47116" y="25654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835025" h="715010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835025" h="715010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4514" y="5314010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6494" y="5385917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7266" y="320230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q1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1250" y="4637151"/>
            <a:ext cx="0" cy="441325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0"/>
                </a:moveTo>
                <a:lnTo>
                  <a:pt x="0" y="441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280275" y="4630801"/>
            <a:ext cx="1870075" cy="454025"/>
            <a:chOff x="7280275" y="4630801"/>
            <a:chExt cx="1870075" cy="454025"/>
          </a:xfrm>
        </p:grpSpPr>
        <p:sp>
          <p:nvSpPr>
            <p:cNvPr id="24" name="object 24"/>
            <p:cNvSpPr/>
            <p:nvPr/>
          </p:nvSpPr>
          <p:spPr>
            <a:xfrm>
              <a:off x="8937625" y="463715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41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4000" y="463715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41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6625" y="4637151"/>
              <a:ext cx="1238250" cy="441325"/>
            </a:xfrm>
            <a:custGeom>
              <a:avLst/>
              <a:gdLst/>
              <a:ahLst/>
              <a:cxnLst/>
              <a:rect l="l" t="t" r="r" b="b"/>
              <a:pathLst>
                <a:path w="1238250" h="441325">
                  <a:moveTo>
                    <a:pt x="206375" y="0"/>
                  </a:moveTo>
                  <a:lnTo>
                    <a:pt x="206375" y="441325"/>
                  </a:lnTo>
                </a:path>
                <a:path w="1238250" h="441325">
                  <a:moveTo>
                    <a:pt x="1238250" y="0"/>
                  </a:moveTo>
                  <a:lnTo>
                    <a:pt x="1238250" y="441325"/>
                  </a:lnTo>
                </a:path>
                <a:path w="1238250" h="441325">
                  <a:moveTo>
                    <a:pt x="0" y="0"/>
                  </a:moveTo>
                  <a:lnTo>
                    <a:pt x="0" y="4413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80275" y="4637150"/>
              <a:ext cx="1863725" cy="441325"/>
            </a:xfrm>
            <a:custGeom>
              <a:avLst/>
              <a:gdLst/>
              <a:ahLst/>
              <a:cxnLst/>
              <a:rect l="l" t="t" r="r" b="b"/>
              <a:pathLst>
                <a:path w="1863725" h="441325">
                  <a:moveTo>
                    <a:pt x="1863725" y="428625"/>
                  </a:moveTo>
                  <a:lnTo>
                    <a:pt x="0" y="428625"/>
                  </a:lnTo>
                  <a:lnTo>
                    <a:pt x="0" y="441325"/>
                  </a:lnTo>
                  <a:lnTo>
                    <a:pt x="1863725" y="441325"/>
                  </a:lnTo>
                  <a:lnTo>
                    <a:pt x="1863725" y="428625"/>
                  </a:lnTo>
                  <a:close/>
                </a:path>
                <a:path w="1863725" h="441325">
                  <a:moveTo>
                    <a:pt x="18637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863725" y="12700"/>
                  </a:lnTo>
                  <a:lnTo>
                    <a:pt x="1863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99375" y="4643501"/>
            <a:ext cx="24447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Carlito"/>
                <a:cs typeface="Carlito"/>
              </a:rPr>
              <a:t>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5750" y="4643501"/>
            <a:ext cx="21907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12125" y="4643501"/>
            <a:ext cx="20637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Carlito"/>
                <a:cs typeface="Carlito"/>
              </a:rPr>
              <a:t>f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47359" y="3713988"/>
            <a:ext cx="2837815" cy="1051560"/>
            <a:chOff x="5547359" y="3713988"/>
            <a:chExt cx="2837815" cy="1051560"/>
          </a:xfrm>
        </p:grpSpPr>
        <p:sp>
          <p:nvSpPr>
            <p:cNvPr id="32" name="object 32"/>
            <p:cNvSpPr/>
            <p:nvPr/>
          </p:nvSpPr>
          <p:spPr>
            <a:xfrm>
              <a:off x="5547359" y="3713988"/>
              <a:ext cx="1051560" cy="1051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5563" y="3858006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14477" y="596265"/>
                  </a:moveTo>
                  <a:lnTo>
                    <a:pt x="8382" y="599821"/>
                  </a:lnTo>
                  <a:lnTo>
                    <a:pt x="2159" y="603377"/>
                  </a:lnTo>
                  <a:lnTo>
                    <a:pt x="0" y="611378"/>
                  </a:lnTo>
                  <a:lnTo>
                    <a:pt x="3683" y="617474"/>
                  </a:lnTo>
                  <a:lnTo>
                    <a:pt x="60198" y="714502"/>
                  </a:lnTo>
                  <a:lnTo>
                    <a:pt x="75214" y="688721"/>
                  </a:lnTo>
                  <a:lnTo>
                    <a:pt x="47244" y="688721"/>
                  </a:lnTo>
                  <a:lnTo>
                    <a:pt x="47244" y="640878"/>
                  </a:lnTo>
                  <a:lnTo>
                    <a:pt x="26035" y="604520"/>
                  </a:lnTo>
                  <a:lnTo>
                    <a:pt x="22478" y="598297"/>
                  </a:lnTo>
                  <a:lnTo>
                    <a:pt x="14477" y="596265"/>
                  </a:lnTo>
                  <a:close/>
                </a:path>
                <a:path w="835025" h="715010">
                  <a:moveTo>
                    <a:pt x="47244" y="640878"/>
                  </a:moveTo>
                  <a:lnTo>
                    <a:pt x="47244" y="688721"/>
                  </a:lnTo>
                  <a:lnTo>
                    <a:pt x="73151" y="688721"/>
                  </a:lnTo>
                  <a:lnTo>
                    <a:pt x="73151" y="682244"/>
                  </a:lnTo>
                  <a:lnTo>
                    <a:pt x="49022" y="682244"/>
                  </a:lnTo>
                  <a:lnTo>
                    <a:pt x="60198" y="663085"/>
                  </a:lnTo>
                  <a:lnTo>
                    <a:pt x="47244" y="640878"/>
                  </a:lnTo>
                  <a:close/>
                </a:path>
                <a:path w="835025" h="715010">
                  <a:moveTo>
                    <a:pt x="105918" y="596265"/>
                  </a:moveTo>
                  <a:lnTo>
                    <a:pt x="97916" y="598297"/>
                  </a:lnTo>
                  <a:lnTo>
                    <a:pt x="94361" y="604520"/>
                  </a:lnTo>
                  <a:lnTo>
                    <a:pt x="73151" y="640878"/>
                  </a:lnTo>
                  <a:lnTo>
                    <a:pt x="73151" y="688721"/>
                  </a:lnTo>
                  <a:lnTo>
                    <a:pt x="75214" y="688721"/>
                  </a:lnTo>
                  <a:lnTo>
                    <a:pt x="120269" y="611378"/>
                  </a:lnTo>
                  <a:lnTo>
                    <a:pt x="118237" y="603377"/>
                  </a:lnTo>
                  <a:lnTo>
                    <a:pt x="112013" y="599821"/>
                  </a:lnTo>
                  <a:lnTo>
                    <a:pt x="105918" y="596265"/>
                  </a:lnTo>
                  <a:close/>
                </a:path>
                <a:path w="835025" h="715010">
                  <a:moveTo>
                    <a:pt x="60198" y="663085"/>
                  </a:moveTo>
                  <a:lnTo>
                    <a:pt x="49022" y="682244"/>
                  </a:lnTo>
                  <a:lnTo>
                    <a:pt x="71374" y="682244"/>
                  </a:lnTo>
                  <a:lnTo>
                    <a:pt x="60198" y="663085"/>
                  </a:lnTo>
                  <a:close/>
                </a:path>
                <a:path w="835025" h="715010">
                  <a:moveTo>
                    <a:pt x="73151" y="640878"/>
                  </a:moveTo>
                  <a:lnTo>
                    <a:pt x="60198" y="663085"/>
                  </a:lnTo>
                  <a:lnTo>
                    <a:pt x="71374" y="682244"/>
                  </a:lnTo>
                  <a:lnTo>
                    <a:pt x="73151" y="682244"/>
                  </a:lnTo>
                  <a:lnTo>
                    <a:pt x="73151" y="640878"/>
                  </a:lnTo>
                  <a:close/>
                </a:path>
                <a:path w="835025" h="715010">
                  <a:moveTo>
                    <a:pt x="761619" y="344297"/>
                  </a:moveTo>
                  <a:lnTo>
                    <a:pt x="53086" y="344297"/>
                  </a:lnTo>
                  <a:lnTo>
                    <a:pt x="47244" y="350012"/>
                  </a:lnTo>
                  <a:lnTo>
                    <a:pt x="47244" y="640878"/>
                  </a:lnTo>
                  <a:lnTo>
                    <a:pt x="60198" y="663085"/>
                  </a:lnTo>
                  <a:lnTo>
                    <a:pt x="73151" y="640878"/>
                  </a:lnTo>
                  <a:lnTo>
                    <a:pt x="73151" y="370205"/>
                  </a:lnTo>
                  <a:lnTo>
                    <a:pt x="60198" y="370205"/>
                  </a:lnTo>
                  <a:lnTo>
                    <a:pt x="73151" y="357251"/>
                  </a:lnTo>
                  <a:lnTo>
                    <a:pt x="761619" y="357251"/>
                  </a:lnTo>
                  <a:lnTo>
                    <a:pt x="761619" y="344297"/>
                  </a:lnTo>
                  <a:close/>
                </a:path>
                <a:path w="835025" h="715010">
                  <a:moveTo>
                    <a:pt x="73151" y="357251"/>
                  </a:moveTo>
                  <a:lnTo>
                    <a:pt x="60198" y="370205"/>
                  </a:lnTo>
                  <a:lnTo>
                    <a:pt x="73151" y="370205"/>
                  </a:lnTo>
                  <a:lnTo>
                    <a:pt x="73151" y="357251"/>
                  </a:lnTo>
                  <a:close/>
                </a:path>
                <a:path w="835025" h="715010">
                  <a:moveTo>
                    <a:pt x="787526" y="344297"/>
                  </a:moveTo>
                  <a:lnTo>
                    <a:pt x="774573" y="344297"/>
                  </a:lnTo>
                  <a:lnTo>
                    <a:pt x="761619" y="357251"/>
                  </a:lnTo>
                  <a:lnTo>
                    <a:pt x="73151" y="357251"/>
                  </a:lnTo>
                  <a:lnTo>
                    <a:pt x="73151" y="370205"/>
                  </a:lnTo>
                  <a:lnTo>
                    <a:pt x="781685" y="370205"/>
                  </a:lnTo>
                  <a:lnTo>
                    <a:pt x="787526" y="364363"/>
                  </a:lnTo>
                  <a:lnTo>
                    <a:pt x="787526" y="344297"/>
                  </a:lnTo>
                  <a:close/>
                </a:path>
                <a:path w="835025" h="715010">
                  <a:moveTo>
                    <a:pt x="774573" y="51289"/>
                  </a:moveTo>
                  <a:lnTo>
                    <a:pt x="761619" y="73496"/>
                  </a:lnTo>
                  <a:lnTo>
                    <a:pt x="761619" y="357251"/>
                  </a:lnTo>
                  <a:lnTo>
                    <a:pt x="774573" y="344297"/>
                  </a:lnTo>
                  <a:lnTo>
                    <a:pt x="787526" y="344297"/>
                  </a:lnTo>
                  <a:lnTo>
                    <a:pt x="787526" y="73496"/>
                  </a:lnTo>
                  <a:lnTo>
                    <a:pt x="774573" y="51289"/>
                  </a:lnTo>
                  <a:close/>
                </a:path>
                <a:path w="835025" h="715010">
                  <a:moveTo>
                    <a:pt x="774573" y="0"/>
                  </a:moveTo>
                  <a:lnTo>
                    <a:pt x="714501" y="102997"/>
                  </a:lnTo>
                  <a:lnTo>
                    <a:pt x="716534" y="110998"/>
                  </a:lnTo>
                  <a:lnTo>
                    <a:pt x="722757" y="114554"/>
                  </a:lnTo>
                  <a:lnTo>
                    <a:pt x="728852" y="118110"/>
                  </a:lnTo>
                  <a:lnTo>
                    <a:pt x="736853" y="116078"/>
                  </a:lnTo>
                  <a:lnTo>
                    <a:pt x="740410" y="109855"/>
                  </a:lnTo>
                  <a:lnTo>
                    <a:pt x="761619" y="73496"/>
                  </a:lnTo>
                  <a:lnTo>
                    <a:pt x="761619" y="25654"/>
                  </a:lnTo>
                  <a:lnTo>
                    <a:pt x="789535" y="25654"/>
                  </a:lnTo>
                  <a:lnTo>
                    <a:pt x="774573" y="0"/>
                  </a:lnTo>
                  <a:close/>
                </a:path>
                <a:path w="835025" h="715010">
                  <a:moveTo>
                    <a:pt x="789535" y="25654"/>
                  </a:moveTo>
                  <a:lnTo>
                    <a:pt x="787526" y="25654"/>
                  </a:lnTo>
                  <a:lnTo>
                    <a:pt x="787526" y="73496"/>
                  </a:lnTo>
                  <a:lnTo>
                    <a:pt x="808736" y="109855"/>
                  </a:lnTo>
                  <a:lnTo>
                    <a:pt x="812291" y="116078"/>
                  </a:lnTo>
                  <a:lnTo>
                    <a:pt x="820293" y="118110"/>
                  </a:lnTo>
                  <a:lnTo>
                    <a:pt x="826388" y="114554"/>
                  </a:lnTo>
                  <a:lnTo>
                    <a:pt x="832612" y="110998"/>
                  </a:lnTo>
                  <a:lnTo>
                    <a:pt x="834771" y="102997"/>
                  </a:lnTo>
                  <a:lnTo>
                    <a:pt x="831088" y="96901"/>
                  </a:lnTo>
                  <a:lnTo>
                    <a:pt x="789535" y="25654"/>
                  </a:lnTo>
                  <a:close/>
                </a:path>
                <a:path w="835025" h="715010">
                  <a:moveTo>
                    <a:pt x="787526" y="25654"/>
                  </a:moveTo>
                  <a:lnTo>
                    <a:pt x="761619" y="25654"/>
                  </a:lnTo>
                  <a:lnTo>
                    <a:pt x="761619" y="73496"/>
                  </a:lnTo>
                  <a:lnTo>
                    <a:pt x="774573" y="51289"/>
                  </a:lnTo>
                  <a:lnTo>
                    <a:pt x="763397" y="32131"/>
                  </a:lnTo>
                  <a:lnTo>
                    <a:pt x="787526" y="32131"/>
                  </a:lnTo>
                  <a:lnTo>
                    <a:pt x="787526" y="25654"/>
                  </a:lnTo>
                  <a:close/>
                </a:path>
                <a:path w="835025" h="715010">
                  <a:moveTo>
                    <a:pt x="787526" y="32131"/>
                  </a:moveTo>
                  <a:lnTo>
                    <a:pt x="785749" y="32131"/>
                  </a:lnTo>
                  <a:lnTo>
                    <a:pt x="774573" y="51289"/>
                  </a:lnTo>
                  <a:lnTo>
                    <a:pt x="787526" y="73496"/>
                  </a:lnTo>
                  <a:lnTo>
                    <a:pt x="787526" y="32131"/>
                  </a:lnTo>
                  <a:close/>
                </a:path>
                <a:path w="835025" h="715010">
                  <a:moveTo>
                    <a:pt x="785749" y="32131"/>
                  </a:moveTo>
                  <a:lnTo>
                    <a:pt x="763397" y="32131"/>
                  </a:lnTo>
                  <a:lnTo>
                    <a:pt x="774573" y="51289"/>
                  </a:lnTo>
                  <a:lnTo>
                    <a:pt x="785749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33487" y="3713988"/>
              <a:ext cx="1051559" cy="1051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41818" y="3858006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728726" y="596265"/>
                  </a:moveTo>
                  <a:lnTo>
                    <a:pt x="722629" y="599821"/>
                  </a:lnTo>
                  <a:lnTo>
                    <a:pt x="716406" y="603377"/>
                  </a:lnTo>
                  <a:lnTo>
                    <a:pt x="714375" y="611378"/>
                  </a:lnTo>
                  <a:lnTo>
                    <a:pt x="774446" y="714502"/>
                  </a:lnTo>
                  <a:lnTo>
                    <a:pt x="789462" y="688721"/>
                  </a:lnTo>
                  <a:lnTo>
                    <a:pt x="761491" y="688721"/>
                  </a:lnTo>
                  <a:lnTo>
                    <a:pt x="761491" y="640878"/>
                  </a:lnTo>
                  <a:lnTo>
                    <a:pt x="740282" y="604520"/>
                  </a:lnTo>
                  <a:lnTo>
                    <a:pt x="736726" y="598297"/>
                  </a:lnTo>
                  <a:lnTo>
                    <a:pt x="728726" y="596265"/>
                  </a:lnTo>
                  <a:close/>
                </a:path>
                <a:path w="835025" h="715010">
                  <a:moveTo>
                    <a:pt x="761492" y="640878"/>
                  </a:moveTo>
                  <a:lnTo>
                    <a:pt x="761491" y="688721"/>
                  </a:lnTo>
                  <a:lnTo>
                    <a:pt x="787400" y="688721"/>
                  </a:lnTo>
                  <a:lnTo>
                    <a:pt x="787400" y="682244"/>
                  </a:lnTo>
                  <a:lnTo>
                    <a:pt x="763270" y="682244"/>
                  </a:lnTo>
                  <a:lnTo>
                    <a:pt x="774446" y="663085"/>
                  </a:lnTo>
                  <a:lnTo>
                    <a:pt x="761492" y="640878"/>
                  </a:lnTo>
                  <a:close/>
                </a:path>
                <a:path w="835025" h="715010">
                  <a:moveTo>
                    <a:pt x="820165" y="596265"/>
                  </a:moveTo>
                  <a:lnTo>
                    <a:pt x="812164" y="598297"/>
                  </a:lnTo>
                  <a:lnTo>
                    <a:pt x="808608" y="604520"/>
                  </a:lnTo>
                  <a:lnTo>
                    <a:pt x="787400" y="640878"/>
                  </a:lnTo>
                  <a:lnTo>
                    <a:pt x="787400" y="688721"/>
                  </a:lnTo>
                  <a:lnTo>
                    <a:pt x="789462" y="688721"/>
                  </a:lnTo>
                  <a:lnTo>
                    <a:pt x="830960" y="617474"/>
                  </a:lnTo>
                  <a:lnTo>
                    <a:pt x="834644" y="611378"/>
                  </a:lnTo>
                  <a:lnTo>
                    <a:pt x="832484" y="603377"/>
                  </a:lnTo>
                  <a:lnTo>
                    <a:pt x="826261" y="599821"/>
                  </a:lnTo>
                  <a:lnTo>
                    <a:pt x="820165" y="596265"/>
                  </a:lnTo>
                  <a:close/>
                </a:path>
                <a:path w="835025" h="715010">
                  <a:moveTo>
                    <a:pt x="774446" y="663085"/>
                  </a:moveTo>
                  <a:lnTo>
                    <a:pt x="763270" y="682244"/>
                  </a:lnTo>
                  <a:lnTo>
                    <a:pt x="785622" y="682244"/>
                  </a:lnTo>
                  <a:lnTo>
                    <a:pt x="774446" y="663085"/>
                  </a:lnTo>
                  <a:close/>
                </a:path>
                <a:path w="835025" h="715010">
                  <a:moveTo>
                    <a:pt x="787400" y="640878"/>
                  </a:moveTo>
                  <a:lnTo>
                    <a:pt x="774446" y="663085"/>
                  </a:lnTo>
                  <a:lnTo>
                    <a:pt x="785622" y="682244"/>
                  </a:lnTo>
                  <a:lnTo>
                    <a:pt x="787400" y="682244"/>
                  </a:lnTo>
                  <a:lnTo>
                    <a:pt x="787400" y="640878"/>
                  </a:lnTo>
                  <a:close/>
                </a:path>
                <a:path w="835025" h="715010">
                  <a:moveTo>
                    <a:pt x="761491" y="357251"/>
                  </a:moveTo>
                  <a:lnTo>
                    <a:pt x="761492" y="640878"/>
                  </a:lnTo>
                  <a:lnTo>
                    <a:pt x="774446" y="663085"/>
                  </a:lnTo>
                  <a:lnTo>
                    <a:pt x="787400" y="640878"/>
                  </a:lnTo>
                  <a:lnTo>
                    <a:pt x="787400" y="370205"/>
                  </a:lnTo>
                  <a:lnTo>
                    <a:pt x="774446" y="370205"/>
                  </a:lnTo>
                  <a:lnTo>
                    <a:pt x="761491" y="357251"/>
                  </a:lnTo>
                  <a:close/>
                </a:path>
                <a:path w="835025" h="715010">
                  <a:moveTo>
                    <a:pt x="60071" y="51289"/>
                  </a:moveTo>
                  <a:lnTo>
                    <a:pt x="47116" y="73496"/>
                  </a:lnTo>
                  <a:lnTo>
                    <a:pt x="47116" y="364363"/>
                  </a:lnTo>
                  <a:lnTo>
                    <a:pt x="52958" y="370205"/>
                  </a:lnTo>
                  <a:lnTo>
                    <a:pt x="761491" y="370205"/>
                  </a:lnTo>
                  <a:lnTo>
                    <a:pt x="761491" y="357251"/>
                  </a:lnTo>
                  <a:lnTo>
                    <a:pt x="73025" y="357251"/>
                  </a:lnTo>
                  <a:lnTo>
                    <a:pt x="60071" y="344297"/>
                  </a:lnTo>
                  <a:lnTo>
                    <a:pt x="73025" y="344297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835025" h="715010">
                  <a:moveTo>
                    <a:pt x="781557" y="344297"/>
                  </a:moveTo>
                  <a:lnTo>
                    <a:pt x="73025" y="344297"/>
                  </a:lnTo>
                  <a:lnTo>
                    <a:pt x="73025" y="357251"/>
                  </a:lnTo>
                  <a:lnTo>
                    <a:pt x="761491" y="357251"/>
                  </a:lnTo>
                  <a:lnTo>
                    <a:pt x="774446" y="370205"/>
                  </a:lnTo>
                  <a:lnTo>
                    <a:pt x="787400" y="370205"/>
                  </a:lnTo>
                  <a:lnTo>
                    <a:pt x="787400" y="350012"/>
                  </a:lnTo>
                  <a:lnTo>
                    <a:pt x="781557" y="344297"/>
                  </a:lnTo>
                  <a:close/>
                </a:path>
                <a:path w="835025" h="715010">
                  <a:moveTo>
                    <a:pt x="73025" y="344297"/>
                  </a:moveTo>
                  <a:lnTo>
                    <a:pt x="60071" y="344297"/>
                  </a:lnTo>
                  <a:lnTo>
                    <a:pt x="73025" y="357251"/>
                  </a:lnTo>
                  <a:lnTo>
                    <a:pt x="73025" y="344297"/>
                  </a:lnTo>
                  <a:close/>
                </a:path>
                <a:path w="835025" h="715010">
                  <a:moveTo>
                    <a:pt x="60071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4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6" y="25654"/>
                  </a:lnTo>
                  <a:lnTo>
                    <a:pt x="75033" y="25654"/>
                  </a:lnTo>
                  <a:lnTo>
                    <a:pt x="60071" y="0"/>
                  </a:lnTo>
                  <a:close/>
                </a:path>
                <a:path w="835025" h="715010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6" y="114554"/>
                  </a:lnTo>
                  <a:lnTo>
                    <a:pt x="118109" y="110998"/>
                  </a:lnTo>
                  <a:lnTo>
                    <a:pt x="120141" y="102997"/>
                  </a:lnTo>
                  <a:lnTo>
                    <a:pt x="75033" y="25654"/>
                  </a:lnTo>
                  <a:close/>
                </a:path>
                <a:path w="835025" h="715010">
                  <a:moveTo>
                    <a:pt x="73025" y="25654"/>
                  </a:moveTo>
                  <a:lnTo>
                    <a:pt x="47116" y="25654"/>
                  </a:lnTo>
                  <a:lnTo>
                    <a:pt x="47116" y="73496"/>
                  </a:lnTo>
                  <a:lnTo>
                    <a:pt x="60071" y="51289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835025" h="715010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835025" h="715010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80379" y="5314010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52131" y="5385917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351526" y="4637151"/>
          <a:ext cx="1885315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/>
                <a:gridCol w="206375"/>
                <a:gridCol w="206375"/>
                <a:gridCol w="234315"/>
                <a:gridCol w="206375"/>
                <a:gridCol w="206375"/>
                <a:gridCol w="206375"/>
                <a:gridCol w="206375"/>
                <a:gridCol w="20637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b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c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888" y="618851"/>
            <a:ext cx="1868462" cy="25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91" y="525526"/>
            <a:ext cx="1898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SIMUL</a:t>
            </a:r>
            <a:r>
              <a:rPr sz="2400" spc="-195" dirty="0">
                <a:solidFill>
                  <a:srgbClr val="000000"/>
                </a:solidFill>
              </a:rPr>
              <a:t>A</a:t>
            </a:r>
            <a:r>
              <a:rPr sz="2400" spc="-5" dirty="0">
                <a:solidFill>
                  <a:srgbClr val="000000"/>
                </a:solidFill>
              </a:rPr>
              <a:t>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4514" y="1240027"/>
            <a:ext cx="48571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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Standard TM simulated by Multitape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20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Font typeface="Wingdings"/>
              <a:buChar char=""/>
              <a:tabLst>
                <a:tab pos="284480" algn="l"/>
                <a:tab pos="1886585" algn="l"/>
              </a:tabLst>
            </a:pPr>
            <a:r>
              <a:rPr sz="2000" dirty="0">
                <a:latin typeface="Arial"/>
                <a:cs typeface="Arial"/>
              </a:rPr>
              <a:t>Multitape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	simulated by Standard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5628" y="3047936"/>
            <a:ext cx="1382395" cy="1026160"/>
            <a:chOff x="1345628" y="3047936"/>
            <a:chExt cx="1382395" cy="1026160"/>
          </a:xfrm>
        </p:grpSpPr>
        <p:sp>
          <p:nvSpPr>
            <p:cNvPr id="6" name="object 6"/>
            <p:cNvSpPr/>
            <p:nvPr/>
          </p:nvSpPr>
          <p:spPr>
            <a:xfrm>
              <a:off x="1358646" y="3060953"/>
              <a:ext cx="1356360" cy="1000125"/>
            </a:xfrm>
            <a:custGeom>
              <a:avLst/>
              <a:gdLst/>
              <a:ahLst/>
              <a:cxnLst/>
              <a:rect l="l" t="t" r="r" b="b"/>
              <a:pathLst>
                <a:path w="1356360" h="1000125">
                  <a:moveTo>
                    <a:pt x="0" y="999744"/>
                  </a:moveTo>
                  <a:lnTo>
                    <a:pt x="1356360" y="999744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5233" y="3519423"/>
              <a:ext cx="142996" cy="199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53514" y="340436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499" y="4767834"/>
          <a:ext cx="189484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/>
                <a:gridCol w="206375"/>
                <a:gridCol w="215900"/>
                <a:gridCol w="234315"/>
                <a:gridCol w="206375"/>
                <a:gridCol w="206375"/>
                <a:gridCol w="206375"/>
                <a:gridCol w="206375"/>
                <a:gridCol w="20637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b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c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79650" y="4780026"/>
          <a:ext cx="190373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/>
                <a:gridCol w="206375"/>
                <a:gridCol w="234315"/>
                <a:gridCol w="224790"/>
                <a:gridCol w="206375"/>
                <a:gridCol w="206375"/>
                <a:gridCol w="206375"/>
                <a:gridCol w="206375"/>
                <a:gridCol w="206375"/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f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47116" y="3916679"/>
            <a:ext cx="2623185" cy="1051560"/>
            <a:chOff x="547116" y="3916679"/>
            <a:chExt cx="2623185" cy="1051560"/>
          </a:xfrm>
        </p:grpSpPr>
        <p:sp>
          <p:nvSpPr>
            <p:cNvPr id="12" name="object 12"/>
            <p:cNvSpPr/>
            <p:nvPr/>
          </p:nvSpPr>
          <p:spPr>
            <a:xfrm>
              <a:off x="547116" y="3916679"/>
              <a:ext cx="1051560" cy="1051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83" y="4060697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14452" y="596264"/>
                  </a:moveTo>
                  <a:lnTo>
                    <a:pt x="2082" y="603376"/>
                  </a:lnTo>
                  <a:lnTo>
                    <a:pt x="0" y="611377"/>
                  </a:lnTo>
                  <a:lnTo>
                    <a:pt x="3606" y="617474"/>
                  </a:lnTo>
                  <a:lnTo>
                    <a:pt x="60134" y="714501"/>
                  </a:lnTo>
                  <a:lnTo>
                    <a:pt x="75154" y="688720"/>
                  </a:lnTo>
                  <a:lnTo>
                    <a:pt x="47180" y="688720"/>
                  </a:lnTo>
                  <a:lnTo>
                    <a:pt x="47180" y="640856"/>
                  </a:lnTo>
                  <a:lnTo>
                    <a:pt x="25984" y="604519"/>
                  </a:lnTo>
                  <a:lnTo>
                    <a:pt x="22377" y="598296"/>
                  </a:lnTo>
                  <a:lnTo>
                    <a:pt x="14452" y="596264"/>
                  </a:lnTo>
                  <a:close/>
                </a:path>
                <a:path w="835025" h="715010">
                  <a:moveTo>
                    <a:pt x="47180" y="640856"/>
                  </a:moveTo>
                  <a:lnTo>
                    <a:pt x="47180" y="688720"/>
                  </a:lnTo>
                  <a:lnTo>
                    <a:pt x="73088" y="688720"/>
                  </a:lnTo>
                  <a:lnTo>
                    <a:pt x="73088" y="682244"/>
                  </a:lnTo>
                  <a:lnTo>
                    <a:pt x="48945" y="682244"/>
                  </a:lnTo>
                  <a:lnTo>
                    <a:pt x="60134" y="663063"/>
                  </a:lnTo>
                  <a:lnTo>
                    <a:pt x="47180" y="640856"/>
                  </a:lnTo>
                  <a:close/>
                </a:path>
                <a:path w="835025" h="715010">
                  <a:moveTo>
                    <a:pt x="105816" y="596264"/>
                  </a:moveTo>
                  <a:lnTo>
                    <a:pt x="97891" y="598296"/>
                  </a:lnTo>
                  <a:lnTo>
                    <a:pt x="94284" y="604519"/>
                  </a:lnTo>
                  <a:lnTo>
                    <a:pt x="73088" y="640856"/>
                  </a:lnTo>
                  <a:lnTo>
                    <a:pt x="73088" y="688720"/>
                  </a:lnTo>
                  <a:lnTo>
                    <a:pt x="75154" y="688720"/>
                  </a:lnTo>
                  <a:lnTo>
                    <a:pt x="116662" y="617474"/>
                  </a:lnTo>
                  <a:lnTo>
                    <a:pt x="120269" y="611377"/>
                  </a:lnTo>
                  <a:lnTo>
                    <a:pt x="118186" y="603376"/>
                  </a:lnTo>
                  <a:lnTo>
                    <a:pt x="105816" y="596264"/>
                  </a:lnTo>
                  <a:close/>
                </a:path>
                <a:path w="835025" h="715010">
                  <a:moveTo>
                    <a:pt x="60134" y="663063"/>
                  </a:moveTo>
                  <a:lnTo>
                    <a:pt x="48945" y="682244"/>
                  </a:lnTo>
                  <a:lnTo>
                    <a:pt x="71323" y="682244"/>
                  </a:lnTo>
                  <a:lnTo>
                    <a:pt x="60134" y="663063"/>
                  </a:lnTo>
                  <a:close/>
                </a:path>
                <a:path w="835025" h="715010">
                  <a:moveTo>
                    <a:pt x="73088" y="640856"/>
                  </a:moveTo>
                  <a:lnTo>
                    <a:pt x="60134" y="663063"/>
                  </a:lnTo>
                  <a:lnTo>
                    <a:pt x="71323" y="682244"/>
                  </a:lnTo>
                  <a:lnTo>
                    <a:pt x="73088" y="682244"/>
                  </a:lnTo>
                  <a:lnTo>
                    <a:pt x="73088" y="640856"/>
                  </a:lnTo>
                  <a:close/>
                </a:path>
                <a:path w="835025" h="715010">
                  <a:moveTo>
                    <a:pt x="761555" y="344296"/>
                  </a:moveTo>
                  <a:lnTo>
                    <a:pt x="52984" y="344296"/>
                  </a:lnTo>
                  <a:lnTo>
                    <a:pt x="47180" y="350012"/>
                  </a:lnTo>
                  <a:lnTo>
                    <a:pt x="47180" y="640856"/>
                  </a:lnTo>
                  <a:lnTo>
                    <a:pt x="60134" y="663063"/>
                  </a:lnTo>
                  <a:lnTo>
                    <a:pt x="73088" y="640856"/>
                  </a:lnTo>
                  <a:lnTo>
                    <a:pt x="73088" y="370204"/>
                  </a:lnTo>
                  <a:lnTo>
                    <a:pt x="60134" y="370204"/>
                  </a:lnTo>
                  <a:lnTo>
                    <a:pt x="73088" y="357250"/>
                  </a:lnTo>
                  <a:lnTo>
                    <a:pt x="761555" y="357250"/>
                  </a:lnTo>
                  <a:lnTo>
                    <a:pt x="761555" y="344296"/>
                  </a:lnTo>
                  <a:close/>
                </a:path>
                <a:path w="835025" h="715010">
                  <a:moveTo>
                    <a:pt x="73088" y="357250"/>
                  </a:moveTo>
                  <a:lnTo>
                    <a:pt x="60134" y="370204"/>
                  </a:lnTo>
                  <a:lnTo>
                    <a:pt x="73088" y="370204"/>
                  </a:lnTo>
                  <a:lnTo>
                    <a:pt x="73088" y="357250"/>
                  </a:lnTo>
                  <a:close/>
                </a:path>
                <a:path w="835025" h="715010">
                  <a:moveTo>
                    <a:pt x="787463" y="344296"/>
                  </a:moveTo>
                  <a:lnTo>
                    <a:pt x="774509" y="344296"/>
                  </a:lnTo>
                  <a:lnTo>
                    <a:pt x="761555" y="357250"/>
                  </a:lnTo>
                  <a:lnTo>
                    <a:pt x="73088" y="357250"/>
                  </a:lnTo>
                  <a:lnTo>
                    <a:pt x="73088" y="370204"/>
                  </a:lnTo>
                  <a:lnTo>
                    <a:pt x="781621" y="370204"/>
                  </a:lnTo>
                  <a:lnTo>
                    <a:pt x="787463" y="364363"/>
                  </a:lnTo>
                  <a:lnTo>
                    <a:pt x="787463" y="344296"/>
                  </a:lnTo>
                  <a:close/>
                </a:path>
                <a:path w="835025" h="715010">
                  <a:moveTo>
                    <a:pt x="774509" y="51289"/>
                  </a:moveTo>
                  <a:lnTo>
                    <a:pt x="761555" y="73496"/>
                  </a:lnTo>
                  <a:lnTo>
                    <a:pt x="761555" y="357250"/>
                  </a:lnTo>
                  <a:lnTo>
                    <a:pt x="774509" y="344296"/>
                  </a:lnTo>
                  <a:lnTo>
                    <a:pt x="787463" y="344296"/>
                  </a:lnTo>
                  <a:lnTo>
                    <a:pt x="787463" y="73496"/>
                  </a:lnTo>
                  <a:lnTo>
                    <a:pt x="774509" y="51289"/>
                  </a:lnTo>
                  <a:close/>
                </a:path>
                <a:path w="835025" h="715010">
                  <a:moveTo>
                    <a:pt x="774509" y="0"/>
                  </a:moveTo>
                  <a:lnTo>
                    <a:pt x="714438" y="102996"/>
                  </a:lnTo>
                  <a:lnTo>
                    <a:pt x="716470" y="110997"/>
                  </a:lnTo>
                  <a:lnTo>
                    <a:pt x="722693" y="114553"/>
                  </a:lnTo>
                  <a:lnTo>
                    <a:pt x="728789" y="118109"/>
                  </a:lnTo>
                  <a:lnTo>
                    <a:pt x="736790" y="116077"/>
                  </a:lnTo>
                  <a:lnTo>
                    <a:pt x="740346" y="109854"/>
                  </a:lnTo>
                  <a:lnTo>
                    <a:pt x="761555" y="73496"/>
                  </a:lnTo>
                  <a:lnTo>
                    <a:pt x="761555" y="25653"/>
                  </a:lnTo>
                  <a:lnTo>
                    <a:pt x="789471" y="25653"/>
                  </a:lnTo>
                  <a:lnTo>
                    <a:pt x="774509" y="0"/>
                  </a:lnTo>
                  <a:close/>
                </a:path>
                <a:path w="835025" h="715010">
                  <a:moveTo>
                    <a:pt x="789471" y="25653"/>
                  </a:moveTo>
                  <a:lnTo>
                    <a:pt x="787463" y="25653"/>
                  </a:lnTo>
                  <a:lnTo>
                    <a:pt x="787463" y="73496"/>
                  </a:lnTo>
                  <a:lnTo>
                    <a:pt x="808672" y="109854"/>
                  </a:lnTo>
                  <a:lnTo>
                    <a:pt x="812228" y="116077"/>
                  </a:lnTo>
                  <a:lnTo>
                    <a:pt x="820229" y="118109"/>
                  </a:lnTo>
                  <a:lnTo>
                    <a:pt x="826325" y="114553"/>
                  </a:lnTo>
                  <a:lnTo>
                    <a:pt x="832548" y="110997"/>
                  </a:lnTo>
                  <a:lnTo>
                    <a:pt x="834707" y="102996"/>
                  </a:lnTo>
                  <a:lnTo>
                    <a:pt x="831024" y="96900"/>
                  </a:lnTo>
                  <a:lnTo>
                    <a:pt x="789471" y="25653"/>
                  </a:lnTo>
                  <a:close/>
                </a:path>
                <a:path w="835025" h="715010">
                  <a:moveTo>
                    <a:pt x="787463" y="25653"/>
                  </a:moveTo>
                  <a:lnTo>
                    <a:pt x="761555" y="25653"/>
                  </a:lnTo>
                  <a:lnTo>
                    <a:pt x="761555" y="73496"/>
                  </a:lnTo>
                  <a:lnTo>
                    <a:pt x="774509" y="51289"/>
                  </a:lnTo>
                  <a:lnTo>
                    <a:pt x="763333" y="32131"/>
                  </a:lnTo>
                  <a:lnTo>
                    <a:pt x="787463" y="32131"/>
                  </a:lnTo>
                  <a:lnTo>
                    <a:pt x="787463" y="25653"/>
                  </a:lnTo>
                  <a:close/>
                </a:path>
                <a:path w="835025" h="715010">
                  <a:moveTo>
                    <a:pt x="787463" y="32131"/>
                  </a:moveTo>
                  <a:lnTo>
                    <a:pt x="785685" y="32131"/>
                  </a:lnTo>
                  <a:lnTo>
                    <a:pt x="774509" y="51289"/>
                  </a:lnTo>
                  <a:lnTo>
                    <a:pt x="787463" y="73496"/>
                  </a:lnTo>
                  <a:lnTo>
                    <a:pt x="787463" y="32131"/>
                  </a:lnTo>
                  <a:close/>
                </a:path>
                <a:path w="835025" h="715010">
                  <a:moveTo>
                    <a:pt x="785685" y="32131"/>
                  </a:moveTo>
                  <a:lnTo>
                    <a:pt x="763333" y="32131"/>
                  </a:lnTo>
                  <a:lnTo>
                    <a:pt x="774509" y="51289"/>
                  </a:lnTo>
                  <a:lnTo>
                    <a:pt x="785685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8360" y="3916679"/>
              <a:ext cx="1051560" cy="1051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6691" y="4060697"/>
              <a:ext cx="835025" cy="715010"/>
            </a:xfrm>
            <a:custGeom>
              <a:avLst/>
              <a:gdLst/>
              <a:ahLst/>
              <a:cxnLst/>
              <a:rect l="l" t="t" r="r" b="b"/>
              <a:pathLst>
                <a:path w="835025" h="715010">
                  <a:moveTo>
                    <a:pt x="728726" y="596264"/>
                  </a:moveTo>
                  <a:lnTo>
                    <a:pt x="722629" y="599820"/>
                  </a:lnTo>
                  <a:lnTo>
                    <a:pt x="716407" y="603376"/>
                  </a:lnTo>
                  <a:lnTo>
                    <a:pt x="714375" y="611377"/>
                  </a:lnTo>
                  <a:lnTo>
                    <a:pt x="774445" y="714501"/>
                  </a:lnTo>
                  <a:lnTo>
                    <a:pt x="789462" y="688720"/>
                  </a:lnTo>
                  <a:lnTo>
                    <a:pt x="761491" y="688720"/>
                  </a:lnTo>
                  <a:lnTo>
                    <a:pt x="761491" y="640878"/>
                  </a:lnTo>
                  <a:lnTo>
                    <a:pt x="740282" y="604519"/>
                  </a:lnTo>
                  <a:lnTo>
                    <a:pt x="736726" y="598296"/>
                  </a:lnTo>
                  <a:lnTo>
                    <a:pt x="728726" y="596264"/>
                  </a:lnTo>
                  <a:close/>
                </a:path>
                <a:path w="835025" h="715010">
                  <a:moveTo>
                    <a:pt x="761491" y="640878"/>
                  </a:moveTo>
                  <a:lnTo>
                    <a:pt x="761491" y="688720"/>
                  </a:lnTo>
                  <a:lnTo>
                    <a:pt x="787400" y="688720"/>
                  </a:lnTo>
                  <a:lnTo>
                    <a:pt x="787400" y="682244"/>
                  </a:lnTo>
                  <a:lnTo>
                    <a:pt x="763269" y="682244"/>
                  </a:lnTo>
                  <a:lnTo>
                    <a:pt x="774445" y="663085"/>
                  </a:lnTo>
                  <a:lnTo>
                    <a:pt x="761491" y="640878"/>
                  </a:lnTo>
                  <a:close/>
                </a:path>
                <a:path w="835025" h="715010">
                  <a:moveTo>
                    <a:pt x="820165" y="596264"/>
                  </a:moveTo>
                  <a:lnTo>
                    <a:pt x="812164" y="598296"/>
                  </a:lnTo>
                  <a:lnTo>
                    <a:pt x="808608" y="604519"/>
                  </a:lnTo>
                  <a:lnTo>
                    <a:pt x="787400" y="640878"/>
                  </a:lnTo>
                  <a:lnTo>
                    <a:pt x="787400" y="688720"/>
                  </a:lnTo>
                  <a:lnTo>
                    <a:pt x="789462" y="688720"/>
                  </a:lnTo>
                  <a:lnTo>
                    <a:pt x="830960" y="617474"/>
                  </a:lnTo>
                  <a:lnTo>
                    <a:pt x="834644" y="611377"/>
                  </a:lnTo>
                  <a:lnTo>
                    <a:pt x="832484" y="603376"/>
                  </a:lnTo>
                  <a:lnTo>
                    <a:pt x="826261" y="599820"/>
                  </a:lnTo>
                  <a:lnTo>
                    <a:pt x="820165" y="596264"/>
                  </a:lnTo>
                  <a:close/>
                </a:path>
                <a:path w="835025" h="715010">
                  <a:moveTo>
                    <a:pt x="774445" y="663085"/>
                  </a:moveTo>
                  <a:lnTo>
                    <a:pt x="763269" y="682244"/>
                  </a:lnTo>
                  <a:lnTo>
                    <a:pt x="785621" y="682244"/>
                  </a:lnTo>
                  <a:lnTo>
                    <a:pt x="774445" y="663085"/>
                  </a:lnTo>
                  <a:close/>
                </a:path>
                <a:path w="835025" h="715010">
                  <a:moveTo>
                    <a:pt x="787400" y="640878"/>
                  </a:moveTo>
                  <a:lnTo>
                    <a:pt x="774445" y="663085"/>
                  </a:lnTo>
                  <a:lnTo>
                    <a:pt x="785621" y="682244"/>
                  </a:lnTo>
                  <a:lnTo>
                    <a:pt x="787400" y="682244"/>
                  </a:lnTo>
                  <a:lnTo>
                    <a:pt x="787400" y="640878"/>
                  </a:lnTo>
                  <a:close/>
                </a:path>
                <a:path w="835025" h="715010">
                  <a:moveTo>
                    <a:pt x="761491" y="357250"/>
                  </a:moveTo>
                  <a:lnTo>
                    <a:pt x="761491" y="640878"/>
                  </a:lnTo>
                  <a:lnTo>
                    <a:pt x="774445" y="663085"/>
                  </a:lnTo>
                  <a:lnTo>
                    <a:pt x="787400" y="640878"/>
                  </a:lnTo>
                  <a:lnTo>
                    <a:pt x="787400" y="370204"/>
                  </a:lnTo>
                  <a:lnTo>
                    <a:pt x="774445" y="370204"/>
                  </a:lnTo>
                  <a:lnTo>
                    <a:pt x="761491" y="357250"/>
                  </a:lnTo>
                  <a:close/>
                </a:path>
                <a:path w="835025" h="715010">
                  <a:moveTo>
                    <a:pt x="60070" y="51289"/>
                  </a:moveTo>
                  <a:lnTo>
                    <a:pt x="47116" y="73496"/>
                  </a:lnTo>
                  <a:lnTo>
                    <a:pt x="47116" y="364363"/>
                  </a:lnTo>
                  <a:lnTo>
                    <a:pt x="52958" y="370204"/>
                  </a:lnTo>
                  <a:lnTo>
                    <a:pt x="761491" y="370204"/>
                  </a:lnTo>
                  <a:lnTo>
                    <a:pt x="761491" y="357250"/>
                  </a:lnTo>
                  <a:lnTo>
                    <a:pt x="73025" y="357250"/>
                  </a:lnTo>
                  <a:lnTo>
                    <a:pt x="60070" y="344296"/>
                  </a:lnTo>
                  <a:lnTo>
                    <a:pt x="73025" y="344296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835025" h="715010">
                  <a:moveTo>
                    <a:pt x="781557" y="344296"/>
                  </a:moveTo>
                  <a:lnTo>
                    <a:pt x="73025" y="344296"/>
                  </a:lnTo>
                  <a:lnTo>
                    <a:pt x="73025" y="357250"/>
                  </a:lnTo>
                  <a:lnTo>
                    <a:pt x="761491" y="357250"/>
                  </a:lnTo>
                  <a:lnTo>
                    <a:pt x="774445" y="370204"/>
                  </a:lnTo>
                  <a:lnTo>
                    <a:pt x="787400" y="370204"/>
                  </a:lnTo>
                  <a:lnTo>
                    <a:pt x="787400" y="350012"/>
                  </a:lnTo>
                  <a:lnTo>
                    <a:pt x="781557" y="344296"/>
                  </a:lnTo>
                  <a:close/>
                </a:path>
                <a:path w="835025" h="715010">
                  <a:moveTo>
                    <a:pt x="73025" y="344296"/>
                  </a:moveTo>
                  <a:lnTo>
                    <a:pt x="60070" y="344296"/>
                  </a:lnTo>
                  <a:lnTo>
                    <a:pt x="73025" y="357250"/>
                  </a:lnTo>
                  <a:lnTo>
                    <a:pt x="73025" y="344296"/>
                  </a:lnTo>
                  <a:close/>
                </a:path>
                <a:path w="835025" h="715010">
                  <a:moveTo>
                    <a:pt x="60070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835025" h="71501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6" y="114553"/>
                  </a:lnTo>
                  <a:lnTo>
                    <a:pt x="118109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</a:path>
                <a:path w="835025" h="715010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835025" h="715010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835025" h="715010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8916" y="5516676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0998" y="5588000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565775" y="4851400"/>
          <a:ext cx="2534282" cy="112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94334"/>
                <a:gridCol w="393700"/>
                <a:gridCol w="393700"/>
                <a:gridCol w="337819"/>
                <a:gridCol w="337819"/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C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f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130988" y="2988500"/>
            <a:ext cx="1240790" cy="1097915"/>
            <a:chOff x="6130988" y="2988500"/>
            <a:chExt cx="1240790" cy="1097915"/>
          </a:xfrm>
        </p:grpSpPr>
        <p:sp>
          <p:nvSpPr>
            <p:cNvPr id="20" name="object 20"/>
            <p:cNvSpPr/>
            <p:nvPr/>
          </p:nvSpPr>
          <p:spPr>
            <a:xfrm>
              <a:off x="6144006" y="3001518"/>
              <a:ext cx="1214755" cy="1071880"/>
            </a:xfrm>
            <a:custGeom>
              <a:avLst/>
              <a:gdLst/>
              <a:ahLst/>
              <a:cxnLst/>
              <a:rect l="l" t="t" r="r" b="b"/>
              <a:pathLst>
                <a:path w="1214754" h="1071879">
                  <a:moveTo>
                    <a:pt x="0" y="1071372"/>
                  </a:moveTo>
                  <a:lnTo>
                    <a:pt x="1214627" y="1071372"/>
                  </a:lnTo>
                  <a:lnTo>
                    <a:pt x="1214627" y="0"/>
                  </a:lnTo>
                  <a:lnTo>
                    <a:pt x="0" y="0"/>
                  </a:lnTo>
                  <a:lnTo>
                    <a:pt x="0" y="10713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8965" y="3495040"/>
              <a:ext cx="142996" cy="1997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69151" y="33809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18859" y="3928871"/>
            <a:ext cx="802005" cy="1051560"/>
            <a:chOff x="6118859" y="3928871"/>
            <a:chExt cx="802005" cy="1051560"/>
          </a:xfrm>
        </p:grpSpPr>
        <p:sp>
          <p:nvSpPr>
            <p:cNvPr id="24" name="object 24"/>
            <p:cNvSpPr/>
            <p:nvPr/>
          </p:nvSpPr>
          <p:spPr>
            <a:xfrm>
              <a:off x="6118859" y="3928871"/>
              <a:ext cx="801623" cy="10515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0492" y="4072889"/>
              <a:ext cx="577850" cy="715010"/>
            </a:xfrm>
            <a:custGeom>
              <a:avLst/>
              <a:gdLst/>
              <a:ahLst/>
              <a:cxnLst/>
              <a:rect l="l" t="t" r="r" b="b"/>
              <a:pathLst>
                <a:path w="577850" h="715010">
                  <a:moveTo>
                    <a:pt x="14986" y="594868"/>
                  </a:moveTo>
                  <a:lnTo>
                    <a:pt x="8636" y="598297"/>
                  </a:lnTo>
                  <a:lnTo>
                    <a:pt x="2412" y="601726"/>
                  </a:lnTo>
                  <a:lnTo>
                    <a:pt x="0" y="609473"/>
                  </a:lnTo>
                  <a:lnTo>
                    <a:pt x="56769" y="714502"/>
                  </a:lnTo>
                  <a:lnTo>
                    <a:pt x="72409" y="689610"/>
                  </a:lnTo>
                  <a:lnTo>
                    <a:pt x="70485" y="689610"/>
                  </a:lnTo>
                  <a:lnTo>
                    <a:pt x="44704" y="687959"/>
                  </a:lnTo>
                  <a:lnTo>
                    <a:pt x="45212" y="679831"/>
                  </a:lnTo>
                  <a:lnTo>
                    <a:pt x="46862" y="662559"/>
                  </a:lnTo>
                  <a:lnTo>
                    <a:pt x="49223" y="646032"/>
                  </a:lnTo>
                  <a:lnTo>
                    <a:pt x="22860" y="597154"/>
                  </a:lnTo>
                  <a:lnTo>
                    <a:pt x="14986" y="594868"/>
                  </a:lnTo>
                  <a:close/>
                </a:path>
                <a:path w="577850" h="715010">
                  <a:moveTo>
                    <a:pt x="49223" y="646032"/>
                  </a:moveTo>
                  <a:lnTo>
                    <a:pt x="46862" y="662559"/>
                  </a:lnTo>
                  <a:lnTo>
                    <a:pt x="45212" y="679831"/>
                  </a:lnTo>
                  <a:lnTo>
                    <a:pt x="44704" y="687959"/>
                  </a:lnTo>
                  <a:lnTo>
                    <a:pt x="70485" y="689610"/>
                  </a:lnTo>
                  <a:lnTo>
                    <a:pt x="70966" y="682625"/>
                  </a:lnTo>
                  <a:lnTo>
                    <a:pt x="68961" y="682625"/>
                  </a:lnTo>
                  <a:lnTo>
                    <a:pt x="46609" y="681990"/>
                  </a:lnTo>
                  <a:lnTo>
                    <a:pt x="58452" y="663141"/>
                  </a:lnTo>
                  <a:lnTo>
                    <a:pt x="49223" y="646032"/>
                  </a:lnTo>
                  <a:close/>
                </a:path>
                <a:path w="577850" h="715010">
                  <a:moveTo>
                    <a:pt x="106299" y="597916"/>
                  </a:moveTo>
                  <a:lnTo>
                    <a:pt x="77863" y="632247"/>
                  </a:lnTo>
                  <a:lnTo>
                    <a:pt x="70966" y="682625"/>
                  </a:lnTo>
                  <a:lnTo>
                    <a:pt x="70485" y="689610"/>
                  </a:lnTo>
                  <a:lnTo>
                    <a:pt x="72409" y="689610"/>
                  </a:lnTo>
                  <a:lnTo>
                    <a:pt x="116459" y="619506"/>
                  </a:lnTo>
                  <a:lnTo>
                    <a:pt x="120269" y="613537"/>
                  </a:lnTo>
                  <a:lnTo>
                    <a:pt x="118491" y="605536"/>
                  </a:lnTo>
                  <a:lnTo>
                    <a:pt x="106299" y="597916"/>
                  </a:lnTo>
                  <a:close/>
                </a:path>
                <a:path w="577850" h="715010">
                  <a:moveTo>
                    <a:pt x="58452" y="663141"/>
                  </a:moveTo>
                  <a:lnTo>
                    <a:pt x="46609" y="681990"/>
                  </a:lnTo>
                  <a:lnTo>
                    <a:pt x="68961" y="682625"/>
                  </a:lnTo>
                  <a:lnTo>
                    <a:pt x="58452" y="663141"/>
                  </a:lnTo>
                  <a:close/>
                </a:path>
                <a:path w="577850" h="715010">
                  <a:moveTo>
                    <a:pt x="77863" y="632247"/>
                  </a:moveTo>
                  <a:lnTo>
                    <a:pt x="58452" y="663141"/>
                  </a:lnTo>
                  <a:lnTo>
                    <a:pt x="68961" y="682625"/>
                  </a:lnTo>
                  <a:lnTo>
                    <a:pt x="70966" y="682625"/>
                  </a:lnTo>
                  <a:lnTo>
                    <a:pt x="72517" y="666115"/>
                  </a:lnTo>
                  <a:lnTo>
                    <a:pt x="74803" y="649986"/>
                  </a:lnTo>
                  <a:lnTo>
                    <a:pt x="77470" y="634111"/>
                  </a:lnTo>
                  <a:lnTo>
                    <a:pt x="77863" y="632247"/>
                  </a:lnTo>
                  <a:close/>
                </a:path>
                <a:path w="577850" h="715010">
                  <a:moveTo>
                    <a:pt x="519343" y="51397"/>
                  </a:moveTo>
                  <a:lnTo>
                    <a:pt x="500001" y="82098"/>
                  </a:lnTo>
                  <a:lnTo>
                    <a:pt x="496951" y="96647"/>
                  </a:lnTo>
                  <a:lnTo>
                    <a:pt x="488696" y="127889"/>
                  </a:lnTo>
                  <a:lnTo>
                    <a:pt x="466343" y="186436"/>
                  </a:lnTo>
                  <a:lnTo>
                    <a:pt x="437514" y="238887"/>
                  </a:lnTo>
                  <a:lnTo>
                    <a:pt x="412496" y="272542"/>
                  </a:lnTo>
                  <a:lnTo>
                    <a:pt x="385317" y="300990"/>
                  </a:lnTo>
                  <a:lnTo>
                    <a:pt x="346963" y="328295"/>
                  </a:lnTo>
                  <a:lnTo>
                    <a:pt x="307848" y="342519"/>
                  </a:lnTo>
                  <a:lnTo>
                    <a:pt x="277622" y="344678"/>
                  </a:lnTo>
                  <a:lnTo>
                    <a:pt x="265303" y="346456"/>
                  </a:lnTo>
                  <a:lnTo>
                    <a:pt x="218694" y="363220"/>
                  </a:lnTo>
                  <a:lnTo>
                    <a:pt x="185801" y="385318"/>
                  </a:lnTo>
                  <a:lnTo>
                    <a:pt x="155194" y="414147"/>
                  </a:lnTo>
                  <a:lnTo>
                    <a:pt x="127254" y="448818"/>
                  </a:lnTo>
                  <a:lnTo>
                    <a:pt x="102616" y="488315"/>
                  </a:lnTo>
                  <a:lnTo>
                    <a:pt x="75311" y="547497"/>
                  </a:lnTo>
                  <a:lnTo>
                    <a:pt x="55626" y="611759"/>
                  </a:lnTo>
                  <a:lnTo>
                    <a:pt x="49223" y="646032"/>
                  </a:lnTo>
                  <a:lnTo>
                    <a:pt x="58452" y="663141"/>
                  </a:lnTo>
                  <a:lnTo>
                    <a:pt x="77863" y="632247"/>
                  </a:lnTo>
                  <a:lnTo>
                    <a:pt x="80772" y="618490"/>
                  </a:lnTo>
                  <a:lnTo>
                    <a:pt x="88900" y="587502"/>
                  </a:lnTo>
                  <a:lnTo>
                    <a:pt x="111252" y="528701"/>
                  </a:lnTo>
                  <a:lnTo>
                    <a:pt x="140081" y="476123"/>
                  </a:lnTo>
                  <a:lnTo>
                    <a:pt x="164973" y="442214"/>
                  </a:lnTo>
                  <a:lnTo>
                    <a:pt x="192024" y="413893"/>
                  </a:lnTo>
                  <a:lnTo>
                    <a:pt x="230124" y="386461"/>
                  </a:lnTo>
                  <a:lnTo>
                    <a:pt x="269240" y="372110"/>
                  </a:lnTo>
                  <a:lnTo>
                    <a:pt x="301625" y="369443"/>
                  </a:lnTo>
                  <a:lnTo>
                    <a:pt x="313563" y="367665"/>
                  </a:lnTo>
                  <a:lnTo>
                    <a:pt x="360045" y="350647"/>
                  </a:lnTo>
                  <a:lnTo>
                    <a:pt x="392811" y="328676"/>
                  </a:lnTo>
                  <a:lnTo>
                    <a:pt x="423290" y="299720"/>
                  </a:lnTo>
                  <a:lnTo>
                    <a:pt x="450977" y="265176"/>
                  </a:lnTo>
                  <a:lnTo>
                    <a:pt x="475741" y="225298"/>
                  </a:lnTo>
                  <a:lnTo>
                    <a:pt x="502920" y="166243"/>
                  </a:lnTo>
                  <a:lnTo>
                    <a:pt x="522351" y="101854"/>
                  </a:lnTo>
                  <a:lnTo>
                    <a:pt x="528642" y="68663"/>
                  </a:lnTo>
                  <a:lnTo>
                    <a:pt x="519343" y="51397"/>
                  </a:lnTo>
                  <a:close/>
                </a:path>
                <a:path w="577850" h="715010">
                  <a:moveTo>
                    <a:pt x="534486" y="24892"/>
                  </a:moveTo>
                  <a:lnTo>
                    <a:pt x="507238" y="24892"/>
                  </a:lnTo>
                  <a:lnTo>
                    <a:pt x="533146" y="26416"/>
                  </a:lnTo>
                  <a:lnTo>
                    <a:pt x="532764" y="34162"/>
                  </a:lnTo>
                  <a:lnTo>
                    <a:pt x="531101" y="51397"/>
                  </a:lnTo>
                  <a:lnTo>
                    <a:pt x="528642" y="68663"/>
                  </a:lnTo>
                  <a:lnTo>
                    <a:pt x="554863" y="117348"/>
                  </a:lnTo>
                  <a:lnTo>
                    <a:pt x="562737" y="119634"/>
                  </a:lnTo>
                  <a:lnTo>
                    <a:pt x="575310" y="112903"/>
                  </a:lnTo>
                  <a:lnTo>
                    <a:pt x="577596" y="105029"/>
                  </a:lnTo>
                  <a:lnTo>
                    <a:pt x="574293" y="98806"/>
                  </a:lnTo>
                  <a:lnTo>
                    <a:pt x="534486" y="24892"/>
                  </a:lnTo>
                  <a:close/>
                </a:path>
                <a:path w="577850" h="715010">
                  <a:moveTo>
                    <a:pt x="521081" y="0"/>
                  </a:moveTo>
                  <a:lnTo>
                    <a:pt x="461263" y="94868"/>
                  </a:lnTo>
                  <a:lnTo>
                    <a:pt x="457454" y="100837"/>
                  </a:lnTo>
                  <a:lnTo>
                    <a:pt x="459232" y="108839"/>
                  </a:lnTo>
                  <a:lnTo>
                    <a:pt x="471424" y="116459"/>
                  </a:lnTo>
                  <a:lnTo>
                    <a:pt x="479425" y="114681"/>
                  </a:lnTo>
                  <a:lnTo>
                    <a:pt x="483235" y="108712"/>
                  </a:lnTo>
                  <a:lnTo>
                    <a:pt x="503047" y="64770"/>
                  </a:lnTo>
                  <a:lnTo>
                    <a:pt x="507238" y="24892"/>
                  </a:lnTo>
                  <a:lnTo>
                    <a:pt x="534486" y="24892"/>
                  </a:lnTo>
                  <a:lnTo>
                    <a:pt x="521081" y="0"/>
                  </a:lnTo>
                  <a:close/>
                </a:path>
                <a:path w="577850" h="715010">
                  <a:moveTo>
                    <a:pt x="507238" y="24892"/>
                  </a:moveTo>
                  <a:lnTo>
                    <a:pt x="503047" y="64770"/>
                  </a:lnTo>
                  <a:lnTo>
                    <a:pt x="500001" y="82098"/>
                  </a:lnTo>
                  <a:lnTo>
                    <a:pt x="519343" y="51397"/>
                  </a:lnTo>
                  <a:lnTo>
                    <a:pt x="508762" y="31750"/>
                  </a:lnTo>
                  <a:lnTo>
                    <a:pt x="532883" y="31750"/>
                  </a:lnTo>
                  <a:lnTo>
                    <a:pt x="533146" y="26416"/>
                  </a:lnTo>
                  <a:lnTo>
                    <a:pt x="507238" y="24892"/>
                  </a:lnTo>
                  <a:close/>
                </a:path>
                <a:path w="577850" h="715010">
                  <a:moveTo>
                    <a:pt x="532883" y="31750"/>
                  </a:moveTo>
                  <a:lnTo>
                    <a:pt x="508762" y="31750"/>
                  </a:lnTo>
                  <a:lnTo>
                    <a:pt x="531240" y="32512"/>
                  </a:lnTo>
                  <a:lnTo>
                    <a:pt x="519343" y="51397"/>
                  </a:lnTo>
                  <a:lnTo>
                    <a:pt x="528642" y="68663"/>
                  </a:lnTo>
                  <a:lnTo>
                    <a:pt x="531113" y="51308"/>
                  </a:lnTo>
                  <a:lnTo>
                    <a:pt x="532764" y="34162"/>
                  </a:lnTo>
                  <a:lnTo>
                    <a:pt x="532883" y="31750"/>
                  </a:lnTo>
                  <a:close/>
                </a:path>
                <a:path w="577850" h="715010">
                  <a:moveTo>
                    <a:pt x="508762" y="31750"/>
                  </a:moveTo>
                  <a:lnTo>
                    <a:pt x="519343" y="51397"/>
                  </a:lnTo>
                  <a:lnTo>
                    <a:pt x="531240" y="32512"/>
                  </a:lnTo>
                  <a:lnTo>
                    <a:pt x="50876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14" y="547223"/>
            <a:ext cx="6087188" cy="25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454278"/>
            <a:ext cx="611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32C16"/>
                </a:solidFill>
              </a:rPr>
              <a:t>NON DETERMINISTIC TURING</a:t>
            </a:r>
            <a:r>
              <a:rPr sz="2400" spc="5" dirty="0">
                <a:solidFill>
                  <a:srgbClr val="B32C16"/>
                </a:solidFill>
              </a:rPr>
              <a:t> </a:t>
            </a:r>
            <a:r>
              <a:rPr sz="2400" spc="-5" dirty="0">
                <a:solidFill>
                  <a:srgbClr val="B32C16"/>
                </a:solidFill>
              </a:rPr>
              <a:t>MACHINES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4514" y="1598498"/>
            <a:ext cx="6668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58445" algn="l"/>
              </a:tabLst>
            </a:pPr>
            <a:r>
              <a:rPr sz="1800" dirty="0">
                <a:latin typeface="Arial"/>
                <a:cs typeface="Arial"/>
              </a:rPr>
              <a:t>It is </a:t>
            </a: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DTM </a:t>
            </a:r>
            <a:r>
              <a:rPr sz="1800" spc="-10" dirty="0">
                <a:latin typeface="Arial"/>
                <a:cs typeface="Arial"/>
              </a:rPr>
              <a:t>except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any input symbol and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current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state it </a:t>
            </a:r>
            <a:r>
              <a:rPr sz="1800" spc="-5" dirty="0">
                <a:latin typeface="Arial"/>
                <a:cs typeface="Arial"/>
              </a:rPr>
              <a:t>has a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choices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string is accepted by a NDTM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is a sequence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moves  that leads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final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514" y="3793997"/>
            <a:ext cx="264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transaction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5379" y="3793997"/>
            <a:ext cx="92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δ : Q X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Γ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1082" y="3725417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16975" dirty="0">
                <a:latin typeface="Arial"/>
                <a:cs typeface="Arial"/>
              </a:rPr>
              <a:t>2 </a:t>
            </a:r>
            <a:r>
              <a:rPr sz="1200" b="1" dirty="0">
                <a:latin typeface="Arial"/>
                <a:cs typeface="Arial"/>
              </a:rPr>
              <a:t>Q X Γ X { L ,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R}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8511" y="3878326"/>
            <a:ext cx="285750" cy="103505"/>
          </a:xfrm>
          <a:custGeom>
            <a:avLst/>
            <a:gdLst/>
            <a:ahLst/>
            <a:cxnLst/>
            <a:rect l="l" t="t" r="r" b="b"/>
            <a:pathLst>
              <a:path w="285750" h="103504">
                <a:moveTo>
                  <a:pt x="249680" y="58288"/>
                </a:moveTo>
                <a:lnTo>
                  <a:pt x="190500" y="92329"/>
                </a:lnTo>
                <a:lnTo>
                  <a:pt x="189484" y="96266"/>
                </a:lnTo>
                <a:lnTo>
                  <a:pt x="191262" y="99313"/>
                </a:lnTo>
                <a:lnTo>
                  <a:pt x="193039" y="102235"/>
                </a:lnTo>
                <a:lnTo>
                  <a:pt x="196850" y="103378"/>
                </a:lnTo>
                <a:lnTo>
                  <a:pt x="274743" y="58419"/>
                </a:lnTo>
                <a:lnTo>
                  <a:pt x="249680" y="58288"/>
                </a:lnTo>
                <a:close/>
              </a:path>
              <a:path w="285750" h="103504">
                <a:moveTo>
                  <a:pt x="260627" y="51997"/>
                </a:moveTo>
                <a:lnTo>
                  <a:pt x="249680" y="58288"/>
                </a:lnTo>
                <a:lnTo>
                  <a:pt x="273176" y="58419"/>
                </a:lnTo>
                <a:lnTo>
                  <a:pt x="273176" y="57531"/>
                </a:lnTo>
                <a:lnTo>
                  <a:pt x="270001" y="57531"/>
                </a:lnTo>
                <a:lnTo>
                  <a:pt x="260627" y="51997"/>
                </a:lnTo>
                <a:close/>
              </a:path>
              <a:path w="285750" h="103504">
                <a:moveTo>
                  <a:pt x="197485" y="0"/>
                </a:moveTo>
                <a:lnTo>
                  <a:pt x="193548" y="888"/>
                </a:lnTo>
                <a:lnTo>
                  <a:pt x="189991" y="6985"/>
                </a:lnTo>
                <a:lnTo>
                  <a:pt x="191008" y="10922"/>
                </a:lnTo>
                <a:lnTo>
                  <a:pt x="249772" y="45589"/>
                </a:lnTo>
                <a:lnTo>
                  <a:pt x="273176" y="45719"/>
                </a:lnTo>
                <a:lnTo>
                  <a:pt x="273176" y="58419"/>
                </a:lnTo>
                <a:lnTo>
                  <a:pt x="274743" y="58419"/>
                </a:lnTo>
                <a:lnTo>
                  <a:pt x="285750" y="52069"/>
                </a:lnTo>
                <a:lnTo>
                  <a:pt x="200405" y="1778"/>
                </a:lnTo>
                <a:lnTo>
                  <a:pt x="197485" y="0"/>
                </a:lnTo>
                <a:close/>
              </a:path>
              <a:path w="285750" h="103504">
                <a:moveTo>
                  <a:pt x="0" y="44196"/>
                </a:moveTo>
                <a:lnTo>
                  <a:pt x="0" y="56896"/>
                </a:lnTo>
                <a:lnTo>
                  <a:pt x="249680" y="58288"/>
                </a:lnTo>
                <a:lnTo>
                  <a:pt x="260627" y="51997"/>
                </a:lnTo>
                <a:lnTo>
                  <a:pt x="249772" y="45589"/>
                </a:lnTo>
                <a:lnTo>
                  <a:pt x="0" y="44196"/>
                </a:lnTo>
                <a:close/>
              </a:path>
              <a:path w="285750" h="103504">
                <a:moveTo>
                  <a:pt x="270001" y="46609"/>
                </a:moveTo>
                <a:lnTo>
                  <a:pt x="260627" y="51997"/>
                </a:lnTo>
                <a:lnTo>
                  <a:pt x="270001" y="57531"/>
                </a:lnTo>
                <a:lnTo>
                  <a:pt x="270001" y="46609"/>
                </a:lnTo>
                <a:close/>
              </a:path>
              <a:path w="285750" h="103504">
                <a:moveTo>
                  <a:pt x="273176" y="46609"/>
                </a:moveTo>
                <a:lnTo>
                  <a:pt x="270001" y="46609"/>
                </a:lnTo>
                <a:lnTo>
                  <a:pt x="270001" y="57531"/>
                </a:lnTo>
                <a:lnTo>
                  <a:pt x="273176" y="57531"/>
                </a:lnTo>
                <a:lnTo>
                  <a:pt x="273176" y="46609"/>
                </a:lnTo>
                <a:close/>
              </a:path>
              <a:path w="285750" h="103504">
                <a:moveTo>
                  <a:pt x="249772" y="45589"/>
                </a:moveTo>
                <a:lnTo>
                  <a:pt x="260627" y="51997"/>
                </a:lnTo>
                <a:lnTo>
                  <a:pt x="270001" y="46609"/>
                </a:lnTo>
                <a:lnTo>
                  <a:pt x="273176" y="46609"/>
                </a:lnTo>
                <a:lnTo>
                  <a:pt x="273176" y="45719"/>
                </a:lnTo>
                <a:lnTo>
                  <a:pt x="249772" y="45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741" y="667004"/>
            <a:ext cx="195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Simulat</a:t>
            </a:r>
            <a:r>
              <a:rPr sz="2800" dirty="0">
                <a:solidFill>
                  <a:srgbClr val="000000"/>
                </a:solidFill>
              </a:rPr>
              <a:t>i</a:t>
            </a:r>
            <a:r>
              <a:rPr sz="2800" spc="-5" dirty="0">
                <a:solidFill>
                  <a:srgbClr val="000000"/>
                </a:solidFill>
              </a:rPr>
              <a:t>o</a:t>
            </a:r>
            <a:r>
              <a:rPr sz="2800" spc="-15" dirty="0">
                <a:solidFill>
                  <a:srgbClr val="000000"/>
                </a:solidFill>
              </a:rPr>
              <a:t>n</a:t>
            </a:r>
            <a:r>
              <a:rPr sz="2800" spc="-5" dirty="0">
                <a:solidFill>
                  <a:srgbClr val="000000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14044" y="1604772"/>
            <a:ext cx="893063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9459" y="1604772"/>
            <a:ext cx="1077467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14044" y="2823972"/>
            <a:ext cx="1644650" cy="1179830"/>
            <a:chOff x="1114044" y="2823972"/>
            <a:chExt cx="1644650" cy="1179830"/>
          </a:xfrm>
        </p:grpSpPr>
        <p:sp>
          <p:nvSpPr>
            <p:cNvPr id="6" name="object 6"/>
            <p:cNvSpPr/>
            <p:nvPr/>
          </p:nvSpPr>
          <p:spPr>
            <a:xfrm>
              <a:off x="1114044" y="2823972"/>
              <a:ext cx="1077468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0972" y="3433572"/>
              <a:ext cx="1077468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83864" y="2823972"/>
            <a:ext cx="893063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237" y="1668907"/>
            <a:ext cx="759269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39090" algn="l"/>
                <a:tab pos="125603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DTM	simulated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NDTM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1199515">
              <a:lnSpc>
                <a:spcPct val="100000"/>
              </a:lnSpc>
              <a:tabLst>
                <a:tab pos="3890010" algn="l"/>
              </a:tabLst>
            </a:pPr>
            <a:r>
              <a:rPr sz="2000" dirty="0">
                <a:latin typeface="Arial"/>
                <a:cs typeface="Arial"/>
              </a:rPr>
              <a:t>In straight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forward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	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buFont typeface="Wingdings"/>
              <a:buChar char=""/>
              <a:tabLst>
                <a:tab pos="339090" algn="l"/>
                <a:tab pos="144081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NDTM	simulated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501650" marR="5080" indent="4051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 NDTM can be seen as one that has the ability to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replicate  whenever 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162" y="762107"/>
            <a:ext cx="4525073" cy="25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465" y="668528"/>
            <a:ext cx="455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</a:rPr>
              <a:t>MULTIHEAD </a:t>
            </a:r>
            <a:r>
              <a:rPr sz="2400" spc="-5" dirty="0">
                <a:solidFill>
                  <a:srgbClr val="C00000"/>
                </a:solidFill>
              </a:rPr>
              <a:t>TURING</a:t>
            </a:r>
            <a:r>
              <a:rPr sz="2400" spc="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MACHINE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78916" y="1740154"/>
            <a:ext cx="765555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84480" algn="l"/>
              </a:tabLst>
            </a:pPr>
            <a:r>
              <a:rPr sz="2000" dirty="0">
                <a:latin typeface="Arial"/>
                <a:cs typeface="Arial"/>
              </a:rPr>
              <a:t>Multihead TM has a number of heads instead of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  <a:tab pos="702945" algn="l"/>
              </a:tabLst>
            </a:pPr>
            <a:r>
              <a:rPr sz="2000" dirty="0">
                <a:latin typeface="Arial"/>
                <a:cs typeface="Arial"/>
              </a:rPr>
              <a:t>Each head indepently read/ write symbols and move left / right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  keep	</a:t>
            </a:r>
            <a:r>
              <a:rPr sz="2000" spc="-15" dirty="0">
                <a:latin typeface="Arial"/>
                <a:cs typeface="Arial"/>
              </a:rPr>
              <a:t>stationery.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0367" y="5399532"/>
            <a:ext cx="6118860" cy="513715"/>
            <a:chOff x="1420367" y="5399532"/>
            <a:chExt cx="6118860" cy="513715"/>
          </a:xfrm>
        </p:grpSpPr>
        <p:sp>
          <p:nvSpPr>
            <p:cNvPr id="6" name="object 6"/>
            <p:cNvSpPr/>
            <p:nvPr/>
          </p:nvSpPr>
          <p:spPr>
            <a:xfrm>
              <a:off x="1420367" y="5420868"/>
              <a:ext cx="6118859" cy="393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6271" y="5399532"/>
              <a:ext cx="434339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1863" y="5399532"/>
              <a:ext cx="448056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08098" y="545724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1800" b="1" spc="-5" dirty="0">
                <a:latin typeface="Arial"/>
                <a:cs typeface="Arial"/>
              </a:rPr>
              <a:t>a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1464" y="5399532"/>
            <a:ext cx="434339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3290" y="5457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05071" y="5399532"/>
            <a:ext cx="448055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6897" y="54572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14671" y="5399532"/>
            <a:ext cx="4343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46752" y="5457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4271" y="5399532"/>
            <a:ext cx="3840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6352" y="545724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69864" y="5399532"/>
            <a:ext cx="867410" cy="513715"/>
            <a:chOff x="5769864" y="5399532"/>
            <a:chExt cx="867410" cy="513715"/>
          </a:xfrm>
        </p:grpSpPr>
        <p:sp>
          <p:nvSpPr>
            <p:cNvPr id="19" name="object 19"/>
            <p:cNvSpPr/>
            <p:nvPr/>
          </p:nvSpPr>
          <p:spPr>
            <a:xfrm>
              <a:off x="5769864" y="5399532"/>
              <a:ext cx="448056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05550" y="5399532"/>
              <a:ext cx="331470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1944" y="5457240"/>
            <a:ext cx="58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934" algn="l"/>
              </a:tabLst>
            </a:pPr>
            <a:r>
              <a:rPr sz="1800" b="1" dirty="0">
                <a:latin typeface="Arial"/>
                <a:cs typeface="Arial"/>
              </a:rPr>
              <a:t>g	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1390" y="3644646"/>
            <a:ext cx="1499870" cy="7137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7628" y="4352163"/>
            <a:ext cx="3501390" cy="1005205"/>
          </a:xfrm>
          <a:custGeom>
            <a:avLst/>
            <a:gdLst/>
            <a:ahLst/>
            <a:cxnLst/>
            <a:rect l="l" t="t" r="r" b="b"/>
            <a:pathLst>
              <a:path w="3501390" h="1005204">
                <a:moveTo>
                  <a:pt x="1289812" y="9906"/>
                </a:moveTo>
                <a:lnTo>
                  <a:pt x="1281938" y="0"/>
                </a:lnTo>
                <a:lnTo>
                  <a:pt x="24625" y="977874"/>
                </a:lnTo>
                <a:lnTo>
                  <a:pt x="48641" y="917829"/>
                </a:lnTo>
                <a:lnTo>
                  <a:pt x="50038" y="914654"/>
                </a:lnTo>
                <a:lnTo>
                  <a:pt x="48387" y="910971"/>
                </a:lnTo>
                <a:lnTo>
                  <a:pt x="45212" y="909574"/>
                </a:lnTo>
                <a:lnTo>
                  <a:pt x="41910" y="908304"/>
                </a:lnTo>
                <a:lnTo>
                  <a:pt x="38227" y="909828"/>
                </a:lnTo>
                <a:lnTo>
                  <a:pt x="36830" y="913130"/>
                </a:lnTo>
                <a:lnTo>
                  <a:pt x="0" y="1005078"/>
                </a:lnTo>
                <a:lnTo>
                  <a:pt x="20015" y="1002411"/>
                </a:lnTo>
                <a:lnTo>
                  <a:pt x="101727" y="991489"/>
                </a:lnTo>
                <a:lnTo>
                  <a:pt x="104140" y="988314"/>
                </a:lnTo>
                <a:lnTo>
                  <a:pt x="103632" y="984885"/>
                </a:lnTo>
                <a:lnTo>
                  <a:pt x="103251" y="981329"/>
                </a:lnTo>
                <a:lnTo>
                  <a:pt x="99949" y="978916"/>
                </a:lnTo>
                <a:lnTo>
                  <a:pt x="96520" y="979424"/>
                </a:lnTo>
                <a:lnTo>
                  <a:pt x="32359" y="988009"/>
                </a:lnTo>
                <a:lnTo>
                  <a:pt x="13843" y="1002411"/>
                </a:lnTo>
                <a:lnTo>
                  <a:pt x="17259" y="999744"/>
                </a:lnTo>
                <a:lnTo>
                  <a:pt x="32359" y="988009"/>
                </a:lnTo>
                <a:lnTo>
                  <a:pt x="1289812" y="9906"/>
                </a:lnTo>
                <a:close/>
              </a:path>
              <a:path w="3501390" h="1005204">
                <a:moveTo>
                  <a:pt x="1577086" y="7747"/>
                </a:moveTo>
                <a:lnTo>
                  <a:pt x="1565783" y="2159"/>
                </a:lnTo>
                <a:lnTo>
                  <a:pt x="1081798" y="970127"/>
                </a:lnTo>
                <a:lnTo>
                  <a:pt x="1077595" y="905383"/>
                </a:lnTo>
                <a:lnTo>
                  <a:pt x="1077468" y="901954"/>
                </a:lnTo>
                <a:lnTo>
                  <a:pt x="1074420" y="899287"/>
                </a:lnTo>
                <a:lnTo>
                  <a:pt x="1070864" y="899414"/>
                </a:lnTo>
                <a:lnTo>
                  <a:pt x="1067435" y="899668"/>
                </a:lnTo>
                <a:lnTo>
                  <a:pt x="1064768" y="902716"/>
                </a:lnTo>
                <a:lnTo>
                  <a:pt x="1065022" y="906272"/>
                </a:lnTo>
                <a:lnTo>
                  <a:pt x="1071372" y="1005078"/>
                </a:lnTo>
                <a:lnTo>
                  <a:pt x="1084186" y="996696"/>
                </a:lnTo>
                <a:lnTo>
                  <a:pt x="1157224" y="948944"/>
                </a:lnTo>
                <a:lnTo>
                  <a:pt x="1158113" y="945007"/>
                </a:lnTo>
                <a:lnTo>
                  <a:pt x="1156081" y="942086"/>
                </a:lnTo>
                <a:lnTo>
                  <a:pt x="1154176" y="939165"/>
                </a:lnTo>
                <a:lnTo>
                  <a:pt x="1150239" y="938276"/>
                </a:lnTo>
                <a:lnTo>
                  <a:pt x="1147318" y="940308"/>
                </a:lnTo>
                <a:lnTo>
                  <a:pt x="1093152" y="975741"/>
                </a:lnTo>
                <a:lnTo>
                  <a:pt x="1082675" y="996696"/>
                </a:lnTo>
                <a:lnTo>
                  <a:pt x="1084313" y="993394"/>
                </a:lnTo>
                <a:lnTo>
                  <a:pt x="1093152" y="975741"/>
                </a:lnTo>
                <a:lnTo>
                  <a:pt x="1577086" y="7747"/>
                </a:lnTo>
                <a:close/>
              </a:path>
              <a:path w="3501390" h="1005204">
                <a:moveTo>
                  <a:pt x="2451862" y="833755"/>
                </a:moveTo>
                <a:lnTo>
                  <a:pt x="2449703" y="830326"/>
                </a:lnTo>
                <a:lnTo>
                  <a:pt x="2442845" y="828802"/>
                </a:lnTo>
                <a:lnTo>
                  <a:pt x="2439543" y="830834"/>
                </a:lnTo>
                <a:lnTo>
                  <a:pt x="2438654" y="834263"/>
                </a:lnTo>
                <a:lnTo>
                  <a:pt x="2430907" y="867448"/>
                </a:lnTo>
                <a:lnTo>
                  <a:pt x="2430907" y="919734"/>
                </a:lnTo>
                <a:lnTo>
                  <a:pt x="2418715" y="923544"/>
                </a:lnTo>
                <a:lnTo>
                  <a:pt x="2429268" y="920242"/>
                </a:lnTo>
                <a:lnTo>
                  <a:pt x="2430907" y="919734"/>
                </a:lnTo>
                <a:lnTo>
                  <a:pt x="2430907" y="867448"/>
                </a:lnTo>
                <a:lnTo>
                  <a:pt x="2423960" y="897191"/>
                </a:lnTo>
                <a:lnTo>
                  <a:pt x="2148840" y="3048"/>
                </a:lnTo>
                <a:lnTo>
                  <a:pt x="2136648" y="6858"/>
                </a:lnTo>
                <a:lnTo>
                  <a:pt x="2411768" y="900976"/>
                </a:lnTo>
                <a:lnTo>
                  <a:pt x="2364232" y="857250"/>
                </a:lnTo>
                <a:lnTo>
                  <a:pt x="2361565" y="854837"/>
                </a:lnTo>
                <a:lnTo>
                  <a:pt x="2357628" y="854964"/>
                </a:lnTo>
                <a:lnTo>
                  <a:pt x="2355215" y="857631"/>
                </a:lnTo>
                <a:lnTo>
                  <a:pt x="2352802" y="860171"/>
                </a:lnTo>
                <a:lnTo>
                  <a:pt x="2353056" y="864108"/>
                </a:lnTo>
                <a:lnTo>
                  <a:pt x="2355596" y="866521"/>
                </a:lnTo>
                <a:lnTo>
                  <a:pt x="2428494" y="933704"/>
                </a:lnTo>
                <a:lnTo>
                  <a:pt x="2430869" y="923544"/>
                </a:lnTo>
                <a:lnTo>
                  <a:pt x="2451100" y="837184"/>
                </a:lnTo>
                <a:lnTo>
                  <a:pt x="2451862" y="833755"/>
                </a:lnTo>
                <a:close/>
              </a:path>
              <a:path w="3501390" h="1005204">
                <a:moveTo>
                  <a:pt x="3500882" y="1005078"/>
                </a:moveTo>
                <a:lnTo>
                  <a:pt x="3499688" y="1001141"/>
                </a:lnTo>
                <a:lnTo>
                  <a:pt x="3472307" y="910209"/>
                </a:lnTo>
                <a:lnTo>
                  <a:pt x="3471291" y="906780"/>
                </a:lnTo>
                <a:lnTo>
                  <a:pt x="3467735" y="904875"/>
                </a:lnTo>
                <a:lnTo>
                  <a:pt x="3461131" y="906907"/>
                </a:lnTo>
                <a:lnTo>
                  <a:pt x="3459226" y="910463"/>
                </a:lnTo>
                <a:lnTo>
                  <a:pt x="3460115" y="913892"/>
                </a:lnTo>
                <a:lnTo>
                  <a:pt x="3478733" y="975829"/>
                </a:lnTo>
                <a:lnTo>
                  <a:pt x="2433574" y="254"/>
                </a:lnTo>
                <a:lnTo>
                  <a:pt x="2424938" y="9652"/>
                </a:lnTo>
                <a:lnTo>
                  <a:pt x="3470148" y="985151"/>
                </a:lnTo>
                <a:lnTo>
                  <a:pt x="3403600" y="970026"/>
                </a:lnTo>
                <a:lnTo>
                  <a:pt x="3400171" y="972185"/>
                </a:lnTo>
                <a:lnTo>
                  <a:pt x="3398647" y="979043"/>
                </a:lnTo>
                <a:lnTo>
                  <a:pt x="3400806" y="982472"/>
                </a:lnTo>
                <a:lnTo>
                  <a:pt x="3500882" y="1005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46" y="631027"/>
            <a:ext cx="2164041" cy="29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191" y="524002"/>
            <a:ext cx="220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000000"/>
                </a:solidFill>
              </a:rPr>
              <a:t>SIMULATION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07465" y="1383030"/>
            <a:ext cx="65081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84480" algn="l"/>
                <a:tab pos="1887220" algn="l"/>
                <a:tab pos="3115310" algn="l"/>
              </a:tabLst>
            </a:pPr>
            <a:r>
              <a:rPr sz="2000" dirty="0">
                <a:latin typeface="Arial"/>
                <a:cs typeface="Arial"/>
              </a:rPr>
              <a:t>Standard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	simulated	by Multihead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864869" lvl="1" indent="-154940">
              <a:lnSpc>
                <a:spcPct val="100000"/>
              </a:lnSpc>
              <a:buChar char="-"/>
              <a:tabLst>
                <a:tab pos="865505" algn="l"/>
              </a:tabLst>
            </a:pPr>
            <a:r>
              <a:rPr sz="2000" dirty="0">
                <a:latin typeface="Arial"/>
                <a:cs typeface="Arial"/>
              </a:rPr>
              <a:t>Making on head active and ignore remaining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-"/>
            </a:pP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19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Font typeface="Wingdings"/>
              <a:buChar char=""/>
              <a:tabLst>
                <a:tab pos="284480" algn="l"/>
                <a:tab pos="1959610" algn="l"/>
              </a:tabLst>
            </a:pPr>
            <a:r>
              <a:rPr sz="2000" dirty="0">
                <a:latin typeface="Arial"/>
                <a:cs typeface="Arial"/>
              </a:rPr>
              <a:t>Multihead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	simulated by standard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Arial"/>
              <a:cs typeface="Arial"/>
            </a:endParaRPr>
          </a:p>
          <a:p>
            <a:pPr marL="934719" lvl="1" indent="-224790">
              <a:lnSpc>
                <a:spcPct val="100000"/>
              </a:lnSpc>
              <a:buChar char="-"/>
              <a:tabLst>
                <a:tab pos="934719" algn="l"/>
                <a:tab pos="935355" algn="l"/>
                <a:tab pos="3788410" algn="l"/>
              </a:tabLst>
            </a:pPr>
            <a:r>
              <a:rPr sz="2000" dirty="0">
                <a:latin typeface="Arial"/>
                <a:cs typeface="Arial"/>
              </a:rPr>
              <a:t>For k heads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(k+1)	tracks if there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0874" y="2493898"/>
          <a:ext cx="6096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39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32176" y="859536"/>
            <a:ext cx="15133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9889" y="715518"/>
            <a:ext cx="1499870" cy="7137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6127" y="1423034"/>
            <a:ext cx="1577340" cy="1005205"/>
          </a:xfrm>
          <a:custGeom>
            <a:avLst/>
            <a:gdLst/>
            <a:ahLst/>
            <a:cxnLst/>
            <a:rect l="l" t="t" r="r" b="b"/>
            <a:pathLst>
              <a:path w="1577339" h="1005205">
                <a:moveTo>
                  <a:pt x="1289812" y="9906"/>
                </a:moveTo>
                <a:lnTo>
                  <a:pt x="1281938" y="0"/>
                </a:lnTo>
                <a:lnTo>
                  <a:pt x="24625" y="977874"/>
                </a:lnTo>
                <a:lnTo>
                  <a:pt x="48641" y="917829"/>
                </a:lnTo>
                <a:lnTo>
                  <a:pt x="50038" y="914654"/>
                </a:lnTo>
                <a:lnTo>
                  <a:pt x="48387" y="910971"/>
                </a:lnTo>
                <a:lnTo>
                  <a:pt x="45212" y="909574"/>
                </a:lnTo>
                <a:lnTo>
                  <a:pt x="41910" y="908304"/>
                </a:lnTo>
                <a:lnTo>
                  <a:pt x="38227" y="909828"/>
                </a:lnTo>
                <a:lnTo>
                  <a:pt x="36830" y="913130"/>
                </a:lnTo>
                <a:lnTo>
                  <a:pt x="0" y="1005078"/>
                </a:lnTo>
                <a:lnTo>
                  <a:pt x="20015" y="1002411"/>
                </a:lnTo>
                <a:lnTo>
                  <a:pt x="101727" y="991489"/>
                </a:lnTo>
                <a:lnTo>
                  <a:pt x="104140" y="988314"/>
                </a:lnTo>
                <a:lnTo>
                  <a:pt x="103632" y="984885"/>
                </a:lnTo>
                <a:lnTo>
                  <a:pt x="103251" y="981329"/>
                </a:lnTo>
                <a:lnTo>
                  <a:pt x="99949" y="978916"/>
                </a:lnTo>
                <a:lnTo>
                  <a:pt x="96520" y="979424"/>
                </a:lnTo>
                <a:lnTo>
                  <a:pt x="32359" y="988009"/>
                </a:lnTo>
                <a:lnTo>
                  <a:pt x="13843" y="1002411"/>
                </a:lnTo>
                <a:lnTo>
                  <a:pt x="17259" y="999744"/>
                </a:lnTo>
                <a:lnTo>
                  <a:pt x="32359" y="988009"/>
                </a:lnTo>
                <a:lnTo>
                  <a:pt x="1289812" y="9906"/>
                </a:lnTo>
                <a:close/>
              </a:path>
              <a:path w="1577339" h="1005205">
                <a:moveTo>
                  <a:pt x="1577086" y="7747"/>
                </a:moveTo>
                <a:lnTo>
                  <a:pt x="1565783" y="2159"/>
                </a:lnTo>
                <a:lnTo>
                  <a:pt x="1081798" y="970127"/>
                </a:lnTo>
                <a:lnTo>
                  <a:pt x="1077595" y="905383"/>
                </a:lnTo>
                <a:lnTo>
                  <a:pt x="1077468" y="901954"/>
                </a:lnTo>
                <a:lnTo>
                  <a:pt x="1074420" y="899287"/>
                </a:lnTo>
                <a:lnTo>
                  <a:pt x="1070864" y="899414"/>
                </a:lnTo>
                <a:lnTo>
                  <a:pt x="1067435" y="899668"/>
                </a:lnTo>
                <a:lnTo>
                  <a:pt x="1064768" y="902716"/>
                </a:lnTo>
                <a:lnTo>
                  <a:pt x="1065022" y="906272"/>
                </a:lnTo>
                <a:lnTo>
                  <a:pt x="1071372" y="1005078"/>
                </a:lnTo>
                <a:lnTo>
                  <a:pt x="1084186" y="996696"/>
                </a:lnTo>
                <a:lnTo>
                  <a:pt x="1157224" y="948944"/>
                </a:lnTo>
                <a:lnTo>
                  <a:pt x="1158113" y="945007"/>
                </a:lnTo>
                <a:lnTo>
                  <a:pt x="1156081" y="942086"/>
                </a:lnTo>
                <a:lnTo>
                  <a:pt x="1154176" y="939165"/>
                </a:lnTo>
                <a:lnTo>
                  <a:pt x="1150239" y="938276"/>
                </a:lnTo>
                <a:lnTo>
                  <a:pt x="1147318" y="940308"/>
                </a:lnTo>
                <a:lnTo>
                  <a:pt x="1093152" y="975741"/>
                </a:lnTo>
                <a:lnTo>
                  <a:pt x="1082675" y="996696"/>
                </a:lnTo>
                <a:lnTo>
                  <a:pt x="1084313" y="993394"/>
                </a:lnTo>
                <a:lnTo>
                  <a:pt x="1093152" y="975741"/>
                </a:lnTo>
                <a:lnTo>
                  <a:pt x="1577086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2776" y="1423288"/>
            <a:ext cx="1364615" cy="1005205"/>
          </a:xfrm>
          <a:custGeom>
            <a:avLst/>
            <a:gdLst/>
            <a:ahLst/>
            <a:cxnLst/>
            <a:rect l="l" t="t" r="r" b="b"/>
            <a:pathLst>
              <a:path w="1364614" h="1005205">
                <a:moveTo>
                  <a:pt x="315214" y="833501"/>
                </a:moveTo>
                <a:lnTo>
                  <a:pt x="313055" y="830072"/>
                </a:lnTo>
                <a:lnTo>
                  <a:pt x="306197" y="828548"/>
                </a:lnTo>
                <a:lnTo>
                  <a:pt x="302895" y="830580"/>
                </a:lnTo>
                <a:lnTo>
                  <a:pt x="302006" y="834009"/>
                </a:lnTo>
                <a:lnTo>
                  <a:pt x="287312" y="896937"/>
                </a:lnTo>
                <a:lnTo>
                  <a:pt x="12192" y="2794"/>
                </a:lnTo>
                <a:lnTo>
                  <a:pt x="0" y="6604"/>
                </a:lnTo>
                <a:lnTo>
                  <a:pt x="275120" y="900722"/>
                </a:lnTo>
                <a:lnTo>
                  <a:pt x="227584" y="856996"/>
                </a:lnTo>
                <a:lnTo>
                  <a:pt x="224917" y="854583"/>
                </a:lnTo>
                <a:lnTo>
                  <a:pt x="220980" y="854710"/>
                </a:lnTo>
                <a:lnTo>
                  <a:pt x="218567" y="857377"/>
                </a:lnTo>
                <a:lnTo>
                  <a:pt x="216154" y="859917"/>
                </a:lnTo>
                <a:lnTo>
                  <a:pt x="216408" y="863854"/>
                </a:lnTo>
                <a:lnTo>
                  <a:pt x="218948" y="866267"/>
                </a:lnTo>
                <a:lnTo>
                  <a:pt x="291846" y="933450"/>
                </a:lnTo>
                <a:lnTo>
                  <a:pt x="294220" y="923290"/>
                </a:lnTo>
                <a:lnTo>
                  <a:pt x="314452" y="836930"/>
                </a:lnTo>
                <a:lnTo>
                  <a:pt x="315214" y="833501"/>
                </a:lnTo>
                <a:close/>
              </a:path>
              <a:path w="1364614" h="1005205">
                <a:moveTo>
                  <a:pt x="1364234" y="1004824"/>
                </a:moveTo>
                <a:lnTo>
                  <a:pt x="1363040" y="1000887"/>
                </a:lnTo>
                <a:lnTo>
                  <a:pt x="1335659" y="909955"/>
                </a:lnTo>
                <a:lnTo>
                  <a:pt x="1334643" y="906526"/>
                </a:lnTo>
                <a:lnTo>
                  <a:pt x="1331087" y="904621"/>
                </a:lnTo>
                <a:lnTo>
                  <a:pt x="1324483" y="906653"/>
                </a:lnTo>
                <a:lnTo>
                  <a:pt x="1322578" y="910209"/>
                </a:lnTo>
                <a:lnTo>
                  <a:pt x="1323467" y="913638"/>
                </a:lnTo>
                <a:lnTo>
                  <a:pt x="1342085" y="975575"/>
                </a:lnTo>
                <a:lnTo>
                  <a:pt x="296926" y="0"/>
                </a:lnTo>
                <a:lnTo>
                  <a:pt x="288290" y="9398"/>
                </a:lnTo>
                <a:lnTo>
                  <a:pt x="1333500" y="984897"/>
                </a:lnTo>
                <a:lnTo>
                  <a:pt x="1266952" y="969772"/>
                </a:lnTo>
                <a:lnTo>
                  <a:pt x="1263523" y="971931"/>
                </a:lnTo>
                <a:lnTo>
                  <a:pt x="1261999" y="978789"/>
                </a:lnTo>
                <a:lnTo>
                  <a:pt x="1264158" y="982218"/>
                </a:lnTo>
                <a:lnTo>
                  <a:pt x="1364234" y="1004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65275" y="4494276"/>
          <a:ext cx="5073644" cy="218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/>
                <a:gridCol w="507365"/>
                <a:gridCol w="507365"/>
                <a:gridCol w="507365"/>
                <a:gridCol w="507364"/>
                <a:gridCol w="507364"/>
                <a:gridCol w="507364"/>
                <a:gridCol w="507364"/>
                <a:gridCol w="507364"/>
                <a:gridCol w="507364"/>
              </a:tblGrid>
              <a:tr h="455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1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0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50416" y="2027682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Head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2119" y="2027682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Head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372" y="2098624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Head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3128" y="2098624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Head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5580" y="1486436"/>
            <a:ext cx="1518285" cy="863600"/>
            <a:chOff x="6545580" y="1486436"/>
            <a:chExt cx="1518285" cy="863600"/>
          </a:xfrm>
        </p:grpSpPr>
        <p:sp>
          <p:nvSpPr>
            <p:cNvPr id="13" name="object 13"/>
            <p:cNvSpPr/>
            <p:nvPr/>
          </p:nvSpPr>
          <p:spPr>
            <a:xfrm>
              <a:off x="6755571" y="1486436"/>
              <a:ext cx="1307672" cy="248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5580" y="1670303"/>
              <a:ext cx="845820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723380" y="1383029"/>
            <a:ext cx="1345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Multihe</a:t>
            </a:r>
            <a:r>
              <a:rPr sz="2400" b="0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d  TM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15683" y="5090159"/>
            <a:ext cx="2013585" cy="1045844"/>
            <a:chOff x="6615683" y="5090159"/>
            <a:chExt cx="2013585" cy="1045844"/>
          </a:xfrm>
        </p:grpSpPr>
        <p:sp>
          <p:nvSpPr>
            <p:cNvPr id="17" name="object 17"/>
            <p:cNvSpPr/>
            <p:nvPr/>
          </p:nvSpPr>
          <p:spPr>
            <a:xfrm>
              <a:off x="6615683" y="5090159"/>
              <a:ext cx="2013203" cy="6797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5683" y="5455919"/>
              <a:ext cx="845820" cy="679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95007" y="5170170"/>
            <a:ext cx="1548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Multi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track  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888" y="4528566"/>
            <a:ext cx="88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7" baseline="25462" dirty="0">
                <a:latin typeface="Arial"/>
                <a:cs typeface="Arial"/>
              </a:rPr>
              <a:t>st</a:t>
            </a:r>
            <a:r>
              <a:rPr sz="1800" spc="165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565" y="4874463"/>
            <a:ext cx="1001394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71120">
              <a:lnSpc>
                <a:spcPct val="1563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-7" baseline="25462" dirty="0">
                <a:latin typeface="Arial"/>
                <a:cs typeface="Arial"/>
              </a:rPr>
              <a:t>nd </a:t>
            </a:r>
            <a:r>
              <a:rPr sz="1800" dirty="0">
                <a:latin typeface="Arial"/>
                <a:cs typeface="Arial"/>
              </a:rPr>
              <a:t>track 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-7" baseline="25462" dirty="0">
                <a:latin typeface="Arial"/>
                <a:cs typeface="Arial"/>
              </a:rPr>
              <a:t>rd </a:t>
            </a:r>
            <a:r>
              <a:rPr sz="1800" dirty="0">
                <a:latin typeface="Arial"/>
                <a:cs typeface="Arial"/>
              </a:rPr>
              <a:t>track  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7" baseline="25462" dirty="0">
                <a:latin typeface="Arial"/>
                <a:cs typeface="Arial"/>
              </a:rPr>
              <a:t>th </a:t>
            </a:r>
            <a:r>
              <a:rPr sz="1800" dirty="0">
                <a:latin typeface="Arial"/>
                <a:cs typeface="Arial"/>
              </a:rPr>
              <a:t>track  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spc="-7" baseline="25462" dirty="0">
                <a:latin typeface="Arial"/>
                <a:cs typeface="Arial"/>
              </a:rPr>
              <a:t>th</a:t>
            </a:r>
            <a:r>
              <a:rPr sz="1800" spc="187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6086" y="146304"/>
            <a:ext cx="5186680" cy="789940"/>
            <a:chOff x="1036086" y="146304"/>
            <a:chExt cx="5186680" cy="789940"/>
          </a:xfrm>
        </p:grpSpPr>
        <p:sp>
          <p:nvSpPr>
            <p:cNvPr id="3" name="object 3"/>
            <p:cNvSpPr/>
            <p:nvPr/>
          </p:nvSpPr>
          <p:spPr>
            <a:xfrm>
              <a:off x="1036086" y="346039"/>
              <a:ext cx="712531" cy="294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7236" y="146304"/>
              <a:ext cx="588263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6691" y="146304"/>
              <a:ext cx="4495800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7465" y="237820"/>
            <a:ext cx="4981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OFF- LINE TURING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MACHINE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64642" y="882777"/>
            <a:ext cx="77336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i="1" spc="-5" dirty="0">
                <a:latin typeface="Arial"/>
                <a:cs typeface="Arial"/>
              </a:rPr>
              <a:t>Offline </a:t>
            </a:r>
            <a:r>
              <a:rPr sz="2400" i="1" spc="-35" dirty="0">
                <a:latin typeface="Arial"/>
                <a:cs typeface="Arial"/>
              </a:rPr>
              <a:t>Turing </a:t>
            </a:r>
            <a:r>
              <a:rPr sz="2400" i="1" spc="-5" dirty="0">
                <a:latin typeface="Arial"/>
                <a:cs typeface="Arial"/>
              </a:rPr>
              <a:t>Machine has two</a:t>
            </a:r>
            <a:r>
              <a:rPr sz="2400" i="1" spc="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tapes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1655445" lvl="1" indent="-1186180">
              <a:lnSpc>
                <a:spcPct val="100000"/>
              </a:lnSpc>
              <a:buAutoNum type="arabicPeriod"/>
              <a:tabLst>
                <a:tab pos="1655445" algn="l"/>
                <a:tab pos="1656080" algn="l"/>
                <a:tab pos="4739005" algn="l"/>
              </a:tabLst>
            </a:pPr>
            <a:r>
              <a:rPr sz="2400" i="1" spc="-5" dirty="0">
                <a:latin typeface="Arial"/>
                <a:cs typeface="Arial"/>
              </a:rPr>
              <a:t>One tape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is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read-only	</a:t>
            </a:r>
            <a:r>
              <a:rPr sz="2400" spc="-5" dirty="0">
                <a:latin typeface="Arial"/>
                <a:cs typeface="Arial"/>
              </a:rPr>
              <a:t>and contains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Arial"/>
              <a:cs typeface="Arial"/>
            </a:endParaRPr>
          </a:p>
          <a:p>
            <a:pPr marL="1649095" lvl="1" indent="-1179830">
              <a:lnSpc>
                <a:spcPct val="100000"/>
              </a:lnSpc>
              <a:buAutoNum type="arabicPeriod"/>
              <a:tabLst>
                <a:tab pos="1649095" algn="l"/>
                <a:tab pos="1649730" algn="l"/>
              </a:tabLst>
            </a:pPr>
            <a:r>
              <a:rPr sz="2400" spc="-5" dirty="0">
                <a:latin typeface="Arial"/>
                <a:cs typeface="Arial"/>
              </a:rPr>
              <a:t>The other is </a:t>
            </a:r>
            <a:r>
              <a:rPr sz="2400" dirty="0">
                <a:latin typeface="Arial"/>
                <a:cs typeface="Arial"/>
              </a:rPr>
              <a:t>read-write </a:t>
            </a:r>
            <a:r>
              <a:rPr sz="2400" spc="-5" dirty="0">
                <a:latin typeface="Arial"/>
                <a:cs typeface="Arial"/>
              </a:rPr>
              <a:t>and is initially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blank.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51023" y="3708400"/>
          <a:ext cx="3286756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10845"/>
                <a:gridCol w="410845"/>
                <a:gridCol w="410844"/>
                <a:gridCol w="410844"/>
                <a:gridCol w="410844"/>
                <a:gridCol w="410844"/>
                <a:gridCol w="41084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358134" y="4501134"/>
            <a:ext cx="1214755" cy="929640"/>
          </a:xfrm>
          <a:custGeom>
            <a:avLst/>
            <a:gdLst/>
            <a:ahLst/>
            <a:cxnLst/>
            <a:rect l="l" t="t" r="r" b="b"/>
            <a:pathLst>
              <a:path w="1214754" h="929639">
                <a:moveTo>
                  <a:pt x="0" y="929639"/>
                </a:moveTo>
                <a:lnTo>
                  <a:pt x="1214627" y="929639"/>
                </a:lnTo>
                <a:lnTo>
                  <a:pt x="1214627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5464" y="4672710"/>
            <a:ext cx="760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ntr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97808" y="4044696"/>
            <a:ext cx="337185" cy="650875"/>
            <a:chOff x="3797808" y="4044696"/>
            <a:chExt cx="337185" cy="650875"/>
          </a:xfrm>
        </p:grpSpPr>
        <p:sp>
          <p:nvSpPr>
            <p:cNvPr id="12" name="object 12"/>
            <p:cNvSpPr/>
            <p:nvPr/>
          </p:nvSpPr>
          <p:spPr>
            <a:xfrm>
              <a:off x="3797808" y="4044696"/>
              <a:ext cx="336803" cy="6507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6139" y="4072890"/>
              <a:ext cx="120650" cy="428625"/>
            </a:xfrm>
            <a:custGeom>
              <a:avLst/>
              <a:gdLst/>
              <a:ahLst/>
              <a:cxnLst/>
              <a:rect l="l" t="t" r="r" b="b"/>
              <a:pathLst>
                <a:path w="120650" h="428625">
                  <a:moveTo>
                    <a:pt x="14350" y="310515"/>
                  </a:moveTo>
                  <a:lnTo>
                    <a:pt x="8255" y="314071"/>
                  </a:lnTo>
                  <a:lnTo>
                    <a:pt x="2032" y="317627"/>
                  </a:lnTo>
                  <a:lnTo>
                    <a:pt x="0" y="325628"/>
                  </a:lnTo>
                  <a:lnTo>
                    <a:pt x="60071" y="428625"/>
                  </a:lnTo>
                  <a:lnTo>
                    <a:pt x="75033" y="402971"/>
                  </a:lnTo>
                  <a:lnTo>
                    <a:pt x="47116" y="402971"/>
                  </a:lnTo>
                  <a:lnTo>
                    <a:pt x="47116" y="355128"/>
                  </a:lnTo>
                  <a:lnTo>
                    <a:pt x="25908" y="318770"/>
                  </a:lnTo>
                  <a:lnTo>
                    <a:pt x="22351" y="312547"/>
                  </a:lnTo>
                  <a:lnTo>
                    <a:pt x="14350" y="310515"/>
                  </a:lnTo>
                  <a:close/>
                </a:path>
                <a:path w="120650" h="428625">
                  <a:moveTo>
                    <a:pt x="47117" y="355128"/>
                  </a:moveTo>
                  <a:lnTo>
                    <a:pt x="47116" y="402971"/>
                  </a:lnTo>
                  <a:lnTo>
                    <a:pt x="73025" y="402971"/>
                  </a:lnTo>
                  <a:lnTo>
                    <a:pt x="73025" y="396494"/>
                  </a:lnTo>
                  <a:lnTo>
                    <a:pt x="48895" y="396494"/>
                  </a:lnTo>
                  <a:lnTo>
                    <a:pt x="60071" y="377335"/>
                  </a:lnTo>
                  <a:lnTo>
                    <a:pt x="47117" y="355128"/>
                  </a:lnTo>
                  <a:close/>
                </a:path>
                <a:path w="120650" h="428625">
                  <a:moveTo>
                    <a:pt x="105790" y="310515"/>
                  </a:moveTo>
                  <a:lnTo>
                    <a:pt x="97789" y="312547"/>
                  </a:lnTo>
                  <a:lnTo>
                    <a:pt x="94234" y="318770"/>
                  </a:lnTo>
                  <a:lnTo>
                    <a:pt x="73025" y="355128"/>
                  </a:lnTo>
                  <a:lnTo>
                    <a:pt x="73025" y="402971"/>
                  </a:lnTo>
                  <a:lnTo>
                    <a:pt x="75033" y="402971"/>
                  </a:lnTo>
                  <a:lnTo>
                    <a:pt x="120141" y="325628"/>
                  </a:lnTo>
                  <a:lnTo>
                    <a:pt x="118110" y="317627"/>
                  </a:lnTo>
                  <a:lnTo>
                    <a:pt x="111887" y="314071"/>
                  </a:lnTo>
                  <a:lnTo>
                    <a:pt x="105790" y="310515"/>
                  </a:lnTo>
                  <a:close/>
                </a:path>
                <a:path w="120650" h="428625">
                  <a:moveTo>
                    <a:pt x="60071" y="377335"/>
                  </a:moveTo>
                  <a:lnTo>
                    <a:pt x="48895" y="396494"/>
                  </a:lnTo>
                  <a:lnTo>
                    <a:pt x="71247" y="396494"/>
                  </a:lnTo>
                  <a:lnTo>
                    <a:pt x="60071" y="377335"/>
                  </a:lnTo>
                  <a:close/>
                </a:path>
                <a:path w="120650" h="428625">
                  <a:moveTo>
                    <a:pt x="73025" y="355128"/>
                  </a:moveTo>
                  <a:lnTo>
                    <a:pt x="60071" y="377335"/>
                  </a:lnTo>
                  <a:lnTo>
                    <a:pt x="71247" y="396494"/>
                  </a:lnTo>
                  <a:lnTo>
                    <a:pt x="73025" y="396494"/>
                  </a:lnTo>
                  <a:lnTo>
                    <a:pt x="73025" y="355128"/>
                  </a:lnTo>
                  <a:close/>
                </a:path>
                <a:path w="120650" h="428625">
                  <a:moveTo>
                    <a:pt x="73025" y="0"/>
                  </a:moveTo>
                  <a:lnTo>
                    <a:pt x="47116" y="0"/>
                  </a:lnTo>
                  <a:lnTo>
                    <a:pt x="47117" y="355128"/>
                  </a:lnTo>
                  <a:lnTo>
                    <a:pt x="60071" y="377335"/>
                  </a:lnTo>
                  <a:lnTo>
                    <a:pt x="73025" y="35512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08148" y="5994412"/>
          <a:ext cx="3286756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10845"/>
                <a:gridCol w="410845"/>
                <a:gridCol w="410844"/>
                <a:gridCol w="410844"/>
                <a:gridCol w="410844"/>
                <a:gridCol w="410844"/>
                <a:gridCol w="41084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404615" y="5215128"/>
            <a:ext cx="980440" cy="1051560"/>
            <a:chOff x="3404615" y="5215128"/>
            <a:chExt cx="980440" cy="1051560"/>
          </a:xfrm>
        </p:grpSpPr>
        <p:sp>
          <p:nvSpPr>
            <p:cNvPr id="16" name="object 16"/>
            <p:cNvSpPr/>
            <p:nvPr/>
          </p:nvSpPr>
          <p:spPr>
            <a:xfrm>
              <a:off x="3404615" y="5215128"/>
              <a:ext cx="979932" cy="1051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2946" y="5359146"/>
              <a:ext cx="763270" cy="715010"/>
            </a:xfrm>
            <a:custGeom>
              <a:avLst/>
              <a:gdLst/>
              <a:ahLst/>
              <a:cxnLst/>
              <a:rect l="l" t="t" r="r" b="b"/>
              <a:pathLst>
                <a:path w="763270" h="715010">
                  <a:moveTo>
                    <a:pt x="14350" y="596214"/>
                  </a:moveTo>
                  <a:lnTo>
                    <a:pt x="8254" y="599820"/>
                  </a:lnTo>
                  <a:lnTo>
                    <a:pt x="2031" y="603427"/>
                  </a:lnTo>
                  <a:lnTo>
                    <a:pt x="0" y="611352"/>
                  </a:lnTo>
                  <a:lnTo>
                    <a:pt x="3555" y="617537"/>
                  </a:lnTo>
                  <a:lnTo>
                    <a:pt x="60070" y="714438"/>
                  </a:lnTo>
                  <a:lnTo>
                    <a:pt x="75062" y="688733"/>
                  </a:lnTo>
                  <a:lnTo>
                    <a:pt x="47116" y="688733"/>
                  </a:lnTo>
                  <a:lnTo>
                    <a:pt x="47116" y="640840"/>
                  </a:lnTo>
                  <a:lnTo>
                    <a:pt x="25907" y="604481"/>
                  </a:lnTo>
                  <a:lnTo>
                    <a:pt x="22351" y="598296"/>
                  </a:lnTo>
                  <a:lnTo>
                    <a:pt x="14350" y="596214"/>
                  </a:lnTo>
                  <a:close/>
                </a:path>
                <a:path w="763270" h="715010">
                  <a:moveTo>
                    <a:pt x="47116" y="640840"/>
                  </a:moveTo>
                  <a:lnTo>
                    <a:pt x="47116" y="688733"/>
                  </a:lnTo>
                  <a:lnTo>
                    <a:pt x="73025" y="688733"/>
                  </a:lnTo>
                  <a:lnTo>
                    <a:pt x="73025" y="682205"/>
                  </a:lnTo>
                  <a:lnTo>
                    <a:pt x="48894" y="682205"/>
                  </a:lnTo>
                  <a:lnTo>
                    <a:pt x="60070" y="663047"/>
                  </a:lnTo>
                  <a:lnTo>
                    <a:pt x="47116" y="640840"/>
                  </a:lnTo>
                  <a:close/>
                </a:path>
                <a:path w="763270" h="715010">
                  <a:moveTo>
                    <a:pt x="105790" y="596214"/>
                  </a:moveTo>
                  <a:lnTo>
                    <a:pt x="97789" y="598296"/>
                  </a:lnTo>
                  <a:lnTo>
                    <a:pt x="94233" y="604481"/>
                  </a:lnTo>
                  <a:lnTo>
                    <a:pt x="73025" y="640840"/>
                  </a:lnTo>
                  <a:lnTo>
                    <a:pt x="73025" y="688733"/>
                  </a:lnTo>
                  <a:lnTo>
                    <a:pt x="75062" y="688733"/>
                  </a:lnTo>
                  <a:lnTo>
                    <a:pt x="116586" y="617537"/>
                  </a:lnTo>
                  <a:lnTo>
                    <a:pt x="120141" y="611352"/>
                  </a:lnTo>
                  <a:lnTo>
                    <a:pt x="118110" y="603427"/>
                  </a:lnTo>
                  <a:lnTo>
                    <a:pt x="111887" y="599820"/>
                  </a:lnTo>
                  <a:lnTo>
                    <a:pt x="105790" y="596214"/>
                  </a:lnTo>
                  <a:close/>
                </a:path>
                <a:path w="763270" h="715010">
                  <a:moveTo>
                    <a:pt x="60070" y="663047"/>
                  </a:moveTo>
                  <a:lnTo>
                    <a:pt x="48894" y="682205"/>
                  </a:lnTo>
                  <a:lnTo>
                    <a:pt x="71247" y="682205"/>
                  </a:lnTo>
                  <a:lnTo>
                    <a:pt x="60070" y="663047"/>
                  </a:lnTo>
                  <a:close/>
                </a:path>
                <a:path w="763270" h="715010">
                  <a:moveTo>
                    <a:pt x="73025" y="640840"/>
                  </a:moveTo>
                  <a:lnTo>
                    <a:pt x="60070" y="663047"/>
                  </a:lnTo>
                  <a:lnTo>
                    <a:pt x="71247" y="682205"/>
                  </a:lnTo>
                  <a:lnTo>
                    <a:pt x="73025" y="682205"/>
                  </a:lnTo>
                  <a:lnTo>
                    <a:pt x="73025" y="640840"/>
                  </a:lnTo>
                  <a:close/>
                </a:path>
                <a:path w="763270" h="715010">
                  <a:moveTo>
                    <a:pt x="690117" y="344233"/>
                  </a:moveTo>
                  <a:lnTo>
                    <a:pt x="52958" y="344233"/>
                  </a:lnTo>
                  <a:lnTo>
                    <a:pt x="47116" y="350037"/>
                  </a:lnTo>
                  <a:lnTo>
                    <a:pt x="47116" y="640840"/>
                  </a:lnTo>
                  <a:lnTo>
                    <a:pt x="60070" y="663047"/>
                  </a:lnTo>
                  <a:lnTo>
                    <a:pt x="73024" y="640840"/>
                  </a:lnTo>
                  <a:lnTo>
                    <a:pt x="73025" y="370141"/>
                  </a:lnTo>
                  <a:lnTo>
                    <a:pt x="60070" y="370141"/>
                  </a:lnTo>
                  <a:lnTo>
                    <a:pt x="73025" y="357187"/>
                  </a:lnTo>
                  <a:lnTo>
                    <a:pt x="690117" y="357187"/>
                  </a:lnTo>
                  <a:lnTo>
                    <a:pt x="690117" y="344233"/>
                  </a:lnTo>
                  <a:close/>
                </a:path>
                <a:path w="763270" h="715010">
                  <a:moveTo>
                    <a:pt x="73025" y="357187"/>
                  </a:moveTo>
                  <a:lnTo>
                    <a:pt x="60070" y="370141"/>
                  </a:lnTo>
                  <a:lnTo>
                    <a:pt x="73025" y="370141"/>
                  </a:lnTo>
                  <a:lnTo>
                    <a:pt x="73025" y="357187"/>
                  </a:lnTo>
                  <a:close/>
                </a:path>
                <a:path w="763270" h="715010">
                  <a:moveTo>
                    <a:pt x="716026" y="344233"/>
                  </a:moveTo>
                  <a:lnTo>
                    <a:pt x="703072" y="344233"/>
                  </a:lnTo>
                  <a:lnTo>
                    <a:pt x="690117" y="357187"/>
                  </a:lnTo>
                  <a:lnTo>
                    <a:pt x="73025" y="357187"/>
                  </a:lnTo>
                  <a:lnTo>
                    <a:pt x="73025" y="370141"/>
                  </a:lnTo>
                  <a:lnTo>
                    <a:pt x="710183" y="370141"/>
                  </a:lnTo>
                  <a:lnTo>
                    <a:pt x="716026" y="364350"/>
                  </a:lnTo>
                  <a:lnTo>
                    <a:pt x="716026" y="344233"/>
                  </a:lnTo>
                  <a:close/>
                </a:path>
                <a:path w="763270" h="715010">
                  <a:moveTo>
                    <a:pt x="703008" y="51398"/>
                  </a:moveTo>
                  <a:lnTo>
                    <a:pt x="690117" y="73496"/>
                  </a:lnTo>
                  <a:lnTo>
                    <a:pt x="690117" y="357187"/>
                  </a:lnTo>
                  <a:lnTo>
                    <a:pt x="703072" y="344233"/>
                  </a:lnTo>
                  <a:lnTo>
                    <a:pt x="716026" y="344233"/>
                  </a:lnTo>
                  <a:lnTo>
                    <a:pt x="715899" y="73496"/>
                  </a:lnTo>
                  <a:lnTo>
                    <a:pt x="703008" y="51398"/>
                  </a:lnTo>
                  <a:close/>
                </a:path>
                <a:path w="763270" h="715010">
                  <a:moveTo>
                    <a:pt x="703072" y="0"/>
                  </a:moveTo>
                  <a:lnTo>
                    <a:pt x="642874" y="102996"/>
                  </a:lnTo>
                  <a:lnTo>
                    <a:pt x="644905" y="110997"/>
                  </a:lnTo>
                  <a:lnTo>
                    <a:pt x="657351" y="118109"/>
                  </a:lnTo>
                  <a:lnTo>
                    <a:pt x="665226" y="116077"/>
                  </a:lnTo>
                  <a:lnTo>
                    <a:pt x="668908" y="109854"/>
                  </a:lnTo>
                  <a:lnTo>
                    <a:pt x="689990" y="73714"/>
                  </a:lnTo>
                  <a:lnTo>
                    <a:pt x="690117" y="25653"/>
                  </a:lnTo>
                  <a:lnTo>
                    <a:pt x="718034" y="25653"/>
                  </a:lnTo>
                  <a:lnTo>
                    <a:pt x="703072" y="0"/>
                  </a:lnTo>
                  <a:close/>
                </a:path>
                <a:path w="763270" h="715010">
                  <a:moveTo>
                    <a:pt x="718034" y="25653"/>
                  </a:moveTo>
                  <a:lnTo>
                    <a:pt x="716026" y="25653"/>
                  </a:lnTo>
                  <a:lnTo>
                    <a:pt x="716026" y="73714"/>
                  </a:lnTo>
                  <a:lnTo>
                    <a:pt x="737107" y="109854"/>
                  </a:lnTo>
                  <a:lnTo>
                    <a:pt x="740790" y="116077"/>
                  </a:lnTo>
                  <a:lnTo>
                    <a:pt x="748664" y="118109"/>
                  </a:lnTo>
                  <a:lnTo>
                    <a:pt x="761111" y="110997"/>
                  </a:lnTo>
                  <a:lnTo>
                    <a:pt x="763142" y="102996"/>
                  </a:lnTo>
                  <a:lnTo>
                    <a:pt x="718034" y="25653"/>
                  </a:lnTo>
                  <a:close/>
                </a:path>
                <a:path w="763270" h="715010">
                  <a:moveTo>
                    <a:pt x="716026" y="32130"/>
                  </a:moveTo>
                  <a:lnTo>
                    <a:pt x="714248" y="32130"/>
                  </a:lnTo>
                  <a:lnTo>
                    <a:pt x="703008" y="51398"/>
                  </a:lnTo>
                  <a:lnTo>
                    <a:pt x="716026" y="73714"/>
                  </a:lnTo>
                  <a:lnTo>
                    <a:pt x="716026" y="32130"/>
                  </a:lnTo>
                  <a:close/>
                </a:path>
                <a:path w="763270" h="715010">
                  <a:moveTo>
                    <a:pt x="716026" y="25653"/>
                  </a:moveTo>
                  <a:lnTo>
                    <a:pt x="690117" y="25653"/>
                  </a:lnTo>
                  <a:lnTo>
                    <a:pt x="690117" y="73496"/>
                  </a:lnTo>
                  <a:lnTo>
                    <a:pt x="703008" y="51398"/>
                  </a:lnTo>
                  <a:lnTo>
                    <a:pt x="691768" y="32130"/>
                  </a:lnTo>
                  <a:lnTo>
                    <a:pt x="716026" y="32130"/>
                  </a:lnTo>
                  <a:lnTo>
                    <a:pt x="716026" y="25653"/>
                  </a:lnTo>
                  <a:close/>
                </a:path>
                <a:path w="763270" h="715010">
                  <a:moveTo>
                    <a:pt x="714248" y="32130"/>
                  </a:moveTo>
                  <a:lnTo>
                    <a:pt x="691768" y="32130"/>
                  </a:lnTo>
                  <a:lnTo>
                    <a:pt x="703008" y="51398"/>
                  </a:lnTo>
                  <a:lnTo>
                    <a:pt x="714248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37630" y="3742435"/>
            <a:ext cx="173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Read-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  </a:t>
            </a:r>
            <a:r>
              <a:rPr sz="1800" spc="-10" dirty="0">
                <a:latin typeface="Arial"/>
                <a:cs typeface="Arial"/>
              </a:rPr>
              <a:t>file’s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0505" y="6029045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W/R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30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D</a:t>
            </a:r>
            <a:r>
              <a:rPr sz="3000" b="0" dirty="0">
                <a:solidFill>
                  <a:srgbClr val="565F6C"/>
                </a:solidFill>
                <a:latin typeface="Arial"/>
                <a:cs typeface="Arial"/>
              </a:rPr>
              <a:t>EFIN</a:t>
            </a:r>
            <a:r>
              <a:rPr sz="3000" b="0" spc="-225" dirty="0">
                <a:solidFill>
                  <a:srgbClr val="565F6C"/>
                </a:solidFill>
                <a:latin typeface="Arial"/>
                <a:cs typeface="Arial"/>
              </a:rPr>
              <a:t>A</a:t>
            </a:r>
            <a:r>
              <a:rPr sz="3000" b="0" dirty="0">
                <a:solidFill>
                  <a:srgbClr val="565F6C"/>
                </a:solidFill>
                <a:latin typeface="Arial"/>
                <a:cs typeface="Arial"/>
              </a:rPr>
              <a:t>TI</a:t>
            </a:r>
            <a:r>
              <a:rPr sz="3000" b="0" spc="-10" dirty="0">
                <a:solidFill>
                  <a:srgbClr val="565F6C"/>
                </a:solidFill>
                <a:latin typeface="Arial"/>
                <a:cs typeface="Arial"/>
              </a:rPr>
              <a:t>O</a:t>
            </a: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296784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  <a:tab pos="243967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(TM) </a:t>
            </a:r>
            <a:r>
              <a:rPr sz="2400" spc="-5" dirty="0">
                <a:latin typeface="Arial"/>
                <a:cs typeface="Arial"/>
              </a:rPr>
              <a:t>is a finite-state machine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  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infinite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tape	and a tape head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read or  write one tape cell and </a:t>
            </a:r>
            <a:r>
              <a:rPr sz="2400" dirty="0">
                <a:latin typeface="Arial"/>
                <a:cs typeface="Arial"/>
              </a:rPr>
              <a:t>move left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right.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normally accepts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string, or </a:t>
            </a:r>
            <a:r>
              <a:rPr sz="2400" spc="-5" dirty="0">
                <a:latin typeface="Arial"/>
                <a:cs typeface="Arial"/>
              </a:rPr>
              <a:t>completes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computation, by entering a final or accepting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spc="-70" dirty="0">
                <a:latin typeface="Arial"/>
                <a:cs typeface="Arial"/>
              </a:rPr>
              <a:t>Tape </a:t>
            </a:r>
            <a:r>
              <a:rPr sz="2400" spc="-5" dirty="0">
                <a:latin typeface="Arial"/>
                <a:cs typeface="Arial"/>
              </a:rPr>
              <a:t>is use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input and working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674" y="487771"/>
            <a:ext cx="2164041" cy="29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6369" y="380822"/>
            <a:ext cx="220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000000"/>
                </a:solidFill>
              </a:rPr>
              <a:t>SIMULATION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21868" y="1168653"/>
            <a:ext cx="6027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Standard </a:t>
            </a: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simulated by </a:t>
            </a:r>
            <a:r>
              <a:rPr sz="2400" spc="-10" dirty="0">
                <a:latin typeface="Arial"/>
                <a:cs typeface="Arial"/>
              </a:rPr>
              <a:t>Off-line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255270" indent="-243204">
              <a:lnSpc>
                <a:spcPct val="100000"/>
              </a:lnSpc>
              <a:buFont typeface="Wingdings"/>
              <a:buChar char=""/>
              <a:tabLst>
                <a:tab pos="255904" algn="l"/>
                <a:tab pos="246126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0" dirty="0">
                <a:latin typeface="Arial"/>
                <a:cs typeface="Arial"/>
              </a:rPr>
              <a:t>Off-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TM	</a:t>
            </a:r>
            <a:r>
              <a:rPr sz="2400" spc="-5" dirty="0">
                <a:latin typeface="Arial"/>
                <a:cs typeface="Arial"/>
              </a:rPr>
              <a:t>simulated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65775" y="4851400"/>
          <a:ext cx="2534282" cy="115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94334"/>
                <a:gridCol w="393700"/>
                <a:gridCol w="393700"/>
                <a:gridCol w="337819"/>
                <a:gridCol w="337819"/>
              </a:tblGrid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c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f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g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30390" y="2929889"/>
            <a:ext cx="1214755" cy="1071880"/>
          </a:xfrm>
          <a:custGeom>
            <a:avLst/>
            <a:gdLst/>
            <a:ahLst/>
            <a:cxnLst/>
            <a:rect l="l" t="t" r="r" b="b"/>
            <a:pathLst>
              <a:path w="1214754" h="1071879">
                <a:moveTo>
                  <a:pt x="0" y="1071372"/>
                </a:moveTo>
                <a:lnTo>
                  <a:pt x="1214627" y="1071372"/>
                </a:lnTo>
                <a:lnTo>
                  <a:pt x="1214627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57719" y="3171901"/>
            <a:ext cx="761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endParaRPr sz="1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Unit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M’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2115" y="3857244"/>
            <a:ext cx="1051560" cy="1195070"/>
            <a:chOff x="6262115" y="3857244"/>
            <a:chExt cx="1051560" cy="1195070"/>
          </a:xfrm>
        </p:grpSpPr>
        <p:sp>
          <p:nvSpPr>
            <p:cNvPr id="9" name="object 9"/>
            <p:cNvSpPr/>
            <p:nvPr/>
          </p:nvSpPr>
          <p:spPr>
            <a:xfrm>
              <a:off x="6262115" y="3857244"/>
              <a:ext cx="1051560" cy="1194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4129" y="4001262"/>
              <a:ext cx="827405" cy="857885"/>
            </a:xfrm>
            <a:custGeom>
              <a:avLst/>
              <a:gdLst/>
              <a:ahLst/>
              <a:cxnLst/>
              <a:rect l="l" t="t" r="r" b="b"/>
              <a:pathLst>
                <a:path w="827404" h="857885">
                  <a:moveTo>
                    <a:pt x="14986" y="737615"/>
                  </a:moveTo>
                  <a:lnTo>
                    <a:pt x="2412" y="744346"/>
                  </a:lnTo>
                  <a:lnTo>
                    <a:pt x="0" y="752220"/>
                  </a:lnTo>
                  <a:lnTo>
                    <a:pt x="3429" y="758570"/>
                  </a:lnTo>
                  <a:lnTo>
                    <a:pt x="56387" y="857376"/>
                  </a:lnTo>
                  <a:lnTo>
                    <a:pt x="71976" y="832738"/>
                  </a:lnTo>
                  <a:lnTo>
                    <a:pt x="70231" y="832738"/>
                  </a:lnTo>
                  <a:lnTo>
                    <a:pt x="44450" y="830707"/>
                  </a:lnTo>
                  <a:lnTo>
                    <a:pt x="45593" y="816229"/>
                  </a:lnTo>
                  <a:lnTo>
                    <a:pt x="48133" y="795655"/>
                  </a:lnTo>
                  <a:lnTo>
                    <a:pt x="49207" y="789247"/>
                  </a:lnTo>
                  <a:lnTo>
                    <a:pt x="26162" y="746251"/>
                  </a:lnTo>
                  <a:lnTo>
                    <a:pt x="22860" y="740029"/>
                  </a:lnTo>
                  <a:lnTo>
                    <a:pt x="14986" y="737615"/>
                  </a:lnTo>
                  <a:close/>
                </a:path>
                <a:path w="827404" h="857885">
                  <a:moveTo>
                    <a:pt x="49207" y="789247"/>
                  </a:moveTo>
                  <a:lnTo>
                    <a:pt x="48133" y="795655"/>
                  </a:lnTo>
                  <a:lnTo>
                    <a:pt x="45593" y="816229"/>
                  </a:lnTo>
                  <a:lnTo>
                    <a:pt x="44450" y="830707"/>
                  </a:lnTo>
                  <a:lnTo>
                    <a:pt x="70231" y="832738"/>
                  </a:lnTo>
                  <a:lnTo>
                    <a:pt x="70792" y="825626"/>
                  </a:lnTo>
                  <a:lnTo>
                    <a:pt x="68707" y="825626"/>
                  </a:lnTo>
                  <a:lnTo>
                    <a:pt x="46355" y="824738"/>
                  </a:lnTo>
                  <a:lnTo>
                    <a:pt x="58207" y="806037"/>
                  </a:lnTo>
                  <a:lnTo>
                    <a:pt x="49207" y="789247"/>
                  </a:lnTo>
                  <a:close/>
                </a:path>
                <a:path w="827404" h="857885">
                  <a:moveTo>
                    <a:pt x="106299" y="740918"/>
                  </a:moveTo>
                  <a:lnTo>
                    <a:pt x="98298" y="742695"/>
                  </a:lnTo>
                  <a:lnTo>
                    <a:pt x="94487" y="748792"/>
                  </a:lnTo>
                  <a:lnTo>
                    <a:pt x="78279" y="774366"/>
                  </a:lnTo>
                  <a:lnTo>
                    <a:pt x="77089" y="779652"/>
                  </a:lnTo>
                  <a:lnTo>
                    <a:pt x="73787" y="798830"/>
                  </a:lnTo>
                  <a:lnTo>
                    <a:pt x="71374" y="818261"/>
                  </a:lnTo>
                  <a:lnTo>
                    <a:pt x="70231" y="832738"/>
                  </a:lnTo>
                  <a:lnTo>
                    <a:pt x="71976" y="832738"/>
                  </a:lnTo>
                  <a:lnTo>
                    <a:pt x="116332" y="762635"/>
                  </a:lnTo>
                  <a:lnTo>
                    <a:pt x="120142" y="756538"/>
                  </a:lnTo>
                  <a:lnTo>
                    <a:pt x="118364" y="748538"/>
                  </a:lnTo>
                  <a:lnTo>
                    <a:pt x="112395" y="744727"/>
                  </a:lnTo>
                  <a:lnTo>
                    <a:pt x="106299" y="740918"/>
                  </a:lnTo>
                  <a:close/>
                </a:path>
                <a:path w="827404" h="857885">
                  <a:moveTo>
                    <a:pt x="58207" y="806037"/>
                  </a:moveTo>
                  <a:lnTo>
                    <a:pt x="46355" y="824738"/>
                  </a:lnTo>
                  <a:lnTo>
                    <a:pt x="68707" y="825626"/>
                  </a:lnTo>
                  <a:lnTo>
                    <a:pt x="58207" y="806037"/>
                  </a:lnTo>
                  <a:close/>
                </a:path>
                <a:path w="827404" h="857885">
                  <a:moveTo>
                    <a:pt x="78279" y="774366"/>
                  </a:moveTo>
                  <a:lnTo>
                    <a:pt x="58207" y="806037"/>
                  </a:lnTo>
                  <a:lnTo>
                    <a:pt x="68707" y="825626"/>
                  </a:lnTo>
                  <a:lnTo>
                    <a:pt x="70792" y="825626"/>
                  </a:lnTo>
                  <a:lnTo>
                    <a:pt x="71374" y="818261"/>
                  </a:lnTo>
                  <a:lnTo>
                    <a:pt x="73787" y="798830"/>
                  </a:lnTo>
                  <a:lnTo>
                    <a:pt x="77089" y="779652"/>
                  </a:lnTo>
                  <a:lnTo>
                    <a:pt x="78279" y="774366"/>
                  </a:lnTo>
                  <a:close/>
                </a:path>
                <a:path w="827404" h="857885">
                  <a:moveTo>
                    <a:pt x="769035" y="51300"/>
                  </a:moveTo>
                  <a:lnTo>
                    <a:pt x="748854" y="83195"/>
                  </a:lnTo>
                  <a:lnTo>
                    <a:pt x="745998" y="96265"/>
                  </a:lnTo>
                  <a:lnTo>
                    <a:pt x="740918" y="115188"/>
                  </a:lnTo>
                  <a:lnTo>
                    <a:pt x="728218" y="152400"/>
                  </a:lnTo>
                  <a:lnTo>
                    <a:pt x="712470" y="188468"/>
                  </a:lnTo>
                  <a:lnTo>
                    <a:pt x="693927" y="223012"/>
                  </a:lnTo>
                  <a:lnTo>
                    <a:pt x="672719" y="255777"/>
                  </a:lnTo>
                  <a:lnTo>
                    <a:pt x="649477" y="286257"/>
                  </a:lnTo>
                  <a:lnTo>
                    <a:pt x="610743" y="327279"/>
                  </a:lnTo>
                  <a:lnTo>
                    <a:pt x="568451" y="361695"/>
                  </a:lnTo>
                  <a:lnTo>
                    <a:pt x="523494" y="388365"/>
                  </a:lnTo>
                  <a:lnTo>
                    <a:pt x="477012" y="406526"/>
                  </a:lnTo>
                  <a:lnTo>
                    <a:pt x="429768" y="415163"/>
                  </a:lnTo>
                  <a:lnTo>
                    <a:pt x="395350" y="416560"/>
                  </a:lnTo>
                  <a:lnTo>
                    <a:pt x="377825" y="418464"/>
                  </a:lnTo>
                  <a:lnTo>
                    <a:pt x="325881" y="431545"/>
                  </a:lnTo>
                  <a:lnTo>
                    <a:pt x="275844" y="454406"/>
                  </a:lnTo>
                  <a:lnTo>
                    <a:pt x="228346" y="485901"/>
                  </a:lnTo>
                  <a:lnTo>
                    <a:pt x="198754" y="511175"/>
                  </a:lnTo>
                  <a:lnTo>
                    <a:pt x="170942" y="539369"/>
                  </a:lnTo>
                  <a:lnTo>
                    <a:pt x="145288" y="570357"/>
                  </a:lnTo>
                  <a:lnTo>
                    <a:pt x="121920" y="603757"/>
                  </a:lnTo>
                  <a:lnTo>
                    <a:pt x="100837" y="639190"/>
                  </a:lnTo>
                  <a:lnTo>
                    <a:pt x="82804" y="676401"/>
                  </a:lnTo>
                  <a:lnTo>
                    <a:pt x="67818" y="715010"/>
                  </a:lnTo>
                  <a:lnTo>
                    <a:pt x="56134" y="754888"/>
                  </a:lnTo>
                  <a:lnTo>
                    <a:pt x="49207" y="789247"/>
                  </a:lnTo>
                  <a:lnTo>
                    <a:pt x="58207" y="806037"/>
                  </a:lnTo>
                  <a:lnTo>
                    <a:pt x="78279" y="774366"/>
                  </a:lnTo>
                  <a:lnTo>
                    <a:pt x="81407" y="760476"/>
                  </a:lnTo>
                  <a:lnTo>
                    <a:pt x="86487" y="741552"/>
                  </a:lnTo>
                  <a:lnTo>
                    <a:pt x="99187" y="704342"/>
                  </a:lnTo>
                  <a:lnTo>
                    <a:pt x="115062" y="668401"/>
                  </a:lnTo>
                  <a:lnTo>
                    <a:pt x="133603" y="633857"/>
                  </a:lnTo>
                  <a:lnTo>
                    <a:pt x="154813" y="601218"/>
                  </a:lnTo>
                  <a:lnTo>
                    <a:pt x="178180" y="570738"/>
                  </a:lnTo>
                  <a:lnTo>
                    <a:pt x="216916" y="529717"/>
                  </a:lnTo>
                  <a:lnTo>
                    <a:pt x="259206" y="495426"/>
                  </a:lnTo>
                  <a:lnTo>
                    <a:pt x="304292" y="468630"/>
                  </a:lnTo>
                  <a:lnTo>
                    <a:pt x="350900" y="450723"/>
                  </a:lnTo>
                  <a:lnTo>
                    <a:pt x="398272" y="442213"/>
                  </a:lnTo>
                  <a:lnTo>
                    <a:pt x="414147" y="441706"/>
                  </a:lnTo>
                  <a:lnTo>
                    <a:pt x="430911" y="440944"/>
                  </a:lnTo>
                  <a:lnTo>
                    <a:pt x="483362" y="431673"/>
                  </a:lnTo>
                  <a:lnTo>
                    <a:pt x="534289" y="411861"/>
                  </a:lnTo>
                  <a:lnTo>
                    <a:pt x="582802" y="383158"/>
                  </a:lnTo>
                  <a:lnTo>
                    <a:pt x="613283" y="359663"/>
                  </a:lnTo>
                  <a:lnTo>
                    <a:pt x="642112" y="332867"/>
                  </a:lnTo>
                  <a:lnTo>
                    <a:pt x="669036" y="303275"/>
                  </a:lnTo>
                  <a:lnTo>
                    <a:pt x="693674" y="271018"/>
                  </a:lnTo>
                  <a:lnTo>
                    <a:pt x="715899" y="236727"/>
                  </a:lnTo>
                  <a:lnTo>
                    <a:pt x="735456" y="200406"/>
                  </a:lnTo>
                  <a:lnTo>
                    <a:pt x="752221" y="162306"/>
                  </a:lnTo>
                  <a:lnTo>
                    <a:pt x="765555" y="123189"/>
                  </a:lnTo>
                  <a:lnTo>
                    <a:pt x="775462" y="82676"/>
                  </a:lnTo>
                  <a:lnTo>
                    <a:pt x="778016" y="68079"/>
                  </a:lnTo>
                  <a:lnTo>
                    <a:pt x="769035" y="51300"/>
                  </a:lnTo>
                  <a:close/>
                </a:path>
                <a:path w="827404" h="857885">
                  <a:moveTo>
                    <a:pt x="784095" y="24637"/>
                  </a:moveTo>
                  <a:lnTo>
                    <a:pt x="757047" y="24637"/>
                  </a:lnTo>
                  <a:lnTo>
                    <a:pt x="782827" y="26669"/>
                  </a:lnTo>
                  <a:lnTo>
                    <a:pt x="781558" y="41656"/>
                  </a:lnTo>
                  <a:lnTo>
                    <a:pt x="779018" y="62356"/>
                  </a:lnTo>
                  <a:lnTo>
                    <a:pt x="778016" y="68079"/>
                  </a:lnTo>
                  <a:lnTo>
                    <a:pt x="800989" y="110998"/>
                  </a:lnTo>
                  <a:lnTo>
                    <a:pt x="804418" y="117348"/>
                  </a:lnTo>
                  <a:lnTo>
                    <a:pt x="812292" y="119761"/>
                  </a:lnTo>
                  <a:lnTo>
                    <a:pt x="818515" y="116331"/>
                  </a:lnTo>
                  <a:lnTo>
                    <a:pt x="824865" y="113030"/>
                  </a:lnTo>
                  <a:lnTo>
                    <a:pt x="827277" y="105156"/>
                  </a:lnTo>
                  <a:lnTo>
                    <a:pt x="823849" y="98806"/>
                  </a:lnTo>
                  <a:lnTo>
                    <a:pt x="784095" y="24637"/>
                  </a:lnTo>
                  <a:close/>
                </a:path>
                <a:path w="827404" h="857885">
                  <a:moveTo>
                    <a:pt x="770890" y="0"/>
                  </a:moveTo>
                  <a:lnTo>
                    <a:pt x="710819" y="94742"/>
                  </a:lnTo>
                  <a:lnTo>
                    <a:pt x="707009" y="100837"/>
                  </a:lnTo>
                  <a:lnTo>
                    <a:pt x="708914" y="108838"/>
                  </a:lnTo>
                  <a:lnTo>
                    <a:pt x="714883" y="112649"/>
                  </a:lnTo>
                  <a:lnTo>
                    <a:pt x="720978" y="116458"/>
                  </a:lnTo>
                  <a:lnTo>
                    <a:pt x="728979" y="114681"/>
                  </a:lnTo>
                  <a:lnTo>
                    <a:pt x="732790" y="108585"/>
                  </a:lnTo>
                  <a:lnTo>
                    <a:pt x="748854" y="83195"/>
                  </a:lnTo>
                  <a:lnTo>
                    <a:pt x="750189" y="77088"/>
                  </a:lnTo>
                  <a:lnTo>
                    <a:pt x="753491" y="57912"/>
                  </a:lnTo>
                  <a:lnTo>
                    <a:pt x="755903" y="38481"/>
                  </a:lnTo>
                  <a:lnTo>
                    <a:pt x="757047" y="24637"/>
                  </a:lnTo>
                  <a:lnTo>
                    <a:pt x="784095" y="24637"/>
                  </a:lnTo>
                  <a:lnTo>
                    <a:pt x="770890" y="0"/>
                  </a:lnTo>
                  <a:close/>
                </a:path>
                <a:path w="827404" h="857885">
                  <a:moveTo>
                    <a:pt x="757047" y="24637"/>
                  </a:moveTo>
                  <a:lnTo>
                    <a:pt x="755903" y="38481"/>
                  </a:lnTo>
                  <a:lnTo>
                    <a:pt x="753491" y="57912"/>
                  </a:lnTo>
                  <a:lnTo>
                    <a:pt x="750189" y="77088"/>
                  </a:lnTo>
                  <a:lnTo>
                    <a:pt x="748854" y="83195"/>
                  </a:lnTo>
                  <a:lnTo>
                    <a:pt x="769035" y="51300"/>
                  </a:lnTo>
                  <a:lnTo>
                    <a:pt x="758571" y="31750"/>
                  </a:lnTo>
                  <a:lnTo>
                    <a:pt x="782397" y="31750"/>
                  </a:lnTo>
                  <a:lnTo>
                    <a:pt x="782827" y="26669"/>
                  </a:lnTo>
                  <a:lnTo>
                    <a:pt x="757047" y="24637"/>
                  </a:lnTo>
                  <a:close/>
                </a:path>
                <a:path w="827404" h="857885">
                  <a:moveTo>
                    <a:pt x="782397" y="31750"/>
                  </a:moveTo>
                  <a:lnTo>
                    <a:pt x="758571" y="31750"/>
                  </a:lnTo>
                  <a:lnTo>
                    <a:pt x="780923" y="32512"/>
                  </a:lnTo>
                  <a:lnTo>
                    <a:pt x="769035" y="51300"/>
                  </a:lnTo>
                  <a:lnTo>
                    <a:pt x="778016" y="68079"/>
                  </a:lnTo>
                  <a:lnTo>
                    <a:pt x="779018" y="62356"/>
                  </a:lnTo>
                  <a:lnTo>
                    <a:pt x="781558" y="41656"/>
                  </a:lnTo>
                  <a:lnTo>
                    <a:pt x="782397" y="31750"/>
                  </a:lnTo>
                  <a:close/>
                </a:path>
                <a:path w="827404" h="857885">
                  <a:moveTo>
                    <a:pt x="758571" y="31750"/>
                  </a:moveTo>
                  <a:lnTo>
                    <a:pt x="769035" y="51300"/>
                  </a:lnTo>
                  <a:lnTo>
                    <a:pt x="780923" y="32512"/>
                  </a:lnTo>
                  <a:lnTo>
                    <a:pt x="75857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50812" y="2994025"/>
          <a:ext cx="3286756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10845"/>
                <a:gridCol w="410845"/>
                <a:gridCol w="410844"/>
                <a:gridCol w="410844"/>
                <a:gridCol w="410844"/>
                <a:gridCol w="410844"/>
                <a:gridCol w="41084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358646" y="3786378"/>
            <a:ext cx="1213485" cy="929640"/>
          </a:xfrm>
          <a:custGeom>
            <a:avLst/>
            <a:gdLst/>
            <a:ahLst/>
            <a:cxnLst/>
            <a:rect l="l" t="t" r="r" b="b"/>
            <a:pathLst>
              <a:path w="1213485" h="929639">
                <a:moveTo>
                  <a:pt x="0" y="929640"/>
                </a:moveTo>
                <a:lnTo>
                  <a:pt x="1213104" y="929640"/>
                </a:lnTo>
                <a:lnTo>
                  <a:pt x="1213104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84705" y="3958208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ntr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  Unit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5104" y="3329940"/>
            <a:ext cx="337185" cy="650875"/>
            <a:chOff x="1975104" y="3329940"/>
            <a:chExt cx="337185" cy="650875"/>
          </a:xfrm>
        </p:grpSpPr>
        <p:sp>
          <p:nvSpPr>
            <p:cNvPr id="15" name="object 15"/>
            <p:cNvSpPr/>
            <p:nvPr/>
          </p:nvSpPr>
          <p:spPr>
            <a:xfrm>
              <a:off x="1975104" y="3329940"/>
              <a:ext cx="336804" cy="6507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3435" y="3358134"/>
              <a:ext cx="120650" cy="428625"/>
            </a:xfrm>
            <a:custGeom>
              <a:avLst/>
              <a:gdLst/>
              <a:ahLst/>
              <a:cxnLst/>
              <a:rect l="l" t="t" r="r" b="b"/>
              <a:pathLst>
                <a:path w="120650" h="428625">
                  <a:moveTo>
                    <a:pt x="14350" y="310514"/>
                  </a:moveTo>
                  <a:lnTo>
                    <a:pt x="8254" y="314070"/>
                  </a:lnTo>
                  <a:lnTo>
                    <a:pt x="2031" y="317626"/>
                  </a:lnTo>
                  <a:lnTo>
                    <a:pt x="0" y="325627"/>
                  </a:lnTo>
                  <a:lnTo>
                    <a:pt x="60070" y="428624"/>
                  </a:lnTo>
                  <a:lnTo>
                    <a:pt x="75033" y="402970"/>
                  </a:lnTo>
                  <a:lnTo>
                    <a:pt x="47116" y="402970"/>
                  </a:lnTo>
                  <a:lnTo>
                    <a:pt x="47116" y="355128"/>
                  </a:lnTo>
                  <a:lnTo>
                    <a:pt x="25907" y="318769"/>
                  </a:lnTo>
                  <a:lnTo>
                    <a:pt x="22351" y="312546"/>
                  </a:lnTo>
                  <a:lnTo>
                    <a:pt x="14350" y="310514"/>
                  </a:lnTo>
                  <a:close/>
                </a:path>
                <a:path w="120650" h="428625">
                  <a:moveTo>
                    <a:pt x="47116" y="355128"/>
                  </a:moveTo>
                  <a:lnTo>
                    <a:pt x="47116" y="402970"/>
                  </a:lnTo>
                  <a:lnTo>
                    <a:pt x="73025" y="402970"/>
                  </a:lnTo>
                  <a:lnTo>
                    <a:pt x="73025" y="396493"/>
                  </a:lnTo>
                  <a:lnTo>
                    <a:pt x="48894" y="396493"/>
                  </a:lnTo>
                  <a:lnTo>
                    <a:pt x="60070" y="377335"/>
                  </a:lnTo>
                  <a:lnTo>
                    <a:pt x="47116" y="355128"/>
                  </a:lnTo>
                  <a:close/>
                </a:path>
                <a:path w="120650" h="428625">
                  <a:moveTo>
                    <a:pt x="105790" y="310514"/>
                  </a:moveTo>
                  <a:lnTo>
                    <a:pt x="97789" y="312546"/>
                  </a:lnTo>
                  <a:lnTo>
                    <a:pt x="94233" y="318769"/>
                  </a:lnTo>
                  <a:lnTo>
                    <a:pt x="73025" y="355128"/>
                  </a:lnTo>
                  <a:lnTo>
                    <a:pt x="73025" y="402970"/>
                  </a:lnTo>
                  <a:lnTo>
                    <a:pt x="75033" y="402970"/>
                  </a:lnTo>
                  <a:lnTo>
                    <a:pt x="120141" y="325627"/>
                  </a:lnTo>
                  <a:lnTo>
                    <a:pt x="118109" y="317626"/>
                  </a:lnTo>
                  <a:lnTo>
                    <a:pt x="111887" y="314070"/>
                  </a:lnTo>
                  <a:lnTo>
                    <a:pt x="105790" y="310514"/>
                  </a:lnTo>
                  <a:close/>
                </a:path>
                <a:path w="120650" h="428625">
                  <a:moveTo>
                    <a:pt x="60070" y="377335"/>
                  </a:moveTo>
                  <a:lnTo>
                    <a:pt x="48894" y="396493"/>
                  </a:lnTo>
                  <a:lnTo>
                    <a:pt x="71246" y="396493"/>
                  </a:lnTo>
                  <a:lnTo>
                    <a:pt x="60070" y="377335"/>
                  </a:lnTo>
                  <a:close/>
                </a:path>
                <a:path w="120650" h="428625">
                  <a:moveTo>
                    <a:pt x="73025" y="355128"/>
                  </a:moveTo>
                  <a:lnTo>
                    <a:pt x="60070" y="377335"/>
                  </a:lnTo>
                  <a:lnTo>
                    <a:pt x="71246" y="396493"/>
                  </a:lnTo>
                  <a:lnTo>
                    <a:pt x="73025" y="396493"/>
                  </a:lnTo>
                  <a:lnTo>
                    <a:pt x="73025" y="355128"/>
                  </a:lnTo>
                  <a:close/>
                </a:path>
                <a:path w="120650" h="428625">
                  <a:moveTo>
                    <a:pt x="73025" y="0"/>
                  </a:moveTo>
                  <a:lnTo>
                    <a:pt x="47116" y="0"/>
                  </a:lnTo>
                  <a:lnTo>
                    <a:pt x="47116" y="355128"/>
                  </a:lnTo>
                  <a:lnTo>
                    <a:pt x="60070" y="377335"/>
                  </a:lnTo>
                  <a:lnTo>
                    <a:pt x="73025" y="35512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937" y="5280025"/>
          <a:ext cx="3286756" cy="396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10845"/>
                <a:gridCol w="410845"/>
                <a:gridCol w="410844"/>
                <a:gridCol w="410844"/>
                <a:gridCol w="410844"/>
                <a:gridCol w="410844"/>
                <a:gridCol w="410845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403603" y="4500371"/>
            <a:ext cx="980440" cy="1051560"/>
            <a:chOff x="1403603" y="4500371"/>
            <a:chExt cx="980440" cy="1051560"/>
          </a:xfrm>
        </p:grpSpPr>
        <p:sp>
          <p:nvSpPr>
            <p:cNvPr id="19" name="object 19"/>
            <p:cNvSpPr/>
            <p:nvPr/>
          </p:nvSpPr>
          <p:spPr>
            <a:xfrm>
              <a:off x="1403603" y="4500371"/>
              <a:ext cx="979932" cy="10515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934" y="4644389"/>
              <a:ext cx="763270" cy="715010"/>
            </a:xfrm>
            <a:custGeom>
              <a:avLst/>
              <a:gdLst/>
              <a:ahLst/>
              <a:cxnLst/>
              <a:rect l="l" t="t" r="r" b="b"/>
              <a:pathLst>
                <a:path w="763269" h="715010">
                  <a:moveTo>
                    <a:pt x="14351" y="596265"/>
                  </a:moveTo>
                  <a:lnTo>
                    <a:pt x="8255" y="599821"/>
                  </a:lnTo>
                  <a:lnTo>
                    <a:pt x="2031" y="603377"/>
                  </a:lnTo>
                  <a:lnTo>
                    <a:pt x="0" y="611378"/>
                  </a:lnTo>
                  <a:lnTo>
                    <a:pt x="60071" y="714502"/>
                  </a:lnTo>
                  <a:lnTo>
                    <a:pt x="75087" y="688721"/>
                  </a:lnTo>
                  <a:lnTo>
                    <a:pt x="47117" y="688721"/>
                  </a:lnTo>
                  <a:lnTo>
                    <a:pt x="47117" y="640878"/>
                  </a:lnTo>
                  <a:lnTo>
                    <a:pt x="25908" y="604520"/>
                  </a:lnTo>
                  <a:lnTo>
                    <a:pt x="22352" y="598297"/>
                  </a:lnTo>
                  <a:lnTo>
                    <a:pt x="14351" y="596265"/>
                  </a:lnTo>
                  <a:close/>
                </a:path>
                <a:path w="763269" h="715010">
                  <a:moveTo>
                    <a:pt x="47117" y="640878"/>
                  </a:moveTo>
                  <a:lnTo>
                    <a:pt x="47117" y="688721"/>
                  </a:lnTo>
                  <a:lnTo>
                    <a:pt x="73025" y="688721"/>
                  </a:lnTo>
                  <a:lnTo>
                    <a:pt x="73025" y="682244"/>
                  </a:lnTo>
                  <a:lnTo>
                    <a:pt x="48895" y="682244"/>
                  </a:lnTo>
                  <a:lnTo>
                    <a:pt x="60071" y="663085"/>
                  </a:lnTo>
                  <a:lnTo>
                    <a:pt x="47117" y="640878"/>
                  </a:lnTo>
                  <a:close/>
                </a:path>
                <a:path w="763269" h="715010">
                  <a:moveTo>
                    <a:pt x="105790" y="596265"/>
                  </a:moveTo>
                  <a:lnTo>
                    <a:pt x="97790" y="598297"/>
                  </a:lnTo>
                  <a:lnTo>
                    <a:pt x="94234" y="604520"/>
                  </a:lnTo>
                  <a:lnTo>
                    <a:pt x="73025" y="640878"/>
                  </a:lnTo>
                  <a:lnTo>
                    <a:pt x="73025" y="688721"/>
                  </a:lnTo>
                  <a:lnTo>
                    <a:pt x="75087" y="688721"/>
                  </a:lnTo>
                  <a:lnTo>
                    <a:pt x="120141" y="611378"/>
                  </a:lnTo>
                  <a:lnTo>
                    <a:pt x="118109" y="603377"/>
                  </a:lnTo>
                  <a:lnTo>
                    <a:pt x="111887" y="599821"/>
                  </a:lnTo>
                  <a:lnTo>
                    <a:pt x="105790" y="596265"/>
                  </a:lnTo>
                  <a:close/>
                </a:path>
                <a:path w="763269" h="715010">
                  <a:moveTo>
                    <a:pt x="60071" y="663085"/>
                  </a:moveTo>
                  <a:lnTo>
                    <a:pt x="48895" y="682244"/>
                  </a:lnTo>
                  <a:lnTo>
                    <a:pt x="71247" y="682244"/>
                  </a:lnTo>
                  <a:lnTo>
                    <a:pt x="60071" y="663085"/>
                  </a:lnTo>
                  <a:close/>
                </a:path>
                <a:path w="763269" h="715010">
                  <a:moveTo>
                    <a:pt x="73025" y="640878"/>
                  </a:moveTo>
                  <a:lnTo>
                    <a:pt x="60071" y="663085"/>
                  </a:lnTo>
                  <a:lnTo>
                    <a:pt x="71247" y="682244"/>
                  </a:lnTo>
                  <a:lnTo>
                    <a:pt x="73025" y="682244"/>
                  </a:lnTo>
                  <a:lnTo>
                    <a:pt x="73025" y="640878"/>
                  </a:lnTo>
                  <a:close/>
                </a:path>
                <a:path w="763269" h="715010">
                  <a:moveTo>
                    <a:pt x="690117" y="344297"/>
                  </a:moveTo>
                  <a:lnTo>
                    <a:pt x="52959" y="344297"/>
                  </a:lnTo>
                  <a:lnTo>
                    <a:pt x="47117" y="350012"/>
                  </a:lnTo>
                  <a:lnTo>
                    <a:pt x="47117" y="640878"/>
                  </a:lnTo>
                  <a:lnTo>
                    <a:pt x="60071" y="663085"/>
                  </a:lnTo>
                  <a:lnTo>
                    <a:pt x="73025" y="640878"/>
                  </a:lnTo>
                  <a:lnTo>
                    <a:pt x="73025" y="370205"/>
                  </a:lnTo>
                  <a:lnTo>
                    <a:pt x="60071" y="370205"/>
                  </a:lnTo>
                  <a:lnTo>
                    <a:pt x="73025" y="357251"/>
                  </a:lnTo>
                  <a:lnTo>
                    <a:pt x="690117" y="357251"/>
                  </a:lnTo>
                  <a:lnTo>
                    <a:pt x="690117" y="344297"/>
                  </a:lnTo>
                  <a:close/>
                </a:path>
                <a:path w="763269" h="715010">
                  <a:moveTo>
                    <a:pt x="73025" y="357251"/>
                  </a:moveTo>
                  <a:lnTo>
                    <a:pt x="60071" y="370205"/>
                  </a:lnTo>
                  <a:lnTo>
                    <a:pt x="73025" y="370205"/>
                  </a:lnTo>
                  <a:lnTo>
                    <a:pt x="73025" y="357251"/>
                  </a:lnTo>
                  <a:close/>
                </a:path>
                <a:path w="763269" h="715010">
                  <a:moveTo>
                    <a:pt x="716026" y="344297"/>
                  </a:moveTo>
                  <a:lnTo>
                    <a:pt x="703072" y="344297"/>
                  </a:lnTo>
                  <a:lnTo>
                    <a:pt x="690117" y="357251"/>
                  </a:lnTo>
                  <a:lnTo>
                    <a:pt x="73025" y="357251"/>
                  </a:lnTo>
                  <a:lnTo>
                    <a:pt x="73025" y="370205"/>
                  </a:lnTo>
                  <a:lnTo>
                    <a:pt x="710184" y="370205"/>
                  </a:lnTo>
                  <a:lnTo>
                    <a:pt x="716026" y="364363"/>
                  </a:lnTo>
                  <a:lnTo>
                    <a:pt x="716026" y="344297"/>
                  </a:lnTo>
                  <a:close/>
                </a:path>
                <a:path w="763269" h="715010">
                  <a:moveTo>
                    <a:pt x="703008" y="51398"/>
                  </a:moveTo>
                  <a:lnTo>
                    <a:pt x="690117" y="73496"/>
                  </a:lnTo>
                  <a:lnTo>
                    <a:pt x="690117" y="357251"/>
                  </a:lnTo>
                  <a:lnTo>
                    <a:pt x="703072" y="344297"/>
                  </a:lnTo>
                  <a:lnTo>
                    <a:pt x="716026" y="344297"/>
                  </a:lnTo>
                  <a:lnTo>
                    <a:pt x="715899" y="73496"/>
                  </a:lnTo>
                  <a:lnTo>
                    <a:pt x="703008" y="51398"/>
                  </a:lnTo>
                  <a:close/>
                </a:path>
                <a:path w="763269" h="715010">
                  <a:moveTo>
                    <a:pt x="703072" y="0"/>
                  </a:moveTo>
                  <a:lnTo>
                    <a:pt x="642873" y="102997"/>
                  </a:lnTo>
                  <a:lnTo>
                    <a:pt x="644906" y="110998"/>
                  </a:lnTo>
                  <a:lnTo>
                    <a:pt x="657352" y="118110"/>
                  </a:lnTo>
                  <a:lnTo>
                    <a:pt x="665226" y="116078"/>
                  </a:lnTo>
                  <a:lnTo>
                    <a:pt x="668909" y="109855"/>
                  </a:lnTo>
                  <a:lnTo>
                    <a:pt x="689991" y="73714"/>
                  </a:lnTo>
                  <a:lnTo>
                    <a:pt x="690117" y="25654"/>
                  </a:lnTo>
                  <a:lnTo>
                    <a:pt x="718034" y="25654"/>
                  </a:lnTo>
                  <a:lnTo>
                    <a:pt x="703072" y="0"/>
                  </a:lnTo>
                  <a:close/>
                </a:path>
                <a:path w="763269" h="715010">
                  <a:moveTo>
                    <a:pt x="718034" y="25654"/>
                  </a:moveTo>
                  <a:lnTo>
                    <a:pt x="716026" y="25654"/>
                  </a:lnTo>
                  <a:lnTo>
                    <a:pt x="716026" y="73714"/>
                  </a:lnTo>
                  <a:lnTo>
                    <a:pt x="737108" y="109855"/>
                  </a:lnTo>
                  <a:lnTo>
                    <a:pt x="740791" y="116078"/>
                  </a:lnTo>
                  <a:lnTo>
                    <a:pt x="748665" y="118110"/>
                  </a:lnTo>
                  <a:lnTo>
                    <a:pt x="761110" y="110998"/>
                  </a:lnTo>
                  <a:lnTo>
                    <a:pt x="763142" y="102997"/>
                  </a:lnTo>
                  <a:lnTo>
                    <a:pt x="718034" y="25654"/>
                  </a:lnTo>
                  <a:close/>
                </a:path>
                <a:path w="763269" h="715010">
                  <a:moveTo>
                    <a:pt x="716026" y="32131"/>
                  </a:moveTo>
                  <a:lnTo>
                    <a:pt x="714247" y="32131"/>
                  </a:lnTo>
                  <a:lnTo>
                    <a:pt x="703008" y="51398"/>
                  </a:lnTo>
                  <a:lnTo>
                    <a:pt x="716026" y="73714"/>
                  </a:lnTo>
                  <a:lnTo>
                    <a:pt x="716026" y="32131"/>
                  </a:lnTo>
                  <a:close/>
                </a:path>
                <a:path w="763269" h="715010">
                  <a:moveTo>
                    <a:pt x="716026" y="25654"/>
                  </a:moveTo>
                  <a:lnTo>
                    <a:pt x="690117" y="25654"/>
                  </a:lnTo>
                  <a:lnTo>
                    <a:pt x="690117" y="73496"/>
                  </a:lnTo>
                  <a:lnTo>
                    <a:pt x="703008" y="51398"/>
                  </a:lnTo>
                  <a:lnTo>
                    <a:pt x="691769" y="32131"/>
                  </a:lnTo>
                  <a:lnTo>
                    <a:pt x="716026" y="32131"/>
                  </a:lnTo>
                  <a:lnTo>
                    <a:pt x="716026" y="25654"/>
                  </a:lnTo>
                  <a:close/>
                </a:path>
                <a:path w="763269" h="715010">
                  <a:moveTo>
                    <a:pt x="714247" y="32131"/>
                  </a:moveTo>
                  <a:lnTo>
                    <a:pt x="691769" y="32131"/>
                  </a:lnTo>
                  <a:lnTo>
                    <a:pt x="703008" y="51398"/>
                  </a:lnTo>
                  <a:lnTo>
                    <a:pt x="714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2245" y="3456254"/>
            <a:ext cx="173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Read- </a:t>
            </a:r>
            <a:r>
              <a:rPr sz="1800" spc="-5" dirty="0">
                <a:latin typeface="Arial"/>
                <a:cs typeface="Arial"/>
              </a:rPr>
              <a:t>Only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868" y="5814466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W/R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9570" y="631027"/>
            <a:ext cx="6742633" cy="29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524002"/>
            <a:ext cx="678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C00000"/>
                </a:solidFill>
              </a:rPr>
              <a:t>MULTIDIMENSIONAL </a:t>
            </a:r>
            <a:r>
              <a:rPr sz="2800" spc="-5" dirty="0">
                <a:solidFill>
                  <a:srgbClr val="C00000"/>
                </a:solidFill>
              </a:rPr>
              <a:t>TURING MACHINE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7288" y="1454657"/>
            <a:ext cx="762889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 algn="just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Arial"/>
                <a:cs typeface="Arial"/>
              </a:rPr>
              <a:t>A Multidimensional TM has a multidimensional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tape.</a:t>
            </a:r>
            <a:endParaRPr sz="2000">
              <a:latin typeface="Arial"/>
              <a:cs typeface="Arial"/>
            </a:endParaRPr>
          </a:p>
          <a:p>
            <a:pPr marL="12700" marR="5080" indent="56070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example, a </a:t>
            </a:r>
            <a:r>
              <a:rPr sz="2000" spc="-5" dirty="0">
                <a:latin typeface="Arial"/>
                <a:cs typeface="Arial"/>
              </a:rPr>
              <a:t>two-dimensional </a:t>
            </a:r>
            <a:r>
              <a:rPr sz="2000" spc="-15" dirty="0">
                <a:latin typeface="Arial"/>
                <a:cs typeface="Arial"/>
              </a:rPr>
              <a:t>Turing </a:t>
            </a:r>
            <a:r>
              <a:rPr sz="2000" spc="-5" dirty="0">
                <a:latin typeface="Arial"/>
                <a:cs typeface="Arial"/>
              </a:rPr>
              <a:t>machine </a:t>
            </a:r>
            <a:r>
              <a:rPr sz="2000" dirty="0">
                <a:latin typeface="Arial"/>
                <a:cs typeface="Arial"/>
              </a:rPr>
              <a:t>would read  and </a:t>
            </a:r>
            <a:r>
              <a:rPr sz="2000" spc="-5" dirty="0">
                <a:latin typeface="Arial"/>
                <a:cs typeface="Arial"/>
              </a:rPr>
              <a:t>write </a:t>
            </a:r>
            <a:r>
              <a:rPr sz="2000" spc="-10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an infinite plane divided into </a:t>
            </a:r>
            <a:r>
              <a:rPr sz="2000" spc="-5" dirty="0">
                <a:latin typeface="Arial"/>
                <a:cs typeface="Arial"/>
              </a:rPr>
              <a:t>squares, </a:t>
            </a:r>
            <a:r>
              <a:rPr sz="2000" dirty="0">
                <a:latin typeface="Arial"/>
                <a:cs typeface="Arial"/>
              </a:rPr>
              <a:t>like a  checkerboard.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5000"/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For a </a:t>
            </a:r>
            <a:r>
              <a:rPr sz="2000" spc="-5" dirty="0">
                <a:latin typeface="Arial"/>
                <a:cs typeface="Arial"/>
              </a:rPr>
              <a:t>two- </a:t>
            </a:r>
            <a:r>
              <a:rPr sz="2000" dirty="0">
                <a:latin typeface="Arial"/>
                <a:cs typeface="Arial"/>
              </a:rPr>
              <a:t>Dimensional </a:t>
            </a:r>
            <a:r>
              <a:rPr sz="2000" spc="-15" dirty="0">
                <a:latin typeface="Arial"/>
                <a:cs typeface="Arial"/>
              </a:rPr>
              <a:t>Turing </a:t>
            </a:r>
            <a:r>
              <a:rPr sz="2000" dirty="0">
                <a:latin typeface="Arial"/>
                <a:cs typeface="Arial"/>
              </a:rPr>
              <a:t>Machine </a:t>
            </a:r>
            <a:r>
              <a:rPr sz="2000" spc="-5" dirty="0">
                <a:latin typeface="Arial"/>
                <a:cs typeface="Arial"/>
              </a:rPr>
              <a:t>transaction </a:t>
            </a:r>
            <a:r>
              <a:rPr sz="2000" dirty="0">
                <a:latin typeface="Arial"/>
                <a:cs typeface="Arial"/>
              </a:rPr>
              <a:t>function  define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tabLst>
                <a:tab pos="1419225" algn="l"/>
              </a:tabLst>
            </a:pPr>
            <a:r>
              <a:rPr sz="2000" dirty="0">
                <a:latin typeface="Arial"/>
                <a:cs typeface="Arial"/>
              </a:rPr>
              <a:t>δ : Q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Γ	Q X Γ X { L ,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R,U,D}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2255" y="4306570"/>
            <a:ext cx="285750" cy="103505"/>
          </a:xfrm>
          <a:custGeom>
            <a:avLst/>
            <a:gdLst/>
            <a:ahLst/>
            <a:cxnLst/>
            <a:rect l="l" t="t" r="r" b="b"/>
            <a:pathLst>
              <a:path w="285750" h="103504">
                <a:moveTo>
                  <a:pt x="249680" y="58288"/>
                </a:moveTo>
                <a:lnTo>
                  <a:pt x="190500" y="92328"/>
                </a:lnTo>
                <a:lnTo>
                  <a:pt x="189484" y="96265"/>
                </a:lnTo>
                <a:lnTo>
                  <a:pt x="191262" y="99313"/>
                </a:lnTo>
                <a:lnTo>
                  <a:pt x="193040" y="102234"/>
                </a:lnTo>
                <a:lnTo>
                  <a:pt x="196850" y="103377"/>
                </a:lnTo>
                <a:lnTo>
                  <a:pt x="274743" y="58419"/>
                </a:lnTo>
                <a:lnTo>
                  <a:pt x="249680" y="58288"/>
                </a:lnTo>
                <a:close/>
              </a:path>
              <a:path w="285750" h="103504">
                <a:moveTo>
                  <a:pt x="260627" y="51997"/>
                </a:moveTo>
                <a:lnTo>
                  <a:pt x="249680" y="58288"/>
                </a:lnTo>
                <a:lnTo>
                  <a:pt x="273177" y="58419"/>
                </a:lnTo>
                <a:lnTo>
                  <a:pt x="273177" y="57530"/>
                </a:lnTo>
                <a:lnTo>
                  <a:pt x="270002" y="57530"/>
                </a:lnTo>
                <a:lnTo>
                  <a:pt x="260627" y="51997"/>
                </a:lnTo>
                <a:close/>
              </a:path>
              <a:path w="285750" h="103504">
                <a:moveTo>
                  <a:pt x="197485" y="0"/>
                </a:moveTo>
                <a:lnTo>
                  <a:pt x="193548" y="888"/>
                </a:lnTo>
                <a:lnTo>
                  <a:pt x="189992" y="6984"/>
                </a:lnTo>
                <a:lnTo>
                  <a:pt x="191008" y="10921"/>
                </a:lnTo>
                <a:lnTo>
                  <a:pt x="249772" y="45589"/>
                </a:lnTo>
                <a:lnTo>
                  <a:pt x="273177" y="45719"/>
                </a:lnTo>
                <a:lnTo>
                  <a:pt x="273177" y="58419"/>
                </a:lnTo>
                <a:lnTo>
                  <a:pt x="274743" y="58419"/>
                </a:lnTo>
                <a:lnTo>
                  <a:pt x="285750" y="52069"/>
                </a:lnTo>
                <a:lnTo>
                  <a:pt x="200406" y="1777"/>
                </a:lnTo>
                <a:lnTo>
                  <a:pt x="197485" y="0"/>
                </a:lnTo>
                <a:close/>
              </a:path>
              <a:path w="285750" h="103504">
                <a:moveTo>
                  <a:pt x="0" y="44195"/>
                </a:moveTo>
                <a:lnTo>
                  <a:pt x="0" y="56895"/>
                </a:lnTo>
                <a:lnTo>
                  <a:pt x="249680" y="58288"/>
                </a:lnTo>
                <a:lnTo>
                  <a:pt x="260627" y="51997"/>
                </a:lnTo>
                <a:lnTo>
                  <a:pt x="249772" y="45589"/>
                </a:lnTo>
                <a:lnTo>
                  <a:pt x="0" y="44195"/>
                </a:lnTo>
                <a:close/>
              </a:path>
              <a:path w="285750" h="103504">
                <a:moveTo>
                  <a:pt x="270002" y="46608"/>
                </a:moveTo>
                <a:lnTo>
                  <a:pt x="260627" y="51997"/>
                </a:lnTo>
                <a:lnTo>
                  <a:pt x="270002" y="57530"/>
                </a:lnTo>
                <a:lnTo>
                  <a:pt x="270002" y="46608"/>
                </a:lnTo>
                <a:close/>
              </a:path>
              <a:path w="285750" h="103504">
                <a:moveTo>
                  <a:pt x="273177" y="46608"/>
                </a:moveTo>
                <a:lnTo>
                  <a:pt x="270002" y="46608"/>
                </a:lnTo>
                <a:lnTo>
                  <a:pt x="270002" y="57530"/>
                </a:lnTo>
                <a:lnTo>
                  <a:pt x="273177" y="57530"/>
                </a:lnTo>
                <a:lnTo>
                  <a:pt x="273177" y="46608"/>
                </a:lnTo>
                <a:close/>
              </a:path>
              <a:path w="285750" h="103504">
                <a:moveTo>
                  <a:pt x="249772" y="45589"/>
                </a:moveTo>
                <a:lnTo>
                  <a:pt x="260627" y="51997"/>
                </a:lnTo>
                <a:lnTo>
                  <a:pt x="270002" y="46608"/>
                </a:lnTo>
                <a:lnTo>
                  <a:pt x="273177" y="46608"/>
                </a:lnTo>
                <a:lnTo>
                  <a:pt x="273177" y="45719"/>
                </a:lnTo>
                <a:lnTo>
                  <a:pt x="249772" y="45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495" y="4136135"/>
            <a:ext cx="4236720" cy="14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6035" y="4571429"/>
          <a:ext cx="1661159" cy="621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/>
                <a:gridCol w="601979"/>
                <a:gridCol w="529590"/>
              </a:tblGrid>
              <a:tr h="31057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-1,1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-1,2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345179" y="1130808"/>
            <a:ext cx="2455545" cy="3206750"/>
            <a:chOff x="3345179" y="1130808"/>
            <a:chExt cx="2455545" cy="3206750"/>
          </a:xfrm>
        </p:grpSpPr>
        <p:sp>
          <p:nvSpPr>
            <p:cNvPr id="5" name="object 5"/>
            <p:cNvSpPr/>
            <p:nvPr/>
          </p:nvSpPr>
          <p:spPr>
            <a:xfrm>
              <a:off x="3358133" y="1143762"/>
              <a:ext cx="2429510" cy="1571625"/>
            </a:xfrm>
            <a:custGeom>
              <a:avLst/>
              <a:gdLst/>
              <a:ahLst/>
              <a:cxnLst/>
              <a:rect l="l" t="t" r="r" b="b"/>
              <a:pathLst>
                <a:path w="2429510" h="1571625">
                  <a:moveTo>
                    <a:pt x="0" y="1571244"/>
                  </a:moveTo>
                  <a:lnTo>
                    <a:pt x="2429256" y="1571244"/>
                  </a:lnTo>
                  <a:lnTo>
                    <a:pt x="2429256" y="0"/>
                  </a:lnTo>
                  <a:lnTo>
                    <a:pt x="0" y="0"/>
                  </a:lnTo>
                  <a:lnTo>
                    <a:pt x="0" y="1571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4359" y="2570988"/>
              <a:ext cx="1194815" cy="1766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2563" y="2715005"/>
              <a:ext cx="977900" cy="1429385"/>
            </a:xfrm>
            <a:custGeom>
              <a:avLst/>
              <a:gdLst/>
              <a:ahLst/>
              <a:cxnLst/>
              <a:rect l="l" t="t" r="r" b="b"/>
              <a:pathLst>
                <a:path w="977900" h="1429385">
                  <a:moveTo>
                    <a:pt x="871727" y="1310640"/>
                  </a:moveTo>
                  <a:lnTo>
                    <a:pt x="865632" y="1314196"/>
                  </a:lnTo>
                  <a:lnTo>
                    <a:pt x="859409" y="1317752"/>
                  </a:lnTo>
                  <a:lnTo>
                    <a:pt x="857376" y="1325753"/>
                  </a:lnTo>
                  <a:lnTo>
                    <a:pt x="860933" y="1331976"/>
                  </a:lnTo>
                  <a:lnTo>
                    <a:pt x="917448" y="1428877"/>
                  </a:lnTo>
                  <a:lnTo>
                    <a:pt x="932484" y="1403096"/>
                  </a:lnTo>
                  <a:lnTo>
                    <a:pt x="904494" y="1403096"/>
                  </a:lnTo>
                  <a:lnTo>
                    <a:pt x="904494" y="1355253"/>
                  </a:lnTo>
                  <a:lnTo>
                    <a:pt x="883285" y="1318895"/>
                  </a:lnTo>
                  <a:lnTo>
                    <a:pt x="879728" y="1312672"/>
                  </a:lnTo>
                  <a:lnTo>
                    <a:pt x="871727" y="1310640"/>
                  </a:lnTo>
                  <a:close/>
                </a:path>
                <a:path w="977900" h="1429385">
                  <a:moveTo>
                    <a:pt x="904494" y="1355253"/>
                  </a:moveTo>
                  <a:lnTo>
                    <a:pt x="904494" y="1403096"/>
                  </a:lnTo>
                  <a:lnTo>
                    <a:pt x="930401" y="1403096"/>
                  </a:lnTo>
                  <a:lnTo>
                    <a:pt x="930401" y="1396619"/>
                  </a:lnTo>
                  <a:lnTo>
                    <a:pt x="906272" y="1396619"/>
                  </a:lnTo>
                  <a:lnTo>
                    <a:pt x="917448" y="1377460"/>
                  </a:lnTo>
                  <a:lnTo>
                    <a:pt x="904494" y="1355253"/>
                  </a:lnTo>
                  <a:close/>
                </a:path>
                <a:path w="977900" h="1429385">
                  <a:moveTo>
                    <a:pt x="963168" y="1310640"/>
                  </a:moveTo>
                  <a:lnTo>
                    <a:pt x="955166" y="1312672"/>
                  </a:lnTo>
                  <a:lnTo>
                    <a:pt x="951611" y="1318895"/>
                  </a:lnTo>
                  <a:lnTo>
                    <a:pt x="930401" y="1355253"/>
                  </a:lnTo>
                  <a:lnTo>
                    <a:pt x="930401" y="1403096"/>
                  </a:lnTo>
                  <a:lnTo>
                    <a:pt x="932484" y="1403096"/>
                  </a:lnTo>
                  <a:lnTo>
                    <a:pt x="973963" y="1331976"/>
                  </a:lnTo>
                  <a:lnTo>
                    <a:pt x="977646" y="1325753"/>
                  </a:lnTo>
                  <a:lnTo>
                    <a:pt x="975487" y="1317752"/>
                  </a:lnTo>
                  <a:lnTo>
                    <a:pt x="969263" y="1314196"/>
                  </a:lnTo>
                  <a:lnTo>
                    <a:pt x="963168" y="1310640"/>
                  </a:lnTo>
                  <a:close/>
                </a:path>
                <a:path w="977900" h="1429385">
                  <a:moveTo>
                    <a:pt x="917448" y="1377460"/>
                  </a:moveTo>
                  <a:lnTo>
                    <a:pt x="906272" y="1396619"/>
                  </a:lnTo>
                  <a:lnTo>
                    <a:pt x="928624" y="1396619"/>
                  </a:lnTo>
                  <a:lnTo>
                    <a:pt x="917448" y="1377460"/>
                  </a:lnTo>
                  <a:close/>
                </a:path>
                <a:path w="977900" h="1429385">
                  <a:moveTo>
                    <a:pt x="930401" y="1355253"/>
                  </a:moveTo>
                  <a:lnTo>
                    <a:pt x="917448" y="1377460"/>
                  </a:lnTo>
                  <a:lnTo>
                    <a:pt x="928624" y="1396619"/>
                  </a:lnTo>
                  <a:lnTo>
                    <a:pt x="930401" y="1396619"/>
                  </a:lnTo>
                  <a:lnTo>
                    <a:pt x="930401" y="1355253"/>
                  </a:lnTo>
                  <a:close/>
                </a:path>
                <a:path w="977900" h="1429385">
                  <a:moveTo>
                    <a:pt x="904494" y="714375"/>
                  </a:moveTo>
                  <a:lnTo>
                    <a:pt x="904494" y="1355253"/>
                  </a:lnTo>
                  <a:lnTo>
                    <a:pt x="917448" y="1377460"/>
                  </a:lnTo>
                  <a:lnTo>
                    <a:pt x="930401" y="1355253"/>
                  </a:lnTo>
                  <a:lnTo>
                    <a:pt x="930401" y="727329"/>
                  </a:lnTo>
                  <a:lnTo>
                    <a:pt x="917448" y="727329"/>
                  </a:lnTo>
                  <a:lnTo>
                    <a:pt x="904494" y="714375"/>
                  </a:lnTo>
                  <a:close/>
                </a:path>
                <a:path w="977900" h="142938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721487"/>
                  </a:lnTo>
                  <a:lnTo>
                    <a:pt x="53086" y="727329"/>
                  </a:lnTo>
                  <a:lnTo>
                    <a:pt x="904494" y="727329"/>
                  </a:lnTo>
                  <a:lnTo>
                    <a:pt x="904494" y="714375"/>
                  </a:lnTo>
                  <a:lnTo>
                    <a:pt x="73151" y="714375"/>
                  </a:lnTo>
                  <a:lnTo>
                    <a:pt x="60198" y="701421"/>
                  </a:lnTo>
                  <a:lnTo>
                    <a:pt x="73151" y="701421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977900" h="1429385">
                  <a:moveTo>
                    <a:pt x="924560" y="701421"/>
                  </a:moveTo>
                  <a:lnTo>
                    <a:pt x="73151" y="701421"/>
                  </a:lnTo>
                  <a:lnTo>
                    <a:pt x="73151" y="714375"/>
                  </a:lnTo>
                  <a:lnTo>
                    <a:pt x="904494" y="714375"/>
                  </a:lnTo>
                  <a:lnTo>
                    <a:pt x="917448" y="727329"/>
                  </a:lnTo>
                  <a:lnTo>
                    <a:pt x="930401" y="727329"/>
                  </a:lnTo>
                  <a:lnTo>
                    <a:pt x="930401" y="707263"/>
                  </a:lnTo>
                  <a:lnTo>
                    <a:pt x="924560" y="701421"/>
                  </a:lnTo>
                  <a:close/>
                </a:path>
                <a:path w="977900" h="1429385">
                  <a:moveTo>
                    <a:pt x="73151" y="701421"/>
                  </a:moveTo>
                  <a:lnTo>
                    <a:pt x="60198" y="701421"/>
                  </a:lnTo>
                  <a:lnTo>
                    <a:pt x="73151" y="714375"/>
                  </a:lnTo>
                  <a:lnTo>
                    <a:pt x="73151" y="701421"/>
                  </a:lnTo>
                  <a:close/>
                </a:path>
                <a:path w="977900" h="1429385">
                  <a:moveTo>
                    <a:pt x="60198" y="0"/>
                  </a:moveTo>
                  <a:lnTo>
                    <a:pt x="3683" y="96901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977900" h="142938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1" y="109855"/>
                  </a:lnTo>
                  <a:lnTo>
                    <a:pt x="97916" y="116078"/>
                  </a:lnTo>
                  <a:lnTo>
                    <a:pt x="105918" y="118110"/>
                  </a:lnTo>
                  <a:lnTo>
                    <a:pt x="112013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977900" h="1429385">
                  <a:moveTo>
                    <a:pt x="73151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977900" h="142938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977900" h="142938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1250" y="1668907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r>
              <a:rPr sz="2400" b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131" y="4313631"/>
            <a:ext cx="236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2-Dimensional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shame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5052" y="4703064"/>
            <a:ext cx="143255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927" y="427570"/>
            <a:ext cx="2494611" cy="341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866" y="306705"/>
            <a:ext cx="2527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0416" y="1598498"/>
            <a:ext cx="5153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58445" algn="l"/>
              </a:tabLst>
            </a:pP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5" dirty="0">
                <a:latin typeface="Arial"/>
                <a:cs typeface="Arial"/>
              </a:rPr>
              <a:t>TM </a:t>
            </a:r>
            <a:r>
              <a:rPr sz="1800" spc="-5" dirty="0">
                <a:latin typeface="Arial"/>
                <a:cs typeface="Arial"/>
              </a:rPr>
              <a:t>simulated by Multidimensional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750">
              <a:latin typeface="Arial"/>
              <a:cs typeface="Arial"/>
            </a:endParaRPr>
          </a:p>
          <a:p>
            <a:pPr marL="257810" indent="-245745">
              <a:lnSpc>
                <a:spcPct val="100000"/>
              </a:lnSpc>
              <a:buFont typeface="Wingdings"/>
              <a:buChar char=""/>
              <a:tabLst>
                <a:tab pos="258445" algn="l"/>
              </a:tabLst>
            </a:pPr>
            <a:r>
              <a:rPr sz="1800" spc="-5" dirty="0">
                <a:latin typeface="Arial"/>
                <a:cs typeface="Arial"/>
              </a:rPr>
              <a:t>Multidimensional </a:t>
            </a:r>
            <a:r>
              <a:rPr sz="1800" spc="5" dirty="0">
                <a:latin typeface="Arial"/>
                <a:cs typeface="Arial"/>
              </a:rPr>
              <a:t>TM </a:t>
            </a:r>
            <a:r>
              <a:rPr sz="1800" spc="-5" dirty="0">
                <a:latin typeface="Arial"/>
                <a:cs typeface="Arial"/>
              </a:rPr>
              <a:t>simulated by Standard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1991867"/>
            <a:ext cx="4093464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9392" y="2427796"/>
          <a:ext cx="1620519" cy="621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581659"/>
                <a:gridCol w="519430"/>
              </a:tblGrid>
              <a:tr h="31043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0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058923" y="344424"/>
            <a:ext cx="2312035" cy="2065020"/>
            <a:chOff x="2058923" y="344424"/>
            <a:chExt cx="2312035" cy="2065020"/>
          </a:xfrm>
        </p:grpSpPr>
        <p:sp>
          <p:nvSpPr>
            <p:cNvPr id="5" name="object 5"/>
            <p:cNvSpPr/>
            <p:nvPr/>
          </p:nvSpPr>
          <p:spPr>
            <a:xfrm>
              <a:off x="2071877" y="357378"/>
              <a:ext cx="2286000" cy="929640"/>
            </a:xfrm>
            <a:custGeom>
              <a:avLst/>
              <a:gdLst/>
              <a:ahLst/>
              <a:cxnLst/>
              <a:rect l="l" t="t" r="r" b="b"/>
              <a:pathLst>
                <a:path w="2286000" h="929640">
                  <a:moveTo>
                    <a:pt x="0" y="929639"/>
                  </a:moveTo>
                  <a:lnTo>
                    <a:pt x="2286000" y="929639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6475" y="1143000"/>
              <a:ext cx="1123188" cy="1266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54806" y="1287018"/>
              <a:ext cx="906144" cy="929005"/>
            </a:xfrm>
            <a:custGeom>
              <a:avLst/>
              <a:gdLst/>
              <a:ahLst/>
              <a:cxnLst/>
              <a:rect l="l" t="t" r="r" b="b"/>
              <a:pathLst>
                <a:path w="906145" h="929005">
                  <a:moveTo>
                    <a:pt x="800227" y="810514"/>
                  </a:moveTo>
                  <a:lnTo>
                    <a:pt x="794004" y="814070"/>
                  </a:lnTo>
                  <a:lnTo>
                    <a:pt x="787781" y="817753"/>
                  </a:lnTo>
                  <a:lnTo>
                    <a:pt x="785748" y="825627"/>
                  </a:lnTo>
                  <a:lnTo>
                    <a:pt x="789305" y="831850"/>
                  </a:lnTo>
                  <a:lnTo>
                    <a:pt x="845946" y="928751"/>
                  </a:lnTo>
                  <a:lnTo>
                    <a:pt x="860909" y="903097"/>
                  </a:lnTo>
                  <a:lnTo>
                    <a:pt x="832993" y="903097"/>
                  </a:lnTo>
                  <a:lnTo>
                    <a:pt x="832993" y="855127"/>
                  </a:lnTo>
                  <a:lnTo>
                    <a:pt x="811783" y="818769"/>
                  </a:lnTo>
                  <a:lnTo>
                    <a:pt x="808101" y="812673"/>
                  </a:lnTo>
                  <a:lnTo>
                    <a:pt x="800227" y="810514"/>
                  </a:lnTo>
                  <a:close/>
                </a:path>
                <a:path w="906145" h="929005">
                  <a:moveTo>
                    <a:pt x="832993" y="855127"/>
                  </a:moveTo>
                  <a:lnTo>
                    <a:pt x="832993" y="903097"/>
                  </a:lnTo>
                  <a:lnTo>
                    <a:pt x="858901" y="903097"/>
                  </a:lnTo>
                  <a:lnTo>
                    <a:pt x="858901" y="896493"/>
                  </a:lnTo>
                  <a:lnTo>
                    <a:pt x="834644" y="896493"/>
                  </a:lnTo>
                  <a:lnTo>
                    <a:pt x="845883" y="877225"/>
                  </a:lnTo>
                  <a:lnTo>
                    <a:pt x="832993" y="855127"/>
                  </a:lnTo>
                  <a:close/>
                </a:path>
                <a:path w="906145" h="929005">
                  <a:moveTo>
                    <a:pt x="891540" y="810514"/>
                  </a:moveTo>
                  <a:lnTo>
                    <a:pt x="883666" y="812673"/>
                  </a:lnTo>
                  <a:lnTo>
                    <a:pt x="879982" y="818769"/>
                  </a:lnTo>
                  <a:lnTo>
                    <a:pt x="858901" y="854909"/>
                  </a:lnTo>
                  <a:lnTo>
                    <a:pt x="858901" y="903097"/>
                  </a:lnTo>
                  <a:lnTo>
                    <a:pt x="860909" y="903097"/>
                  </a:lnTo>
                  <a:lnTo>
                    <a:pt x="902462" y="831850"/>
                  </a:lnTo>
                  <a:lnTo>
                    <a:pt x="906018" y="825627"/>
                  </a:lnTo>
                  <a:lnTo>
                    <a:pt x="903985" y="817753"/>
                  </a:lnTo>
                  <a:lnTo>
                    <a:pt x="897763" y="814070"/>
                  </a:lnTo>
                  <a:lnTo>
                    <a:pt x="891540" y="810514"/>
                  </a:lnTo>
                  <a:close/>
                </a:path>
                <a:path w="906145" h="929005">
                  <a:moveTo>
                    <a:pt x="845883" y="877225"/>
                  </a:moveTo>
                  <a:lnTo>
                    <a:pt x="834644" y="896493"/>
                  </a:lnTo>
                  <a:lnTo>
                    <a:pt x="857122" y="896493"/>
                  </a:lnTo>
                  <a:lnTo>
                    <a:pt x="845883" y="877225"/>
                  </a:lnTo>
                  <a:close/>
                </a:path>
                <a:path w="906145" h="929005">
                  <a:moveTo>
                    <a:pt x="858901" y="854909"/>
                  </a:moveTo>
                  <a:lnTo>
                    <a:pt x="845883" y="877225"/>
                  </a:lnTo>
                  <a:lnTo>
                    <a:pt x="857122" y="896493"/>
                  </a:lnTo>
                  <a:lnTo>
                    <a:pt x="858901" y="896493"/>
                  </a:lnTo>
                  <a:lnTo>
                    <a:pt x="858901" y="854909"/>
                  </a:lnTo>
                  <a:close/>
                </a:path>
                <a:path w="906145" h="929005">
                  <a:moveTo>
                    <a:pt x="832993" y="464312"/>
                  </a:moveTo>
                  <a:lnTo>
                    <a:pt x="832993" y="855127"/>
                  </a:lnTo>
                  <a:lnTo>
                    <a:pt x="845883" y="877225"/>
                  </a:lnTo>
                  <a:lnTo>
                    <a:pt x="858901" y="854909"/>
                  </a:lnTo>
                  <a:lnTo>
                    <a:pt x="858901" y="477266"/>
                  </a:lnTo>
                  <a:lnTo>
                    <a:pt x="845946" y="477266"/>
                  </a:lnTo>
                  <a:lnTo>
                    <a:pt x="832993" y="464312"/>
                  </a:lnTo>
                  <a:close/>
                </a:path>
                <a:path w="906145" h="929005">
                  <a:moveTo>
                    <a:pt x="60070" y="51289"/>
                  </a:moveTo>
                  <a:lnTo>
                    <a:pt x="47117" y="73496"/>
                  </a:lnTo>
                  <a:lnTo>
                    <a:pt x="47117" y="471551"/>
                  </a:lnTo>
                  <a:lnTo>
                    <a:pt x="52959" y="477266"/>
                  </a:lnTo>
                  <a:lnTo>
                    <a:pt x="832993" y="477266"/>
                  </a:lnTo>
                  <a:lnTo>
                    <a:pt x="832993" y="464312"/>
                  </a:lnTo>
                  <a:lnTo>
                    <a:pt x="73025" y="464312"/>
                  </a:lnTo>
                  <a:lnTo>
                    <a:pt x="60070" y="451358"/>
                  </a:lnTo>
                  <a:lnTo>
                    <a:pt x="73025" y="451358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906145" h="929005">
                  <a:moveTo>
                    <a:pt x="853058" y="451358"/>
                  </a:moveTo>
                  <a:lnTo>
                    <a:pt x="73025" y="451358"/>
                  </a:lnTo>
                  <a:lnTo>
                    <a:pt x="73025" y="464312"/>
                  </a:lnTo>
                  <a:lnTo>
                    <a:pt x="832993" y="464312"/>
                  </a:lnTo>
                  <a:lnTo>
                    <a:pt x="845946" y="477266"/>
                  </a:lnTo>
                  <a:lnTo>
                    <a:pt x="858901" y="477266"/>
                  </a:lnTo>
                  <a:lnTo>
                    <a:pt x="858901" y="457200"/>
                  </a:lnTo>
                  <a:lnTo>
                    <a:pt x="853058" y="451358"/>
                  </a:lnTo>
                  <a:close/>
                </a:path>
                <a:path w="906145" h="929005">
                  <a:moveTo>
                    <a:pt x="73025" y="451358"/>
                  </a:moveTo>
                  <a:lnTo>
                    <a:pt x="60070" y="451358"/>
                  </a:lnTo>
                  <a:lnTo>
                    <a:pt x="73025" y="464312"/>
                  </a:lnTo>
                  <a:lnTo>
                    <a:pt x="73025" y="451358"/>
                  </a:lnTo>
                  <a:close/>
                </a:path>
                <a:path w="906145" h="929005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7" y="109855"/>
                  </a:lnTo>
                  <a:lnTo>
                    <a:pt x="47117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0" y="0"/>
                  </a:lnTo>
                  <a:close/>
                </a:path>
                <a:path w="906145" h="929005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90" y="116078"/>
                  </a:lnTo>
                  <a:lnTo>
                    <a:pt x="105791" y="118110"/>
                  </a:lnTo>
                  <a:lnTo>
                    <a:pt x="111887" y="114554"/>
                  </a:lnTo>
                  <a:lnTo>
                    <a:pt x="118109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906145" h="929005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906145" h="929005">
                  <a:moveTo>
                    <a:pt x="73025" y="32131"/>
                  </a:moveTo>
                  <a:lnTo>
                    <a:pt x="71247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906145" h="929005">
                  <a:moveTo>
                    <a:pt x="71247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36622" y="454278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r>
              <a:rPr sz="2400" b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7378" y="2455875"/>
            <a:ext cx="236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2-Dimensional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shame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8564" y="2630423"/>
            <a:ext cx="143256" cy="14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6748" y="5715012"/>
            <a:ext cx="508000" cy="370840"/>
          </a:xfrm>
          <a:custGeom>
            <a:avLst/>
            <a:gdLst/>
            <a:ahLst/>
            <a:cxnLst/>
            <a:rect l="l" t="t" r="r" b="b"/>
            <a:pathLst>
              <a:path w="508000" h="370839">
                <a:moveTo>
                  <a:pt x="508000" y="0"/>
                </a:moveTo>
                <a:lnTo>
                  <a:pt x="0" y="0"/>
                </a:lnTo>
                <a:lnTo>
                  <a:pt x="0" y="370840"/>
                </a:lnTo>
                <a:lnTo>
                  <a:pt x="508000" y="370840"/>
                </a:lnTo>
                <a:lnTo>
                  <a:pt x="50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22398" y="5708662"/>
          <a:ext cx="6096000" cy="101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43633" y="4216146"/>
            <a:ext cx="2001520" cy="7137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310"/>
              </a:spcBef>
            </a:pP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4976" y="4902708"/>
            <a:ext cx="337185" cy="935990"/>
            <a:chOff x="2474976" y="4902708"/>
            <a:chExt cx="337185" cy="935990"/>
          </a:xfrm>
        </p:grpSpPr>
        <p:sp>
          <p:nvSpPr>
            <p:cNvPr id="15" name="object 15"/>
            <p:cNvSpPr/>
            <p:nvPr/>
          </p:nvSpPr>
          <p:spPr>
            <a:xfrm>
              <a:off x="2474976" y="4902708"/>
              <a:ext cx="336804" cy="935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3434" y="4930902"/>
              <a:ext cx="120650" cy="715010"/>
            </a:xfrm>
            <a:custGeom>
              <a:avLst/>
              <a:gdLst/>
              <a:ahLst/>
              <a:cxnLst/>
              <a:rect l="l" t="t" r="r" b="b"/>
              <a:pathLst>
                <a:path w="120650" h="715010">
                  <a:moveTo>
                    <a:pt x="14478" y="596138"/>
                  </a:moveTo>
                  <a:lnTo>
                    <a:pt x="8382" y="599694"/>
                  </a:lnTo>
                  <a:lnTo>
                    <a:pt x="2159" y="603250"/>
                  </a:lnTo>
                  <a:lnTo>
                    <a:pt x="0" y="611251"/>
                  </a:lnTo>
                  <a:lnTo>
                    <a:pt x="3683" y="617347"/>
                  </a:lnTo>
                  <a:lnTo>
                    <a:pt x="59943" y="714438"/>
                  </a:lnTo>
                  <a:lnTo>
                    <a:pt x="74998" y="688759"/>
                  </a:lnTo>
                  <a:lnTo>
                    <a:pt x="46990" y="688695"/>
                  </a:lnTo>
                  <a:lnTo>
                    <a:pt x="47105" y="640667"/>
                  </a:lnTo>
                  <a:lnTo>
                    <a:pt x="26035" y="604393"/>
                  </a:lnTo>
                  <a:lnTo>
                    <a:pt x="22479" y="598170"/>
                  </a:lnTo>
                  <a:lnTo>
                    <a:pt x="14478" y="596138"/>
                  </a:lnTo>
                  <a:close/>
                </a:path>
                <a:path w="120650" h="715010">
                  <a:moveTo>
                    <a:pt x="47105" y="640667"/>
                  </a:moveTo>
                  <a:lnTo>
                    <a:pt x="46990" y="688695"/>
                  </a:lnTo>
                  <a:lnTo>
                    <a:pt x="72898" y="688759"/>
                  </a:lnTo>
                  <a:lnTo>
                    <a:pt x="72913" y="682231"/>
                  </a:lnTo>
                  <a:lnTo>
                    <a:pt x="48768" y="682180"/>
                  </a:lnTo>
                  <a:lnTo>
                    <a:pt x="60052" y="662958"/>
                  </a:lnTo>
                  <a:lnTo>
                    <a:pt x="47105" y="640667"/>
                  </a:lnTo>
                  <a:close/>
                </a:path>
                <a:path w="120650" h="715010">
                  <a:moveTo>
                    <a:pt x="105918" y="596265"/>
                  </a:moveTo>
                  <a:lnTo>
                    <a:pt x="97917" y="598424"/>
                  </a:lnTo>
                  <a:lnTo>
                    <a:pt x="94361" y="604520"/>
                  </a:lnTo>
                  <a:lnTo>
                    <a:pt x="73012" y="640883"/>
                  </a:lnTo>
                  <a:lnTo>
                    <a:pt x="72898" y="688759"/>
                  </a:lnTo>
                  <a:lnTo>
                    <a:pt x="74998" y="688759"/>
                  </a:lnTo>
                  <a:lnTo>
                    <a:pt x="120268" y="611505"/>
                  </a:lnTo>
                  <a:lnTo>
                    <a:pt x="118237" y="603504"/>
                  </a:lnTo>
                  <a:lnTo>
                    <a:pt x="112014" y="599948"/>
                  </a:lnTo>
                  <a:lnTo>
                    <a:pt x="105918" y="596265"/>
                  </a:lnTo>
                  <a:close/>
                </a:path>
                <a:path w="120650" h="715010">
                  <a:moveTo>
                    <a:pt x="60052" y="662958"/>
                  </a:moveTo>
                  <a:lnTo>
                    <a:pt x="48768" y="682180"/>
                  </a:lnTo>
                  <a:lnTo>
                    <a:pt x="71247" y="682231"/>
                  </a:lnTo>
                  <a:lnTo>
                    <a:pt x="60052" y="662958"/>
                  </a:lnTo>
                  <a:close/>
                </a:path>
                <a:path w="120650" h="715010">
                  <a:moveTo>
                    <a:pt x="73012" y="640883"/>
                  </a:moveTo>
                  <a:lnTo>
                    <a:pt x="60052" y="662958"/>
                  </a:lnTo>
                  <a:lnTo>
                    <a:pt x="71247" y="682231"/>
                  </a:lnTo>
                  <a:lnTo>
                    <a:pt x="72913" y="682231"/>
                  </a:lnTo>
                  <a:lnTo>
                    <a:pt x="73012" y="640883"/>
                  </a:lnTo>
                  <a:close/>
                </a:path>
                <a:path w="120650" h="715010">
                  <a:moveTo>
                    <a:pt x="74549" y="0"/>
                  </a:moveTo>
                  <a:lnTo>
                    <a:pt x="48641" y="0"/>
                  </a:lnTo>
                  <a:lnTo>
                    <a:pt x="47211" y="596138"/>
                  </a:lnTo>
                  <a:lnTo>
                    <a:pt x="47230" y="640883"/>
                  </a:lnTo>
                  <a:lnTo>
                    <a:pt x="60052" y="662958"/>
                  </a:lnTo>
                  <a:lnTo>
                    <a:pt x="73012" y="640883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524" y="374904"/>
            <a:ext cx="6899275" cy="680085"/>
            <a:chOff x="387524" y="374904"/>
            <a:chExt cx="6899275" cy="680085"/>
          </a:xfrm>
        </p:grpSpPr>
        <p:sp>
          <p:nvSpPr>
            <p:cNvPr id="3" name="object 3"/>
            <p:cNvSpPr/>
            <p:nvPr/>
          </p:nvSpPr>
          <p:spPr>
            <a:xfrm>
              <a:off x="387524" y="547223"/>
              <a:ext cx="4363494" cy="2584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5236" y="374904"/>
              <a:ext cx="507491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41163" y="374904"/>
              <a:ext cx="2545080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642" y="454278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32C16"/>
                </a:solidFill>
              </a:rPr>
              <a:t>TURING MACHINE </a:t>
            </a:r>
            <a:r>
              <a:rPr sz="2400" dirty="0">
                <a:solidFill>
                  <a:srgbClr val="B32C16"/>
                </a:solidFill>
              </a:rPr>
              <a:t>WITH SEMI- INFINITE</a:t>
            </a:r>
            <a:r>
              <a:rPr sz="2400" spc="-70" dirty="0">
                <a:solidFill>
                  <a:srgbClr val="B32C16"/>
                </a:solidFill>
              </a:rPr>
              <a:t> </a:t>
            </a:r>
            <a:r>
              <a:rPr sz="2400" spc="-50" dirty="0">
                <a:solidFill>
                  <a:srgbClr val="B32C16"/>
                </a:solidFill>
              </a:rPr>
              <a:t>TAPE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64514" y="1740154"/>
            <a:ext cx="7367905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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Turing </a:t>
            </a:r>
            <a:r>
              <a:rPr sz="2000" dirty="0">
                <a:latin typeface="Arial"/>
                <a:cs typeface="Arial"/>
              </a:rPr>
              <a:t>machine may </a:t>
            </a:r>
            <a:r>
              <a:rPr sz="2000" spc="-5" dirty="0">
                <a:latin typeface="Arial"/>
                <a:cs typeface="Arial"/>
              </a:rPr>
              <a:t>have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i="1" spc="-5" dirty="0">
                <a:latin typeface="Arial"/>
                <a:cs typeface="Arial"/>
              </a:rPr>
              <a:t>semi-infinite tape”,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2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nonblank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input is at the extreme left end of the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tape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 marR="1412875">
              <a:lnSpc>
                <a:spcPct val="100000"/>
              </a:lnSpc>
              <a:buFont typeface="Wingdings"/>
              <a:buChar char=""/>
              <a:tabLst>
                <a:tab pos="254000" algn="l"/>
              </a:tabLst>
            </a:pPr>
            <a:r>
              <a:rPr sz="1800" spc="-15" dirty="0">
                <a:latin typeface="Arial"/>
                <a:cs typeface="Arial"/>
              </a:rPr>
              <a:t>Turing </a:t>
            </a:r>
            <a:r>
              <a:rPr sz="1800" spc="-5" dirty="0">
                <a:latin typeface="Arial"/>
                <a:cs typeface="Arial"/>
              </a:rPr>
              <a:t>machines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semi-infinite tape are equivalent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-15" dirty="0">
                <a:latin typeface="Arial"/>
                <a:cs typeface="Arial"/>
              </a:rPr>
              <a:t>Turing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machines.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8923" y="4559046"/>
          <a:ext cx="4372609" cy="78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643255"/>
                <a:gridCol w="715009"/>
                <a:gridCol w="715010"/>
                <a:gridCol w="715645"/>
                <a:gridCol w="499745"/>
                <a:gridCol w="512445"/>
              </a:tblGrid>
              <a:tr h="786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364479" y="4530852"/>
            <a:ext cx="1529715" cy="920750"/>
            <a:chOff x="5364479" y="4530852"/>
            <a:chExt cx="1529715" cy="920750"/>
          </a:xfrm>
        </p:grpSpPr>
        <p:sp>
          <p:nvSpPr>
            <p:cNvPr id="10" name="object 10"/>
            <p:cNvSpPr/>
            <p:nvPr/>
          </p:nvSpPr>
          <p:spPr>
            <a:xfrm>
              <a:off x="5364479" y="4546092"/>
              <a:ext cx="134112" cy="905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6775" y="4530852"/>
              <a:ext cx="1048512" cy="134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6671" y="5317236"/>
              <a:ext cx="1120139" cy="134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8806" y="4791964"/>
              <a:ext cx="855309" cy="1879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2377" y="4800727"/>
              <a:ext cx="786130" cy="120650"/>
            </a:xfrm>
            <a:custGeom>
              <a:avLst/>
              <a:gdLst/>
              <a:ahLst/>
              <a:cxnLst/>
              <a:rect l="l" t="t" r="r" b="b"/>
              <a:pathLst>
                <a:path w="786129" h="120650">
                  <a:moveTo>
                    <a:pt x="734350" y="60134"/>
                  </a:moveTo>
                  <a:lnTo>
                    <a:pt x="675894" y="94234"/>
                  </a:lnTo>
                  <a:lnTo>
                    <a:pt x="669798" y="97917"/>
                  </a:lnTo>
                  <a:lnTo>
                    <a:pt x="667639" y="105791"/>
                  </a:lnTo>
                  <a:lnTo>
                    <a:pt x="671195" y="112014"/>
                  </a:lnTo>
                  <a:lnTo>
                    <a:pt x="674877" y="118237"/>
                  </a:lnTo>
                  <a:lnTo>
                    <a:pt x="682751" y="120268"/>
                  </a:lnTo>
                  <a:lnTo>
                    <a:pt x="688975" y="116712"/>
                  </a:lnTo>
                  <a:lnTo>
                    <a:pt x="763714" y="73025"/>
                  </a:lnTo>
                  <a:lnTo>
                    <a:pt x="760222" y="73025"/>
                  </a:lnTo>
                  <a:lnTo>
                    <a:pt x="760222" y="71374"/>
                  </a:lnTo>
                  <a:lnTo>
                    <a:pt x="753618" y="71374"/>
                  </a:lnTo>
                  <a:lnTo>
                    <a:pt x="734350" y="60134"/>
                  </a:lnTo>
                  <a:close/>
                </a:path>
                <a:path w="786129" h="120650">
                  <a:moveTo>
                    <a:pt x="379984" y="58547"/>
                  </a:moveTo>
                  <a:lnTo>
                    <a:pt x="379984" y="67310"/>
                  </a:lnTo>
                  <a:lnTo>
                    <a:pt x="385699" y="73025"/>
                  </a:lnTo>
                  <a:lnTo>
                    <a:pt x="712252" y="73025"/>
                  </a:lnTo>
                  <a:lnTo>
                    <a:pt x="714864" y="71500"/>
                  </a:lnTo>
                  <a:lnTo>
                    <a:pt x="392938" y="71500"/>
                  </a:lnTo>
                  <a:lnTo>
                    <a:pt x="379984" y="58547"/>
                  </a:lnTo>
                  <a:close/>
                </a:path>
                <a:path w="786129" h="120650">
                  <a:moveTo>
                    <a:pt x="763664" y="47117"/>
                  </a:moveTo>
                  <a:lnTo>
                    <a:pt x="760222" y="47117"/>
                  </a:lnTo>
                  <a:lnTo>
                    <a:pt x="760222" y="73025"/>
                  </a:lnTo>
                  <a:lnTo>
                    <a:pt x="763714" y="73025"/>
                  </a:lnTo>
                  <a:lnTo>
                    <a:pt x="785876" y="60071"/>
                  </a:lnTo>
                  <a:lnTo>
                    <a:pt x="763664" y="47117"/>
                  </a:lnTo>
                  <a:close/>
                </a:path>
                <a:path w="786129" h="120650">
                  <a:moveTo>
                    <a:pt x="400050" y="45593"/>
                  </a:moveTo>
                  <a:lnTo>
                    <a:pt x="0" y="45593"/>
                  </a:lnTo>
                  <a:lnTo>
                    <a:pt x="0" y="71500"/>
                  </a:lnTo>
                  <a:lnTo>
                    <a:pt x="384175" y="71500"/>
                  </a:lnTo>
                  <a:lnTo>
                    <a:pt x="379984" y="67310"/>
                  </a:lnTo>
                  <a:lnTo>
                    <a:pt x="379984" y="58547"/>
                  </a:lnTo>
                  <a:lnTo>
                    <a:pt x="404368" y="58547"/>
                  </a:lnTo>
                  <a:lnTo>
                    <a:pt x="392938" y="47117"/>
                  </a:lnTo>
                  <a:lnTo>
                    <a:pt x="401574" y="47117"/>
                  </a:lnTo>
                  <a:lnTo>
                    <a:pt x="400050" y="45593"/>
                  </a:lnTo>
                  <a:close/>
                </a:path>
                <a:path w="786129" h="120650">
                  <a:moveTo>
                    <a:pt x="404368" y="58547"/>
                  </a:moveTo>
                  <a:lnTo>
                    <a:pt x="379984" y="58547"/>
                  </a:lnTo>
                  <a:lnTo>
                    <a:pt x="392938" y="71500"/>
                  </a:lnTo>
                  <a:lnTo>
                    <a:pt x="714864" y="71500"/>
                  </a:lnTo>
                  <a:lnTo>
                    <a:pt x="734350" y="60134"/>
                  </a:lnTo>
                  <a:lnTo>
                    <a:pt x="405892" y="60071"/>
                  </a:lnTo>
                  <a:lnTo>
                    <a:pt x="404368" y="58547"/>
                  </a:lnTo>
                  <a:close/>
                </a:path>
                <a:path w="786129" h="120650">
                  <a:moveTo>
                    <a:pt x="753618" y="48895"/>
                  </a:moveTo>
                  <a:lnTo>
                    <a:pt x="734350" y="60134"/>
                  </a:lnTo>
                  <a:lnTo>
                    <a:pt x="753618" y="71374"/>
                  </a:lnTo>
                  <a:lnTo>
                    <a:pt x="753618" y="48895"/>
                  </a:lnTo>
                  <a:close/>
                </a:path>
                <a:path w="786129" h="120650">
                  <a:moveTo>
                    <a:pt x="760222" y="48895"/>
                  </a:moveTo>
                  <a:lnTo>
                    <a:pt x="753618" y="48895"/>
                  </a:lnTo>
                  <a:lnTo>
                    <a:pt x="753618" y="71374"/>
                  </a:lnTo>
                  <a:lnTo>
                    <a:pt x="760222" y="71374"/>
                  </a:lnTo>
                  <a:lnTo>
                    <a:pt x="760222" y="48895"/>
                  </a:lnTo>
                  <a:close/>
                </a:path>
                <a:path w="786129" h="120650">
                  <a:moveTo>
                    <a:pt x="682751" y="0"/>
                  </a:moveTo>
                  <a:lnTo>
                    <a:pt x="674877" y="2031"/>
                  </a:lnTo>
                  <a:lnTo>
                    <a:pt x="671195" y="8255"/>
                  </a:lnTo>
                  <a:lnTo>
                    <a:pt x="667639" y="14478"/>
                  </a:lnTo>
                  <a:lnTo>
                    <a:pt x="669798" y="22352"/>
                  </a:lnTo>
                  <a:lnTo>
                    <a:pt x="675894" y="26035"/>
                  </a:lnTo>
                  <a:lnTo>
                    <a:pt x="734350" y="60134"/>
                  </a:lnTo>
                  <a:lnTo>
                    <a:pt x="753618" y="48895"/>
                  </a:lnTo>
                  <a:lnTo>
                    <a:pt x="760222" y="48895"/>
                  </a:lnTo>
                  <a:lnTo>
                    <a:pt x="760222" y="47117"/>
                  </a:lnTo>
                  <a:lnTo>
                    <a:pt x="763664" y="47117"/>
                  </a:lnTo>
                  <a:lnTo>
                    <a:pt x="688975" y="3556"/>
                  </a:lnTo>
                  <a:lnTo>
                    <a:pt x="682751" y="0"/>
                  </a:lnTo>
                  <a:close/>
                </a:path>
                <a:path w="786129" h="120650">
                  <a:moveTo>
                    <a:pt x="401574" y="47117"/>
                  </a:moveTo>
                  <a:lnTo>
                    <a:pt x="392938" y="47117"/>
                  </a:lnTo>
                  <a:lnTo>
                    <a:pt x="405892" y="60071"/>
                  </a:lnTo>
                  <a:lnTo>
                    <a:pt x="405892" y="51435"/>
                  </a:lnTo>
                  <a:lnTo>
                    <a:pt x="401574" y="47117"/>
                  </a:lnTo>
                  <a:close/>
                </a:path>
                <a:path w="786129" h="120650">
                  <a:moveTo>
                    <a:pt x="712034" y="47117"/>
                  </a:moveTo>
                  <a:lnTo>
                    <a:pt x="401574" y="47117"/>
                  </a:lnTo>
                  <a:lnTo>
                    <a:pt x="405892" y="51435"/>
                  </a:lnTo>
                  <a:lnTo>
                    <a:pt x="405892" y="60071"/>
                  </a:lnTo>
                  <a:lnTo>
                    <a:pt x="734241" y="60071"/>
                  </a:lnTo>
                  <a:lnTo>
                    <a:pt x="712034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48839" y="3901440"/>
            <a:ext cx="734695" cy="722630"/>
            <a:chOff x="2148839" y="3901440"/>
            <a:chExt cx="734695" cy="722630"/>
          </a:xfrm>
        </p:grpSpPr>
        <p:sp>
          <p:nvSpPr>
            <p:cNvPr id="16" name="object 16"/>
            <p:cNvSpPr/>
            <p:nvPr/>
          </p:nvSpPr>
          <p:spPr>
            <a:xfrm>
              <a:off x="2148839" y="3901440"/>
              <a:ext cx="734568" cy="7223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2179" y="3929634"/>
              <a:ext cx="573405" cy="500380"/>
            </a:xfrm>
            <a:custGeom>
              <a:avLst/>
              <a:gdLst/>
              <a:ahLst/>
              <a:cxnLst/>
              <a:rect l="l" t="t" r="r" b="b"/>
              <a:pathLst>
                <a:path w="573405" h="500379">
                  <a:moveTo>
                    <a:pt x="467359" y="381889"/>
                  </a:moveTo>
                  <a:lnTo>
                    <a:pt x="461137" y="385445"/>
                  </a:lnTo>
                  <a:lnTo>
                    <a:pt x="454913" y="389128"/>
                  </a:lnTo>
                  <a:lnTo>
                    <a:pt x="452881" y="397002"/>
                  </a:lnTo>
                  <a:lnTo>
                    <a:pt x="456438" y="403225"/>
                  </a:lnTo>
                  <a:lnTo>
                    <a:pt x="513080" y="500126"/>
                  </a:lnTo>
                  <a:lnTo>
                    <a:pt x="528042" y="474472"/>
                  </a:lnTo>
                  <a:lnTo>
                    <a:pt x="500125" y="474472"/>
                  </a:lnTo>
                  <a:lnTo>
                    <a:pt x="499999" y="426284"/>
                  </a:lnTo>
                  <a:lnTo>
                    <a:pt x="478917" y="390144"/>
                  </a:lnTo>
                  <a:lnTo>
                    <a:pt x="475233" y="384048"/>
                  </a:lnTo>
                  <a:lnTo>
                    <a:pt x="467359" y="381889"/>
                  </a:lnTo>
                  <a:close/>
                </a:path>
                <a:path w="573405" h="500379">
                  <a:moveTo>
                    <a:pt x="500125" y="426502"/>
                  </a:moveTo>
                  <a:lnTo>
                    <a:pt x="500125" y="474472"/>
                  </a:lnTo>
                  <a:lnTo>
                    <a:pt x="526033" y="474472"/>
                  </a:lnTo>
                  <a:lnTo>
                    <a:pt x="526033" y="467868"/>
                  </a:lnTo>
                  <a:lnTo>
                    <a:pt x="501776" y="467868"/>
                  </a:lnTo>
                  <a:lnTo>
                    <a:pt x="513016" y="448600"/>
                  </a:lnTo>
                  <a:lnTo>
                    <a:pt x="500125" y="426502"/>
                  </a:lnTo>
                  <a:close/>
                </a:path>
                <a:path w="573405" h="500379">
                  <a:moveTo>
                    <a:pt x="558672" y="381889"/>
                  </a:moveTo>
                  <a:lnTo>
                    <a:pt x="550799" y="384048"/>
                  </a:lnTo>
                  <a:lnTo>
                    <a:pt x="547115" y="390144"/>
                  </a:lnTo>
                  <a:lnTo>
                    <a:pt x="526033" y="426284"/>
                  </a:lnTo>
                  <a:lnTo>
                    <a:pt x="526033" y="474472"/>
                  </a:lnTo>
                  <a:lnTo>
                    <a:pt x="528042" y="474472"/>
                  </a:lnTo>
                  <a:lnTo>
                    <a:pt x="569594" y="403225"/>
                  </a:lnTo>
                  <a:lnTo>
                    <a:pt x="573151" y="397002"/>
                  </a:lnTo>
                  <a:lnTo>
                    <a:pt x="571119" y="389128"/>
                  </a:lnTo>
                  <a:lnTo>
                    <a:pt x="564895" y="385445"/>
                  </a:lnTo>
                  <a:lnTo>
                    <a:pt x="558672" y="381889"/>
                  </a:lnTo>
                  <a:close/>
                </a:path>
                <a:path w="573405" h="500379">
                  <a:moveTo>
                    <a:pt x="513016" y="448600"/>
                  </a:moveTo>
                  <a:lnTo>
                    <a:pt x="501776" y="467868"/>
                  </a:lnTo>
                  <a:lnTo>
                    <a:pt x="524256" y="467868"/>
                  </a:lnTo>
                  <a:lnTo>
                    <a:pt x="513016" y="448600"/>
                  </a:lnTo>
                  <a:close/>
                </a:path>
                <a:path w="573405" h="500379">
                  <a:moveTo>
                    <a:pt x="526033" y="426284"/>
                  </a:moveTo>
                  <a:lnTo>
                    <a:pt x="513016" y="448600"/>
                  </a:lnTo>
                  <a:lnTo>
                    <a:pt x="524256" y="467868"/>
                  </a:lnTo>
                  <a:lnTo>
                    <a:pt x="526033" y="467868"/>
                  </a:lnTo>
                  <a:lnTo>
                    <a:pt x="526033" y="426284"/>
                  </a:lnTo>
                  <a:close/>
                </a:path>
                <a:path w="573405" h="500379">
                  <a:moveTo>
                    <a:pt x="500125" y="250063"/>
                  </a:moveTo>
                  <a:lnTo>
                    <a:pt x="500125" y="426502"/>
                  </a:lnTo>
                  <a:lnTo>
                    <a:pt x="513016" y="448600"/>
                  </a:lnTo>
                  <a:lnTo>
                    <a:pt x="525907" y="426502"/>
                  </a:lnTo>
                  <a:lnTo>
                    <a:pt x="526033" y="263017"/>
                  </a:lnTo>
                  <a:lnTo>
                    <a:pt x="513080" y="263017"/>
                  </a:lnTo>
                  <a:lnTo>
                    <a:pt x="500125" y="250063"/>
                  </a:lnTo>
                  <a:close/>
                </a:path>
                <a:path w="573405" h="500379">
                  <a:moveTo>
                    <a:pt x="25907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5842" y="263017"/>
                  </a:lnTo>
                  <a:lnTo>
                    <a:pt x="500125" y="263017"/>
                  </a:lnTo>
                  <a:lnTo>
                    <a:pt x="500125" y="250063"/>
                  </a:lnTo>
                  <a:lnTo>
                    <a:pt x="25907" y="250063"/>
                  </a:lnTo>
                  <a:lnTo>
                    <a:pt x="12953" y="237109"/>
                  </a:lnTo>
                  <a:lnTo>
                    <a:pt x="25907" y="237109"/>
                  </a:lnTo>
                  <a:lnTo>
                    <a:pt x="25907" y="0"/>
                  </a:lnTo>
                  <a:close/>
                </a:path>
                <a:path w="573405" h="500379">
                  <a:moveTo>
                    <a:pt x="520192" y="237109"/>
                  </a:moveTo>
                  <a:lnTo>
                    <a:pt x="25907" y="237109"/>
                  </a:lnTo>
                  <a:lnTo>
                    <a:pt x="25907" y="250063"/>
                  </a:lnTo>
                  <a:lnTo>
                    <a:pt x="500125" y="250063"/>
                  </a:lnTo>
                  <a:lnTo>
                    <a:pt x="513080" y="263017"/>
                  </a:lnTo>
                  <a:lnTo>
                    <a:pt x="526033" y="263017"/>
                  </a:lnTo>
                  <a:lnTo>
                    <a:pt x="526033" y="242824"/>
                  </a:lnTo>
                  <a:lnTo>
                    <a:pt x="520192" y="237109"/>
                  </a:lnTo>
                  <a:close/>
                </a:path>
                <a:path w="573405" h="500379">
                  <a:moveTo>
                    <a:pt x="25907" y="237109"/>
                  </a:moveTo>
                  <a:lnTo>
                    <a:pt x="12953" y="237109"/>
                  </a:lnTo>
                  <a:lnTo>
                    <a:pt x="25907" y="250063"/>
                  </a:lnTo>
                  <a:lnTo>
                    <a:pt x="25907" y="237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866"/>
            <a:ext cx="186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SIMUL</a:t>
            </a:r>
            <a:r>
              <a:rPr sz="2400" b="0" spc="-195" dirty="0">
                <a:solidFill>
                  <a:srgbClr val="565F6C"/>
                </a:solidFill>
                <a:latin typeface="Arial"/>
                <a:cs typeface="Arial"/>
              </a:rPr>
              <a:t>A</a:t>
            </a:r>
            <a:r>
              <a:rPr sz="2400" b="0" dirty="0">
                <a:solidFill>
                  <a:srgbClr val="565F6C"/>
                </a:solidFill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1668907"/>
            <a:ext cx="7603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  <a:tab pos="2372360" algn="l"/>
              </a:tabLst>
            </a:pPr>
            <a:r>
              <a:rPr sz="2400" spc="-5" dirty="0">
                <a:latin typeface="Arial"/>
                <a:cs typeface="Arial"/>
              </a:rPr>
              <a:t>Semi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infinite	tape simulated by two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spc="-5" dirty="0">
                <a:latin typeface="Arial"/>
                <a:cs typeface="Arial"/>
              </a:rPr>
              <a:t>infinite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tape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3148" y="4530852"/>
            <a:ext cx="6091555" cy="920750"/>
            <a:chOff x="803148" y="4530852"/>
            <a:chExt cx="6091555" cy="920750"/>
          </a:xfrm>
        </p:grpSpPr>
        <p:sp>
          <p:nvSpPr>
            <p:cNvPr id="5" name="object 5"/>
            <p:cNvSpPr/>
            <p:nvPr/>
          </p:nvSpPr>
          <p:spPr>
            <a:xfrm>
              <a:off x="2071878" y="4572762"/>
              <a:ext cx="3858895" cy="786765"/>
            </a:xfrm>
            <a:custGeom>
              <a:avLst/>
              <a:gdLst/>
              <a:ahLst/>
              <a:cxnLst/>
              <a:rect l="l" t="t" r="r" b="b"/>
              <a:pathLst>
                <a:path w="3858895" h="786764">
                  <a:moveTo>
                    <a:pt x="0" y="786384"/>
                  </a:moveTo>
                  <a:lnTo>
                    <a:pt x="3858767" y="786384"/>
                  </a:lnTo>
                  <a:lnTo>
                    <a:pt x="3858767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  <a:path w="3858895" h="786764">
                  <a:moveTo>
                    <a:pt x="1929384" y="786384"/>
                  </a:moveTo>
                  <a:lnTo>
                    <a:pt x="2644140" y="786384"/>
                  </a:lnTo>
                  <a:lnTo>
                    <a:pt x="2644140" y="0"/>
                  </a:lnTo>
                  <a:lnTo>
                    <a:pt x="1929384" y="0"/>
                  </a:lnTo>
                  <a:lnTo>
                    <a:pt x="1929384" y="78638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0" y="4546092"/>
              <a:ext cx="134112" cy="90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0774" y="4574286"/>
              <a:ext cx="1270" cy="785495"/>
            </a:xfrm>
            <a:custGeom>
              <a:avLst/>
              <a:gdLst/>
              <a:ahLst/>
              <a:cxnLst/>
              <a:rect l="l" t="t" r="r" b="b"/>
              <a:pathLst>
                <a:path w="1270" h="785495">
                  <a:moveTo>
                    <a:pt x="762" y="0"/>
                  </a:moveTo>
                  <a:lnTo>
                    <a:pt x="0" y="78498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148" y="4530852"/>
              <a:ext cx="5692140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7250" y="4572762"/>
              <a:ext cx="5572125" cy="1905"/>
            </a:xfrm>
            <a:custGeom>
              <a:avLst/>
              <a:gdLst/>
              <a:ahLst/>
              <a:cxnLst/>
              <a:rect l="l" t="t" r="r" b="b"/>
              <a:pathLst>
                <a:path w="5572125" h="1904">
                  <a:moveTo>
                    <a:pt x="0" y="0"/>
                  </a:moveTo>
                  <a:lnTo>
                    <a:pt x="5572125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148" y="5317236"/>
              <a:ext cx="5692140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250" y="5359146"/>
              <a:ext cx="5572125" cy="1905"/>
            </a:xfrm>
            <a:custGeom>
              <a:avLst/>
              <a:gdLst/>
              <a:ahLst/>
              <a:cxnLst/>
              <a:rect l="l" t="t" r="r" b="b"/>
              <a:pathLst>
                <a:path w="5572125" h="1904">
                  <a:moveTo>
                    <a:pt x="0" y="0"/>
                  </a:moveTo>
                  <a:lnTo>
                    <a:pt x="5572125" y="16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8806" y="4791964"/>
              <a:ext cx="855309" cy="187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2377" y="4800727"/>
              <a:ext cx="786130" cy="120650"/>
            </a:xfrm>
            <a:custGeom>
              <a:avLst/>
              <a:gdLst/>
              <a:ahLst/>
              <a:cxnLst/>
              <a:rect l="l" t="t" r="r" b="b"/>
              <a:pathLst>
                <a:path w="786129" h="120650">
                  <a:moveTo>
                    <a:pt x="734350" y="60134"/>
                  </a:moveTo>
                  <a:lnTo>
                    <a:pt x="675894" y="94234"/>
                  </a:lnTo>
                  <a:lnTo>
                    <a:pt x="669798" y="97917"/>
                  </a:lnTo>
                  <a:lnTo>
                    <a:pt x="667639" y="105791"/>
                  </a:lnTo>
                  <a:lnTo>
                    <a:pt x="671195" y="112014"/>
                  </a:lnTo>
                  <a:lnTo>
                    <a:pt x="674877" y="118237"/>
                  </a:lnTo>
                  <a:lnTo>
                    <a:pt x="682751" y="120268"/>
                  </a:lnTo>
                  <a:lnTo>
                    <a:pt x="688975" y="116712"/>
                  </a:lnTo>
                  <a:lnTo>
                    <a:pt x="763714" y="73025"/>
                  </a:lnTo>
                  <a:lnTo>
                    <a:pt x="760222" y="73025"/>
                  </a:lnTo>
                  <a:lnTo>
                    <a:pt x="760222" y="71374"/>
                  </a:lnTo>
                  <a:lnTo>
                    <a:pt x="753618" y="71374"/>
                  </a:lnTo>
                  <a:lnTo>
                    <a:pt x="734350" y="60134"/>
                  </a:lnTo>
                  <a:close/>
                </a:path>
                <a:path w="786129" h="120650">
                  <a:moveTo>
                    <a:pt x="379984" y="58547"/>
                  </a:moveTo>
                  <a:lnTo>
                    <a:pt x="379984" y="67310"/>
                  </a:lnTo>
                  <a:lnTo>
                    <a:pt x="385699" y="73025"/>
                  </a:lnTo>
                  <a:lnTo>
                    <a:pt x="712252" y="73025"/>
                  </a:lnTo>
                  <a:lnTo>
                    <a:pt x="714864" y="71500"/>
                  </a:lnTo>
                  <a:lnTo>
                    <a:pt x="392938" y="71500"/>
                  </a:lnTo>
                  <a:lnTo>
                    <a:pt x="379984" y="58547"/>
                  </a:lnTo>
                  <a:close/>
                </a:path>
                <a:path w="786129" h="120650">
                  <a:moveTo>
                    <a:pt x="763664" y="47117"/>
                  </a:moveTo>
                  <a:lnTo>
                    <a:pt x="760222" y="47117"/>
                  </a:lnTo>
                  <a:lnTo>
                    <a:pt x="760222" y="73025"/>
                  </a:lnTo>
                  <a:lnTo>
                    <a:pt x="763714" y="73025"/>
                  </a:lnTo>
                  <a:lnTo>
                    <a:pt x="785876" y="60071"/>
                  </a:lnTo>
                  <a:lnTo>
                    <a:pt x="763664" y="47117"/>
                  </a:lnTo>
                  <a:close/>
                </a:path>
                <a:path w="786129" h="120650">
                  <a:moveTo>
                    <a:pt x="400050" y="45593"/>
                  </a:moveTo>
                  <a:lnTo>
                    <a:pt x="0" y="45593"/>
                  </a:lnTo>
                  <a:lnTo>
                    <a:pt x="0" y="71500"/>
                  </a:lnTo>
                  <a:lnTo>
                    <a:pt x="384175" y="71500"/>
                  </a:lnTo>
                  <a:lnTo>
                    <a:pt x="379984" y="67310"/>
                  </a:lnTo>
                  <a:lnTo>
                    <a:pt x="379984" y="58547"/>
                  </a:lnTo>
                  <a:lnTo>
                    <a:pt x="404368" y="58547"/>
                  </a:lnTo>
                  <a:lnTo>
                    <a:pt x="392938" y="47117"/>
                  </a:lnTo>
                  <a:lnTo>
                    <a:pt x="401574" y="47117"/>
                  </a:lnTo>
                  <a:lnTo>
                    <a:pt x="400050" y="45593"/>
                  </a:lnTo>
                  <a:close/>
                </a:path>
                <a:path w="786129" h="120650">
                  <a:moveTo>
                    <a:pt x="404368" y="58547"/>
                  </a:moveTo>
                  <a:lnTo>
                    <a:pt x="379984" y="58547"/>
                  </a:lnTo>
                  <a:lnTo>
                    <a:pt x="392938" y="71500"/>
                  </a:lnTo>
                  <a:lnTo>
                    <a:pt x="714864" y="71500"/>
                  </a:lnTo>
                  <a:lnTo>
                    <a:pt x="734350" y="60134"/>
                  </a:lnTo>
                  <a:lnTo>
                    <a:pt x="405892" y="60071"/>
                  </a:lnTo>
                  <a:lnTo>
                    <a:pt x="404368" y="58547"/>
                  </a:lnTo>
                  <a:close/>
                </a:path>
                <a:path w="786129" h="120650">
                  <a:moveTo>
                    <a:pt x="753618" y="48895"/>
                  </a:moveTo>
                  <a:lnTo>
                    <a:pt x="734350" y="60134"/>
                  </a:lnTo>
                  <a:lnTo>
                    <a:pt x="753618" y="71374"/>
                  </a:lnTo>
                  <a:lnTo>
                    <a:pt x="753618" y="48895"/>
                  </a:lnTo>
                  <a:close/>
                </a:path>
                <a:path w="786129" h="120650">
                  <a:moveTo>
                    <a:pt x="760222" y="48895"/>
                  </a:moveTo>
                  <a:lnTo>
                    <a:pt x="753618" y="48895"/>
                  </a:lnTo>
                  <a:lnTo>
                    <a:pt x="753618" y="71374"/>
                  </a:lnTo>
                  <a:lnTo>
                    <a:pt x="760222" y="71374"/>
                  </a:lnTo>
                  <a:lnTo>
                    <a:pt x="760222" y="48895"/>
                  </a:lnTo>
                  <a:close/>
                </a:path>
                <a:path w="786129" h="120650">
                  <a:moveTo>
                    <a:pt x="682751" y="0"/>
                  </a:moveTo>
                  <a:lnTo>
                    <a:pt x="674877" y="2031"/>
                  </a:lnTo>
                  <a:lnTo>
                    <a:pt x="671195" y="8255"/>
                  </a:lnTo>
                  <a:lnTo>
                    <a:pt x="667639" y="14478"/>
                  </a:lnTo>
                  <a:lnTo>
                    <a:pt x="669798" y="22352"/>
                  </a:lnTo>
                  <a:lnTo>
                    <a:pt x="675894" y="26035"/>
                  </a:lnTo>
                  <a:lnTo>
                    <a:pt x="734350" y="60134"/>
                  </a:lnTo>
                  <a:lnTo>
                    <a:pt x="753618" y="48895"/>
                  </a:lnTo>
                  <a:lnTo>
                    <a:pt x="760222" y="48895"/>
                  </a:lnTo>
                  <a:lnTo>
                    <a:pt x="760222" y="47117"/>
                  </a:lnTo>
                  <a:lnTo>
                    <a:pt x="763664" y="47117"/>
                  </a:lnTo>
                  <a:lnTo>
                    <a:pt x="688975" y="3556"/>
                  </a:lnTo>
                  <a:lnTo>
                    <a:pt x="682751" y="0"/>
                  </a:lnTo>
                  <a:close/>
                </a:path>
                <a:path w="786129" h="120650">
                  <a:moveTo>
                    <a:pt x="401574" y="47117"/>
                  </a:moveTo>
                  <a:lnTo>
                    <a:pt x="392938" y="47117"/>
                  </a:lnTo>
                  <a:lnTo>
                    <a:pt x="405892" y="60071"/>
                  </a:lnTo>
                  <a:lnTo>
                    <a:pt x="405892" y="51435"/>
                  </a:lnTo>
                  <a:lnTo>
                    <a:pt x="401574" y="47117"/>
                  </a:lnTo>
                  <a:close/>
                </a:path>
                <a:path w="786129" h="120650">
                  <a:moveTo>
                    <a:pt x="712034" y="47117"/>
                  </a:moveTo>
                  <a:lnTo>
                    <a:pt x="401574" y="47117"/>
                  </a:lnTo>
                  <a:lnTo>
                    <a:pt x="405892" y="51435"/>
                  </a:lnTo>
                  <a:lnTo>
                    <a:pt x="405892" y="60071"/>
                  </a:lnTo>
                  <a:lnTo>
                    <a:pt x="734241" y="60071"/>
                  </a:lnTo>
                  <a:lnTo>
                    <a:pt x="712034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4084" y="4546092"/>
              <a:ext cx="134112" cy="90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0758" y="4573523"/>
            <a:ext cx="571500" cy="78676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405"/>
              </a:spcBef>
            </a:pPr>
            <a:r>
              <a:rPr sz="2800" spc="-5" dirty="0">
                <a:latin typeface="Arial"/>
                <a:cs typeface="Arial"/>
              </a:rPr>
              <a:t>$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877" y="4573523"/>
            <a:ext cx="571500" cy="78676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3377" y="4573523"/>
            <a:ext cx="643255" cy="7867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6505" y="4573523"/>
            <a:ext cx="715010" cy="7867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88692" y="3273552"/>
            <a:ext cx="1668780" cy="1493520"/>
            <a:chOff x="2488692" y="3273552"/>
            <a:chExt cx="1668780" cy="1493520"/>
          </a:xfrm>
        </p:grpSpPr>
        <p:sp>
          <p:nvSpPr>
            <p:cNvPr id="20" name="object 20"/>
            <p:cNvSpPr/>
            <p:nvPr/>
          </p:nvSpPr>
          <p:spPr>
            <a:xfrm>
              <a:off x="2501646" y="3286506"/>
              <a:ext cx="1643380" cy="643255"/>
            </a:xfrm>
            <a:custGeom>
              <a:avLst/>
              <a:gdLst/>
              <a:ahLst/>
              <a:cxnLst/>
              <a:rect l="l" t="t" r="r" b="b"/>
              <a:pathLst>
                <a:path w="1643379" h="643254">
                  <a:moveTo>
                    <a:pt x="0" y="643128"/>
                  </a:moveTo>
                  <a:lnTo>
                    <a:pt x="1642872" y="643128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6431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6540" y="3895344"/>
              <a:ext cx="589788" cy="871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2402" y="3923284"/>
              <a:ext cx="371475" cy="649605"/>
            </a:xfrm>
            <a:custGeom>
              <a:avLst/>
              <a:gdLst/>
              <a:ahLst/>
              <a:cxnLst/>
              <a:rect l="l" t="t" r="r" b="b"/>
              <a:pathLst>
                <a:path w="371475" h="649604">
                  <a:moveTo>
                    <a:pt x="19939" y="523748"/>
                  </a:moveTo>
                  <a:lnTo>
                    <a:pt x="12827" y="524002"/>
                  </a:lnTo>
                  <a:lnTo>
                    <a:pt x="5715" y="524129"/>
                  </a:lnTo>
                  <a:lnTo>
                    <a:pt x="0" y="529971"/>
                  </a:lnTo>
                  <a:lnTo>
                    <a:pt x="127" y="537210"/>
                  </a:lnTo>
                  <a:lnTo>
                    <a:pt x="2540" y="649351"/>
                  </a:lnTo>
                  <a:lnTo>
                    <a:pt x="29683" y="633222"/>
                  </a:lnTo>
                  <a:lnTo>
                    <a:pt x="26289" y="633222"/>
                  </a:lnTo>
                  <a:lnTo>
                    <a:pt x="3683" y="620522"/>
                  </a:lnTo>
                  <a:lnTo>
                    <a:pt x="26925" y="578678"/>
                  </a:lnTo>
                  <a:lnTo>
                    <a:pt x="26035" y="536575"/>
                  </a:lnTo>
                  <a:lnTo>
                    <a:pt x="25908" y="529463"/>
                  </a:lnTo>
                  <a:lnTo>
                    <a:pt x="19939" y="523748"/>
                  </a:lnTo>
                  <a:close/>
                </a:path>
                <a:path w="371475" h="649604">
                  <a:moveTo>
                    <a:pt x="26925" y="578678"/>
                  </a:moveTo>
                  <a:lnTo>
                    <a:pt x="3683" y="620522"/>
                  </a:lnTo>
                  <a:lnTo>
                    <a:pt x="26289" y="633222"/>
                  </a:lnTo>
                  <a:lnTo>
                    <a:pt x="29958" y="626618"/>
                  </a:lnTo>
                  <a:lnTo>
                    <a:pt x="27940" y="626618"/>
                  </a:lnTo>
                  <a:lnTo>
                    <a:pt x="8381" y="615696"/>
                  </a:lnTo>
                  <a:lnTo>
                    <a:pt x="27469" y="604382"/>
                  </a:lnTo>
                  <a:lnTo>
                    <a:pt x="26925" y="578678"/>
                  </a:lnTo>
                  <a:close/>
                </a:path>
                <a:path w="371475" h="649604">
                  <a:moveTo>
                    <a:pt x="91948" y="566166"/>
                  </a:moveTo>
                  <a:lnTo>
                    <a:pt x="49604" y="591263"/>
                  </a:lnTo>
                  <a:lnTo>
                    <a:pt x="26289" y="633222"/>
                  </a:lnTo>
                  <a:lnTo>
                    <a:pt x="29683" y="633222"/>
                  </a:lnTo>
                  <a:lnTo>
                    <a:pt x="105156" y="588391"/>
                  </a:lnTo>
                  <a:lnTo>
                    <a:pt x="107187" y="580517"/>
                  </a:lnTo>
                  <a:lnTo>
                    <a:pt x="103505" y="574294"/>
                  </a:lnTo>
                  <a:lnTo>
                    <a:pt x="99822" y="568198"/>
                  </a:lnTo>
                  <a:lnTo>
                    <a:pt x="91948" y="566166"/>
                  </a:lnTo>
                  <a:close/>
                </a:path>
                <a:path w="371475" h="649604">
                  <a:moveTo>
                    <a:pt x="27469" y="604382"/>
                  </a:moveTo>
                  <a:lnTo>
                    <a:pt x="8381" y="615696"/>
                  </a:lnTo>
                  <a:lnTo>
                    <a:pt x="27940" y="626618"/>
                  </a:lnTo>
                  <a:lnTo>
                    <a:pt x="27469" y="604382"/>
                  </a:lnTo>
                  <a:close/>
                </a:path>
                <a:path w="371475" h="649604">
                  <a:moveTo>
                    <a:pt x="49604" y="591263"/>
                  </a:moveTo>
                  <a:lnTo>
                    <a:pt x="27469" y="604382"/>
                  </a:lnTo>
                  <a:lnTo>
                    <a:pt x="27940" y="626618"/>
                  </a:lnTo>
                  <a:lnTo>
                    <a:pt x="29958" y="626618"/>
                  </a:lnTo>
                  <a:lnTo>
                    <a:pt x="49604" y="591263"/>
                  </a:lnTo>
                  <a:close/>
                </a:path>
                <a:path w="371475" h="649604">
                  <a:moveTo>
                    <a:pt x="348361" y="0"/>
                  </a:moveTo>
                  <a:lnTo>
                    <a:pt x="26925" y="578678"/>
                  </a:lnTo>
                  <a:lnTo>
                    <a:pt x="27469" y="604382"/>
                  </a:lnTo>
                  <a:lnTo>
                    <a:pt x="49604" y="591263"/>
                  </a:lnTo>
                  <a:lnTo>
                    <a:pt x="371094" y="12700"/>
                  </a:lnTo>
                  <a:lnTo>
                    <a:pt x="348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07995" y="3456254"/>
            <a:ext cx="1231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382651"/>
            <a:ext cx="748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  <a:tab pos="2608580" algn="l"/>
              </a:tabLst>
            </a:pPr>
            <a:r>
              <a:rPr sz="2400" spc="-50" dirty="0">
                <a:latin typeface="Arial"/>
                <a:cs typeface="Arial"/>
              </a:rPr>
              <a:t>Two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infinite	tape simulated by semi -infinite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tape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32916" y="2388107"/>
            <a:ext cx="6091555" cy="919480"/>
            <a:chOff x="1232916" y="2388107"/>
            <a:chExt cx="6091555" cy="919480"/>
          </a:xfrm>
        </p:grpSpPr>
        <p:sp>
          <p:nvSpPr>
            <p:cNvPr id="4" name="object 4"/>
            <p:cNvSpPr/>
            <p:nvPr/>
          </p:nvSpPr>
          <p:spPr>
            <a:xfrm>
              <a:off x="5792724" y="2401823"/>
              <a:ext cx="134112" cy="905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2916" y="2388107"/>
              <a:ext cx="5692140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7018" y="2430017"/>
              <a:ext cx="5572125" cy="1905"/>
            </a:xfrm>
            <a:custGeom>
              <a:avLst/>
              <a:gdLst/>
              <a:ahLst/>
              <a:cxnLst/>
              <a:rect l="l" t="t" r="r" b="b"/>
              <a:pathLst>
                <a:path w="5572125" h="1905">
                  <a:moveTo>
                    <a:pt x="0" y="0"/>
                  </a:moveTo>
                  <a:lnTo>
                    <a:pt x="5572125" y="16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2916" y="3172967"/>
              <a:ext cx="5692140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7018" y="3214877"/>
              <a:ext cx="5572125" cy="1905"/>
            </a:xfrm>
            <a:custGeom>
              <a:avLst/>
              <a:gdLst/>
              <a:ahLst/>
              <a:cxnLst/>
              <a:rect l="l" t="t" r="r" b="b"/>
              <a:pathLst>
                <a:path w="5572125" h="1905">
                  <a:moveTo>
                    <a:pt x="0" y="0"/>
                  </a:moveTo>
                  <a:lnTo>
                    <a:pt x="5572125" y="16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8574" y="2647695"/>
              <a:ext cx="855309" cy="187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2145" y="2656458"/>
              <a:ext cx="786130" cy="120650"/>
            </a:xfrm>
            <a:custGeom>
              <a:avLst/>
              <a:gdLst/>
              <a:ahLst/>
              <a:cxnLst/>
              <a:rect l="l" t="t" r="r" b="b"/>
              <a:pathLst>
                <a:path w="786129" h="120650">
                  <a:moveTo>
                    <a:pt x="734350" y="60134"/>
                  </a:moveTo>
                  <a:lnTo>
                    <a:pt x="675894" y="94233"/>
                  </a:lnTo>
                  <a:lnTo>
                    <a:pt x="669798" y="97916"/>
                  </a:lnTo>
                  <a:lnTo>
                    <a:pt x="667638" y="105790"/>
                  </a:lnTo>
                  <a:lnTo>
                    <a:pt x="671195" y="112013"/>
                  </a:lnTo>
                  <a:lnTo>
                    <a:pt x="674877" y="118237"/>
                  </a:lnTo>
                  <a:lnTo>
                    <a:pt x="682751" y="120268"/>
                  </a:lnTo>
                  <a:lnTo>
                    <a:pt x="688975" y="116712"/>
                  </a:lnTo>
                  <a:lnTo>
                    <a:pt x="763714" y="73025"/>
                  </a:lnTo>
                  <a:lnTo>
                    <a:pt x="760222" y="73025"/>
                  </a:lnTo>
                  <a:lnTo>
                    <a:pt x="760222" y="71374"/>
                  </a:lnTo>
                  <a:lnTo>
                    <a:pt x="753618" y="71374"/>
                  </a:lnTo>
                  <a:lnTo>
                    <a:pt x="734350" y="60134"/>
                  </a:lnTo>
                  <a:close/>
                </a:path>
                <a:path w="786129" h="120650">
                  <a:moveTo>
                    <a:pt x="379983" y="58546"/>
                  </a:moveTo>
                  <a:lnTo>
                    <a:pt x="379983" y="67310"/>
                  </a:lnTo>
                  <a:lnTo>
                    <a:pt x="385699" y="73025"/>
                  </a:lnTo>
                  <a:lnTo>
                    <a:pt x="712252" y="73025"/>
                  </a:lnTo>
                  <a:lnTo>
                    <a:pt x="714864" y="71500"/>
                  </a:lnTo>
                  <a:lnTo>
                    <a:pt x="392937" y="71500"/>
                  </a:lnTo>
                  <a:lnTo>
                    <a:pt x="379983" y="58546"/>
                  </a:lnTo>
                  <a:close/>
                </a:path>
                <a:path w="786129" h="120650">
                  <a:moveTo>
                    <a:pt x="763882" y="47243"/>
                  </a:moveTo>
                  <a:lnTo>
                    <a:pt x="760222" y="47243"/>
                  </a:lnTo>
                  <a:lnTo>
                    <a:pt x="760222" y="73025"/>
                  </a:lnTo>
                  <a:lnTo>
                    <a:pt x="763714" y="73025"/>
                  </a:lnTo>
                  <a:lnTo>
                    <a:pt x="785876" y="60070"/>
                  </a:lnTo>
                  <a:lnTo>
                    <a:pt x="763882" y="47243"/>
                  </a:lnTo>
                  <a:close/>
                </a:path>
                <a:path w="786129" h="120650">
                  <a:moveTo>
                    <a:pt x="400050" y="45592"/>
                  </a:moveTo>
                  <a:lnTo>
                    <a:pt x="0" y="45592"/>
                  </a:lnTo>
                  <a:lnTo>
                    <a:pt x="0" y="71500"/>
                  </a:lnTo>
                  <a:lnTo>
                    <a:pt x="384175" y="71500"/>
                  </a:lnTo>
                  <a:lnTo>
                    <a:pt x="379983" y="67310"/>
                  </a:lnTo>
                  <a:lnTo>
                    <a:pt x="379983" y="58546"/>
                  </a:lnTo>
                  <a:lnTo>
                    <a:pt x="404352" y="58546"/>
                  </a:lnTo>
                  <a:lnTo>
                    <a:pt x="392937" y="47243"/>
                  </a:lnTo>
                  <a:lnTo>
                    <a:pt x="401700" y="47243"/>
                  </a:lnTo>
                  <a:lnTo>
                    <a:pt x="400050" y="45592"/>
                  </a:lnTo>
                  <a:close/>
                </a:path>
                <a:path w="786129" h="120650">
                  <a:moveTo>
                    <a:pt x="404352" y="58546"/>
                  </a:moveTo>
                  <a:lnTo>
                    <a:pt x="379983" y="58546"/>
                  </a:lnTo>
                  <a:lnTo>
                    <a:pt x="392937" y="71500"/>
                  </a:lnTo>
                  <a:lnTo>
                    <a:pt x="714864" y="71500"/>
                  </a:lnTo>
                  <a:lnTo>
                    <a:pt x="734350" y="60134"/>
                  </a:lnTo>
                  <a:lnTo>
                    <a:pt x="405892" y="60070"/>
                  </a:lnTo>
                  <a:lnTo>
                    <a:pt x="404352" y="58546"/>
                  </a:lnTo>
                  <a:close/>
                </a:path>
                <a:path w="786129" h="120650">
                  <a:moveTo>
                    <a:pt x="753618" y="48894"/>
                  </a:moveTo>
                  <a:lnTo>
                    <a:pt x="734350" y="60134"/>
                  </a:lnTo>
                  <a:lnTo>
                    <a:pt x="753618" y="71374"/>
                  </a:lnTo>
                  <a:lnTo>
                    <a:pt x="753618" y="48894"/>
                  </a:lnTo>
                  <a:close/>
                </a:path>
                <a:path w="786129" h="120650">
                  <a:moveTo>
                    <a:pt x="760222" y="48894"/>
                  </a:moveTo>
                  <a:lnTo>
                    <a:pt x="753618" y="48894"/>
                  </a:lnTo>
                  <a:lnTo>
                    <a:pt x="753618" y="71374"/>
                  </a:lnTo>
                  <a:lnTo>
                    <a:pt x="760222" y="71374"/>
                  </a:lnTo>
                  <a:lnTo>
                    <a:pt x="760222" y="48894"/>
                  </a:lnTo>
                  <a:close/>
                </a:path>
                <a:path w="786129" h="120650">
                  <a:moveTo>
                    <a:pt x="682751" y="0"/>
                  </a:moveTo>
                  <a:lnTo>
                    <a:pt x="674877" y="2031"/>
                  </a:lnTo>
                  <a:lnTo>
                    <a:pt x="671195" y="8254"/>
                  </a:lnTo>
                  <a:lnTo>
                    <a:pt x="667638" y="14477"/>
                  </a:lnTo>
                  <a:lnTo>
                    <a:pt x="669798" y="22351"/>
                  </a:lnTo>
                  <a:lnTo>
                    <a:pt x="675894" y="26035"/>
                  </a:lnTo>
                  <a:lnTo>
                    <a:pt x="734350" y="60134"/>
                  </a:lnTo>
                  <a:lnTo>
                    <a:pt x="753618" y="48894"/>
                  </a:lnTo>
                  <a:lnTo>
                    <a:pt x="760222" y="48894"/>
                  </a:lnTo>
                  <a:lnTo>
                    <a:pt x="760222" y="47243"/>
                  </a:lnTo>
                  <a:lnTo>
                    <a:pt x="763882" y="47243"/>
                  </a:lnTo>
                  <a:lnTo>
                    <a:pt x="688975" y="3555"/>
                  </a:lnTo>
                  <a:lnTo>
                    <a:pt x="682751" y="0"/>
                  </a:lnTo>
                  <a:close/>
                </a:path>
                <a:path w="786129" h="120650">
                  <a:moveTo>
                    <a:pt x="401700" y="47243"/>
                  </a:moveTo>
                  <a:lnTo>
                    <a:pt x="392937" y="47243"/>
                  </a:lnTo>
                  <a:lnTo>
                    <a:pt x="405892" y="60070"/>
                  </a:lnTo>
                  <a:lnTo>
                    <a:pt x="405892" y="51435"/>
                  </a:lnTo>
                  <a:lnTo>
                    <a:pt x="401700" y="47243"/>
                  </a:lnTo>
                  <a:close/>
                </a:path>
                <a:path w="786129" h="120650">
                  <a:moveTo>
                    <a:pt x="712252" y="47243"/>
                  </a:moveTo>
                  <a:lnTo>
                    <a:pt x="401700" y="47243"/>
                  </a:lnTo>
                  <a:lnTo>
                    <a:pt x="405892" y="51435"/>
                  </a:lnTo>
                  <a:lnTo>
                    <a:pt x="405892" y="60070"/>
                  </a:lnTo>
                  <a:lnTo>
                    <a:pt x="734241" y="60070"/>
                  </a:lnTo>
                  <a:lnTo>
                    <a:pt x="712252" y="47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3852" y="2401823"/>
              <a:ext cx="134112" cy="905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4741" y="2597353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0526" y="2430843"/>
            <a:ext cx="571500" cy="78486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45" y="2430843"/>
            <a:ext cx="571500" cy="78486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145" y="2430843"/>
            <a:ext cx="641985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750" y="2430843"/>
            <a:ext cx="715010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505" y="2430843"/>
            <a:ext cx="715010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4261" y="2430843"/>
            <a:ext cx="715645" cy="784860"/>
          </a:xfrm>
          <a:prstGeom prst="rect">
            <a:avLst/>
          </a:prstGeom>
          <a:ln w="26669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9398" y="2430843"/>
            <a:ext cx="499745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58923" y="4530852"/>
            <a:ext cx="4968240" cy="1705610"/>
            <a:chOff x="2058923" y="4530852"/>
            <a:chExt cx="4968240" cy="1705610"/>
          </a:xfrm>
        </p:grpSpPr>
        <p:sp>
          <p:nvSpPr>
            <p:cNvPr id="21" name="object 21"/>
            <p:cNvSpPr/>
            <p:nvPr/>
          </p:nvSpPr>
          <p:spPr>
            <a:xfrm>
              <a:off x="2071877" y="4572762"/>
              <a:ext cx="4000500" cy="786765"/>
            </a:xfrm>
            <a:custGeom>
              <a:avLst/>
              <a:gdLst/>
              <a:ahLst/>
              <a:cxnLst/>
              <a:rect l="l" t="t" r="r" b="b"/>
              <a:pathLst>
                <a:path w="4000500" h="786764">
                  <a:moveTo>
                    <a:pt x="0" y="786384"/>
                  </a:moveTo>
                  <a:lnTo>
                    <a:pt x="4000500" y="786384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64479" y="4546092"/>
              <a:ext cx="134112" cy="90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31154" y="4561332"/>
              <a:ext cx="0" cy="798195"/>
            </a:xfrm>
            <a:custGeom>
              <a:avLst/>
              <a:gdLst/>
              <a:ahLst/>
              <a:cxnLst/>
              <a:rect l="l" t="t" r="r" b="b"/>
              <a:pathLst>
                <a:path h="798195">
                  <a:moveTo>
                    <a:pt x="0" y="0"/>
                  </a:moveTo>
                  <a:lnTo>
                    <a:pt x="0" y="79781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6776" y="4530852"/>
              <a:ext cx="1048512" cy="134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0877" y="4572762"/>
              <a:ext cx="929005" cy="1905"/>
            </a:xfrm>
            <a:custGeom>
              <a:avLst/>
              <a:gdLst/>
              <a:ahLst/>
              <a:cxnLst/>
              <a:rect l="l" t="t" r="r" b="b"/>
              <a:pathLst>
                <a:path w="929004" h="1904">
                  <a:moveTo>
                    <a:pt x="0" y="0"/>
                  </a:moveTo>
                  <a:lnTo>
                    <a:pt x="92875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6671" y="5317236"/>
              <a:ext cx="1120139" cy="134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7820" y="5345379"/>
              <a:ext cx="1026160" cy="28575"/>
            </a:xfrm>
            <a:custGeom>
              <a:avLst/>
              <a:gdLst/>
              <a:ahLst/>
              <a:cxnLst/>
              <a:rect l="l" t="t" r="r" b="b"/>
              <a:pathLst>
                <a:path w="1026160" h="28575">
                  <a:moveTo>
                    <a:pt x="1026033" y="0"/>
                  </a:moveTo>
                  <a:lnTo>
                    <a:pt x="0" y="0"/>
                  </a:lnTo>
                  <a:lnTo>
                    <a:pt x="0" y="13779"/>
                  </a:lnTo>
                  <a:lnTo>
                    <a:pt x="0" y="14592"/>
                  </a:lnTo>
                  <a:lnTo>
                    <a:pt x="0" y="28371"/>
                  </a:lnTo>
                  <a:lnTo>
                    <a:pt x="1026033" y="28371"/>
                  </a:lnTo>
                  <a:lnTo>
                    <a:pt x="1026033" y="14592"/>
                  </a:lnTo>
                  <a:lnTo>
                    <a:pt x="1026033" y="13779"/>
                  </a:lnTo>
                  <a:lnTo>
                    <a:pt x="1026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19800" y="4716780"/>
              <a:ext cx="1007363" cy="338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2377" y="4800727"/>
              <a:ext cx="786130" cy="120650"/>
            </a:xfrm>
            <a:custGeom>
              <a:avLst/>
              <a:gdLst/>
              <a:ahLst/>
              <a:cxnLst/>
              <a:rect l="l" t="t" r="r" b="b"/>
              <a:pathLst>
                <a:path w="786129" h="120650">
                  <a:moveTo>
                    <a:pt x="734350" y="60134"/>
                  </a:moveTo>
                  <a:lnTo>
                    <a:pt x="675894" y="94234"/>
                  </a:lnTo>
                  <a:lnTo>
                    <a:pt x="669798" y="97917"/>
                  </a:lnTo>
                  <a:lnTo>
                    <a:pt x="667639" y="105791"/>
                  </a:lnTo>
                  <a:lnTo>
                    <a:pt x="671195" y="112014"/>
                  </a:lnTo>
                  <a:lnTo>
                    <a:pt x="674877" y="118237"/>
                  </a:lnTo>
                  <a:lnTo>
                    <a:pt x="682751" y="120268"/>
                  </a:lnTo>
                  <a:lnTo>
                    <a:pt x="688975" y="116712"/>
                  </a:lnTo>
                  <a:lnTo>
                    <a:pt x="763714" y="73025"/>
                  </a:lnTo>
                  <a:lnTo>
                    <a:pt x="760222" y="73025"/>
                  </a:lnTo>
                  <a:lnTo>
                    <a:pt x="760222" y="71374"/>
                  </a:lnTo>
                  <a:lnTo>
                    <a:pt x="753618" y="71374"/>
                  </a:lnTo>
                  <a:lnTo>
                    <a:pt x="734350" y="60134"/>
                  </a:lnTo>
                  <a:close/>
                </a:path>
                <a:path w="786129" h="120650">
                  <a:moveTo>
                    <a:pt x="379984" y="58547"/>
                  </a:moveTo>
                  <a:lnTo>
                    <a:pt x="379984" y="67310"/>
                  </a:lnTo>
                  <a:lnTo>
                    <a:pt x="385699" y="73025"/>
                  </a:lnTo>
                  <a:lnTo>
                    <a:pt x="712252" y="73025"/>
                  </a:lnTo>
                  <a:lnTo>
                    <a:pt x="714864" y="71500"/>
                  </a:lnTo>
                  <a:lnTo>
                    <a:pt x="392938" y="71500"/>
                  </a:lnTo>
                  <a:lnTo>
                    <a:pt x="379984" y="58547"/>
                  </a:lnTo>
                  <a:close/>
                </a:path>
                <a:path w="786129" h="120650">
                  <a:moveTo>
                    <a:pt x="763664" y="47117"/>
                  </a:moveTo>
                  <a:lnTo>
                    <a:pt x="760222" y="47117"/>
                  </a:lnTo>
                  <a:lnTo>
                    <a:pt x="760222" y="73025"/>
                  </a:lnTo>
                  <a:lnTo>
                    <a:pt x="763714" y="73025"/>
                  </a:lnTo>
                  <a:lnTo>
                    <a:pt x="785876" y="60071"/>
                  </a:lnTo>
                  <a:lnTo>
                    <a:pt x="763664" y="47117"/>
                  </a:lnTo>
                  <a:close/>
                </a:path>
                <a:path w="786129" h="120650">
                  <a:moveTo>
                    <a:pt x="400050" y="45593"/>
                  </a:moveTo>
                  <a:lnTo>
                    <a:pt x="0" y="45593"/>
                  </a:lnTo>
                  <a:lnTo>
                    <a:pt x="0" y="71500"/>
                  </a:lnTo>
                  <a:lnTo>
                    <a:pt x="384175" y="71500"/>
                  </a:lnTo>
                  <a:lnTo>
                    <a:pt x="379984" y="67310"/>
                  </a:lnTo>
                  <a:lnTo>
                    <a:pt x="379984" y="58547"/>
                  </a:lnTo>
                  <a:lnTo>
                    <a:pt x="404368" y="58547"/>
                  </a:lnTo>
                  <a:lnTo>
                    <a:pt x="392938" y="47117"/>
                  </a:lnTo>
                  <a:lnTo>
                    <a:pt x="401574" y="47117"/>
                  </a:lnTo>
                  <a:lnTo>
                    <a:pt x="400050" y="45593"/>
                  </a:lnTo>
                  <a:close/>
                </a:path>
                <a:path w="786129" h="120650">
                  <a:moveTo>
                    <a:pt x="404368" y="58547"/>
                  </a:moveTo>
                  <a:lnTo>
                    <a:pt x="379984" y="58547"/>
                  </a:lnTo>
                  <a:lnTo>
                    <a:pt x="392938" y="71500"/>
                  </a:lnTo>
                  <a:lnTo>
                    <a:pt x="714864" y="71500"/>
                  </a:lnTo>
                  <a:lnTo>
                    <a:pt x="734350" y="60134"/>
                  </a:lnTo>
                  <a:lnTo>
                    <a:pt x="405892" y="60071"/>
                  </a:lnTo>
                  <a:lnTo>
                    <a:pt x="404368" y="58547"/>
                  </a:lnTo>
                  <a:close/>
                </a:path>
                <a:path w="786129" h="120650">
                  <a:moveTo>
                    <a:pt x="753618" y="48895"/>
                  </a:moveTo>
                  <a:lnTo>
                    <a:pt x="734350" y="60134"/>
                  </a:lnTo>
                  <a:lnTo>
                    <a:pt x="753618" y="71374"/>
                  </a:lnTo>
                  <a:lnTo>
                    <a:pt x="753618" y="48895"/>
                  </a:lnTo>
                  <a:close/>
                </a:path>
                <a:path w="786129" h="120650">
                  <a:moveTo>
                    <a:pt x="760222" y="48895"/>
                  </a:moveTo>
                  <a:lnTo>
                    <a:pt x="753618" y="48895"/>
                  </a:lnTo>
                  <a:lnTo>
                    <a:pt x="753618" y="71374"/>
                  </a:lnTo>
                  <a:lnTo>
                    <a:pt x="760222" y="71374"/>
                  </a:lnTo>
                  <a:lnTo>
                    <a:pt x="760222" y="48895"/>
                  </a:lnTo>
                  <a:close/>
                </a:path>
                <a:path w="786129" h="120650">
                  <a:moveTo>
                    <a:pt x="682751" y="0"/>
                  </a:moveTo>
                  <a:lnTo>
                    <a:pt x="674877" y="2031"/>
                  </a:lnTo>
                  <a:lnTo>
                    <a:pt x="671195" y="8255"/>
                  </a:lnTo>
                  <a:lnTo>
                    <a:pt x="667639" y="14478"/>
                  </a:lnTo>
                  <a:lnTo>
                    <a:pt x="669798" y="22352"/>
                  </a:lnTo>
                  <a:lnTo>
                    <a:pt x="675894" y="26035"/>
                  </a:lnTo>
                  <a:lnTo>
                    <a:pt x="734350" y="60134"/>
                  </a:lnTo>
                  <a:lnTo>
                    <a:pt x="753618" y="48895"/>
                  </a:lnTo>
                  <a:lnTo>
                    <a:pt x="760222" y="48895"/>
                  </a:lnTo>
                  <a:lnTo>
                    <a:pt x="760222" y="47117"/>
                  </a:lnTo>
                  <a:lnTo>
                    <a:pt x="763664" y="47117"/>
                  </a:lnTo>
                  <a:lnTo>
                    <a:pt x="688975" y="3556"/>
                  </a:lnTo>
                  <a:lnTo>
                    <a:pt x="682751" y="0"/>
                  </a:lnTo>
                  <a:close/>
                </a:path>
                <a:path w="786129" h="120650">
                  <a:moveTo>
                    <a:pt x="401574" y="47117"/>
                  </a:moveTo>
                  <a:lnTo>
                    <a:pt x="392938" y="47117"/>
                  </a:lnTo>
                  <a:lnTo>
                    <a:pt x="405892" y="60071"/>
                  </a:lnTo>
                  <a:lnTo>
                    <a:pt x="405892" y="51435"/>
                  </a:lnTo>
                  <a:lnTo>
                    <a:pt x="401574" y="47117"/>
                  </a:lnTo>
                  <a:close/>
                </a:path>
                <a:path w="786129" h="120650">
                  <a:moveTo>
                    <a:pt x="712034" y="47117"/>
                  </a:moveTo>
                  <a:lnTo>
                    <a:pt x="401574" y="47117"/>
                  </a:lnTo>
                  <a:lnTo>
                    <a:pt x="405892" y="51435"/>
                  </a:lnTo>
                  <a:lnTo>
                    <a:pt x="405892" y="60071"/>
                  </a:lnTo>
                  <a:lnTo>
                    <a:pt x="734241" y="60071"/>
                  </a:lnTo>
                  <a:lnTo>
                    <a:pt x="712034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1877" y="5359146"/>
              <a:ext cx="4000500" cy="784860"/>
            </a:xfrm>
            <a:custGeom>
              <a:avLst/>
              <a:gdLst/>
              <a:ahLst/>
              <a:cxnLst/>
              <a:rect l="l" t="t" r="r" b="b"/>
              <a:pathLst>
                <a:path w="4000500" h="784860">
                  <a:moveTo>
                    <a:pt x="4000500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4000500" y="784859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1877" y="5359146"/>
              <a:ext cx="4000500" cy="784860"/>
            </a:xfrm>
            <a:custGeom>
              <a:avLst/>
              <a:gdLst/>
              <a:ahLst/>
              <a:cxnLst/>
              <a:rect l="l" t="t" r="r" b="b"/>
              <a:pathLst>
                <a:path w="4000500" h="784860">
                  <a:moveTo>
                    <a:pt x="0" y="784859"/>
                  </a:moveTo>
                  <a:lnTo>
                    <a:pt x="4000500" y="784859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4479" y="5330952"/>
              <a:ext cx="134112" cy="90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30773" y="5359146"/>
              <a:ext cx="1270" cy="785495"/>
            </a:xfrm>
            <a:custGeom>
              <a:avLst/>
              <a:gdLst/>
              <a:ahLst/>
              <a:cxnLst/>
              <a:rect l="l" t="t" r="r" b="b"/>
              <a:pathLst>
                <a:path w="1270" h="785495">
                  <a:moveTo>
                    <a:pt x="762" y="0"/>
                  </a:moveTo>
                  <a:lnTo>
                    <a:pt x="0" y="7850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6776" y="5317236"/>
              <a:ext cx="1048512" cy="134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0877" y="5359146"/>
              <a:ext cx="929005" cy="1905"/>
            </a:xfrm>
            <a:custGeom>
              <a:avLst/>
              <a:gdLst/>
              <a:ahLst/>
              <a:cxnLst/>
              <a:rect l="l" t="t" r="r" b="b"/>
              <a:pathLst>
                <a:path w="929004" h="1904">
                  <a:moveTo>
                    <a:pt x="0" y="0"/>
                  </a:moveTo>
                  <a:lnTo>
                    <a:pt x="928751" y="16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6671" y="6102096"/>
              <a:ext cx="1120139" cy="134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0773" y="6144006"/>
              <a:ext cx="1000125" cy="1905"/>
            </a:xfrm>
            <a:custGeom>
              <a:avLst/>
              <a:gdLst/>
              <a:ahLst/>
              <a:cxnLst/>
              <a:rect l="l" t="t" r="r" b="b"/>
              <a:pathLst>
                <a:path w="1000125" h="1904">
                  <a:moveTo>
                    <a:pt x="0" y="0"/>
                  </a:moveTo>
                  <a:lnTo>
                    <a:pt x="1000125" y="158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9800" y="5501640"/>
              <a:ext cx="1007363" cy="338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72377" y="5585587"/>
              <a:ext cx="786130" cy="120650"/>
            </a:xfrm>
            <a:custGeom>
              <a:avLst/>
              <a:gdLst/>
              <a:ahLst/>
              <a:cxnLst/>
              <a:rect l="l" t="t" r="r" b="b"/>
              <a:pathLst>
                <a:path w="786129" h="120650">
                  <a:moveTo>
                    <a:pt x="734437" y="60134"/>
                  </a:moveTo>
                  <a:lnTo>
                    <a:pt x="669798" y="97891"/>
                  </a:lnTo>
                  <a:lnTo>
                    <a:pt x="667639" y="105816"/>
                  </a:lnTo>
                  <a:lnTo>
                    <a:pt x="671195" y="112001"/>
                  </a:lnTo>
                  <a:lnTo>
                    <a:pt x="674877" y="118173"/>
                  </a:lnTo>
                  <a:lnTo>
                    <a:pt x="682751" y="120268"/>
                  </a:lnTo>
                  <a:lnTo>
                    <a:pt x="763669" y="73088"/>
                  </a:lnTo>
                  <a:lnTo>
                    <a:pt x="760222" y="73088"/>
                  </a:lnTo>
                  <a:lnTo>
                    <a:pt x="760222" y="71323"/>
                  </a:lnTo>
                  <a:lnTo>
                    <a:pt x="753618" y="71323"/>
                  </a:lnTo>
                  <a:lnTo>
                    <a:pt x="734437" y="60134"/>
                  </a:lnTo>
                  <a:close/>
                </a:path>
                <a:path w="786129" h="120650">
                  <a:moveTo>
                    <a:pt x="379984" y="58546"/>
                  </a:moveTo>
                  <a:lnTo>
                    <a:pt x="379984" y="67284"/>
                  </a:lnTo>
                  <a:lnTo>
                    <a:pt x="385699" y="73088"/>
                  </a:lnTo>
                  <a:lnTo>
                    <a:pt x="712230" y="73088"/>
                  </a:lnTo>
                  <a:lnTo>
                    <a:pt x="714951" y="71500"/>
                  </a:lnTo>
                  <a:lnTo>
                    <a:pt x="392938" y="71500"/>
                  </a:lnTo>
                  <a:lnTo>
                    <a:pt x="379984" y="58546"/>
                  </a:lnTo>
                  <a:close/>
                </a:path>
                <a:path w="786129" h="120650">
                  <a:moveTo>
                    <a:pt x="763669" y="47180"/>
                  </a:moveTo>
                  <a:lnTo>
                    <a:pt x="760222" y="47180"/>
                  </a:lnTo>
                  <a:lnTo>
                    <a:pt x="760222" y="73088"/>
                  </a:lnTo>
                  <a:lnTo>
                    <a:pt x="763669" y="73088"/>
                  </a:lnTo>
                  <a:lnTo>
                    <a:pt x="785876" y="60134"/>
                  </a:lnTo>
                  <a:lnTo>
                    <a:pt x="763669" y="47180"/>
                  </a:lnTo>
                  <a:close/>
                </a:path>
                <a:path w="786129" h="120650">
                  <a:moveTo>
                    <a:pt x="400050" y="45593"/>
                  </a:moveTo>
                  <a:lnTo>
                    <a:pt x="0" y="45593"/>
                  </a:lnTo>
                  <a:lnTo>
                    <a:pt x="0" y="71500"/>
                  </a:lnTo>
                  <a:lnTo>
                    <a:pt x="384135" y="71500"/>
                  </a:lnTo>
                  <a:lnTo>
                    <a:pt x="379984" y="67284"/>
                  </a:lnTo>
                  <a:lnTo>
                    <a:pt x="379984" y="58546"/>
                  </a:lnTo>
                  <a:lnTo>
                    <a:pt x="404304" y="58546"/>
                  </a:lnTo>
                  <a:lnTo>
                    <a:pt x="392938" y="47180"/>
                  </a:lnTo>
                  <a:lnTo>
                    <a:pt x="401647" y="47180"/>
                  </a:lnTo>
                  <a:lnTo>
                    <a:pt x="400050" y="45593"/>
                  </a:lnTo>
                  <a:close/>
                </a:path>
                <a:path w="786129" h="120650">
                  <a:moveTo>
                    <a:pt x="404304" y="58546"/>
                  </a:moveTo>
                  <a:lnTo>
                    <a:pt x="379984" y="58546"/>
                  </a:lnTo>
                  <a:lnTo>
                    <a:pt x="392938" y="71500"/>
                  </a:lnTo>
                  <a:lnTo>
                    <a:pt x="714951" y="71500"/>
                  </a:lnTo>
                  <a:lnTo>
                    <a:pt x="734437" y="60134"/>
                  </a:lnTo>
                  <a:lnTo>
                    <a:pt x="405892" y="60134"/>
                  </a:lnTo>
                  <a:lnTo>
                    <a:pt x="404304" y="58546"/>
                  </a:lnTo>
                  <a:close/>
                </a:path>
                <a:path w="786129" h="120650">
                  <a:moveTo>
                    <a:pt x="753618" y="48945"/>
                  </a:moveTo>
                  <a:lnTo>
                    <a:pt x="734437" y="60134"/>
                  </a:lnTo>
                  <a:lnTo>
                    <a:pt x="753618" y="71323"/>
                  </a:lnTo>
                  <a:lnTo>
                    <a:pt x="753618" y="48945"/>
                  </a:lnTo>
                  <a:close/>
                </a:path>
                <a:path w="786129" h="120650">
                  <a:moveTo>
                    <a:pt x="760222" y="48945"/>
                  </a:moveTo>
                  <a:lnTo>
                    <a:pt x="753618" y="48945"/>
                  </a:lnTo>
                  <a:lnTo>
                    <a:pt x="753618" y="71323"/>
                  </a:lnTo>
                  <a:lnTo>
                    <a:pt x="760222" y="71323"/>
                  </a:lnTo>
                  <a:lnTo>
                    <a:pt x="760222" y="48945"/>
                  </a:lnTo>
                  <a:close/>
                </a:path>
                <a:path w="786129" h="120650">
                  <a:moveTo>
                    <a:pt x="401647" y="47180"/>
                  </a:moveTo>
                  <a:lnTo>
                    <a:pt x="392938" y="47180"/>
                  </a:lnTo>
                  <a:lnTo>
                    <a:pt x="405892" y="60134"/>
                  </a:lnTo>
                  <a:lnTo>
                    <a:pt x="405892" y="51396"/>
                  </a:lnTo>
                  <a:lnTo>
                    <a:pt x="401647" y="47180"/>
                  </a:lnTo>
                  <a:close/>
                </a:path>
                <a:path w="786129" h="120650">
                  <a:moveTo>
                    <a:pt x="712230" y="47180"/>
                  </a:moveTo>
                  <a:lnTo>
                    <a:pt x="401647" y="47180"/>
                  </a:lnTo>
                  <a:lnTo>
                    <a:pt x="405892" y="51396"/>
                  </a:lnTo>
                  <a:lnTo>
                    <a:pt x="405892" y="60134"/>
                  </a:lnTo>
                  <a:lnTo>
                    <a:pt x="734437" y="60134"/>
                  </a:lnTo>
                  <a:lnTo>
                    <a:pt x="712230" y="47180"/>
                  </a:lnTo>
                  <a:close/>
                </a:path>
                <a:path w="786129" h="120650">
                  <a:moveTo>
                    <a:pt x="682751" y="0"/>
                  </a:moveTo>
                  <a:lnTo>
                    <a:pt x="674877" y="2031"/>
                  </a:lnTo>
                  <a:lnTo>
                    <a:pt x="671195" y="8267"/>
                  </a:lnTo>
                  <a:lnTo>
                    <a:pt x="667639" y="14452"/>
                  </a:lnTo>
                  <a:lnTo>
                    <a:pt x="669798" y="22377"/>
                  </a:lnTo>
                  <a:lnTo>
                    <a:pt x="734437" y="60134"/>
                  </a:lnTo>
                  <a:lnTo>
                    <a:pt x="753618" y="48945"/>
                  </a:lnTo>
                  <a:lnTo>
                    <a:pt x="760222" y="48945"/>
                  </a:lnTo>
                  <a:lnTo>
                    <a:pt x="760222" y="47180"/>
                  </a:lnTo>
                  <a:lnTo>
                    <a:pt x="763669" y="47180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09904" y="1215389"/>
            <a:ext cx="4249420" cy="1762125"/>
            <a:chOff x="609904" y="1215389"/>
            <a:chExt cx="4249420" cy="1762125"/>
          </a:xfrm>
        </p:grpSpPr>
        <p:sp>
          <p:nvSpPr>
            <p:cNvPr id="41" name="object 41"/>
            <p:cNvSpPr/>
            <p:nvPr/>
          </p:nvSpPr>
          <p:spPr>
            <a:xfrm>
              <a:off x="609904" y="2789427"/>
              <a:ext cx="729691" cy="1879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3826" y="2798444"/>
              <a:ext cx="643255" cy="120650"/>
            </a:xfrm>
            <a:custGeom>
              <a:avLst/>
              <a:gdLst/>
              <a:ahLst/>
              <a:cxnLst/>
              <a:rect l="l" t="t" r="r" b="b"/>
              <a:pathLst>
                <a:path w="643255" h="120650">
                  <a:moveTo>
                    <a:pt x="103238" y="0"/>
                  </a:moveTo>
                  <a:lnTo>
                    <a:pt x="0" y="59816"/>
                  </a:lnTo>
                  <a:lnTo>
                    <a:pt x="96773" y="116585"/>
                  </a:lnTo>
                  <a:lnTo>
                    <a:pt x="102946" y="120141"/>
                  </a:lnTo>
                  <a:lnTo>
                    <a:pt x="110870" y="118109"/>
                  </a:lnTo>
                  <a:lnTo>
                    <a:pt x="114503" y="112013"/>
                  </a:lnTo>
                  <a:lnTo>
                    <a:pt x="118122" y="105790"/>
                  </a:lnTo>
                  <a:lnTo>
                    <a:pt x="116052" y="97916"/>
                  </a:lnTo>
                  <a:lnTo>
                    <a:pt x="109880" y="94233"/>
                  </a:lnTo>
                  <a:lnTo>
                    <a:pt x="73461" y="72898"/>
                  </a:lnTo>
                  <a:lnTo>
                    <a:pt x="25679" y="72770"/>
                  </a:lnTo>
                  <a:lnTo>
                    <a:pt x="25742" y="46862"/>
                  </a:lnTo>
                  <a:lnTo>
                    <a:pt x="73968" y="46862"/>
                  </a:lnTo>
                  <a:lnTo>
                    <a:pt x="116230" y="22351"/>
                  </a:lnTo>
                  <a:lnTo>
                    <a:pt x="118338" y="14477"/>
                  </a:lnTo>
                  <a:lnTo>
                    <a:pt x="111163" y="2031"/>
                  </a:lnTo>
                  <a:lnTo>
                    <a:pt x="103238" y="0"/>
                  </a:lnTo>
                  <a:close/>
                </a:path>
                <a:path w="643255" h="120650">
                  <a:moveTo>
                    <a:pt x="73747" y="46991"/>
                  </a:moveTo>
                  <a:lnTo>
                    <a:pt x="51397" y="59973"/>
                  </a:lnTo>
                  <a:lnTo>
                    <a:pt x="73461" y="72898"/>
                  </a:lnTo>
                  <a:lnTo>
                    <a:pt x="642937" y="74421"/>
                  </a:lnTo>
                  <a:lnTo>
                    <a:pt x="643064" y="48513"/>
                  </a:lnTo>
                  <a:lnTo>
                    <a:pt x="73747" y="46991"/>
                  </a:lnTo>
                  <a:close/>
                </a:path>
                <a:path w="643255" h="120650">
                  <a:moveTo>
                    <a:pt x="25742" y="46862"/>
                  </a:moveTo>
                  <a:lnTo>
                    <a:pt x="25679" y="72770"/>
                  </a:lnTo>
                  <a:lnTo>
                    <a:pt x="73461" y="72898"/>
                  </a:lnTo>
                  <a:lnTo>
                    <a:pt x="70425" y="71119"/>
                  </a:lnTo>
                  <a:lnTo>
                    <a:pt x="32207" y="71119"/>
                  </a:lnTo>
                  <a:lnTo>
                    <a:pt x="32270" y="48767"/>
                  </a:lnTo>
                  <a:lnTo>
                    <a:pt x="70689" y="48767"/>
                  </a:lnTo>
                  <a:lnTo>
                    <a:pt x="73747" y="46991"/>
                  </a:lnTo>
                  <a:lnTo>
                    <a:pt x="25742" y="46862"/>
                  </a:lnTo>
                  <a:close/>
                </a:path>
                <a:path w="643255" h="120650">
                  <a:moveTo>
                    <a:pt x="32270" y="48767"/>
                  </a:moveTo>
                  <a:lnTo>
                    <a:pt x="32207" y="71119"/>
                  </a:lnTo>
                  <a:lnTo>
                    <a:pt x="51397" y="59973"/>
                  </a:lnTo>
                  <a:lnTo>
                    <a:pt x="32270" y="48767"/>
                  </a:lnTo>
                  <a:close/>
                </a:path>
                <a:path w="643255" h="120650">
                  <a:moveTo>
                    <a:pt x="51397" y="59973"/>
                  </a:moveTo>
                  <a:lnTo>
                    <a:pt x="32207" y="71119"/>
                  </a:lnTo>
                  <a:lnTo>
                    <a:pt x="70425" y="71119"/>
                  </a:lnTo>
                  <a:lnTo>
                    <a:pt x="51397" y="59973"/>
                  </a:lnTo>
                  <a:close/>
                </a:path>
                <a:path w="643255" h="120650">
                  <a:moveTo>
                    <a:pt x="70689" y="48767"/>
                  </a:moveTo>
                  <a:lnTo>
                    <a:pt x="32270" y="48767"/>
                  </a:lnTo>
                  <a:lnTo>
                    <a:pt x="51397" y="59973"/>
                  </a:lnTo>
                  <a:lnTo>
                    <a:pt x="70689" y="48767"/>
                  </a:lnTo>
                  <a:close/>
                </a:path>
                <a:path w="643255" h="120650">
                  <a:moveTo>
                    <a:pt x="73968" y="46862"/>
                  </a:moveTo>
                  <a:lnTo>
                    <a:pt x="25742" y="46862"/>
                  </a:lnTo>
                  <a:lnTo>
                    <a:pt x="73747" y="46991"/>
                  </a:lnTo>
                  <a:lnTo>
                    <a:pt x="73968" y="46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1231" y="1687067"/>
              <a:ext cx="336803" cy="8656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69817" y="1715261"/>
              <a:ext cx="120650" cy="643255"/>
            </a:xfrm>
            <a:custGeom>
              <a:avLst/>
              <a:gdLst/>
              <a:ahLst/>
              <a:cxnLst/>
              <a:rect l="l" t="t" r="r" b="b"/>
              <a:pathLst>
                <a:path w="120650" h="643255">
                  <a:moveTo>
                    <a:pt x="14478" y="524637"/>
                  </a:moveTo>
                  <a:lnTo>
                    <a:pt x="8255" y="528192"/>
                  </a:lnTo>
                  <a:lnTo>
                    <a:pt x="2032" y="531876"/>
                  </a:lnTo>
                  <a:lnTo>
                    <a:pt x="0" y="539750"/>
                  </a:lnTo>
                  <a:lnTo>
                    <a:pt x="3556" y="545973"/>
                  </a:lnTo>
                  <a:lnTo>
                    <a:pt x="59817" y="643001"/>
                  </a:lnTo>
                  <a:lnTo>
                    <a:pt x="74866" y="617347"/>
                  </a:lnTo>
                  <a:lnTo>
                    <a:pt x="46862" y="617220"/>
                  </a:lnTo>
                  <a:lnTo>
                    <a:pt x="46991" y="569263"/>
                  </a:lnTo>
                  <a:lnTo>
                    <a:pt x="25908" y="533018"/>
                  </a:lnTo>
                  <a:lnTo>
                    <a:pt x="22352" y="526796"/>
                  </a:lnTo>
                  <a:lnTo>
                    <a:pt x="14478" y="524637"/>
                  </a:lnTo>
                  <a:close/>
                </a:path>
                <a:path w="120650" h="643255">
                  <a:moveTo>
                    <a:pt x="46991" y="569263"/>
                  </a:moveTo>
                  <a:lnTo>
                    <a:pt x="46862" y="617220"/>
                  </a:lnTo>
                  <a:lnTo>
                    <a:pt x="72771" y="617347"/>
                  </a:lnTo>
                  <a:lnTo>
                    <a:pt x="72788" y="610742"/>
                  </a:lnTo>
                  <a:lnTo>
                    <a:pt x="48768" y="610742"/>
                  </a:lnTo>
                  <a:lnTo>
                    <a:pt x="59984" y="591599"/>
                  </a:lnTo>
                  <a:lnTo>
                    <a:pt x="46991" y="569263"/>
                  </a:lnTo>
                  <a:close/>
                </a:path>
                <a:path w="120650" h="643255">
                  <a:moveTo>
                    <a:pt x="105791" y="524890"/>
                  </a:moveTo>
                  <a:lnTo>
                    <a:pt x="97917" y="526923"/>
                  </a:lnTo>
                  <a:lnTo>
                    <a:pt x="94234" y="533146"/>
                  </a:lnTo>
                  <a:lnTo>
                    <a:pt x="72898" y="569558"/>
                  </a:lnTo>
                  <a:lnTo>
                    <a:pt x="72771" y="617347"/>
                  </a:lnTo>
                  <a:lnTo>
                    <a:pt x="74866" y="617347"/>
                  </a:lnTo>
                  <a:lnTo>
                    <a:pt x="116586" y="546226"/>
                  </a:lnTo>
                  <a:lnTo>
                    <a:pt x="120142" y="540003"/>
                  </a:lnTo>
                  <a:lnTo>
                    <a:pt x="118110" y="532129"/>
                  </a:lnTo>
                  <a:lnTo>
                    <a:pt x="112013" y="528447"/>
                  </a:lnTo>
                  <a:lnTo>
                    <a:pt x="105791" y="524890"/>
                  </a:lnTo>
                  <a:close/>
                </a:path>
                <a:path w="120650" h="643255">
                  <a:moveTo>
                    <a:pt x="59984" y="591599"/>
                  </a:moveTo>
                  <a:lnTo>
                    <a:pt x="48768" y="610742"/>
                  </a:lnTo>
                  <a:lnTo>
                    <a:pt x="71120" y="610742"/>
                  </a:lnTo>
                  <a:lnTo>
                    <a:pt x="59984" y="591599"/>
                  </a:lnTo>
                  <a:close/>
                </a:path>
                <a:path w="120650" h="643255">
                  <a:moveTo>
                    <a:pt x="72898" y="569558"/>
                  </a:moveTo>
                  <a:lnTo>
                    <a:pt x="59984" y="591599"/>
                  </a:lnTo>
                  <a:lnTo>
                    <a:pt x="71120" y="610742"/>
                  </a:lnTo>
                  <a:lnTo>
                    <a:pt x="72788" y="610742"/>
                  </a:lnTo>
                  <a:lnTo>
                    <a:pt x="72898" y="569558"/>
                  </a:lnTo>
                  <a:close/>
                </a:path>
                <a:path w="120650" h="643255">
                  <a:moveTo>
                    <a:pt x="74422" y="0"/>
                  </a:moveTo>
                  <a:lnTo>
                    <a:pt x="48513" y="0"/>
                  </a:lnTo>
                  <a:lnTo>
                    <a:pt x="46991" y="569263"/>
                  </a:lnTo>
                  <a:lnTo>
                    <a:pt x="59984" y="591599"/>
                  </a:lnTo>
                  <a:lnTo>
                    <a:pt x="72898" y="569558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15134" y="1215389"/>
              <a:ext cx="2644140" cy="500380"/>
            </a:xfrm>
            <a:custGeom>
              <a:avLst/>
              <a:gdLst/>
              <a:ahLst/>
              <a:cxnLst/>
              <a:rect l="l" t="t" r="r" b="b"/>
              <a:pathLst>
                <a:path w="2644140" h="500380">
                  <a:moveTo>
                    <a:pt x="2644140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2644140" y="499872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71877" y="5359146"/>
            <a:ext cx="571500" cy="78486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405"/>
              </a:spcBef>
            </a:pPr>
            <a:r>
              <a:rPr sz="2800" b="1" spc="-5" dirty="0">
                <a:latin typeface="Arial"/>
                <a:cs typeface="Arial"/>
              </a:rPr>
              <a:t>$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43377" y="5359146"/>
            <a:ext cx="643255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405"/>
              </a:spcBef>
            </a:pPr>
            <a:r>
              <a:rPr sz="2800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86505" y="5359146"/>
            <a:ext cx="715010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405"/>
              </a:spcBef>
            </a:pP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1261" y="5359146"/>
            <a:ext cx="715010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405"/>
              </a:spcBef>
            </a:pPr>
            <a:r>
              <a:rPr sz="2800" spc="-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6017" y="5359146"/>
            <a:ext cx="715645" cy="784860"/>
          </a:xfrm>
          <a:prstGeom prst="rect">
            <a:avLst/>
          </a:prstGeom>
          <a:ln w="26669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40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71877" y="4572761"/>
            <a:ext cx="571500" cy="78676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395"/>
              </a:spcBef>
            </a:pP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43377" y="4572761"/>
            <a:ext cx="643255" cy="7867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395"/>
              </a:spcBef>
            </a:pPr>
            <a:r>
              <a:rPr sz="3200" dirty="0"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6505" y="4572761"/>
            <a:ext cx="715010" cy="7867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395"/>
              </a:spcBef>
            </a:pPr>
            <a:r>
              <a:rPr sz="3200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01261" y="4572761"/>
            <a:ext cx="715010" cy="7867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395"/>
              </a:spcBef>
            </a:pPr>
            <a:r>
              <a:rPr sz="3200" dirty="0"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15133" y="1215389"/>
            <a:ext cx="2644140" cy="5003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98" y="614172"/>
            <a:ext cx="6842125" cy="685800"/>
            <a:chOff x="379198" y="614172"/>
            <a:chExt cx="6842125" cy="685800"/>
          </a:xfrm>
        </p:grpSpPr>
        <p:sp>
          <p:nvSpPr>
            <p:cNvPr id="3" name="object 3"/>
            <p:cNvSpPr/>
            <p:nvPr/>
          </p:nvSpPr>
          <p:spPr>
            <a:xfrm>
              <a:off x="379198" y="736742"/>
              <a:ext cx="258110" cy="304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099" y="614172"/>
              <a:ext cx="1392936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59" y="614172"/>
              <a:ext cx="1831848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8855" y="614172"/>
              <a:ext cx="1190244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2776" y="614172"/>
              <a:ext cx="2327148" cy="685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8172" y="614172"/>
              <a:ext cx="1272540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642" y="616965"/>
            <a:ext cx="6649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B32C16"/>
                </a:solidFill>
              </a:rPr>
              <a:t>T</a:t>
            </a:r>
            <a:r>
              <a:rPr sz="2400" spc="-5" dirty="0">
                <a:solidFill>
                  <a:srgbClr val="B32C16"/>
                </a:solidFill>
              </a:rPr>
              <a:t>URING MACHINE </a:t>
            </a:r>
            <a:r>
              <a:rPr sz="2400" dirty="0">
                <a:solidFill>
                  <a:srgbClr val="B32C16"/>
                </a:solidFill>
              </a:rPr>
              <a:t>WITH </a:t>
            </a:r>
            <a:r>
              <a:rPr sz="2400" spc="-50" dirty="0">
                <a:solidFill>
                  <a:srgbClr val="B32C16"/>
                </a:solidFill>
              </a:rPr>
              <a:t>STATIONARY</a:t>
            </a:r>
            <a:r>
              <a:rPr sz="2400" spc="70" dirty="0">
                <a:solidFill>
                  <a:srgbClr val="B32C16"/>
                </a:solidFill>
              </a:rPr>
              <a:t> </a:t>
            </a:r>
            <a:r>
              <a:rPr sz="2400" spc="-10" dirty="0">
                <a:solidFill>
                  <a:srgbClr val="B32C16"/>
                </a:solidFill>
              </a:rPr>
              <a:t>HEAD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535940" y="1625853"/>
            <a:ext cx="773239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  <a:tab pos="1110615" algn="l"/>
              </a:tabLst>
            </a:pPr>
            <a:r>
              <a:rPr sz="2400" spc="-5" dirty="0">
                <a:latin typeface="Arial"/>
                <a:cs typeface="Arial"/>
              </a:rPr>
              <a:t>Here	</a:t>
            </a: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head has one another choice </a:t>
            </a:r>
            <a:r>
              <a:rPr sz="2400" dirty="0">
                <a:latin typeface="Arial"/>
                <a:cs typeface="Arial"/>
              </a:rPr>
              <a:t>of movement </a:t>
            </a:r>
            <a:r>
              <a:rPr sz="2400" spc="-5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stay </a:t>
            </a:r>
            <a:r>
              <a:rPr sz="2400" spc="-5" dirty="0">
                <a:latin typeface="Arial"/>
                <a:cs typeface="Arial"/>
              </a:rPr>
              <a:t>option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 marL="707390" marR="2081530" indent="-707390">
              <a:lnSpc>
                <a:spcPct val="241699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707390" algn="l"/>
                <a:tab pos="708025" algn="l"/>
                <a:tab pos="3147060" algn="l"/>
                <a:tab pos="4064000" algn="l"/>
              </a:tabLst>
            </a:pPr>
            <a:r>
              <a:rPr sz="2400" spc="-5" dirty="0">
                <a:latin typeface="Arial"/>
                <a:cs typeface="Arial"/>
              </a:rPr>
              <a:t>we define new </a:t>
            </a:r>
            <a:r>
              <a:rPr sz="2400" dirty="0">
                <a:latin typeface="Arial"/>
                <a:cs typeface="Arial"/>
              </a:rPr>
              <a:t>transaction function,  δ : Q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 Γ	Q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Γ	X { </a:t>
            </a:r>
            <a:r>
              <a:rPr sz="2400" spc="-5" dirty="0">
                <a:latin typeface="Arial"/>
                <a:cs typeface="Arial"/>
              </a:rPr>
              <a:t>L </a:t>
            </a:r>
            <a:r>
              <a:rPr sz="2400" dirty="0">
                <a:latin typeface="Arial"/>
                <a:cs typeface="Arial"/>
              </a:rPr>
              <a:t>, R,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0776" y="3858767"/>
            <a:ext cx="581025" cy="338455"/>
            <a:chOff x="3160776" y="3858767"/>
            <a:chExt cx="581025" cy="338455"/>
          </a:xfrm>
        </p:grpSpPr>
        <p:sp>
          <p:nvSpPr>
            <p:cNvPr id="12" name="object 12"/>
            <p:cNvSpPr/>
            <p:nvPr/>
          </p:nvSpPr>
          <p:spPr>
            <a:xfrm>
              <a:off x="3160776" y="3858767"/>
              <a:ext cx="580644" cy="338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4878" y="3942206"/>
              <a:ext cx="357505" cy="120650"/>
            </a:xfrm>
            <a:custGeom>
              <a:avLst/>
              <a:gdLst/>
              <a:ahLst/>
              <a:cxnLst/>
              <a:rect l="l" t="t" r="r" b="b"/>
              <a:pathLst>
                <a:path w="357504" h="120650">
                  <a:moveTo>
                    <a:pt x="283546" y="73312"/>
                  </a:moveTo>
                  <a:lnTo>
                    <a:pt x="240919" y="97917"/>
                  </a:lnTo>
                  <a:lnTo>
                    <a:pt x="238760" y="105791"/>
                  </a:lnTo>
                  <a:lnTo>
                    <a:pt x="242443" y="112014"/>
                  </a:lnTo>
                  <a:lnTo>
                    <a:pt x="245999" y="118237"/>
                  </a:lnTo>
                  <a:lnTo>
                    <a:pt x="253873" y="120269"/>
                  </a:lnTo>
                  <a:lnTo>
                    <a:pt x="334830" y="73533"/>
                  </a:lnTo>
                  <a:lnTo>
                    <a:pt x="331470" y="73533"/>
                  </a:lnTo>
                  <a:lnTo>
                    <a:pt x="283546" y="73312"/>
                  </a:lnTo>
                  <a:close/>
                </a:path>
                <a:path w="357504" h="120650">
                  <a:moveTo>
                    <a:pt x="305881" y="60399"/>
                  </a:moveTo>
                  <a:lnTo>
                    <a:pt x="283546" y="73312"/>
                  </a:lnTo>
                  <a:lnTo>
                    <a:pt x="331470" y="73533"/>
                  </a:lnTo>
                  <a:lnTo>
                    <a:pt x="331479" y="71628"/>
                  </a:lnTo>
                  <a:lnTo>
                    <a:pt x="324993" y="71628"/>
                  </a:lnTo>
                  <a:lnTo>
                    <a:pt x="305881" y="60399"/>
                  </a:lnTo>
                  <a:close/>
                </a:path>
                <a:path w="357504" h="120650">
                  <a:moveTo>
                    <a:pt x="254381" y="0"/>
                  </a:moveTo>
                  <a:lnTo>
                    <a:pt x="246507" y="2159"/>
                  </a:lnTo>
                  <a:lnTo>
                    <a:pt x="242824" y="8255"/>
                  </a:lnTo>
                  <a:lnTo>
                    <a:pt x="239268" y="14478"/>
                  </a:lnTo>
                  <a:lnTo>
                    <a:pt x="241300" y="22352"/>
                  </a:lnTo>
                  <a:lnTo>
                    <a:pt x="247396" y="26035"/>
                  </a:lnTo>
                  <a:lnTo>
                    <a:pt x="283766" y="47405"/>
                  </a:lnTo>
                  <a:lnTo>
                    <a:pt x="331597" y="47625"/>
                  </a:lnTo>
                  <a:lnTo>
                    <a:pt x="331470" y="73533"/>
                  </a:lnTo>
                  <a:lnTo>
                    <a:pt x="334830" y="73533"/>
                  </a:lnTo>
                  <a:lnTo>
                    <a:pt x="357250" y="60579"/>
                  </a:lnTo>
                  <a:lnTo>
                    <a:pt x="254381" y="0"/>
                  </a:lnTo>
                  <a:close/>
                </a:path>
                <a:path w="357504" h="120650">
                  <a:moveTo>
                    <a:pt x="0" y="46101"/>
                  </a:moveTo>
                  <a:lnTo>
                    <a:pt x="0" y="72009"/>
                  </a:lnTo>
                  <a:lnTo>
                    <a:pt x="283546" y="73312"/>
                  </a:lnTo>
                  <a:lnTo>
                    <a:pt x="305881" y="60399"/>
                  </a:lnTo>
                  <a:lnTo>
                    <a:pt x="283766" y="47405"/>
                  </a:lnTo>
                  <a:lnTo>
                    <a:pt x="0" y="46101"/>
                  </a:lnTo>
                  <a:close/>
                </a:path>
                <a:path w="357504" h="120650">
                  <a:moveTo>
                    <a:pt x="325120" y="49276"/>
                  </a:moveTo>
                  <a:lnTo>
                    <a:pt x="305881" y="60399"/>
                  </a:lnTo>
                  <a:lnTo>
                    <a:pt x="324993" y="71628"/>
                  </a:lnTo>
                  <a:lnTo>
                    <a:pt x="325120" y="49276"/>
                  </a:lnTo>
                  <a:close/>
                </a:path>
                <a:path w="357504" h="120650">
                  <a:moveTo>
                    <a:pt x="331588" y="49276"/>
                  </a:moveTo>
                  <a:lnTo>
                    <a:pt x="325120" y="49276"/>
                  </a:lnTo>
                  <a:lnTo>
                    <a:pt x="324993" y="71628"/>
                  </a:lnTo>
                  <a:lnTo>
                    <a:pt x="331479" y="71628"/>
                  </a:lnTo>
                  <a:lnTo>
                    <a:pt x="331588" y="49276"/>
                  </a:lnTo>
                  <a:close/>
                </a:path>
                <a:path w="357504" h="120650">
                  <a:moveTo>
                    <a:pt x="283766" y="47405"/>
                  </a:moveTo>
                  <a:lnTo>
                    <a:pt x="305881" y="60399"/>
                  </a:lnTo>
                  <a:lnTo>
                    <a:pt x="325120" y="49276"/>
                  </a:lnTo>
                  <a:lnTo>
                    <a:pt x="331588" y="49276"/>
                  </a:lnTo>
                  <a:lnTo>
                    <a:pt x="331597" y="47625"/>
                  </a:lnTo>
                  <a:lnTo>
                    <a:pt x="283766" y="47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999" y="541886"/>
            <a:ext cx="2491806" cy="34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288" y="419226"/>
            <a:ext cx="2527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565F6C"/>
                </a:solidFill>
              </a:rPr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288" y="1383029"/>
            <a:ext cx="810260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stay </a:t>
            </a:r>
            <a:r>
              <a:rPr sz="2400" spc="-5" dirty="0">
                <a:latin typeface="Arial"/>
                <a:cs typeface="Arial"/>
              </a:rPr>
              <a:t>option can simulate a </a:t>
            </a: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without </a:t>
            </a:r>
            <a:r>
              <a:rPr sz="2400" dirty="0">
                <a:latin typeface="Arial"/>
                <a:cs typeface="Arial"/>
              </a:rPr>
              <a:t>stay </a:t>
            </a:r>
            <a:r>
              <a:rPr sz="2400" spc="-5" dirty="0">
                <a:latin typeface="Arial"/>
                <a:cs typeface="Arial"/>
              </a:rPr>
              <a:t>option 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not using </a:t>
            </a:r>
            <a:r>
              <a:rPr sz="2400" dirty="0">
                <a:latin typeface="Arial"/>
                <a:cs typeface="Arial"/>
              </a:rPr>
              <a:t>the stay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287020" marR="427990" indent="-274955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  <a:tab pos="4877435" algn="l"/>
              </a:tabLst>
            </a:pP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stay </a:t>
            </a:r>
            <a:r>
              <a:rPr sz="2400" spc="-5" dirty="0">
                <a:latin typeface="Arial"/>
                <a:cs typeface="Arial"/>
              </a:rPr>
              <a:t>option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simulate	by a </a:t>
            </a: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without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stay  </a:t>
            </a:r>
            <a:r>
              <a:rPr sz="2400" spc="-5" dirty="0">
                <a:latin typeface="Arial"/>
                <a:cs typeface="Arial"/>
              </a:rPr>
              <a:t>option by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stay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tabLst>
                <a:tab pos="3643629" algn="l"/>
              </a:tabLst>
            </a:pPr>
            <a:r>
              <a:rPr sz="2400" dirty="0">
                <a:latin typeface="Arial"/>
                <a:cs typeface="Arial"/>
              </a:rPr>
              <a:t>In TM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option:	</a:t>
            </a:r>
            <a:r>
              <a:rPr sz="2400" dirty="0">
                <a:latin typeface="Arial"/>
                <a:cs typeface="Arial"/>
              </a:rPr>
              <a:t>δ(q, </a:t>
            </a:r>
            <a:r>
              <a:rPr sz="2400" spc="-5" dirty="0">
                <a:latin typeface="Arial"/>
                <a:cs typeface="Arial"/>
              </a:rPr>
              <a:t>X)= </a:t>
            </a:r>
            <a:r>
              <a:rPr sz="2400" dirty="0">
                <a:latin typeface="Arial"/>
                <a:cs typeface="Arial"/>
              </a:rPr>
              <a:t>( p , </a:t>
            </a:r>
            <a:r>
              <a:rPr sz="2400" spc="-160" dirty="0">
                <a:latin typeface="Arial"/>
                <a:cs typeface="Arial"/>
              </a:rPr>
              <a:t>Y,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217" y="4685999"/>
            <a:ext cx="6409055" cy="11544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44450" algn="r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Arial"/>
                <a:cs typeface="Arial"/>
              </a:rPr>
              <a:t>In TM </a:t>
            </a:r>
            <a:r>
              <a:rPr sz="2400" spc="-5" dirty="0">
                <a:latin typeface="Arial"/>
                <a:cs typeface="Arial"/>
              </a:rPr>
              <a:t>without </a:t>
            </a:r>
            <a:r>
              <a:rPr sz="2400" dirty="0">
                <a:latin typeface="Arial"/>
                <a:cs typeface="Arial"/>
              </a:rPr>
              <a:t>stay </a:t>
            </a:r>
            <a:r>
              <a:rPr sz="2400" spc="-5" dirty="0">
                <a:latin typeface="Arial"/>
                <a:cs typeface="Arial"/>
              </a:rPr>
              <a:t>option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δ’(q, </a:t>
            </a:r>
            <a:r>
              <a:rPr sz="2400" dirty="0">
                <a:latin typeface="Arial"/>
                <a:cs typeface="Arial"/>
              </a:rPr>
              <a:t>X)= ( </a:t>
            </a:r>
            <a:r>
              <a:rPr sz="3200" spc="-5" dirty="0">
                <a:latin typeface="Arial"/>
                <a:cs typeface="Arial"/>
              </a:rPr>
              <a:t>q</a:t>
            </a:r>
            <a:r>
              <a:rPr sz="1600" spc="-5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60" dirty="0">
                <a:latin typeface="Arial"/>
                <a:cs typeface="Arial"/>
              </a:rPr>
              <a:t>Y,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δ</a:t>
            </a:r>
            <a:r>
              <a:rPr sz="2400" spc="-10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A)= 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373" y="5428589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¥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AεΓ’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911478"/>
            <a:ext cx="7846059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8660">
              <a:lnSpc>
                <a:spcPts val="4050"/>
              </a:lnSpc>
              <a:spcBef>
                <a:spcPts val="100"/>
              </a:spcBef>
            </a:pPr>
            <a:r>
              <a:rPr sz="3600" spc="-5" dirty="0">
                <a:solidFill>
                  <a:srgbClr val="565F6C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565F6C"/>
                </a:solidFill>
                <a:latin typeface="Arial"/>
                <a:cs typeface="Arial"/>
              </a:rPr>
              <a:t>uring Machine is represented</a:t>
            </a:r>
            <a:r>
              <a:rPr sz="2800" b="1" spc="80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65F6C"/>
                </a:solidFill>
                <a:latin typeface="Arial"/>
                <a:cs typeface="Arial"/>
              </a:rPr>
              <a:t>by-</a:t>
            </a:r>
            <a:endParaRPr sz="2800">
              <a:latin typeface="Arial"/>
              <a:cs typeface="Arial"/>
            </a:endParaRPr>
          </a:p>
          <a:p>
            <a:pPr marL="2985770">
              <a:lnSpc>
                <a:spcPts val="2465"/>
              </a:lnSpc>
            </a:pPr>
            <a:r>
              <a:rPr sz="2400" b="1" dirty="0">
                <a:latin typeface="Arial"/>
                <a:cs typeface="Arial"/>
              </a:rPr>
              <a:t>M=(Q,</a:t>
            </a:r>
            <a:r>
              <a:rPr sz="2400" b="1" dirty="0">
                <a:latin typeface="Symbol"/>
                <a:cs typeface="Symbol"/>
              </a:rPr>
              <a:t>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Γ</a:t>
            </a:r>
            <a:r>
              <a:rPr sz="2400" b="1" dirty="0">
                <a:latin typeface="Arial"/>
                <a:cs typeface="Arial"/>
              </a:rPr>
              <a:t>,δ,q0,B,F)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851" y="2708528"/>
            <a:ext cx="7071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τ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including </a:t>
            </a:r>
            <a:r>
              <a:rPr sz="2400" dirty="0">
                <a:latin typeface="Arial"/>
                <a:cs typeface="Arial"/>
              </a:rPr>
              <a:t>B,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set </a:t>
            </a:r>
            <a:r>
              <a:rPr sz="2400" spc="-5" dirty="0">
                <a:latin typeface="Arial"/>
                <a:cs typeface="Arial"/>
              </a:rPr>
              <a:t>of input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symbols,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740" algn="l"/>
              </a:tabLst>
            </a:pPr>
            <a:r>
              <a:rPr b="1" dirty="0">
                <a:latin typeface="Arial"/>
                <a:cs typeface="Arial"/>
              </a:rPr>
              <a:t>Q	</a:t>
            </a:r>
            <a:r>
              <a:rPr spc="-5" dirty="0"/>
              <a:t>is </a:t>
            </a:r>
            <a:r>
              <a:rPr dirty="0"/>
              <a:t>the </a:t>
            </a:r>
            <a:r>
              <a:rPr spc="-5" dirty="0"/>
              <a:t>finite state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states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b="1" spc="-5" dirty="0">
                <a:latin typeface="Symbol"/>
                <a:cs typeface="Symbol"/>
              </a:rPr>
              <a:t></a:t>
            </a: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b="1" dirty="0">
                <a:latin typeface="Arial"/>
                <a:cs typeface="Arial"/>
              </a:rPr>
              <a:t>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9475" y="3367278"/>
            <a:ext cx="588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finite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of allowable tape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symbols,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91" y="3915917"/>
            <a:ext cx="6352540" cy="18732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655320" algn="l"/>
              </a:tabLst>
            </a:pPr>
            <a:r>
              <a:rPr sz="2400" b="1" dirty="0">
                <a:latin typeface="Arial"/>
                <a:cs typeface="Arial"/>
              </a:rPr>
              <a:t>δ	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move function, a mapping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935990">
              <a:lnSpc>
                <a:spcPts val="2125"/>
              </a:lnSpc>
              <a:spcBef>
                <a:spcPts val="650"/>
              </a:spcBef>
              <a:tabLst>
                <a:tab pos="1628139" algn="l"/>
              </a:tabLst>
            </a:pP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×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Γ	</a:t>
            </a:r>
            <a:r>
              <a:rPr sz="1800" b="1" spc="-5" dirty="0">
                <a:latin typeface="Arial"/>
                <a:cs typeface="Arial"/>
              </a:rPr>
              <a:t>×{L,R}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ts val="2845"/>
              </a:lnSpc>
              <a:tabLst>
                <a:tab pos="626745" algn="l"/>
              </a:tabLst>
            </a:pP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b="1" spc="-7" baseline="-20833" dirty="0">
                <a:latin typeface="Arial"/>
                <a:cs typeface="Arial"/>
              </a:rPr>
              <a:t>0	</a:t>
            </a:r>
            <a:r>
              <a:rPr sz="2400" dirty="0">
                <a:latin typeface="Arial"/>
                <a:cs typeface="Arial"/>
              </a:rPr>
              <a:t>in Q is the start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state,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305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6958" y="4025645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 × Γ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819" y="5397500"/>
            <a:ext cx="354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symbol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Γ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blank,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6055563"/>
            <a:ext cx="3816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</a:tabLst>
            </a:pPr>
            <a:r>
              <a:rPr sz="2400" b="1" dirty="0">
                <a:latin typeface="Arial"/>
                <a:cs typeface="Arial"/>
              </a:rPr>
              <a:t>F	</a:t>
            </a:r>
            <a:r>
              <a:rPr sz="2400" dirty="0">
                <a:latin typeface="Arial"/>
                <a:cs typeface="Arial"/>
              </a:rPr>
              <a:t>is the set of </a:t>
            </a:r>
            <a:r>
              <a:rPr sz="2400" spc="-5" dirty="0">
                <a:latin typeface="Arial"/>
                <a:cs typeface="Arial"/>
              </a:rPr>
              <a:t>final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642" y="235458"/>
            <a:ext cx="7382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Representation </a:t>
            </a:r>
            <a:r>
              <a:rPr sz="3600" spc="-5" dirty="0"/>
              <a:t>of </a:t>
            </a:r>
            <a:r>
              <a:rPr sz="3600" spc="-50" dirty="0"/>
              <a:t>Turing</a:t>
            </a:r>
            <a:r>
              <a:rPr sz="3600" spc="-45" dirty="0"/>
              <a:t> </a:t>
            </a:r>
            <a:r>
              <a:rPr sz="3600" spc="-5" dirty="0"/>
              <a:t>Machine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7367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R</a:t>
            </a:r>
            <a:r>
              <a:rPr sz="2250" spc="-5" dirty="0">
                <a:solidFill>
                  <a:srgbClr val="C00000"/>
                </a:solidFill>
              </a:rPr>
              <a:t>ECURSIVE </a:t>
            </a:r>
            <a:r>
              <a:rPr sz="2250" spc="-10" dirty="0">
                <a:solidFill>
                  <a:srgbClr val="C00000"/>
                </a:solidFill>
              </a:rPr>
              <a:t>AND </a:t>
            </a:r>
            <a:r>
              <a:rPr sz="2800" spc="-25" dirty="0">
                <a:solidFill>
                  <a:srgbClr val="C00000"/>
                </a:solidFill>
              </a:rPr>
              <a:t>R</a:t>
            </a:r>
            <a:r>
              <a:rPr sz="2250" spc="-25" dirty="0">
                <a:solidFill>
                  <a:srgbClr val="C00000"/>
                </a:solidFill>
              </a:rPr>
              <a:t>ECURSIVELY </a:t>
            </a:r>
            <a:r>
              <a:rPr sz="2800" spc="-10" dirty="0">
                <a:solidFill>
                  <a:srgbClr val="C00000"/>
                </a:solidFill>
              </a:rPr>
              <a:t>E</a:t>
            </a:r>
            <a:r>
              <a:rPr sz="2250" spc="-10" dirty="0">
                <a:solidFill>
                  <a:srgbClr val="C00000"/>
                </a:solidFill>
              </a:rPr>
              <a:t>NUMERABLE  </a:t>
            </a:r>
            <a:r>
              <a:rPr sz="2800" spc="-10" dirty="0">
                <a:solidFill>
                  <a:srgbClr val="C00000"/>
                </a:solidFill>
              </a:rPr>
              <a:t>L</a:t>
            </a:r>
            <a:r>
              <a:rPr sz="2250" spc="-10" dirty="0">
                <a:solidFill>
                  <a:srgbClr val="C00000"/>
                </a:solidFill>
              </a:rPr>
              <a:t>ANGUAGE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884936" y="1893969"/>
            <a:ext cx="7169150" cy="40760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  <a:p>
            <a:pPr marL="746760" indent="-532130">
              <a:lnSpc>
                <a:spcPct val="100000"/>
              </a:lnSpc>
              <a:spcBef>
                <a:spcPts val="505"/>
              </a:spcBef>
              <a:buSzPct val="78571"/>
              <a:buAutoNum type="arabicPeriod"/>
              <a:tabLst>
                <a:tab pos="746760" algn="l"/>
                <a:tab pos="747395" algn="l"/>
              </a:tabLst>
            </a:pPr>
            <a:r>
              <a:rPr sz="2100" spc="-5" dirty="0">
                <a:latin typeface="Arial"/>
                <a:cs typeface="Arial"/>
              </a:rPr>
              <a:t>Halt and accept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5" dirty="0">
                <a:latin typeface="Arial"/>
                <a:cs typeface="Arial"/>
              </a:rPr>
              <a:t> input</a:t>
            </a:r>
            <a:endParaRPr sz="2100">
              <a:latin typeface="Arial"/>
              <a:cs typeface="Arial"/>
            </a:endParaRPr>
          </a:p>
          <a:p>
            <a:pPr marL="746760" indent="-532130">
              <a:lnSpc>
                <a:spcPct val="100000"/>
              </a:lnSpc>
              <a:spcBef>
                <a:spcPts val="505"/>
              </a:spcBef>
              <a:buSzPct val="78571"/>
              <a:buAutoNum type="arabicPeriod"/>
              <a:tabLst>
                <a:tab pos="746760" algn="l"/>
                <a:tab pos="747395" algn="l"/>
              </a:tabLst>
            </a:pPr>
            <a:r>
              <a:rPr sz="2100" spc="-5" dirty="0">
                <a:latin typeface="Arial"/>
                <a:cs typeface="Arial"/>
              </a:rPr>
              <a:t>Halt and reject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input,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or</a:t>
            </a:r>
            <a:endParaRPr sz="2100">
              <a:latin typeface="Arial"/>
              <a:cs typeface="Arial"/>
            </a:endParaRPr>
          </a:p>
          <a:p>
            <a:pPr marL="746760" indent="-532130">
              <a:lnSpc>
                <a:spcPct val="100000"/>
              </a:lnSpc>
              <a:spcBef>
                <a:spcPts val="505"/>
              </a:spcBef>
              <a:buSzPct val="78571"/>
              <a:buAutoNum type="arabicPeriod"/>
              <a:tabLst>
                <a:tab pos="746760" algn="l"/>
                <a:tab pos="747395" algn="l"/>
              </a:tabLst>
            </a:pPr>
            <a:r>
              <a:rPr sz="2100" spc="-10" dirty="0">
                <a:latin typeface="Arial"/>
                <a:cs typeface="Arial"/>
              </a:rPr>
              <a:t>Never </a:t>
            </a:r>
            <a:r>
              <a:rPr sz="2100" spc="-5" dirty="0">
                <a:latin typeface="Arial"/>
                <a:cs typeface="Arial"/>
              </a:rPr>
              <a:t>halt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/loop.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Recursively </a:t>
            </a:r>
            <a:r>
              <a:rPr sz="2000" b="1" dirty="0">
                <a:latin typeface="Arial"/>
                <a:cs typeface="Arial"/>
              </a:rPr>
              <a:t>Enumerable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Language:</a:t>
            </a:r>
            <a:endParaRPr sz="2000">
              <a:latin typeface="Arial"/>
              <a:cs typeface="Arial"/>
            </a:endParaRPr>
          </a:p>
          <a:p>
            <a:pPr marL="672465" marR="5080" indent="3105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There is a TM for a language which accept every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  otherwise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not..</a:t>
            </a:r>
            <a:endParaRPr sz="200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Recursive </a:t>
            </a:r>
            <a:r>
              <a:rPr sz="2000" b="1" dirty="0">
                <a:latin typeface="Arial"/>
                <a:cs typeface="Arial"/>
              </a:rPr>
              <a:t>Language:</a:t>
            </a:r>
            <a:endParaRPr sz="2000">
              <a:latin typeface="Arial"/>
              <a:cs typeface="Arial"/>
            </a:endParaRPr>
          </a:p>
          <a:p>
            <a:pPr marL="1053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There is a TM for a language which halt on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endParaRPr sz="200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339" y="792480"/>
            <a:ext cx="7424420" cy="845819"/>
            <a:chOff x="578339" y="792480"/>
            <a:chExt cx="7424420" cy="845819"/>
          </a:xfrm>
        </p:grpSpPr>
        <p:sp>
          <p:nvSpPr>
            <p:cNvPr id="3" name="object 3"/>
            <p:cNvSpPr/>
            <p:nvPr/>
          </p:nvSpPr>
          <p:spPr>
            <a:xfrm>
              <a:off x="578339" y="1011062"/>
              <a:ext cx="246925" cy="3136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3983" y="888492"/>
              <a:ext cx="1905000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708" y="888492"/>
              <a:ext cx="2103120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5740" y="888492"/>
              <a:ext cx="1053084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0411" y="792480"/>
              <a:ext cx="736091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9304" y="888492"/>
              <a:ext cx="1392936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7440" y="888492"/>
              <a:ext cx="1815084" cy="685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725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0" algn="l"/>
              </a:tabLst>
            </a:pP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U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NIVERSAL</a:t>
            </a:r>
            <a:r>
              <a:rPr sz="2400" b="0" spc="105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LANGUAGE</a:t>
            </a:r>
            <a:r>
              <a:rPr sz="2400" b="0" spc="40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AND	</a:t>
            </a: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URING</a:t>
            </a:r>
            <a:r>
              <a:rPr sz="2400" b="0" spc="130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25853"/>
            <a:ext cx="7690484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4224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  <a:tab pos="3910329" algn="l"/>
                <a:tab pos="6642734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universal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the set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nary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encode a pair </a:t>
            </a:r>
            <a:r>
              <a:rPr sz="2400" dirty="0">
                <a:latin typeface="Arial"/>
                <a:cs typeface="Arial"/>
              </a:rPr>
              <a:t>(M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w)	where w is accepted 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Universal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UTM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spc="-20" dirty="0">
                <a:latin typeface="Arial"/>
                <a:cs typeface="Arial"/>
              </a:rPr>
              <a:t>Turing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simulate </a:t>
            </a:r>
            <a:r>
              <a:rPr sz="2400" dirty="0">
                <a:latin typeface="Arial"/>
                <a:cs typeface="Arial"/>
              </a:rPr>
              <a:t>an arbitrary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on  </a:t>
            </a:r>
            <a:r>
              <a:rPr sz="2400" spc="-5" dirty="0">
                <a:latin typeface="Arial"/>
                <a:cs typeface="Arial"/>
              </a:rPr>
              <a:t>arbitrary input.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5655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565F6C"/>
                </a:solidFill>
                <a:latin typeface="Arial"/>
                <a:cs typeface="Arial"/>
              </a:rPr>
              <a:t>P</a:t>
            </a:r>
            <a:r>
              <a:rPr sz="2400" b="0" spc="-10" dirty="0">
                <a:solidFill>
                  <a:srgbClr val="565F6C"/>
                </a:solidFill>
                <a:latin typeface="Arial"/>
                <a:cs typeface="Arial"/>
              </a:rPr>
              <a:t>ROPERTIES </a:t>
            </a:r>
            <a:r>
              <a:rPr sz="2400" b="0" dirty="0">
                <a:solidFill>
                  <a:srgbClr val="565F6C"/>
                </a:solidFill>
                <a:latin typeface="Arial"/>
                <a:cs typeface="Arial"/>
              </a:rPr>
              <a:t>OF </a:t>
            </a: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URING</a:t>
            </a:r>
            <a:r>
              <a:rPr sz="2400" b="0" spc="450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M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ACHINES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52088" y="1912620"/>
            <a:ext cx="3999229" cy="680085"/>
            <a:chOff x="3752088" y="1912620"/>
            <a:chExt cx="3999229" cy="680085"/>
          </a:xfrm>
        </p:grpSpPr>
        <p:sp>
          <p:nvSpPr>
            <p:cNvPr id="4" name="object 4"/>
            <p:cNvSpPr/>
            <p:nvPr/>
          </p:nvSpPr>
          <p:spPr>
            <a:xfrm>
              <a:off x="3752088" y="1912620"/>
              <a:ext cx="1336548" cy="679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3252" y="1912620"/>
              <a:ext cx="507491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5360" y="1912620"/>
              <a:ext cx="2965704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1708" y="2796539"/>
            <a:ext cx="3929379" cy="680085"/>
            <a:chOff x="711708" y="2796539"/>
            <a:chExt cx="3929379" cy="680085"/>
          </a:xfrm>
        </p:grpSpPr>
        <p:sp>
          <p:nvSpPr>
            <p:cNvPr id="8" name="object 8"/>
            <p:cNvSpPr/>
            <p:nvPr/>
          </p:nvSpPr>
          <p:spPr>
            <a:xfrm>
              <a:off x="711708" y="2796539"/>
              <a:ext cx="1996439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2763" y="2796539"/>
              <a:ext cx="507492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4872" y="2796539"/>
              <a:ext cx="2235707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40" y="1625853"/>
            <a:ext cx="719137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8161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can </a:t>
            </a:r>
            <a:r>
              <a:rPr sz="2400" dirty="0">
                <a:latin typeface="Arial"/>
                <a:cs typeface="Arial"/>
              </a:rPr>
              <a:t>recognize </a:t>
            </a:r>
            <a:r>
              <a:rPr sz="2400" spc="-5" dirty="0">
                <a:latin typeface="Arial"/>
                <a:cs typeface="Arial"/>
              </a:rPr>
              <a:t>a language </a:t>
            </a:r>
            <a:r>
              <a:rPr sz="2400" spc="-20" dirty="0">
                <a:latin typeface="Arial"/>
                <a:cs typeface="Arial"/>
              </a:rPr>
              <a:t>iff </a:t>
            </a:r>
            <a:r>
              <a:rPr sz="2400" spc="-5" dirty="0">
                <a:latin typeface="Arial"/>
                <a:cs typeface="Arial"/>
              </a:rPr>
              <a:t>it  can be generated by a phrase-structure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grammar.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365760" algn="l"/>
                <a:tab pos="36639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Church-Turing </a:t>
            </a:r>
            <a:r>
              <a:rPr sz="2400" spc="-5" dirty="0">
                <a:latin typeface="Arial"/>
                <a:cs typeface="Arial"/>
              </a:rPr>
              <a:t>Thesis: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function can be  computed </a:t>
            </a:r>
            <a:r>
              <a:rPr sz="2400" dirty="0">
                <a:latin typeface="Arial"/>
                <a:cs typeface="Arial"/>
              </a:rPr>
              <a:t>by an </a:t>
            </a:r>
            <a:r>
              <a:rPr sz="2400" spc="-5" dirty="0">
                <a:latin typeface="Arial"/>
                <a:cs typeface="Arial"/>
              </a:rPr>
              <a:t>algorithm </a:t>
            </a:r>
            <a:r>
              <a:rPr sz="2400" spc="-20" dirty="0">
                <a:latin typeface="Arial"/>
                <a:cs typeface="Arial"/>
              </a:rPr>
              <a:t>iff </a:t>
            </a:r>
            <a:r>
              <a:rPr sz="2400" spc="-5" dirty="0">
                <a:latin typeface="Arial"/>
                <a:cs typeface="Arial"/>
              </a:rPr>
              <a:t>it can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computed </a:t>
            </a:r>
            <a:r>
              <a:rPr sz="240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Turing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2420"/>
            <a:ext cx="8026909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48183"/>
            <a:ext cx="7610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THE TURING </a:t>
            </a:r>
            <a:r>
              <a:rPr sz="4000" spc="-10" dirty="0">
                <a:solidFill>
                  <a:srgbClr val="C00000"/>
                </a:solidFill>
              </a:rPr>
              <a:t>MACHINE</a:t>
            </a:r>
            <a:r>
              <a:rPr sz="4000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MODEL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089660" y="2736850"/>
            <a:ext cx="5831205" cy="2254885"/>
            <a:chOff x="1089660" y="2736850"/>
            <a:chExt cx="5831205" cy="2254885"/>
          </a:xfrm>
        </p:grpSpPr>
        <p:sp>
          <p:nvSpPr>
            <p:cNvPr id="5" name="object 5"/>
            <p:cNvSpPr/>
            <p:nvPr/>
          </p:nvSpPr>
          <p:spPr>
            <a:xfrm>
              <a:off x="1524000" y="27432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9660" y="2744724"/>
              <a:ext cx="5759195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762" y="2786634"/>
              <a:ext cx="5638800" cy="0"/>
            </a:xfrm>
            <a:custGeom>
              <a:avLst/>
              <a:gdLst/>
              <a:ahLst/>
              <a:cxnLst/>
              <a:rect l="l" t="t" r="r" b="b"/>
              <a:pathLst>
                <a:path w="5638800">
                  <a:moveTo>
                    <a:pt x="0" y="0"/>
                  </a:moveTo>
                  <a:lnTo>
                    <a:pt x="563879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288" y="3316223"/>
              <a:ext cx="5759196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5390" y="3358133"/>
              <a:ext cx="5638800" cy="0"/>
            </a:xfrm>
            <a:custGeom>
              <a:avLst/>
              <a:gdLst/>
              <a:ahLst/>
              <a:cxnLst/>
              <a:rect l="l" t="t" r="r" b="b"/>
              <a:pathLst>
                <a:path w="5638800">
                  <a:moveTo>
                    <a:pt x="0" y="0"/>
                  </a:moveTo>
                  <a:lnTo>
                    <a:pt x="5638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27432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0" y="0"/>
                  </a:moveTo>
                  <a:lnTo>
                    <a:pt x="0" y="609600"/>
                  </a:lnTo>
                </a:path>
                <a:path w="2971800" h="609600">
                  <a:moveTo>
                    <a:pt x="609600" y="0"/>
                  </a:moveTo>
                  <a:lnTo>
                    <a:pt x="609600" y="609600"/>
                  </a:lnTo>
                </a:path>
                <a:path w="2971800" h="609600">
                  <a:moveTo>
                    <a:pt x="1219200" y="0"/>
                  </a:moveTo>
                  <a:lnTo>
                    <a:pt x="1219200" y="609600"/>
                  </a:lnTo>
                </a:path>
                <a:path w="2971800" h="609600">
                  <a:moveTo>
                    <a:pt x="1828800" y="0"/>
                  </a:moveTo>
                  <a:lnTo>
                    <a:pt x="1828800" y="609600"/>
                  </a:lnTo>
                </a:path>
                <a:path w="2971800" h="609600">
                  <a:moveTo>
                    <a:pt x="2438400" y="0"/>
                  </a:moveTo>
                  <a:lnTo>
                    <a:pt x="2438400" y="609600"/>
                  </a:lnTo>
                </a:path>
                <a:path w="2971800" h="609600">
                  <a:moveTo>
                    <a:pt x="2971800" y="0"/>
                  </a:moveTo>
                  <a:lnTo>
                    <a:pt x="2971800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200" y="2743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000" y="2743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0"/>
                  </a:moveTo>
                  <a:lnTo>
                    <a:pt x="0" y="609600"/>
                  </a:lnTo>
                </a:path>
                <a:path w="685800" h="609600">
                  <a:moveTo>
                    <a:pt x="685800" y="0"/>
                  </a:moveTo>
                  <a:lnTo>
                    <a:pt x="685800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8261" y="4216146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761999"/>
                  </a:moveTo>
                  <a:lnTo>
                    <a:pt x="1676400" y="761999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7619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0619" y="2942971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X1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8794" y="297954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X2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8394" y="284695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5" y="2979546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Xi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7975" y="284695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3003" y="301764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Xn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1228" y="2846959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dirty="0">
                <a:latin typeface="Arial"/>
                <a:cs typeface="Arial"/>
              </a:rPr>
              <a:t>B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6629" y="284695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8261" y="4216146"/>
            <a:ext cx="1676400" cy="7620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Arial"/>
                <a:cs typeface="Arial"/>
              </a:rPr>
              <a:t>Finite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9244" y="3417252"/>
            <a:ext cx="3003550" cy="1280160"/>
            <a:chOff x="559244" y="3417252"/>
            <a:chExt cx="3003550" cy="1280160"/>
          </a:xfrm>
        </p:grpSpPr>
        <p:sp>
          <p:nvSpPr>
            <p:cNvPr id="24" name="object 24"/>
            <p:cNvSpPr/>
            <p:nvPr/>
          </p:nvSpPr>
          <p:spPr>
            <a:xfrm>
              <a:off x="572261" y="3430270"/>
              <a:ext cx="2977515" cy="1254125"/>
            </a:xfrm>
            <a:custGeom>
              <a:avLst/>
              <a:gdLst/>
              <a:ahLst/>
              <a:cxnLst/>
              <a:rect l="l" t="t" r="r" b="b"/>
              <a:pathLst>
                <a:path w="2977515" h="1254125">
                  <a:moveTo>
                    <a:pt x="2977515" y="0"/>
                  </a:moveTo>
                  <a:lnTo>
                    <a:pt x="1041907" y="714247"/>
                  </a:lnTo>
                  <a:lnTo>
                    <a:pt x="0" y="714247"/>
                  </a:lnTo>
                  <a:lnTo>
                    <a:pt x="0" y="1253743"/>
                  </a:lnTo>
                  <a:lnTo>
                    <a:pt x="1786127" y="1253743"/>
                  </a:lnTo>
                  <a:lnTo>
                    <a:pt x="1786127" y="714247"/>
                  </a:lnTo>
                  <a:lnTo>
                    <a:pt x="1488439" y="714247"/>
                  </a:lnTo>
                  <a:lnTo>
                    <a:pt x="2977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2261" y="3430270"/>
              <a:ext cx="2977515" cy="1254125"/>
            </a:xfrm>
            <a:custGeom>
              <a:avLst/>
              <a:gdLst/>
              <a:ahLst/>
              <a:cxnLst/>
              <a:rect l="l" t="t" r="r" b="b"/>
              <a:pathLst>
                <a:path w="2977515" h="1254125">
                  <a:moveTo>
                    <a:pt x="0" y="714247"/>
                  </a:moveTo>
                  <a:lnTo>
                    <a:pt x="1041907" y="714247"/>
                  </a:lnTo>
                  <a:lnTo>
                    <a:pt x="2977515" y="0"/>
                  </a:lnTo>
                  <a:lnTo>
                    <a:pt x="1488439" y="714247"/>
                  </a:lnTo>
                  <a:lnTo>
                    <a:pt x="1786127" y="714247"/>
                  </a:lnTo>
                  <a:lnTo>
                    <a:pt x="1786127" y="804163"/>
                  </a:lnTo>
                  <a:lnTo>
                    <a:pt x="1786127" y="939037"/>
                  </a:lnTo>
                  <a:lnTo>
                    <a:pt x="1786127" y="1253743"/>
                  </a:lnTo>
                  <a:lnTo>
                    <a:pt x="1488439" y="1253743"/>
                  </a:lnTo>
                  <a:lnTo>
                    <a:pt x="1041907" y="1253743"/>
                  </a:lnTo>
                  <a:lnTo>
                    <a:pt x="0" y="1253743"/>
                  </a:lnTo>
                  <a:lnTo>
                    <a:pt x="0" y="939037"/>
                  </a:lnTo>
                  <a:lnTo>
                    <a:pt x="0" y="804163"/>
                  </a:lnTo>
                  <a:lnTo>
                    <a:pt x="0" y="71424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5474" y="4258436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R/W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0416" y="288505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01145" y="3414712"/>
            <a:ext cx="3557270" cy="1814195"/>
            <a:chOff x="5101145" y="3414712"/>
            <a:chExt cx="3557270" cy="1814195"/>
          </a:xfrm>
        </p:grpSpPr>
        <p:sp>
          <p:nvSpPr>
            <p:cNvPr id="29" name="object 29"/>
            <p:cNvSpPr/>
            <p:nvPr/>
          </p:nvSpPr>
          <p:spPr>
            <a:xfrm>
              <a:off x="5114163" y="3427729"/>
              <a:ext cx="3531235" cy="1788160"/>
            </a:xfrm>
            <a:custGeom>
              <a:avLst/>
              <a:gdLst/>
              <a:ahLst/>
              <a:cxnLst/>
              <a:rect l="l" t="t" r="r" b="b"/>
              <a:pathLst>
                <a:path w="3531234" h="1788160">
                  <a:moveTo>
                    <a:pt x="0" y="0"/>
                  </a:moveTo>
                  <a:lnTo>
                    <a:pt x="1685416" y="1001776"/>
                  </a:lnTo>
                  <a:lnTo>
                    <a:pt x="1316354" y="1001776"/>
                  </a:lnTo>
                  <a:lnTo>
                    <a:pt x="1316354" y="1788160"/>
                  </a:lnTo>
                  <a:lnTo>
                    <a:pt x="3530727" y="1788160"/>
                  </a:lnTo>
                  <a:lnTo>
                    <a:pt x="3530727" y="1001776"/>
                  </a:lnTo>
                  <a:lnTo>
                    <a:pt x="2239010" y="1001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4163" y="3427729"/>
              <a:ext cx="3531235" cy="1788160"/>
            </a:xfrm>
            <a:custGeom>
              <a:avLst/>
              <a:gdLst/>
              <a:ahLst/>
              <a:cxnLst/>
              <a:rect l="l" t="t" r="r" b="b"/>
              <a:pathLst>
                <a:path w="3531234" h="1788160">
                  <a:moveTo>
                    <a:pt x="1316354" y="1001776"/>
                  </a:moveTo>
                  <a:lnTo>
                    <a:pt x="1685416" y="1001776"/>
                  </a:lnTo>
                  <a:lnTo>
                    <a:pt x="0" y="0"/>
                  </a:lnTo>
                  <a:lnTo>
                    <a:pt x="2239010" y="1001776"/>
                  </a:lnTo>
                  <a:lnTo>
                    <a:pt x="3530727" y="1001776"/>
                  </a:lnTo>
                  <a:lnTo>
                    <a:pt x="3530727" y="1132840"/>
                  </a:lnTo>
                  <a:lnTo>
                    <a:pt x="3530727" y="1329436"/>
                  </a:lnTo>
                  <a:lnTo>
                    <a:pt x="3530727" y="1788160"/>
                  </a:lnTo>
                  <a:lnTo>
                    <a:pt x="2239010" y="1788160"/>
                  </a:lnTo>
                  <a:lnTo>
                    <a:pt x="1685416" y="1788160"/>
                  </a:lnTo>
                  <a:lnTo>
                    <a:pt x="1316354" y="1788160"/>
                  </a:lnTo>
                  <a:lnTo>
                    <a:pt x="1316354" y="1329436"/>
                  </a:lnTo>
                  <a:lnTo>
                    <a:pt x="1316354" y="1132840"/>
                  </a:lnTo>
                  <a:lnTo>
                    <a:pt x="1316354" y="100177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85966" y="4392548"/>
            <a:ext cx="1903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Tape </a:t>
            </a:r>
            <a:r>
              <a:rPr sz="1800" spc="-5" dirty="0">
                <a:latin typeface="Arial"/>
                <a:cs typeface="Arial"/>
              </a:rPr>
              <a:t>divided into  cells and 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infinite  length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96360" y="2192142"/>
            <a:ext cx="3462020" cy="2115185"/>
            <a:chOff x="1596360" y="2192142"/>
            <a:chExt cx="3462020" cy="2115185"/>
          </a:xfrm>
        </p:grpSpPr>
        <p:sp>
          <p:nvSpPr>
            <p:cNvPr id="33" name="object 33"/>
            <p:cNvSpPr/>
            <p:nvPr/>
          </p:nvSpPr>
          <p:spPr>
            <a:xfrm>
              <a:off x="3441192" y="3250691"/>
              <a:ext cx="475488" cy="6187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0627" y="3285743"/>
              <a:ext cx="356616" cy="499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00627" y="3285743"/>
              <a:ext cx="356870" cy="500380"/>
            </a:xfrm>
            <a:custGeom>
              <a:avLst/>
              <a:gdLst/>
              <a:ahLst/>
              <a:cxnLst/>
              <a:rect l="l" t="t" r="r" b="b"/>
              <a:pathLst>
                <a:path w="356870" h="500379">
                  <a:moveTo>
                    <a:pt x="0" y="499871"/>
                  </a:moveTo>
                  <a:lnTo>
                    <a:pt x="178308" y="0"/>
                  </a:lnTo>
                  <a:lnTo>
                    <a:pt x="356616" y="499871"/>
                  </a:lnTo>
                  <a:lnTo>
                    <a:pt x="0" y="4998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3404" y="3758183"/>
              <a:ext cx="149351" cy="5486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79698" y="3786377"/>
              <a:ext cx="17145" cy="428625"/>
            </a:xfrm>
            <a:custGeom>
              <a:avLst/>
              <a:gdLst/>
              <a:ahLst/>
              <a:cxnLst/>
              <a:rect l="l" t="t" r="r" b="b"/>
              <a:pathLst>
                <a:path w="17145" h="428625">
                  <a:moveTo>
                    <a:pt x="0" y="0"/>
                  </a:moveTo>
                  <a:lnTo>
                    <a:pt x="16637" y="4286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6360" y="2192142"/>
              <a:ext cx="3461795" cy="5108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3634" y="2215133"/>
              <a:ext cx="3348354" cy="428625"/>
            </a:xfrm>
            <a:custGeom>
              <a:avLst/>
              <a:gdLst/>
              <a:ahLst/>
              <a:cxnLst/>
              <a:rect l="l" t="t" r="r" b="b"/>
              <a:pathLst>
                <a:path w="3348354" h="428625">
                  <a:moveTo>
                    <a:pt x="0" y="428243"/>
                  </a:moveTo>
                  <a:lnTo>
                    <a:pt x="1821" y="360572"/>
                  </a:lnTo>
                  <a:lnTo>
                    <a:pt x="6892" y="301794"/>
                  </a:lnTo>
                  <a:lnTo>
                    <a:pt x="14621" y="255440"/>
                  </a:lnTo>
                  <a:lnTo>
                    <a:pt x="35687" y="214121"/>
                  </a:lnTo>
                  <a:lnTo>
                    <a:pt x="1610360" y="214121"/>
                  </a:lnTo>
                  <a:lnTo>
                    <a:pt x="1621630" y="203204"/>
                  </a:lnTo>
                  <a:lnTo>
                    <a:pt x="1631425" y="172803"/>
                  </a:lnTo>
                  <a:lnTo>
                    <a:pt x="1639154" y="126449"/>
                  </a:lnTo>
                  <a:lnTo>
                    <a:pt x="1644225" y="67671"/>
                  </a:lnTo>
                  <a:lnTo>
                    <a:pt x="1646046" y="0"/>
                  </a:lnTo>
                  <a:lnTo>
                    <a:pt x="1647856" y="67671"/>
                  </a:lnTo>
                  <a:lnTo>
                    <a:pt x="1652902" y="126449"/>
                  </a:lnTo>
                  <a:lnTo>
                    <a:pt x="1660613" y="172803"/>
                  </a:lnTo>
                  <a:lnTo>
                    <a:pt x="1670414" y="203204"/>
                  </a:lnTo>
                  <a:lnTo>
                    <a:pt x="1681733" y="214121"/>
                  </a:lnTo>
                  <a:lnTo>
                    <a:pt x="3312541" y="214121"/>
                  </a:lnTo>
                  <a:lnTo>
                    <a:pt x="3323811" y="225039"/>
                  </a:lnTo>
                  <a:lnTo>
                    <a:pt x="3333606" y="255440"/>
                  </a:lnTo>
                  <a:lnTo>
                    <a:pt x="3341335" y="301794"/>
                  </a:lnTo>
                  <a:lnTo>
                    <a:pt x="3346406" y="360572"/>
                  </a:lnTo>
                  <a:lnTo>
                    <a:pt x="3348228" y="42824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93494" y="1884679"/>
            <a:ext cx="305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1800" spc="-5" dirty="0">
                <a:latin typeface="Arial"/>
                <a:cs typeface="Arial"/>
              </a:rPr>
              <a:t>Input	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Output </a:t>
            </a:r>
            <a:r>
              <a:rPr sz="1800" spc="-55" dirty="0">
                <a:latin typeface="Arial"/>
                <a:cs typeface="Arial"/>
              </a:rPr>
              <a:t>Tape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59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565F6C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RANSITION</a:t>
            </a:r>
            <a:r>
              <a:rPr sz="2400" b="0" spc="130" dirty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65F6C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6595109" cy="318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78765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move (denoted by |---)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TM </a:t>
            </a:r>
            <a:r>
              <a:rPr sz="2400" spc="-5" dirty="0">
                <a:latin typeface="Arial"/>
                <a:cs typeface="Arial"/>
              </a:rPr>
              <a:t>does the  following: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41275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δ</a:t>
            </a:r>
            <a:r>
              <a:rPr sz="2400" b="1" i="1" spc="-5" dirty="0">
                <a:latin typeface="Arial"/>
                <a:cs typeface="Arial"/>
              </a:rPr>
              <a:t>(q </a:t>
            </a:r>
            <a:r>
              <a:rPr sz="2400" b="1" i="1" dirty="0">
                <a:latin typeface="Arial"/>
                <a:cs typeface="Arial"/>
              </a:rPr>
              <a:t>, X) = (p ,Y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,R/L)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Arial"/>
              <a:cs typeface="Arial"/>
            </a:endParaRPr>
          </a:p>
          <a:p>
            <a:pPr marL="1067435" lvl="1" indent="-323850">
              <a:lnSpc>
                <a:spcPct val="100000"/>
              </a:lnSpc>
              <a:buClr>
                <a:srgbClr val="DF752E"/>
              </a:buClr>
              <a:buSzPct val="60000"/>
              <a:buFont typeface="Wingdings"/>
              <a:buChar char=""/>
              <a:tabLst>
                <a:tab pos="1067435" algn="l"/>
                <a:tab pos="1068070" algn="l"/>
              </a:tabLst>
            </a:pPr>
            <a:r>
              <a:rPr sz="2000" dirty="0">
                <a:latin typeface="Arial"/>
                <a:cs typeface="Arial"/>
              </a:rPr>
              <a:t>q is the current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996950" lvl="1" indent="-253365">
              <a:lnSpc>
                <a:spcPct val="100000"/>
              </a:lnSpc>
              <a:spcBef>
                <a:spcPts val="480"/>
              </a:spcBef>
              <a:buClr>
                <a:srgbClr val="DF752E"/>
              </a:buClr>
              <a:buSzPct val="60000"/>
              <a:buFont typeface="Wingdings"/>
              <a:buChar char=""/>
              <a:tabLst>
                <a:tab pos="997585" algn="l"/>
              </a:tabLst>
            </a:pPr>
            <a:r>
              <a:rPr sz="2000" dirty="0">
                <a:latin typeface="Arial"/>
                <a:cs typeface="Arial"/>
              </a:rPr>
              <a:t>X is the current tape symbol pointed by tape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</a:t>
            </a:r>
            <a:endParaRPr sz="2000">
              <a:latin typeface="Arial"/>
              <a:cs typeface="Arial"/>
            </a:endParaRPr>
          </a:p>
          <a:p>
            <a:pPr marL="927100" lvl="1" indent="-183515">
              <a:lnSpc>
                <a:spcPct val="100000"/>
              </a:lnSpc>
              <a:spcBef>
                <a:spcPts val="480"/>
              </a:spcBef>
              <a:buClr>
                <a:srgbClr val="DF752E"/>
              </a:buClr>
              <a:buSzPct val="60000"/>
              <a:buFont typeface="Wingdings"/>
              <a:buChar char=""/>
              <a:tabLst>
                <a:tab pos="927735" algn="l"/>
              </a:tabLst>
            </a:pP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changes from q 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616965"/>
            <a:ext cx="70205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B32C16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URING MACHINE AS LANGUAGE</a:t>
            </a:r>
            <a:r>
              <a:rPr sz="2400" b="0" spc="395" dirty="0">
                <a:solidFill>
                  <a:srgbClr val="B32C16"/>
                </a:solidFill>
                <a:latin typeface="Arial"/>
                <a:cs typeface="Arial"/>
              </a:rPr>
              <a:t> </a:t>
            </a:r>
            <a:r>
              <a:rPr sz="2400" b="0" spc="-10" dirty="0">
                <a:solidFill>
                  <a:srgbClr val="B32C16"/>
                </a:solidFill>
                <a:latin typeface="Arial"/>
                <a:cs typeface="Arial"/>
              </a:rPr>
              <a:t>ACCEPTORS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625853"/>
            <a:ext cx="7893050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33045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halts when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no longer has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available  moves.</a:t>
            </a:r>
            <a:endParaRPr sz="2400">
              <a:latin typeface="Arial"/>
              <a:cs typeface="Arial"/>
            </a:endParaRPr>
          </a:p>
          <a:p>
            <a:pPr marL="299085" marR="177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468630" algn="l"/>
                <a:tab pos="46926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If it </a:t>
            </a:r>
            <a:r>
              <a:rPr sz="2400" spc="-5" dirty="0">
                <a:latin typeface="Arial"/>
                <a:cs typeface="Arial"/>
              </a:rPr>
              <a:t>halts in a final </a:t>
            </a:r>
            <a:r>
              <a:rPr sz="2400" dirty="0">
                <a:latin typeface="Arial"/>
                <a:cs typeface="Arial"/>
              </a:rPr>
              <a:t>state, it </a:t>
            </a:r>
            <a:r>
              <a:rPr sz="2400" spc="-5" dirty="0">
                <a:latin typeface="Arial"/>
                <a:cs typeface="Arial"/>
              </a:rPr>
              <a:t>accepts its input, otherwise </a:t>
            </a:r>
            <a:r>
              <a:rPr sz="2400" dirty="0">
                <a:latin typeface="Arial"/>
                <a:cs typeface="Arial"/>
              </a:rPr>
              <a:t>it  rejects </a:t>
            </a:r>
            <a:r>
              <a:rPr sz="2400" spc="-5" dirty="0">
                <a:latin typeface="Arial"/>
                <a:cs typeface="Arial"/>
              </a:rPr>
              <a:t>its input.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language accepted by 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,we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  <a:tabLst>
                <a:tab pos="2087245" algn="l"/>
              </a:tabLst>
            </a:pPr>
            <a:r>
              <a:rPr sz="2400" spc="-5" dirty="0">
                <a:latin typeface="Arial"/>
                <a:cs typeface="Arial"/>
              </a:rPr>
              <a:t>L(M)={ 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ε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∑</a:t>
            </a:r>
            <a:r>
              <a:rPr sz="2400" baseline="24305" dirty="0">
                <a:latin typeface="Arial"/>
                <a:cs typeface="Arial"/>
              </a:rPr>
              <a:t>+	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w </a:t>
            </a:r>
            <a:r>
              <a:rPr sz="2400" spc="-10" dirty="0">
                <a:latin typeface="Arial"/>
                <a:cs typeface="Arial"/>
              </a:rPr>
              <a:t>|– x</a:t>
            </a:r>
            <a:r>
              <a:rPr sz="2400" spc="-15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spc="-15" baseline="-20833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baseline="-20833" dirty="0">
                <a:latin typeface="Arial"/>
                <a:cs typeface="Arial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ε </a:t>
            </a:r>
            <a:r>
              <a:rPr sz="2400" dirty="0">
                <a:latin typeface="Arial"/>
                <a:cs typeface="Arial"/>
              </a:rPr>
              <a:t>F ,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,x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ε </a:t>
            </a:r>
            <a:r>
              <a:rPr sz="2400" dirty="0">
                <a:latin typeface="Arial"/>
                <a:cs typeface="Arial"/>
              </a:rPr>
              <a:t>Γ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" baseline="24305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616965"/>
            <a:ext cx="3246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B32C16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URING MACHINE</a:t>
            </a:r>
            <a:r>
              <a:rPr sz="2400" b="0" spc="160" dirty="0">
                <a:solidFill>
                  <a:srgbClr val="B32C16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2578" y="693165"/>
            <a:ext cx="2341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32C16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B32C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B32C16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B32C16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B32C16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B32C16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B32C16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B32C16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B32C16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B32C16"/>
                </a:solidFill>
                <a:latin typeface="Arial"/>
                <a:cs typeface="Arial"/>
              </a:rPr>
              <a:t>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488" y="1311655"/>
            <a:ext cx="7331075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208915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8455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a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as a </a:t>
            </a:r>
            <a:r>
              <a:rPr sz="2400" spc="-15" dirty="0">
                <a:latin typeface="Arial"/>
                <a:cs typeface="Arial"/>
              </a:rPr>
              <a:t>transducer, </a:t>
            </a:r>
            <a:r>
              <a:rPr sz="2400" dirty="0">
                <a:latin typeface="Arial"/>
                <a:cs typeface="Arial"/>
              </a:rPr>
              <a:t>treat the  </a:t>
            </a:r>
            <a:r>
              <a:rPr sz="2400" spc="-5" dirty="0">
                <a:latin typeface="Arial"/>
                <a:cs typeface="Arial"/>
              </a:rPr>
              <a:t>entire nonblank portion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initial tape as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337820" marR="252095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8455" algn="l"/>
              </a:tabLst>
            </a:pPr>
            <a:r>
              <a:rPr sz="2400" spc="-20" dirty="0">
                <a:latin typeface="Arial"/>
                <a:cs typeface="Arial"/>
              </a:rPr>
              <a:t>Treat </a:t>
            </a:r>
            <a:r>
              <a:rPr sz="2400" spc="-5" dirty="0">
                <a:latin typeface="Arial"/>
                <a:cs typeface="Arial"/>
              </a:rPr>
              <a:t>the entire nonblank portion </a:t>
            </a:r>
            <a:r>
              <a:rPr sz="2400" dirty="0">
                <a:latin typeface="Arial"/>
                <a:cs typeface="Arial"/>
              </a:rPr>
              <a:t>of the tape </a:t>
            </a:r>
            <a:r>
              <a:rPr sz="2400" spc="-5" dirty="0">
                <a:latin typeface="Arial"/>
                <a:cs typeface="Arial"/>
              </a:rPr>
              <a:t>when  the machine halts 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output.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3600">
              <a:latin typeface="Arial"/>
              <a:cs typeface="Arial"/>
            </a:endParaRPr>
          </a:p>
          <a:p>
            <a:pPr marL="337820" marR="645795" indent="-38100">
              <a:lnSpc>
                <a:spcPts val="2860"/>
              </a:lnSpc>
              <a:spcBef>
                <a:spcPts val="5"/>
              </a:spcBef>
              <a:tabLst>
                <a:tab pos="1953260" algn="l"/>
                <a:tab pos="271526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defines a function </a:t>
            </a:r>
            <a:r>
              <a:rPr sz="2400" i="1" dirty="0">
                <a:latin typeface="Arial"/>
                <a:cs typeface="Arial"/>
              </a:rPr>
              <a:t>y = f (x)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for  </a:t>
            </a:r>
            <a:r>
              <a:rPr sz="2400" i="1" dirty="0">
                <a:latin typeface="Arial"/>
                <a:cs typeface="Arial"/>
              </a:rPr>
              <a:t>strings x,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	</a:t>
            </a:r>
            <a:r>
              <a:rPr sz="2400" dirty="0">
                <a:latin typeface="Times New Roman"/>
                <a:cs typeface="Times New Roman"/>
              </a:rPr>
              <a:t>ε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∑</a:t>
            </a:r>
            <a:r>
              <a:rPr sz="2400" baseline="24305" dirty="0">
                <a:latin typeface="Arial"/>
                <a:cs typeface="Arial"/>
              </a:rPr>
              <a:t>*	</a:t>
            </a:r>
            <a:r>
              <a:rPr sz="2400" i="1" spc="-10" dirty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325245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x |*– q</a:t>
            </a:r>
            <a:r>
              <a:rPr sz="2400" spc="-7" baseline="-20833" dirty="0">
                <a:latin typeface="Arial"/>
                <a:cs typeface="Arial"/>
              </a:rPr>
              <a:t>f</a:t>
            </a:r>
            <a:r>
              <a:rPr sz="2400" spc="24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337820" marR="558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84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function index is </a:t>
            </a:r>
            <a:r>
              <a:rPr sz="2400" spc="-15" dirty="0">
                <a:latin typeface="Arial"/>
                <a:cs typeface="Arial"/>
              </a:rPr>
              <a:t>“Turing </a:t>
            </a:r>
            <a:r>
              <a:rPr sz="2400" spc="-5" dirty="0">
                <a:latin typeface="Arial"/>
                <a:cs typeface="Arial"/>
              </a:rPr>
              <a:t>computable” if </a:t>
            </a:r>
            <a:r>
              <a:rPr sz="2400" dirty="0">
                <a:latin typeface="Arial"/>
                <a:cs typeface="Arial"/>
              </a:rPr>
              <a:t>there  </a:t>
            </a:r>
            <a:r>
              <a:rPr sz="2400" spc="-5" dirty="0">
                <a:latin typeface="Arial"/>
                <a:cs typeface="Arial"/>
              </a:rPr>
              <a:t>exists a </a:t>
            </a:r>
            <a:r>
              <a:rPr sz="2400" spc="-20" dirty="0">
                <a:latin typeface="Arial"/>
                <a:cs typeface="Arial"/>
              </a:rPr>
              <a:t>Turing 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perform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above  </a:t>
            </a:r>
            <a:r>
              <a:rPr sz="2400" dirty="0">
                <a:latin typeface="Arial"/>
                <a:cs typeface="Arial"/>
              </a:rPr>
              <a:t>task.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266" y="518159"/>
            <a:ext cx="2114550" cy="845819"/>
            <a:chOff x="612266" y="518159"/>
            <a:chExt cx="2114550" cy="845819"/>
          </a:xfrm>
        </p:grpSpPr>
        <p:sp>
          <p:nvSpPr>
            <p:cNvPr id="3" name="object 3"/>
            <p:cNvSpPr/>
            <p:nvPr/>
          </p:nvSpPr>
          <p:spPr>
            <a:xfrm>
              <a:off x="612266" y="736742"/>
              <a:ext cx="371475" cy="304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8491" y="614171"/>
              <a:ext cx="835152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2079" y="614171"/>
              <a:ext cx="620268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3352" y="518159"/>
              <a:ext cx="1053084" cy="845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8916" y="616965"/>
            <a:ext cx="1895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65F6C"/>
                </a:solidFill>
              </a:rPr>
              <a:t>ID </a:t>
            </a:r>
            <a:r>
              <a:rPr sz="2400" dirty="0">
                <a:solidFill>
                  <a:srgbClr val="565F6C"/>
                </a:solidFill>
              </a:rPr>
              <a:t>OF </a:t>
            </a:r>
            <a:r>
              <a:rPr sz="2400" spc="-5" dirty="0">
                <a:solidFill>
                  <a:srgbClr val="565F6C"/>
                </a:solidFill>
              </a:rPr>
              <a:t>A</a:t>
            </a:r>
            <a:r>
              <a:rPr sz="2400" spc="60" dirty="0">
                <a:solidFill>
                  <a:srgbClr val="565F6C"/>
                </a:solidFill>
              </a:rPr>
              <a:t> </a:t>
            </a:r>
            <a:r>
              <a:rPr sz="3000" spc="5" dirty="0">
                <a:solidFill>
                  <a:srgbClr val="565F6C"/>
                </a:solidFill>
              </a:rPr>
              <a:t>TM</a:t>
            </a:r>
            <a:endParaRPr sz="3000"/>
          </a:p>
        </p:txBody>
      </p:sp>
      <p:grpSp>
        <p:nvGrpSpPr>
          <p:cNvPr id="8" name="object 8"/>
          <p:cNvGrpSpPr/>
          <p:nvPr/>
        </p:nvGrpSpPr>
        <p:grpSpPr>
          <a:xfrm>
            <a:off x="1251813" y="2377439"/>
            <a:ext cx="326390" cy="760730"/>
            <a:chOff x="1251813" y="2377439"/>
            <a:chExt cx="326390" cy="760730"/>
          </a:xfrm>
        </p:grpSpPr>
        <p:sp>
          <p:nvSpPr>
            <p:cNvPr id="9" name="object 9"/>
            <p:cNvSpPr/>
            <p:nvPr/>
          </p:nvSpPr>
          <p:spPr>
            <a:xfrm>
              <a:off x="1251813" y="2377439"/>
              <a:ext cx="326135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1813" y="2636519"/>
              <a:ext cx="326135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1813" y="2895599"/>
              <a:ext cx="326135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38361" y="3535402"/>
            <a:ext cx="142476" cy="169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9710" y="3477721"/>
            <a:ext cx="4130361" cy="287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684520" y="4003547"/>
            <a:ext cx="802005" cy="623570"/>
            <a:chOff x="5684520" y="4003547"/>
            <a:chExt cx="802005" cy="623570"/>
          </a:xfrm>
        </p:grpSpPr>
        <p:sp>
          <p:nvSpPr>
            <p:cNvPr id="15" name="object 15"/>
            <p:cNvSpPr/>
            <p:nvPr/>
          </p:nvSpPr>
          <p:spPr>
            <a:xfrm>
              <a:off x="5684520" y="4003547"/>
              <a:ext cx="630936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3600" y="4003547"/>
              <a:ext cx="542544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38361" y="5257522"/>
            <a:ext cx="142476" cy="169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55333" y="5036820"/>
            <a:ext cx="3456940" cy="623570"/>
            <a:chOff x="955333" y="5036820"/>
            <a:chExt cx="3456940" cy="623570"/>
          </a:xfrm>
        </p:grpSpPr>
        <p:sp>
          <p:nvSpPr>
            <p:cNvPr id="19" name="object 19"/>
            <p:cNvSpPr/>
            <p:nvPr/>
          </p:nvSpPr>
          <p:spPr>
            <a:xfrm>
              <a:off x="955333" y="5199841"/>
              <a:ext cx="170164" cy="2301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8887" y="5036820"/>
              <a:ext cx="3403091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95900" y="5725667"/>
            <a:ext cx="1195070" cy="623570"/>
            <a:chOff x="5295900" y="5725667"/>
            <a:chExt cx="1195070" cy="623570"/>
          </a:xfrm>
        </p:grpSpPr>
        <p:sp>
          <p:nvSpPr>
            <p:cNvPr id="22" name="object 22"/>
            <p:cNvSpPr/>
            <p:nvPr/>
          </p:nvSpPr>
          <p:spPr>
            <a:xfrm>
              <a:off x="5295900" y="5725667"/>
              <a:ext cx="542544" cy="6233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8255" y="5725667"/>
              <a:ext cx="632460" cy="623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3788" y="1315973"/>
            <a:ext cx="7004050" cy="484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990" indent="-35242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427990" algn="l"/>
                <a:tab pos="428625" algn="l"/>
              </a:tabLst>
            </a:pPr>
            <a:r>
              <a:rPr sz="2200" spc="-5" dirty="0">
                <a:latin typeface="Arial"/>
                <a:cs typeface="Arial"/>
              </a:rPr>
              <a:t>Instantaneous Description or ID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27990" marR="3523615" indent="-427990">
              <a:lnSpc>
                <a:spcPts val="2710"/>
              </a:lnSpc>
              <a:spcBef>
                <a:spcPts val="105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427990" algn="l"/>
                <a:tab pos="428625" algn="l"/>
              </a:tabLst>
            </a:pP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i-1 </a:t>
            </a:r>
            <a:r>
              <a:rPr sz="2200" b="1" spc="-5" dirty="0">
                <a:latin typeface="Arial"/>
                <a:cs typeface="Arial"/>
              </a:rPr>
              <a:t>q 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175" spc="-15" baseline="-21072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175" baseline="-21072" dirty="0">
                <a:latin typeface="Arial"/>
                <a:cs typeface="Arial"/>
              </a:rPr>
              <a:t>i+1 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n 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Means:</a:t>
            </a:r>
            <a:endParaRPr sz="2200">
              <a:latin typeface="Arial"/>
              <a:cs typeface="Arial"/>
            </a:endParaRPr>
          </a:p>
          <a:p>
            <a:pPr marL="1029969">
              <a:lnSpc>
                <a:spcPts val="1960"/>
              </a:lnSpc>
            </a:pPr>
            <a:r>
              <a:rPr sz="1700" dirty="0">
                <a:latin typeface="Arial"/>
                <a:cs typeface="Arial"/>
              </a:rPr>
              <a:t>q is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current </a:t>
            </a:r>
            <a:r>
              <a:rPr sz="1700" spc="-5" dirty="0">
                <a:latin typeface="Arial"/>
                <a:cs typeface="Arial"/>
              </a:rPr>
              <a:t>state</a:t>
            </a:r>
            <a:endParaRPr sz="170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</a:pPr>
            <a:r>
              <a:rPr sz="1700" spc="-45" dirty="0">
                <a:latin typeface="Arial"/>
                <a:cs typeface="Arial"/>
              </a:rPr>
              <a:t>Tape </a:t>
            </a:r>
            <a:r>
              <a:rPr sz="1700" dirty="0">
                <a:latin typeface="Arial"/>
                <a:cs typeface="Arial"/>
              </a:rPr>
              <a:t>head is pointing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Xi</a:t>
            </a:r>
            <a:endParaRPr sz="1700">
              <a:latin typeface="Arial"/>
              <a:cs typeface="Arial"/>
            </a:endParaRPr>
          </a:p>
          <a:p>
            <a:pPr marL="1029969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X1X2…Xi-1XiXi+1… Xn </a:t>
            </a:r>
            <a:r>
              <a:rPr sz="1700" spc="-5" dirty="0">
                <a:latin typeface="Arial"/>
                <a:cs typeface="Arial"/>
              </a:rPr>
              <a:t>are </a:t>
            </a:r>
            <a:r>
              <a:rPr sz="1700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current </a:t>
            </a:r>
            <a:r>
              <a:rPr sz="1700" dirty="0">
                <a:latin typeface="Arial"/>
                <a:cs typeface="Arial"/>
              </a:rPr>
              <a:t>tape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symbols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739140" indent="-663575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"/>
              <a:tabLst>
                <a:tab pos="739140" algn="l"/>
                <a:tab pos="739775" algn="l"/>
              </a:tabLst>
            </a:pPr>
            <a:r>
              <a:rPr sz="2200" spc="-5" dirty="0">
                <a:latin typeface="Arial"/>
                <a:cs typeface="Arial"/>
              </a:rPr>
              <a:t>δ (q , </a:t>
            </a:r>
            <a:r>
              <a:rPr sz="2200" spc="-10" dirty="0">
                <a:latin typeface="Arial"/>
                <a:cs typeface="Arial"/>
              </a:rPr>
              <a:t>Xi </a:t>
            </a:r>
            <a:r>
              <a:rPr sz="2200" spc="-5" dirty="0">
                <a:latin typeface="Arial"/>
                <a:cs typeface="Arial"/>
              </a:rPr>
              <a:t>) = (p ,Y , R ) is same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i-1 </a:t>
            </a:r>
            <a:r>
              <a:rPr sz="2200" b="1" spc="-5" dirty="0">
                <a:latin typeface="Arial"/>
                <a:cs typeface="Arial"/>
              </a:rPr>
              <a:t>q 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175" spc="-15" baseline="-21072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175" baseline="-21072" dirty="0">
                <a:latin typeface="Arial"/>
                <a:cs typeface="Arial"/>
              </a:rPr>
              <a:t>i+1 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n </a:t>
            </a:r>
            <a:r>
              <a:rPr sz="2200" b="1" spc="-5" dirty="0">
                <a:latin typeface="Arial"/>
                <a:cs typeface="Arial"/>
              </a:rPr>
              <a:t>|----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i-1 </a:t>
            </a:r>
            <a:r>
              <a:rPr sz="2200" spc="-5" dirty="0">
                <a:latin typeface="Arial"/>
                <a:cs typeface="Arial"/>
              </a:rPr>
              <a:t>Y 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spc="-2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i+1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n</a:t>
            </a:r>
            <a:endParaRPr sz="2175" baseline="-210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506095" indent="-430530">
              <a:lnSpc>
                <a:spcPct val="100000"/>
              </a:lnSpc>
              <a:spcBef>
                <a:spcPts val="2280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506095" algn="l"/>
                <a:tab pos="506730" algn="l"/>
              </a:tabLst>
            </a:pPr>
            <a:r>
              <a:rPr sz="2200" spc="-5" dirty="0">
                <a:latin typeface="Arial"/>
                <a:cs typeface="Arial"/>
              </a:rPr>
              <a:t>δ (q </a:t>
            </a:r>
            <a:r>
              <a:rPr sz="2200" spc="-10" dirty="0">
                <a:latin typeface="Arial"/>
                <a:cs typeface="Arial"/>
              </a:rPr>
              <a:t>Xi) </a:t>
            </a:r>
            <a:r>
              <a:rPr sz="2200" spc="-5" dirty="0">
                <a:latin typeface="Arial"/>
                <a:cs typeface="Arial"/>
              </a:rPr>
              <a:t>= (p Y L) same as: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1</a:t>
            </a:r>
            <a:r>
              <a:rPr sz="2175" spc="322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i-1</a:t>
            </a:r>
            <a:r>
              <a:rPr sz="2175" spc="330" baseline="-21072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175" spc="-15" baseline="-21072" dirty="0">
                <a:latin typeface="Arial"/>
                <a:cs typeface="Arial"/>
              </a:rPr>
              <a:t>i</a:t>
            </a:r>
            <a:r>
              <a:rPr sz="2175" spc="322" baseline="-2107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175" baseline="-21072" dirty="0">
                <a:latin typeface="Arial"/>
                <a:cs typeface="Arial"/>
              </a:rPr>
              <a:t>i+1</a:t>
            </a:r>
            <a:r>
              <a:rPr sz="2175" spc="322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n</a:t>
            </a:r>
            <a:r>
              <a:rPr sz="2175" spc="37" baseline="-21072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|----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1</a:t>
            </a:r>
            <a:r>
              <a:rPr sz="2175" spc="330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…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X</a:t>
            </a:r>
            <a:r>
              <a:rPr sz="2175" spc="-7" baseline="-21072" dirty="0">
                <a:latin typeface="Arial"/>
                <a:cs typeface="Arial"/>
              </a:rPr>
              <a:t>i-1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175" baseline="-21072" dirty="0">
                <a:latin typeface="Arial"/>
                <a:cs typeface="Arial"/>
              </a:rPr>
              <a:t>i+1</a:t>
            </a:r>
            <a:r>
              <a:rPr sz="2175" spc="337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…X</a:t>
            </a:r>
            <a:r>
              <a:rPr sz="2175" spc="-7" baseline="-21072" dirty="0">
                <a:latin typeface="Arial"/>
                <a:cs typeface="Arial"/>
              </a:rPr>
              <a:t>n</a:t>
            </a:r>
            <a:endParaRPr sz="2175" baseline="-2107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616965"/>
            <a:ext cx="5919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B32C16"/>
                </a:solidFill>
                <a:latin typeface="Arial"/>
                <a:cs typeface="Arial"/>
              </a:rPr>
              <a:t>T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ECHNIQUES </a:t>
            </a:r>
            <a:r>
              <a:rPr sz="2400" b="0" dirty="0">
                <a:solidFill>
                  <a:srgbClr val="B32C16"/>
                </a:solidFill>
                <a:latin typeface="Arial"/>
                <a:cs typeface="Arial"/>
              </a:rPr>
              <a:t>FOR 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TM</a:t>
            </a:r>
            <a:r>
              <a:rPr sz="2400" b="0" spc="445" dirty="0">
                <a:solidFill>
                  <a:srgbClr val="B32C16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B32C16"/>
                </a:solidFill>
                <a:latin typeface="Arial"/>
                <a:cs typeface="Arial"/>
              </a:rPr>
              <a:t>CONSTRUCTION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401320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2400" spc="-5" dirty="0">
                <a:latin typeface="Arial"/>
                <a:cs typeface="Arial"/>
              </a:rPr>
              <a:t>Storage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finite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Using multiple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Using Check </a:t>
            </a:r>
            <a:r>
              <a:rPr sz="2400" spc="-20" dirty="0">
                <a:latin typeface="Arial"/>
                <a:cs typeface="Arial"/>
              </a:rPr>
              <a:t>off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symbols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Shifting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"/>
            </a:pPr>
            <a:endParaRPr sz="35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Implementing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Subroutine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F6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1079</Words>
  <Application>Microsoft Office PowerPoint</Application>
  <PresentationFormat>On-screen Show (4:3)</PresentationFormat>
  <Paragraphs>414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INTRODUCING TURING MACHINES</vt:lpstr>
      <vt:lpstr>DEFINATION</vt:lpstr>
      <vt:lpstr>Representation of Turing Machine</vt:lpstr>
      <vt:lpstr>THE TURING MACHINE MODEL</vt:lpstr>
      <vt:lpstr>TRANSITION FUNCTION</vt:lpstr>
      <vt:lpstr>TURING MACHINE AS LANGUAGE ACCEPTORS</vt:lpstr>
      <vt:lpstr>TURING MACHINE AS</vt:lpstr>
      <vt:lpstr>ID OF A TM</vt:lpstr>
      <vt:lpstr>TECHNIQUES FOR TM CONSTRUCTION</vt:lpstr>
      <vt:lpstr>VARIATIONS OF TURING MACHINES</vt:lpstr>
      <vt:lpstr>MULTITAPE TURING MACHINES</vt:lpstr>
      <vt:lpstr>For e.g., if n=2 , with the current  configuration</vt:lpstr>
      <vt:lpstr>SIMULATION</vt:lpstr>
      <vt:lpstr>NON DETERMINISTIC TURING MACHINES</vt:lpstr>
      <vt:lpstr>Simulation:</vt:lpstr>
      <vt:lpstr>MULTIHEAD TURING MACHINE</vt:lpstr>
      <vt:lpstr>SIMULATION</vt:lpstr>
      <vt:lpstr>Multihead  TM</vt:lpstr>
      <vt:lpstr>OFF- LINE TURING MACHINE</vt:lpstr>
      <vt:lpstr>SIMULATION</vt:lpstr>
      <vt:lpstr>MULTIDIMENSIONAL TURING MACHINE</vt:lpstr>
      <vt:lpstr>Control Unit</vt:lpstr>
      <vt:lpstr>SIMULATION</vt:lpstr>
      <vt:lpstr>Control Unit</vt:lpstr>
      <vt:lpstr>TURING MACHINE WITH SEMI- INFINITE TAPE</vt:lpstr>
      <vt:lpstr>SIMULATION</vt:lpstr>
      <vt:lpstr>Slide 27</vt:lpstr>
      <vt:lpstr>TURING MACHINE WITH STATIONARY HEAD</vt:lpstr>
      <vt:lpstr>SIMULATION</vt:lpstr>
      <vt:lpstr>RECURSIVE AND RECURSIVELY ENUMERABLE  LANGUAGE</vt:lpstr>
      <vt:lpstr>UNIVERSAL LANGUAGE AND TURING MACHINE</vt:lpstr>
      <vt:lpstr>PROPERTIES OF TURING MACHINES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TURING MACHINES</dc:title>
  <cp:lastModifiedBy>UEM</cp:lastModifiedBy>
  <cp:revision>1</cp:revision>
  <dcterms:created xsi:type="dcterms:W3CDTF">2020-03-16T07:06:36Z</dcterms:created>
  <dcterms:modified xsi:type="dcterms:W3CDTF">2020-03-16T07:07:45Z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2020-03-16T00:00:00Z</vt:filetime>
  </property>
</Properties>
</file>