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74" r:id="rId4"/>
    <p:sldId id="266" r:id="rId5"/>
    <p:sldId id="276" r:id="rId6"/>
    <p:sldId id="277" r:id="rId7"/>
    <p:sldId id="278" r:id="rId8"/>
    <p:sldId id="279" r:id="rId9"/>
    <p:sldId id="280" r:id="rId10"/>
    <p:sldId id="281" r:id="rId11"/>
    <p:sldId id="282" r:id="rId12"/>
    <p:sldId id="283" r:id="rId13"/>
    <p:sldId id="259" r:id="rId14"/>
    <p:sldId id="258" r:id="rId15"/>
    <p:sldId id="260" r:id="rId16"/>
    <p:sldId id="261" r:id="rId17"/>
    <p:sldId id="263" r:id="rId18"/>
    <p:sldId id="264" r:id="rId19"/>
    <p:sldId id="265" r:id="rId20"/>
    <p:sldId id="267" r:id="rId21"/>
    <p:sldId id="268" r:id="rId22"/>
    <p:sldId id="269" r:id="rId23"/>
    <p:sldId id="270" r:id="rId24"/>
    <p:sldId id="272" r:id="rId25"/>
    <p:sldId id="27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ideo" Target="file:///C:\Users\UEM\Downloads\UEMK%20ODD%20SEM%202022\PCCCS401\STUDEY%20MATERIAL\INTRODUCTION\A%20Beautiful%20Mind%20intro%20scene.mp4"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6000" b="1" i="1" dirty="0" smtClean="0">
                <a:latin typeface="Times New Roman" pitchFamily="18" charset="0"/>
                <a:cs typeface="Times New Roman" pitchFamily="18" charset="0"/>
              </a:rPr>
              <a:t>Introduction </a:t>
            </a:r>
            <a:endParaRPr lang="en-IN" sz="6000" b="1" i="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3886200"/>
            <a:ext cx="7162800" cy="2209800"/>
          </a:xfrm>
        </p:spPr>
        <p:txBody>
          <a:bodyPr>
            <a:noAutofit/>
          </a:bodyPr>
          <a:lstStyle/>
          <a:p>
            <a:r>
              <a:rPr lang="en-IN" sz="2400" b="1" dirty="0" smtClean="0">
                <a:latin typeface="Times New Roman" pitchFamily="18" charset="0"/>
                <a:cs typeface="Times New Roman" pitchFamily="18" charset="0"/>
              </a:rPr>
              <a:t>Paper Name: Formal languages and Automata Theory</a:t>
            </a:r>
          </a:p>
          <a:p>
            <a:r>
              <a:rPr lang="en-IN" sz="2400" b="1" dirty="0" smtClean="0">
                <a:latin typeface="Times New Roman" pitchFamily="18" charset="0"/>
                <a:cs typeface="Times New Roman" pitchFamily="18" charset="0"/>
              </a:rPr>
              <a:t>Paper Code: </a:t>
            </a:r>
            <a:r>
              <a:rPr lang="en-IN" sz="2400" b="1" dirty="0" smtClean="0">
                <a:latin typeface="Times New Roman" pitchFamily="18" charset="0"/>
                <a:cs typeface="Times New Roman" pitchFamily="18" charset="0"/>
              </a:rPr>
              <a:t>PCCCS502</a:t>
            </a:r>
            <a:endParaRPr lang="en-IN" sz="2400" b="1"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Paper Credit:  3  </a:t>
            </a:r>
          </a:p>
          <a:p>
            <a:r>
              <a:rPr lang="en-IN" sz="2400" b="1" dirty="0" smtClean="0">
                <a:latin typeface="Times New Roman" pitchFamily="18" charset="0"/>
                <a:cs typeface="Times New Roman" pitchFamily="18" charset="0"/>
              </a:rPr>
              <a:t>Lecture - 1</a:t>
            </a:r>
            <a:endParaRPr lang="en-IN"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Noam Chomsky</a:t>
            </a:r>
            <a:endParaRPr lang="en-IN"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dirty="0" smtClean="0">
                <a:latin typeface="Times New Roman" pitchFamily="18" charset="0"/>
                <a:cs typeface="Times New Roman" pitchFamily="18" charset="0"/>
              </a:rPr>
              <a:t>Avram Noam Chomsky is an American linguist, philosopher, cognitive scientist, historian, social critic, and political activist.</a:t>
            </a:r>
          </a:p>
          <a:p>
            <a:pPr algn="just"/>
            <a:r>
              <a:rPr lang="en-IN" dirty="0" smtClean="0">
                <a:latin typeface="Times New Roman" pitchFamily="18" charset="0"/>
                <a:cs typeface="Times New Roman" pitchFamily="18" charset="0"/>
              </a:rPr>
              <a:t>He created or co-created the universal grammar theory, the generative grammar theory, the Chomsky hierarchy.</a:t>
            </a:r>
          </a:p>
          <a:p>
            <a:pPr algn="just"/>
            <a:endParaRPr lang="en-IN"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John Hopcroft</a:t>
            </a:r>
            <a:endParaRPr lang="en-IN"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dirty="0" smtClean="0">
                <a:latin typeface="Times New Roman" pitchFamily="18" charset="0"/>
                <a:cs typeface="Times New Roman" pitchFamily="18" charset="0"/>
              </a:rPr>
              <a:t>John Edward Hopcroft is an American theoretical computer scientist. His textbooks on theory of computation and data structures are regarded as standards in their fields.</a:t>
            </a:r>
            <a:endParaRPr lang="en-IN"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Stephen Cook</a:t>
            </a:r>
            <a:endParaRPr lang="en-IN"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lgn="just"/>
            <a:r>
              <a:rPr lang="en-IN" dirty="0" smtClean="0">
                <a:latin typeface="Times New Roman" pitchFamily="18" charset="0"/>
                <a:cs typeface="Times New Roman" pitchFamily="18" charset="0"/>
              </a:rPr>
              <a:t>Stephen Arthur Cook is an American-Canadian computer scientist and mathematician who has made major contributions to the fields of complexity theory and proof complexity. </a:t>
            </a:r>
          </a:p>
          <a:p>
            <a:pPr algn="just"/>
            <a:r>
              <a:rPr lang="en-IN" dirty="0" smtClean="0">
                <a:latin typeface="Times New Roman" pitchFamily="18" charset="0"/>
                <a:cs typeface="Times New Roman" pitchFamily="18" charset="0"/>
              </a:rPr>
              <a:t>Computational complexity theory focuses on classifying computational problems according to their resource usage, and relating these classes to each other. A computational problem is a task solved by a computer. A computation problem is solvable by mechanical application of mathematical steps, such as an algorithm.</a:t>
            </a:r>
          </a:p>
          <a:p>
            <a:pPr algn="just"/>
            <a:r>
              <a:rPr lang="en-IN" dirty="0" smtClean="0">
                <a:latin typeface="Times New Roman" pitchFamily="18" charset="0"/>
                <a:cs typeface="Times New Roman" pitchFamily="18" charset="0"/>
              </a:rPr>
              <a:t>Proof complexity is the field aiming to understand and analyse the computational resources that are required to prove or refute statements. </a:t>
            </a:r>
            <a:endParaRPr lang="en-IN"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smtClean="0">
                <a:latin typeface="Times New Roman" pitchFamily="18" charset="0"/>
                <a:cs typeface="Times New Roman" pitchFamily="18" charset="0"/>
              </a:rPr>
              <a:t>Introduction of Theoretical Computer Science</a:t>
            </a:r>
            <a:endParaRPr lang="en-IN" dirty="0"/>
          </a:p>
        </p:txBody>
      </p:sp>
      <p:sp>
        <p:nvSpPr>
          <p:cNvPr id="3" name="Content Placeholder 2"/>
          <p:cNvSpPr>
            <a:spLocks noGrp="1"/>
          </p:cNvSpPr>
          <p:nvPr>
            <p:ph idx="1"/>
          </p:nvPr>
        </p:nvSpPr>
        <p:spPr/>
        <p:txBody>
          <a:bodyPr/>
          <a:lstStyle/>
          <a:p>
            <a:pPr algn="just"/>
            <a:endParaRPr lang="en-IN" b="1" i="1" dirty="0" smtClean="0">
              <a:latin typeface="Times New Roman" pitchFamily="18" charset="0"/>
              <a:cs typeface="Times New Roman" pitchFamily="18" charset="0"/>
            </a:endParaRPr>
          </a:p>
          <a:p>
            <a:pPr algn="just"/>
            <a:r>
              <a:rPr lang="en-IN" b="1" i="1" dirty="0" smtClean="0">
                <a:latin typeface="Times New Roman" pitchFamily="18" charset="0"/>
                <a:cs typeface="Times New Roman" pitchFamily="18" charset="0"/>
              </a:rPr>
              <a:t>Theoretical computer science (TCS) is a subset of general computer science and mathematics that focuses on more mathematical topics of computing and includes the theory of computation.</a:t>
            </a: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latin typeface="Times New Roman" pitchFamily="18" charset="0"/>
                <a:cs typeface="Times New Roman" pitchFamily="18" charset="0"/>
              </a:rPr>
              <a:t>Contd..</a:t>
            </a:r>
            <a:endParaRPr lang="en-IN" b="1" i="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562600"/>
          </a:xfrm>
        </p:spPr>
        <p:txBody>
          <a:bodyPr>
            <a:normAutofit fontScale="70000" lnSpcReduction="20000"/>
          </a:bodyPr>
          <a:lstStyle/>
          <a:p>
            <a:pPr algn="just"/>
            <a:r>
              <a:rPr lang="en-IN" b="1" i="1" dirty="0" smtClean="0">
                <a:latin typeface="Times New Roman" pitchFamily="18" charset="0"/>
                <a:cs typeface="Times New Roman" pitchFamily="18" charset="0"/>
              </a:rPr>
              <a:t>TCS covers a wide variety of topics including: </a:t>
            </a:r>
          </a:p>
          <a:p>
            <a:pPr marL="514350" indent="-514350" algn="just">
              <a:buFont typeface="+mj-lt"/>
              <a:buAutoNum type="arabicPeriod"/>
            </a:pPr>
            <a:r>
              <a:rPr lang="en-IN" b="1" i="1" dirty="0" smtClean="0">
                <a:latin typeface="Times New Roman" pitchFamily="18" charset="0"/>
                <a:cs typeface="Times New Roman" pitchFamily="18" charset="0"/>
              </a:rPr>
              <a:t>Algorithms, </a:t>
            </a:r>
          </a:p>
          <a:p>
            <a:pPr marL="514350" indent="-514350" algn="just">
              <a:buFont typeface="+mj-lt"/>
              <a:buAutoNum type="arabicPeriod"/>
            </a:pPr>
            <a:r>
              <a:rPr lang="en-IN" b="1" i="1" dirty="0" smtClean="0">
                <a:latin typeface="Times New Roman" pitchFamily="18" charset="0"/>
                <a:cs typeface="Times New Roman" pitchFamily="18" charset="0"/>
              </a:rPr>
              <a:t>Data structures, </a:t>
            </a:r>
          </a:p>
          <a:p>
            <a:pPr marL="514350" indent="-514350" algn="just">
              <a:buFont typeface="+mj-lt"/>
              <a:buAutoNum type="arabicPeriod"/>
            </a:pPr>
            <a:r>
              <a:rPr lang="en-IN" b="1" i="1" dirty="0" smtClean="0">
                <a:latin typeface="Times New Roman" pitchFamily="18" charset="0"/>
                <a:cs typeface="Times New Roman" pitchFamily="18" charset="0"/>
              </a:rPr>
              <a:t>Computational complexity, </a:t>
            </a:r>
          </a:p>
          <a:p>
            <a:pPr marL="514350" indent="-514350" algn="just">
              <a:buFont typeface="+mj-lt"/>
              <a:buAutoNum type="arabicPeriod"/>
            </a:pPr>
            <a:r>
              <a:rPr lang="en-IN" b="1" i="1" dirty="0" smtClean="0">
                <a:latin typeface="Times New Roman" pitchFamily="18" charset="0"/>
                <a:cs typeface="Times New Roman" pitchFamily="18" charset="0"/>
              </a:rPr>
              <a:t>Parallel and distributed computation, </a:t>
            </a:r>
          </a:p>
          <a:p>
            <a:pPr marL="514350" indent="-514350" algn="just">
              <a:buFont typeface="+mj-lt"/>
              <a:buAutoNum type="arabicPeriod"/>
            </a:pPr>
            <a:r>
              <a:rPr lang="en-IN" b="1" i="1" dirty="0" smtClean="0">
                <a:latin typeface="Times New Roman" pitchFamily="18" charset="0"/>
                <a:cs typeface="Times New Roman" pitchFamily="18" charset="0"/>
              </a:rPr>
              <a:t>Probabilistic computation, </a:t>
            </a:r>
          </a:p>
          <a:p>
            <a:pPr marL="514350" indent="-514350" algn="just">
              <a:buFont typeface="+mj-lt"/>
              <a:buAutoNum type="arabicPeriod"/>
            </a:pPr>
            <a:r>
              <a:rPr lang="en-IN" b="1" i="1" dirty="0" smtClean="0">
                <a:latin typeface="Times New Roman" pitchFamily="18" charset="0"/>
                <a:cs typeface="Times New Roman" pitchFamily="18" charset="0"/>
              </a:rPr>
              <a:t>Quantum computation, </a:t>
            </a:r>
          </a:p>
          <a:p>
            <a:pPr marL="514350" indent="-514350" algn="just">
              <a:buFont typeface="+mj-lt"/>
              <a:buAutoNum type="arabicPeriod"/>
            </a:pPr>
            <a:r>
              <a:rPr lang="en-IN" b="1" i="1" dirty="0" smtClean="0">
                <a:latin typeface="Times New Roman" pitchFamily="18" charset="0"/>
                <a:cs typeface="Times New Roman" pitchFamily="18" charset="0"/>
              </a:rPr>
              <a:t>Automata theory, </a:t>
            </a:r>
          </a:p>
          <a:p>
            <a:pPr marL="514350" indent="-514350" algn="just">
              <a:buFont typeface="+mj-lt"/>
              <a:buAutoNum type="arabicPeriod"/>
            </a:pPr>
            <a:r>
              <a:rPr lang="en-IN" b="1" i="1" dirty="0" smtClean="0">
                <a:latin typeface="Times New Roman" pitchFamily="18" charset="0"/>
                <a:cs typeface="Times New Roman" pitchFamily="18" charset="0"/>
              </a:rPr>
              <a:t>Information theory, </a:t>
            </a:r>
          </a:p>
          <a:p>
            <a:pPr marL="514350" indent="-514350" algn="just">
              <a:buFont typeface="+mj-lt"/>
              <a:buAutoNum type="arabicPeriod"/>
            </a:pPr>
            <a:r>
              <a:rPr lang="en-IN" b="1" i="1" dirty="0" smtClean="0">
                <a:latin typeface="Times New Roman" pitchFamily="18" charset="0"/>
                <a:cs typeface="Times New Roman" pitchFamily="18" charset="0"/>
              </a:rPr>
              <a:t>Cryptography, </a:t>
            </a:r>
          </a:p>
          <a:p>
            <a:pPr marL="514350" indent="-514350" algn="just">
              <a:buFont typeface="+mj-lt"/>
              <a:buAutoNum type="arabicPeriod"/>
            </a:pPr>
            <a:r>
              <a:rPr lang="en-IN" b="1" i="1" dirty="0" smtClean="0">
                <a:latin typeface="Times New Roman" pitchFamily="18" charset="0"/>
                <a:cs typeface="Times New Roman" pitchFamily="18" charset="0"/>
              </a:rPr>
              <a:t>Program semantics and verification, </a:t>
            </a:r>
          </a:p>
          <a:p>
            <a:pPr marL="514350" indent="-514350" algn="just">
              <a:buFont typeface="+mj-lt"/>
              <a:buAutoNum type="arabicPeriod"/>
            </a:pPr>
            <a:r>
              <a:rPr lang="en-IN" b="1" i="1" dirty="0" smtClean="0">
                <a:latin typeface="Times New Roman" pitchFamily="18" charset="0"/>
                <a:cs typeface="Times New Roman" pitchFamily="18" charset="0"/>
              </a:rPr>
              <a:t>Machine learning, </a:t>
            </a:r>
          </a:p>
          <a:p>
            <a:pPr marL="514350" indent="-514350" algn="just">
              <a:buFont typeface="+mj-lt"/>
              <a:buAutoNum type="arabicPeriod"/>
            </a:pPr>
            <a:r>
              <a:rPr lang="en-IN" b="1" i="1" dirty="0" smtClean="0">
                <a:latin typeface="Times New Roman" pitchFamily="18" charset="0"/>
                <a:cs typeface="Times New Roman" pitchFamily="18" charset="0"/>
              </a:rPr>
              <a:t>Computational biology, </a:t>
            </a:r>
          </a:p>
          <a:p>
            <a:pPr marL="514350" indent="-514350" algn="just">
              <a:buFont typeface="+mj-lt"/>
              <a:buAutoNum type="arabicPeriod"/>
            </a:pPr>
            <a:r>
              <a:rPr lang="en-IN" b="1" i="1" dirty="0" smtClean="0">
                <a:latin typeface="Times New Roman" pitchFamily="18" charset="0"/>
                <a:cs typeface="Times New Roman" pitchFamily="18" charset="0"/>
              </a:rPr>
              <a:t>Computational economics, </a:t>
            </a:r>
          </a:p>
          <a:p>
            <a:pPr marL="514350" indent="-514350" algn="just">
              <a:buFont typeface="+mj-lt"/>
              <a:buAutoNum type="arabicPeriod"/>
            </a:pPr>
            <a:r>
              <a:rPr lang="en-IN" b="1" i="1" dirty="0" smtClean="0">
                <a:latin typeface="Times New Roman" pitchFamily="18" charset="0"/>
                <a:cs typeface="Times New Roman" pitchFamily="18" charset="0"/>
              </a:rPr>
              <a:t>Computational geometry, and </a:t>
            </a:r>
          </a:p>
          <a:p>
            <a:pPr marL="514350" indent="-514350" algn="just">
              <a:buFont typeface="+mj-lt"/>
              <a:buAutoNum type="arabicPeriod"/>
            </a:pPr>
            <a:r>
              <a:rPr lang="en-IN" b="1" i="1" dirty="0" smtClean="0">
                <a:latin typeface="Times New Roman" pitchFamily="18" charset="0"/>
                <a:cs typeface="Times New Roman" pitchFamily="18" charset="0"/>
              </a:rPr>
              <a:t>Computational number theory and algebra.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smtClean="0">
                <a:latin typeface="Times New Roman" pitchFamily="18" charset="0"/>
                <a:cs typeface="Times New Roman" pitchFamily="18" charset="0"/>
              </a:rPr>
              <a:t>Introduction of Theory of Computation</a:t>
            </a:r>
            <a:endParaRPr lang="en-IN" b="1" i="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305800" cy="5105400"/>
          </a:xfrm>
        </p:spPr>
        <p:txBody>
          <a:bodyPr/>
          <a:lstStyle/>
          <a:p>
            <a:pPr algn="just"/>
            <a:r>
              <a:rPr lang="en-IN" dirty="0" smtClean="0">
                <a:latin typeface="Times New Roman" pitchFamily="18" charset="0"/>
                <a:cs typeface="Times New Roman" pitchFamily="18" charset="0"/>
              </a:rPr>
              <a:t>When we write an algorithm take a problem and we try to find out  how much time or space that algorithm is taking to solve an input, i.e. The time complexity and space complexity of the algorithm.</a:t>
            </a:r>
          </a:p>
          <a:p>
            <a:pPr algn="just"/>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But in TOC we focus on what is the limitation of a problem. What kind of problem can not be solved even by a computer?</a:t>
            </a:r>
          </a:p>
          <a:p>
            <a:pPr algn="just"/>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latin typeface="Times New Roman" pitchFamily="18" charset="0"/>
                <a:cs typeface="Times New Roman" pitchFamily="18" charset="0"/>
              </a:rPr>
              <a:t>Contd..</a:t>
            </a:r>
            <a:endParaRPr lang="en-IN" dirty="0"/>
          </a:p>
        </p:txBody>
      </p:sp>
      <p:sp>
        <p:nvSpPr>
          <p:cNvPr id="3" name="Content Placeholder 2"/>
          <p:cNvSpPr>
            <a:spLocks noGrp="1"/>
          </p:cNvSpPr>
          <p:nvPr>
            <p:ph idx="1"/>
          </p:nvPr>
        </p:nvSpPr>
        <p:spPr/>
        <p:txBody>
          <a:bodyPr/>
          <a:lstStyle/>
          <a:p>
            <a:pPr algn="just"/>
            <a:r>
              <a:rPr lang="en-IN" dirty="0" smtClean="0">
                <a:latin typeface="Times New Roman" pitchFamily="18" charset="0"/>
                <a:cs typeface="Times New Roman" pitchFamily="18" charset="0"/>
              </a:rPr>
              <a:t>TOC deals with what is the limitation of a problem means no digital computer is going to solve a problem.</a:t>
            </a:r>
          </a:p>
          <a:p>
            <a:pPr algn="just"/>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TOC is a study of mathematical machines called automata.</a:t>
            </a:r>
          </a:p>
          <a:p>
            <a:pPr algn="just"/>
            <a:r>
              <a:rPr lang="en-IN" dirty="0" smtClean="0">
                <a:latin typeface="Times New Roman" pitchFamily="18" charset="0"/>
                <a:cs typeface="Times New Roman" pitchFamily="18" charset="0"/>
              </a:rPr>
              <a:t>Example: Finite Automata, PDA, Turing Machine these are different kinds of Machines.</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latin typeface="Times New Roman" pitchFamily="18" charset="0"/>
                <a:cs typeface="Times New Roman" pitchFamily="18" charset="0"/>
              </a:rPr>
              <a:t>Contd..</a:t>
            </a:r>
            <a:endParaRPr lang="en-IN" dirty="0"/>
          </a:p>
        </p:txBody>
      </p:sp>
      <p:sp>
        <p:nvSpPr>
          <p:cNvPr id="3" name="Content Placeholder 2"/>
          <p:cNvSpPr>
            <a:spLocks noGrp="1"/>
          </p:cNvSpPr>
          <p:nvPr>
            <p:ph idx="1"/>
          </p:nvPr>
        </p:nvSpPr>
        <p:spPr>
          <a:xfrm>
            <a:off x="457200" y="1219200"/>
            <a:ext cx="8229600" cy="5410200"/>
          </a:xfrm>
        </p:spPr>
        <p:txBody>
          <a:bodyPr>
            <a:normAutofit lnSpcReduction="10000"/>
          </a:bodyPr>
          <a:lstStyle/>
          <a:p>
            <a:pPr algn="just"/>
            <a:r>
              <a:rPr lang="en-IN" dirty="0" smtClean="0">
                <a:latin typeface="Times New Roman" pitchFamily="18" charset="0"/>
                <a:cs typeface="Times New Roman" pitchFamily="18" charset="0"/>
              </a:rPr>
              <a:t>Why there are many machines like FA,PDA or TM?</a:t>
            </a:r>
          </a:p>
          <a:p>
            <a:pPr algn="just"/>
            <a:r>
              <a:rPr lang="en-IN" dirty="0" smtClean="0">
                <a:latin typeface="Times New Roman" pitchFamily="18" charset="0"/>
                <a:cs typeface="Times New Roman" pitchFamily="18" charset="0"/>
              </a:rPr>
              <a:t>Because question is not only to solve a machine but to solve it in minimum time and less effort.</a:t>
            </a:r>
          </a:p>
          <a:p>
            <a:pPr algn="just">
              <a:buNone/>
            </a:pP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So, the main objective of automata are as follows:</a:t>
            </a:r>
          </a:p>
          <a:p>
            <a:pPr marL="514350" indent="-514350" algn="just">
              <a:buAutoNum type="arabicPeriod"/>
            </a:pPr>
            <a:r>
              <a:rPr lang="en-IN" dirty="0" smtClean="0">
                <a:latin typeface="Times New Roman" pitchFamily="18" charset="0"/>
                <a:cs typeface="Times New Roman" pitchFamily="18" charset="0"/>
              </a:rPr>
              <a:t>Whether a problem is solvable or unsolvable?</a:t>
            </a:r>
          </a:p>
          <a:p>
            <a:pPr marL="514350" indent="-514350" algn="just">
              <a:buAutoNum type="arabicPeriod"/>
            </a:pPr>
            <a:r>
              <a:rPr lang="en-IN" dirty="0" smtClean="0">
                <a:latin typeface="Times New Roman" pitchFamily="18" charset="0"/>
                <a:cs typeface="Times New Roman" pitchFamily="18" charset="0"/>
              </a:rPr>
              <a:t>If solvable then how efficiently we solve it.</a:t>
            </a:r>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latin typeface="Times New Roman" pitchFamily="18" charset="0"/>
                <a:cs typeface="Times New Roman" pitchFamily="18" charset="0"/>
              </a:rPr>
              <a:t>Turing Machine</a:t>
            </a:r>
            <a:endParaRPr lang="en-IN" b="1" i="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953000"/>
          </a:xfrm>
        </p:spPr>
        <p:txBody>
          <a:bodyPr/>
          <a:lstStyle/>
          <a:p>
            <a:pPr algn="just"/>
            <a:r>
              <a:rPr lang="en-IN" dirty="0" smtClean="0">
                <a:latin typeface="Times New Roman" pitchFamily="18" charset="0"/>
                <a:cs typeface="Times New Roman" pitchFamily="18" charset="0"/>
              </a:rPr>
              <a:t>Among many more automata or theoretical machines Turing Machine (TM) is the most powerful and strongest. </a:t>
            </a:r>
          </a:p>
          <a:p>
            <a:pPr algn="just"/>
            <a:r>
              <a:rPr lang="en-IN" dirty="0" smtClean="0">
                <a:latin typeface="Times New Roman" pitchFamily="18" charset="0"/>
                <a:cs typeface="Times New Roman" pitchFamily="18" charset="0"/>
              </a:rPr>
              <a:t>It can be assume as a hypothetical digital computer.</a:t>
            </a:r>
          </a:p>
          <a:p>
            <a:pPr algn="just"/>
            <a:r>
              <a:rPr lang="en-IN" dirty="0" smtClean="0">
                <a:latin typeface="Times New Roman" pitchFamily="18" charset="0"/>
                <a:cs typeface="Times New Roman" pitchFamily="18" charset="0"/>
              </a:rPr>
              <a:t>If a problem is solvable using TM then it can also be solvable using modern digital computer.</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latin typeface="Times New Roman" pitchFamily="18" charset="0"/>
                <a:cs typeface="Times New Roman" pitchFamily="18" charset="0"/>
              </a:rPr>
              <a:t>Historical Information</a:t>
            </a:r>
            <a:endParaRPr lang="en-IN" b="1" i="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IN" dirty="0" smtClean="0"/>
          </a:p>
          <a:p>
            <a:endParaRPr lang="en-IN" dirty="0" smtClean="0"/>
          </a:p>
          <a:p>
            <a:endParaRPr lang="en-IN" dirty="0" smtClean="0"/>
          </a:p>
          <a:p>
            <a:endParaRPr lang="en-IN" dirty="0" smtClean="0"/>
          </a:p>
          <a:p>
            <a:endParaRPr lang="en-IN" dirty="0" smtClean="0"/>
          </a:p>
          <a:p>
            <a:endParaRPr lang="en-IN" dirty="0" smtClean="0"/>
          </a:p>
          <a:p>
            <a:pPr algn="ctr">
              <a:buNone/>
            </a:pPr>
            <a:r>
              <a:rPr lang="en-IN" b="1" i="1" dirty="0" smtClean="0">
                <a:latin typeface="Times New Roman" pitchFamily="18" charset="0"/>
                <a:cs typeface="Times New Roman" pitchFamily="18" charset="0"/>
              </a:rPr>
              <a:t>Alan Mathison Turing (1912-1954)</a:t>
            </a:r>
          </a:p>
          <a:p>
            <a:pPr>
              <a:buNone/>
            </a:pPr>
            <a:endParaRPr lang="en-IN" dirty="0"/>
          </a:p>
        </p:txBody>
      </p:sp>
      <p:pic>
        <p:nvPicPr>
          <p:cNvPr id="1026" name="Picture 2" descr="Alan Turing Aged 16.jpg"/>
          <p:cNvPicPr>
            <a:picLocks noChangeAspect="1" noChangeArrowheads="1"/>
          </p:cNvPicPr>
          <p:nvPr/>
        </p:nvPicPr>
        <p:blipFill>
          <a:blip r:embed="rId2"/>
          <a:srcRect/>
          <a:stretch>
            <a:fillRect/>
          </a:stretch>
        </p:blipFill>
        <p:spPr bwMode="auto">
          <a:xfrm>
            <a:off x="3429000" y="2209800"/>
            <a:ext cx="2095500" cy="2847976"/>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smtClean="0">
                <a:latin typeface="Times New Roman" pitchFamily="18" charset="0"/>
                <a:cs typeface="Times New Roman" pitchFamily="18" charset="0"/>
              </a:rPr>
              <a:t>Introduction of Theoretical Computer Science</a:t>
            </a:r>
            <a:endParaRPr lang="en-IN" dirty="0"/>
          </a:p>
        </p:txBody>
      </p:sp>
      <p:pic>
        <p:nvPicPr>
          <p:cNvPr id="6" name="A Beautiful Mind intro scene.mp4">
            <a:hlinkClick r:id="" action="ppaction://media"/>
          </p:cNvPr>
          <p:cNvPicPr>
            <a:picLocks noGrp="1" noRot="1" noChangeAspect="1"/>
          </p:cNvPicPr>
          <p:nvPr>
            <p:ph idx="1"/>
            <a:videoFile r:link="rId1"/>
          </p:nvPr>
        </p:nvPicPr>
        <p:blipFill>
          <a:blip r:embed="rId3"/>
          <a:stretch>
            <a:fillRect/>
          </a:stretch>
        </p:blipFill>
        <p:spPr>
          <a:xfrm>
            <a:off x="914400" y="1447800"/>
            <a:ext cx="7086600" cy="5029200"/>
          </a:xfrm>
          <a:prstGeom prst="rect">
            <a:avLst/>
          </a:prstGeom>
        </p:spPr>
      </p:pic>
      <p:sp>
        <p:nvSpPr>
          <p:cNvPr id="7" name="TextBox 6"/>
          <p:cNvSpPr txBox="1"/>
          <p:nvPr/>
        </p:nvSpPr>
        <p:spPr>
          <a:xfrm>
            <a:off x="457200" y="5105400"/>
            <a:ext cx="8305800" cy="369332"/>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smtClean="0">
                <a:latin typeface="Times New Roman" pitchFamily="18" charset="0"/>
                <a:cs typeface="Times New Roman" pitchFamily="18" charset="0"/>
              </a:rPr>
              <a:t>Theory of formal Language (TOFL)</a:t>
            </a:r>
            <a:endParaRPr lang="en-IN" b="1" i="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76800"/>
          </a:xfrm>
        </p:spPr>
        <p:txBody>
          <a:bodyPr/>
          <a:lstStyle/>
          <a:p>
            <a:pPr>
              <a:buNone/>
            </a:pPr>
            <a:endParaRPr lang="en-IN" dirty="0"/>
          </a:p>
        </p:txBody>
      </p:sp>
      <p:pic>
        <p:nvPicPr>
          <p:cNvPr id="23554" name="Picture 2"/>
          <p:cNvPicPr>
            <a:picLocks noChangeAspect="1" noChangeArrowheads="1"/>
          </p:cNvPicPr>
          <p:nvPr/>
        </p:nvPicPr>
        <p:blipFill>
          <a:blip r:embed="rId2"/>
          <a:srcRect/>
          <a:stretch>
            <a:fillRect/>
          </a:stretch>
        </p:blipFill>
        <p:spPr bwMode="auto">
          <a:xfrm>
            <a:off x="3352800" y="1676400"/>
            <a:ext cx="2265281"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smtClean="0">
                <a:latin typeface="Times New Roman" pitchFamily="18" charset="0"/>
                <a:cs typeface="Times New Roman" pitchFamily="18" charset="0"/>
              </a:rPr>
              <a:t>Theory of formal Language (TOFL)</a:t>
            </a:r>
            <a:endParaRPr lang="en-IN" dirty="0"/>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pPr algn="just"/>
            <a:r>
              <a:rPr lang="en-IN" dirty="0" smtClean="0">
                <a:latin typeface="Times New Roman" pitchFamily="18" charset="0"/>
                <a:cs typeface="Times New Roman" pitchFamily="18" charset="0"/>
              </a:rPr>
              <a:t>Human and human or m/c and human needs communication.</a:t>
            </a:r>
          </a:p>
          <a:p>
            <a:pPr algn="just"/>
            <a:r>
              <a:rPr lang="en-IN" dirty="0" smtClean="0">
                <a:latin typeface="Times New Roman" pitchFamily="18" charset="0"/>
                <a:cs typeface="Times New Roman" pitchFamily="18" charset="0"/>
              </a:rPr>
              <a:t>When two person communicate we use </a:t>
            </a:r>
            <a:r>
              <a:rPr lang="en-IN" b="1" i="1" dirty="0" smtClean="0">
                <a:latin typeface="Times New Roman" pitchFamily="18" charset="0"/>
                <a:cs typeface="Times New Roman" pitchFamily="18" charset="0"/>
              </a:rPr>
              <a:t>Natural Language (NL)</a:t>
            </a:r>
            <a:r>
              <a:rPr lang="en-IN" dirty="0" smtClean="0">
                <a:latin typeface="Times New Roman" pitchFamily="18" charset="0"/>
                <a:cs typeface="Times New Roman" pitchFamily="18" charset="0"/>
              </a:rPr>
              <a:t>. It is very complex because it includes facial expression, hands and body movement, emotions, voice modulation etc.</a:t>
            </a:r>
          </a:p>
          <a:p>
            <a:pPr algn="just"/>
            <a:r>
              <a:rPr lang="en-IN" dirty="0" smtClean="0">
                <a:latin typeface="Times New Roman" pitchFamily="18" charset="0"/>
                <a:cs typeface="Times New Roman" pitchFamily="18" charset="0"/>
              </a:rPr>
              <a:t>But when one human and a machine communicate then m/c do not require to understand the human emotions. So, human and machine needs </a:t>
            </a:r>
            <a:r>
              <a:rPr lang="en-IN" b="1" i="1" dirty="0" smtClean="0">
                <a:latin typeface="Times New Roman" pitchFamily="18" charset="0"/>
                <a:cs typeface="Times New Roman" pitchFamily="18" charset="0"/>
              </a:rPr>
              <a:t>formal language (FL) </a:t>
            </a:r>
            <a:r>
              <a:rPr lang="en-IN" dirty="0" smtClean="0">
                <a:latin typeface="Times New Roman" pitchFamily="18" charset="0"/>
                <a:cs typeface="Times New Roman" pitchFamily="18" charset="0"/>
              </a:rPr>
              <a:t>to communicate.</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smtClean="0">
                <a:latin typeface="Times New Roman" pitchFamily="18" charset="0"/>
                <a:cs typeface="Times New Roman" pitchFamily="18" charset="0"/>
              </a:rPr>
              <a:t>Theory of formal Language (TOFL)</a:t>
            </a:r>
            <a:endParaRPr lang="en-IN"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pPr algn="just"/>
            <a:r>
              <a:rPr lang="en-IN" dirty="0" smtClean="0">
                <a:latin typeface="Times New Roman" pitchFamily="18" charset="0"/>
                <a:cs typeface="Times New Roman" pitchFamily="18" charset="0"/>
              </a:rPr>
              <a:t>A machine must be able to understand NL, but still now FL is very difficult for a machine to understand.</a:t>
            </a:r>
          </a:p>
          <a:p>
            <a:pPr algn="just"/>
            <a:r>
              <a:rPr lang="en-IN" dirty="0" smtClean="0">
                <a:latin typeface="Times New Roman" pitchFamily="18" charset="0"/>
                <a:cs typeface="Times New Roman" pitchFamily="18" charset="0"/>
              </a:rPr>
              <a:t>NL is more difficult because even English can be pronounce by different states in India differently.</a:t>
            </a:r>
          </a:p>
          <a:p>
            <a:pPr algn="just"/>
            <a:r>
              <a:rPr lang="en-IN" dirty="0" smtClean="0">
                <a:latin typeface="Times New Roman" pitchFamily="18" charset="0"/>
                <a:cs typeface="Times New Roman" pitchFamily="18" charset="0"/>
              </a:rPr>
              <a:t>We shall need to define grammar to generate the formal language. It is a primitive method to generate language.</a:t>
            </a:r>
          </a:p>
          <a:p>
            <a:pPr algn="just"/>
            <a:r>
              <a:rPr lang="en-IN" b="1" i="1" dirty="0" smtClean="0">
                <a:latin typeface="Times New Roman" pitchFamily="18" charset="0"/>
                <a:cs typeface="Times New Roman" pitchFamily="18" charset="0"/>
              </a:rPr>
              <a:t>Example:</a:t>
            </a:r>
            <a:r>
              <a:rPr lang="en-IN" dirty="0" smtClean="0">
                <a:latin typeface="Times New Roman" pitchFamily="18" charset="0"/>
                <a:cs typeface="Times New Roman" pitchFamily="18" charset="0"/>
              </a:rPr>
              <a:t>   Regular Grammar, Context free Grammar, context sensitive language Grammar etc.</a:t>
            </a:r>
          </a:p>
          <a:p>
            <a:pPr algn="just"/>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smtClean="0">
                <a:latin typeface="Times New Roman" pitchFamily="18" charset="0"/>
                <a:cs typeface="Times New Roman" pitchFamily="18" charset="0"/>
              </a:rPr>
              <a:t>Theory of formal Language (TOFL)</a:t>
            </a:r>
            <a:endParaRPr lang="en-IN" dirty="0"/>
          </a:p>
        </p:txBody>
      </p:sp>
      <p:sp>
        <p:nvSpPr>
          <p:cNvPr id="3" name="Content Placeholder 2"/>
          <p:cNvSpPr>
            <a:spLocks noGrp="1"/>
          </p:cNvSpPr>
          <p:nvPr>
            <p:ph idx="1"/>
          </p:nvPr>
        </p:nvSpPr>
        <p:spPr>
          <a:xfrm>
            <a:off x="457200" y="1600200"/>
            <a:ext cx="8229600" cy="4953000"/>
          </a:xfrm>
        </p:spPr>
        <p:txBody>
          <a:bodyPr>
            <a:normAutofit fontScale="92500"/>
          </a:bodyPr>
          <a:lstStyle/>
          <a:p>
            <a:pPr algn="just"/>
            <a:r>
              <a:rPr lang="en-IN" dirty="0" smtClean="0">
                <a:latin typeface="Times New Roman" pitchFamily="18" charset="0"/>
                <a:cs typeface="Times New Roman" pitchFamily="18" charset="0"/>
              </a:rPr>
              <a:t>A formal language is generate from a formal grammar which is accepted by a theoretical machine known as automata. </a:t>
            </a:r>
          </a:p>
          <a:p>
            <a:pPr algn="just"/>
            <a:r>
              <a:rPr lang="en-IN" b="1" i="1" dirty="0" smtClean="0">
                <a:latin typeface="Times New Roman" pitchFamily="18" charset="0"/>
                <a:cs typeface="Times New Roman" pitchFamily="18" charset="0"/>
              </a:rPr>
              <a:t>Example:</a:t>
            </a:r>
            <a:r>
              <a:rPr lang="en-IN" dirty="0" smtClean="0">
                <a:latin typeface="Times New Roman" pitchFamily="18" charset="0"/>
                <a:cs typeface="Times New Roman" pitchFamily="18" charset="0"/>
              </a:rPr>
              <a:t>   Regular Language, Context Free Language, Context Sensitive Language, REL, EL.</a:t>
            </a:r>
          </a:p>
          <a:p>
            <a:pPr algn="just"/>
            <a:r>
              <a:rPr lang="en-IN" dirty="0" smtClean="0">
                <a:latin typeface="Times New Roman" pitchFamily="18" charset="0"/>
                <a:cs typeface="Times New Roman" pitchFamily="18" charset="0"/>
              </a:rPr>
              <a:t>After generating a language from the grammars, we trained a specific theoretical machine to understand it. So, that it can produce some output.</a:t>
            </a:r>
          </a:p>
          <a:p>
            <a:pPr algn="just"/>
            <a:r>
              <a:rPr lang="en-IN" b="1" i="1" dirty="0" smtClean="0">
                <a:latin typeface="Times New Roman" pitchFamily="18" charset="0"/>
                <a:cs typeface="Times New Roman" pitchFamily="18" charset="0"/>
              </a:rPr>
              <a:t>Example: </a:t>
            </a:r>
            <a:r>
              <a:rPr lang="en-IN" dirty="0" smtClean="0">
                <a:latin typeface="Times New Roman" pitchFamily="18" charset="0"/>
                <a:cs typeface="Times New Roman" pitchFamily="18" charset="0"/>
              </a:rPr>
              <a:t>  FA, PDA, LBA, TM.</a:t>
            </a:r>
          </a:p>
          <a:p>
            <a:pPr algn="just"/>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b="1" i="1" spc="600" dirty="0">
                <a:latin typeface="Times New Roman" pitchFamily="18" charset="0"/>
                <a:cs typeface="Times New Roman" pitchFamily="18" charset="0"/>
              </a:rPr>
              <a:t> </a:t>
            </a:r>
            <a:r>
              <a:rPr lang="en-US" b="1" i="1" spc="600" dirty="0" smtClean="0">
                <a:latin typeface="Times New Roman" pitchFamily="18" charset="0"/>
                <a:cs typeface="Times New Roman" pitchFamily="18" charset="0"/>
              </a:rPr>
              <a:t>Chomsky Classification</a:t>
            </a:r>
            <a:endParaRPr lang="en-US" b="1" i="1" spc="600" dirty="0">
              <a:latin typeface="Times New Roman" pitchFamily="18" charset="0"/>
              <a:cs typeface="Times New Roman" pitchFamily="18" charset="0"/>
            </a:endParaRPr>
          </a:p>
        </p:txBody>
      </p:sp>
      <p:sp>
        <p:nvSpPr>
          <p:cNvPr id="8" name="Rectangle 7"/>
          <p:cNvSpPr/>
          <p:nvPr/>
        </p:nvSpPr>
        <p:spPr>
          <a:xfrm>
            <a:off x="2590800" y="2133600"/>
            <a:ext cx="3695700" cy="346233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3363913" y="2814638"/>
            <a:ext cx="2370137" cy="206216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4113213" y="3495675"/>
            <a:ext cx="1068387" cy="881063"/>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p:nvSpPr>
        <p:spPr>
          <a:xfrm>
            <a:off x="1924050" y="1282700"/>
            <a:ext cx="5010150" cy="48133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TextBox 11"/>
          <p:cNvSpPr txBox="1">
            <a:spLocks noChangeArrowheads="1"/>
          </p:cNvSpPr>
          <p:nvPr/>
        </p:nvSpPr>
        <p:spPr bwMode="auto">
          <a:xfrm>
            <a:off x="3086100" y="1258888"/>
            <a:ext cx="2647950" cy="923330"/>
          </a:xfrm>
          <a:prstGeom prst="rect">
            <a:avLst/>
          </a:prstGeom>
          <a:noFill/>
          <a:ln w="9525">
            <a:noFill/>
            <a:miter lim="800000"/>
            <a:headEnd/>
            <a:tailEnd/>
          </a:ln>
        </p:spPr>
        <p:txBody>
          <a:bodyPr>
            <a:spAutoFit/>
          </a:bodyPr>
          <a:lstStyle/>
          <a:p>
            <a:pPr algn="ctr"/>
            <a:r>
              <a:rPr lang="en-US" b="1" i="1" dirty="0">
                <a:solidFill>
                  <a:srgbClr val="0033CC"/>
                </a:solidFill>
                <a:latin typeface="Times New Roman" pitchFamily="18" charset="0"/>
                <a:cs typeface="Times New Roman" pitchFamily="18" charset="0"/>
              </a:rPr>
              <a:t>Type 0 </a:t>
            </a:r>
            <a:r>
              <a:rPr lang="en-US" b="1" i="1" dirty="0">
                <a:latin typeface="Times New Roman" pitchFamily="18" charset="0"/>
                <a:cs typeface="Times New Roman" pitchFamily="18" charset="0"/>
              </a:rPr>
              <a:t>Language</a:t>
            </a:r>
          </a:p>
          <a:p>
            <a:pPr algn="ctr"/>
            <a:r>
              <a:rPr lang="en-US" b="1" i="1" dirty="0">
                <a:latin typeface="Times New Roman" pitchFamily="18" charset="0"/>
                <a:cs typeface="Times New Roman" pitchFamily="18" charset="0"/>
              </a:rPr>
              <a:t>Turing </a:t>
            </a:r>
            <a:r>
              <a:rPr lang="en-US" b="1" i="1" dirty="0" smtClean="0">
                <a:latin typeface="Times New Roman" pitchFamily="18" charset="0"/>
                <a:cs typeface="Times New Roman" pitchFamily="18" charset="0"/>
              </a:rPr>
              <a:t>Machine (REL/RL)</a:t>
            </a:r>
            <a:endParaRPr lang="en-US" b="1" i="1" dirty="0">
              <a:latin typeface="Times New Roman" pitchFamily="18" charset="0"/>
              <a:cs typeface="Times New Roman" pitchFamily="18" charset="0"/>
            </a:endParaRPr>
          </a:p>
        </p:txBody>
      </p:sp>
      <p:sp>
        <p:nvSpPr>
          <p:cNvPr id="13" name="TextBox 12"/>
          <p:cNvSpPr txBox="1">
            <a:spLocks noChangeArrowheads="1"/>
          </p:cNvSpPr>
          <p:nvPr/>
        </p:nvSpPr>
        <p:spPr bwMode="auto">
          <a:xfrm>
            <a:off x="3124200" y="2057400"/>
            <a:ext cx="2649537" cy="646113"/>
          </a:xfrm>
          <a:prstGeom prst="rect">
            <a:avLst/>
          </a:prstGeom>
          <a:noFill/>
          <a:ln w="9525">
            <a:noFill/>
            <a:miter lim="800000"/>
            <a:headEnd/>
            <a:tailEnd/>
          </a:ln>
        </p:spPr>
        <p:txBody>
          <a:bodyPr>
            <a:spAutoFit/>
          </a:bodyPr>
          <a:lstStyle/>
          <a:p>
            <a:pPr algn="ctr"/>
            <a:r>
              <a:rPr lang="en-US" b="1" i="1" dirty="0">
                <a:solidFill>
                  <a:srgbClr val="0033CC"/>
                </a:solidFill>
                <a:latin typeface="Times New Roman" pitchFamily="18" charset="0"/>
                <a:cs typeface="Times New Roman" pitchFamily="18" charset="0"/>
              </a:rPr>
              <a:t>Type 1 </a:t>
            </a:r>
            <a:r>
              <a:rPr lang="en-US" b="1" i="1" dirty="0">
                <a:latin typeface="Times New Roman" pitchFamily="18" charset="0"/>
                <a:cs typeface="Times New Roman" pitchFamily="18" charset="0"/>
              </a:rPr>
              <a:t>Language (CSL)</a:t>
            </a:r>
          </a:p>
          <a:p>
            <a:pPr algn="ctr"/>
            <a:r>
              <a:rPr lang="en-US" b="1" i="1" dirty="0">
                <a:latin typeface="Times New Roman" pitchFamily="18" charset="0"/>
                <a:cs typeface="Times New Roman" pitchFamily="18" charset="0"/>
              </a:rPr>
              <a:t>Lower Bound Automata</a:t>
            </a:r>
          </a:p>
        </p:txBody>
      </p:sp>
      <p:sp>
        <p:nvSpPr>
          <p:cNvPr id="14" name="TextBox 13"/>
          <p:cNvSpPr txBox="1">
            <a:spLocks noChangeArrowheads="1"/>
          </p:cNvSpPr>
          <p:nvPr/>
        </p:nvSpPr>
        <p:spPr bwMode="auto">
          <a:xfrm>
            <a:off x="3217863" y="2782888"/>
            <a:ext cx="2649537" cy="646112"/>
          </a:xfrm>
          <a:prstGeom prst="rect">
            <a:avLst/>
          </a:prstGeom>
          <a:noFill/>
          <a:ln w="9525">
            <a:noFill/>
            <a:miter lim="800000"/>
            <a:headEnd/>
            <a:tailEnd/>
          </a:ln>
        </p:spPr>
        <p:txBody>
          <a:bodyPr>
            <a:spAutoFit/>
          </a:bodyPr>
          <a:lstStyle/>
          <a:p>
            <a:pPr algn="ctr"/>
            <a:r>
              <a:rPr lang="en-US" b="1" i="1" dirty="0">
                <a:solidFill>
                  <a:srgbClr val="0033CC"/>
                </a:solidFill>
                <a:latin typeface="Times New Roman" pitchFamily="18" charset="0"/>
                <a:cs typeface="Times New Roman" pitchFamily="18" charset="0"/>
              </a:rPr>
              <a:t>Type 2 </a:t>
            </a:r>
            <a:r>
              <a:rPr lang="en-US" b="1" i="1" dirty="0">
                <a:latin typeface="Times New Roman" pitchFamily="18" charset="0"/>
                <a:cs typeface="Times New Roman" pitchFamily="18" charset="0"/>
              </a:rPr>
              <a:t>Language (CFL)</a:t>
            </a:r>
          </a:p>
          <a:p>
            <a:pPr algn="ctr"/>
            <a:r>
              <a:rPr lang="en-US" b="1" i="1" dirty="0">
                <a:latin typeface="Times New Roman" pitchFamily="18" charset="0"/>
                <a:cs typeface="Times New Roman" pitchFamily="18" charset="0"/>
              </a:rPr>
              <a:t>Pushdown Automata</a:t>
            </a:r>
          </a:p>
        </p:txBody>
      </p:sp>
      <p:sp>
        <p:nvSpPr>
          <p:cNvPr id="15" name="TextBox 14"/>
          <p:cNvSpPr txBox="1">
            <a:spLocks noChangeArrowheads="1"/>
          </p:cNvSpPr>
          <p:nvPr/>
        </p:nvSpPr>
        <p:spPr bwMode="auto">
          <a:xfrm>
            <a:off x="4038600" y="3429000"/>
            <a:ext cx="1219200" cy="646331"/>
          </a:xfrm>
          <a:prstGeom prst="rect">
            <a:avLst/>
          </a:prstGeom>
          <a:noFill/>
          <a:ln w="9525">
            <a:noFill/>
            <a:miter lim="800000"/>
            <a:headEnd/>
            <a:tailEnd/>
          </a:ln>
        </p:spPr>
        <p:txBody>
          <a:bodyPr>
            <a:spAutoFit/>
          </a:bodyPr>
          <a:lstStyle/>
          <a:p>
            <a:pPr algn="ctr"/>
            <a:r>
              <a:rPr lang="en-US" sz="1200" b="1" i="1" dirty="0">
                <a:solidFill>
                  <a:srgbClr val="0033CC"/>
                </a:solidFill>
                <a:latin typeface="Times New Roman" pitchFamily="18" charset="0"/>
                <a:cs typeface="Times New Roman" pitchFamily="18" charset="0"/>
              </a:rPr>
              <a:t>Type 3 </a:t>
            </a:r>
            <a:r>
              <a:rPr lang="en-US" sz="1200" b="1" i="1" dirty="0">
                <a:latin typeface="Times New Roman" pitchFamily="18" charset="0"/>
                <a:cs typeface="Times New Roman" pitchFamily="18" charset="0"/>
              </a:rPr>
              <a:t>Language (RL)</a:t>
            </a:r>
          </a:p>
          <a:p>
            <a:pPr algn="ctr"/>
            <a:r>
              <a:rPr lang="en-US" sz="1200" b="1" i="1" dirty="0">
                <a:latin typeface="Times New Roman" pitchFamily="18" charset="0"/>
                <a:cs typeface="Times New Roman" pitchFamily="18" charset="0"/>
              </a:rPr>
              <a:t>Finite Automata</a:t>
            </a:r>
          </a:p>
        </p:txBody>
      </p:sp>
      <p:sp>
        <p:nvSpPr>
          <p:cNvPr id="3" name="Slide Number Placeholder 2"/>
          <p:cNvSpPr>
            <a:spLocks noGrp="1"/>
          </p:cNvSpPr>
          <p:nvPr>
            <p:ph type="sldNum" sz="quarter" idx="12"/>
          </p:nvPr>
        </p:nvSpPr>
        <p:spPr/>
        <p:txBody>
          <a:bodyPr/>
          <a:lstStyle/>
          <a:p>
            <a:pPr>
              <a:defRPr/>
            </a:pPr>
            <a:fld id="{2B0E3480-8A19-461D-A8F8-228CB4FB7F45}" type="slidenum">
              <a:rPr lang="en-US"/>
              <a:pPr>
                <a:defRPr/>
              </a:pPr>
              <a:t>24</a:t>
            </a:fld>
            <a:endParaRPr 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childTnLst>
                          </p:cTn>
                        </p:par>
                        <p:par>
                          <p:cTn id="12" fill="hold">
                            <p:stCondLst>
                              <p:cond delay="2500"/>
                            </p:stCondLst>
                            <p:childTnLst>
                              <p:par>
                                <p:cTn id="13" presetID="21"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heel(1)">
                                      <p:cBhvr>
                                        <p:cTn id="15" dur="2000"/>
                                        <p:tgtEl>
                                          <p:spTgt spid="8"/>
                                        </p:tgtEl>
                                      </p:cBhvr>
                                    </p:animEffect>
                                  </p:childTnLst>
                                </p:cTn>
                              </p:par>
                            </p:childTnLst>
                          </p:cTn>
                        </p:par>
                        <p:par>
                          <p:cTn id="16" fill="hold">
                            <p:stCondLst>
                              <p:cond delay="4500"/>
                            </p:stCondLst>
                            <p:childTnLst>
                              <p:par>
                                <p:cTn id="17" presetID="22" presetClass="entr" presetSubtype="4"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par>
                          <p:cTn id="20" fill="hold">
                            <p:stCondLst>
                              <p:cond delay="5000"/>
                            </p:stCondLst>
                            <p:childTnLst>
                              <p:par>
                                <p:cTn id="21" presetID="21" presetClass="entr" presetSubtype="1"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heel(1)">
                                      <p:cBhvr>
                                        <p:cTn id="23" dur="2000"/>
                                        <p:tgtEl>
                                          <p:spTgt spid="9"/>
                                        </p:tgtEl>
                                      </p:cBhvr>
                                    </p:animEffect>
                                  </p:childTnLst>
                                </p:cTn>
                              </p:par>
                            </p:childTnLst>
                          </p:cTn>
                        </p:par>
                        <p:par>
                          <p:cTn id="24" fill="hold">
                            <p:stCondLst>
                              <p:cond delay="7000"/>
                            </p:stCondLst>
                            <p:childTnLst>
                              <p:par>
                                <p:cTn id="25" presetID="2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par>
                          <p:cTn id="28" fill="hold">
                            <p:stCondLst>
                              <p:cond delay="7500"/>
                            </p:stCondLst>
                            <p:childTnLst>
                              <p:par>
                                <p:cTn id="29" presetID="21" presetClass="entr" presetSubtype="1"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heel(1)">
                                      <p:cBhvr>
                                        <p:cTn id="31" dur="2000"/>
                                        <p:tgtEl>
                                          <p:spTgt spid="10"/>
                                        </p:tgtEl>
                                      </p:cBhvr>
                                    </p:animEffect>
                                  </p:childTnLst>
                                </p:cTn>
                              </p:par>
                            </p:childTnLst>
                          </p:cTn>
                        </p:par>
                        <p:par>
                          <p:cTn id="32" fill="hold">
                            <p:stCondLst>
                              <p:cond delay="9500"/>
                            </p:stCondLst>
                            <p:childTnLst>
                              <p:par>
                                <p:cTn id="33" presetID="22" presetClass="entr" presetSubtype="4"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P spid="13" grpId="0"/>
      <p:bldP spid="14"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Questions?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smtClean="0">
                <a:latin typeface="Times New Roman" pitchFamily="18" charset="0"/>
                <a:cs typeface="Times New Roman" pitchFamily="18" charset="0"/>
              </a:rPr>
              <a:t>Introduction of Theoretical Computer Science</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dirty="0" smtClean="0">
                <a:latin typeface="Times New Roman" pitchFamily="18" charset="0"/>
                <a:cs typeface="Times New Roman" pitchFamily="18" charset="0"/>
              </a:rPr>
              <a:t>Mathematicians one the war mathematicians broke the Japanese codes and build a now mathematicians like you ﻿this the goal that the soviets is global community in medicine or economics in technology or space battle lines of being wrong two triumph we need results help punishable applicable result is now who among you will be the next Moore's for the next Einstein who among you will be the vanguard of democracy freedom and discovery today we been ways America's future into your people hands welcome to Princeton gentlemen</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latin typeface="Times New Roman" pitchFamily="18" charset="0"/>
                <a:cs typeface="Times New Roman" pitchFamily="18" charset="0"/>
              </a:rPr>
              <a:t>Mathematicians</a:t>
            </a:r>
            <a:endParaRPr lang="en-IN" b="1" i="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600200"/>
            <a:ext cx="8763000" cy="5105400"/>
          </a:xfrm>
        </p:spPr>
        <p:txBody>
          <a:bodyPr/>
          <a:lstStyle/>
          <a:p>
            <a:pPr>
              <a:buNone/>
            </a:pPr>
            <a:endParaRPr lang="en-IN" dirty="0" smtClean="0"/>
          </a:p>
          <a:p>
            <a:pPr>
              <a:buNone/>
            </a:pPr>
            <a:endParaRPr lang="en-IN" dirty="0" smtClean="0"/>
          </a:p>
          <a:p>
            <a:pPr>
              <a:buNone/>
            </a:pPr>
            <a:endParaRPr lang="en-IN" dirty="0" smtClean="0"/>
          </a:p>
          <a:p>
            <a:pPr>
              <a:buNone/>
            </a:pPr>
            <a:r>
              <a:rPr lang="en-IN" sz="1600" b="1" i="1" dirty="0" smtClean="0"/>
              <a:t>             Emil Leon Post	                 Alonzo Church	Kurt Gödel		    Stephen Cole Kleene</a:t>
            </a:r>
          </a:p>
          <a:p>
            <a:pPr>
              <a:buNone/>
            </a:pPr>
            <a:r>
              <a:rPr lang="en-IN" sz="1600" b="1" i="1" dirty="0" smtClean="0"/>
              <a:t>	</a:t>
            </a:r>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r>
              <a:rPr lang="en-IN" sz="1600" b="1" i="1" dirty="0" smtClean="0"/>
              <a:t>                Alan Turing	               Noam Chomsky                 John Hopcroft	             Stephen Cook</a:t>
            </a:r>
            <a:endParaRPr lang="en-IN" sz="1600" b="1" i="1" dirty="0"/>
          </a:p>
        </p:txBody>
      </p:sp>
      <p:pic>
        <p:nvPicPr>
          <p:cNvPr id="22530" name="Picture 2" descr="Emil Leon Post.jpg"/>
          <p:cNvPicPr>
            <a:picLocks noChangeAspect="1" noChangeArrowheads="1"/>
          </p:cNvPicPr>
          <p:nvPr/>
        </p:nvPicPr>
        <p:blipFill>
          <a:blip r:embed="rId2"/>
          <a:srcRect/>
          <a:stretch>
            <a:fillRect/>
          </a:stretch>
        </p:blipFill>
        <p:spPr bwMode="auto">
          <a:xfrm>
            <a:off x="685800" y="1143000"/>
            <a:ext cx="1600200" cy="2182091"/>
          </a:xfrm>
          <a:prstGeom prst="rect">
            <a:avLst/>
          </a:prstGeom>
          <a:noFill/>
        </p:spPr>
      </p:pic>
      <p:pic>
        <p:nvPicPr>
          <p:cNvPr id="22532" name="Picture 4" descr="Alonzo Church.jpg"/>
          <p:cNvPicPr>
            <a:picLocks noChangeAspect="1" noChangeArrowheads="1"/>
          </p:cNvPicPr>
          <p:nvPr/>
        </p:nvPicPr>
        <p:blipFill>
          <a:blip r:embed="rId3"/>
          <a:srcRect/>
          <a:stretch>
            <a:fillRect/>
          </a:stretch>
        </p:blipFill>
        <p:spPr bwMode="auto">
          <a:xfrm>
            <a:off x="2667000" y="1143000"/>
            <a:ext cx="1676400" cy="2164081"/>
          </a:xfrm>
          <a:prstGeom prst="rect">
            <a:avLst/>
          </a:prstGeom>
          <a:noFill/>
        </p:spPr>
      </p:pic>
      <p:pic>
        <p:nvPicPr>
          <p:cNvPr id="22534" name="Picture 6" descr="Kurt gödel.jpg"/>
          <p:cNvPicPr>
            <a:picLocks noChangeAspect="1" noChangeArrowheads="1"/>
          </p:cNvPicPr>
          <p:nvPr/>
        </p:nvPicPr>
        <p:blipFill>
          <a:blip r:embed="rId4"/>
          <a:srcRect/>
          <a:stretch>
            <a:fillRect/>
          </a:stretch>
        </p:blipFill>
        <p:spPr bwMode="auto">
          <a:xfrm>
            <a:off x="4648200" y="1143000"/>
            <a:ext cx="1828800" cy="2133600"/>
          </a:xfrm>
          <a:prstGeom prst="rect">
            <a:avLst/>
          </a:prstGeom>
          <a:noFill/>
        </p:spPr>
      </p:pic>
      <p:pic>
        <p:nvPicPr>
          <p:cNvPr id="22536" name="Picture 8" descr="Kleene.jpg"/>
          <p:cNvPicPr>
            <a:picLocks noChangeAspect="1" noChangeArrowheads="1"/>
          </p:cNvPicPr>
          <p:nvPr/>
        </p:nvPicPr>
        <p:blipFill>
          <a:blip r:embed="rId5"/>
          <a:srcRect/>
          <a:stretch>
            <a:fillRect/>
          </a:stretch>
        </p:blipFill>
        <p:spPr bwMode="auto">
          <a:xfrm>
            <a:off x="6858000" y="1143000"/>
            <a:ext cx="1828800" cy="2133600"/>
          </a:xfrm>
          <a:prstGeom prst="rect">
            <a:avLst/>
          </a:prstGeom>
          <a:noFill/>
        </p:spPr>
      </p:pic>
      <p:pic>
        <p:nvPicPr>
          <p:cNvPr id="8" name="Picture 2" descr="Alan Turing Aged 16.jpg"/>
          <p:cNvPicPr>
            <a:picLocks noChangeAspect="1" noChangeArrowheads="1"/>
          </p:cNvPicPr>
          <p:nvPr/>
        </p:nvPicPr>
        <p:blipFill>
          <a:blip r:embed="rId6"/>
          <a:srcRect/>
          <a:stretch>
            <a:fillRect/>
          </a:stretch>
        </p:blipFill>
        <p:spPr bwMode="auto">
          <a:xfrm>
            <a:off x="685800" y="3962400"/>
            <a:ext cx="1600200" cy="2174818"/>
          </a:xfrm>
          <a:prstGeom prst="rect">
            <a:avLst/>
          </a:prstGeom>
          <a:noFill/>
        </p:spPr>
      </p:pic>
      <p:pic>
        <p:nvPicPr>
          <p:cNvPr id="22538" name="Picture 10" descr="A photograph of Noam Chomsky"/>
          <p:cNvPicPr>
            <a:picLocks noChangeAspect="1" noChangeArrowheads="1"/>
          </p:cNvPicPr>
          <p:nvPr/>
        </p:nvPicPr>
        <p:blipFill>
          <a:blip r:embed="rId7"/>
          <a:srcRect/>
          <a:stretch>
            <a:fillRect/>
          </a:stretch>
        </p:blipFill>
        <p:spPr bwMode="auto">
          <a:xfrm>
            <a:off x="2667000" y="3962400"/>
            <a:ext cx="1600200" cy="2133600"/>
          </a:xfrm>
          <a:prstGeom prst="rect">
            <a:avLst/>
          </a:prstGeom>
          <a:noFill/>
        </p:spPr>
      </p:pic>
      <p:pic>
        <p:nvPicPr>
          <p:cNvPr id="22540" name="Picture 12" descr="Hopcrofg.jpg"/>
          <p:cNvPicPr>
            <a:picLocks noChangeAspect="1" noChangeArrowheads="1"/>
          </p:cNvPicPr>
          <p:nvPr/>
        </p:nvPicPr>
        <p:blipFill>
          <a:blip r:embed="rId8"/>
          <a:srcRect/>
          <a:stretch>
            <a:fillRect/>
          </a:stretch>
        </p:blipFill>
        <p:spPr bwMode="auto">
          <a:xfrm>
            <a:off x="4724400" y="3962400"/>
            <a:ext cx="1600200" cy="2133600"/>
          </a:xfrm>
          <a:prstGeom prst="rect">
            <a:avLst/>
          </a:prstGeom>
          <a:noFill/>
        </p:spPr>
      </p:pic>
      <p:pic>
        <p:nvPicPr>
          <p:cNvPr id="22542" name="Picture 14" descr="Prof.Cook.jpg"/>
          <p:cNvPicPr>
            <a:picLocks noChangeAspect="1" noChangeArrowheads="1"/>
          </p:cNvPicPr>
          <p:nvPr/>
        </p:nvPicPr>
        <p:blipFill>
          <a:blip r:embed="rId9"/>
          <a:srcRect/>
          <a:stretch>
            <a:fillRect/>
          </a:stretch>
        </p:blipFill>
        <p:spPr bwMode="auto">
          <a:xfrm>
            <a:off x="7010400" y="3962400"/>
            <a:ext cx="1701608" cy="20574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Emil Leon Post</a:t>
            </a:r>
            <a:r>
              <a:rPr lang="en-IN" b="1" i="1" dirty="0" smtClean="0"/>
              <a:t>	</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smtClean="0">
                <a:latin typeface="Times New Roman" pitchFamily="18" charset="0"/>
                <a:cs typeface="Times New Roman" pitchFamily="18" charset="0"/>
              </a:rPr>
              <a:t>Computability theory: computability theory, also known as recursion theory, is a branch of mathematical logic, computer science, and the theory of computation that originated in the 1930s with the study of computable functions and </a:t>
            </a:r>
            <a:r>
              <a:rPr lang="en-IN" dirty="0" err="1" smtClean="0">
                <a:latin typeface="Times New Roman" pitchFamily="18" charset="0"/>
                <a:cs typeface="Times New Roman" pitchFamily="18" charset="0"/>
              </a:rPr>
              <a:t>turing</a:t>
            </a:r>
            <a:r>
              <a:rPr lang="en-IN" dirty="0" smtClean="0">
                <a:latin typeface="Times New Roman" pitchFamily="18" charset="0"/>
                <a:cs typeface="Times New Roman" pitchFamily="18" charset="0"/>
              </a:rPr>
              <a:t> degrees. The field has since expanded to include the study of generalized computability and definability. In these areas, recursion theory overlaps with proof theory and effective descriptive set theory.</a:t>
            </a:r>
            <a:endParaRPr lang="en-IN"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Alonzo Church</a:t>
            </a:r>
            <a:endParaRPr lang="en-IN"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953000"/>
          </a:xfrm>
        </p:spPr>
        <p:txBody>
          <a:bodyPr>
            <a:normAutofit/>
          </a:bodyPr>
          <a:lstStyle/>
          <a:p>
            <a:pPr algn="just"/>
            <a:r>
              <a:rPr lang="en-IN" sz="2800" dirty="0" smtClean="0">
                <a:latin typeface="Times New Roman" pitchFamily="18" charset="0"/>
                <a:cs typeface="Times New Roman" pitchFamily="18" charset="0"/>
              </a:rPr>
              <a:t>Contributions to mathematical logic and the foundations of theoretical computer science. He is best known for the Church–Turing thesis.</a:t>
            </a:r>
          </a:p>
          <a:p>
            <a:pPr algn="just"/>
            <a:r>
              <a:rPr lang="en-IN" sz="2800" dirty="0" smtClean="0">
                <a:latin typeface="Times New Roman" pitchFamily="18" charset="0"/>
                <a:cs typeface="Times New Roman" pitchFamily="18" charset="0"/>
              </a:rPr>
              <a:t>Mathematical logic is often divided into the fields of set theory, model theory, recursion theory, and proof theory. </a:t>
            </a:r>
          </a:p>
          <a:p>
            <a:pPr algn="just"/>
            <a:r>
              <a:rPr lang="en-IN" sz="2800" dirty="0" smtClean="0">
                <a:latin typeface="Times New Roman" pitchFamily="18" charset="0"/>
                <a:cs typeface="Times New Roman" pitchFamily="18" charset="0"/>
              </a:rPr>
              <a:t>It states that a function on the natural numbers can be calculated by an effective method if and only if it is computable by a Turing machine.</a:t>
            </a:r>
          </a:p>
          <a:p>
            <a:pPr algn="just"/>
            <a:endParaRPr lang="en-IN" sz="2800" dirty="0" smtClean="0">
              <a:latin typeface="Times New Roman" pitchFamily="18" charset="0"/>
              <a:cs typeface="Times New Roman" pitchFamily="18" charset="0"/>
            </a:endParaRPr>
          </a:p>
          <a:p>
            <a:pPr algn="just"/>
            <a:endParaRPr lang="en-IN" sz="2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Kurt Gödel	</a:t>
            </a:r>
            <a:endParaRPr lang="en-IN"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IN" sz="3400" dirty="0" smtClean="0">
                <a:latin typeface="Times New Roman" pitchFamily="18" charset="0"/>
                <a:cs typeface="Times New Roman" pitchFamily="18" charset="0"/>
              </a:rPr>
              <a:t>Gödel developed a technique now known as Gödel numbering, which codes formal expressions as natural numbers. </a:t>
            </a:r>
          </a:p>
          <a:p>
            <a:pPr algn="just"/>
            <a:r>
              <a:rPr lang="en-IN" sz="3400" dirty="0" smtClean="0">
                <a:latin typeface="Times New Roman" pitchFamily="18" charset="0"/>
                <a:cs typeface="Times New Roman" pitchFamily="18" charset="0"/>
              </a:rPr>
              <a:t>In mathematical logic, a Gödel numbering is a function that assigns to each symbol and well-formed formula of some formal language a unique natural number, called its Gödel number. </a:t>
            </a:r>
          </a:p>
          <a:p>
            <a:pPr algn="just"/>
            <a:r>
              <a:rPr lang="en-IN" sz="3400" dirty="0" smtClean="0">
                <a:latin typeface="Times New Roman" pitchFamily="18" charset="0"/>
                <a:cs typeface="Times New Roman" pitchFamily="18" charset="0"/>
              </a:rPr>
              <a:t>A Gödel numbering can be interpreted as an encoding in which a number is assigned to each symbol of a mathematical notation, after which a sequence of natural numbers can then represent a sequence of symbols.</a:t>
            </a:r>
          </a:p>
          <a:p>
            <a:pPr algn="just"/>
            <a:r>
              <a:rPr lang="en-IN" sz="3400" dirty="0" smtClean="0">
                <a:latin typeface="Times New Roman" pitchFamily="18" charset="0"/>
                <a:cs typeface="Times New Roman" pitchFamily="18" charset="0"/>
              </a:rPr>
              <a:t>In mathematical logic, propositional logic and predicate logic, a well-formed formula, abbreviated WFF or </a:t>
            </a:r>
            <a:r>
              <a:rPr lang="en-IN" sz="3400" dirty="0" err="1" smtClean="0">
                <a:latin typeface="Times New Roman" pitchFamily="18" charset="0"/>
                <a:cs typeface="Times New Roman" pitchFamily="18" charset="0"/>
              </a:rPr>
              <a:t>wff</a:t>
            </a:r>
            <a:r>
              <a:rPr lang="en-IN" sz="3400" dirty="0" smtClean="0">
                <a:latin typeface="Times New Roman" pitchFamily="18" charset="0"/>
                <a:cs typeface="Times New Roman" pitchFamily="18" charset="0"/>
              </a:rPr>
              <a:t>, often simply formula, is a finite sequence of symbols from a given alphabet that is part of a formal language.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Stephen Cole Kleene</a:t>
            </a:r>
            <a:endParaRPr lang="en-IN"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dirty="0" smtClean="0">
                <a:latin typeface="Times New Roman" pitchFamily="18" charset="0"/>
                <a:cs typeface="Times New Roman" pitchFamily="18" charset="0"/>
              </a:rPr>
              <a:t>He was an American mathematician.</a:t>
            </a:r>
          </a:p>
          <a:p>
            <a:pPr algn="just"/>
            <a:r>
              <a:rPr lang="en-IN" dirty="0" smtClean="0">
                <a:latin typeface="Times New Roman" pitchFamily="18" charset="0"/>
                <a:cs typeface="Times New Roman" pitchFamily="18" charset="0"/>
              </a:rPr>
              <a:t>He helped to provide the foundations of theoretical computer science. </a:t>
            </a:r>
          </a:p>
          <a:p>
            <a:pPr algn="just"/>
            <a:r>
              <a:rPr lang="en-IN" dirty="0" smtClean="0">
                <a:latin typeface="Times New Roman" pitchFamily="18" charset="0"/>
                <a:cs typeface="Times New Roman" pitchFamily="18" charset="0"/>
              </a:rPr>
              <a:t>A number of mathematical concepts are named after him: such as the Kleene star (Kleene closure).</a:t>
            </a:r>
            <a:endParaRPr lang="en-IN"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Alan Turing</a:t>
            </a:r>
            <a:endParaRPr lang="en-IN"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dirty="0" smtClean="0">
                <a:latin typeface="Times New Roman" pitchFamily="18" charset="0"/>
                <a:cs typeface="Times New Roman" pitchFamily="18" charset="0"/>
              </a:rPr>
              <a:t>Turing was highly influential in the development of theoretical computer science, providing a formalisation of the concepts of algorithm and computation with the Turing machine, which can be considered a model of a general-purpose computer.</a:t>
            </a:r>
            <a:endParaRPr lang="en-IN"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TotalTime>
  <Words>1116</Words>
  <Application>Microsoft Office PowerPoint</Application>
  <PresentationFormat>On-screen Show (4:3)</PresentationFormat>
  <Paragraphs>124</Paragraphs>
  <Slides>25</Slides>
  <Notes>0</Notes>
  <HiddenSlides>0</HiddenSlides>
  <MMClips>1</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Introduction </vt:lpstr>
      <vt:lpstr>Introduction of Theoretical Computer Science</vt:lpstr>
      <vt:lpstr>Introduction of Theoretical Computer Science</vt:lpstr>
      <vt:lpstr>Mathematicians</vt:lpstr>
      <vt:lpstr>Emil Leon Post </vt:lpstr>
      <vt:lpstr>Alonzo Church</vt:lpstr>
      <vt:lpstr>Kurt Gödel </vt:lpstr>
      <vt:lpstr>Stephen Cole Kleene</vt:lpstr>
      <vt:lpstr>Alan Turing</vt:lpstr>
      <vt:lpstr>Noam Chomsky</vt:lpstr>
      <vt:lpstr>John Hopcroft</vt:lpstr>
      <vt:lpstr>Stephen Cook</vt:lpstr>
      <vt:lpstr>Introduction of Theoretical Computer Science</vt:lpstr>
      <vt:lpstr>Contd..</vt:lpstr>
      <vt:lpstr>Introduction of Theory of Computation</vt:lpstr>
      <vt:lpstr>Contd..</vt:lpstr>
      <vt:lpstr>Contd..</vt:lpstr>
      <vt:lpstr>Turing Machine</vt:lpstr>
      <vt:lpstr>Historical Information</vt:lpstr>
      <vt:lpstr>Theory of formal Language (TOFL)</vt:lpstr>
      <vt:lpstr>Theory of formal Language (TOFL)</vt:lpstr>
      <vt:lpstr>Theory of formal Language (TOFL)</vt:lpstr>
      <vt:lpstr>Theory of formal Language (TOFL)</vt:lpstr>
      <vt:lpstr> Chomsky Classification</vt:lpstr>
      <vt:lpstr>Questions?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c:title>
  <dc:creator>UEM</dc:creator>
  <cp:lastModifiedBy>UEM</cp:lastModifiedBy>
  <cp:revision>16</cp:revision>
  <dcterms:created xsi:type="dcterms:W3CDTF">2006-08-16T00:00:00Z</dcterms:created>
  <dcterms:modified xsi:type="dcterms:W3CDTF">2022-08-02T10:56:25Z</dcterms:modified>
</cp:coreProperties>
</file>